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3" r:id="rId2"/>
    <p:sldMasterId id="2147483689" r:id="rId3"/>
    <p:sldMasterId id="2147483705" r:id="rId4"/>
    <p:sldMasterId id="2147483718" r:id="rId5"/>
    <p:sldMasterId id="2147483730" r:id="rId6"/>
  </p:sldMasterIdLst>
  <p:notesMasterIdLst>
    <p:notesMasterId r:id="rId58"/>
  </p:notesMasterIdLst>
  <p:sldIdLst>
    <p:sldId id="257" r:id="rId7"/>
    <p:sldId id="261" r:id="rId8"/>
    <p:sldId id="8943" r:id="rId9"/>
    <p:sldId id="8942" r:id="rId10"/>
    <p:sldId id="8944" r:id="rId11"/>
    <p:sldId id="8947" r:id="rId12"/>
    <p:sldId id="2007577539" r:id="rId13"/>
    <p:sldId id="2007577542" r:id="rId14"/>
    <p:sldId id="3537" r:id="rId15"/>
    <p:sldId id="8948" r:id="rId16"/>
    <p:sldId id="8950" r:id="rId17"/>
    <p:sldId id="8949" r:id="rId18"/>
    <p:sldId id="8951" r:id="rId19"/>
    <p:sldId id="8952" r:id="rId20"/>
    <p:sldId id="8955" r:id="rId21"/>
    <p:sldId id="8954" r:id="rId22"/>
    <p:sldId id="8953" r:id="rId23"/>
    <p:sldId id="8957" r:id="rId24"/>
    <p:sldId id="8956" r:id="rId25"/>
    <p:sldId id="8959" r:id="rId26"/>
    <p:sldId id="8960" r:id="rId27"/>
    <p:sldId id="8958" r:id="rId28"/>
    <p:sldId id="8961" r:id="rId29"/>
    <p:sldId id="8962" r:id="rId30"/>
    <p:sldId id="8963" r:id="rId31"/>
    <p:sldId id="8965" r:id="rId32"/>
    <p:sldId id="8964" r:id="rId33"/>
    <p:sldId id="8966" r:id="rId34"/>
    <p:sldId id="8967" r:id="rId35"/>
    <p:sldId id="8968" r:id="rId36"/>
    <p:sldId id="2007577540" r:id="rId37"/>
    <p:sldId id="285" r:id="rId38"/>
    <p:sldId id="288" r:id="rId39"/>
    <p:sldId id="289" r:id="rId40"/>
    <p:sldId id="290" r:id="rId41"/>
    <p:sldId id="291" r:id="rId42"/>
    <p:sldId id="292" r:id="rId43"/>
    <p:sldId id="293" r:id="rId44"/>
    <p:sldId id="294" r:id="rId45"/>
    <p:sldId id="295" r:id="rId46"/>
    <p:sldId id="286" r:id="rId47"/>
    <p:sldId id="258" r:id="rId48"/>
    <p:sldId id="287" r:id="rId49"/>
    <p:sldId id="296" r:id="rId50"/>
    <p:sldId id="2007577541" r:id="rId51"/>
    <p:sldId id="8969" r:id="rId52"/>
    <p:sldId id="8971" r:id="rId53"/>
    <p:sldId id="8972" r:id="rId54"/>
    <p:sldId id="8974" r:id="rId55"/>
    <p:sldId id="8973" r:id="rId56"/>
    <p:sldId id="2007577538" r:id="rId57"/>
  </p:sldIdLst>
  <p:sldSz cx="12192000" cy="6858000"/>
  <p:notesSz cx="6858000" cy="9144000"/>
  <p:embeddedFontLst>
    <p:embeddedFont>
      <p:font typeface=".VnTime" panose="020B7200000000000000" pitchFamily="3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DengXian" panose="02010600030101010101" pitchFamily="2" charset="-122"/>
      <p:regular r:id="rId67"/>
      <p:bold r:id="rId68"/>
    </p:embeddedFont>
  </p:embeddedFontLst>
  <p:custDataLst>
    <p:tags r:id="rId6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8CE"/>
    <a:srgbClr val="D2A000"/>
    <a:srgbClr val="289908"/>
    <a:srgbClr val="425B80"/>
    <a:srgbClr val="00A2D9"/>
    <a:srgbClr val="B7CE79"/>
    <a:srgbClr val="2690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912" autoAdjust="0"/>
    <p:restoredTop sz="94660"/>
  </p:normalViewPr>
  <p:slideViewPr>
    <p:cSldViewPr snapToGrid="0" showGuides="1">
      <p:cViewPr varScale="1">
        <p:scale>
          <a:sx n="59" d="100"/>
          <a:sy n="59" d="100"/>
        </p:scale>
        <p:origin x="244" y="4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6.fntdata"/><Relationship Id="rId69"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A7A4A-182C-45C4-82D6-373ED19AEC66}" type="datetimeFigureOut">
              <a:rPr lang="zh-CN" altLang="en-US" smtClean="0"/>
              <a:t>2023/9/30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A2CB8-3CCD-4836-B24E-4B314C4A56DD}" type="slidenum">
              <a:rPr lang="zh-CN" altLang="en-US" smtClean="0"/>
              <a:t>‹#›</a:t>
            </a:fld>
            <a:endParaRPr lang="zh-CN" altLang="en-US"/>
          </a:p>
        </p:txBody>
      </p:sp>
    </p:spTree>
    <p:extLst>
      <p:ext uri="{BB962C8B-B14F-4D97-AF65-F5344CB8AC3E}">
        <p14:creationId xmlns:p14="http://schemas.microsoft.com/office/powerpoint/2010/main" val="2165422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A2CB8-3CCD-4836-B24E-4B314C4A56D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4686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4948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75DBC-EE67-4EDE-A433-A6B0BCD5E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873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507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4773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7037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0949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5024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771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3015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3900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1A2CB8-3CCD-4836-B24E-4B314C4A56DD}" type="slidenum">
              <a:rPr lang="zh-CN" altLang="en-US" smtClean="0"/>
              <a:t>2</a:t>
            </a:fld>
            <a:endParaRPr lang="zh-CN" altLang="en-US"/>
          </a:p>
        </p:txBody>
      </p:sp>
    </p:spTree>
    <p:extLst>
      <p:ext uri="{BB962C8B-B14F-4D97-AF65-F5344CB8AC3E}">
        <p14:creationId xmlns:p14="http://schemas.microsoft.com/office/powerpoint/2010/main" val="3938097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5890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3860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81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561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6774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4905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75DBC-EE67-4EDE-A433-A6B0BCD5E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8783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3678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9906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5590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75DBC-EE67-4EDE-A433-A6B0BCD5E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769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9863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1A2CB8-3CCD-4836-B24E-4B314C4A56DD}" type="slidenum">
              <a:rPr lang="zh-CN" altLang="en-US" smtClean="0"/>
              <a:t>31</a:t>
            </a:fld>
            <a:endParaRPr lang="zh-CN" altLang="en-US"/>
          </a:p>
        </p:txBody>
      </p:sp>
    </p:spTree>
    <p:extLst>
      <p:ext uri="{BB962C8B-B14F-4D97-AF65-F5344CB8AC3E}">
        <p14:creationId xmlns:p14="http://schemas.microsoft.com/office/powerpoint/2010/main" val="3364943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1A2CB8-3CCD-4836-B24E-4B314C4A56DD}" type="slidenum">
              <a:rPr lang="zh-CN" altLang="en-US" smtClean="0"/>
              <a:t>45</a:t>
            </a:fld>
            <a:endParaRPr lang="zh-CN" altLang="en-US"/>
          </a:p>
        </p:txBody>
      </p:sp>
    </p:spTree>
    <p:extLst>
      <p:ext uri="{BB962C8B-B14F-4D97-AF65-F5344CB8AC3E}">
        <p14:creationId xmlns:p14="http://schemas.microsoft.com/office/powerpoint/2010/main" val="2134467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5096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1940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75DBC-EE67-4EDE-A433-A6B0BCD5E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1753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9913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489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75DBC-EE67-4EDE-A433-A6B0BCD5E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2801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75DBC-EE67-4EDE-A433-A6B0BCD5E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1538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75DBC-EE67-4EDE-A433-A6B0BCD5E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9582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1A2CB8-3CCD-4836-B24E-4B314C4A56DD}" type="slidenum">
              <a:rPr lang="zh-CN" altLang="en-US" smtClean="0"/>
              <a:t>7</a:t>
            </a:fld>
            <a:endParaRPr lang="zh-CN" altLang="en-US"/>
          </a:p>
        </p:txBody>
      </p:sp>
    </p:spTree>
    <p:extLst>
      <p:ext uri="{BB962C8B-B14F-4D97-AF65-F5344CB8AC3E}">
        <p14:creationId xmlns:p14="http://schemas.microsoft.com/office/powerpoint/2010/main" val="60469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75DBC-EE67-4EDE-A433-A6B0BCD5E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95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1137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8102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901788"/>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964799"/>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436371"/>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698184"/>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131634"/>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63721"/>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061904"/>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229061"/>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411965"/>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87415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108764"/>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775855"/>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89368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538136"/>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93463"/>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04281"/>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61086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93562"/>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320884"/>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97179"/>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023305"/>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354507"/>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917345"/>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716722"/>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24204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519589"/>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775696"/>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59493"/>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48572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042342"/>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20880"/>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419373"/>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952701"/>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491356"/>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411765"/>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032831"/>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661005"/>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545398"/>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90333"/>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387763"/>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01210"/>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698412"/>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937433"/>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238793"/>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916794"/>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137284"/>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438857"/>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831695"/>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383819"/>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259119"/>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278000"/>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368576"/>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232190"/>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79633"/>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164993"/>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537684"/>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176638"/>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713201"/>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192754"/>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905622"/>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928391"/>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90104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31153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0672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686461"/>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601968"/>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968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7992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43870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0739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299981"/>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23127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36052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931122"/>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774952"/>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6181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91901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14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1021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3539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slideLayout" Target="../slideLayouts/slideLayout66.xml"/><Relationship Id="rId1" Type="http://schemas.openxmlformats.org/officeDocument/2006/relationships/tags" Target="../tags/tag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文本框 29">
            <a:extLst>
              <a:ext uri="{FF2B5EF4-FFF2-40B4-BE49-F238E27FC236}">
                <a16:creationId xmlns:a16="http://schemas.microsoft.com/office/drawing/2014/main" id="{F4A6E72F-E91D-F02E-D4D0-9D485041FA4B}"/>
              </a:ext>
            </a:extLst>
          </p:cNvPr>
          <p:cNvSpPr txBox="1"/>
          <p:nvPr/>
        </p:nvSpPr>
        <p:spPr>
          <a:xfrm>
            <a:off x="4315537" y="3071893"/>
            <a:ext cx="7153210" cy="2215991"/>
          </a:xfrm>
          <a:prstGeom prst="rect">
            <a:avLst/>
          </a:prstGeom>
          <a:noFill/>
        </p:spPr>
        <p:txBody>
          <a:bodyPr vert="horz" wrap="squar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prstClr val="white">
                    <a:lumMod val="95000"/>
                  </a:prstClr>
                </a:solidFill>
                <a:effectLst/>
                <a:highlight>
                  <a:srgbClr val="289908"/>
                </a:highlight>
                <a:uLnTx/>
                <a:uFillTx/>
                <a:latin typeface="Times New Roman" panose="02020603050405020304" pitchFamily="18" charset="0"/>
                <a:ea typeface="字魂20号-石头体" panose="00000500000000000000" pitchFamily="2" charset="-122"/>
                <a:cs typeface="Times New Roman" panose="02020603050405020304" pitchFamily="18" charset="0"/>
              </a:rPr>
              <a:t>Những cái nhìn hạn hẹp</a:t>
            </a:r>
            <a:endParaRPr kumimoji="0" lang="zh-CN" altLang="en-US" sz="7200" b="1" i="0" u="none" strike="noStrike" kern="1200" cap="none" spc="0" normalizeH="0" baseline="0" noProof="0" dirty="0">
              <a:ln>
                <a:noFill/>
              </a:ln>
              <a:solidFill>
                <a:prstClr val="white">
                  <a:lumMod val="95000"/>
                </a:prstClr>
              </a:solidFill>
              <a:effectLst/>
              <a:highlight>
                <a:srgbClr val="289908"/>
              </a:highligh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27" name="文本框 13">
            <a:extLst>
              <a:ext uri="{FF2B5EF4-FFF2-40B4-BE49-F238E27FC236}">
                <a16:creationId xmlns:a16="http://schemas.microsoft.com/office/drawing/2014/main" id="{59F30F80-FC45-BA42-C082-625E132AAFC5}"/>
              </a:ext>
            </a:extLst>
          </p:cNvPr>
          <p:cNvSpPr txBox="1"/>
          <p:nvPr/>
        </p:nvSpPr>
        <p:spPr>
          <a:xfrm>
            <a:off x="4680857" y="1034144"/>
            <a:ext cx="7537198" cy="615553"/>
          </a:xfrm>
          <a:prstGeom prst="rect">
            <a:avLst/>
          </a:prstGeom>
          <a:noFill/>
        </p:spPr>
        <p:txBody>
          <a:bodyPr vert="horz" wrap="squar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blipFill>
                  <a:blip r:embed="rId4">
                    <a:extLst>
                      <a:ext uri="{28A0092B-C50C-407E-A947-70E740481C1C}">
                        <a14:useLocalDpi xmlns:a14="http://schemas.microsoft.com/office/drawing/2010/main" val="0"/>
                      </a:ext>
                    </a:extLst>
                  </a:blip>
                  <a:tile tx="0" ty="0" sx="50000" sy="50000" flip="none" algn="ctr"/>
                </a:blip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Giáo</a:t>
            </a:r>
            <a:r>
              <a:rPr kumimoji="0" lang="en-US" altLang="zh-CN" sz="4000" b="1" i="0" u="none" strike="noStrike" kern="1200" cap="none" spc="-300" normalizeH="0" noProof="0" dirty="0">
                <a:ln>
                  <a:noFill/>
                </a:ln>
                <a:blipFill>
                  <a:blip r:embed="rId4">
                    <a:extLst>
                      <a:ext uri="{28A0092B-C50C-407E-A947-70E740481C1C}">
                        <a14:useLocalDpi xmlns:a14="http://schemas.microsoft.com/office/drawing/2010/main" val="0"/>
                      </a:ext>
                    </a:extLst>
                  </a:blip>
                  <a:tile tx="0" ty="0" sx="50000" sy="50000" flip="none" algn="ctr"/>
                </a:blip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4000" b="1" i="0" u="none" strike="noStrike" kern="1200" cap="none" spc="-300" normalizeH="0" noProof="0" dirty="0" err="1">
                <a:ln>
                  <a:noFill/>
                </a:ln>
                <a:blipFill>
                  <a:blip r:embed="rId4">
                    <a:extLst>
                      <a:ext uri="{28A0092B-C50C-407E-A947-70E740481C1C}">
                        <a14:useLocalDpi xmlns:a14="http://schemas.microsoft.com/office/drawing/2010/main" val="0"/>
                      </a:ext>
                    </a:extLst>
                  </a:blip>
                  <a:tile tx="0" ty="0" sx="50000" sy="50000" flip="none" algn="ctr"/>
                </a:blip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viên</a:t>
            </a:r>
            <a:r>
              <a:rPr kumimoji="0" lang="en-US" altLang="zh-CN" sz="4000" b="1" i="0" u="none" strike="noStrike" kern="1200" cap="none" spc="-300" normalizeH="0" noProof="0" dirty="0">
                <a:ln>
                  <a:noFill/>
                </a:ln>
                <a:blipFill>
                  <a:blip r:embed="rId4">
                    <a:extLst>
                      <a:ext uri="{28A0092B-C50C-407E-A947-70E740481C1C}">
                        <a14:useLocalDpi xmlns:a14="http://schemas.microsoft.com/office/drawing/2010/main" val="0"/>
                      </a:ext>
                    </a:extLst>
                  </a:blip>
                  <a:tile tx="0" ty="0" sx="50000" sy="50000" flip="none" algn="ctr"/>
                </a:blip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  TỪ THANH VI</a:t>
            </a:r>
            <a:endParaRPr kumimoji="0" lang="zh-CN" altLang="en-US" sz="4000" b="1" i="0" u="none" strike="noStrike" kern="1200" cap="none" spc="-300" normalizeH="0" baseline="0" noProof="0" dirty="0">
              <a:ln>
                <a:noFill/>
              </a:ln>
              <a:blipFill>
                <a:blip r:embed="rId4">
                  <a:extLst>
                    <a:ext uri="{28A0092B-C50C-407E-A947-70E740481C1C}">
                      <a14:useLocalDpi xmlns:a14="http://schemas.microsoft.com/office/drawing/2010/main" val="0"/>
                    </a:ext>
                  </a:extLst>
                </a:blip>
                <a:tile tx="0" ty="0" sx="50000" sy="50000" flip="none" algn="ctr"/>
              </a:blipFill>
              <a:effectLs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2693360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anim calcmode="lin" valueType="num">
                                      <p:cBhvr>
                                        <p:cTn id="8" dur="750" fill="hold"/>
                                        <p:tgtEl>
                                          <p:spTgt spid="27"/>
                                        </p:tgtEl>
                                        <p:attrNameLst>
                                          <p:attrName>ppt_x</p:attrName>
                                        </p:attrNameLst>
                                      </p:cBhvr>
                                      <p:tavLst>
                                        <p:tav tm="0">
                                          <p:val>
                                            <p:strVal val="#ppt_x"/>
                                          </p:val>
                                        </p:tav>
                                        <p:tav tm="100000">
                                          <p:val>
                                            <p:strVal val="#ppt_x"/>
                                          </p:val>
                                        </p:tav>
                                      </p:tavLst>
                                    </p:anim>
                                    <p:anim calcmode="lin" valueType="num">
                                      <p:cBhvr>
                                        <p:cTn id="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3"/>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1887886" y="131266"/>
            <a:ext cx="4208114"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2. Ch</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ú thích</a:t>
            </a:r>
            <a:r>
              <a:rPr lang="en-US" altLang="zh-CN" sz="4000" b="1">
                <a:solidFill>
                  <a:schemeClr val="accent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__</a:t>
            </a:r>
            <a:endParaRPr kumimoji="0" lang="zh-CN" altLang="en-US" sz="4000" b="1" i="0" u="none" strike="noStrike" kern="1200" cap="none" spc="0" normalizeH="0" baseline="0" noProof="0" dirty="0">
              <a:ln>
                <a:noFill/>
              </a:ln>
              <a:solidFill>
                <a:schemeClr val="accent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grpSp>
        <p:nvGrpSpPr>
          <p:cNvPr id="29" name="Group 28">
            <a:extLst>
              <a:ext uri="{FF2B5EF4-FFF2-40B4-BE49-F238E27FC236}">
                <a16:creationId xmlns:a16="http://schemas.microsoft.com/office/drawing/2014/main" id="{2E64CA5B-6129-4927-A899-B6357B62111C}"/>
              </a:ext>
            </a:extLst>
          </p:cNvPr>
          <p:cNvGrpSpPr/>
          <p:nvPr/>
        </p:nvGrpSpPr>
        <p:grpSpPr>
          <a:xfrm>
            <a:off x="1698855" y="1917034"/>
            <a:ext cx="663403" cy="663367"/>
            <a:chOff x="0" y="0"/>
            <a:chExt cx="1174021" cy="1174021"/>
          </a:xfrm>
        </p:grpSpPr>
        <p:sp>
          <p:nvSpPr>
            <p:cNvPr id="32" name="Freeform: Shape 31">
              <a:extLst>
                <a:ext uri="{FF2B5EF4-FFF2-40B4-BE49-F238E27FC236}">
                  <a16:creationId xmlns:a16="http://schemas.microsoft.com/office/drawing/2014/main" id="{07B40353-832B-4B01-B903-18AA2EEF17C3}"/>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33" name="Freeform: Shape 32">
              <a:extLst>
                <a:ext uri="{FF2B5EF4-FFF2-40B4-BE49-F238E27FC236}">
                  <a16:creationId xmlns:a16="http://schemas.microsoft.com/office/drawing/2014/main" id="{90E391EA-DF54-43ED-BD51-C2749D15F05D}"/>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grpSp>
      <p:grpSp>
        <p:nvGrpSpPr>
          <p:cNvPr id="34" name="Group 33">
            <a:extLst>
              <a:ext uri="{FF2B5EF4-FFF2-40B4-BE49-F238E27FC236}">
                <a16:creationId xmlns:a16="http://schemas.microsoft.com/office/drawing/2014/main" id="{A6F3B4CA-94E5-6A06-6D66-C738E6D86203}"/>
              </a:ext>
            </a:extLst>
          </p:cNvPr>
          <p:cNvGrpSpPr/>
          <p:nvPr/>
        </p:nvGrpSpPr>
        <p:grpSpPr>
          <a:xfrm>
            <a:off x="1698854" y="2983834"/>
            <a:ext cx="663403" cy="663367"/>
            <a:chOff x="0" y="0"/>
            <a:chExt cx="1174021" cy="1174021"/>
          </a:xfrm>
        </p:grpSpPr>
        <p:sp>
          <p:nvSpPr>
            <p:cNvPr id="35" name="Freeform: Shape 34">
              <a:extLst>
                <a:ext uri="{FF2B5EF4-FFF2-40B4-BE49-F238E27FC236}">
                  <a16:creationId xmlns:a16="http://schemas.microsoft.com/office/drawing/2014/main" id="{B0A09F78-37A1-39DC-ECF9-BE293DBEE4F4}"/>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36" name="Freeform: Shape 35">
              <a:extLst>
                <a:ext uri="{FF2B5EF4-FFF2-40B4-BE49-F238E27FC236}">
                  <a16:creationId xmlns:a16="http://schemas.microsoft.com/office/drawing/2014/main" id="{14075C6C-A7A3-2D42-5E96-0943AE556A7F}"/>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grpSp>
      <p:grpSp>
        <p:nvGrpSpPr>
          <p:cNvPr id="37" name="Group 36">
            <a:extLst>
              <a:ext uri="{FF2B5EF4-FFF2-40B4-BE49-F238E27FC236}">
                <a16:creationId xmlns:a16="http://schemas.microsoft.com/office/drawing/2014/main" id="{459803EE-6CA3-8163-5538-A94BAA86B7C4}"/>
              </a:ext>
            </a:extLst>
          </p:cNvPr>
          <p:cNvGrpSpPr/>
          <p:nvPr/>
        </p:nvGrpSpPr>
        <p:grpSpPr>
          <a:xfrm>
            <a:off x="1698853" y="4050634"/>
            <a:ext cx="663403" cy="663367"/>
            <a:chOff x="0" y="0"/>
            <a:chExt cx="1174021" cy="1174021"/>
          </a:xfrm>
        </p:grpSpPr>
        <p:sp>
          <p:nvSpPr>
            <p:cNvPr id="38" name="Freeform: Shape 37">
              <a:extLst>
                <a:ext uri="{FF2B5EF4-FFF2-40B4-BE49-F238E27FC236}">
                  <a16:creationId xmlns:a16="http://schemas.microsoft.com/office/drawing/2014/main" id="{B53ADFAC-12F0-C518-AF40-4C80F34E7DE8}"/>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39" name="Freeform: Shape 38">
              <a:extLst>
                <a:ext uri="{FF2B5EF4-FFF2-40B4-BE49-F238E27FC236}">
                  <a16:creationId xmlns:a16="http://schemas.microsoft.com/office/drawing/2014/main" id="{7FACB226-C122-AC19-B251-DCFB82B078C9}"/>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grpSp>
      <p:grpSp>
        <p:nvGrpSpPr>
          <p:cNvPr id="40" name="Group 39">
            <a:extLst>
              <a:ext uri="{FF2B5EF4-FFF2-40B4-BE49-F238E27FC236}">
                <a16:creationId xmlns:a16="http://schemas.microsoft.com/office/drawing/2014/main" id="{5DB9DB56-3289-C10D-EF41-4C4DB4B022AC}"/>
              </a:ext>
            </a:extLst>
          </p:cNvPr>
          <p:cNvGrpSpPr/>
          <p:nvPr/>
        </p:nvGrpSpPr>
        <p:grpSpPr>
          <a:xfrm>
            <a:off x="5933509" y="1223045"/>
            <a:ext cx="663403" cy="663367"/>
            <a:chOff x="0" y="0"/>
            <a:chExt cx="1174021" cy="1174021"/>
          </a:xfrm>
        </p:grpSpPr>
        <p:sp>
          <p:nvSpPr>
            <p:cNvPr id="41" name="Freeform: Shape 40">
              <a:extLst>
                <a:ext uri="{FF2B5EF4-FFF2-40B4-BE49-F238E27FC236}">
                  <a16:creationId xmlns:a16="http://schemas.microsoft.com/office/drawing/2014/main" id="{587552FA-9D5A-4D95-0B8E-A10C0CF9624C}"/>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42" name="Freeform: Shape 41">
              <a:extLst>
                <a:ext uri="{FF2B5EF4-FFF2-40B4-BE49-F238E27FC236}">
                  <a16:creationId xmlns:a16="http://schemas.microsoft.com/office/drawing/2014/main" id="{967762D0-4772-021B-DC7B-463B6F94F3D2}"/>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grpSp>
      <p:grpSp>
        <p:nvGrpSpPr>
          <p:cNvPr id="43" name="Group 42">
            <a:extLst>
              <a:ext uri="{FF2B5EF4-FFF2-40B4-BE49-F238E27FC236}">
                <a16:creationId xmlns:a16="http://schemas.microsoft.com/office/drawing/2014/main" id="{C32E1E2E-3A3D-6F29-899F-93639984CECA}"/>
              </a:ext>
            </a:extLst>
          </p:cNvPr>
          <p:cNvGrpSpPr/>
          <p:nvPr/>
        </p:nvGrpSpPr>
        <p:grpSpPr>
          <a:xfrm>
            <a:off x="5892855" y="2362638"/>
            <a:ext cx="663403" cy="663367"/>
            <a:chOff x="0" y="0"/>
            <a:chExt cx="1174021" cy="1174021"/>
          </a:xfrm>
        </p:grpSpPr>
        <p:sp>
          <p:nvSpPr>
            <p:cNvPr id="44" name="Freeform: Shape 43">
              <a:extLst>
                <a:ext uri="{FF2B5EF4-FFF2-40B4-BE49-F238E27FC236}">
                  <a16:creationId xmlns:a16="http://schemas.microsoft.com/office/drawing/2014/main" id="{1A241865-4327-9650-A64B-A7A0C9DEBCE6}"/>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45" name="Freeform: Shape 44">
              <a:extLst>
                <a:ext uri="{FF2B5EF4-FFF2-40B4-BE49-F238E27FC236}">
                  <a16:creationId xmlns:a16="http://schemas.microsoft.com/office/drawing/2014/main" id="{E2D77018-1FF9-82BF-C57C-C4054C56E5D5}"/>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grpSp>
      <p:grpSp>
        <p:nvGrpSpPr>
          <p:cNvPr id="46" name="Group 45">
            <a:extLst>
              <a:ext uri="{FF2B5EF4-FFF2-40B4-BE49-F238E27FC236}">
                <a16:creationId xmlns:a16="http://schemas.microsoft.com/office/drawing/2014/main" id="{8B7B8096-335D-637F-8C2F-072F2E2F2691}"/>
              </a:ext>
            </a:extLst>
          </p:cNvPr>
          <p:cNvGrpSpPr/>
          <p:nvPr/>
        </p:nvGrpSpPr>
        <p:grpSpPr>
          <a:xfrm>
            <a:off x="5852201" y="3502231"/>
            <a:ext cx="663403" cy="663367"/>
            <a:chOff x="0" y="0"/>
            <a:chExt cx="1174021" cy="1174021"/>
          </a:xfrm>
        </p:grpSpPr>
        <p:sp>
          <p:nvSpPr>
            <p:cNvPr id="47" name="Freeform: Shape 46">
              <a:extLst>
                <a:ext uri="{FF2B5EF4-FFF2-40B4-BE49-F238E27FC236}">
                  <a16:creationId xmlns:a16="http://schemas.microsoft.com/office/drawing/2014/main" id="{8FA3D3B1-8138-19BE-8B0C-4B5914E43DFD}"/>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48" name="Freeform: Shape 47">
              <a:extLst>
                <a:ext uri="{FF2B5EF4-FFF2-40B4-BE49-F238E27FC236}">
                  <a16:creationId xmlns:a16="http://schemas.microsoft.com/office/drawing/2014/main" id="{A78975B5-D014-9100-6DF6-3F9140D56AF1}"/>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grpSp>
      <p:grpSp>
        <p:nvGrpSpPr>
          <p:cNvPr id="49" name="Group 48">
            <a:extLst>
              <a:ext uri="{FF2B5EF4-FFF2-40B4-BE49-F238E27FC236}">
                <a16:creationId xmlns:a16="http://schemas.microsoft.com/office/drawing/2014/main" id="{5E6BD6CF-7685-FFA7-6733-35EF4E813958}"/>
              </a:ext>
            </a:extLst>
          </p:cNvPr>
          <p:cNvGrpSpPr/>
          <p:nvPr/>
        </p:nvGrpSpPr>
        <p:grpSpPr>
          <a:xfrm>
            <a:off x="5811547" y="4641824"/>
            <a:ext cx="663403" cy="663367"/>
            <a:chOff x="0" y="0"/>
            <a:chExt cx="1174021" cy="1174021"/>
          </a:xfrm>
        </p:grpSpPr>
        <p:sp>
          <p:nvSpPr>
            <p:cNvPr id="50" name="Freeform: Shape 49">
              <a:extLst>
                <a:ext uri="{FF2B5EF4-FFF2-40B4-BE49-F238E27FC236}">
                  <a16:creationId xmlns:a16="http://schemas.microsoft.com/office/drawing/2014/main" id="{B758B038-8141-3B1D-EF55-7895447D8681}"/>
                </a:ext>
              </a:extLst>
            </p:cNvPr>
            <p:cNvSpPr/>
            <p:nvPr/>
          </p:nvSpPr>
          <p:spPr>
            <a:xfrm>
              <a:off x="0" y="0"/>
              <a:ext cx="1174021" cy="11740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AD47"/>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sp>
          <p:nvSpPr>
            <p:cNvPr id="51" name="Freeform: Shape 50">
              <a:extLst>
                <a:ext uri="{FF2B5EF4-FFF2-40B4-BE49-F238E27FC236}">
                  <a16:creationId xmlns:a16="http://schemas.microsoft.com/office/drawing/2014/main" id="{C8A83D1B-CF37-64A0-2BCF-439A62D6F273}"/>
                </a:ext>
              </a:extLst>
            </p:cNvPr>
            <p:cNvSpPr/>
            <p:nvPr/>
          </p:nvSpPr>
          <p:spPr>
            <a:xfrm>
              <a:off x="261263" y="298774"/>
              <a:ext cx="651494" cy="541652"/>
            </a:xfrm>
            <a:custGeom>
              <a:avLst/>
              <a:gdLst/>
              <a:ahLst/>
              <a:cxnLst>
                <a:cxn ang="0">
                  <a:pos x="wd2" y="hd2"/>
                </a:cxn>
                <a:cxn ang="5400000">
                  <a:pos x="wd2" y="hd2"/>
                </a:cxn>
                <a:cxn ang="10800000">
                  <a:pos x="wd2" y="hd2"/>
                </a:cxn>
                <a:cxn ang="16200000">
                  <a:pos x="wd2" y="hd2"/>
                </a:cxn>
              </a:cxnLst>
              <a:rect l="0" t="0" r="r" b="b"/>
              <a:pathLst>
                <a:path w="21600" h="21341" extrusionOk="0">
                  <a:moveTo>
                    <a:pt x="3554" y="7297"/>
                  </a:moveTo>
                  <a:cubicBezTo>
                    <a:pt x="3954" y="7331"/>
                    <a:pt x="4453" y="7289"/>
                    <a:pt x="5005" y="7053"/>
                  </a:cubicBezTo>
                  <a:cubicBezTo>
                    <a:pt x="6349" y="6477"/>
                    <a:pt x="7491" y="4995"/>
                    <a:pt x="8405" y="2648"/>
                  </a:cubicBezTo>
                  <a:lnTo>
                    <a:pt x="8422" y="2598"/>
                  </a:lnTo>
                  <a:cubicBezTo>
                    <a:pt x="8426" y="2582"/>
                    <a:pt x="8908" y="945"/>
                    <a:pt x="9828" y="943"/>
                  </a:cubicBezTo>
                  <a:cubicBezTo>
                    <a:pt x="9832" y="945"/>
                    <a:pt x="10275" y="957"/>
                    <a:pt x="10499" y="1412"/>
                  </a:cubicBezTo>
                  <a:cubicBezTo>
                    <a:pt x="10721" y="1862"/>
                    <a:pt x="10884" y="3061"/>
                    <a:pt x="9482" y="6033"/>
                  </a:cubicBezTo>
                  <a:lnTo>
                    <a:pt x="9306" y="6403"/>
                  </a:lnTo>
                  <a:lnTo>
                    <a:pt x="9598" y="6649"/>
                  </a:lnTo>
                  <a:cubicBezTo>
                    <a:pt x="9651" y="6694"/>
                    <a:pt x="10140" y="7077"/>
                    <a:pt x="11176" y="7077"/>
                  </a:cubicBezTo>
                  <a:lnTo>
                    <a:pt x="19661" y="7077"/>
                  </a:lnTo>
                  <a:cubicBezTo>
                    <a:pt x="20292" y="7077"/>
                    <a:pt x="20807" y="7689"/>
                    <a:pt x="20807" y="8438"/>
                  </a:cubicBezTo>
                  <a:cubicBezTo>
                    <a:pt x="20807" y="9188"/>
                    <a:pt x="20292" y="9799"/>
                    <a:pt x="19661" y="9799"/>
                  </a:cubicBezTo>
                  <a:lnTo>
                    <a:pt x="15507" y="9799"/>
                  </a:lnTo>
                  <a:cubicBezTo>
                    <a:pt x="15473" y="9788"/>
                    <a:pt x="15438" y="9779"/>
                    <a:pt x="15402" y="9779"/>
                  </a:cubicBezTo>
                  <a:lnTo>
                    <a:pt x="13395" y="9779"/>
                  </a:lnTo>
                  <a:cubicBezTo>
                    <a:pt x="13176" y="9779"/>
                    <a:pt x="12998" y="9991"/>
                    <a:pt x="12998" y="10252"/>
                  </a:cubicBezTo>
                  <a:cubicBezTo>
                    <a:pt x="12998" y="10512"/>
                    <a:pt x="13176" y="10723"/>
                    <a:pt x="13395" y="10723"/>
                  </a:cubicBezTo>
                  <a:lnTo>
                    <a:pt x="13565" y="10723"/>
                  </a:lnTo>
                  <a:lnTo>
                    <a:pt x="13565" y="10742"/>
                  </a:lnTo>
                  <a:cubicBezTo>
                    <a:pt x="13565" y="10742"/>
                    <a:pt x="13616" y="10742"/>
                    <a:pt x="13708" y="10742"/>
                  </a:cubicBezTo>
                  <a:cubicBezTo>
                    <a:pt x="13715" y="10751"/>
                    <a:pt x="13722" y="10761"/>
                    <a:pt x="13730" y="10769"/>
                  </a:cubicBezTo>
                  <a:cubicBezTo>
                    <a:pt x="14809" y="11851"/>
                    <a:pt x="14221" y="13735"/>
                    <a:pt x="14216" y="13754"/>
                  </a:cubicBezTo>
                  <a:cubicBezTo>
                    <a:pt x="14208" y="13775"/>
                    <a:pt x="14204" y="13798"/>
                    <a:pt x="14200" y="13821"/>
                  </a:cubicBezTo>
                  <a:cubicBezTo>
                    <a:pt x="14163" y="13904"/>
                    <a:pt x="14145" y="14001"/>
                    <a:pt x="14157" y="14102"/>
                  </a:cubicBezTo>
                  <a:cubicBezTo>
                    <a:pt x="14167" y="14176"/>
                    <a:pt x="14346" y="15913"/>
                    <a:pt x="13175" y="17323"/>
                  </a:cubicBezTo>
                  <a:lnTo>
                    <a:pt x="13147" y="17361"/>
                  </a:lnTo>
                  <a:cubicBezTo>
                    <a:pt x="12922" y="17699"/>
                    <a:pt x="12843" y="18133"/>
                    <a:pt x="12765" y="18550"/>
                  </a:cubicBezTo>
                  <a:cubicBezTo>
                    <a:pt x="12616" y="19370"/>
                    <a:pt x="12486" y="20077"/>
                    <a:pt x="11404" y="20327"/>
                  </a:cubicBezTo>
                  <a:cubicBezTo>
                    <a:pt x="11144" y="20351"/>
                    <a:pt x="8273" y="20612"/>
                    <a:pt x="6707" y="19927"/>
                  </a:cubicBezTo>
                  <a:cubicBezTo>
                    <a:pt x="6098" y="19662"/>
                    <a:pt x="5761" y="19430"/>
                    <a:pt x="5462" y="19226"/>
                  </a:cubicBezTo>
                  <a:cubicBezTo>
                    <a:pt x="4926" y="18857"/>
                    <a:pt x="4546" y="18628"/>
                    <a:pt x="3554" y="18535"/>
                  </a:cubicBezTo>
                  <a:cubicBezTo>
                    <a:pt x="3554" y="18535"/>
                    <a:pt x="3554" y="7297"/>
                    <a:pt x="3554" y="7297"/>
                  </a:cubicBezTo>
                  <a:close/>
                  <a:moveTo>
                    <a:pt x="0" y="19644"/>
                  </a:moveTo>
                  <a:cubicBezTo>
                    <a:pt x="0" y="20162"/>
                    <a:pt x="354" y="20583"/>
                    <a:pt x="789" y="20583"/>
                  </a:cubicBezTo>
                  <a:lnTo>
                    <a:pt x="2764" y="20583"/>
                  </a:lnTo>
                  <a:cubicBezTo>
                    <a:pt x="3200" y="20583"/>
                    <a:pt x="3554" y="20162"/>
                    <a:pt x="3554" y="19644"/>
                  </a:cubicBezTo>
                  <a:lnTo>
                    <a:pt x="3554" y="19480"/>
                  </a:lnTo>
                  <a:cubicBezTo>
                    <a:pt x="4371" y="19567"/>
                    <a:pt x="4647" y="19755"/>
                    <a:pt x="5065" y="20043"/>
                  </a:cubicBezTo>
                  <a:cubicBezTo>
                    <a:pt x="5375" y="20255"/>
                    <a:pt x="5760" y="20520"/>
                    <a:pt x="6433" y="20814"/>
                  </a:cubicBezTo>
                  <a:cubicBezTo>
                    <a:pt x="8235" y="21600"/>
                    <a:pt x="11361" y="21279"/>
                    <a:pt x="11493" y="21265"/>
                  </a:cubicBezTo>
                  <a:lnTo>
                    <a:pt x="11531" y="21258"/>
                  </a:lnTo>
                  <a:cubicBezTo>
                    <a:pt x="13149" y="20897"/>
                    <a:pt x="13386" y="19607"/>
                    <a:pt x="13541" y="18751"/>
                  </a:cubicBezTo>
                  <a:cubicBezTo>
                    <a:pt x="13599" y="18435"/>
                    <a:pt x="13655" y="18135"/>
                    <a:pt x="13758" y="17963"/>
                  </a:cubicBezTo>
                  <a:cubicBezTo>
                    <a:pt x="14450" y="17121"/>
                    <a:pt x="14752" y="16186"/>
                    <a:pt x="14879" y="15434"/>
                  </a:cubicBezTo>
                  <a:cubicBezTo>
                    <a:pt x="14877" y="14947"/>
                    <a:pt x="14916" y="14445"/>
                    <a:pt x="15005" y="13918"/>
                  </a:cubicBezTo>
                  <a:cubicBezTo>
                    <a:pt x="15132" y="13425"/>
                    <a:pt x="15414" y="11966"/>
                    <a:pt x="14750" y="10739"/>
                  </a:cubicBezTo>
                  <a:cubicBezTo>
                    <a:pt x="16494" y="10734"/>
                    <a:pt x="19587" y="10727"/>
                    <a:pt x="19965" y="10727"/>
                  </a:cubicBezTo>
                  <a:cubicBezTo>
                    <a:pt x="20619" y="10727"/>
                    <a:pt x="21223" y="9799"/>
                    <a:pt x="21223" y="9799"/>
                  </a:cubicBezTo>
                  <a:cubicBezTo>
                    <a:pt x="21458" y="9417"/>
                    <a:pt x="21600" y="8948"/>
                    <a:pt x="21600" y="8438"/>
                  </a:cubicBezTo>
                  <a:cubicBezTo>
                    <a:pt x="21600" y="7168"/>
                    <a:pt x="20730" y="6134"/>
                    <a:pt x="19661" y="6134"/>
                  </a:cubicBezTo>
                  <a:lnTo>
                    <a:pt x="11176" y="6134"/>
                  </a:lnTo>
                  <a:cubicBezTo>
                    <a:pt x="10831" y="6134"/>
                    <a:pt x="10571" y="6084"/>
                    <a:pt x="10389" y="6027"/>
                  </a:cubicBezTo>
                  <a:cubicBezTo>
                    <a:pt x="11429" y="3688"/>
                    <a:pt x="11698" y="1977"/>
                    <a:pt x="11184" y="934"/>
                  </a:cubicBezTo>
                  <a:cubicBezTo>
                    <a:pt x="10729" y="11"/>
                    <a:pt x="9864" y="0"/>
                    <a:pt x="9828" y="0"/>
                  </a:cubicBezTo>
                  <a:cubicBezTo>
                    <a:pt x="8399" y="0"/>
                    <a:pt x="7758" y="1998"/>
                    <a:pt x="7676" y="2274"/>
                  </a:cubicBezTo>
                  <a:cubicBezTo>
                    <a:pt x="6199" y="6056"/>
                    <a:pt x="4465" y="6458"/>
                    <a:pt x="3554" y="6357"/>
                  </a:cubicBezTo>
                  <a:lnTo>
                    <a:pt x="3554" y="6192"/>
                  </a:lnTo>
                  <a:cubicBezTo>
                    <a:pt x="3554" y="5674"/>
                    <a:pt x="3200" y="5254"/>
                    <a:pt x="2764" y="5254"/>
                  </a:cubicBezTo>
                  <a:lnTo>
                    <a:pt x="789" y="5254"/>
                  </a:lnTo>
                  <a:cubicBezTo>
                    <a:pt x="354" y="5254"/>
                    <a:pt x="0" y="5674"/>
                    <a:pt x="0" y="6192"/>
                  </a:cubicBezTo>
                  <a:cubicBezTo>
                    <a:pt x="0" y="6192"/>
                    <a:pt x="0" y="19644"/>
                    <a:pt x="0" y="19644"/>
                  </a:cubicBezTo>
                  <a:close/>
                </a:path>
              </a:pathLst>
            </a:custGeom>
            <a:solidFill>
              <a:srgbClr val="FFFFFF"/>
            </a:solidFill>
            <a:ln w="12700" cap="flat">
              <a:noFill/>
              <a:miter lim="4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sz="1706" b="0" i="0" u="none" strike="noStrike" kern="1200" cap="none" spc="0" normalizeH="0" baseline="0" noProof="0">
                <a:ln>
                  <a:noFill/>
                </a:ln>
                <a:solidFill>
                  <a:prstClr val="black">
                    <a:lumMod val="65000"/>
                    <a:lumOff val="35000"/>
                  </a:prstClr>
                </a:solidFill>
                <a:effectLst/>
                <a:uLnTx/>
                <a:uFillTx/>
                <a:latin typeface="字魂59号-创粗黑"/>
                <a:ea typeface="字魂59号-创粗黑"/>
                <a:cs typeface="+mn-ea"/>
                <a:sym typeface="+mn-lt"/>
              </a:endParaRPr>
            </a:p>
          </p:txBody>
        </p:sp>
      </p:grpSp>
      <p:sp>
        <p:nvSpPr>
          <p:cNvPr id="64" name="TextBox 63">
            <a:extLst>
              <a:ext uri="{FF2B5EF4-FFF2-40B4-BE49-F238E27FC236}">
                <a16:creationId xmlns:a16="http://schemas.microsoft.com/office/drawing/2014/main" id="{86408538-D435-1D08-AE23-7C901F7E05CE}"/>
              </a:ext>
            </a:extLst>
          </p:cNvPr>
          <p:cNvSpPr txBox="1"/>
          <p:nvPr/>
        </p:nvSpPr>
        <p:spPr>
          <a:xfrm>
            <a:off x="2523210" y="1846364"/>
            <a:ext cx="1783393" cy="661207"/>
          </a:xfrm>
          <a:prstGeom prst="rect">
            <a:avLst/>
          </a:prstGeom>
          <a:noFill/>
        </p:spPr>
        <p:txBody>
          <a:bodyPr wrap="square">
            <a:spAutoFit/>
          </a:bodyPr>
          <a:lstStyle/>
          <a:p>
            <a:pPr algn="just">
              <a:lnSpc>
                <a:spcPct val="150000"/>
              </a:lnSpc>
            </a:pPr>
            <a:r>
              <a:rPr lang="en-US" sz="2800" b="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Chúa tể</a:t>
            </a:r>
            <a:endParaRPr lang="en-US" sz="2800" b="1">
              <a:effectLst/>
              <a:latin typeface=".VnTime"/>
              <a:ea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32007CA1-7F2A-B488-F410-C7B35E9723DE}"/>
              </a:ext>
            </a:extLst>
          </p:cNvPr>
          <p:cNvSpPr txBox="1"/>
          <p:nvPr/>
        </p:nvSpPr>
        <p:spPr>
          <a:xfrm>
            <a:off x="2572718" y="2870920"/>
            <a:ext cx="1783393" cy="661207"/>
          </a:xfrm>
          <a:prstGeom prst="rect">
            <a:avLst/>
          </a:prstGeom>
          <a:noFill/>
        </p:spPr>
        <p:txBody>
          <a:bodyPr wrap="square">
            <a:spAutoFit/>
          </a:bodyPr>
          <a:lstStyle/>
          <a:p>
            <a:pPr algn="just">
              <a:lnSpc>
                <a:spcPct val="150000"/>
              </a:lnSpc>
            </a:pPr>
            <a:r>
              <a:rPr lang="en-US" sz="2800" b="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Thầy bói</a:t>
            </a:r>
            <a:endParaRPr lang="en-US" sz="2800" b="1">
              <a:effectLst/>
              <a:latin typeface=".VnTime"/>
              <a:ea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58C9DDB0-A5A1-0100-C4A4-5F1C9DF290A0}"/>
              </a:ext>
            </a:extLst>
          </p:cNvPr>
          <p:cNvSpPr txBox="1"/>
          <p:nvPr/>
        </p:nvSpPr>
        <p:spPr>
          <a:xfrm>
            <a:off x="2680603" y="4032464"/>
            <a:ext cx="3027412" cy="661207"/>
          </a:xfrm>
          <a:prstGeom prst="rect">
            <a:avLst/>
          </a:prstGeom>
          <a:noFill/>
        </p:spPr>
        <p:txBody>
          <a:bodyPr wrap="square">
            <a:spAutoFit/>
          </a:bodyPr>
          <a:lstStyle/>
          <a:p>
            <a:pPr algn="just">
              <a:lnSpc>
                <a:spcPct val="150000"/>
              </a:lnSpc>
            </a:pPr>
            <a:r>
              <a:rPr lang="en-US" sz="2800" b="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Sun sun</a:t>
            </a:r>
            <a:endParaRPr lang="en-US" sz="2800" b="1">
              <a:effectLst/>
              <a:latin typeface=".VnTime"/>
              <a:ea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FB9CA298-6A45-2279-1B0D-831E4986C0D7}"/>
              </a:ext>
            </a:extLst>
          </p:cNvPr>
          <p:cNvSpPr txBox="1"/>
          <p:nvPr/>
        </p:nvSpPr>
        <p:spPr>
          <a:xfrm>
            <a:off x="6823955" y="1242379"/>
            <a:ext cx="2365337" cy="661207"/>
          </a:xfrm>
          <a:prstGeom prst="rect">
            <a:avLst/>
          </a:prstGeom>
          <a:noFill/>
        </p:spPr>
        <p:txBody>
          <a:bodyPr wrap="square">
            <a:spAutoFit/>
          </a:bodyPr>
          <a:lstStyle/>
          <a:p>
            <a:pPr algn="just">
              <a:lnSpc>
                <a:spcPct val="150000"/>
              </a:lnSpc>
            </a:pPr>
            <a:r>
              <a:rPr lang="en-US" sz="2800" b="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Đòn càn</a:t>
            </a:r>
            <a:endParaRPr lang="en-US" sz="2800" b="1">
              <a:effectLst/>
              <a:latin typeface=".VnTime"/>
              <a:ea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C370481A-F536-BC98-9BA6-5007BE70BC33}"/>
              </a:ext>
            </a:extLst>
          </p:cNvPr>
          <p:cNvSpPr txBox="1"/>
          <p:nvPr/>
        </p:nvSpPr>
        <p:spPr>
          <a:xfrm>
            <a:off x="6834985" y="2432711"/>
            <a:ext cx="2784297" cy="523220"/>
          </a:xfrm>
          <a:prstGeom prst="rect">
            <a:avLst/>
          </a:prstGeom>
          <a:noFill/>
        </p:spPr>
        <p:txBody>
          <a:bodyPr wrap="square">
            <a:spAutoFit/>
          </a:bodyPr>
          <a:lstStyle/>
          <a:p>
            <a:r>
              <a:rPr lang="en-US" sz="2800" b="1">
                <a:solidFill>
                  <a:srgbClr val="000000"/>
                </a:solidFill>
                <a:effectLst/>
                <a:latin typeface="Times New Roman" panose="02020603050405020304" pitchFamily="18" charset="0"/>
                <a:ea typeface="MS Mincho" panose="02020609040205080304" pitchFamily="49" charset="-128"/>
              </a:rPr>
              <a:t>Quạt thóc</a:t>
            </a:r>
            <a:endParaRPr lang="en-US" sz="2800" b="1"/>
          </a:p>
        </p:txBody>
      </p:sp>
      <p:sp>
        <p:nvSpPr>
          <p:cNvPr id="70" name="TextBox 69">
            <a:extLst>
              <a:ext uri="{FF2B5EF4-FFF2-40B4-BE49-F238E27FC236}">
                <a16:creationId xmlns:a16="http://schemas.microsoft.com/office/drawing/2014/main" id="{985DA975-5ABC-9991-0CFF-8BD551C0A7B4}"/>
              </a:ext>
            </a:extLst>
          </p:cNvPr>
          <p:cNvSpPr txBox="1"/>
          <p:nvPr/>
        </p:nvSpPr>
        <p:spPr>
          <a:xfrm>
            <a:off x="6906964" y="3452517"/>
            <a:ext cx="2050769" cy="661207"/>
          </a:xfrm>
          <a:prstGeom prst="rect">
            <a:avLst/>
          </a:prstGeom>
          <a:noFill/>
        </p:spPr>
        <p:txBody>
          <a:bodyPr wrap="square">
            <a:spAutoFit/>
          </a:bodyPr>
          <a:lstStyle/>
          <a:p>
            <a:pPr algn="just">
              <a:lnSpc>
                <a:spcPct val="150000"/>
              </a:lnSpc>
            </a:pPr>
            <a:r>
              <a:rPr lang="en-US" sz="2800" b="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Chổi sể</a:t>
            </a:r>
            <a:endParaRPr lang="en-US" sz="2800" b="1">
              <a:effectLst/>
              <a:latin typeface=".VnTime"/>
              <a:ea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1EB24CAD-6A5B-15FF-8D61-9FC7CE4B79E6}"/>
              </a:ext>
            </a:extLst>
          </p:cNvPr>
          <p:cNvSpPr txBox="1"/>
          <p:nvPr/>
        </p:nvSpPr>
        <p:spPr>
          <a:xfrm>
            <a:off x="6895615" y="4610310"/>
            <a:ext cx="2400785" cy="661207"/>
          </a:xfrm>
          <a:prstGeom prst="rect">
            <a:avLst/>
          </a:prstGeom>
          <a:noFill/>
        </p:spPr>
        <p:txBody>
          <a:bodyPr wrap="square">
            <a:spAutoFit/>
          </a:bodyPr>
          <a:lstStyle/>
          <a:p>
            <a:pPr algn="just">
              <a:lnSpc>
                <a:spcPct val="150000"/>
              </a:lnSpc>
            </a:pPr>
            <a:r>
              <a:rPr lang="en-US" sz="2800" b="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Tua tủa</a:t>
            </a:r>
            <a:endParaRPr lang="en-US" sz="2800" b="1">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3535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down)">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ipe(down)">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down)">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barn(inVertical)">
                                      <p:cBhvr>
                                        <p:cTn id="62" dur="500"/>
                                        <p:tgtEl>
                                          <p:spTgt spid="6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wipe(down)">
                                      <p:cBhvr>
                                        <p:cTn id="7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CD71DF1-D782-5DB8-62BB-82BA383453F2}"/>
              </a:ext>
            </a:extLst>
          </p:cNvPr>
          <p:cNvPicPr>
            <a:picLocks noChangeAspect="1"/>
          </p:cNvPicPr>
          <p:nvPr/>
        </p:nvPicPr>
        <p:blipFill>
          <a:blip r:embed="rId3"/>
          <a:stretch>
            <a:fillRect/>
          </a:stretch>
        </p:blipFill>
        <p:spPr>
          <a:xfrm>
            <a:off x="0" y="1673"/>
            <a:ext cx="12192000" cy="6854653"/>
          </a:xfrm>
          <a:prstGeom prst="rect">
            <a:avLst/>
          </a:prstGeom>
        </p:spPr>
      </p:pic>
      <p:sp>
        <p:nvSpPr>
          <p:cNvPr id="12" name="矩形 11">
            <a:extLst>
              <a:ext uri="{FF2B5EF4-FFF2-40B4-BE49-F238E27FC236}">
                <a16:creationId xmlns:a16="http://schemas.microsoft.com/office/drawing/2014/main" id="{F2E52E47-BC58-4EBF-A67A-F60345CDBA92}"/>
              </a:ext>
            </a:extLst>
          </p:cNvPr>
          <p:cNvSpPr/>
          <p:nvPr/>
        </p:nvSpPr>
        <p:spPr>
          <a:xfrm>
            <a:off x="5943827" y="2554023"/>
            <a:ext cx="5737927"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Suy ngẫm</a:t>
            </a:r>
            <a:r>
              <a:rPr kumimoji="0" lang="en-US" altLang="zh-CN" sz="6000" b="1" i="0" u="none" strike="noStrike" kern="1200" cap="none" spc="0" normalizeH="0" noProof="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 và phản hồi</a:t>
            </a:r>
            <a:endParaRPr kumimoji="0" lang="en-US" altLang="zh-CN" sz="6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13" name="圆角矩形 23">
            <a:extLst>
              <a:ext uri="{FF2B5EF4-FFF2-40B4-BE49-F238E27FC236}">
                <a16:creationId xmlns:a16="http://schemas.microsoft.com/office/drawing/2014/main" id="{9560F048-96F0-405F-B75B-81B513EC2C6B}"/>
              </a:ext>
            </a:extLst>
          </p:cNvPr>
          <p:cNvSpPr/>
          <p:nvPr/>
        </p:nvSpPr>
        <p:spPr>
          <a:xfrm>
            <a:off x="6010073" y="1804523"/>
            <a:ext cx="1933105" cy="500158"/>
          </a:xfrm>
          <a:prstGeom prst="roundRect">
            <a:avLst/>
          </a:prstGeom>
          <a:solidFill>
            <a:schemeClr val="accent6">
              <a:lumMod val="5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prstClr val="white"/>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II. </a:t>
            </a:r>
            <a:endParaRPr kumimoji="0" lang="zh-CN" altLang="en-US" sz="5400" b="0" i="0" u="none" strike="noStrike" kern="1200" cap="none" spc="0" normalizeH="0" baseline="0" noProof="0" dirty="0">
              <a:ln>
                <a:noFill/>
              </a:ln>
              <a:solidFill>
                <a:prstClr val="white"/>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0779596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750" fill="hold"/>
                                        <p:tgtEl>
                                          <p:spTgt spid="12"/>
                                        </p:tgtEl>
                                        <p:attrNameLst>
                                          <p:attrName>ppt_x</p:attrName>
                                        </p:attrNameLst>
                                      </p:cBhvr>
                                      <p:tavLst>
                                        <p:tav tm="0">
                                          <p:val>
                                            <p:strVal val="#ppt_x"/>
                                          </p:val>
                                        </p:tav>
                                        <p:tav tm="100000">
                                          <p:val>
                                            <p:strVal val="#ppt_x"/>
                                          </p:val>
                                        </p:tav>
                                      </p:tavLst>
                                    </p:anim>
                                    <p:anim calcmode="lin" valueType="num">
                                      <p:cBhvr additive="base">
                                        <p:cTn id="1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2937084" y="39889"/>
            <a:ext cx="5095875" cy="123110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1.</a:t>
            </a:r>
            <a:r>
              <a:rPr lang="zh-CN" altLang="en-US"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Tóm tắt truyện và xác định đề tài</a:t>
            </a:r>
            <a:r>
              <a:rPr lang="en-US" altLang="zh-CN" sz="4000" b="1">
                <a:solidFill>
                  <a:schemeClr val="accent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_</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14" name="图片 5">
            <a:extLst>
              <a:ext uri="{FF2B5EF4-FFF2-40B4-BE49-F238E27FC236}">
                <a16:creationId xmlns:a16="http://schemas.microsoft.com/office/drawing/2014/main" id="{34C0008C-A048-4B68-9C2C-0A0E442AF8F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58262" y="2799681"/>
            <a:ext cx="3384560" cy="2723278"/>
          </a:xfrm>
          <a:prstGeom prst="rect">
            <a:avLst/>
          </a:prstGeom>
        </p:spPr>
      </p:pic>
      <p:pic>
        <p:nvPicPr>
          <p:cNvPr id="15" name="图片 12">
            <a:extLst>
              <a:ext uri="{FF2B5EF4-FFF2-40B4-BE49-F238E27FC236}">
                <a16:creationId xmlns:a16="http://schemas.microsoft.com/office/drawing/2014/main" id="{A49A2793-880D-4D11-A3C5-15AF0A296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454" y="500964"/>
            <a:ext cx="4339871" cy="4719549"/>
          </a:xfrm>
          <a:prstGeom prst="rect">
            <a:avLst/>
          </a:prstGeom>
        </p:spPr>
      </p:pic>
      <p:sp>
        <p:nvSpPr>
          <p:cNvPr id="16" name="文本框 13">
            <a:extLst>
              <a:ext uri="{FF2B5EF4-FFF2-40B4-BE49-F238E27FC236}">
                <a16:creationId xmlns:a16="http://schemas.microsoft.com/office/drawing/2014/main" id="{24444F57-253B-479D-806F-D98DFD2BB360}"/>
              </a:ext>
            </a:extLst>
          </p:cNvPr>
          <p:cNvSpPr txBox="1"/>
          <p:nvPr/>
        </p:nvSpPr>
        <p:spPr>
          <a:xfrm>
            <a:off x="6645467" y="1771959"/>
            <a:ext cx="2413321" cy="181588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i="1">
                <a:latin typeface="Times New Roman" panose="02020603050405020304" pitchFamily="18" charset="0"/>
                <a:cs typeface="Times New Roman" panose="02020603050405020304" pitchFamily="18" charset="0"/>
              </a:rPr>
              <a:t>Hs làm việc nhóm đôi hoàn thành PHT số 1</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8051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FEACB98-84E1-FDEB-DDC9-04271C13887A}"/>
              </a:ext>
            </a:extLst>
          </p:cNvPr>
          <p:cNvGraphicFramePr>
            <a:graphicFrameLocks noGrp="1"/>
          </p:cNvGraphicFramePr>
          <p:nvPr>
            <p:extLst>
              <p:ext uri="{D42A27DB-BD31-4B8C-83A1-F6EECF244321}">
                <p14:modId xmlns:p14="http://schemas.microsoft.com/office/powerpoint/2010/main" val="3141036858"/>
              </p:ext>
            </p:extLst>
          </p:nvPr>
        </p:nvGraphicFramePr>
        <p:xfrm>
          <a:off x="1552655" y="1582509"/>
          <a:ext cx="9304338" cy="3826396"/>
        </p:xfrm>
        <a:graphic>
          <a:graphicData uri="http://schemas.openxmlformats.org/drawingml/2006/table">
            <a:tbl>
              <a:tblPr firstRow="1" bandRow="1">
                <a:tableStyleId>{5C22544A-7EE6-4342-B048-85BDC9FD1C3A}</a:tableStyleId>
              </a:tblPr>
              <a:tblGrid>
                <a:gridCol w="1616605">
                  <a:extLst>
                    <a:ext uri="{9D8B030D-6E8A-4147-A177-3AD203B41FA5}">
                      <a16:colId xmlns:a16="http://schemas.microsoft.com/office/drawing/2014/main" val="2163296486"/>
                    </a:ext>
                  </a:extLst>
                </a:gridCol>
                <a:gridCol w="3962400">
                  <a:extLst>
                    <a:ext uri="{9D8B030D-6E8A-4147-A177-3AD203B41FA5}">
                      <a16:colId xmlns:a16="http://schemas.microsoft.com/office/drawing/2014/main" val="1831941230"/>
                    </a:ext>
                  </a:extLst>
                </a:gridCol>
                <a:gridCol w="3725333">
                  <a:extLst>
                    <a:ext uri="{9D8B030D-6E8A-4147-A177-3AD203B41FA5}">
                      <a16:colId xmlns:a16="http://schemas.microsoft.com/office/drawing/2014/main" val="885959582"/>
                    </a:ext>
                  </a:extLst>
                </a:gridCol>
              </a:tblGrid>
              <a:tr h="763486">
                <a:tc>
                  <a:txBody>
                    <a:bodyPr/>
                    <a:lstStyle/>
                    <a:p>
                      <a:endParaRPr lang="en-US" sz="2800">
                        <a:latin typeface="Times New Roman" panose="02020603050405020304" pitchFamily="18" charset="0"/>
                        <a:cs typeface="Times New Roman" panose="02020603050405020304" pitchFamily="18"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r>
                        <a:rPr lang="en-US" sz="2800">
                          <a:latin typeface="Times New Roman" panose="02020603050405020304" pitchFamily="18" charset="0"/>
                          <a:cs typeface="Times New Roman" panose="02020603050405020304" pitchFamily="18" charset="0"/>
                        </a:rPr>
                        <a:t>Ếch ngồi đáy giếng</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r>
                        <a:rPr lang="en-US" sz="2800">
                          <a:latin typeface="Times New Roman" panose="02020603050405020304" pitchFamily="18" charset="0"/>
                          <a:cs typeface="Times New Roman" panose="02020603050405020304" pitchFamily="18" charset="0"/>
                        </a:rPr>
                        <a:t>Thầy bói xem voi</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3278405308"/>
                  </a:ext>
                </a:extLst>
              </a:tr>
              <a:tr h="1531455">
                <a:tc>
                  <a:txBody>
                    <a:bodyPr/>
                    <a:lstStyle/>
                    <a:p>
                      <a:r>
                        <a:rPr lang="en-US" sz="2800">
                          <a:latin typeface="Times New Roman" panose="02020603050405020304" pitchFamily="18" charset="0"/>
                          <a:cs typeface="Times New Roman" panose="02020603050405020304" pitchFamily="18" charset="0"/>
                        </a:rPr>
                        <a:t>Nội dung</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r>
                        <a:rPr lang="en-US" sz="2800">
                          <a:latin typeface="Times New Roman" panose="02020603050405020304" pitchFamily="18" charset="0"/>
                          <a:cs typeface="Times New Roman" panose="02020603050405020304" pitchFamily="18" charset="0"/>
                        </a:rPr>
                        <a:t>..............................................................................................................................</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597614303"/>
                  </a:ext>
                </a:extLst>
              </a:tr>
              <a:tr h="1531455">
                <a:tc>
                  <a:txBody>
                    <a:bodyPr/>
                    <a:lstStyle/>
                    <a:p>
                      <a:r>
                        <a:rPr lang="en-US" sz="2800">
                          <a:latin typeface="Times New Roman" panose="02020603050405020304" pitchFamily="18" charset="0"/>
                          <a:cs typeface="Times New Roman" panose="02020603050405020304" pitchFamily="18" charset="0"/>
                        </a:rPr>
                        <a:t>Đề tài</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r>
                        <a:rPr lang="en-US" sz="2800">
                          <a:latin typeface="Times New Roman" panose="02020603050405020304" pitchFamily="18" charset="0"/>
                          <a:cs typeface="Times New Roman" panose="02020603050405020304" pitchFamily="18" charset="0"/>
                        </a:rPr>
                        <a:t>..............................................................................................................................</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r>
                        <a:rPr lang="en-US" sz="2800">
                          <a:latin typeface="Times New Roman" panose="02020603050405020304" pitchFamily="18" charset="0"/>
                          <a:cs typeface="Times New Roman" panose="02020603050405020304" pitchFamily="18" charset="0"/>
                        </a:rPr>
                        <a:t>.....................................................................................................................</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2505276704"/>
                  </a:ext>
                </a:extLst>
              </a:tr>
            </a:tbl>
          </a:graphicData>
        </a:graphic>
      </p:graphicFrame>
      <p:sp>
        <p:nvSpPr>
          <p:cNvPr id="53" name="TextBox 8">
            <a:extLst>
              <a:ext uri="{FF2B5EF4-FFF2-40B4-BE49-F238E27FC236}">
                <a16:creationId xmlns:a16="http://schemas.microsoft.com/office/drawing/2014/main" id="{E139BD6D-C4EA-4B45-869D-6B4596A40BC5}"/>
              </a:ext>
            </a:extLst>
          </p:cNvPr>
          <p:cNvSpPr txBox="1"/>
          <p:nvPr/>
        </p:nvSpPr>
        <p:spPr>
          <a:xfrm>
            <a:off x="2991820" y="8021"/>
            <a:ext cx="4729780" cy="123110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1.</a:t>
            </a:r>
            <a:r>
              <a:rPr lang="zh-CN" altLang="en-US"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Tóm tắt truyện và xác định đề tài</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0161898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20">
            <a:extLst>
              <a:ext uri="{FF2B5EF4-FFF2-40B4-BE49-F238E27FC236}">
                <a16:creationId xmlns:a16="http://schemas.microsoft.com/office/drawing/2014/main" id="{C393FAB4-F906-EBDD-EAEE-4CCF5B1E966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0" y="5525044"/>
            <a:ext cx="3014362" cy="1332956"/>
          </a:xfrm>
          <a:prstGeom prst="rect">
            <a:avLst/>
          </a:prstGeom>
        </p:spPr>
      </p:pic>
      <p:pic>
        <p:nvPicPr>
          <p:cNvPr id="55" name="图片 31">
            <a:extLst>
              <a:ext uri="{FF2B5EF4-FFF2-40B4-BE49-F238E27FC236}">
                <a16:creationId xmlns:a16="http://schemas.microsoft.com/office/drawing/2014/main" id="{E0887F2F-B59D-3CD0-9B3C-9C623FCB294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3333" r="65321"/>
          <a:stretch/>
        </p:blipFill>
        <p:spPr>
          <a:xfrm rot="16200000" flipH="1">
            <a:off x="9017982" y="-1160341"/>
            <a:ext cx="2013674" cy="4334360"/>
          </a:xfrm>
          <a:prstGeom prst="rect">
            <a:avLst/>
          </a:prstGeom>
        </p:spPr>
      </p:pic>
      <p:sp>
        <p:nvSpPr>
          <p:cNvPr id="8" name="TextBox 8">
            <a:extLst>
              <a:ext uri="{FF2B5EF4-FFF2-40B4-BE49-F238E27FC236}">
                <a16:creationId xmlns:a16="http://schemas.microsoft.com/office/drawing/2014/main" id="{36554526-9820-CFCA-8253-9EC4372DF9FD}"/>
              </a:ext>
            </a:extLst>
          </p:cNvPr>
          <p:cNvSpPr txBox="1"/>
          <p:nvPr/>
        </p:nvSpPr>
        <p:spPr>
          <a:xfrm>
            <a:off x="3398220" y="162022"/>
            <a:ext cx="472978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Tóm tắt truyện </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9" name="图片 7">
            <a:extLst>
              <a:ext uri="{FF2B5EF4-FFF2-40B4-BE49-F238E27FC236}">
                <a16:creationId xmlns:a16="http://schemas.microsoft.com/office/drawing/2014/main" id="{82A2975E-01DE-075D-1D0B-50AAF04A8A1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5150" y="5019252"/>
            <a:ext cx="5506849" cy="1838747"/>
          </a:xfrm>
          <a:prstGeom prst="rect">
            <a:avLst/>
          </a:prstGeom>
        </p:spPr>
      </p:pic>
      <p:pic>
        <p:nvPicPr>
          <p:cNvPr id="10" name="图片 4">
            <a:extLst>
              <a:ext uri="{FF2B5EF4-FFF2-40B4-BE49-F238E27FC236}">
                <a16:creationId xmlns:a16="http://schemas.microsoft.com/office/drawing/2014/main" id="{C8BE8B7B-AFA5-DA35-EB7C-A45C7A702CD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3333" r="65321"/>
          <a:stretch/>
        </p:blipFill>
        <p:spPr>
          <a:xfrm rot="5400000">
            <a:off x="808325" y="-808325"/>
            <a:ext cx="1402776" cy="3019425"/>
          </a:xfrm>
          <a:prstGeom prst="rect">
            <a:avLst/>
          </a:prstGeom>
        </p:spPr>
      </p:pic>
      <p:pic>
        <p:nvPicPr>
          <p:cNvPr id="11" name="图片 11">
            <a:extLst>
              <a:ext uri="{FF2B5EF4-FFF2-40B4-BE49-F238E27FC236}">
                <a16:creationId xmlns:a16="http://schemas.microsoft.com/office/drawing/2014/main" id="{BEC9ABAC-3E31-1DAD-267E-7626CF54A07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57233" y="3750592"/>
            <a:ext cx="1701393" cy="2440930"/>
          </a:xfrm>
          <a:prstGeom prst="rect">
            <a:avLst/>
          </a:prstGeom>
        </p:spPr>
      </p:pic>
      <p:pic>
        <p:nvPicPr>
          <p:cNvPr id="12" name="图片 5">
            <a:extLst>
              <a:ext uri="{FF2B5EF4-FFF2-40B4-BE49-F238E27FC236}">
                <a16:creationId xmlns:a16="http://schemas.microsoft.com/office/drawing/2014/main" id="{35901D18-5ABF-68F0-4464-0A770076C87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83858" y="-1"/>
            <a:ext cx="3014362" cy="2013674"/>
          </a:xfrm>
          <a:prstGeom prst="rect">
            <a:avLst/>
          </a:prstGeom>
        </p:spPr>
      </p:pic>
      <p:pic>
        <p:nvPicPr>
          <p:cNvPr id="13" name="图片 30">
            <a:extLst>
              <a:ext uri="{FF2B5EF4-FFF2-40B4-BE49-F238E27FC236}">
                <a16:creationId xmlns:a16="http://schemas.microsoft.com/office/drawing/2014/main" id="{CFDC1B49-4721-7F1A-273F-A688B789C3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147103" y="-30050"/>
            <a:ext cx="1392326" cy="2485383"/>
          </a:xfrm>
          <a:prstGeom prst="rect">
            <a:avLst/>
          </a:prstGeom>
        </p:spPr>
      </p:pic>
      <p:pic>
        <p:nvPicPr>
          <p:cNvPr id="14" name="图片 9">
            <a:extLst>
              <a:ext uri="{FF2B5EF4-FFF2-40B4-BE49-F238E27FC236}">
                <a16:creationId xmlns:a16="http://schemas.microsoft.com/office/drawing/2014/main" id="{D6BE9AAD-DC20-2EC6-15AA-4F267B0AB14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32422" y="3193081"/>
            <a:ext cx="4259577" cy="3652342"/>
          </a:xfrm>
          <a:prstGeom prst="rect">
            <a:avLst/>
          </a:prstGeom>
        </p:spPr>
      </p:pic>
      <p:pic>
        <p:nvPicPr>
          <p:cNvPr id="15" name="图片 9">
            <a:extLst>
              <a:ext uri="{FF2B5EF4-FFF2-40B4-BE49-F238E27FC236}">
                <a16:creationId xmlns:a16="http://schemas.microsoft.com/office/drawing/2014/main" id="{865FB13F-0F4F-4996-ABF7-A97E17707DEA}"/>
              </a:ext>
            </a:extLst>
          </p:cNvPr>
          <p:cNvPicPr>
            <a:picLocks noChangeAspect="1"/>
          </p:cNvPicPr>
          <p:nvPr/>
        </p:nvPicPr>
        <p:blipFill>
          <a:blip r:embed="rId11"/>
          <a:srcRect/>
          <a:stretch>
            <a:fillRect/>
          </a:stretch>
        </p:blipFill>
        <p:spPr>
          <a:xfrm>
            <a:off x="-529557" y="-229021"/>
            <a:ext cx="10758626" cy="6985175"/>
          </a:xfrm>
          <a:prstGeom prst="rect">
            <a:avLst/>
          </a:prstGeom>
        </p:spPr>
      </p:pic>
      <p:sp>
        <p:nvSpPr>
          <p:cNvPr id="17" name="TextBox 16">
            <a:extLst>
              <a:ext uri="{FF2B5EF4-FFF2-40B4-BE49-F238E27FC236}">
                <a16:creationId xmlns:a16="http://schemas.microsoft.com/office/drawing/2014/main" id="{223DDB2A-BCF8-08F4-2717-8F02F7CBC6D5}"/>
              </a:ext>
            </a:extLst>
          </p:cNvPr>
          <p:cNvSpPr txBox="1"/>
          <p:nvPr/>
        </p:nvSpPr>
        <p:spPr>
          <a:xfrm>
            <a:off x="1924906" y="1951769"/>
            <a:ext cx="6417732" cy="2806987"/>
          </a:xfrm>
          <a:prstGeom prst="rect">
            <a:avLst/>
          </a:prstGeom>
          <a:noFill/>
        </p:spPr>
        <p:txBody>
          <a:bodyPr wrap="square">
            <a:spAutoFit/>
          </a:bodyPr>
          <a:lstStyle/>
          <a:p>
            <a:pPr algn="just">
              <a:lnSpc>
                <a:spcPct val="150000"/>
              </a:lnSpc>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Ếch ngồi đáy giếng: Có một con ếch sống lâu ngày trong một cái giếng, xung quanh chỉ có nhái, cua, ốc, chúng rất sợ tiếng kêu của ếch. Ếch tưởng mình oai như vị chúa tể và coi trời bé bằng cái vung. Năm trời mưa to khiến nước mưa ngập giếng và đưa ếch ra ngoài, quen thói cũ ếch đi lại nghênh ngang đã bị một con trâu đi ngang dẫm bẹp.</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615987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36554526-9820-CFCA-8253-9EC4372DF9FD}"/>
              </a:ext>
            </a:extLst>
          </p:cNvPr>
          <p:cNvSpPr txBox="1"/>
          <p:nvPr/>
        </p:nvSpPr>
        <p:spPr>
          <a:xfrm>
            <a:off x="3398220" y="162022"/>
            <a:ext cx="472978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Tóm tắt truyện </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15" name="图片 9">
            <a:extLst>
              <a:ext uri="{FF2B5EF4-FFF2-40B4-BE49-F238E27FC236}">
                <a16:creationId xmlns:a16="http://schemas.microsoft.com/office/drawing/2014/main" id="{865FB13F-0F4F-4996-ABF7-A97E17707DEA}"/>
              </a:ext>
            </a:extLst>
          </p:cNvPr>
          <p:cNvPicPr>
            <a:picLocks noChangeAspect="1"/>
          </p:cNvPicPr>
          <p:nvPr/>
        </p:nvPicPr>
        <p:blipFill>
          <a:blip r:embed="rId3"/>
          <a:srcRect/>
          <a:stretch>
            <a:fillRect/>
          </a:stretch>
        </p:blipFill>
        <p:spPr>
          <a:xfrm>
            <a:off x="-245541" y="-289197"/>
            <a:ext cx="10758626" cy="6985175"/>
          </a:xfrm>
          <a:prstGeom prst="rect">
            <a:avLst/>
          </a:prstGeom>
        </p:spPr>
      </p:pic>
      <p:sp>
        <p:nvSpPr>
          <p:cNvPr id="17" name="TextBox 16">
            <a:extLst>
              <a:ext uri="{FF2B5EF4-FFF2-40B4-BE49-F238E27FC236}">
                <a16:creationId xmlns:a16="http://schemas.microsoft.com/office/drawing/2014/main" id="{223DDB2A-BCF8-08F4-2717-8F02F7CBC6D5}"/>
              </a:ext>
            </a:extLst>
          </p:cNvPr>
          <p:cNvSpPr txBox="1"/>
          <p:nvPr/>
        </p:nvSpPr>
        <p:spPr>
          <a:xfrm>
            <a:off x="1924906" y="1797794"/>
            <a:ext cx="6417732" cy="2951064"/>
          </a:xfrm>
          <a:prstGeom prst="rect">
            <a:avLst/>
          </a:prstGeom>
          <a:noFill/>
        </p:spPr>
        <p:txBody>
          <a:bodyPr wrap="square">
            <a:spAutoFit/>
          </a:bodyPr>
          <a:lstStyle/>
          <a:p>
            <a:pPr algn="just">
              <a:lnSpc>
                <a:spcPct val="150000"/>
              </a:lnSpc>
            </a:pPr>
            <a:r>
              <a:rPr lang="en-US" sz="1800">
                <a:effectLst/>
                <a:latin typeface="Times New Roman" panose="02020603050405020304" pitchFamily="18" charset="0"/>
                <a:ea typeface="Times New Roman" panose="02020603050405020304" pitchFamily="18" charset="0"/>
              </a:rPr>
              <a:t>Thầy bói xem voi: Năm ông thầy bói mù góp tiền biếu người quan voi để cho xem con voi có hình thù thế nào. Mỗi ông sờ một bộ phận của voi. Ông sờ vòi bảo con voi sun sun như con đỉa; ông sờ ngà bảo con voi chần chẫn như cái đòn càn; ông sờ tai bảo con voi như cái quạt thóc; ông sờ chân nói con voi như cái cột đình; ông sờ đuôi lại bảo con voi tun tủn như các chổi sể cùn. Năm ông cãi nhau rồi đánh nhau toác đầu chảy máu.</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0232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36554526-9820-CFCA-8253-9EC4372DF9FD}"/>
              </a:ext>
            </a:extLst>
          </p:cNvPr>
          <p:cNvSpPr txBox="1"/>
          <p:nvPr/>
        </p:nvSpPr>
        <p:spPr>
          <a:xfrm>
            <a:off x="3110353" y="246687"/>
            <a:ext cx="4729780"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Đề tài hai văn bản</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9" name="矩形 7">
            <a:extLst>
              <a:ext uri="{FF2B5EF4-FFF2-40B4-BE49-F238E27FC236}">
                <a16:creationId xmlns:a16="http://schemas.microsoft.com/office/drawing/2014/main" id="{5E639B30-6DA7-1DB2-3BC2-9094B7D77188}"/>
              </a:ext>
            </a:extLst>
          </p:cNvPr>
          <p:cNvSpPr/>
          <p:nvPr/>
        </p:nvSpPr>
        <p:spPr>
          <a:xfrm>
            <a:off x="868789" y="1927766"/>
            <a:ext cx="5146431" cy="1230923"/>
          </a:xfrm>
          <a:prstGeom prst="rect">
            <a:avLst/>
          </a:prstGeom>
          <a:solidFill>
            <a:srgbClr val="ECE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cs typeface="+mn-ea"/>
              <a:sym typeface="+mn-lt"/>
            </a:endParaRPr>
          </a:p>
        </p:txBody>
      </p:sp>
      <p:sp>
        <p:nvSpPr>
          <p:cNvPr id="10" name="矩形 8">
            <a:extLst>
              <a:ext uri="{FF2B5EF4-FFF2-40B4-BE49-F238E27FC236}">
                <a16:creationId xmlns:a16="http://schemas.microsoft.com/office/drawing/2014/main" id="{C65BF5C6-AD94-3C41-499F-4E7E336FFB1D}"/>
              </a:ext>
            </a:extLst>
          </p:cNvPr>
          <p:cNvSpPr/>
          <p:nvPr/>
        </p:nvSpPr>
        <p:spPr>
          <a:xfrm>
            <a:off x="5874687" y="4220226"/>
            <a:ext cx="5146431" cy="1488621"/>
          </a:xfrm>
          <a:prstGeom prst="rect">
            <a:avLst/>
          </a:prstGeom>
          <a:solidFill>
            <a:srgbClr val="71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cs typeface="+mn-ea"/>
              <a:sym typeface="+mn-lt"/>
            </a:endParaRPr>
          </a:p>
        </p:txBody>
      </p:sp>
      <p:sp>
        <p:nvSpPr>
          <p:cNvPr id="11" name="矩形 9">
            <a:extLst>
              <a:ext uri="{FF2B5EF4-FFF2-40B4-BE49-F238E27FC236}">
                <a16:creationId xmlns:a16="http://schemas.microsoft.com/office/drawing/2014/main" id="{FB692078-2170-0DD3-D983-F85DCEE66403}"/>
              </a:ext>
            </a:extLst>
          </p:cNvPr>
          <p:cNvSpPr/>
          <p:nvPr/>
        </p:nvSpPr>
        <p:spPr>
          <a:xfrm>
            <a:off x="930779" y="1985069"/>
            <a:ext cx="4876800"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Ếch ngồi đáy giếng: tính tự cao, tự đại có thể làm hại bản thân.</a:t>
            </a:r>
            <a:endParaRPr lang="en-US" sz="2800">
              <a:effectLst/>
              <a:latin typeface=".VnTime"/>
              <a:ea typeface="Times New Roman" panose="02020603050405020304" pitchFamily="18" charset="0"/>
              <a:cs typeface="Times New Roman" panose="02020603050405020304" pitchFamily="18" charset="0"/>
            </a:endParaRPr>
          </a:p>
        </p:txBody>
      </p:sp>
      <p:sp>
        <p:nvSpPr>
          <p:cNvPr id="12" name="矩形 10">
            <a:extLst>
              <a:ext uri="{FF2B5EF4-FFF2-40B4-BE49-F238E27FC236}">
                <a16:creationId xmlns:a16="http://schemas.microsoft.com/office/drawing/2014/main" id="{422630E8-28E3-FF61-6304-69A7A9965160}"/>
              </a:ext>
            </a:extLst>
          </p:cNvPr>
          <p:cNvSpPr/>
          <p:nvPr/>
        </p:nvSpPr>
        <p:spPr>
          <a:xfrm>
            <a:off x="5951498" y="4229454"/>
            <a:ext cx="5366190"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effectLst/>
                <a:latin typeface="Times New Roman" panose="02020603050405020304" pitchFamily="18" charset="0"/>
                <a:ea typeface="Times New Roman" panose="02020603050405020304" pitchFamily="18" charset="0"/>
              </a:rPr>
              <a:t>Thầy bói xem voi: Để biết rõ về sự vật, sự việc, phải xem xét chúng một cách toàn diện.</a:t>
            </a:r>
            <a:endParaRPr lang="en-US" sz="360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95CF8B11-4E34-3A90-914A-93CBFAF523B2}"/>
              </a:ext>
            </a:extLst>
          </p:cNvPr>
          <p:cNvPicPr>
            <a:picLocks noChangeAspect="1"/>
          </p:cNvPicPr>
          <p:nvPr/>
        </p:nvPicPr>
        <p:blipFill>
          <a:blip r:embed="rId3"/>
          <a:srcRect t="31699"/>
          <a:stretch>
            <a:fillRect/>
          </a:stretch>
        </p:blipFill>
        <p:spPr>
          <a:xfrm>
            <a:off x="1924716" y="3378619"/>
            <a:ext cx="3023137" cy="24883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4">
            <a:extLst>
              <a:ext uri="{FF2B5EF4-FFF2-40B4-BE49-F238E27FC236}">
                <a16:creationId xmlns:a16="http://schemas.microsoft.com/office/drawing/2014/main" id="{5F08AFCC-AD55-415A-BB9C-3A402EA34F5B}"/>
              </a:ext>
            </a:extLst>
          </p:cNvPr>
          <p:cNvPicPr>
            <a:picLocks noChangeAspect="1"/>
          </p:cNvPicPr>
          <p:nvPr/>
        </p:nvPicPr>
        <p:blipFill rotWithShape="1">
          <a:blip r:embed="rId4"/>
          <a:srcRect/>
          <a:stretch>
            <a:fillRect/>
          </a:stretch>
        </p:blipFill>
        <p:spPr>
          <a:xfrm flipH="1">
            <a:off x="6294796" y="1293548"/>
            <a:ext cx="3999766" cy="2499360"/>
          </a:xfrm>
          <a:prstGeom prst="rect">
            <a:avLst/>
          </a:prstGeom>
        </p:spPr>
      </p:pic>
    </p:spTree>
    <p:extLst>
      <p:ext uri="{BB962C8B-B14F-4D97-AF65-F5344CB8AC3E}">
        <p14:creationId xmlns:p14="http://schemas.microsoft.com/office/powerpoint/2010/main" val="26313945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1FA24-039A-A925-4129-BA1D65D833AD}"/>
              </a:ext>
            </a:extLst>
          </p:cNvPr>
          <p:cNvGraphicFramePr>
            <a:graphicFrameLocks noGrp="1"/>
          </p:cNvGraphicFramePr>
          <p:nvPr>
            <p:extLst>
              <p:ext uri="{D42A27DB-BD31-4B8C-83A1-F6EECF244321}">
                <p14:modId xmlns:p14="http://schemas.microsoft.com/office/powerpoint/2010/main" val="732682007"/>
              </p:ext>
            </p:extLst>
          </p:nvPr>
        </p:nvGraphicFramePr>
        <p:xfrm>
          <a:off x="830913" y="1780650"/>
          <a:ext cx="10313590" cy="3502869"/>
        </p:xfrm>
        <a:graphic>
          <a:graphicData uri="http://schemas.openxmlformats.org/drawingml/2006/table">
            <a:tbl>
              <a:tblPr firstRow="1" firstCol="1" bandRow="1">
                <a:tableStyleId>{00A15C55-8517-42AA-B614-E9B94910E393}</a:tableStyleId>
              </a:tblPr>
              <a:tblGrid>
                <a:gridCol w="5379002">
                  <a:extLst>
                    <a:ext uri="{9D8B030D-6E8A-4147-A177-3AD203B41FA5}">
                      <a16:colId xmlns:a16="http://schemas.microsoft.com/office/drawing/2014/main" val="189999524"/>
                    </a:ext>
                  </a:extLst>
                </a:gridCol>
                <a:gridCol w="4934588">
                  <a:extLst>
                    <a:ext uri="{9D8B030D-6E8A-4147-A177-3AD203B41FA5}">
                      <a16:colId xmlns:a16="http://schemas.microsoft.com/office/drawing/2014/main" val="2856828153"/>
                    </a:ext>
                  </a:extLst>
                </a:gridCol>
              </a:tblGrid>
              <a:tr h="535586">
                <a:tc>
                  <a:txBody>
                    <a:bodyPr/>
                    <a:lstStyle/>
                    <a:p>
                      <a:pPr algn="just">
                        <a:lnSpc>
                          <a:spcPct val="150000"/>
                        </a:lnSpc>
                      </a:pPr>
                      <a:r>
                        <a:rPr lang="en-US" sz="2400" b="1">
                          <a:solidFill>
                            <a:schemeClr val="tx1"/>
                          </a:solidFill>
                          <a:effectLst/>
                          <a:latin typeface="Times New Roman" panose="02020603050405020304" pitchFamily="18" charset="0"/>
                          <a:cs typeface="Times New Roman" panose="02020603050405020304" pitchFamily="18" charset="0"/>
                        </a:rPr>
                        <a:t>Tình huống truyện Ếch ngồi đáy giếng</a:t>
                      </a:r>
                    </a:p>
                  </a:txBody>
                  <a:tcPr marL="68580" marR="68580"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FFC000"/>
                    </a:solidFill>
                  </a:tcPr>
                </a:tc>
                <a:tc>
                  <a:txBody>
                    <a:bodyPr/>
                    <a:lstStyle/>
                    <a:p>
                      <a:pPr algn="just">
                        <a:lnSpc>
                          <a:spcPct val="150000"/>
                        </a:lnSpc>
                      </a:pPr>
                      <a:r>
                        <a:rPr lang="en-US" sz="2400" b="1">
                          <a:solidFill>
                            <a:schemeClr val="tx1"/>
                          </a:solidFill>
                          <a:effectLst/>
                          <a:latin typeface="Times New Roman" panose="02020603050405020304" pitchFamily="18" charset="0"/>
                          <a:cs typeface="Times New Roman" panose="02020603050405020304" pitchFamily="18" charset="0"/>
                        </a:rPr>
                        <a:t>Tình huống truyện Thầy bói xem voi</a:t>
                      </a:r>
                      <a:endPar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2970452979"/>
                  </a:ext>
                </a:extLst>
              </a:tr>
              <a:tr h="2967283">
                <a:tc>
                  <a:txBody>
                    <a:bodyPr/>
                    <a:lstStyle/>
                    <a:p>
                      <a:pPr algn="just">
                        <a:lnSpc>
                          <a:spcPct val="100000"/>
                        </a:lnSpc>
                      </a:pPr>
                      <a:r>
                        <a:rPr lang="en-US" sz="2800" b="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978930229"/>
                  </a:ext>
                </a:extLst>
              </a:tr>
            </a:tbl>
          </a:graphicData>
        </a:graphic>
      </p:graphicFrame>
      <p:sp>
        <p:nvSpPr>
          <p:cNvPr id="53" name="TextBox 8">
            <a:extLst>
              <a:ext uri="{FF2B5EF4-FFF2-40B4-BE49-F238E27FC236}">
                <a16:creationId xmlns:a16="http://schemas.microsoft.com/office/drawing/2014/main" id="{E139BD6D-C4EA-4B45-869D-6B4596A40BC5}"/>
              </a:ext>
            </a:extLst>
          </p:cNvPr>
          <p:cNvSpPr txBox="1"/>
          <p:nvPr/>
        </p:nvSpPr>
        <p:spPr>
          <a:xfrm>
            <a:off x="2599085" y="246687"/>
            <a:ext cx="5444247"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2. T</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ình huống truyện</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2241072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1FA24-039A-A925-4129-BA1D65D833AD}"/>
              </a:ext>
            </a:extLst>
          </p:cNvPr>
          <p:cNvGraphicFramePr>
            <a:graphicFrameLocks noGrp="1"/>
          </p:cNvGraphicFramePr>
          <p:nvPr/>
        </p:nvGraphicFramePr>
        <p:xfrm>
          <a:off x="830913" y="1780650"/>
          <a:ext cx="10313590" cy="3502869"/>
        </p:xfrm>
        <a:graphic>
          <a:graphicData uri="http://schemas.openxmlformats.org/drawingml/2006/table">
            <a:tbl>
              <a:tblPr firstRow="1" firstCol="1" bandRow="1">
                <a:tableStyleId>{00A15C55-8517-42AA-B614-E9B94910E393}</a:tableStyleId>
              </a:tblPr>
              <a:tblGrid>
                <a:gridCol w="5379002">
                  <a:extLst>
                    <a:ext uri="{9D8B030D-6E8A-4147-A177-3AD203B41FA5}">
                      <a16:colId xmlns:a16="http://schemas.microsoft.com/office/drawing/2014/main" val="189999524"/>
                    </a:ext>
                  </a:extLst>
                </a:gridCol>
                <a:gridCol w="4934588">
                  <a:extLst>
                    <a:ext uri="{9D8B030D-6E8A-4147-A177-3AD203B41FA5}">
                      <a16:colId xmlns:a16="http://schemas.microsoft.com/office/drawing/2014/main" val="2856828153"/>
                    </a:ext>
                  </a:extLst>
                </a:gridCol>
              </a:tblGrid>
              <a:tr h="535586">
                <a:tc>
                  <a:txBody>
                    <a:bodyPr/>
                    <a:lstStyle/>
                    <a:p>
                      <a:pPr algn="just">
                        <a:lnSpc>
                          <a:spcPct val="150000"/>
                        </a:lnSpc>
                      </a:pPr>
                      <a:r>
                        <a:rPr lang="en-US" sz="2400" b="1">
                          <a:solidFill>
                            <a:schemeClr val="tx1"/>
                          </a:solidFill>
                          <a:effectLst/>
                          <a:latin typeface="Times New Roman" panose="02020603050405020304" pitchFamily="18" charset="0"/>
                          <a:cs typeface="Times New Roman" panose="02020603050405020304" pitchFamily="18" charset="0"/>
                        </a:rPr>
                        <a:t>Tình huống truyện Ếch ngồi đáy giếng</a:t>
                      </a:r>
                    </a:p>
                  </a:txBody>
                  <a:tcPr marL="68580" marR="68580"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FFC000"/>
                    </a:solidFill>
                  </a:tcPr>
                </a:tc>
                <a:tc>
                  <a:txBody>
                    <a:bodyPr/>
                    <a:lstStyle/>
                    <a:p>
                      <a:pPr algn="just">
                        <a:lnSpc>
                          <a:spcPct val="150000"/>
                        </a:lnSpc>
                      </a:pPr>
                      <a:r>
                        <a:rPr lang="en-US" sz="2400" b="1">
                          <a:solidFill>
                            <a:schemeClr val="tx1"/>
                          </a:solidFill>
                          <a:effectLst/>
                          <a:latin typeface="Times New Roman" panose="02020603050405020304" pitchFamily="18" charset="0"/>
                          <a:cs typeface="Times New Roman" panose="02020603050405020304" pitchFamily="18" charset="0"/>
                        </a:rPr>
                        <a:t>Tình huống truyện Thầy bói xem voi</a:t>
                      </a:r>
                      <a:endParaRPr lang="en-US" sz="2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2970452979"/>
                  </a:ext>
                </a:extLst>
              </a:tr>
              <a:tr h="2967283">
                <a:tc>
                  <a:txBody>
                    <a:bodyPr/>
                    <a:lstStyle/>
                    <a:p>
                      <a:pPr algn="just">
                        <a:lnSpc>
                          <a:spcPct val="100000"/>
                        </a:lnSpc>
                      </a:pPr>
                      <a:r>
                        <a:rPr lang="en-US" sz="2400" b="0">
                          <a:effectLst/>
                          <a:latin typeface="Times New Roman" panose="02020603050405020304" pitchFamily="18" charset="0"/>
                          <a:cs typeface="Times New Roman" panose="02020603050405020304" pitchFamily="18" charset="0"/>
                        </a:rPr>
                        <a:t>Bị nước đẩy lên mặt đất con ếch lâu năm “ngồi đáy giếng” vẫn quen thói nhâng nháo tự phụ, xem bầu trời là cái vung và bản thân là chúa tể nên đã bị con trâu dẫm chết (-&gt; bộc lộ tác hại của sự ngộ nhận về bản thân)</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00000"/>
                        </a:lnSpc>
                      </a:pPr>
                      <a:r>
                        <a:rPr lang="en-US" sz="2400" b="0">
                          <a:effectLst/>
                          <a:latin typeface="Times New Roman" panose="02020603050405020304" pitchFamily="18" charset="0"/>
                          <a:cs typeface="Times New Roman" panose="02020603050405020304" pitchFamily="18" charset="0"/>
                        </a:rPr>
                        <a:t>Năm ông thầy bói mù rủ nhau “xem voi”, mỗi ông chỉ sờ được một phần cơ thể con voi, nhưng ai cũng tin chỉ có mình miêu tả đúng về con voi dẫn đến xô xát, đánh nhau (-&gt; bộc lộ tác hại của lối nhận thức phiến diện về sự vật)</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978930229"/>
                  </a:ext>
                </a:extLst>
              </a:tr>
            </a:tbl>
          </a:graphicData>
        </a:graphic>
      </p:graphicFrame>
      <p:sp>
        <p:nvSpPr>
          <p:cNvPr id="53" name="TextBox 8">
            <a:extLst>
              <a:ext uri="{FF2B5EF4-FFF2-40B4-BE49-F238E27FC236}">
                <a16:creationId xmlns:a16="http://schemas.microsoft.com/office/drawing/2014/main" id="{E139BD6D-C4EA-4B45-869D-6B4596A40BC5}"/>
              </a:ext>
            </a:extLst>
          </p:cNvPr>
          <p:cNvSpPr txBox="1"/>
          <p:nvPr/>
        </p:nvSpPr>
        <p:spPr>
          <a:xfrm>
            <a:off x="2599085" y="246687"/>
            <a:ext cx="5444247"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2. T</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ình huống truyện</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9936232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AC8E2F-2CE3-F8A0-995B-E9F6B0C7EF43}"/>
              </a:ext>
            </a:extLst>
          </p:cNvPr>
          <p:cNvGraphicFramePr>
            <a:graphicFrameLocks noGrp="1"/>
          </p:cNvGraphicFramePr>
          <p:nvPr>
            <p:extLst>
              <p:ext uri="{D42A27DB-BD31-4B8C-83A1-F6EECF244321}">
                <p14:modId xmlns:p14="http://schemas.microsoft.com/office/powerpoint/2010/main" val="2133082760"/>
              </p:ext>
            </p:extLst>
          </p:nvPr>
        </p:nvGraphicFramePr>
        <p:xfrm>
          <a:off x="1134534" y="1503762"/>
          <a:ext cx="9922932" cy="4000236"/>
        </p:xfrm>
        <a:graphic>
          <a:graphicData uri="http://schemas.openxmlformats.org/drawingml/2006/table">
            <a:tbl>
              <a:tblPr firstRow="1" firstCol="1" bandRow="1">
                <a:tableStyleId>{5C22544A-7EE6-4342-B048-85BDC9FD1C3A}</a:tableStyleId>
              </a:tblPr>
              <a:tblGrid>
                <a:gridCol w="2479521">
                  <a:extLst>
                    <a:ext uri="{9D8B030D-6E8A-4147-A177-3AD203B41FA5}">
                      <a16:colId xmlns:a16="http://schemas.microsoft.com/office/drawing/2014/main" val="3534654091"/>
                    </a:ext>
                  </a:extLst>
                </a:gridCol>
                <a:gridCol w="2067686">
                  <a:extLst>
                    <a:ext uri="{9D8B030D-6E8A-4147-A177-3AD203B41FA5}">
                      <a16:colId xmlns:a16="http://schemas.microsoft.com/office/drawing/2014/main" val="2300091896"/>
                    </a:ext>
                  </a:extLst>
                </a:gridCol>
                <a:gridCol w="2312139">
                  <a:extLst>
                    <a:ext uri="{9D8B030D-6E8A-4147-A177-3AD203B41FA5}">
                      <a16:colId xmlns:a16="http://schemas.microsoft.com/office/drawing/2014/main" val="106494315"/>
                    </a:ext>
                  </a:extLst>
                </a:gridCol>
                <a:gridCol w="3063586">
                  <a:extLst>
                    <a:ext uri="{9D8B030D-6E8A-4147-A177-3AD203B41FA5}">
                      <a16:colId xmlns:a16="http://schemas.microsoft.com/office/drawing/2014/main" val="3051536711"/>
                    </a:ext>
                  </a:extLst>
                </a:gridCol>
              </a:tblGrid>
              <a:tr h="1236150">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Khía cạnh</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D2A000"/>
                    </a:solidFill>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Ếch ngồi đáy giếng</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D2A000"/>
                    </a:solidFill>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Thầy bói xem voi</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D2A000"/>
                    </a:solidFill>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Đặc điểm của nhân vật truyện ngụ ngôn</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D2A000"/>
                    </a:solidFill>
                  </a:tcPr>
                </a:tc>
                <a:extLst>
                  <a:ext uri="{0D108BD9-81ED-4DB2-BD59-A6C34878D82A}">
                    <a16:rowId xmlns:a16="http://schemas.microsoft.com/office/drawing/2014/main" val="2103947882"/>
                  </a:ext>
                </a:extLst>
              </a:tr>
              <a:tr h="825794">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Loại nhân vật</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2726106228"/>
                  </a:ext>
                </a:extLst>
              </a:tr>
              <a:tr h="825794">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Tên nhân vật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3997423847"/>
                  </a:ext>
                </a:extLst>
              </a:tr>
              <a:tr h="1112498">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Căn cứ để rút ra bài học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l">
                        <a:lnSpc>
                          <a:spcPct val="100000"/>
                        </a:lnSpc>
                      </a:pPr>
                      <a:r>
                        <a:rPr lang="en-US" sz="28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31" marR="67731" marT="0" marB="0"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2427300163"/>
                  </a:ext>
                </a:extLst>
              </a:tr>
            </a:tbl>
          </a:graphicData>
        </a:graphic>
      </p:graphicFrame>
      <p:sp>
        <p:nvSpPr>
          <p:cNvPr id="53" name="TextBox 8">
            <a:extLst>
              <a:ext uri="{FF2B5EF4-FFF2-40B4-BE49-F238E27FC236}">
                <a16:creationId xmlns:a16="http://schemas.microsoft.com/office/drawing/2014/main" id="{E139BD6D-C4EA-4B45-869D-6B4596A40BC5}"/>
              </a:ext>
            </a:extLst>
          </p:cNvPr>
          <p:cNvSpPr txBox="1"/>
          <p:nvPr/>
        </p:nvSpPr>
        <p:spPr>
          <a:xfrm>
            <a:off x="3124019" y="77357"/>
            <a:ext cx="4208114"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3. Nh</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ân vật</a:t>
            </a:r>
            <a:r>
              <a:rPr lang="en-US" altLang="zh-CN" sz="4000" b="1">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_</a:t>
            </a:r>
            <a:endParaRPr kumimoji="0" lang="zh-CN" altLang="en-US" sz="4000" b="1" i="0" u="none" strike="noStrike" kern="1200" cap="none" spc="0" normalizeH="0" baseline="0" noProof="0" dirty="0">
              <a:ln>
                <a:noFill/>
              </a:ln>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6117260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704E7-1429-2AB5-3E29-DF0D3E38EB23}"/>
              </a:ext>
            </a:extLst>
          </p:cNvPr>
          <p:cNvPicPr>
            <a:picLocks noChangeAspect="1"/>
          </p:cNvPicPr>
          <p:nvPr/>
        </p:nvPicPr>
        <p:blipFill>
          <a:blip r:embed="rId3"/>
          <a:stretch>
            <a:fillRect/>
          </a:stretch>
        </p:blipFill>
        <p:spPr>
          <a:xfrm>
            <a:off x="0" y="1673"/>
            <a:ext cx="12192000" cy="6854653"/>
          </a:xfrm>
          <a:prstGeom prst="rect">
            <a:avLst/>
          </a:prstGeom>
        </p:spPr>
      </p:pic>
      <p:sp>
        <p:nvSpPr>
          <p:cNvPr id="30" name="文本框 29">
            <a:extLst>
              <a:ext uri="{FF2B5EF4-FFF2-40B4-BE49-F238E27FC236}">
                <a16:creationId xmlns:a16="http://schemas.microsoft.com/office/drawing/2014/main" id="{E3DCF171-3EDA-495A-8657-B759AA7ECC56}"/>
              </a:ext>
            </a:extLst>
          </p:cNvPr>
          <p:cNvSpPr txBox="1"/>
          <p:nvPr/>
        </p:nvSpPr>
        <p:spPr>
          <a:xfrm>
            <a:off x="4805918" y="1063626"/>
            <a:ext cx="4845878" cy="2462213"/>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sz="8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Hoạt động </a:t>
            </a:r>
          </a:p>
          <a:p>
            <a:pPr algn="ctr"/>
            <a:r>
              <a:rPr lang="en-US" altLang="zh-CN" sz="8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khởi động</a:t>
            </a:r>
            <a:endParaRPr lang="zh-CN" altLang="en-US" sz="8000" b="1" dirty="0">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8E1F7B7-3A2E-4DD2-B7AB-05A7938EB97C}"/>
              </a:ext>
            </a:extLst>
          </p:cNvPr>
          <p:cNvSpPr txBox="1"/>
          <p:nvPr/>
        </p:nvSpPr>
        <p:spPr>
          <a:xfrm>
            <a:off x="1980519" y="593722"/>
            <a:ext cx="1397819" cy="1769715"/>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b="1" spc="-30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rPr>
              <a:t>01</a:t>
            </a:r>
            <a:endParaRPr lang="zh-CN" altLang="en-US" b="1" spc="-300" dirty="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056074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3"/>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picture containing background pattern&#10;&#10;Description automatically generated">
            <a:extLst>
              <a:ext uri="{FF2B5EF4-FFF2-40B4-BE49-F238E27FC236}">
                <a16:creationId xmlns:a16="http://schemas.microsoft.com/office/drawing/2014/main" id="{D027F32D-1255-7D92-CE13-5DD306F2BDC7}"/>
              </a:ext>
            </a:extLst>
          </p:cNvPr>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l="70658" t="68093"/>
          <a:stretch/>
        </p:blipFill>
        <p:spPr>
          <a:xfrm>
            <a:off x="6661502" y="3428999"/>
            <a:ext cx="4699585" cy="2874537"/>
          </a:xfrm>
          <a:prstGeom prst="rect">
            <a:avLst/>
          </a:prstGeom>
        </p:spPr>
      </p:pic>
      <p:sp>
        <p:nvSpPr>
          <p:cNvPr id="53" name="TextBox 8">
            <a:extLst>
              <a:ext uri="{FF2B5EF4-FFF2-40B4-BE49-F238E27FC236}">
                <a16:creationId xmlns:a16="http://schemas.microsoft.com/office/drawing/2014/main" id="{E139BD6D-C4EA-4B45-869D-6B4596A40BC5}"/>
              </a:ext>
            </a:extLst>
          </p:cNvPr>
          <p:cNvSpPr txBox="1"/>
          <p:nvPr/>
        </p:nvSpPr>
        <p:spPr>
          <a:xfrm>
            <a:off x="3124019" y="77357"/>
            <a:ext cx="4208114"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3. Nh</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ân vật</a:t>
            </a:r>
            <a:r>
              <a:rPr lang="en-US" altLang="zh-CN" sz="4000" b="1">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_</a:t>
            </a:r>
            <a:endParaRPr kumimoji="0" lang="zh-CN" altLang="en-US" sz="4000" b="1" i="0" u="none" strike="noStrike" kern="1200" cap="none" spc="0" normalizeH="0" baseline="0" noProof="0" dirty="0">
              <a:ln>
                <a:noFill/>
              </a:ln>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graphicFrame>
        <p:nvGraphicFramePr>
          <p:cNvPr id="2" name="Table 1">
            <a:extLst>
              <a:ext uri="{FF2B5EF4-FFF2-40B4-BE49-F238E27FC236}">
                <a16:creationId xmlns:a16="http://schemas.microsoft.com/office/drawing/2014/main" id="{0372A650-E704-79B7-D6CE-78598A1517B3}"/>
              </a:ext>
            </a:extLst>
          </p:cNvPr>
          <p:cNvGraphicFramePr>
            <a:graphicFrameLocks noGrp="1"/>
          </p:cNvGraphicFramePr>
          <p:nvPr>
            <p:extLst>
              <p:ext uri="{D42A27DB-BD31-4B8C-83A1-F6EECF244321}">
                <p14:modId xmlns:p14="http://schemas.microsoft.com/office/powerpoint/2010/main" val="1228225247"/>
              </p:ext>
            </p:extLst>
          </p:nvPr>
        </p:nvGraphicFramePr>
        <p:xfrm>
          <a:off x="934041" y="1162697"/>
          <a:ext cx="10323917" cy="5087067"/>
        </p:xfrm>
        <a:graphic>
          <a:graphicData uri="http://schemas.openxmlformats.org/drawingml/2006/table">
            <a:tbl>
              <a:tblPr firstRow="1" firstCol="1" bandRow="1">
                <a:tableStyleId>{00A15C55-8517-42AA-B614-E9B94910E393}</a:tableStyleId>
              </a:tblPr>
              <a:tblGrid>
                <a:gridCol w="1771947">
                  <a:extLst>
                    <a:ext uri="{9D8B030D-6E8A-4147-A177-3AD203B41FA5}">
                      <a16:colId xmlns:a16="http://schemas.microsoft.com/office/drawing/2014/main" val="3996698939"/>
                    </a:ext>
                  </a:extLst>
                </a:gridCol>
                <a:gridCol w="3387492">
                  <a:extLst>
                    <a:ext uri="{9D8B030D-6E8A-4147-A177-3AD203B41FA5}">
                      <a16:colId xmlns:a16="http://schemas.microsoft.com/office/drawing/2014/main" val="2131401235"/>
                    </a:ext>
                  </a:extLst>
                </a:gridCol>
                <a:gridCol w="2574859">
                  <a:extLst>
                    <a:ext uri="{9D8B030D-6E8A-4147-A177-3AD203B41FA5}">
                      <a16:colId xmlns:a16="http://schemas.microsoft.com/office/drawing/2014/main" val="4173259392"/>
                    </a:ext>
                  </a:extLst>
                </a:gridCol>
                <a:gridCol w="2589619">
                  <a:extLst>
                    <a:ext uri="{9D8B030D-6E8A-4147-A177-3AD203B41FA5}">
                      <a16:colId xmlns:a16="http://schemas.microsoft.com/office/drawing/2014/main" val="1249107568"/>
                    </a:ext>
                  </a:extLst>
                </a:gridCol>
              </a:tblGrid>
              <a:tr h="965335">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Khía cạnh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D2A000"/>
                    </a:solidFill>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Ếch ngồi đáy giếng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D2A000"/>
                    </a:solidFill>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Thầy bói xem voi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D2A000"/>
                    </a:solidFill>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Đặc điểm của nhân vật truyện ngụ ngôn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D2A000"/>
                    </a:solidFill>
                  </a:tcPr>
                </a:tc>
                <a:extLst>
                  <a:ext uri="{0D108BD9-81ED-4DB2-BD59-A6C34878D82A}">
                    <a16:rowId xmlns:a16="http://schemas.microsoft.com/office/drawing/2014/main" val="1343910135"/>
                  </a:ext>
                </a:extLst>
              </a:tr>
              <a:tr h="475336">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Loại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Loài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Con người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Là loài vật, đồ vật, con người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330828644"/>
                  </a:ext>
                </a:extLst>
              </a:tr>
              <a:tr h="965335">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Tên nhân vật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Con ếch và các con vật nhỏ bé sống trong đáy giếng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Năm ông thầy bói mù</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Không có tên riêng, được gọi bằng danh từ chung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496973742"/>
                  </a:ext>
                </a:extLst>
              </a:tr>
              <a:tr h="1945332">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Căn cứ để rút ra bài học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Hành động và tiếng kêu với hàng loạt biểu hiện hàm chứa lời nhắc nhở, bài học với người đọc, người nghe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Hành động “xem voi” và những lời cãi vã gàn dở ẩn chứa bài học về cách nhận thức sự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Suy nghĩ, hành động, lời nói…ẩn chứa những bài học sâu sắc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409" marR="33409"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3359294568"/>
                  </a:ext>
                </a:extLst>
              </a:tr>
            </a:tbl>
          </a:graphicData>
        </a:graphic>
      </p:graphicFrame>
    </p:spTree>
    <p:extLst>
      <p:ext uri="{BB962C8B-B14F-4D97-AF65-F5344CB8AC3E}">
        <p14:creationId xmlns:p14="http://schemas.microsoft.com/office/powerpoint/2010/main" val="40667573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1413753" y="131266"/>
            <a:ext cx="4208114"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4. B</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ài học</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8" name="矩形 7">
            <a:extLst>
              <a:ext uri="{FF2B5EF4-FFF2-40B4-BE49-F238E27FC236}">
                <a16:creationId xmlns:a16="http://schemas.microsoft.com/office/drawing/2014/main" id="{EEBE0B3C-7D3A-18CC-5300-87395030EAE0}"/>
              </a:ext>
            </a:extLst>
          </p:cNvPr>
          <p:cNvSpPr/>
          <p:nvPr/>
        </p:nvSpPr>
        <p:spPr>
          <a:xfrm>
            <a:off x="868789" y="1927766"/>
            <a:ext cx="5146431" cy="1230923"/>
          </a:xfrm>
          <a:prstGeom prst="rect">
            <a:avLst/>
          </a:prstGeom>
          <a:solidFill>
            <a:srgbClr val="ECE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cs typeface="+mn-ea"/>
              <a:sym typeface="+mn-lt"/>
            </a:endParaRPr>
          </a:p>
        </p:txBody>
      </p:sp>
      <p:sp>
        <p:nvSpPr>
          <p:cNvPr id="9" name="矩形 8">
            <a:extLst>
              <a:ext uri="{FF2B5EF4-FFF2-40B4-BE49-F238E27FC236}">
                <a16:creationId xmlns:a16="http://schemas.microsoft.com/office/drawing/2014/main" id="{053BBA2A-45B1-BC4B-8E4D-2EBCF7807078}"/>
              </a:ext>
            </a:extLst>
          </p:cNvPr>
          <p:cNvSpPr/>
          <p:nvPr/>
        </p:nvSpPr>
        <p:spPr>
          <a:xfrm>
            <a:off x="5874687" y="4220227"/>
            <a:ext cx="5146431" cy="634218"/>
          </a:xfrm>
          <a:prstGeom prst="rect">
            <a:avLst/>
          </a:prstGeom>
          <a:solidFill>
            <a:srgbClr val="71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cs typeface="+mn-ea"/>
              <a:sym typeface="+mn-lt"/>
            </a:endParaRPr>
          </a:p>
        </p:txBody>
      </p:sp>
      <p:sp>
        <p:nvSpPr>
          <p:cNvPr id="10" name="矩形 9">
            <a:extLst>
              <a:ext uri="{FF2B5EF4-FFF2-40B4-BE49-F238E27FC236}">
                <a16:creationId xmlns:a16="http://schemas.microsoft.com/office/drawing/2014/main" id="{6D7917D7-1B70-11C8-C18A-173977FB30D5}"/>
              </a:ext>
            </a:extLst>
          </p:cNvPr>
          <p:cNvSpPr/>
          <p:nvPr/>
        </p:nvSpPr>
        <p:spPr>
          <a:xfrm>
            <a:off x="1818660" y="2208625"/>
            <a:ext cx="4876800"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Ếch ngồi đáy giếng</a:t>
            </a:r>
            <a:endParaRPr lang="en-US" sz="3200">
              <a:effectLst/>
              <a:latin typeface=".VnTime"/>
              <a:ea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05399061-2F21-0D6B-824A-37B481DB7572}"/>
              </a:ext>
            </a:extLst>
          </p:cNvPr>
          <p:cNvSpPr/>
          <p:nvPr/>
        </p:nvSpPr>
        <p:spPr>
          <a:xfrm>
            <a:off x="5951498" y="4229454"/>
            <a:ext cx="5366190"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effectLst/>
                <a:latin typeface="Times New Roman" panose="02020603050405020304" pitchFamily="18" charset="0"/>
                <a:ea typeface="Times New Roman" panose="02020603050405020304" pitchFamily="18" charset="0"/>
              </a:rPr>
              <a:t>Thầy bói xem voi</a:t>
            </a:r>
            <a:endParaRPr lang="en-US" sz="4000">
              <a:latin typeface="Times New Roman" panose="02020603050405020304" pitchFamily="18" charset="0"/>
              <a:cs typeface="Times New Roman" panose="02020603050405020304" pitchFamily="18" charset="0"/>
            </a:endParaRPr>
          </a:p>
        </p:txBody>
      </p:sp>
      <p:pic>
        <p:nvPicPr>
          <p:cNvPr id="12" name="图片 12">
            <a:extLst>
              <a:ext uri="{FF2B5EF4-FFF2-40B4-BE49-F238E27FC236}">
                <a16:creationId xmlns:a16="http://schemas.microsoft.com/office/drawing/2014/main" id="{9AE09019-1E95-CAF1-AE45-1CFD23A385CF}"/>
              </a:ext>
            </a:extLst>
          </p:cNvPr>
          <p:cNvPicPr>
            <a:picLocks noChangeAspect="1"/>
          </p:cNvPicPr>
          <p:nvPr/>
        </p:nvPicPr>
        <p:blipFill>
          <a:blip r:embed="rId3"/>
          <a:srcRect t="31699"/>
          <a:stretch>
            <a:fillRect/>
          </a:stretch>
        </p:blipFill>
        <p:spPr>
          <a:xfrm>
            <a:off x="1924716" y="3378619"/>
            <a:ext cx="3023137" cy="24883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4">
            <a:extLst>
              <a:ext uri="{FF2B5EF4-FFF2-40B4-BE49-F238E27FC236}">
                <a16:creationId xmlns:a16="http://schemas.microsoft.com/office/drawing/2014/main" id="{F48C8171-4541-9C06-4C83-595841519E12}"/>
              </a:ext>
            </a:extLst>
          </p:cNvPr>
          <p:cNvPicPr>
            <a:picLocks noChangeAspect="1"/>
          </p:cNvPicPr>
          <p:nvPr/>
        </p:nvPicPr>
        <p:blipFill rotWithShape="1">
          <a:blip r:embed="rId4"/>
          <a:srcRect/>
          <a:stretch>
            <a:fillRect/>
          </a:stretch>
        </p:blipFill>
        <p:spPr>
          <a:xfrm flipH="1">
            <a:off x="6294796" y="1293548"/>
            <a:ext cx="3999766" cy="2499360"/>
          </a:xfrm>
          <a:prstGeom prst="rect">
            <a:avLst/>
          </a:prstGeom>
        </p:spPr>
      </p:pic>
    </p:spTree>
    <p:extLst>
      <p:ext uri="{BB962C8B-B14F-4D97-AF65-F5344CB8AC3E}">
        <p14:creationId xmlns:p14="http://schemas.microsoft.com/office/powerpoint/2010/main" val="37915109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3249440" y="199212"/>
            <a:ext cx="4208114"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Ếch ngồi đáy giếng</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cxnSp>
        <p:nvCxnSpPr>
          <p:cNvPr id="10" name="Straight Connector 21">
            <a:extLst>
              <a:ext uri="{FF2B5EF4-FFF2-40B4-BE49-F238E27FC236}">
                <a16:creationId xmlns:a16="http://schemas.microsoft.com/office/drawing/2014/main" id="{4B679D23-1420-3731-2A01-AF17A459D157}"/>
              </a:ext>
            </a:extLst>
          </p:cNvPr>
          <p:cNvCxnSpPr>
            <a:cxnSpLocks noChangeShapeType="1"/>
          </p:cNvCxnSpPr>
          <p:nvPr/>
        </p:nvCxnSpPr>
        <p:spPr bwMode="auto">
          <a:xfrm>
            <a:off x="3386731" y="2338605"/>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grpSp>
        <p:nvGrpSpPr>
          <p:cNvPr id="11" name="Group 5">
            <a:extLst>
              <a:ext uri="{FF2B5EF4-FFF2-40B4-BE49-F238E27FC236}">
                <a16:creationId xmlns:a16="http://schemas.microsoft.com/office/drawing/2014/main" id="{A1875605-A2F1-FCFD-B548-B9B7CF9B740A}"/>
              </a:ext>
            </a:extLst>
          </p:cNvPr>
          <p:cNvGrpSpPr/>
          <p:nvPr/>
        </p:nvGrpSpPr>
        <p:grpSpPr>
          <a:xfrm>
            <a:off x="3249440" y="4130216"/>
            <a:ext cx="1192668" cy="1200329"/>
            <a:chOff x="6420131" y="3715897"/>
            <a:chExt cx="1192668" cy="1200329"/>
          </a:xfrm>
        </p:grpSpPr>
        <p:sp>
          <p:nvSpPr>
            <p:cNvPr id="12" name="Rounded Rectangle 26">
              <a:extLst>
                <a:ext uri="{FF2B5EF4-FFF2-40B4-BE49-F238E27FC236}">
                  <a16:creationId xmlns:a16="http://schemas.microsoft.com/office/drawing/2014/main" id="{2F6719DA-7D3F-AD76-3C74-586B61857334}"/>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20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3" name="TextBox 22">
              <a:extLst>
                <a:ext uri="{FF2B5EF4-FFF2-40B4-BE49-F238E27FC236}">
                  <a16:creationId xmlns:a16="http://schemas.microsoft.com/office/drawing/2014/main" id="{F3DF9C67-666A-793C-5C79-59D962DBCD64}"/>
                </a:ext>
              </a:extLst>
            </p:cNvPr>
            <p:cNvSpPr txBox="1">
              <a:spLocks noChangeArrowheads="1"/>
            </p:cNvSpPr>
            <p:nvPr/>
          </p:nvSpPr>
          <p:spPr bwMode="auto">
            <a:xfrm>
              <a:off x="6700154" y="3715897"/>
              <a:ext cx="771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p>
          </p:txBody>
        </p:sp>
      </p:grpSp>
      <p:grpSp>
        <p:nvGrpSpPr>
          <p:cNvPr id="14" name="Group 13">
            <a:extLst>
              <a:ext uri="{FF2B5EF4-FFF2-40B4-BE49-F238E27FC236}">
                <a16:creationId xmlns:a16="http://schemas.microsoft.com/office/drawing/2014/main" id="{A04BBA49-8706-A53A-8D6F-3AE973BE3A9A}"/>
              </a:ext>
            </a:extLst>
          </p:cNvPr>
          <p:cNvGrpSpPr/>
          <p:nvPr/>
        </p:nvGrpSpPr>
        <p:grpSpPr>
          <a:xfrm>
            <a:off x="2828499" y="3041184"/>
            <a:ext cx="1192668" cy="1214773"/>
            <a:chOff x="5999190" y="2626865"/>
            <a:chExt cx="1192668" cy="1214773"/>
          </a:xfrm>
        </p:grpSpPr>
        <p:sp>
          <p:nvSpPr>
            <p:cNvPr id="15" name="Rounded Rectangle 25">
              <a:extLst>
                <a:ext uri="{FF2B5EF4-FFF2-40B4-BE49-F238E27FC236}">
                  <a16:creationId xmlns:a16="http://schemas.microsoft.com/office/drawing/2014/main" id="{4AEAA7C0-AB6E-E9F0-3F74-A92B3F82A869}"/>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20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6" name="TextBox 23">
              <a:extLst>
                <a:ext uri="{FF2B5EF4-FFF2-40B4-BE49-F238E27FC236}">
                  <a16:creationId xmlns:a16="http://schemas.microsoft.com/office/drawing/2014/main" id="{AD823DBB-0E63-EB4D-A539-C1492CFA0D84}"/>
                </a:ext>
              </a:extLst>
            </p:cNvPr>
            <p:cNvSpPr txBox="1">
              <a:spLocks noChangeArrowheads="1"/>
            </p:cNvSpPr>
            <p:nvPr/>
          </p:nvSpPr>
          <p:spPr bwMode="auto">
            <a:xfrm>
              <a:off x="6319130" y="2641309"/>
              <a:ext cx="771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a:t>
              </a:r>
            </a:p>
          </p:txBody>
        </p:sp>
      </p:grpSp>
      <p:grpSp>
        <p:nvGrpSpPr>
          <p:cNvPr id="17" name="Group 7">
            <a:extLst>
              <a:ext uri="{FF2B5EF4-FFF2-40B4-BE49-F238E27FC236}">
                <a16:creationId xmlns:a16="http://schemas.microsoft.com/office/drawing/2014/main" id="{3E1386FE-C511-EDA3-BA24-354E9E049B61}"/>
              </a:ext>
            </a:extLst>
          </p:cNvPr>
          <p:cNvGrpSpPr/>
          <p:nvPr/>
        </p:nvGrpSpPr>
        <p:grpSpPr>
          <a:xfrm>
            <a:off x="2232169" y="1880111"/>
            <a:ext cx="1192668" cy="1223630"/>
            <a:chOff x="5402860" y="1465792"/>
            <a:chExt cx="1192668" cy="1223630"/>
          </a:xfrm>
        </p:grpSpPr>
        <p:sp>
          <p:nvSpPr>
            <p:cNvPr id="18" name="Rounded Rectangle 27">
              <a:extLst>
                <a:ext uri="{FF2B5EF4-FFF2-40B4-BE49-F238E27FC236}">
                  <a16:creationId xmlns:a16="http://schemas.microsoft.com/office/drawing/2014/main" id="{024FC4EC-7AD7-D019-0EA7-53F994403BF6}"/>
                </a:ext>
              </a:extLst>
            </p:cNvPr>
            <p:cNvSpPr>
              <a:spLocks noChangeArrowheads="1"/>
            </p:cNvSpPr>
            <p:nvPr/>
          </p:nvSpPr>
          <p:spPr bwMode="auto">
            <a:xfrm rot="20684149">
              <a:off x="5402860" y="1566869"/>
              <a:ext cx="1192668" cy="1122553"/>
            </a:xfrm>
            <a:prstGeom prst="roundRect">
              <a:avLst>
                <a:gd name="adj" fmla="val 9375"/>
              </a:avLst>
            </a:prstGeom>
            <a:solidFill>
              <a:srgbClr val="FAAF3B"/>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20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9" name="TextBox 24">
              <a:extLst>
                <a:ext uri="{FF2B5EF4-FFF2-40B4-BE49-F238E27FC236}">
                  <a16:creationId xmlns:a16="http://schemas.microsoft.com/office/drawing/2014/main" id="{EA410F26-8D97-A1E9-F9D4-3CBF027E94C0}"/>
                </a:ext>
              </a:extLst>
            </p:cNvPr>
            <p:cNvSpPr txBox="1">
              <a:spLocks noChangeArrowheads="1"/>
            </p:cNvSpPr>
            <p:nvPr/>
          </p:nvSpPr>
          <p:spPr bwMode="auto">
            <a:xfrm rot="20681241">
              <a:off x="5692174" y="1465792"/>
              <a:ext cx="771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a:t>
              </a:r>
            </a:p>
          </p:txBody>
        </p:sp>
      </p:grpSp>
      <p:cxnSp>
        <p:nvCxnSpPr>
          <p:cNvPr id="20" name="Straight Connector 52">
            <a:extLst>
              <a:ext uri="{FF2B5EF4-FFF2-40B4-BE49-F238E27FC236}">
                <a16:creationId xmlns:a16="http://schemas.microsoft.com/office/drawing/2014/main" id="{FB4E0BC2-F77B-0D2F-4B03-7114FE87635A}"/>
              </a:ext>
            </a:extLst>
          </p:cNvPr>
          <p:cNvCxnSpPr>
            <a:cxnSpLocks noChangeShapeType="1"/>
          </p:cNvCxnSpPr>
          <p:nvPr/>
        </p:nvCxnSpPr>
        <p:spPr bwMode="auto">
          <a:xfrm>
            <a:off x="4021167" y="3632720"/>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矩形 14">
            <a:extLst>
              <a:ext uri="{FF2B5EF4-FFF2-40B4-BE49-F238E27FC236}">
                <a16:creationId xmlns:a16="http://schemas.microsoft.com/office/drawing/2014/main" id="{61963DDE-15E1-0CEE-D923-212346B69BFA}"/>
              </a:ext>
            </a:extLst>
          </p:cNvPr>
          <p:cNvSpPr/>
          <p:nvPr/>
        </p:nvSpPr>
        <p:spPr>
          <a:xfrm>
            <a:off x="4616800" y="1701622"/>
            <a:ext cx="6257674" cy="830997"/>
          </a:xfrm>
          <a:prstGeom prst="rect">
            <a:avLst/>
          </a:prstGeom>
        </p:spPr>
        <p:txBody>
          <a:bodyPr wrap="square">
            <a:spAutoFit/>
            <a:scene3d>
              <a:camera prst="orthographicFront"/>
              <a:lightRig rig="threePt" dir="t"/>
            </a:scene3d>
            <a:sp3d contourW="12700"/>
          </a:bodyPr>
          <a:lstStyle/>
          <a:p>
            <a:r>
              <a:rPr lang="en-US" sz="2400">
                <a:latin typeface="Times New Roman" panose="02020603050405020304" pitchFamily="18" charset="0"/>
                <a:cs typeface="Times New Roman" panose="02020603050405020304" pitchFamily="18" charset="0"/>
              </a:rPr>
              <a:t>Hoàn cảnh sống hạn hẹp sẽ ảnh hưởng đến nhận thức về chính mình và thế giới xung quanh.</a:t>
            </a:r>
          </a:p>
        </p:txBody>
      </p:sp>
      <p:sp>
        <p:nvSpPr>
          <p:cNvPr id="22" name="矩形 17">
            <a:extLst>
              <a:ext uri="{FF2B5EF4-FFF2-40B4-BE49-F238E27FC236}">
                <a16:creationId xmlns:a16="http://schemas.microsoft.com/office/drawing/2014/main" id="{649125B7-E754-1D0B-94C4-80549F0BA2E4}"/>
              </a:ext>
            </a:extLst>
          </p:cNvPr>
          <p:cNvSpPr/>
          <p:nvPr/>
        </p:nvSpPr>
        <p:spPr>
          <a:xfrm>
            <a:off x="5283233" y="2828835"/>
            <a:ext cx="6067746" cy="1200329"/>
          </a:xfrm>
          <a:prstGeom prst="rect">
            <a:avLst/>
          </a:prstGeom>
        </p:spPr>
        <p:txBody>
          <a:bodyPr wrap="square">
            <a:spAutoFit/>
            <a:scene3d>
              <a:camera prst="orthographicFront"/>
              <a:lightRig rig="threePt" dir="t"/>
            </a:scene3d>
            <a:sp3d contourW="12700"/>
          </a:bodyPr>
          <a:lstStyle/>
          <a:p>
            <a:r>
              <a:rPr lang="en-US" sz="2400">
                <a:latin typeface="Times New Roman" panose="02020603050405020304" pitchFamily="18" charset="0"/>
                <a:cs typeface="Times New Roman" panose="02020603050405020304" pitchFamily="18" charset="0"/>
              </a:rPr>
              <a:t>Không được tự cao, tự đại, chủ quan, kiêu ngạo, coi thường những đối tượng xung quanh mà phải khiêm tốn</a:t>
            </a:r>
          </a:p>
        </p:txBody>
      </p:sp>
      <p:cxnSp>
        <p:nvCxnSpPr>
          <p:cNvPr id="23" name="Straight Connector 52">
            <a:extLst>
              <a:ext uri="{FF2B5EF4-FFF2-40B4-BE49-F238E27FC236}">
                <a16:creationId xmlns:a16="http://schemas.microsoft.com/office/drawing/2014/main" id="{8E5D86DB-0367-6ADA-33A5-728450B89CA7}"/>
              </a:ext>
            </a:extLst>
          </p:cNvPr>
          <p:cNvCxnSpPr>
            <a:cxnSpLocks noChangeShapeType="1"/>
          </p:cNvCxnSpPr>
          <p:nvPr/>
        </p:nvCxnSpPr>
        <p:spPr bwMode="auto">
          <a:xfrm>
            <a:off x="4616800" y="4686535"/>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4" name="矩形 21">
            <a:extLst>
              <a:ext uri="{FF2B5EF4-FFF2-40B4-BE49-F238E27FC236}">
                <a16:creationId xmlns:a16="http://schemas.microsoft.com/office/drawing/2014/main" id="{2FEFF8AC-C6C5-7791-7AAE-710982327511}"/>
              </a:ext>
            </a:extLst>
          </p:cNvPr>
          <p:cNvSpPr/>
          <p:nvPr/>
        </p:nvSpPr>
        <p:spPr>
          <a:xfrm>
            <a:off x="5835787" y="4318239"/>
            <a:ext cx="4414806" cy="1569660"/>
          </a:xfrm>
          <a:prstGeom prst="rect">
            <a:avLst/>
          </a:prstGeom>
        </p:spPr>
        <p:txBody>
          <a:bodyPr wrap="square">
            <a:spAutoFit/>
            <a:scene3d>
              <a:camera prst="orthographicFront"/>
              <a:lightRig rig="threePt" dir="t"/>
            </a:scene3d>
            <a:sp3d contourW="12700"/>
          </a:bodyPr>
          <a:lstStyle/>
          <a:p>
            <a:pPr lvl="0"/>
            <a:r>
              <a:rPr lang="en-US" sz="2400">
                <a:latin typeface="Times New Roman" panose="02020603050405020304" pitchFamily="18" charset="0"/>
                <a:cs typeface="Times New Roman" panose="02020603050405020304" pitchFamily="18" charset="0"/>
              </a:rPr>
              <a:t>Dù môi trường, hoàn cảnh sống có giới hạn, khó khăn hay thay đổi vẫn phải cố gắng mở rộng tầm hiểu biết </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图片 23">
            <a:extLst>
              <a:ext uri="{FF2B5EF4-FFF2-40B4-BE49-F238E27FC236}">
                <a16:creationId xmlns:a16="http://schemas.microsoft.com/office/drawing/2014/main" id="{869A484D-E562-1E80-5BA8-0E901B2AE0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8" t="10653" r="9637" b="65212"/>
          <a:stretch/>
        </p:blipFill>
        <p:spPr>
          <a:xfrm>
            <a:off x="568490" y="3727407"/>
            <a:ext cx="2257064" cy="1621911"/>
          </a:xfrm>
          <a:prstGeom prst="rect">
            <a:avLst/>
          </a:prstGeom>
        </p:spPr>
      </p:pic>
    </p:spTree>
    <p:extLst>
      <p:ext uri="{BB962C8B-B14F-4D97-AF65-F5344CB8AC3E}">
        <p14:creationId xmlns:p14="http://schemas.microsoft.com/office/powerpoint/2010/main" val="31752219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0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2" presetClass="entr" presetSubtype="8" fill="hold" nodeType="withEffect">
                                  <p:stCondLst>
                                    <p:cond delay="25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250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250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3157886" y="246687"/>
            <a:ext cx="4208114"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Thầy bói xem voi</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4098" name="Picture 2" descr="Top 10 Bài văn phân tích truyện &quot;Thầy bói xem voi&quot; hay nhất - Toplist.vn">
            <a:extLst>
              <a:ext uri="{FF2B5EF4-FFF2-40B4-BE49-F238E27FC236}">
                <a16:creationId xmlns:a16="http://schemas.microsoft.com/office/drawing/2014/main" id="{A165B903-8E81-F7C0-9B3A-77A6FFA29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59" y="1863452"/>
            <a:ext cx="4782141" cy="3614844"/>
          </a:xfrm>
          <a:prstGeom prst="rect">
            <a:avLst/>
          </a:prstGeom>
          <a:noFill/>
          <a:extLst>
            <a:ext uri="{909E8E84-426E-40DD-AFC4-6F175D3DCCD1}">
              <a14:hiddenFill xmlns:a14="http://schemas.microsoft.com/office/drawing/2010/main">
                <a:solidFill>
                  <a:srgbClr val="FFFFFF"/>
                </a:solidFill>
              </a14:hiddenFill>
            </a:ext>
          </a:extLst>
        </p:spPr>
      </p:pic>
      <p:sp>
        <p:nvSpPr>
          <p:cNvPr id="9" name="椭圆 79">
            <a:extLst>
              <a:ext uri="{FF2B5EF4-FFF2-40B4-BE49-F238E27FC236}">
                <a16:creationId xmlns:a16="http://schemas.microsoft.com/office/drawing/2014/main" id="{B9E5F3FA-CB35-BCC2-FB42-AEF0035BB543}"/>
              </a:ext>
            </a:extLst>
          </p:cNvPr>
          <p:cNvSpPr/>
          <p:nvPr/>
        </p:nvSpPr>
        <p:spPr>
          <a:xfrm>
            <a:off x="6179246" y="3543831"/>
            <a:ext cx="2087588"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grpSp>
        <p:nvGrpSpPr>
          <p:cNvPr id="10" name="组合 71">
            <a:extLst>
              <a:ext uri="{FF2B5EF4-FFF2-40B4-BE49-F238E27FC236}">
                <a16:creationId xmlns:a16="http://schemas.microsoft.com/office/drawing/2014/main" id="{1BD9FCB3-FFC0-A06E-B308-5AB9A2E263A1}"/>
              </a:ext>
            </a:extLst>
          </p:cNvPr>
          <p:cNvGrpSpPr/>
          <p:nvPr/>
        </p:nvGrpSpPr>
        <p:grpSpPr>
          <a:xfrm>
            <a:off x="3329017" y="2251315"/>
            <a:ext cx="5745631" cy="45719"/>
            <a:chOff x="1172471" y="1676076"/>
            <a:chExt cx="5747404" cy="45719"/>
          </a:xfrm>
        </p:grpSpPr>
        <p:sp>
          <p:nvSpPr>
            <p:cNvPr id="11" name="椭圆 97">
              <a:extLst>
                <a:ext uri="{FF2B5EF4-FFF2-40B4-BE49-F238E27FC236}">
                  <a16:creationId xmlns:a16="http://schemas.microsoft.com/office/drawing/2014/main" id="{6D9D1B04-2B9A-5FB9-53E7-C84F8007ED08}"/>
                </a:ext>
              </a:extLst>
            </p:cNvPr>
            <p:cNvSpPr/>
            <p:nvPr/>
          </p:nvSpPr>
          <p:spPr>
            <a:xfrm>
              <a:off x="4024402"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sp>
          <p:nvSpPr>
            <p:cNvPr id="12" name="椭圆 98">
              <a:extLst>
                <a:ext uri="{FF2B5EF4-FFF2-40B4-BE49-F238E27FC236}">
                  <a16:creationId xmlns:a16="http://schemas.microsoft.com/office/drawing/2014/main" id="{540BE078-71DF-98FD-8920-8FA1200438ED}"/>
                </a:ext>
              </a:extLst>
            </p:cNvPr>
            <p:cNvSpPr/>
            <p:nvPr/>
          </p:nvSpPr>
          <p:spPr>
            <a:xfrm>
              <a:off x="1172471"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grpSp>
      <p:grpSp>
        <p:nvGrpSpPr>
          <p:cNvPr id="13" name="组合 73">
            <a:extLst>
              <a:ext uri="{FF2B5EF4-FFF2-40B4-BE49-F238E27FC236}">
                <a16:creationId xmlns:a16="http://schemas.microsoft.com/office/drawing/2014/main" id="{E866892E-486B-EA3D-1B3D-5A1881A004C2}"/>
              </a:ext>
            </a:extLst>
          </p:cNvPr>
          <p:cNvGrpSpPr/>
          <p:nvPr/>
        </p:nvGrpSpPr>
        <p:grpSpPr>
          <a:xfrm>
            <a:off x="3329017" y="4796803"/>
            <a:ext cx="5745631" cy="45719"/>
            <a:chOff x="1172471" y="1676076"/>
            <a:chExt cx="5747404" cy="45719"/>
          </a:xfrm>
        </p:grpSpPr>
        <p:sp>
          <p:nvSpPr>
            <p:cNvPr id="14" name="椭圆 95">
              <a:extLst>
                <a:ext uri="{FF2B5EF4-FFF2-40B4-BE49-F238E27FC236}">
                  <a16:creationId xmlns:a16="http://schemas.microsoft.com/office/drawing/2014/main" id="{893E0049-1720-8753-3191-BE7247B97890}"/>
                </a:ext>
              </a:extLst>
            </p:cNvPr>
            <p:cNvSpPr/>
            <p:nvPr/>
          </p:nvSpPr>
          <p:spPr>
            <a:xfrm>
              <a:off x="4024402"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sp>
          <p:nvSpPr>
            <p:cNvPr id="15" name="椭圆 96">
              <a:extLst>
                <a:ext uri="{FF2B5EF4-FFF2-40B4-BE49-F238E27FC236}">
                  <a16:creationId xmlns:a16="http://schemas.microsoft.com/office/drawing/2014/main" id="{3E40EB08-A17D-1E58-A139-548737C0521A}"/>
                </a:ext>
              </a:extLst>
            </p:cNvPr>
            <p:cNvSpPr/>
            <p:nvPr/>
          </p:nvSpPr>
          <p:spPr>
            <a:xfrm>
              <a:off x="1172471"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grpSp>
      <p:grpSp>
        <p:nvGrpSpPr>
          <p:cNvPr id="16" name="组合 3">
            <a:extLst>
              <a:ext uri="{FF2B5EF4-FFF2-40B4-BE49-F238E27FC236}">
                <a16:creationId xmlns:a16="http://schemas.microsoft.com/office/drawing/2014/main" id="{4446601F-F40F-CB45-859F-2ACF5662960D}"/>
              </a:ext>
            </a:extLst>
          </p:cNvPr>
          <p:cNvGrpSpPr/>
          <p:nvPr/>
        </p:nvGrpSpPr>
        <p:grpSpPr>
          <a:xfrm>
            <a:off x="5413399" y="3573990"/>
            <a:ext cx="2043745" cy="1528783"/>
            <a:chOff x="4700618" y="2891079"/>
            <a:chExt cx="1533282" cy="1146587"/>
          </a:xfrm>
          <a:solidFill>
            <a:schemeClr val="accent2"/>
          </a:solidFill>
        </p:grpSpPr>
        <p:sp>
          <p:nvSpPr>
            <p:cNvPr id="17" name="任意多边形 68">
              <a:extLst>
                <a:ext uri="{FF2B5EF4-FFF2-40B4-BE49-F238E27FC236}">
                  <a16:creationId xmlns:a16="http://schemas.microsoft.com/office/drawing/2014/main" id="{6BF13EE4-0C08-7E9B-529B-084C7DCDB830}"/>
                </a:ext>
              </a:extLst>
            </p:cNvPr>
            <p:cNvSpPr/>
            <p:nvPr/>
          </p:nvSpPr>
          <p:spPr>
            <a:xfrm flipH="1" flipV="1">
              <a:off x="4700618" y="3840631"/>
              <a:ext cx="300069" cy="173838"/>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 fmla="*/ 367678 w 370875"/>
                <a:gd name="connsiteY0" fmla="*/ 232793 h 232793"/>
                <a:gd name="connsiteX1" fmla="*/ 370875 w 370875"/>
                <a:gd name="connsiteY1" fmla="*/ 92116 h 232793"/>
                <a:gd name="connsiteX2" fmla="*/ 0 w 370875"/>
                <a:gd name="connsiteY2" fmla="*/ 226398 h 232793"/>
                <a:gd name="connsiteX3" fmla="*/ 367678 w 370875"/>
                <a:gd name="connsiteY3" fmla="*/ 232793 h 232793"/>
                <a:gd name="connsiteX0" fmla="*/ 367678 w 370875"/>
                <a:gd name="connsiteY0" fmla="*/ 233290 h 233290"/>
                <a:gd name="connsiteX1" fmla="*/ 370875 w 370875"/>
                <a:gd name="connsiteY1" fmla="*/ 92613 h 233290"/>
                <a:gd name="connsiteX2" fmla="*/ 0 w 370875"/>
                <a:gd name="connsiteY2" fmla="*/ 226895 h 233290"/>
                <a:gd name="connsiteX3" fmla="*/ 367678 w 370875"/>
                <a:gd name="connsiteY3" fmla="*/ 233290 h 233290"/>
                <a:gd name="connsiteX0" fmla="*/ 367678 w 370875"/>
                <a:gd name="connsiteY0" fmla="*/ 229170 h 229170"/>
                <a:gd name="connsiteX1" fmla="*/ 370875 w 370875"/>
                <a:gd name="connsiteY1" fmla="*/ 88493 h 229170"/>
                <a:gd name="connsiteX2" fmla="*/ 0 w 370875"/>
                <a:gd name="connsiteY2" fmla="*/ 222775 h 229170"/>
                <a:gd name="connsiteX3" fmla="*/ 367678 w 370875"/>
                <a:gd name="connsiteY3" fmla="*/ 229170 h 229170"/>
                <a:gd name="connsiteX0" fmla="*/ 386861 w 390058"/>
                <a:gd name="connsiteY0" fmla="*/ 227542 h 230739"/>
                <a:gd name="connsiteX1" fmla="*/ 390058 w 390058"/>
                <a:gd name="connsiteY1" fmla="*/ 86865 h 230739"/>
                <a:gd name="connsiteX2" fmla="*/ 0 w 390058"/>
                <a:gd name="connsiteY2" fmla="*/ 230739 h 230739"/>
                <a:gd name="connsiteX3" fmla="*/ 386861 w 390058"/>
                <a:gd name="connsiteY3" fmla="*/ 227542 h 230739"/>
                <a:gd name="connsiteX0" fmla="*/ 386861 w 390058"/>
                <a:gd name="connsiteY0" fmla="*/ 231640 h 234837"/>
                <a:gd name="connsiteX1" fmla="*/ 390058 w 390058"/>
                <a:gd name="connsiteY1" fmla="*/ 90963 h 234837"/>
                <a:gd name="connsiteX2" fmla="*/ 0 w 390058"/>
                <a:gd name="connsiteY2" fmla="*/ 234837 h 234837"/>
                <a:gd name="connsiteX3" fmla="*/ 386861 w 390058"/>
                <a:gd name="connsiteY3" fmla="*/ 231640 h 234837"/>
                <a:gd name="connsiteX0" fmla="*/ 386861 w 397219"/>
                <a:gd name="connsiteY0" fmla="*/ 231640 h 234837"/>
                <a:gd name="connsiteX1" fmla="*/ 390058 w 397219"/>
                <a:gd name="connsiteY1" fmla="*/ 90963 h 234837"/>
                <a:gd name="connsiteX2" fmla="*/ 0 w 397219"/>
                <a:gd name="connsiteY2" fmla="*/ 234837 h 234837"/>
                <a:gd name="connsiteX3" fmla="*/ 386861 w 397219"/>
                <a:gd name="connsiteY3" fmla="*/ 231640 h 234837"/>
                <a:gd name="connsiteX0" fmla="*/ 386861 w 401264"/>
                <a:gd name="connsiteY0" fmla="*/ 231640 h 234837"/>
                <a:gd name="connsiteX1" fmla="*/ 390058 w 401264"/>
                <a:gd name="connsiteY1" fmla="*/ 90963 h 234837"/>
                <a:gd name="connsiteX2" fmla="*/ 0 w 401264"/>
                <a:gd name="connsiteY2" fmla="*/ 234837 h 234837"/>
                <a:gd name="connsiteX3" fmla="*/ 386861 w 401264"/>
                <a:gd name="connsiteY3" fmla="*/ 231640 h 234837"/>
                <a:gd name="connsiteX0" fmla="*/ 386861 w 406990"/>
                <a:gd name="connsiteY0" fmla="*/ 231640 h 234837"/>
                <a:gd name="connsiteX1" fmla="*/ 390058 w 406990"/>
                <a:gd name="connsiteY1" fmla="*/ 90963 h 234837"/>
                <a:gd name="connsiteX2" fmla="*/ 0 w 406990"/>
                <a:gd name="connsiteY2" fmla="*/ 234837 h 234837"/>
                <a:gd name="connsiteX3" fmla="*/ 386861 w 406990"/>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28587 h 231784"/>
                <a:gd name="connsiteX1" fmla="*/ 390058 w 400092"/>
                <a:gd name="connsiteY1" fmla="*/ 87910 h 231784"/>
                <a:gd name="connsiteX2" fmla="*/ 0 w 400092"/>
                <a:gd name="connsiteY2" fmla="*/ 231784 h 231784"/>
                <a:gd name="connsiteX3" fmla="*/ 386861 w 400092"/>
                <a:gd name="connsiteY3" fmla="*/ 228587 h 231784"/>
              </a:gdLst>
              <a:ahLst/>
              <a:cxnLst>
                <a:cxn ang="0">
                  <a:pos x="connsiteX0" y="connsiteY0"/>
                </a:cxn>
                <a:cxn ang="0">
                  <a:pos x="connsiteX1" y="connsiteY1"/>
                </a:cxn>
                <a:cxn ang="0">
                  <a:pos x="connsiteX2" y="connsiteY2"/>
                </a:cxn>
                <a:cxn ang="0">
                  <a:pos x="connsiteX3" y="connsiteY3"/>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sp>
          <p:nvSpPr>
            <p:cNvPr id="18" name="任意多边形 77">
              <a:extLst>
                <a:ext uri="{FF2B5EF4-FFF2-40B4-BE49-F238E27FC236}">
                  <a16:creationId xmlns:a16="http://schemas.microsoft.com/office/drawing/2014/main" id="{0176D2E4-50FC-3C60-33FF-D622EBA73CFF}"/>
                </a:ext>
              </a:extLst>
            </p:cNvPr>
            <p:cNvSpPr/>
            <p:nvPr/>
          </p:nvSpPr>
          <p:spPr>
            <a:xfrm flipH="1" flipV="1">
              <a:off x="4716277" y="2891079"/>
              <a:ext cx="1517623" cy="1146587"/>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112234"/>
                <a:gd name="connsiteY0" fmla="*/ 1602749 h 1602749"/>
                <a:gd name="connsiteX1" fmla="*/ 947203 w 2112234"/>
                <a:gd name="connsiteY1" fmla="*/ 28177 h 1602749"/>
                <a:gd name="connsiteX2" fmla="*/ 1931311 w 2112234"/>
                <a:gd name="connsiteY2" fmla="*/ 52780 h 1602749"/>
                <a:gd name="connsiteX3" fmla="*/ 2029722 w 2112234"/>
                <a:gd name="connsiteY3" fmla="*/ 134789 h 1602749"/>
                <a:gd name="connsiteX4" fmla="*/ 1029212 w 2112234"/>
                <a:gd name="connsiteY4" fmla="*/ 1594548 h 1602749"/>
                <a:gd name="connsiteX5" fmla="*/ 0 w 2112234"/>
                <a:gd name="connsiteY5" fmla="*/ 1602749 h 1602749"/>
                <a:gd name="connsiteX0" fmla="*/ 0 w 2094991"/>
                <a:gd name="connsiteY0" fmla="*/ 1602749 h 1602749"/>
                <a:gd name="connsiteX1" fmla="*/ 947203 w 2094991"/>
                <a:gd name="connsiteY1" fmla="*/ 28177 h 1602749"/>
                <a:gd name="connsiteX2" fmla="*/ 1931311 w 2094991"/>
                <a:gd name="connsiteY2" fmla="*/ 52780 h 1602749"/>
                <a:gd name="connsiteX3" fmla="*/ 2029722 w 2094991"/>
                <a:gd name="connsiteY3" fmla="*/ 134789 h 1602749"/>
                <a:gd name="connsiteX4" fmla="*/ 1029212 w 2094991"/>
                <a:gd name="connsiteY4" fmla="*/ 1594548 h 1602749"/>
                <a:gd name="connsiteX5" fmla="*/ 0 w 2094991"/>
                <a:gd name="connsiteY5" fmla="*/ 1602749 h 1602749"/>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6763"/>
                <a:gd name="connsiteY0" fmla="*/ 1574572 h 1574572"/>
                <a:gd name="connsiteX1" fmla="*/ 947203 w 2026763"/>
                <a:gd name="connsiteY1" fmla="*/ 0 h 1574572"/>
                <a:gd name="connsiteX2" fmla="*/ 1931311 w 2026763"/>
                <a:gd name="connsiteY2" fmla="*/ 24603 h 1574572"/>
                <a:gd name="connsiteX3" fmla="*/ 2026763 w 2026763"/>
                <a:gd name="connsiteY3" fmla="*/ 118448 h 1574572"/>
                <a:gd name="connsiteX4" fmla="*/ 1029212 w 2026763"/>
                <a:gd name="connsiteY4" fmla="*/ 1566371 h 1574572"/>
                <a:gd name="connsiteX5" fmla="*/ 0 w 2026763"/>
                <a:gd name="connsiteY5" fmla="*/ 1574572 h 1574572"/>
                <a:gd name="connsiteX0" fmla="*/ 0 w 1994106"/>
                <a:gd name="connsiteY0" fmla="*/ 1564775 h 1566371"/>
                <a:gd name="connsiteX1" fmla="*/ 914546 w 1994106"/>
                <a:gd name="connsiteY1" fmla="*/ 0 h 1566371"/>
                <a:gd name="connsiteX2" fmla="*/ 1898654 w 1994106"/>
                <a:gd name="connsiteY2" fmla="*/ 24603 h 1566371"/>
                <a:gd name="connsiteX3" fmla="*/ 1994106 w 1994106"/>
                <a:gd name="connsiteY3" fmla="*/ 118448 h 1566371"/>
                <a:gd name="connsiteX4" fmla="*/ 996555 w 1994106"/>
                <a:gd name="connsiteY4" fmla="*/ 1566371 h 1566371"/>
                <a:gd name="connsiteX5" fmla="*/ 0 w 1994106"/>
                <a:gd name="connsiteY5" fmla="*/ 1564775 h 1566371"/>
                <a:gd name="connsiteX0" fmla="*/ 0 w 2010434"/>
                <a:gd name="connsiteY0" fmla="*/ 1564775 h 1566371"/>
                <a:gd name="connsiteX1" fmla="*/ 930874 w 2010434"/>
                <a:gd name="connsiteY1" fmla="*/ 0 h 1566371"/>
                <a:gd name="connsiteX2" fmla="*/ 1914982 w 2010434"/>
                <a:gd name="connsiteY2" fmla="*/ 24603 h 1566371"/>
                <a:gd name="connsiteX3" fmla="*/ 2010434 w 2010434"/>
                <a:gd name="connsiteY3" fmla="*/ 118448 h 1566371"/>
                <a:gd name="connsiteX4" fmla="*/ 1012883 w 2010434"/>
                <a:gd name="connsiteY4" fmla="*/ 1566371 h 1566371"/>
                <a:gd name="connsiteX5" fmla="*/ 0 w 2010434"/>
                <a:gd name="connsiteY5" fmla="*/ 1564775 h 1566371"/>
                <a:gd name="connsiteX0" fmla="*/ 0 w 2023497"/>
                <a:gd name="connsiteY0" fmla="*/ 1519055 h 1566371"/>
                <a:gd name="connsiteX1" fmla="*/ 943937 w 2023497"/>
                <a:gd name="connsiteY1" fmla="*/ 0 h 1566371"/>
                <a:gd name="connsiteX2" fmla="*/ 1928045 w 2023497"/>
                <a:gd name="connsiteY2" fmla="*/ 24603 h 1566371"/>
                <a:gd name="connsiteX3" fmla="*/ 2023497 w 2023497"/>
                <a:gd name="connsiteY3" fmla="*/ 118448 h 1566371"/>
                <a:gd name="connsiteX4" fmla="*/ 1025946 w 2023497"/>
                <a:gd name="connsiteY4" fmla="*/ 1566371 h 1566371"/>
                <a:gd name="connsiteX5" fmla="*/ 0 w 2023497"/>
                <a:gd name="connsiteY5" fmla="*/ 1519055 h 1566371"/>
                <a:gd name="connsiteX0" fmla="*/ 0 w 2023497"/>
                <a:gd name="connsiteY0" fmla="*/ 1519055 h 1519055"/>
                <a:gd name="connsiteX1" fmla="*/ 943937 w 2023497"/>
                <a:gd name="connsiteY1" fmla="*/ 0 h 1519055"/>
                <a:gd name="connsiteX2" fmla="*/ 1928045 w 2023497"/>
                <a:gd name="connsiteY2" fmla="*/ 24603 h 1519055"/>
                <a:gd name="connsiteX3" fmla="*/ 2023497 w 2023497"/>
                <a:gd name="connsiteY3" fmla="*/ 118448 h 1519055"/>
                <a:gd name="connsiteX4" fmla="*/ 1019415 w 2023497"/>
                <a:gd name="connsiteY4" fmla="*/ 1491259 h 1519055"/>
                <a:gd name="connsiteX5" fmla="*/ 0 w 2023497"/>
                <a:gd name="connsiteY5" fmla="*/ 1519055 h 1519055"/>
                <a:gd name="connsiteX0" fmla="*/ 0 w 2023497"/>
                <a:gd name="connsiteY0" fmla="*/ 1519055 h 1519055"/>
                <a:gd name="connsiteX1" fmla="*/ 943937 w 2023497"/>
                <a:gd name="connsiteY1" fmla="*/ 0 h 1519055"/>
                <a:gd name="connsiteX2" fmla="*/ 1928045 w 2023497"/>
                <a:gd name="connsiteY2" fmla="*/ 24603 h 1519055"/>
                <a:gd name="connsiteX3" fmla="*/ 2023497 w 2023497"/>
                <a:gd name="connsiteY3" fmla="*/ 118448 h 1519055"/>
                <a:gd name="connsiteX4" fmla="*/ 1019415 w 2023497"/>
                <a:gd name="connsiteY4" fmla="*/ 1504322 h 1519055"/>
                <a:gd name="connsiteX5" fmla="*/ 0 w 2023497"/>
                <a:gd name="connsiteY5" fmla="*/ 1519055 h 1519055"/>
                <a:gd name="connsiteX0" fmla="*/ 0 w 2023497"/>
                <a:gd name="connsiteY0" fmla="*/ 1519055 h 1519055"/>
                <a:gd name="connsiteX1" fmla="*/ 943937 w 2023497"/>
                <a:gd name="connsiteY1" fmla="*/ 0 h 1519055"/>
                <a:gd name="connsiteX2" fmla="*/ 1928045 w 2023497"/>
                <a:gd name="connsiteY2" fmla="*/ 24603 h 1519055"/>
                <a:gd name="connsiteX3" fmla="*/ 2023497 w 2023497"/>
                <a:gd name="connsiteY3" fmla="*/ 118448 h 1519055"/>
                <a:gd name="connsiteX4" fmla="*/ 1029212 w 2023497"/>
                <a:gd name="connsiteY4" fmla="*/ 1507588 h 1519055"/>
                <a:gd name="connsiteX5" fmla="*/ 0 w 2023497"/>
                <a:gd name="connsiteY5" fmla="*/ 1519055 h 1519055"/>
                <a:gd name="connsiteX0" fmla="*/ 0 w 2023497"/>
                <a:gd name="connsiteY0" fmla="*/ 1519055 h 1548476"/>
                <a:gd name="connsiteX1" fmla="*/ 943937 w 2023497"/>
                <a:gd name="connsiteY1" fmla="*/ 0 h 1548476"/>
                <a:gd name="connsiteX2" fmla="*/ 1928045 w 2023497"/>
                <a:gd name="connsiteY2" fmla="*/ 24603 h 1548476"/>
                <a:gd name="connsiteX3" fmla="*/ 2023497 w 2023497"/>
                <a:gd name="connsiteY3" fmla="*/ 118448 h 1548476"/>
                <a:gd name="connsiteX4" fmla="*/ 1025495 w 2023497"/>
                <a:gd name="connsiteY4" fmla="*/ 1548476 h 1548476"/>
                <a:gd name="connsiteX5" fmla="*/ 0 w 2023497"/>
                <a:gd name="connsiteY5" fmla="*/ 1519055 h 1548476"/>
                <a:gd name="connsiteX0" fmla="*/ 0 w 2023497"/>
                <a:gd name="connsiteY0" fmla="*/ 1537640 h 1548476"/>
                <a:gd name="connsiteX1" fmla="*/ 943937 w 2023497"/>
                <a:gd name="connsiteY1" fmla="*/ 0 h 1548476"/>
                <a:gd name="connsiteX2" fmla="*/ 1928045 w 2023497"/>
                <a:gd name="connsiteY2" fmla="*/ 24603 h 1548476"/>
                <a:gd name="connsiteX3" fmla="*/ 2023497 w 2023497"/>
                <a:gd name="connsiteY3" fmla="*/ 118448 h 1548476"/>
                <a:gd name="connsiteX4" fmla="*/ 1025495 w 2023497"/>
                <a:gd name="connsiteY4" fmla="*/ 1548476 h 1548476"/>
                <a:gd name="connsiteX5" fmla="*/ 0 w 2023497"/>
                <a:gd name="connsiteY5" fmla="*/ 1537640 h 1548476"/>
                <a:gd name="connsiteX0" fmla="*/ 0 w 2023497"/>
                <a:gd name="connsiteY0" fmla="*/ 1545841 h 1548476"/>
                <a:gd name="connsiteX1" fmla="*/ 943937 w 2023497"/>
                <a:gd name="connsiteY1" fmla="*/ 0 h 1548476"/>
                <a:gd name="connsiteX2" fmla="*/ 1928045 w 2023497"/>
                <a:gd name="connsiteY2" fmla="*/ 24603 h 1548476"/>
                <a:gd name="connsiteX3" fmla="*/ 2023497 w 2023497"/>
                <a:gd name="connsiteY3" fmla="*/ 118448 h 1548476"/>
                <a:gd name="connsiteX4" fmla="*/ 1025495 w 2023497"/>
                <a:gd name="connsiteY4" fmla="*/ 1548476 h 1548476"/>
                <a:gd name="connsiteX5" fmla="*/ 0 w 2023497"/>
                <a:gd name="connsiteY5" fmla="*/ 1545841 h 1548476"/>
                <a:gd name="connsiteX0" fmla="*/ 0 w 2023497"/>
                <a:gd name="connsiteY0" fmla="*/ 1545841 h 1560778"/>
                <a:gd name="connsiteX1" fmla="*/ 943937 w 2023497"/>
                <a:gd name="connsiteY1" fmla="*/ 0 h 1560778"/>
                <a:gd name="connsiteX2" fmla="*/ 1928045 w 2023497"/>
                <a:gd name="connsiteY2" fmla="*/ 24603 h 1560778"/>
                <a:gd name="connsiteX3" fmla="*/ 2023497 w 2023497"/>
                <a:gd name="connsiteY3" fmla="*/ 118448 h 1560778"/>
                <a:gd name="connsiteX4" fmla="*/ 1013194 w 2023497"/>
                <a:gd name="connsiteY4" fmla="*/ 1560778 h 1560778"/>
                <a:gd name="connsiteX5" fmla="*/ 0 w 2023497"/>
                <a:gd name="connsiteY5" fmla="*/ 1545841 h 1560778"/>
                <a:gd name="connsiteX0" fmla="*/ 0 w 2023497"/>
                <a:gd name="connsiteY0" fmla="*/ 1545841 h 1545841"/>
                <a:gd name="connsiteX1" fmla="*/ 943937 w 2023497"/>
                <a:gd name="connsiteY1" fmla="*/ 0 h 1545841"/>
                <a:gd name="connsiteX2" fmla="*/ 1928045 w 2023497"/>
                <a:gd name="connsiteY2" fmla="*/ 24603 h 1545841"/>
                <a:gd name="connsiteX3" fmla="*/ 2023497 w 2023497"/>
                <a:gd name="connsiteY3" fmla="*/ 118448 h 1545841"/>
                <a:gd name="connsiteX4" fmla="*/ 1013194 w 2023497"/>
                <a:gd name="connsiteY4" fmla="*/ 1544377 h 1545841"/>
                <a:gd name="connsiteX5" fmla="*/ 0 w 2023497"/>
                <a:gd name="connsiteY5" fmla="*/ 1545841 h 1545841"/>
                <a:gd name="connsiteX0" fmla="*/ 0 w 2023497"/>
                <a:gd name="connsiteY0" fmla="*/ 1545841 h 1552578"/>
                <a:gd name="connsiteX1" fmla="*/ 943937 w 2023497"/>
                <a:gd name="connsiteY1" fmla="*/ 0 h 1552578"/>
                <a:gd name="connsiteX2" fmla="*/ 1928045 w 2023497"/>
                <a:gd name="connsiteY2" fmla="*/ 24603 h 1552578"/>
                <a:gd name="connsiteX3" fmla="*/ 2023497 w 2023497"/>
                <a:gd name="connsiteY3" fmla="*/ 118448 h 1552578"/>
                <a:gd name="connsiteX4" fmla="*/ 1009093 w 2023497"/>
                <a:gd name="connsiteY4" fmla="*/ 1552578 h 1552578"/>
                <a:gd name="connsiteX5" fmla="*/ 0 w 2023497"/>
                <a:gd name="connsiteY5" fmla="*/ 1545841 h 1552578"/>
                <a:gd name="connsiteX0" fmla="*/ 0 w 2023497"/>
                <a:gd name="connsiteY0" fmla="*/ 1522046 h 1528783"/>
                <a:gd name="connsiteX1" fmla="*/ 930340 w 2023497"/>
                <a:gd name="connsiteY1" fmla="*/ 0 h 1528783"/>
                <a:gd name="connsiteX2" fmla="*/ 1928045 w 2023497"/>
                <a:gd name="connsiteY2" fmla="*/ 808 h 1528783"/>
                <a:gd name="connsiteX3" fmla="*/ 2023497 w 2023497"/>
                <a:gd name="connsiteY3" fmla="*/ 94653 h 1528783"/>
                <a:gd name="connsiteX4" fmla="*/ 1009093 w 2023497"/>
                <a:gd name="connsiteY4" fmla="*/ 1528783 h 1528783"/>
                <a:gd name="connsiteX5" fmla="*/ 0 w 2023497"/>
                <a:gd name="connsiteY5" fmla="*/ 1522046 h 152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497" h="1528783">
                  <a:moveTo>
                    <a:pt x="0" y="1522046"/>
                  </a:moveTo>
                  <a:cubicBezTo>
                    <a:pt x="656072" y="127894"/>
                    <a:pt x="631008" y="123013"/>
                    <a:pt x="930340" y="0"/>
                  </a:cubicBezTo>
                  <a:lnTo>
                    <a:pt x="1928045" y="808"/>
                  </a:lnTo>
                  <a:cubicBezTo>
                    <a:pt x="1982258" y="28102"/>
                    <a:pt x="1995253" y="44861"/>
                    <a:pt x="2023497" y="94653"/>
                  </a:cubicBezTo>
                  <a:cubicBezTo>
                    <a:pt x="1744667" y="-204681"/>
                    <a:pt x="1259220" y="1077734"/>
                    <a:pt x="1009093" y="1528783"/>
                  </a:cubicBezTo>
                  <a:lnTo>
                    <a:pt x="0" y="15220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sp>
          <p:nvSpPr>
            <p:cNvPr id="19" name="Freeform 7">
              <a:extLst>
                <a:ext uri="{FF2B5EF4-FFF2-40B4-BE49-F238E27FC236}">
                  <a16:creationId xmlns:a16="http://schemas.microsoft.com/office/drawing/2014/main" id="{C201AA1C-DB97-EFF1-8281-809A6C33830B}"/>
                </a:ext>
              </a:extLst>
            </p:cNvPr>
            <p:cNvSpPr>
              <a:spLocks noEditPoints="1"/>
            </p:cNvSpPr>
            <p:nvPr/>
          </p:nvSpPr>
          <p:spPr bwMode="auto">
            <a:xfrm>
              <a:off x="5557487" y="3298939"/>
              <a:ext cx="267551" cy="311628"/>
            </a:xfrm>
            <a:custGeom>
              <a:avLst/>
              <a:gdLst>
                <a:gd name="T0" fmla="*/ 153 w 293"/>
                <a:gd name="T1" fmla="*/ 41 h 341"/>
                <a:gd name="T2" fmla="*/ 183 w 293"/>
                <a:gd name="T3" fmla="*/ 224 h 341"/>
                <a:gd name="T4" fmla="*/ 29 w 293"/>
                <a:gd name="T5" fmla="*/ 254 h 341"/>
                <a:gd name="T6" fmla="*/ 0 w 293"/>
                <a:gd name="T7" fmla="*/ 70 h 341"/>
                <a:gd name="T8" fmla="*/ 99 w 293"/>
                <a:gd name="T9" fmla="*/ 279 h 341"/>
                <a:gd name="T10" fmla="*/ 110 w 293"/>
                <a:gd name="T11" fmla="*/ 260 h 341"/>
                <a:gd name="T12" fmla="*/ 70 w 293"/>
                <a:gd name="T13" fmla="*/ 279 h 341"/>
                <a:gd name="T14" fmla="*/ 93 w 293"/>
                <a:gd name="T15" fmla="*/ 317 h 341"/>
                <a:gd name="T16" fmla="*/ 148 w 293"/>
                <a:gd name="T17" fmla="*/ 338 h 341"/>
                <a:gd name="T18" fmla="*/ 207 w 293"/>
                <a:gd name="T19" fmla="*/ 288 h 341"/>
                <a:gd name="T20" fmla="*/ 278 w 293"/>
                <a:gd name="T21" fmla="*/ 284 h 341"/>
                <a:gd name="T22" fmla="*/ 239 w 293"/>
                <a:gd name="T23" fmla="*/ 233 h 341"/>
                <a:gd name="T24" fmla="*/ 184 w 293"/>
                <a:gd name="T25" fmla="*/ 291 h 341"/>
                <a:gd name="T26" fmla="*/ 122 w 293"/>
                <a:gd name="T27" fmla="*/ 321 h 341"/>
                <a:gd name="T28" fmla="*/ 99 w 293"/>
                <a:gd name="T29" fmla="*/ 279 h 341"/>
                <a:gd name="T30" fmla="*/ 39 w 293"/>
                <a:gd name="T31" fmla="*/ 11 h 341"/>
                <a:gd name="T32" fmla="*/ 139 w 293"/>
                <a:gd name="T33" fmla="*/ 0 h 341"/>
                <a:gd name="T34" fmla="*/ 140 w 293"/>
                <a:gd name="T35" fmla="*/ 37 h 341"/>
                <a:gd name="T36" fmla="*/ 123 w 293"/>
                <a:gd name="T37" fmla="*/ 17 h 341"/>
                <a:gd name="T38" fmla="*/ 61 w 293"/>
                <a:gd name="T39" fmla="*/ 37 h 341"/>
                <a:gd name="T40" fmla="*/ 21 w 293"/>
                <a:gd name="T41" fmla="*/ 210 h 341"/>
                <a:gd name="T42" fmla="*/ 55 w 293"/>
                <a:gd name="T43" fmla="*/ 217 h 341"/>
                <a:gd name="T44" fmla="*/ 21 w 293"/>
                <a:gd name="T45" fmla="*/ 210 h 341"/>
                <a:gd name="T46" fmla="*/ 21 w 293"/>
                <a:gd name="T47" fmla="*/ 93 h 341"/>
                <a:gd name="T48" fmla="*/ 38 w 293"/>
                <a:gd name="T49" fmla="*/ 90 h 341"/>
                <a:gd name="T50" fmla="*/ 21 w 293"/>
                <a:gd name="T51" fmla="*/ 136 h 341"/>
                <a:gd name="T52" fmla="*/ 38 w 293"/>
                <a:gd name="T53" fmla="*/ 140 h 341"/>
                <a:gd name="T54" fmla="*/ 21 w 293"/>
                <a:gd name="T55" fmla="*/ 136 h 341"/>
                <a:gd name="T56" fmla="*/ 21 w 293"/>
                <a:gd name="T57" fmla="*/ 130 h 341"/>
                <a:gd name="T58" fmla="*/ 38 w 293"/>
                <a:gd name="T59" fmla="*/ 127 h 341"/>
                <a:gd name="T60" fmla="*/ 21 w 293"/>
                <a:gd name="T61" fmla="*/ 118 h 341"/>
                <a:gd name="T62" fmla="*/ 38 w 293"/>
                <a:gd name="T63" fmla="*/ 121 h 341"/>
                <a:gd name="T64" fmla="*/ 21 w 293"/>
                <a:gd name="T65" fmla="*/ 118 h 341"/>
                <a:gd name="T66" fmla="*/ 21 w 293"/>
                <a:gd name="T67" fmla="*/ 112 h 341"/>
                <a:gd name="T68" fmla="*/ 38 w 293"/>
                <a:gd name="T69" fmla="*/ 108 h 341"/>
                <a:gd name="T70" fmla="*/ 21 w 293"/>
                <a:gd name="T71" fmla="*/ 99 h 341"/>
                <a:gd name="T72" fmla="*/ 38 w 293"/>
                <a:gd name="T73" fmla="*/ 103 h 341"/>
                <a:gd name="T74" fmla="*/ 21 w 293"/>
                <a:gd name="T75" fmla="*/ 99 h 341"/>
                <a:gd name="T76" fmla="*/ 21 w 293"/>
                <a:gd name="T77" fmla="*/ 158 h 341"/>
                <a:gd name="T78" fmla="*/ 38 w 293"/>
                <a:gd name="T79" fmla="*/ 155 h 341"/>
                <a:gd name="T80" fmla="*/ 21 w 293"/>
                <a:gd name="T81" fmla="*/ 201 h 341"/>
                <a:gd name="T82" fmla="*/ 38 w 293"/>
                <a:gd name="T83" fmla="*/ 205 h 341"/>
                <a:gd name="T84" fmla="*/ 21 w 293"/>
                <a:gd name="T85" fmla="*/ 201 h 341"/>
                <a:gd name="T86" fmla="*/ 21 w 293"/>
                <a:gd name="T87" fmla="*/ 195 h 341"/>
                <a:gd name="T88" fmla="*/ 38 w 293"/>
                <a:gd name="T89" fmla="*/ 192 h 341"/>
                <a:gd name="T90" fmla="*/ 21 w 293"/>
                <a:gd name="T91" fmla="*/ 183 h 341"/>
                <a:gd name="T92" fmla="*/ 38 w 293"/>
                <a:gd name="T93" fmla="*/ 186 h 341"/>
                <a:gd name="T94" fmla="*/ 21 w 293"/>
                <a:gd name="T95" fmla="*/ 183 h 341"/>
                <a:gd name="T96" fmla="*/ 21 w 293"/>
                <a:gd name="T97" fmla="*/ 177 h 341"/>
                <a:gd name="T98" fmla="*/ 38 w 293"/>
                <a:gd name="T99" fmla="*/ 173 h 341"/>
                <a:gd name="T100" fmla="*/ 21 w 293"/>
                <a:gd name="T101" fmla="*/ 164 h 341"/>
                <a:gd name="T102" fmla="*/ 38 w 293"/>
                <a:gd name="T103" fmla="*/ 168 h 341"/>
                <a:gd name="T104" fmla="*/ 21 w 293"/>
                <a:gd name="T105" fmla="*/ 164 h 341"/>
                <a:gd name="T106" fmla="*/ 21 w 293"/>
                <a:gd name="T107" fmla="*/ 86 h 341"/>
                <a:gd name="T108" fmla="*/ 55 w 293"/>
                <a:gd name="T109" fmla="*/ 80 h 341"/>
                <a:gd name="T110" fmla="*/ 21 w 293"/>
                <a:gd name="T111" fmla="*/ 144 h 341"/>
                <a:gd name="T112" fmla="*/ 55 w 293"/>
                <a:gd name="T113" fmla="*/ 151 h 341"/>
                <a:gd name="T114" fmla="*/ 21 w 293"/>
                <a:gd name="T115" fmla="*/ 144 h 341"/>
                <a:gd name="T116" fmla="*/ 153 w 293"/>
                <a:gd name="T117" fmla="*/ 178 h 341"/>
                <a:gd name="T118" fmla="*/ 67 w 293"/>
                <a:gd name="T119" fmla="*/ 178 h 341"/>
                <a:gd name="T120" fmla="*/ 134 w 293"/>
                <a:gd name="T121" fmla="*/ 15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3" h="341">
                  <a:moveTo>
                    <a:pt x="29" y="41"/>
                  </a:moveTo>
                  <a:cubicBezTo>
                    <a:pt x="128" y="41"/>
                    <a:pt x="85" y="41"/>
                    <a:pt x="153" y="41"/>
                  </a:cubicBezTo>
                  <a:cubicBezTo>
                    <a:pt x="169" y="41"/>
                    <a:pt x="183" y="54"/>
                    <a:pt x="183" y="70"/>
                  </a:cubicBezTo>
                  <a:cubicBezTo>
                    <a:pt x="183" y="224"/>
                    <a:pt x="183" y="224"/>
                    <a:pt x="183" y="224"/>
                  </a:cubicBezTo>
                  <a:cubicBezTo>
                    <a:pt x="183" y="240"/>
                    <a:pt x="169" y="254"/>
                    <a:pt x="153" y="254"/>
                  </a:cubicBezTo>
                  <a:cubicBezTo>
                    <a:pt x="29" y="254"/>
                    <a:pt x="29" y="254"/>
                    <a:pt x="29" y="254"/>
                  </a:cubicBezTo>
                  <a:cubicBezTo>
                    <a:pt x="13" y="254"/>
                    <a:pt x="0" y="240"/>
                    <a:pt x="0" y="224"/>
                  </a:cubicBezTo>
                  <a:cubicBezTo>
                    <a:pt x="0" y="70"/>
                    <a:pt x="0" y="70"/>
                    <a:pt x="0" y="70"/>
                  </a:cubicBezTo>
                  <a:cubicBezTo>
                    <a:pt x="0" y="54"/>
                    <a:pt x="13" y="41"/>
                    <a:pt x="29" y="41"/>
                  </a:cubicBezTo>
                  <a:close/>
                  <a:moveTo>
                    <a:pt x="99" y="279"/>
                  </a:moveTo>
                  <a:cubicBezTo>
                    <a:pt x="110" y="279"/>
                    <a:pt x="110" y="279"/>
                    <a:pt x="110" y="279"/>
                  </a:cubicBezTo>
                  <a:cubicBezTo>
                    <a:pt x="110" y="260"/>
                    <a:pt x="110" y="260"/>
                    <a:pt x="110" y="260"/>
                  </a:cubicBezTo>
                  <a:cubicBezTo>
                    <a:pt x="70" y="260"/>
                    <a:pt x="70" y="260"/>
                    <a:pt x="70" y="260"/>
                  </a:cubicBezTo>
                  <a:cubicBezTo>
                    <a:pt x="70" y="279"/>
                    <a:pt x="70" y="279"/>
                    <a:pt x="70" y="279"/>
                  </a:cubicBezTo>
                  <a:cubicBezTo>
                    <a:pt x="82" y="279"/>
                    <a:pt x="82" y="279"/>
                    <a:pt x="82" y="279"/>
                  </a:cubicBezTo>
                  <a:cubicBezTo>
                    <a:pt x="83" y="294"/>
                    <a:pt x="87" y="307"/>
                    <a:pt x="93" y="317"/>
                  </a:cubicBezTo>
                  <a:cubicBezTo>
                    <a:pt x="99" y="326"/>
                    <a:pt x="107" y="333"/>
                    <a:pt x="116" y="337"/>
                  </a:cubicBezTo>
                  <a:cubicBezTo>
                    <a:pt x="125" y="340"/>
                    <a:pt x="136" y="341"/>
                    <a:pt x="148" y="338"/>
                  </a:cubicBezTo>
                  <a:cubicBezTo>
                    <a:pt x="163" y="333"/>
                    <a:pt x="180" y="322"/>
                    <a:pt x="196" y="302"/>
                  </a:cubicBezTo>
                  <a:cubicBezTo>
                    <a:pt x="200" y="297"/>
                    <a:pt x="204" y="292"/>
                    <a:pt x="207" y="288"/>
                  </a:cubicBezTo>
                  <a:cubicBezTo>
                    <a:pt x="221" y="270"/>
                    <a:pt x="234" y="253"/>
                    <a:pt x="245" y="248"/>
                  </a:cubicBezTo>
                  <a:cubicBezTo>
                    <a:pt x="255" y="245"/>
                    <a:pt x="266" y="253"/>
                    <a:pt x="278" y="284"/>
                  </a:cubicBezTo>
                  <a:cubicBezTo>
                    <a:pt x="293" y="278"/>
                    <a:pt x="293" y="278"/>
                    <a:pt x="293" y="278"/>
                  </a:cubicBezTo>
                  <a:cubicBezTo>
                    <a:pt x="276" y="235"/>
                    <a:pt x="258" y="226"/>
                    <a:pt x="239" y="233"/>
                  </a:cubicBezTo>
                  <a:cubicBezTo>
                    <a:pt x="224" y="239"/>
                    <a:pt x="209" y="258"/>
                    <a:pt x="194" y="278"/>
                  </a:cubicBezTo>
                  <a:cubicBezTo>
                    <a:pt x="191" y="282"/>
                    <a:pt x="187" y="287"/>
                    <a:pt x="184" y="291"/>
                  </a:cubicBezTo>
                  <a:cubicBezTo>
                    <a:pt x="170" y="309"/>
                    <a:pt x="156" y="318"/>
                    <a:pt x="143" y="322"/>
                  </a:cubicBezTo>
                  <a:cubicBezTo>
                    <a:pt x="135" y="324"/>
                    <a:pt x="128" y="324"/>
                    <a:pt x="122" y="321"/>
                  </a:cubicBezTo>
                  <a:cubicBezTo>
                    <a:pt x="116" y="319"/>
                    <a:pt x="111" y="314"/>
                    <a:pt x="107" y="308"/>
                  </a:cubicBezTo>
                  <a:cubicBezTo>
                    <a:pt x="102" y="301"/>
                    <a:pt x="99" y="291"/>
                    <a:pt x="99" y="279"/>
                  </a:cubicBezTo>
                  <a:close/>
                  <a:moveTo>
                    <a:pt x="45" y="37"/>
                  </a:moveTo>
                  <a:cubicBezTo>
                    <a:pt x="39" y="11"/>
                    <a:pt x="39" y="11"/>
                    <a:pt x="39" y="11"/>
                  </a:cubicBezTo>
                  <a:cubicBezTo>
                    <a:pt x="46" y="0"/>
                    <a:pt x="46" y="0"/>
                    <a:pt x="46" y="0"/>
                  </a:cubicBezTo>
                  <a:cubicBezTo>
                    <a:pt x="139" y="0"/>
                    <a:pt x="139" y="0"/>
                    <a:pt x="139" y="0"/>
                  </a:cubicBezTo>
                  <a:cubicBezTo>
                    <a:pt x="146" y="11"/>
                    <a:pt x="146" y="11"/>
                    <a:pt x="146" y="11"/>
                  </a:cubicBezTo>
                  <a:cubicBezTo>
                    <a:pt x="140" y="37"/>
                    <a:pt x="140" y="37"/>
                    <a:pt x="140" y="37"/>
                  </a:cubicBezTo>
                  <a:cubicBezTo>
                    <a:pt x="125" y="37"/>
                    <a:pt x="125" y="37"/>
                    <a:pt x="125" y="37"/>
                  </a:cubicBezTo>
                  <a:cubicBezTo>
                    <a:pt x="123" y="17"/>
                    <a:pt x="123" y="17"/>
                    <a:pt x="123" y="17"/>
                  </a:cubicBezTo>
                  <a:cubicBezTo>
                    <a:pt x="63" y="17"/>
                    <a:pt x="63" y="17"/>
                    <a:pt x="63" y="17"/>
                  </a:cubicBezTo>
                  <a:cubicBezTo>
                    <a:pt x="61" y="37"/>
                    <a:pt x="61" y="37"/>
                    <a:pt x="61" y="37"/>
                  </a:cubicBezTo>
                  <a:cubicBezTo>
                    <a:pt x="45" y="37"/>
                    <a:pt x="45" y="37"/>
                    <a:pt x="45" y="37"/>
                  </a:cubicBezTo>
                  <a:close/>
                  <a:moveTo>
                    <a:pt x="21" y="210"/>
                  </a:moveTo>
                  <a:cubicBezTo>
                    <a:pt x="21" y="217"/>
                    <a:pt x="21" y="217"/>
                    <a:pt x="21" y="217"/>
                  </a:cubicBezTo>
                  <a:cubicBezTo>
                    <a:pt x="55" y="217"/>
                    <a:pt x="55" y="217"/>
                    <a:pt x="55" y="217"/>
                  </a:cubicBezTo>
                  <a:cubicBezTo>
                    <a:pt x="55" y="210"/>
                    <a:pt x="55" y="210"/>
                    <a:pt x="55" y="210"/>
                  </a:cubicBezTo>
                  <a:cubicBezTo>
                    <a:pt x="21" y="210"/>
                    <a:pt x="21" y="210"/>
                    <a:pt x="21" y="210"/>
                  </a:cubicBezTo>
                  <a:close/>
                  <a:moveTo>
                    <a:pt x="21" y="90"/>
                  </a:moveTo>
                  <a:cubicBezTo>
                    <a:pt x="21" y="93"/>
                    <a:pt x="21" y="93"/>
                    <a:pt x="21" y="93"/>
                  </a:cubicBezTo>
                  <a:cubicBezTo>
                    <a:pt x="38" y="93"/>
                    <a:pt x="38" y="93"/>
                    <a:pt x="38" y="93"/>
                  </a:cubicBezTo>
                  <a:cubicBezTo>
                    <a:pt x="38" y="90"/>
                    <a:pt x="38" y="90"/>
                    <a:pt x="38" y="90"/>
                  </a:cubicBezTo>
                  <a:cubicBezTo>
                    <a:pt x="21" y="90"/>
                    <a:pt x="21" y="90"/>
                    <a:pt x="21" y="90"/>
                  </a:cubicBezTo>
                  <a:close/>
                  <a:moveTo>
                    <a:pt x="21" y="136"/>
                  </a:moveTo>
                  <a:cubicBezTo>
                    <a:pt x="21" y="140"/>
                    <a:pt x="21" y="140"/>
                    <a:pt x="21" y="140"/>
                  </a:cubicBezTo>
                  <a:cubicBezTo>
                    <a:pt x="38" y="140"/>
                    <a:pt x="38" y="140"/>
                    <a:pt x="38" y="140"/>
                  </a:cubicBezTo>
                  <a:cubicBezTo>
                    <a:pt x="38" y="136"/>
                    <a:pt x="38" y="136"/>
                    <a:pt x="38" y="136"/>
                  </a:cubicBezTo>
                  <a:cubicBezTo>
                    <a:pt x="21" y="136"/>
                    <a:pt x="21" y="136"/>
                    <a:pt x="21" y="136"/>
                  </a:cubicBezTo>
                  <a:close/>
                  <a:moveTo>
                    <a:pt x="21" y="127"/>
                  </a:moveTo>
                  <a:cubicBezTo>
                    <a:pt x="21" y="128"/>
                    <a:pt x="21" y="129"/>
                    <a:pt x="21" y="130"/>
                  </a:cubicBezTo>
                  <a:cubicBezTo>
                    <a:pt x="26" y="130"/>
                    <a:pt x="32" y="130"/>
                    <a:pt x="38" y="130"/>
                  </a:cubicBezTo>
                  <a:cubicBezTo>
                    <a:pt x="38" y="129"/>
                    <a:pt x="38" y="128"/>
                    <a:pt x="38" y="127"/>
                  </a:cubicBezTo>
                  <a:cubicBezTo>
                    <a:pt x="32" y="127"/>
                    <a:pt x="26" y="127"/>
                    <a:pt x="21" y="127"/>
                  </a:cubicBezTo>
                  <a:close/>
                  <a:moveTo>
                    <a:pt x="21" y="118"/>
                  </a:moveTo>
                  <a:cubicBezTo>
                    <a:pt x="21" y="119"/>
                    <a:pt x="21" y="120"/>
                    <a:pt x="21" y="121"/>
                  </a:cubicBezTo>
                  <a:cubicBezTo>
                    <a:pt x="26" y="121"/>
                    <a:pt x="32" y="121"/>
                    <a:pt x="38" y="121"/>
                  </a:cubicBezTo>
                  <a:cubicBezTo>
                    <a:pt x="38" y="120"/>
                    <a:pt x="38" y="119"/>
                    <a:pt x="38" y="118"/>
                  </a:cubicBezTo>
                  <a:cubicBezTo>
                    <a:pt x="32" y="118"/>
                    <a:pt x="26" y="118"/>
                    <a:pt x="21" y="118"/>
                  </a:cubicBezTo>
                  <a:close/>
                  <a:moveTo>
                    <a:pt x="21" y="108"/>
                  </a:moveTo>
                  <a:cubicBezTo>
                    <a:pt x="21" y="110"/>
                    <a:pt x="21" y="111"/>
                    <a:pt x="21" y="112"/>
                  </a:cubicBezTo>
                  <a:cubicBezTo>
                    <a:pt x="26" y="112"/>
                    <a:pt x="32" y="112"/>
                    <a:pt x="38" y="112"/>
                  </a:cubicBezTo>
                  <a:cubicBezTo>
                    <a:pt x="38" y="111"/>
                    <a:pt x="38" y="110"/>
                    <a:pt x="38" y="108"/>
                  </a:cubicBezTo>
                  <a:cubicBezTo>
                    <a:pt x="32" y="108"/>
                    <a:pt x="26" y="108"/>
                    <a:pt x="21" y="108"/>
                  </a:cubicBezTo>
                  <a:close/>
                  <a:moveTo>
                    <a:pt x="21" y="99"/>
                  </a:moveTo>
                  <a:cubicBezTo>
                    <a:pt x="21" y="100"/>
                    <a:pt x="21" y="102"/>
                    <a:pt x="21" y="103"/>
                  </a:cubicBezTo>
                  <a:cubicBezTo>
                    <a:pt x="26" y="103"/>
                    <a:pt x="32" y="103"/>
                    <a:pt x="38" y="103"/>
                  </a:cubicBezTo>
                  <a:cubicBezTo>
                    <a:pt x="38" y="102"/>
                    <a:pt x="38" y="100"/>
                    <a:pt x="38" y="99"/>
                  </a:cubicBezTo>
                  <a:cubicBezTo>
                    <a:pt x="32" y="99"/>
                    <a:pt x="26" y="99"/>
                    <a:pt x="21" y="99"/>
                  </a:cubicBezTo>
                  <a:close/>
                  <a:moveTo>
                    <a:pt x="21" y="155"/>
                  </a:moveTo>
                  <a:cubicBezTo>
                    <a:pt x="21" y="158"/>
                    <a:pt x="21" y="158"/>
                    <a:pt x="21" y="158"/>
                  </a:cubicBezTo>
                  <a:cubicBezTo>
                    <a:pt x="38" y="158"/>
                    <a:pt x="38" y="158"/>
                    <a:pt x="38" y="158"/>
                  </a:cubicBezTo>
                  <a:cubicBezTo>
                    <a:pt x="38" y="155"/>
                    <a:pt x="38" y="155"/>
                    <a:pt x="38" y="155"/>
                  </a:cubicBezTo>
                  <a:cubicBezTo>
                    <a:pt x="21" y="155"/>
                    <a:pt x="21" y="155"/>
                    <a:pt x="21" y="155"/>
                  </a:cubicBezTo>
                  <a:close/>
                  <a:moveTo>
                    <a:pt x="21" y="201"/>
                  </a:moveTo>
                  <a:cubicBezTo>
                    <a:pt x="21" y="205"/>
                    <a:pt x="21" y="205"/>
                    <a:pt x="21" y="205"/>
                  </a:cubicBezTo>
                  <a:cubicBezTo>
                    <a:pt x="38" y="205"/>
                    <a:pt x="38" y="205"/>
                    <a:pt x="38" y="205"/>
                  </a:cubicBezTo>
                  <a:cubicBezTo>
                    <a:pt x="38" y="201"/>
                    <a:pt x="38" y="201"/>
                    <a:pt x="38" y="201"/>
                  </a:cubicBezTo>
                  <a:cubicBezTo>
                    <a:pt x="21" y="201"/>
                    <a:pt x="21" y="201"/>
                    <a:pt x="21" y="201"/>
                  </a:cubicBezTo>
                  <a:close/>
                  <a:moveTo>
                    <a:pt x="21" y="192"/>
                  </a:moveTo>
                  <a:cubicBezTo>
                    <a:pt x="21" y="193"/>
                    <a:pt x="21" y="194"/>
                    <a:pt x="21" y="195"/>
                  </a:cubicBezTo>
                  <a:cubicBezTo>
                    <a:pt x="26" y="195"/>
                    <a:pt x="32" y="195"/>
                    <a:pt x="38" y="195"/>
                  </a:cubicBezTo>
                  <a:cubicBezTo>
                    <a:pt x="38" y="194"/>
                    <a:pt x="38" y="193"/>
                    <a:pt x="38" y="192"/>
                  </a:cubicBezTo>
                  <a:cubicBezTo>
                    <a:pt x="32" y="192"/>
                    <a:pt x="26" y="192"/>
                    <a:pt x="21" y="192"/>
                  </a:cubicBezTo>
                  <a:close/>
                  <a:moveTo>
                    <a:pt x="21" y="183"/>
                  </a:moveTo>
                  <a:cubicBezTo>
                    <a:pt x="21" y="184"/>
                    <a:pt x="21" y="185"/>
                    <a:pt x="21" y="186"/>
                  </a:cubicBezTo>
                  <a:cubicBezTo>
                    <a:pt x="26" y="186"/>
                    <a:pt x="32" y="186"/>
                    <a:pt x="38" y="186"/>
                  </a:cubicBezTo>
                  <a:cubicBezTo>
                    <a:pt x="38" y="185"/>
                    <a:pt x="38" y="184"/>
                    <a:pt x="38" y="183"/>
                  </a:cubicBezTo>
                  <a:cubicBezTo>
                    <a:pt x="32" y="183"/>
                    <a:pt x="26" y="183"/>
                    <a:pt x="21" y="183"/>
                  </a:cubicBezTo>
                  <a:close/>
                  <a:moveTo>
                    <a:pt x="21" y="173"/>
                  </a:moveTo>
                  <a:cubicBezTo>
                    <a:pt x="21" y="175"/>
                    <a:pt x="21" y="176"/>
                    <a:pt x="21" y="177"/>
                  </a:cubicBezTo>
                  <a:cubicBezTo>
                    <a:pt x="26" y="177"/>
                    <a:pt x="32" y="177"/>
                    <a:pt x="38" y="177"/>
                  </a:cubicBezTo>
                  <a:cubicBezTo>
                    <a:pt x="38" y="176"/>
                    <a:pt x="38" y="175"/>
                    <a:pt x="38" y="173"/>
                  </a:cubicBezTo>
                  <a:cubicBezTo>
                    <a:pt x="32" y="173"/>
                    <a:pt x="26" y="173"/>
                    <a:pt x="21" y="173"/>
                  </a:cubicBezTo>
                  <a:close/>
                  <a:moveTo>
                    <a:pt x="21" y="164"/>
                  </a:moveTo>
                  <a:cubicBezTo>
                    <a:pt x="21" y="165"/>
                    <a:pt x="21" y="166"/>
                    <a:pt x="21" y="168"/>
                  </a:cubicBezTo>
                  <a:cubicBezTo>
                    <a:pt x="26" y="168"/>
                    <a:pt x="32" y="168"/>
                    <a:pt x="38" y="168"/>
                  </a:cubicBezTo>
                  <a:cubicBezTo>
                    <a:pt x="38" y="166"/>
                    <a:pt x="38" y="165"/>
                    <a:pt x="38" y="164"/>
                  </a:cubicBezTo>
                  <a:cubicBezTo>
                    <a:pt x="32" y="164"/>
                    <a:pt x="26" y="164"/>
                    <a:pt x="21" y="164"/>
                  </a:cubicBezTo>
                  <a:close/>
                  <a:moveTo>
                    <a:pt x="21" y="80"/>
                  </a:moveTo>
                  <a:cubicBezTo>
                    <a:pt x="21" y="86"/>
                    <a:pt x="21" y="86"/>
                    <a:pt x="21" y="86"/>
                  </a:cubicBezTo>
                  <a:cubicBezTo>
                    <a:pt x="55" y="86"/>
                    <a:pt x="55" y="86"/>
                    <a:pt x="55" y="86"/>
                  </a:cubicBezTo>
                  <a:cubicBezTo>
                    <a:pt x="55" y="80"/>
                    <a:pt x="55" y="80"/>
                    <a:pt x="55" y="80"/>
                  </a:cubicBezTo>
                  <a:cubicBezTo>
                    <a:pt x="21" y="80"/>
                    <a:pt x="21" y="80"/>
                    <a:pt x="21" y="80"/>
                  </a:cubicBezTo>
                  <a:close/>
                  <a:moveTo>
                    <a:pt x="21" y="144"/>
                  </a:moveTo>
                  <a:cubicBezTo>
                    <a:pt x="21" y="151"/>
                    <a:pt x="21" y="151"/>
                    <a:pt x="21" y="151"/>
                  </a:cubicBezTo>
                  <a:cubicBezTo>
                    <a:pt x="55" y="151"/>
                    <a:pt x="55" y="151"/>
                    <a:pt x="55" y="151"/>
                  </a:cubicBezTo>
                  <a:cubicBezTo>
                    <a:pt x="55" y="144"/>
                    <a:pt x="55" y="144"/>
                    <a:pt x="55" y="144"/>
                  </a:cubicBezTo>
                  <a:cubicBezTo>
                    <a:pt x="21" y="144"/>
                    <a:pt x="21" y="144"/>
                    <a:pt x="21" y="144"/>
                  </a:cubicBezTo>
                  <a:close/>
                  <a:moveTo>
                    <a:pt x="67" y="178"/>
                  </a:moveTo>
                  <a:cubicBezTo>
                    <a:pt x="74" y="220"/>
                    <a:pt x="145" y="228"/>
                    <a:pt x="153" y="178"/>
                  </a:cubicBezTo>
                  <a:cubicBezTo>
                    <a:pt x="158" y="143"/>
                    <a:pt x="110" y="84"/>
                    <a:pt x="110" y="84"/>
                  </a:cubicBezTo>
                  <a:cubicBezTo>
                    <a:pt x="110" y="84"/>
                    <a:pt x="60" y="135"/>
                    <a:pt x="67" y="178"/>
                  </a:cubicBezTo>
                  <a:close/>
                  <a:moveTo>
                    <a:pt x="106" y="201"/>
                  </a:moveTo>
                  <a:cubicBezTo>
                    <a:pt x="130" y="203"/>
                    <a:pt x="147" y="187"/>
                    <a:pt x="134" y="150"/>
                  </a:cubicBezTo>
                  <a:lnTo>
                    <a:pt x="106" y="201"/>
                  </a:lnTo>
                  <a:close/>
                </a:path>
              </a:pathLst>
            </a:custGeom>
            <a:solidFill>
              <a:schemeClr val="bg1"/>
            </a:solidFill>
            <a:ln>
              <a:noFill/>
            </a:ln>
            <a:effectLst>
              <a:innerShdw blurRad="25400">
                <a:prstClr val="black">
                  <a:alpha val="36000"/>
                </a:prstClr>
              </a:innerShdw>
            </a:effectLst>
          </p:spPr>
          <p:txBody>
            <a:bodyPr vert="horz" wrap="square" lIns="121882" tIns="60941" rIns="121882" bIns="60941" numCol="1" anchor="t" anchorCtr="0" compatLnSpc="1">
              <a:prstTxWarp prst="textNoShape">
                <a:avLst/>
              </a:prstTxWarp>
            </a:bodyPr>
            <a:lstStyle/>
            <a:p>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grpSp>
      <p:grpSp>
        <p:nvGrpSpPr>
          <p:cNvPr id="20" name="组合 4">
            <a:extLst>
              <a:ext uri="{FF2B5EF4-FFF2-40B4-BE49-F238E27FC236}">
                <a16:creationId xmlns:a16="http://schemas.microsoft.com/office/drawing/2014/main" id="{6D495C07-73FA-E7F2-6EF3-632832C05F37}"/>
              </a:ext>
            </a:extLst>
          </p:cNvPr>
          <p:cNvGrpSpPr/>
          <p:nvPr/>
        </p:nvGrpSpPr>
        <p:grpSpPr>
          <a:xfrm>
            <a:off x="5413399" y="2021288"/>
            <a:ext cx="2043295" cy="1557881"/>
            <a:chOff x="4700618" y="1726553"/>
            <a:chExt cx="1532944" cy="1168410"/>
          </a:xfrm>
          <a:solidFill>
            <a:schemeClr val="accent2"/>
          </a:solidFill>
        </p:grpSpPr>
        <p:sp>
          <p:nvSpPr>
            <p:cNvPr id="21" name="任意多边形 70">
              <a:extLst>
                <a:ext uri="{FF2B5EF4-FFF2-40B4-BE49-F238E27FC236}">
                  <a16:creationId xmlns:a16="http://schemas.microsoft.com/office/drawing/2014/main" id="{A7793153-D414-E4A0-AF65-E559705C4C16}"/>
                </a:ext>
              </a:extLst>
            </p:cNvPr>
            <p:cNvSpPr/>
            <p:nvPr/>
          </p:nvSpPr>
          <p:spPr>
            <a:xfrm flipH="1">
              <a:off x="4700618" y="1754495"/>
              <a:ext cx="300069" cy="173838"/>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 fmla="*/ 367678 w 370875"/>
                <a:gd name="connsiteY0" fmla="*/ 232793 h 232793"/>
                <a:gd name="connsiteX1" fmla="*/ 370875 w 370875"/>
                <a:gd name="connsiteY1" fmla="*/ 92116 h 232793"/>
                <a:gd name="connsiteX2" fmla="*/ 0 w 370875"/>
                <a:gd name="connsiteY2" fmla="*/ 226398 h 232793"/>
                <a:gd name="connsiteX3" fmla="*/ 367678 w 370875"/>
                <a:gd name="connsiteY3" fmla="*/ 232793 h 232793"/>
                <a:gd name="connsiteX0" fmla="*/ 367678 w 370875"/>
                <a:gd name="connsiteY0" fmla="*/ 233290 h 233290"/>
                <a:gd name="connsiteX1" fmla="*/ 370875 w 370875"/>
                <a:gd name="connsiteY1" fmla="*/ 92613 h 233290"/>
                <a:gd name="connsiteX2" fmla="*/ 0 w 370875"/>
                <a:gd name="connsiteY2" fmla="*/ 226895 h 233290"/>
                <a:gd name="connsiteX3" fmla="*/ 367678 w 370875"/>
                <a:gd name="connsiteY3" fmla="*/ 233290 h 233290"/>
                <a:gd name="connsiteX0" fmla="*/ 367678 w 370875"/>
                <a:gd name="connsiteY0" fmla="*/ 229170 h 229170"/>
                <a:gd name="connsiteX1" fmla="*/ 370875 w 370875"/>
                <a:gd name="connsiteY1" fmla="*/ 88493 h 229170"/>
                <a:gd name="connsiteX2" fmla="*/ 0 w 370875"/>
                <a:gd name="connsiteY2" fmla="*/ 222775 h 229170"/>
                <a:gd name="connsiteX3" fmla="*/ 367678 w 370875"/>
                <a:gd name="connsiteY3" fmla="*/ 229170 h 229170"/>
                <a:gd name="connsiteX0" fmla="*/ 386861 w 390058"/>
                <a:gd name="connsiteY0" fmla="*/ 227542 h 230739"/>
                <a:gd name="connsiteX1" fmla="*/ 390058 w 390058"/>
                <a:gd name="connsiteY1" fmla="*/ 86865 h 230739"/>
                <a:gd name="connsiteX2" fmla="*/ 0 w 390058"/>
                <a:gd name="connsiteY2" fmla="*/ 230739 h 230739"/>
                <a:gd name="connsiteX3" fmla="*/ 386861 w 390058"/>
                <a:gd name="connsiteY3" fmla="*/ 227542 h 230739"/>
                <a:gd name="connsiteX0" fmla="*/ 386861 w 390058"/>
                <a:gd name="connsiteY0" fmla="*/ 231640 h 234837"/>
                <a:gd name="connsiteX1" fmla="*/ 390058 w 390058"/>
                <a:gd name="connsiteY1" fmla="*/ 90963 h 234837"/>
                <a:gd name="connsiteX2" fmla="*/ 0 w 390058"/>
                <a:gd name="connsiteY2" fmla="*/ 234837 h 234837"/>
                <a:gd name="connsiteX3" fmla="*/ 386861 w 390058"/>
                <a:gd name="connsiteY3" fmla="*/ 231640 h 234837"/>
                <a:gd name="connsiteX0" fmla="*/ 386861 w 397219"/>
                <a:gd name="connsiteY0" fmla="*/ 231640 h 234837"/>
                <a:gd name="connsiteX1" fmla="*/ 390058 w 397219"/>
                <a:gd name="connsiteY1" fmla="*/ 90963 h 234837"/>
                <a:gd name="connsiteX2" fmla="*/ 0 w 397219"/>
                <a:gd name="connsiteY2" fmla="*/ 234837 h 234837"/>
                <a:gd name="connsiteX3" fmla="*/ 386861 w 397219"/>
                <a:gd name="connsiteY3" fmla="*/ 231640 h 234837"/>
                <a:gd name="connsiteX0" fmla="*/ 386861 w 401264"/>
                <a:gd name="connsiteY0" fmla="*/ 231640 h 234837"/>
                <a:gd name="connsiteX1" fmla="*/ 390058 w 401264"/>
                <a:gd name="connsiteY1" fmla="*/ 90963 h 234837"/>
                <a:gd name="connsiteX2" fmla="*/ 0 w 401264"/>
                <a:gd name="connsiteY2" fmla="*/ 234837 h 234837"/>
                <a:gd name="connsiteX3" fmla="*/ 386861 w 401264"/>
                <a:gd name="connsiteY3" fmla="*/ 231640 h 234837"/>
                <a:gd name="connsiteX0" fmla="*/ 386861 w 406990"/>
                <a:gd name="connsiteY0" fmla="*/ 231640 h 234837"/>
                <a:gd name="connsiteX1" fmla="*/ 390058 w 406990"/>
                <a:gd name="connsiteY1" fmla="*/ 90963 h 234837"/>
                <a:gd name="connsiteX2" fmla="*/ 0 w 406990"/>
                <a:gd name="connsiteY2" fmla="*/ 234837 h 234837"/>
                <a:gd name="connsiteX3" fmla="*/ 386861 w 406990"/>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28587 h 231784"/>
                <a:gd name="connsiteX1" fmla="*/ 390058 w 400092"/>
                <a:gd name="connsiteY1" fmla="*/ 87910 h 231784"/>
                <a:gd name="connsiteX2" fmla="*/ 0 w 400092"/>
                <a:gd name="connsiteY2" fmla="*/ 231784 h 231784"/>
                <a:gd name="connsiteX3" fmla="*/ 386861 w 400092"/>
                <a:gd name="connsiteY3" fmla="*/ 228587 h 231784"/>
              </a:gdLst>
              <a:ahLst/>
              <a:cxnLst>
                <a:cxn ang="0">
                  <a:pos x="connsiteX0" y="connsiteY0"/>
                </a:cxn>
                <a:cxn ang="0">
                  <a:pos x="connsiteX1" y="connsiteY1"/>
                </a:cxn>
                <a:cxn ang="0">
                  <a:pos x="connsiteX2" y="connsiteY2"/>
                </a:cxn>
                <a:cxn ang="0">
                  <a:pos x="connsiteX3" y="connsiteY3"/>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sp>
          <p:nvSpPr>
            <p:cNvPr id="22" name="任意多边形 72">
              <a:extLst>
                <a:ext uri="{FF2B5EF4-FFF2-40B4-BE49-F238E27FC236}">
                  <a16:creationId xmlns:a16="http://schemas.microsoft.com/office/drawing/2014/main" id="{831BC420-0176-F7EA-33B6-E81FDF563452}"/>
                </a:ext>
              </a:extLst>
            </p:cNvPr>
            <p:cNvSpPr/>
            <p:nvPr/>
          </p:nvSpPr>
          <p:spPr>
            <a:xfrm flipH="1">
              <a:off x="4716277" y="1726553"/>
              <a:ext cx="1517285" cy="1168410"/>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112234"/>
                <a:gd name="connsiteY0" fmla="*/ 1602749 h 1602749"/>
                <a:gd name="connsiteX1" fmla="*/ 947203 w 2112234"/>
                <a:gd name="connsiteY1" fmla="*/ 28177 h 1602749"/>
                <a:gd name="connsiteX2" fmla="*/ 1931311 w 2112234"/>
                <a:gd name="connsiteY2" fmla="*/ 52780 h 1602749"/>
                <a:gd name="connsiteX3" fmla="*/ 2029722 w 2112234"/>
                <a:gd name="connsiteY3" fmla="*/ 134789 h 1602749"/>
                <a:gd name="connsiteX4" fmla="*/ 1029212 w 2112234"/>
                <a:gd name="connsiteY4" fmla="*/ 1594548 h 1602749"/>
                <a:gd name="connsiteX5" fmla="*/ 0 w 2112234"/>
                <a:gd name="connsiteY5" fmla="*/ 1602749 h 1602749"/>
                <a:gd name="connsiteX0" fmla="*/ 0 w 2094991"/>
                <a:gd name="connsiteY0" fmla="*/ 1602749 h 1602749"/>
                <a:gd name="connsiteX1" fmla="*/ 947203 w 2094991"/>
                <a:gd name="connsiteY1" fmla="*/ 28177 h 1602749"/>
                <a:gd name="connsiteX2" fmla="*/ 1931311 w 2094991"/>
                <a:gd name="connsiteY2" fmla="*/ 52780 h 1602749"/>
                <a:gd name="connsiteX3" fmla="*/ 2029722 w 2094991"/>
                <a:gd name="connsiteY3" fmla="*/ 134789 h 1602749"/>
                <a:gd name="connsiteX4" fmla="*/ 1029212 w 2094991"/>
                <a:gd name="connsiteY4" fmla="*/ 1594548 h 1602749"/>
                <a:gd name="connsiteX5" fmla="*/ 0 w 2094991"/>
                <a:gd name="connsiteY5" fmla="*/ 1602749 h 1602749"/>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6763"/>
                <a:gd name="connsiteY0" fmla="*/ 1574572 h 1574572"/>
                <a:gd name="connsiteX1" fmla="*/ 947203 w 2026763"/>
                <a:gd name="connsiteY1" fmla="*/ 0 h 1574572"/>
                <a:gd name="connsiteX2" fmla="*/ 1931311 w 2026763"/>
                <a:gd name="connsiteY2" fmla="*/ 24603 h 1574572"/>
                <a:gd name="connsiteX3" fmla="*/ 2026763 w 2026763"/>
                <a:gd name="connsiteY3" fmla="*/ 118448 h 1574572"/>
                <a:gd name="connsiteX4" fmla="*/ 1029212 w 2026763"/>
                <a:gd name="connsiteY4" fmla="*/ 1566371 h 1574572"/>
                <a:gd name="connsiteX5" fmla="*/ 0 w 2026763"/>
                <a:gd name="connsiteY5" fmla="*/ 1574572 h 1574572"/>
                <a:gd name="connsiteX0" fmla="*/ 0 w 2026763"/>
                <a:gd name="connsiteY0" fmla="*/ 1574572 h 1589231"/>
                <a:gd name="connsiteX1" fmla="*/ 947203 w 2026763"/>
                <a:gd name="connsiteY1" fmla="*/ 0 h 1589231"/>
                <a:gd name="connsiteX2" fmla="*/ 1931311 w 2026763"/>
                <a:gd name="connsiteY2" fmla="*/ 24603 h 1589231"/>
                <a:gd name="connsiteX3" fmla="*/ 2026763 w 2026763"/>
                <a:gd name="connsiteY3" fmla="*/ 118448 h 1589231"/>
                <a:gd name="connsiteX4" fmla="*/ 1029212 w 2026763"/>
                <a:gd name="connsiteY4" fmla="*/ 1589231 h 1589231"/>
                <a:gd name="connsiteX5" fmla="*/ 0 w 2026763"/>
                <a:gd name="connsiteY5" fmla="*/ 1574572 h 1589231"/>
                <a:gd name="connsiteX0" fmla="*/ 0 w 2026763"/>
                <a:gd name="connsiteY0" fmla="*/ 1574572 h 1601616"/>
                <a:gd name="connsiteX1" fmla="*/ 947203 w 2026763"/>
                <a:gd name="connsiteY1" fmla="*/ 0 h 1601616"/>
                <a:gd name="connsiteX2" fmla="*/ 1931311 w 2026763"/>
                <a:gd name="connsiteY2" fmla="*/ 24603 h 1601616"/>
                <a:gd name="connsiteX3" fmla="*/ 2026763 w 2026763"/>
                <a:gd name="connsiteY3" fmla="*/ 118448 h 1601616"/>
                <a:gd name="connsiteX4" fmla="*/ 1029212 w 2026763"/>
                <a:gd name="connsiteY4" fmla="*/ 1589231 h 1601616"/>
                <a:gd name="connsiteX5" fmla="*/ 0 w 2026763"/>
                <a:gd name="connsiteY5" fmla="*/ 1574572 h 1601616"/>
                <a:gd name="connsiteX0" fmla="*/ 0 w 2026763"/>
                <a:gd name="connsiteY0" fmla="*/ 1574572 h 1593194"/>
                <a:gd name="connsiteX1" fmla="*/ 947203 w 2026763"/>
                <a:gd name="connsiteY1" fmla="*/ 0 h 1593194"/>
                <a:gd name="connsiteX2" fmla="*/ 1931311 w 2026763"/>
                <a:gd name="connsiteY2" fmla="*/ 24603 h 1593194"/>
                <a:gd name="connsiteX3" fmla="*/ 2026763 w 2026763"/>
                <a:gd name="connsiteY3" fmla="*/ 118448 h 1593194"/>
                <a:gd name="connsiteX4" fmla="*/ 1029212 w 2026763"/>
                <a:gd name="connsiteY4" fmla="*/ 1589231 h 1593194"/>
                <a:gd name="connsiteX5" fmla="*/ 0 w 2026763"/>
                <a:gd name="connsiteY5" fmla="*/ 1574572 h 1593194"/>
                <a:gd name="connsiteX0" fmla="*/ 0 w 2023046"/>
                <a:gd name="connsiteY0" fmla="*/ 1563421 h 1589231"/>
                <a:gd name="connsiteX1" fmla="*/ 943486 w 2023046"/>
                <a:gd name="connsiteY1" fmla="*/ 0 h 1589231"/>
                <a:gd name="connsiteX2" fmla="*/ 1927594 w 2023046"/>
                <a:gd name="connsiteY2" fmla="*/ 24603 h 1589231"/>
                <a:gd name="connsiteX3" fmla="*/ 2023046 w 2023046"/>
                <a:gd name="connsiteY3" fmla="*/ 118448 h 1589231"/>
                <a:gd name="connsiteX4" fmla="*/ 1025495 w 2023046"/>
                <a:gd name="connsiteY4" fmla="*/ 1589231 h 1589231"/>
                <a:gd name="connsiteX5" fmla="*/ 0 w 2023046"/>
                <a:gd name="connsiteY5" fmla="*/ 1563421 h 1589231"/>
                <a:gd name="connsiteX0" fmla="*/ 0 w 2023046"/>
                <a:gd name="connsiteY0" fmla="*/ 1563421 h 1574847"/>
                <a:gd name="connsiteX1" fmla="*/ 943486 w 2023046"/>
                <a:gd name="connsiteY1" fmla="*/ 0 h 1574847"/>
                <a:gd name="connsiteX2" fmla="*/ 1927594 w 2023046"/>
                <a:gd name="connsiteY2" fmla="*/ 24603 h 1574847"/>
                <a:gd name="connsiteX3" fmla="*/ 2023046 w 2023046"/>
                <a:gd name="connsiteY3" fmla="*/ 118448 h 1574847"/>
                <a:gd name="connsiteX4" fmla="*/ 1029212 w 2023046"/>
                <a:gd name="connsiteY4" fmla="*/ 1548343 h 1574847"/>
                <a:gd name="connsiteX5" fmla="*/ 0 w 2023046"/>
                <a:gd name="connsiteY5" fmla="*/ 1563421 h 1574847"/>
                <a:gd name="connsiteX0" fmla="*/ 0 w 2023046"/>
                <a:gd name="connsiteY0" fmla="*/ 1563421 h 1563421"/>
                <a:gd name="connsiteX1" fmla="*/ 943486 w 2023046"/>
                <a:gd name="connsiteY1" fmla="*/ 0 h 1563421"/>
                <a:gd name="connsiteX2" fmla="*/ 1927594 w 2023046"/>
                <a:gd name="connsiteY2" fmla="*/ 24603 h 1563421"/>
                <a:gd name="connsiteX3" fmla="*/ 2023046 w 2023046"/>
                <a:gd name="connsiteY3" fmla="*/ 118448 h 1563421"/>
                <a:gd name="connsiteX4" fmla="*/ 1029212 w 2023046"/>
                <a:gd name="connsiteY4" fmla="*/ 1548343 h 1563421"/>
                <a:gd name="connsiteX5" fmla="*/ 0 w 2023046"/>
                <a:gd name="connsiteY5" fmla="*/ 1563421 h 1563421"/>
                <a:gd name="connsiteX0" fmla="*/ 0 w 2023046"/>
                <a:gd name="connsiteY0" fmla="*/ 1563421 h 1568845"/>
                <a:gd name="connsiteX1" fmla="*/ 943486 w 2023046"/>
                <a:gd name="connsiteY1" fmla="*/ 0 h 1568845"/>
                <a:gd name="connsiteX2" fmla="*/ 1927594 w 2023046"/>
                <a:gd name="connsiteY2" fmla="*/ 24603 h 1568845"/>
                <a:gd name="connsiteX3" fmla="*/ 2023046 w 2023046"/>
                <a:gd name="connsiteY3" fmla="*/ 118448 h 1568845"/>
                <a:gd name="connsiteX4" fmla="*/ 1012811 w 2023046"/>
                <a:gd name="connsiteY4" fmla="*/ 1568845 h 1568845"/>
                <a:gd name="connsiteX5" fmla="*/ 0 w 2023046"/>
                <a:gd name="connsiteY5" fmla="*/ 1563421 h 1568845"/>
                <a:gd name="connsiteX0" fmla="*/ 0 w 2023046"/>
                <a:gd name="connsiteY0" fmla="*/ 1575722 h 1575722"/>
                <a:gd name="connsiteX1" fmla="*/ 943486 w 2023046"/>
                <a:gd name="connsiteY1" fmla="*/ 0 h 1575722"/>
                <a:gd name="connsiteX2" fmla="*/ 1927594 w 2023046"/>
                <a:gd name="connsiteY2" fmla="*/ 24603 h 1575722"/>
                <a:gd name="connsiteX3" fmla="*/ 2023046 w 2023046"/>
                <a:gd name="connsiteY3" fmla="*/ 118448 h 1575722"/>
                <a:gd name="connsiteX4" fmla="*/ 1012811 w 2023046"/>
                <a:gd name="connsiteY4" fmla="*/ 1568845 h 1575722"/>
                <a:gd name="connsiteX5" fmla="*/ 0 w 2023046"/>
                <a:gd name="connsiteY5" fmla="*/ 1575722 h 1575722"/>
                <a:gd name="connsiteX0" fmla="*/ 0 w 2023046"/>
                <a:gd name="connsiteY0" fmla="*/ 1557880 h 1557880"/>
                <a:gd name="connsiteX1" fmla="*/ 947947 w 2023046"/>
                <a:gd name="connsiteY1" fmla="*/ 0 h 1557880"/>
                <a:gd name="connsiteX2" fmla="*/ 1927594 w 2023046"/>
                <a:gd name="connsiteY2" fmla="*/ 6761 h 1557880"/>
                <a:gd name="connsiteX3" fmla="*/ 2023046 w 2023046"/>
                <a:gd name="connsiteY3" fmla="*/ 100606 h 1557880"/>
                <a:gd name="connsiteX4" fmla="*/ 1012811 w 2023046"/>
                <a:gd name="connsiteY4" fmla="*/ 1551003 h 1557880"/>
                <a:gd name="connsiteX5" fmla="*/ 0 w 2023046"/>
                <a:gd name="connsiteY5" fmla="*/ 1557880 h 155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046" h="1557880">
                  <a:moveTo>
                    <a:pt x="0" y="1557880"/>
                  </a:moveTo>
                  <a:cubicBezTo>
                    <a:pt x="656072" y="163728"/>
                    <a:pt x="648615" y="123013"/>
                    <a:pt x="947947" y="0"/>
                  </a:cubicBezTo>
                  <a:lnTo>
                    <a:pt x="1927594" y="6761"/>
                  </a:lnTo>
                  <a:cubicBezTo>
                    <a:pt x="1981807" y="34055"/>
                    <a:pt x="1994802" y="50814"/>
                    <a:pt x="2023046" y="100606"/>
                  </a:cubicBezTo>
                  <a:cubicBezTo>
                    <a:pt x="1744216" y="-198728"/>
                    <a:pt x="1262938" y="1099954"/>
                    <a:pt x="1012811" y="1551003"/>
                  </a:cubicBezTo>
                  <a:lnTo>
                    <a:pt x="0" y="15578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sp>
          <p:nvSpPr>
            <p:cNvPr id="23" name="Freeform 21">
              <a:extLst>
                <a:ext uri="{FF2B5EF4-FFF2-40B4-BE49-F238E27FC236}">
                  <a16:creationId xmlns:a16="http://schemas.microsoft.com/office/drawing/2014/main" id="{037E78FC-6C47-FBE0-77F4-3F61B6A607A4}"/>
                </a:ext>
              </a:extLst>
            </p:cNvPr>
            <p:cNvSpPr>
              <a:spLocks noEditPoints="1"/>
            </p:cNvSpPr>
            <p:nvPr/>
          </p:nvSpPr>
          <p:spPr bwMode="auto">
            <a:xfrm>
              <a:off x="5475074" y="2110807"/>
              <a:ext cx="227135" cy="306633"/>
            </a:xfrm>
            <a:custGeom>
              <a:avLst/>
              <a:gdLst>
                <a:gd name="T0" fmla="*/ 94 w 237"/>
                <a:gd name="T1" fmla="*/ 124 h 320"/>
                <a:gd name="T2" fmla="*/ 26 w 237"/>
                <a:gd name="T3" fmla="*/ 197 h 320"/>
                <a:gd name="T4" fmla="*/ 118 w 237"/>
                <a:gd name="T5" fmla="*/ 291 h 320"/>
                <a:gd name="T6" fmla="*/ 26 w 237"/>
                <a:gd name="T7" fmla="*/ 281 h 320"/>
                <a:gd name="T8" fmla="*/ 118 w 237"/>
                <a:gd name="T9" fmla="*/ 291 h 320"/>
                <a:gd name="T10" fmla="*/ 110 w 237"/>
                <a:gd name="T11" fmla="*/ 220 h 320"/>
                <a:gd name="T12" fmla="*/ 26 w 237"/>
                <a:gd name="T13" fmla="*/ 230 h 320"/>
                <a:gd name="T14" fmla="*/ 126 w 237"/>
                <a:gd name="T15" fmla="*/ 250 h 320"/>
                <a:gd name="T16" fmla="*/ 26 w 237"/>
                <a:gd name="T17" fmla="*/ 240 h 320"/>
                <a:gd name="T18" fmla="*/ 126 w 237"/>
                <a:gd name="T19" fmla="*/ 250 h 320"/>
                <a:gd name="T20" fmla="*/ 78 w 237"/>
                <a:gd name="T21" fmla="*/ 261 h 320"/>
                <a:gd name="T22" fmla="*/ 26 w 237"/>
                <a:gd name="T23" fmla="*/ 271 h 320"/>
                <a:gd name="T24" fmla="*/ 125 w 237"/>
                <a:gd name="T25" fmla="*/ 165 h 320"/>
                <a:gd name="T26" fmla="*/ 141 w 237"/>
                <a:gd name="T27" fmla="*/ 152 h 320"/>
                <a:gd name="T28" fmla="*/ 153 w 237"/>
                <a:gd name="T29" fmla="*/ 137 h 320"/>
                <a:gd name="T30" fmla="*/ 141 w 237"/>
                <a:gd name="T31" fmla="*/ 124 h 320"/>
                <a:gd name="T32" fmla="*/ 125 w 237"/>
                <a:gd name="T33" fmla="*/ 137 h 320"/>
                <a:gd name="T34" fmla="*/ 113 w 237"/>
                <a:gd name="T35" fmla="*/ 152 h 320"/>
                <a:gd name="T36" fmla="*/ 125 w 237"/>
                <a:gd name="T37" fmla="*/ 165 h 320"/>
                <a:gd name="T38" fmla="*/ 119 w 237"/>
                <a:gd name="T39" fmla="*/ 95 h 320"/>
                <a:gd name="T40" fmla="*/ 122 w 237"/>
                <a:gd name="T41" fmla="*/ 72 h 320"/>
                <a:gd name="T42" fmla="*/ 119 w 237"/>
                <a:gd name="T43" fmla="*/ 87 h 320"/>
                <a:gd name="T44" fmla="*/ 115 w 237"/>
                <a:gd name="T45" fmla="*/ 84 h 320"/>
                <a:gd name="T46" fmla="*/ 107 w 237"/>
                <a:gd name="T47" fmla="*/ 83 h 320"/>
                <a:gd name="T48" fmla="*/ 29 w 237"/>
                <a:gd name="T49" fmla="*/ 58 h 320"/>
                <a:gd name="T50" fmla="*/ 115 w 237"/>
                <a:gd name="T51" fmla="*/ 3 h 320"/>
                <a:gd name="T52" fmla="*/ 119 w 237"/>
                <a:gd name="T53" fmla="*/ 0 h 320"/>
                <a:gd name="T54" fmla="*/ 122 w 237"/>
                <a:gd name="T55" fmla="*/ 58 h 320"/>
                <a:gd name="T56" fmla="*/ 171 w 237"/>
                <a:gd name="T57" fmla="*/ 320 h 320"/>
                <a:gd name="T58" fmla="*/ 0 w 237"/>
                <a:gd name="T59" fmla="*/ 292 h 320"/>
                <a:gd name="T60" fmla="*/ 60 w 237"/>
                <a:gd name="T61" fmla="*/ 162 h 320"/>
                <a:gd name="T62" fmla="*/ 60 w 237"/>
                <a:gd name="T63" fmla="*/ 138 h 320"/>
                <a:gd name="T64" fmla="*/ 60 w 237"/>
                <a:gd name="T65" fmla="*/ 162 h 320"/>
                <a:gd name="T66" fmla="*/ 88 w 237"/>
                <a:gd name="T67" fmla="*/ 180 h 320"/>
                <a:gd name="T68" fmla="*/ 78 w 237"/>
                <a:gd name="T69" fmla="*/ 191 h 320"/>
                <a:gd name="T70" fmla="*/ 75 w 237"/>
                <a:gd name="T71" fmla="*/ 184 h 320"/>
                <a:gd name="T72" fmla="*/ 45 w 237"/>
                <a:gd name="T73" fmla="*/ 191 h 320"/>
                <a:gd name="T74" fmla="*/ 42 w 237"/>
                <a:gd name="T75" fmla="*/ 184 h 320"/>
                <a:gd name="T76" fmla="*/ 32 w 237"/>
                <a:gd name="T77" fmla="*/ 191 h 320"/>
                <a:gd name="T78" fmla="*/ 47 w 237"/>
                <a:gd name="T79" fmla="*/ 165 h 320"/>
                <a:gd name="T80" fmla="*/ 197 w 237"/>
                <a:gd name="T81" fmla="*/ 58 h 320"/>
                <a:gd name="T82" fmla="*/ 237 w 237"/>
                <a:gd name="T83" fmla="*/ 87 h 320"/>
                <a:gd name="T84" fmla="*/ 209 w 237"/>
                <a:gd name="T85" fmla="*/ 320 h 320"/>
                <a:gd name="T86" fmla="*/ 197 w 237"/>
                <a:gd name="T87" fmla="*/ 5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7" h="320">
                  <a:moveTo>
                    <a:pt x="94" y="197"/>
                  </a:moveTo>
                  <a:cubicBezTo>
                    <a:pt x="94" y="124"/>
                    <a:pt x="94" y="124"/>
                    <a:pt x="94" y="124"/>
                  </a:cubicBezTo>
                  <a:cubicBezTo>
                    <a:pt x="26" y="124"/>
                    <a:pt x="26" y="124"/>
                    <a:pt x="26" y="124"/>
                  </a:cubicBezTo>
                  <a:cubicBezTo>
                    <a:pt x="26" y="197"/>
                    <a:pt x="26" y="197"/>
                    <a:pt x="26" y="197"/>
                  </a:cubicBezTo>
                  <a:cubicBezTo>
                    <a:pt x="94" y="197"/>
                    <a:pt x="94" y="197"/>
                    <a:pt x="94" y="197"/>
                  </a:cubicBezTo>
                  <a:close/>
                  <a:moveTo>
                    <a:pt x="118" y="291"/>
                  </a:moveTo>
                  <a:cubicBezTo>
                    <a:pt x="118" y="281"/>
                    <a:pt x="118" y="281"/>
                    <a:pt x="118" y="281"/>
                  </a:cubicBezTo>
                  <a:cubicBezTo>
                    <a:pt x="26" y="281"/>
                    <a:pt x="26" y="281"/>
                    <a:pt x="26" y="281"/>
                  </a:cubicBezTo>
                  <a:cubicBezTo>
                    <a:pt x="26" y="291"/>
                    <a:pt x="26" y="291"/>
                    <a:pt x="26" y="291"/>
                  </a:cubicBezTo>
                  <a:cubicBezTo>
                    <a:pt x="118" y="291"/>
                    <a:pt x="118" y="291"/>
                    <a:pt x="118" y="291"/>
                  </a:cubicBezTo>
                  <a:close/>
                  <a:moveTo>
                    <a:pt x="110" y="230"/>
                  </a:moveTo>
                  <a:cubicBezTo>
                    <a:pt x="110" y="220"/>
                    <a:pt x="110" y="220"/>
                    <a:pt x="110" y="220"/>
                  </a:cubicBezTo>
                  <a:cubicBezTo>
                    <a:pt x="26" y="220"/>
                    <a:pt x="26" y="220"/>
                    <a:pt x="26" y="220"/>
                  </a:cubicBezTo>
                  <a:cubicBezTo>
                    <a:pt x="26" y="230"/>
                    <a:pt x="26" y="230"/>
                    <a:pt x="26" y="230"/>
                  </a:cubicBezTo>
                  <a:cubicBezTo>
                    <a:pt x="110" y="230"/>
                    <a:pt x="110" y="230"/>
                    <a:pt x="110" y="230"/>
                  </a:cubicBezTo>
                  <a:close/>
                  <a:moveTo>
                    <a:pt x="126" y="250"/>
                  </a:moveTo>
                  <a:cubicBezTo>
                    <a:pt x="126" y="240"/>
                    <a:pt x="126" y="240"/>
                    <a:pt x="126" y="240"/>
                  </a:cubicBezTo>
                  <a:cubicBezTo>
                    <a:pt x="26" y="240"/>
                    <a:pt x="26" y="240"/>
                    <a:pt x="26" y="240"/>
                  </a:cubicBezTo>
                  <a:cubicBezTo>
                    <a:pt x="26" y="250"/>
                    <a:pt x="26" y="250"/>
                    <a:pt x="26" y="250"/>
                  </a:cubicBezTo>
                  <a:cubicBezTo>
                    <a:pt x="126" y="250"/>
                    <a:pt x="126" y="250"/>
                    <a:pt x="126" y="250"/>
                  </a:cubicBezTo>
                  <a:close/>
                  <a:moveTo>
                    <a:pt x="78" y="271"/>
                  </a:moveTo>
                  <a:cubicBezTo>
                    <a:pt x="78" y="261"/>
                    <a:pt x="78" y="261"/>
                    <a:pt x="78" y="261"/>
                  </a:cubicBezTo>
                  <a:cubicBezTo>
                    <a:pt x="26" y="261"/>
                    <a:pt x="26" y="261"/>
                    <a:pt x="26" y="261"/>
                  </a:cubicBezTo>
                  <a:cubicBezTo>
                    <a:pt x="26" y="271"/>
                    <a:pt x="26" y="271"/>
                    <a:pt x="26" y="271"/>
                  </a:cubicBezTo>
                  <a:cubicBezTo>
                    <a:pt x="78" y="271"/>
                    <a:pt x="78" y="271"/>
                    <a:pt x="78" y="271"/>
                  </a:cubicBezTo>
                  <a:close/>
                  <a:moveTo>
                    <a:pt x="125" y="165"/>
                  </a:moveTo>
                  <a:cubicBezTo>
                    <a:pt x="141" y="165"/>
                    <a:pt x="141" y="165"/>
                    <a:pt x="141" y="165"/>
                  </a:cubicBezTo>
                  <a:cubicBezTo>
                    <a:pt x="141" y="152"/>
                    <a:pt x="141" y="152"/>
                    <a:pt x="141" y="152"/>
                  </a:cubicBezTo>
                  <a:cubicBezTo>
                    <a:pt x="153" y="152"/>
                    <a:pt x="153" y="152"/>
                    <a:pt x="153" y="152"/>
                  </a:cubicBezTo>
                  <a:cubicBezTo>
                    <a:pt x="153" y="137"/>
                    <a:pt x="153" y="137"/>
                    <a:pt x="153" y="137"/>
                  </a:cubicBezTo>
                  <a:cubicBezTo>
                    <a:pt x="141" y="137"/>
                    <a:pt x="141" y="137"/>
                    <a:pt x="141" y="137"/>
                  </a:cubicBezTo>
                  <a:cubicBezTo>
                    <a:pt x="141" y="124"/>
                    <a:pt x="141" y="124"/>
                    <a:pt x="141" y="124"/>
                  </a:cubicBezTo>
                  <a:cubicBezTo>
                    <a:pt x="125" y="124"/>
                    <a:pt x="125" y="124"/>
                    <a:pt x="125" y="124"/>
                  </a:cubicBezTo>
                  <a:cubicBezTo>
                    <a:pt x="125" y="137"/>
                    <a:pt x="125" y="137"/>
                    <a:pt x="125" y="137"/>
                  </a:cubicBezTo>
                  <a:cubicBezTo>
                    <a:pt x="113" y="137"/>
                    <a:pt x="113" y="137"/>
                    <a:pt x="113" y="137"/>
                  </a:cubicBezTo>
                  <a:cubicBezTo>
                    <a:pt x="113" y="152"/>
                    <a:pt x="113" y="152"/>
                    <a:pt x="113" y="152"/>
                  </a:cubicBezTo>
                  <a:cubicBezTo>
                    <a:pt x="125" y="152"/>
                    <a:pt x="125" y="152"/>
                    <a:pt x="125" y="152"/>
                  </a:cubicBezTo>
                  <a:cubicBezTo>
                    <a:pt x="125" y="165"/>
                    <a:pt x="125" y="165"/>
                    <a:pt x="125" y="165"/>
                  </a:cubicBezTo>
                  <a:close/>
                  <a:moveTo>
                    <a:pt x="107" y="83"/>
                  </a:moveTo>
                  <a:cubicBezTo>
                    <a:pt x="107" y="90"/>
                    <a:pt x="112" y="95"/>
                    <a:pt x="119" y="95"/>
                  </a:cubicBezTo>
                  <a:cubicBezTo>
                    <a:pt x="125" y="95"/>
                    <a:pt x="131" y="90"/>
                    <a:pt x="131" y="83"/>
                  </a:cubicBezTo>
                  <a:cubicBezTo>
                    <a:pt x="131" y="78"/>
                    <a:pt x="127" y="73"/>
                    <a:pt x="122" y="72"/>
                  </a:cubicBezTo>
                  <a:cubicBezTo>
                    <a:pt x="122" y="84"/>
                    <a:pt x="122" y="84"/>
                    <a:pt x="122" y="84"/>
                  </a:cubicBezTo>
                  <a:cubicBezTo>
                    <a:pt x="122" y="86"/>
                    <a:pt x="121" y="87"/>
                    <a:pt x="119" y="87"/>
                  </a:cubicBezTo>
                  <a:cubicBezTo>
                    <a:pt x="118" y="87"/>
                    <a:pt x="118" y="87"/>
                    <a:pt x="118" y="87"/>
                  </a:cubicBezTo>
                  <a:cubicBezTo>
                    <a:pt x="117" y="87"/>
                    <a:pt x="115" y="86"/>
                    <a:pt x="115" y="84"/>
                  </a:cubicBezTo>
                  <a:cubicBezTo>
                    <a:pt x="115" y="72"/>
                    <a:pt x="115" y="72"/>
                    <a:pt x="115" y="72"/>
                  </a:cubicBezTo>
                  <a:cubicBezTo>
                    <a:pt x="111" y="73"/>
                    <a:pt x="107" y="78"/>
                    <a:pt x="107" y="83"/>
                  </a:cubicBezTo>
                  <a:close/>
                  <a:moveTo>
                    <a:pt x="0" y="87"/>
                  </a:moveTo>
                  <a:cubicBezTo>
                    <a:pt x="0" y="71"/>
                    <a:pt x="13" y="58"/>
                    <a:pt x="29" y="58"/>
                  </a:cubicBezTo>
                  <a:cubicBezTo>
                    <a:pt x="115" y="58"/>
                    <a:pt x="115" y="58"/>
                    <a:pt x="115" y="58"/>
                  </a:cubicBezTo>
                  <a:cubicBezTo>
                    <a:pt x="115" y="3"/>
                    <a:pt x="115" y="3"/>
                    <a:pt x="115" y="3"/>
                  </a:cubicBezTo>
                  <a:cubicBezTo>
                    <a:pt x="115" y="1"/>
                    <a:pt x="117" y="0"/>
                    <a:pt x="118" y="0"/>
                  </a:cubicBezTo>
                  <a:cubicBezTo>
                    <a:pt x="119" y="0"/>
                    <a:pt x="119" y="0"/>
                    <a:pt x="119" y="0"/>
                  </a:cubicBezTo>
                  <a:cubicBezTo>
                    <a:pt x="121" y="0"/>
                    <a:pt x="122" y="1"/>
                    <a:pt x="122" y="3"/>
                  </a:cubicBezTo>
                  <a:cubicBezTo>
                    <a:pt x="122" y="58"/>
                    <a:pt x="122" y="58"/>
                    <a:pt x="122" y="58"/>
                  </a:cubicBezTo>
                  <a:cubicBezTo>
                    <a:pt x="171" y="58"/>
                    <a:pt x="171" y="58"/>
                    <a:pt x="171" y="58"/>
                  </a:cubicBezTo>
                  <a:cubicBezTo>
                    <a:pt x="171" y="320"/>
                    <a:pt x="171" y="320"/>
                    <a:pt x="171" y="320"/>
                  </a:cubicBezTo>
                  <a:cubicBezTo>
                    <a:pt x="29" y="320"/>
                    <a:pt x="29" y="320"/>
                    <a:pt x="29" y="320"/>
                  </a:cubicBezTo>
                  <a:cubicBezTo>
                    <a:pt x="13" y="320"/>
                    <a:pt x="0" y="308"/>
                    <a:pt x="0" y="292"/>
                  </a:cubicBezTo>
                  <a:cubicBezTo>
                    <a:pt x="0" y="87"/>
                    <a:pt x="0" y="87"/>
                    <a:pt x="0" y="87"/>
                  </a:cubicBezTo>
                  <a:close/>
                  <a:moveTo>
                    <a:pt x="60" y="162"/>
                  </a:moveTo>
                  <a:cubicBezTo>
                    <a:pt x="53" y="162"/>
                    <a:pt x="48" y="157"/>
                    <a:pt x="48" y="150"/>
                  </a:cubicBezTo>
                  <a:cubicBezTo>
                    <a:pt x="48" y="144"/>
                    <a:pt x="53" y="138"/>
                    <a:pt x="60" y="138"/>
                  </a:cubicBezTo>
                  <a:cubicBezTo>
                    <a:pt x="66" y="138"/>
                    <a:pt x="72" y="144"/>
                    <a:pt x="72" y="150"/>
                  </a:cubicBezTo>
                  <a:cubicBezTo>
                    <a:pt x="72" y="157"/>
                    <a:pt x="66" y="162"/>
                    <a:pt x="60" y="162"/>
                  </a:cubicBezTo>
                  <a:close/>
                  <a:moveTo>
                    <a:pt x="73" y="165"/>
                  </a:moveTo>
                  <a:cubicBezTo>
                    <a:pt x="81" y="165"/>
                    <a:pt x="88" y="172"/>
                    <a:pt x="88" y="180"/>
                  </a:cubicBezTo>
                  <a:cubicBezTo>
                    <a:pt x="88" y="191"/>
                    <a:pt x="88" y="191"/>
                    <a:pt x="88" y="191"/>
                  </a:cubicBezTo>
                  <a:cubicBezTo>
                    <a:pt x="78" y="191"/>
                    <a:pt x="78" y="191"/>
                    <a:pt x="78" y="191"/>
                  </a:cubicBezTo>
                  <a:cubicBezTo>
                    <a:pt x="78" y="184"/>
                    <a:pt x="78" y="184"/>
                    <a:pt x="78" y="184"/>
                  </a:cubicBezTo>
                  <a:cubicBezTo>
                    <a:pt x="75" y="184"/>
                    <a:pt x="75" y="184"/>
                    <a:pt x="75" y="184"/>
                  </a:cubicBezTo>
                  <a:cubicBezTo>
                    <a:pt x="75" y="191"/>
                    <a:pt x="75" y="191"/>
                    <a:pt x="75" y="191"/>
                  </a:cubicBezTo>
                  <a:cubicBezTo>
                    <a:pt x="45" y="191"/>
                    <a:pt x="45" y="191"/>
                    <a:pt x="45" y="191"/>
                  </a:cubicBezTo>
                  <a:cubicBezTo>
                    <a:pt x="45" y="184"/>
                    <a:pt x="45" y="184"/>
                    <a:pt x="45" y="184"/>
                  </a:cubicBezTo>
                  <a:cubicBezTo>
                    <a:pt x="42" y="184"/>
                    <a:pt x="42" y="184"/>
                    <a:pt x="42" y="184"/>
                  </a:cubicBezTo>
                  <a:cubicBezTo>
                    <a:pt x="42" y="191"/>
                    <a:pt x="42" y="191"/>
                    <a:pt x="42" y="191"/>
                  </a:cubicBezTo>
                  <a:cubicBezTo>
                    <a:pt x="32" y="191"/>
                    <a:pt x="32" y="191"/>
                    <a:pt x="32" y="191"/>
                  </a:cubicBezTo>
                  <a:cubicBezTo>
                    <a:pt x="32" y="180"/>
                    <a:pt x="32" y="180"/>
                    <a:pt x="32" y="180"/>
                  </a:cubicBezTo>
                  <a:cubicBezTo>
                    <a:pt x="32" y="172"/>
                    <a:pt x="39" y="165"/>
                    <a:pt x="47" y="165"/>
                  </a:cubicBezTo>
                  <a:cubicBezTo>
                    <a:pt x="73" y="165"/>
                    <a:pt x="73" y="165"/>
                    <a:pt x="73" y="165"/>
                  </a:cubicBezTo>
                  <a:close/>
                  <a:moveTo>
                    <a:pt x="197" y="58"/>
                  </a:moveTo>
                  <a:cubicBezTo>
                    <a:pt x="209" y="58"/>
                    <a:pt x="209" y="58"/>
                    <a:pt x="209" y="58"/>
                  </a:cubicBezTo>
                  <a:cubicBezTo>
                    <a:pt x="225" y="58"/>
                    <a:pt x="237" y="71"/>
                    <a:pt x="237" y="87"/>
                  </a:cubicBezTo>
                  <a:cubicBezTo>
                    <a:pt x="237" y="292"/>
                    <a:pt x="237" y="292"/>
                    <a:pt x="237" y="292"/>
                  </a:cubicBezTo>
                  <a:cubicBezTo>
                    <a:pt x="237" y="308"/>
                    <a:pt x="225" y="320"/>
                    <a:pt x="209" y="320"/>
                  </a:cubicBezTo>
                  <a:cubicBezTo>
                    <a:pt x="197" y="320"/>
                    <a:pt x="197" y="320"/>
                    <a:pt x="197" y="320"/>
                  </a:cubicBezTo>
                  <a:cubicBezTo>
                    <a:pt x="197" y="58"/>
                    <a:pt x="197" y="58"/>
                    <a:pt x="197" y="58"/>
                  </a:cubicBezTo>
                  <a:close/>
                </a:path>
              </a:pathLst>
            </a:custGeom>
            <a:solidFill>
              <a:schemeClr val="bg1"/>
            </a:solidFill>
            <a:ln>
              <a:noFill/>
            </a:ln>
            <a:effectLst>
              <a:innerShdw blurRad="25400">
                <a:prstClr val="black">
                  <a:alpha val="36000"/>
                </a:prstClr>
              </a:innerShdw>
            </a:effectLst>
          </p:spPr>
          <p:txBody>
            <a:bodyPr vert="horz" wrap="square" lIns="121882" tIns="60941" rIns="121882" bIns="60941" numCol="1" anchor="t" anchorCtr="0" compatLnSpc="1">
              <a:prstTxWarp prst="textNoShape">
                <a:avLst/>
              </a:prstTxWarp>
            </a:bodyPr>
            <a:lstStyle/>
            <a:p>
              <a:endParaRPr lang="zh-CN" altLang="en-US" sz="2399" dirty="0">
                <a:latin typeface="庞门正道标题体" panose="02010600030101010101" pitchFamily="2" charset="-122"/>
                <a:ea typeface="庞门正道标题体" panose="02010600030101010101" pitchFamily="2" charset="-122"/>
                <a:cs typeface="+mn-ea"/>
                <a:sym typeface="+mn-lt"/>
              </a:endParaRPr>
            </a:p>
          </p:txBody>
        </p:sp>
      </p:grpSp>
      <p:sp>
        <p:nvSpPr>
          <p:cNvPr id="25" name="TextBox 24">
            <a:extLst>
              <a:ext uri="{FF2B5EF4-FFF2-40B4-BE49-F238E27FC236}">
                <a16:creationId xmlns:a16="http://schemas.microsoft.com/office/drawing/2014/main" id="{33C72A9F-FE68-FE05-7C15-BA2C334EC02F}"/>
              </a:ext>
            </a:extLst>
          </p:cNvPr>
          <p:cNvSpPr txBox="1"/>
          <p:nvPr/>
        </p:nvSpPr>
        <p:spPr>
          <a:xfrm>
            <a:off x="7398420" y="2190750"/>
            <a:ext cx="3996512"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Nhận định sự việc, sự vật với cách nhìn tổng thể, không nên lấy bộ phận thay cho toàn thể.</a:t>
            </a:r>
            <a:endParaRPr lang="en-US" sz="2000"/>
          </a:p>
        </p:txBody>
      </p:sp>
      <p:sp>
        <p:nvSpPr>
          <p:cNvPr id="27" name="TextBox 26">
            <a:extLst>
              <a:ext uri="{FF2B5EF4-FFF2-40B4-BE49-F238E27FC236}">
                <a16:creationId xmlns:a16="http://schemas.microsoft.com/office/drawing/2014/main" id="{2804B67E-BA06-60F8-6D25-69A6A309919B}"/>
              </a:ext>
            </a:extLst>
          </p:cNvPr>
          <p:cNvSpPr txBox="1"/>
          <p:nvPr/>
        </p:nvSpPr>
        <p:spPr>
          <a:xfrm>
            <a:off x="7393519" y="3679458"/>
            <a:ext cx="4233021"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Lắng nghe, tiếp thu ý kiến của nhau nhằm đánh giá sự việc, sự vật một cách tổng thể, khách quan và chính xác nhất.</a:t>
            </a:r>
            <a:endParaRPr lang="en-US">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07581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25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2D53F76-5A3A-0738-968E-3BAEDA2D0847}"/>
              </a:ext>
            </a:extLst>
          </p:cNvPr>
          <p:cNvGraphicFramePr>
            <a:graphicFrameLocks noGrp="1"/>
          </p:cNvGraphicFramePr>
          <p:nvPr>
            <p:extLst>
              <p:ext uri="{D42A27DB-BD31-4B8C-83A1-F6EECF244321}">
                <p14:modId xmlns:p14="http://schemas.microsoft.com/office/powerpoint/2010/main" val="1877402845"/>
              </p:ext>
            </p:extLst>
          </p:nvPr>
        </p:nvGraphicFramePr>
        <p:xfrm>
          <a:off x="1286933" y="1780650"/>
          <a:ext cx="9110133" cy="3596683"/>
        </p:xfrm>
        <a:graphic>
          <a:graphicData uri="http://schemas.openxmlformats.org/drawingml/2006/table">
            <a:tbl>
              <a:tblPr firstRow="1" firstCol="1" bandRow="1">
                <a:tableStyleId>{5C22544A-7EE6-4342-B048-85BDC9FD1C3A}</a:tableStyleId>
              </a:tblPr>
              <a:tblGrid>
                <a:gridCol w="1850980">
                  <a:extLst>
                    <a:ext uri="{9D8B030D-6E8A-4147-A177-3AD203B41FA5}">
                      <a16:colId xmlns:a16="http://schemas.microsoft.com/office/drawing/2014/main" val="3792716391"/>
                    </a:ext>
                  </a:extLst>
                </a:gridCol>
                <a:gridCol w="3536511">
                  <a:extLst>
                    <a:ext uri="{9D8B030D-6E8A-4147-A177-3AD203B41FA5}">
                      <a16:colId xmlns:a16="http://schemas.microsoft.com/office/drawing/2014/main" val="841190353"/>
                    </a:ext>
                  </a:extLst>
                </a:gridCol>
                <a:gridCol w="3722642">
                  <a:extLst>
                    <a:ext uri="{9D8B030D-6E8A-4147-A177-3AD203B41FA5}">
                      <a16:colId xmlns:a16="http://schemas.microsoft.com/office/drawing/2014/main" val="1420122240"/>
                    </a:ext>
                  </a:extLst>
                </a:gridCol>
              </a:tblGrid>
              <a:tr h="573083">
                <a:tc>
                  <a:txBody>
                    <a:bodyPr/>
                    <a:lstStyle/>
                    <a:p>
                      <a:pPr algn="just"/>
                      <a:r>
                        <a:rPr lang="en-US" sz="2400">
                          <a:effectLst/>
                          <a:latin typeface="Times New Roman" panose="02020603050405020304" pitchFamily="18" charset="0"/>
                          <a:cs typeface="Times New Roman" panose="02020603050405020304" pitchFamily="18" charset="0"/>
                        </a:rPr>
                        <a:t>    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21005" algn="just"/>
                      <a:r>
                        <a:rPr lang="en-US" sz="2400">
                          <a:effectLst/>
                          <a:latin typeface="Times New Roman" panose="02020603050405020304" pitchFamily="18" charset="0"/>
                          <a:cs typeface="Times New Roman" panose="02020603050405020304" pitchFamily="18" charset="0"/>
                        </a:rPr>
                        <a:t>Đọc truyện ngụ ngôn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350520" algn="just"/>
                      <a:r>
                        <a:rPr lang="en-US" sz="2400">
                          <a:effectLst/>
                          <a:latin typeface="Times New Roman" panose="02020603050405020304" pitchFamily="18" charset="0"/>
                          <a:cs typeface="Times New Roman" panose="02020603050405020304" pitchFamily="18" charset="0"/>
                        </a:rPr>
                        <a:t>Đọc truyện cổ tích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7036002"/>
                  </a:ext>
                </a:extLst>
              </a:tr>
              <a:tr h="981818">
                <a:tc>
                  <a:txBody>
                    <a:bodyPr/>
                    <a:lstStyle/>
                    <a:p>
                      <a:pPr algn="just"/>
                      <a:r>
                        <a:rPr lang="en-US" sz="2400">
                          <a:effectLst/>
                          <a:latin typeface="Times New Roman" panose="02020603050405020304" pitchFamily="18" charset="0"/>
                          <a:cs typeface="Times New Roman" panose="02020603050405020304" pitchFamily="18" charset="0"/>
                        </a:rPr>
                        <a:t>Cốt truyện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422799"/>
                  </a:ext>
                </a:extLst>
              </a:tr>
              <a:tr h="1020891">
                <a:tc>
                  <a:txBody>
                    <a:bodyPr/>
                    <a:lstStyle/>
                    <a:p>
                      <a:pPr algn="just"/>
                      <a:r>
                        <a:rPr lang="en-US" sz="2400">
                          <a:effectLst/>
                          <a:latin typeface="Times New Roman" panose="02020603050405020304" pitchFamily="18" charset="0"/>
                          <a:cs typeface="Times New Roman" panose="02020603050405020304" pitchFamily="18" charset="0"/>
                        </a:rPr>
                        <a:t>Nhân vật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0021733"/>
                  </a:ext>
                </a:extLst>
              </a:tr>
              <a:tr h="1020891">
                <a:tc>
                  <a:txBody>
                    <a:bodyPr/>
                    <a:lstStyle/>
                    <a:p>
                      <a:pPr algn="just"/>
                      <a:r>
                        <a:rPr lang="en-US" sz="2400">
                          <a:effectLst/>
                          <a:latin typeface="Times New Roman" panose="02020603050405020304" pitchFamily="18" charset="0"/>
                          <a:cs typeface="Times New Roman" panose="02020603050405020304" pitchFamily="18" charset="0"/>
                        </a:rPr>
                        <a:t>Nội dung, </a:t>
                      </a:r>
                    </a:p>
                    <a:p>
                      <a:pPr algn="just"/>
                      <a:r>
                        <a:rPr lang="en-US" sz="2400">
                          <a:effectLst/>
                          <a:latin typeface="Times New Roman" panose="02020603050405020304" pitchFamily="18" charset="0"/>
                          <a:cs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6433806"/>
                  </a:ext>
                </a:extLst>
              </a:tr>
            </a:tbl>
          </a:graphicData>
        </a:graphic>
      </p:graphicFrame>
      <p:sp>
        <p:nvSpPr>
          <p:cNvPr id="53" name="TextBox 8">
            <a:extLst>
              <a:ext uri="{FF2B5EF4-FFF2-40B4-BE49-F238E27FC236}">
                <a16:creationId xmlns:a16="http://schemas.microsoft.com/office/drawing/2014/main" id="{E139BD6D-C4EA-4B45-869D-6B4596A40BC5}"/>
              </a:ext>
            </a:extLst>
          </p:cNvPr>
          <p:cNvSpPr txBox="1"/>
          <p:nvPr/>
        </p:nvSpPr>
        <p:spPr>
          <a:xfrm>
            <a:off x="3039352" y="128290"/>
            <a:ext cx="4682247" cy="123110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5. Cách đọc truyện ngụ ngôn</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8216988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3061113" y="148535"/>
            <a:ext cx="4208114" cy="123110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5. Cách đọc truyện ngụ ngôn</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graphicFrame>
        <p:nvGraphicFramePr>
          <p:cNvPr id="2" name="Table 1">
            <a:extLst>
              <a:ext uri="{FF2B5EF4-FFF2-40B4-BE49-F238E27FC236}">
                <a16:creationId xmlns:a16="http://schemas.microsoft.com/office/drawing/2014/main" id="{265D1EA3-4BE7-9E5D-E383-FA31014167A0}"/>
              </a:ext>
            </a:extLst>
          </p:cNvPr>
          <p:cNvGraphicFramePr>
            <a:graphicFrameLocks noGrp="1"/>
          </p:cNvGraphicFramePr>
          <p:nvPr>
            <p:extLst>
              <p:ext uri="{D42A27DB-BD31-4B8C-83A1-F6EECF244321}">
                <p14:modId xmlns:p14="http://schemas.microsoft.com/office/powerpoint/2010/main" val="941436162"/>
              </p:ext>
            </p:extLst>
          </p:nvPr>
        </p:nvGraphicFramePr>
        <p:xfrm>
          <a:off x="767967" y="1543764"/>
          <a:ext cx="10091087" cy="4902494"/>
        </p:xfrm>
        <a:graphic>
          <a:graphicData uri="http://schemas.openxmlformats.org/drawingml/2006/table">
            <a:tbl>
              <a:tblPr firstRow="1" firstCol="1" bandRow="1">
                <a:tableStyleId>{5C22544A-7EE6-4342-B048-85BDC9FD1C3A}</a:tableStyleId>
              </a:tblPr>
              <a:tblGrid>
                <a:gridCol w="1067521">
                  <a:extLst>
                    <a:ext uri="{9D8B030D-6E8A-4147-A177-3AD203B41FA5}">
                      <a16:colId xmlns:a16="http://schemas.microsoft.com/office/drawing/2014/main" val="1756531405"/>
                    </a:ext>
                  </a:extLst>
                </a:gridCol>
                <a:gridCol w="4900082">
                  <a:extLst>
                    <a:ext uri="{9D8B030D-6E8A-4147-A177-3AD203B41FA5}">
                      <a16:colId xmlns:a16="http://schemas.microsoft.com/office/drawing/2014/main" val="4103973003"/>
                    </a:ext>
                  </a:extLst>
                </a:gridCol>
                <a:gridCol w="4123484">
                  <a:extLst>
                    <a:ext uri="{9D8B030D-6E8A-4147-A177-3AD203B41FA5}">
                      <a16:colId xmlns:a16="http://schemas.microsoft.com/office/drawing/2014/main" val="199409644"/>
                    </a:ext>
                  </a:extLst>
                </a:gridCol>
              </a:tblGrid>
              <a:tr h="620778">
                <a:tc>
                  <a:txBody>
                    <a:bodyPr/>
                    <a:lstStyle/>
                    <a:p>
                      <a:pPr algn="just"/>
                      <a:r>
                        <a:rPr lang="en-US" sz="1800">
                          <a:effectLst/>
                          <a:latin typeface="Times New Roman" panose="02020603050405020304" pitchFamily="18" charset="0"/>
                          <a:cs typeface="Times New Roman" panose="02020603050405020304" pitchFamily="18" charset="0"/>
                        </a:rPr>
                        <a:t>    Yếu tố</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indent="421005" algn="just"/>
                      <a:r>
                        <a:rPr lang="en-US" sz="1800">
                          <a:effectLst/>
                          <a:latin typeface="Times New Roman" panose="02020603050405020304" pitchFamily="18" charset="0"/>
                          <a:cs typeface="Times New Roman" panose="02020603050405020304" pitchFamily="18" charset="0"/>
                        </a:rPr>
                        <a:t>Đọc truyện ngụ ngôn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indent="350520" algn="just"/>
                      <a:r>
                        <a:rPr lang="en-US" sz="1800">
                          <a:effectLst/>
                          <a:latin typeface="Times New Roman" panose="02020603050405020304" pitchFamily="18" charset="0"/>
                          <a:cs typeface="Times New Roman" panose="02020603050405020304" pitchFamily="18" charset="0"/>
                        </a:rPr>
                        <a:t>Đọc truyện cổ tích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193361988"/>
                  </a:ext>
                </a:extLst>
              </a:tr>
              <a:tr h="1673592">
                <a:tc>
                  <a:txBody>
                    <a:bodyPr/>
                    <a:lstStyle/>
                    <a:p>
                      <a:pPr algn="just"/>
                      <a:r>
                        <a:rPr lang="en-US" sz="1800">
                          <a:effectLst/>
                          <a:latin typeface="Times New Roman" panose="02020603050405020304" pitchFamily="18" charset="0"/>
                          <a:cs typeface="Times New Roman" panose="02020603050405020304" pitchFamily="18" charset="0"/>
                        </a:rPr>
                        <a:t>Cốt truyện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r>
                        <a:rPr lang="en-US" sz="1800">
                          <a:effectLst/>
                          <a:latin typeface="Times New Roman" panose="02020603050405020304" pitchFamily="18" charset="0"/>
                          <a:cs typeface="Times New Roman" panose="02020603050405020304" pitchFamily="18" charset="0"/>
                        </a:rPr>
                        <a:t>Cần nắm được đặc điểm riêng: Xoay quanh một hành vi ứng xử, một quan niệm, một nhận thức, phiến diện, sai lầm,… có tính chất cường điệu, tạo một ấn tượng rõ rệt, hướng đến một bài học, một lời khuyên…</a:t>
                      </a:r>
                      <a:endParaRPr lang="en-US" sz="2000">
                        <a:effectLst/>
                        <a:latin typeface="Times New Roman" panose="02020603050405020304" pitchFamily="18" charset="0"/>
                        <a:cs typeface="Times New Roman" panose="02020603050405020304" pitchFamily="18" charset="0"/>
                      </a:endParaRPr>
                    </a:p>
                    <a:p>
                      <a:pPr algn="just"/>
                      <a:r>
                        <a:rPr lang="en-US" sz="18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r>
                        <a:rPr lang="en-US" sz="1800">
                          <a:effectLst/>
                          <a:latin typeface="Times New Roman" panose="02020603050405020304" pitchFamily="18" charset="0"/>
                          <a:cs typeface="Times New Roman" panose="02020603050405020304" pitchFamily="18" charset="0"/>
                        </a:rPr>
                        <a:t>Cần nắm được đặc điểm riêng: Có mở đầu “ngày xửa ngày xưa”; có xung đột đấu tranh giữa cái thiện, cái ác; thường sử dụng yếu tố kì ảo; hướng đến một kết thúc có hậu,…</a:t>
                      </a:r>
                      <a:endParaRPr lang="en-US" sz="2000">
                        <a:effectLst/>
                        <a:latin typeface="Times New Roman" panose="02020603050405020304" pitchFamily="18" charset="0"/>
                        <a:cs typeface="Times New Roman" panose="02020603050405020304" pitchFamily="18" charset="0"/>
                      </a:endParaRPr>
                    </a:p>
                    <a:p>
                      <a:pPr algn="just"/>
                      <a:r>
                        <a:rPr lang="en-US" sz="18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2335400412"/>
                  </a:ext>
                </a:extLst>
              </a:tr>
              <a:tr h="1785164">
                <a:tc>
                  <a:txBody>
                    <a:bodyPr/>
                    <a:lstStyle/>
                    <a:p>
                      <a:pPr algn="just"/>
                      <a:r>
                        <a:rPr lang="en-US" sz="1800">
                          <a:effectLst/>
                          <a:latin typeface="Times New Roman" panose="02020603050405020304" pitchFamily="18" charset="0"/>
                          <a:cs typeface="Times New Roman" panose="02020603050405020304" pitchFamily="18" charset="0"/>
                        </a:rPr>
                        <a:t>Nhân vật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r>
                        <a:rPr lang="en-US" sz="1800">
                          <a:effectLst/>
                          <a:latin typeface="Times New Roman" panose="02020603050405020304" pitchFamily="18" charset="0"/>
                          <a:cs typeface="Times New Roman" panose="02020603050405020304" pitchFamily="18" charset="0"/>
                        </a:rPr>
                        <a:t>Tìm hiểu những ngộ nhận, sai lầm, thói tật của nhân vật để rút ra bài học, tự điều chỉnh nhận thức và cách ứng xử.</a:t>
                      </a:r>
                      <a:endParaRPr lang="en-US" sz="2000">
                        <a:effectLst/>
                        <a:latin typeface="Times New Roman" panose="02020603050405020304" pitchFamily="18" charset="0"/>
                        <a:cs typeface="Times New Roman" panose="02020603050405020304" pitchFamily="18" charset="0"/>
                      </a:endParaRPr>
                    </a:p>
                    <a:p>
                      <a:pPr algn="just"/>
                      <a:r>
                        <a:rPr lang="en-US" sz="1800">
                          <a:effectLst/>
                          <a:latin typeface="Times New Roman" panose="02020603050405020304" pitchFamily="18" charset="0"/>
                          <a:cs typeface="Times New Roman" panose="02020603050405020304" pitchFamily="18" charset="0"/>
                        </a:rPr>
                        <a:t>Tìm hiểu nhân vật (nhận thức và cách hành xử) qua những tình huống bộc lộ nhận, sai lầm, thói tật,…</a:t>
                      </a:r>
                      <a:endParaRPr lang="en-US" sz="2000">
                        <a:effectLst/>
                        <a:latin typeface="Times New Roman" panose="02020603050405020304" pitchFamily="18" charset="0"/>
                        <a:cs typeface="Times New Roman" panose="02020603050405020304" pitchFamily="18" charset="0"/>
                      </a:endParaRPr>
                    </a:p>
                    <a:p>
                      <a:pPr algn="just"/>
                      <a:r>
                        <a:rPr lang="en-US" sz="18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r>
                        <a:rPr lang="en-US" sz="1800">
                          <a:effectLst/>
                          <a:latin typeface="Times New Roman" panose="02020603050405020304" pitchFamily="18" charset="0"/>
                          <a:cs typeface="Times New Roman" panose="02020603050405020304" pitchFamily="18" charset="0"/>
                        </a:rPr>
                        <a:t>Phân biệt nhân vật theo hai tuyến: thiện-ác, tốt-xấu.</a:t>
                      </a:r>
                      <a:endParaRPr lang="en-US" sz="2000">
                        <a:effectLst/>
                        <a:latin typeface="Times New Roman" panose="02020603050405020304" pitchFamily="18" charset="0"/>
                        <a:cs typeface="Times New Roman" panose="02020603050405020304" pitchFamily="18" charset="0"/>
                      </a:endParaRPr>
                    </a:p>
                    <a:p>
                      <a:pPr algn="just"/>
                      <a:r>
                        <a:rPr lang="en-US" sz="1800">
                          <a:effectLst/>
                          <a:latin typeface="Times New Roman" panose="02020603050405020304" pitchFamily="18" charset="0"/>
                          <a:cs typeface="Times New Roman" panose="02020603050405020304" pitchFamily="18" charset="0"/>
                        </a:rPr>
                        <a:t>Tìm hiểu đặc điểm của nhân vật qua cách họ vượt qua khó khăn thử thách.</a:t>
                      </a:r>
                      <a:endParaRPr lang="en-US" sz="2000">
                        <a:effectLst/>
                        <a:latin typeface="Times New Roman" panose="02020603050405020304" pitchFamily="18" charset="0"/>
                        <a:cs typeface="Times New Roman" panose="02020603050405020304" pitchFamily="18" charset="0"/>
                      </a:endParaRPr>
                    </a:p>
                    <a:p>
                      <a:pPr algn="just"/>
                      <a:r>
                        <a:rPr lang="en-US" sz="18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4269891138"/>
                  </a:ext>
                </a:extLst>
              </a:tr>
              <a:tr h="557864">
                <a:tc>
                  <a:txBody>
                    <a:bodyPr/>
                    <a:lstStyle/>
                    <a:p>
                      <a:pPr algn="just"/>
                      <a:r>
                        <a:rPr lang="en-US" sz="1800">
                          <a:effectLst/>
                          <a:latin typeface="Times New Roman" panose="02020603050405020304" pitchFamily="18" charset="0"/>
                          <a:cs typeface="Times New Roman" panose="02020603050405020304" pitchFamily="18" charset="0"/>
                        </a:rPr>
                        <a:t>Nội dung, ý nghĩa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r>
                        <a:rPr lang="en-US" sz="1800">
                          <a:effectLst/>
                          <a:latin typeface="Times New Roman" panose="02020603050405020304" pitchFamily="18" charset="0"/>
                          <a:cs typeface="Times New Roman" panose="02020603050405020304" pitchFamily="18" charset="0"/>
                        </a:rPr>
                        <a:t>Hiểu và tự đúc rút được bài học để tránh những sai lầm trong cuộc sống.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tc>
                  <a:txBody>
                    <a:bodyPr/>
                    <a:lstStyle/>
                    <a:p>
                      <a:pPr algn="just"/>
                      <a:r>
                        <a:rPr lang="en-US" sz="1800">
                          <a:effectLst/>
                          <a:latin typeface="Times New Roman" panose="02020603050405020304" pitchFamily="18" charset="0"/>
                          <a:cs typeface="Times New Roman" panose="02020603050405020304" pitchFamily="18" charset="0"/>
                        </a:rPr>
                        <a:t>Hiểu, chia sẻ ước mơ về công lí và hạnh phúc của tác giả dân gian.</a:t>
                      </a:r>
                      <a:endParaRPr lang="en-US" sz="2000">
                        <a:effectLst/>
                        <a:latin typeface="Times New Roman" panose="02020603050405020304" pitchFamily="18" charset="0"/>
                        <a:cs typeface="Times New Roman" panose="02020603050405020304" pitchFamily="18" charset="0"/>
                      </a:endParaRPr>
                    </a:p>
                    <a:p>
                      <a:pPr algn="just"/>
                      <a:r>
                        <a:rPr lang="en-US" sz="18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643" marR="45643" marT="0" marB="0">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2339949069"/>
                  </a:ext>
                </a:extLst>
              </a:tr>
            </a:tbl>
          </a:graphicData>
        </a:graphic>
      </p:graphicFrame>
    </p:spTree>
    <p:extLst>
      <p:ext uri="{BB962C8B-B14F-4D97-AF65-F5344CB8AC3E}">
        <p14:creationId xmlns:p14="http://schemas.microsoft.com/office/powerpoint/2010/main" val="13235448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0060EAB-D8BD-7F74-2627-99FE4DB4B8AA}"/>
              </a:ext>
            </a:extLst>
          </p:cNvPr>
          <p:cNvPicPr>
            <a:picLocks noChangeAspect="1"/>
          </p:cNvPicPr>
          <p:nvPr/>
        </p:nvPicPr>
        <p:blipFill>
          <a:blip r:embed="rId3"/>
          <a:stretch>
            <a:fillRect/>
          </a:stretch>
        </p:blipFill>
        <p:spPr>
          <a:xfrm>
            <a:off x="0" y="1673"/>
            <a:ext cx="12192000" cy="6854653"/>
          </a:xfrm>
          <a:prstGeom prst="rect">
            <a:avLst/>
          </a:prstGeom>
        </p:spPr>
      </p:pic>
      <p:sp>
        <p:nvSpPr>
          <p:cNvPr id="12" name="矩形 11">
            <a:extLst>
              <a:ext uri="{FF2B5EF4-FFF2-40B4-BE49-F238E27FC236}">
                <a16:creationId xmlns:a16="http://schemas.microsoft.com/office/drawing/2014/main" id="{F2E52E47-BC58-4EBF-A67A-F60345CDBA92}"/>
              </a:ext>
            </a:extLst>
          </p:cNvPr>
          <p:cNvSpPr/>
          <p:nvPr/>
        </p:nvSpPr>
        <p:spPr>
          <a:xfrm>
            <a:off x="5943827" y="2554023"/>
            <a:ext cx="5737927" cy="14465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Khái</a:t>
            </a:r>
            <a:r>
              <a:rPr kumimoji="0" lang="en-US" altLang="zh-CN" sz="4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kumimoji="0" lang="en-US" altLang="zh-CN" sz="44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quát</a:t>
            </a:r>
            <a:r>
              <a:rPr kumimoji="0" lang="en-US" altLang="zh-CN" sz="44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kumimoji="0" lang="en-US" altLang="zh-CN" sz="4400" b="1" i="0" u="none" strike="noStrike" kern="1200" cap="none" spc="0" normalizeH="0" noProof="0" dirty="0" err="1">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đặc</a:t>
            </a:r>
            <a:r>
              <a:rPr kumimoji="0" lang="en-US" altLang="zh-CN" sz="44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kumimoji="0" lang="en-US" altLang="zh-CN" sz="4400" b="1" i="0" u="none" strike="noStrike" kern="1200" cap="none" spc="0" normalizeH="0" noProof="0" dirty="0" err="1">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trưng</a:t>
            </a:r>
            <a:r>
              <a:rPr kumimoji="0" lang="en-US" altLang="zh-CN" sz="44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kumimoji="0" lang="en-US" altLang="zh-CN" sz="4400" b="1" i="0" u="none" strike="noStrike" kern="1200" cap="none" spc="0" normalizeH="0" noProof="0" dirty="0" err="1">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thể</a:t>
            </a:r>
            <a:r>
              <a:rPr kumimoji="0" lang="en-US" altLang="zh-CN" sz="44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kumimoji="0" lang="en-US" altLang="zh-CN" sz="4400" b="1" i="0" u="none" strike="noStrike" kern="1200" cap="none" spc="0" normalizeH="0" noProof="0" dirty="0" err="1">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loại</a:t>
            </a:r>
            <a:endParaRPr kumimoji="0" lang="en-US" altLang="zh-CN" sz="4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13" name="圆角矩形 23">
            <a:extLst>
              <a:ext uri="{FF2B5EF4-FFF2-40B4-BE49-F238E27FC236}">
                <a16:creationId xmlns:a16="http://schemas.microsoft.com/office/drawing/2014/main" id="{9560F048-96F0-405F-B75B-81B513EC2C6B}"/>
              </a:ext>
            </a:extLst>
          </p:cNvPr>
          <p:cNvSpPr/>
          <p:nvPr/>
        </p:nvSpPr>
        <p:spPr>
          <a:xfrm>
            <a:off x="4594930" y="1826295"/>
            <a:ext cx="1933105" cy="500158"/>
          </a:xfrm>
          <a:prstGeom prst="roundRect">
            <a:avLst/>
          </a:prstGeom>
          <a:solidFill>
            <a:schemeClr val="accent6">
              <a:lumMod val="5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III.  </a:t>
            </a:r>
            <a:endParaRPr kumimoji="0" lang="zh-CN" altLang="en-US" sz="5400" b="0" i="0" u="none" strike="noStrike" kern="1200" cap="none" spc="0" normalizeH="0" baseline="0" noProof="0" dirty="0">
              <a:ln>
                <a:noFill/>
              </a:ln>
              <a:solidFill>
                <a:prstClr val="white"/>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159810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750" fill="hold"/>
                                        <p:tgtEl>
                                          <p:spTgt spid="12"/>
                                        </p:tgtEl>
                                        <p:attrNameLst>
                                          <p:attrName>ppt_x</p:attrName>
                                        </p:attrNameLst>
                                      </p:cBhvr>
                                      <p:tavLst>
                                        <p:tav tm="0">
                                          <p:val>
                                            <p:strVal val="#ppt_x"/>
                                          </p:val>
                                        </p:tav>
                                        <p:tav tm="100000">
                                          <p:val>
                                            <p:strVal val="#ppt_x"/>
                                          </p:val>
                                        </p:tav>
                                      </p:tavLst>
                                    </p:anim>
                                    <p:anim calcmode="lin" valueType="num">
                                      <p:cBhvr additive="base">
                                        <p:cTn id="1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1092019" y="128153"/>
            <a:ext cx="4682247"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Tổng kế</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t</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9" name="图片 49">
            <a:extLst>
              <a:ext uri="{FF2B5EF4-FFF2-40B4-BE49-F238E27FC236}">
                <a16:creationId xmlns:a16="http://schemas.microsoft.com/office/drawing/2014/main" id="{9C0D802E-2CAE-4475-B839-10FD44EDE9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31" t="15696" r="9436" b="9874"/>
          <a:stretch/>
        </p:blipFill>
        <p:spPr>
          <a:xfrm>
            <a:off x="941718" y="2022783"/>
            <a:ext cx="4630763" cy="3397948"/>
          </a:xfrm>
          <a:prstGeom prst="rect">
            <a:avLst/>
          </a:prstGeom>
        </p:spPr>
      </p:pic>
      <p:pic>
        <p:nvPicPr>
          <p:cNvPr id="10" name="图片 12">
            <a:extLst>
              <a:ext uri="{FF2B5EF4-FFF2-40B4-BE49-F238E27FC236}">
                <a16:creationId xmlns:a16="http://schemas.microsoft.com/office/drawing/2014/main" id="{A49A2793-880D-4D11-A3C5-15AF0A296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401" y="81060"/>
            <a:ext cx="4963914" cy="5398187"/>
          </a:xfrm>
          <a:prstGeom prst="rect">
            <a:avLst/>
          </a:prstGeom>
        </p:spPr>
      </p:pic>
      <p:sp>
        <p:nvSpPr>
          <p:cNvPr id="11" name="文本框 13">
            <a:extLst>
              <a:ext uri="{FF2B5EF4-FFF2-40B4-BE49-F238E27FC236}">
                <a16:creationId xmlns:a16="http://schemas.microsoft.com/office/drawing/2014/main" id="{24444F57-253B-479D-806F-D98DFD2BB360}"/>
              </a:ext>
            </a:extLst>
          </p:cNvPr>
          <p:cNvSpPr txBox="1"/>
          <p:nvPr/>
        </p:nvSpPr>
        <p:spPr>
          <a:xfrm>
            <a:off x="6141059" y="1868805"/>
            <a:ext cx="3389267" cy="138499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a:latin typeface="Times New Roman" panose="02020603050405020304" pitchFamily="18" charset="0"/>
                <a:cs typeface="Times New Roman" panose="02020603050405020304" pitchFamily="18" charset="0"/>
              </a:rPr>
              <a:t>HS nhận xét nội dung và nghệ thuật của hai câu truyện.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5212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2920819" y="246687"/>
            <a:ext cx="4682247"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1. Nội dung</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8" name="矩形 7">
            <a:extLst>
              <a:ext uri="{FF2B5EF4-FFF2-40B4-BE49-F238E27FC236}">
                <a16:creationId xmlns:a16="http://schemas.microsoft.com/office/drawing/2014/main" id="{9802A3A4-C8C2-0D19-4D7C-E48275E56433}"/>
              </a:ext>
            </a:extLst>
          </p:cNvPr>
          <p:cNvSpPr/>
          <p:nvPr/>
        </p:nvSpPr>
        <p:spPr>
          <a:xfrm>
            <a:off x="868789" y="1589080"/>
            <a:ext cx="5146431" cy="1569609"/>
          </a:xfrm>
          <a:prstGeom prst="rect">
            <a:avLst/>
          </a:prstGeom>
          <a:solidFill>
            <a:srgbClr val="ECE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cs typeface="+mn-ea"/>
              <a:sym typeface="+mn-lt"/>
            </a:endParaRPr>
          </a:p>
        </p:txBody>
      </p:sp>
      <p:sp>
        <p:nvSpPr>
          <p:cNvPr id="9" name="矩形 8">
            <a:extLst>
              <a:ext uri="{FF2B5EF4-FFF2-40B4-BE49-F238E27FC236}">
                <a16:creationId xmlns:a16="http://schemas.microsoft.com/office/drawing/2014/main" id="{34FCF929-8C6D-C065-F1F6-850BF23A4EE1}"/>
              </a:ext>
            </a:extLst>
          </p:cNvPr>
          <p:cNvSpPr/>
          <p:nvPr/>
        </p:nvSpPr>
        <p:spPr>
          <a:xfrm>
            <a:off x="5874687" y="3792908"/>
            <a:ext cx="5146431" cy="1771544"/>
          </a:xfrm>
          <a:prstGeom prst="rect">
            <a:avLst/>
          </a:prstGeom>
          <a:solidFill>
            <a:srgbClr val="71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cs typeface="+mn-ea"/>
              <a:sym typeface="+mn-lt"/>
            </a:endParaRPr>
          </a:p>
        </p:txBody>
      </p:sp>
      <p:sp>
        <p:nvSpPr>
          <p:cNvPr id="10" name="矩形 9">
            <a:extLst>
              <a:ext uri="{FF2B5EF4-FFF2-40B4-BE49-F238E27FC236}">
                <a16:creationId xmlns:a16="http://schemas.microsoft.com/office/drawing/2014/main" id="{C01DB672-FCBC-8BA0-807D-3F347B0824F8}"/>
              </a:ext>
            </a:extLst>
          </p:cNvPr>
          <p:cNvSpPr/>
          <p:nvPr/>
        </p:nvSpPr>
        <p:spPr>
          <a:xfrm>
            <a:off x="910157" y="1628080"/>
            <a:ext cx="4876800" cy="163121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a:effectLst/>
                <a:latin typeface="Times New Roman" panose="02020603050405020304" pitchFamily="18" charset="0"/>
                <a:ea typeface="Times New Roman" panose="02020603050405020304" pitchFamily="18" charset="0"/>
              </a:rPr>
              <a:t>Truyện kể về cuộc sống của một chú ếch kiêu ngạo khi ở trong giếng chỉ coi trời bằng vung, đến khi ra ngoài không thèm để ý xung quanh nên bị con trâu giẫm bẹp và việc xem voi và phán voi của 5 ông thầy bói</a:t>
            </a:r>
            <a:endParaRPr lang="en-US" sz="3600">
              <a:effectLst/>
              <a:latin typeface=".VnTime"/>
              <a:ea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C5E42689-3387-1A37-F5A5-DCB4F69ED370}"/>
              </a:ext>
            </a:extLst>
          </p:cNvPr>
          <p:cNvSpPr/>
          <p:nvPr/>
        </p:nvSpPr>
        <p:spPr>
          <a:xfrm>
            <a:off x="5875743" y="3863709"/>
            <a:ext cx="4927724" cy="163121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 phê phán những kẻ hiểu biết hạn hẹp mà huyênh hoang và khuyên chúng ta cần cố gắng mở rộng tầm hiểu biết, không được chủ quan, kiêu ngạo và đánh giá sự vật, hiện tượng một cách toàn diện, khách quan</a:t>
            </a:r>
            <a:endParaRPr lang="en-US" sz="20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12" name="图片 12">
            <a:extLst>
              <a:ext uri="{FF2B5EF4-FFF2-40B4-BE49-F238E27FC236}">
                <a16:creationId xmlns:a16="http://schemas.microsoft.com/office/drawing/2014/main" id="{B8A5B99C-5879-C4AC-BAC7-53F9E51E27C0}"/>
              </a:ext>
            </a:extLst>
          </p:cNvPr>
          <p:cNvPicPr>
            <a:picLocks noChangeAspect="1"/>
          </p:cNvPicPr>
          <p:nvPr/>
        </p:nvPicPr>
        <p:blipFill>
          <a:blip r:embed="rId3"/>
          <a:srcRect t="31699"/>
          <a:stretch>
            <a:fillRect/>
          </a:stretch>
        </p:blipFill>
        <p:spPr>
          <a:xfrm>
            <a:off x="1924716" y="3378619"/>
            <a:ext cx="3023137" cy="248832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4">
            <a:extLst>
              <a:ext uri="{FF2B5EF4-FFF2-40B4-BE49-F238E27FC236}">
                <a16:creationId xmlns:a16="http://schemas.microsoft.com/office/drawing/2014/main" id="{C5CAACCB-F1B7-9AC2-5378-3969C61CCB1A}"/>
              </a:ext>
            </a:extLst>
          </p:cNvPr>
          <p:cNvPicPr>
            <a:picLocks noChangeAspect="1"/>
          </p:cNvPicPr>
          <p:nvPr/>
        </p:nvPicPr>
        <p:blipFill rotWithShape="1">
          <a:blip r:embed="rId4"/>
          <a:srcRect/>
          <a:stretch>
            <a:fillRect/>
          </a:stretch>
        </p:blipFill>
        <p:spPr>
          <a:xfrm flipH="1">
            <a:off x="6294796" y="1293548"/>
            <a:ext cx="3999766" cy="2499360"/>
          </a:xfrm>
          <a:prstGeom prst="rect">
            <a:avLst/>
          </a:prstGeom>
        </p:spPr>
      </p:pic>
    </p:spTree>
    <p:extLst>
      <p:ext uri="{BB962C8B-B14F-4D97-AF65-F5344CB8AC3E}">
        <p14:creationId xmlns:p14="http://schemas.microsoft.com/office/powerpoint/2010/main" val="18950592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2920819" y="246687"/>
            <a:ext cx="4682247"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2. Nghệ thuật</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grpSp>
        <p:nvGrpSpPr>
          <p:cNvPr id="8" name="组合 1">
            <a:extLst>
              <a:ext uri="{FF2B5EF4-FFF2-40B4-BE49-F238E27FC236}">
                <a16:creationId xmlns:a16="http://schemas.microsoft.com/office/drawing/2014/main" id="{D41503A2-37D3-80B3-0A0A-6C6349B055EF}"/>
              </a:ext>
            </a:extLst>
          </p:cNvPr>
          <p:cNvGrpSpPr/>
          <p:nvPr/>
        </p:nvGrpSpPr>
        <p:grpSpPr>
          <a:xfrm>
            <a:off x="4050769" y="1930942"/>
            <a:ext cx="3901299" cy="3177660"/>
            <a:chOff x="10047" y="3376"/>
            <a:chExt cx="6146" cy="5006"/>
          </a:xfrm>
          <a:solidFill>
            <a:srgbClr val="C00000"/>
          </a:solidFill>
        </p:grpSpPr>
        <p:grpSp>
          <p:nvGrpSpPr>
            <p:cNvPr id="9" name="组合 2">
              <a:extLst>
                <a:ext uri="{FF2B5EF4-FFF2-40B4-BE49-F238E27FC236}">
                  <a16:creationId xmlns:a16="http://schemas.microsoft.com/office/drawing/2014/main" id="{74AA184B-4EBB-0A93-7E33-81888184CC02}"/>
                </a:ext>
              </a:extLst>
            </p:cNvPr>
            <p:cNvGrpSpPr/>
            <p:nvPr/>
          </p:nvGrpSpPr>
          <p:grpSpPr>
            <a:xfrm>
              <a:off x="10541" y="3376"/>
              <a:ext cx="5005" cy="5006"/>
              <a:chOff x="6693740" y="2143760"/>
              <a:chExt cx="3178140" cy="3178698"/>
            </a:xfrm>
            <a:grpFill/>
          </p:grpSpPr>
          <p:sp>
            <p:nvSpPr>
              <p:cNvPr id="14" name="Freeform 7">
                <a:extLst>
                  <a:ext uri="{FF2B5EF4-FFF2-40B4-BE49-F238E27FC236}">
                    <a16:creationId xmlns:a16="http://schemas.microsoft.com/office/drawing/2014/main" id="{F0ED3585-92F4-0909-38CA-21EDA2462982}"/>
                  </a:ext>
                </a:extLst>
              </p:cNvPr>
              <p:cNvSpPr/>
              <p:nvPr/>
            </p:nvSpPr>
            <p:spPr bwMode="auto">
              <a:xfrm rot="18900000">
                <a:off x="7789663" y="2143760"/>
                <a:ext cx="1514767" cy="1514767"/>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1"/>
              </a:solidFill>
              <a:ln>
                <a:noFill/>
              </a:ln>
            </p:spPr>
            <p:txBody>
              <a:bodyPr vert="horz" wrap="square" lIns="91407" tIns="45703" rIns="91407" bIns="45703" numCol="1" anchor="t" anchorCtr="0" compatLnSpc="1"/>
              <a:lstStyle/>
              <a:p>
                <a:endParaRPr lang="ko-KR" altLang="en-US" sz="2400" dirty="0">
                  <a:solidFill>
                    <a:schemeClr val="tx1">
                      <a:lumMod val="50000"/>
                    </a:schemeClr>
                  </a:solidFill>
                  <a:latin typeface="庞门正道标题体" panose="02010600030101010101" pitchFamily="2" charset="-122"/>
                  <a:cs typeface="+mn-ea"/>
                  <a:sym typeface="+mn-lt"/>
                </a:endParaRPr>
              </a:p>
            </p:txBody>
          </p:sp>
          <p:grpSp>
            <p:nvGrpSpPr>
              <p:cNvPr id="15" name="Group 506">
                <a:extLst>
                  <a:ext uri="{FF2B5EF4-FFF2-40B4-BE49-F238E27FC236}">
                    <a16:creationId xmlns:a16="http://schemas.microsoft.com/office/drawing/2014/main" id="{E1A96CB9-36CD-2521-8F45-33339EF480ED}"/>
                  </a:ext>
                </a:extLst>
              </p:cNvPr>
              <p:cNvGrpSpPr/>
              <p:nvPr/>
            </p:nvGrpSpPr>
            <p:grpSpPr bwMode="auto">
              <a:xfrm>
                <a:off x="8390549" y="2813034"/>
                <a:ext cx="268294" cy="312622"/>
                <a:chOff x="0" y="0"/>
                <a:chExt cx="495" cy="574"/>
              </a:xfrm>
              <a:grpFill/>
            </p:grpSpPr>
            <p:sp>
              <p:nvSpPr>
                <p:cNvPr id="26" name="AutoShape 504">
                  <a:extLst>
                    <a:ext uri="{FF2B5EF4-FFF2-40B4-BE49-F238E27FC236}">
                      <a16:creationId xmlns:a16="http://schemas.microsoft.com/office/drawing/2014/main" id="{26E04629-AD8E-15B8-FD92-26FDEFC08961}"/>
                    </a:ext>
                  </a:extLst>
                </p:cNvPr>
                <p:cNvSpPr/>
                <p:nvPr/>
              </p:nvSpPr>
              <p:spPr bwMode="auto">
                <a:xfrm>
                  <a:off x="0" y="0"/>
                  <a:ext cx="495" cy="5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9055" y="2989"/>
                      </a:moveTo>
                      <a:lnTo>
                        <a:pt x="19055" y="1827"/>
                      </a:lnTo>
                      <a:cubicBezTo>
                        <a:pt x="19055" y="683"/>
                        <a:pt x="18218" y="0"/>
                        <a:pt x="16814" y="0"/>
                      </a:cubicBezTo>
                      <a:cubicBezTo>
                        <a:pt x="15411" y="0"/>
                        <a:pt x="14573" y="683"/>
                        <a:pt x="14573" y="1827"/>
                      </a:cubicBezTo>
                      <a:lnTo>
                        <a:pt x="14573" y="2989"/>
                      </a:lnTo>
                      <a:lnTo>
                        <a:pt x="13055" y="2989"/>
                      </a:lnTo>
                      <a:lnTo>
                        <a:pt x="13055" y="1827"/>
                      </a:lnTo>
                      <a:cubicBezTo>
                        <a:pt x="13055" y="683"/>
                        <a:pt x="12217" y="0"/>
                        <a:pt x="10814" y="0"/>
                      </a:cubicBezTo>
                      <a:cubicBezTo>
                        <a:pt x="9411" y="0"/>
                        <a:pt x="8573" y="683"/>
                        <a:pt x="8573" y="1827"/>
                      </a:cubicBezTo>
                      <a:lnTo>
                        <a:pt x="8573" y="2989"/>
                      </a:lnTo>
                      <a:lnTo>
                        <a:pt x="7055" y="2989"/>
                      </a:lnTo>
                      <a:lnTo>
                        <a:pt x="7055" y="1827"/>
                      </a:lnTo>
                      <a:cubicBezTo>
                        <a:pt x="7055" y="683"/>
                        <a:pt x="6217" y="0"/>
                        <a:pt x="4814" y="0"/>
                      </a:cubicBezTo>
                      <a:cubicBezTo>
                        <a:pt x="3410" y="0"/>
                        <a:pt x="2573" y="683"/>
                        <a:pt x="2573" y="1827"/>
                      </a:cubicBezTo>
                      <a:lnTo>
                        <a:pt x="2573" y="2989"/>
                      </a:lnTo>
                      <a:lnTo>
                        <a:pt x="0" y="2989"/>
                      </a:lnTo>
                      <a:lnTo>
                        <a:pt x="0" y="21600"/>
                      </a:lnTo>
                      <a:lnTo>
                        <a:pt x="21600" y="21600"/>
                      </a:lnTo>
                      <a:lnTo>
                        <a:pt x="21600" y="2989"/>
                      </a:lnTo>
                      <a:lnTo>
                        <a:pt x="19055" y="2989"/>
                      </a:lnTo>
                      <a:close/>
                      <a:moveTo>
                        <a:pt x="15773" y="1827"/>
                      </a:moveTo>
                      <a:cubicBezTo>
                        <a:pt x="15773" y="1263"/>
                        <a:pt x="16074" y="1034"/>
                        <a:pt x="16814" y="1034"/>
                      </a:cubicBezTo>
                      <a:cubicBezTo>
                        <a:pt x="17555" y="1034"/>
                        <a:pt x="17855" y="1263"/>
                        <a:pt x="17855" y="1827"/>
                      </a:cubicBezTo>
                      <a:lnTo>
                        <a:pt x="17855" y="4935"/>
                      </a:lnTo>
                      <a:cubicBezTo>
                        <a:pt x="17855" y="5499"/>
                        <a:pt x="17555" y="5728"/>
                        <a:pt x="16814" y="5728"/>
                      </a:cubicBezTo>
                      <a:cubicBezTo>
                        <a:pt x="16074" y="5728"/>
                        <a:pt x="15773" y="5499"/>
                        <a:pt x="15773" y="4935"/>
                      </a:cubicBezTo>
                      <a:lnTo>
                        <a:pt x="15773" y="1827"/>
                      </a:lnTo>
                      <a:close/>
                      <a:moveTo>
                        <a:pt x="9774" y="1827"/>
                      </a:moveTo>
                      <a:cubicBezTo>
                        <a:pt x="9774" y="1263"/>
                        <a:pt x="10074" y="1034"/>
                        <a:pt x="10814" y="1034"/>
                      </a:cubicBezTo>
                      <a:cubicBezTo>
                        <a:pt x="11555" y="1034"/>
                        <a:pt x="11855" y="1263"/>
                        <a:pt x="11855" y="1827"/>
                      </a:cubicBezTo>
                      <a:lnTo>
                        <a:pt x="11855" y="4935"/>
                      </a:lnTo>
                      <a:cubicBezTo>
                        <a:pt x="11855" y="5499"/>
                        <a:pt x="11555" y="5728"/>
                        <a:pt x="10814" y="5728"/>
                      </a:cubicBezTo>
                      <a:cubicBezTo>
                        <a:pt x="10074" y="5728"/>
                        <a:pt x="9774" y="5499"/>
                        <a:pt x="9774" y="4935"/>
                      </a:cubicBezTo>
                      <a:lnTo>
                        <a:pt x="9774" y="1827"/>
                      </a:lnTo>
                      <a:close/>
                      <a:moveTo>
                        <a:pt x="3774" y="1827"/>
                      </a:moveTo>
                      <a:cubicBezTo>
                        <a:pt x="3774" y="1263"/>
                        <a:pt x="4074" y="1034"/>
                        <a:pt x="4814" y="1034"/>
                      </a:cubicBezTo>
                      <a:cubicBezTo>
                        <a:pt x="5555" y="1034"/>
                        <a:pt x="5855" y="1263"/>
                        <a:pt x="5855" y="1827"/>
                      </a:cubicBezTo>
                      <a:lnTo>
                        <a:pt x="5855" y="4935"/>
                      </a:lnTo>
                      <a:cubicBezTo>
                        <a:pt x="5855" y="5499"/>
                        <a:pt x="5555" y="5728"/>
                        <a:pt x="4814" y="5728"/>
                      </a:cubicBezTo>
                      <a:cubicBezTo>
                        <a:pt x="4074" y="5728"/>
                        <a:pt x="3774" y="5499"/>
                        <a:pt x="3774" y="4935"/>
                      </a:cubicBezTo>
                      <a:lnTo>
                        <a:pt x="3774" y="1827"/>
                      </a:lnTo>
                      <a:close/>
                      <a:moveTo>
                        <a:pt x="19801" y="20049"/>
                      </a:moveTo>
                      <a:lnTo>
                        <a:pt x="1801" y="20049"/>
                      </a:lnTo>
                      <a:lnTo>
                        <a:pt x="1801" y="7125"/>
                      </a:lnTo>
                      <a:lnTo>
                        <a:pt x="19801" y="7125"/>
                      </a:lnTo>
                      <a:lnTo>
                        <a:pt x="19801" y="20049"/>
                      </a:lnTo>
                      <a:close/>
                      <a:moveTo>
                        <a:pt x="19801" y="20049"/>
                      </a:moveTo>
                    </a:path>
                  </a:pathLst>
                </a:custGeom>
                <a:solidFill>
                  <a:schemeClr val="bg1"/>
                </a:solidFill>
                <a:ln>
                  <a:noFill/>
                </a:ln>
              </p:spPr>
              <p:txBody>
                <a:bodyPr lIns="0" tIns="0" rIns="0" bIns="0"/>
                <a:lstStyle/>
                <a:p>
                  <a:endParaRPr lang="en-US" sz="2400" dirty="0">
                    <a:solidFill>
                      <a:schemeClr val="tx1">
                        <a:lumMod val="50000"/>
                      </a:schemeClr>
                    </a:solidFill>
                    <a:latin typeface="庞门正道标题体" panose="02010600030101010101" pitchFamily="2" charset="-122"/>
                    <a:ea typeface="庞门正道标题体" panose="02010600030101010101" pitchFamily="2" charset="-122"/>
                    <a:cs typeface="+mn-ea"/>
                    <a:sym typeface="+mn-lt"/>
                  </a:endParaRPr>
                </a:p>
              </p:txBody>
            </p:sp>
            <p:sp>
              <p:nvSpPr>
                <p:cNvPr id="27" name="AutoShape 505">
                  <a:extLst>
                    <a:ext uri="{FF2B5EF4-FFF2-40B4-BE49-F238E27FC236}">
                      <a16:creationId xmlns:a16="http://schemas.microsoft.com/office/drawing/2014/main" id="{8ACC6366-BCDB-6709-F2CE-5AC828F79A95}"/>
                    </a:ext>
                  </a:extLst>
                </p:cNvPr>
                <p:cNvSpPr/>
                <p:nvPr/>
              </p:nvSpPr>
              <p:spPr bwMode="auto">
                <a:xfrm>
                  <a:off x="96" y="248"/>
                  <a:ext cx="308" cy="226"/>
                </a:xfrm>
                <a:custGeom>
                  <a:avLst/>
                  <a:gdLst>
                    <a:gd name="T0" fmla="*/ 0 w 21432"/>
                    <a:gd name="T1" fmla="*/ 0 h 21485"/>
                    <a:gd name="T2" fmla="*/ 0 w 21432"/>
                    <a:gd name="T3" fmla="*/ 0 h 21485"/>
                    <a:gd name="T4" fmla="*/ 0 w 21432"/>
                    <a:gd name="T5" fmla="*/ 0 h 21485"/>
                    <a:gd name="T6" fmla="*/ 0 w 21432"/>
                    <a:gd name="T7" fmla="*/ 0 h 21485"/>
                    <a:gd name="T8" fmla="*/ 0 w 21432"/>
                    <a:gd name="T9" fmla="*/ 0 h 21485"/>
                    <a:gd name="T10" fmla="*/ 0 w 21432"/>
                    <a:gd name="T11" fmla="*/ 0 h 21485"/>
                    <a:gd name="T12" fmla="*/ 0 w 21432"/>
                    <a:gd name="T13" fmla="*/ 0 h 21485"/>
                    <a:gd name="T14" fmla="*/ 0 w 21432"/>
                    <a:gd name="T15" fmla="*/ 0 h 21485"/>
                    <a:gd name="T16" fmla="*/ 0 w 21432"/>
                    <a:gd name="T17" fmla="*/ 0 h 21485"/>
                    <a:gd name="T18" fmla="*/ 0 w 21432"/>
                    <a:gd name="T19" fmla="*/ 0 h 21485"/>
                    <a:gd name="T20" fmla="*/ 0 w 21432"/>
                    <a:gd name="T21" fmla="*/ 0 h 21485"/>
                    <a:gd name="T22" fmla="*/ 0 w 21432"/>
                    <a:gd name="T23" fmla="*/ 0 h 21485"/>
                    <a:gd name="T24" fmla="*/ 0 w 21432"/>
                    <a:gd name="T25" fmla="*/ 0 h 21485"/>
                    <a:gd name="T26" fmla="*/ 0 w 21432"/>
                    <a:gd name="T27" fmla="*/ 0 h 21485"/>
                    <a:gd name="T28" fmla="*/ 0 w 21432"/>
                    <a:gd name="T29" fmla="*/ 0 h 21485"/>
                    <a:gd name="T30" fmla="*/ 0 w 21432"/>
                    <a:gd name="T31" fmla="*/ 0 h 214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432" h="21485">
                      <a:moveTo>
                        <a:pt x="5697" y="20658"/>
                      </a:moveTo>
                      <a:cubicBezTo>
                        <a:pt x="6029" y="21113"/>
                        <a:pt x="6687" y="21485"/>
                        <a:pt x="7159" y="21485"/>
                      </a:cubicBezTo>
                      <a:lnTo>
                        <a:pt x="8158" y="21485"/>
                      </a:lnTo>
                      <a:cubicBezTo>
                        <a:pt x="8628" y="21485"/>
                        <a:pt x="9287" y="21114"/>
                        <a:pt x="9620" y="20658"/>
                      </a:cubicBezTo>
                      <a:lnTo>
                        <a:pt x="21184" y="4870"/>
                      </a:lnTo>
                      <a:cubicBezTo>
                        <a:pt x="21517" y="4416"/>
                        <a:pt x="21516" y="3674"/>
                        <a:pt x="21181" y="3221"/>
                      </a:cubicBezTo>
                      <a:lnTo>
                        <a:pt x="19049" y="338"/>
                      </a:lnTo>
                      <a:cubicBezTo>
                        <a:pt x="18714" y="-115"/>
                        <a:pt x="18168" y="-113"/>
                        <a:pt x="17836" y="342"/>
                      </a:cubicBezTo>
                      <a:lnTo>
                        <a:pt x="8299" y="13362"/>
                      </a:lnTo>
                      <a:cubicBezTo>
                        <a:pt x="7966" y="13816"/>
                        <a:pt x="7421" y="13817"/>
                        <a:pt x="7087" y="13362"/>
                      </a:cubicBezTo>
                      <a:lnTo>
                        <a:pt x="3607" y="8633"/>
                      </a:lnTo>
                      <a:cubicBezTo>
                        <a:pt x="3273" y="8179"/>
                        <a:pt x="2728" y="8179"/>
                        <a:pt x="2394" y="8635"/>
                      </a:cubicBezTo>
                      <a:lnTo>
                        <a:pt x="251" y="11554"/>
                      </a:lnTo>
                      <a:cubicBezTo>
                        <a:pt x="-82" y="12008"/>
                        <a:pt x="-83" y="12751"/>
                        <a:pt x="249" y="13206"/>
                      </a:cubicBezTo>
                      <a:lnTo>
                        <a:pt x="5697" y="20658"/>
                      </a:lnTo>
                      <a:close/>
                      <a:moveTo>
                        <a:pt x="5697" y="20658"/>
                      </a:moveTo>
                    </a:path>
                  </a:pathLst>
                </a:custGeom>
                <a:solidFill>
                  <a:schemeClr val="bg1"/>
                </a:solidFill>
                <a:ln>
                  <a:noFill/>
                </a:ln>
              </p:spPr>
              <p:txBody>
                <a:bodyPr lIns="0" tIns="0" rIns="0" bIns="0"/>
                <a:lstStyle/>
                <a:p>
                  <a:endParaRPr lang="en-US" sz="2400" dirty="0">
                    <a:solidFill>
                      <a:schemeClr val="tx1">
                        <a:lumMod val="50000"/>
                      </a:schemeClr>
                    </a:solidFill>
                    <a:latin typeface="庞门正道标题体" panose="02010600030101010101" pitchFamily="2" charset="-122"/>
                    <a:ea typeface="庞门正道标题体" panose="02010600030101010101" pitchFamily="2" charset="-122"/>
                    <a:cs typeface="+mn-ea"/>
                    <a:sym typeface="+mn-lt"/>
                  </a:endParaRPr>
                </a:p>
              </p:txBody>
            </p:sp>
          </p:grpSp>
          <p:sp>
            <p:nvSpPr>
              <p:cNvPr id="16" name="Freeform 6">
                <a:extLst>
                  <a:ext uri="{FF2B5EF4-FFF2-40B4-BE49-F238E27FC236}">
                    <a16:creationId xmlns:a16="http://schemas.microsoft.com/office/drawing/2014/main" id="{959D98B9-BF84-38D6-385A-7B73E8232A88}"/>
                  </a:ext>
                </a:extLst>
              </p:cNvPr>
              <p:cNvSpPr/>
              <p:nvPr/>
            </p:nvSpPr>
            <p:spPr bwMode="auto">
              <a:xfrm rot="18900000">
                <a:off x="8354413" y="3240636"/>
                <a:ext cx="1517467" cy="1514767"/>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2"/>
              </a:solidFill>
              <a:ln>
                <a:noFill/>
              </a:ln>
            </p:spPr>
            <p:txBody>
              <a:bodyPr vert="horz" wrap="square" lIns="91407" tIns="45703" rIns="91407" bIns="45703" numCol="1" anchor="t" anchorCtr="0" compatLnSpc="1"/>
              <a:lstStyle/>
              <a:p>
                <a:endParaRPr lang="ko-KR" altLang="en-US" sz="2400" dirty="0">
                  <a:solidFill>
                    <a:schemeClr val="tx1">
                      <a:lumMod val="50000"/>
                    </a:schemeClr>
                  </a:solidFill>
                  <a:latin typeface="庞门正道标题体" panose="02010600030101010101" pitchFamily="2" charset="-122"/>
                  <a:cs typeface="+mn-ea"/>
                  <a:sym typeface="+mn-lt"/>
                </a:endParaRPr>
              </a:p>
            </p:txBody>
          </p:sp>
          <p:grpSp>
            <p:nvGrpSpPr>
              <p:cNvPr id="17" name="Group 675">
                <a:extLst>
                  <a:ext uri="{FF2B5EF4-FFF2-40B4-BE49-F238E27FC236}">
                    <a16:creationId xmlns:a16="http://schemas.microsoft.com/office/drawing/2014/main" id="{C51BFB25-0516-B307-2FF6-7DFA791216CB}"/>
                  </a:ext>
                </a:extLst>
              </p:cNvPr>
              <p:cNvGrpSpPr/>
              <p:nvPr/>
            </p:nvGrpSpPr>
            <p:grpSpPr bwMode="auto">
              <a:xfrm>
                <a:off x="8988240" y="3818508"/>
                <a:ext cx="200172" cy="346450"/>
                <a:chOff x="0" y="0"/>
                <a:chExt cx="332" cy="579"/>
              </a:xfrm>
              <a:grpFill/>
            </p:grpSpPr>
            <p:sp>
              <p:nvSpPr>
                <p:cNvPr id="24" name="AutoShape 673">
                  <a:extLst>
                    <a:ext uri="{FF2B5EF4-FFF2-40B4-BE49-F238E27FC236}">
                      <a16:creationId xmlns:a16="http://schemas.microsoft.com/office/drawing/2014/main" id="{54A95C5E-6BD7-2276-E8D1-CF64C9E68347}"/>
                    </a:ext>
                  </a:extLst>
                </p:cNvPr>
                <p:cNvSpPr/>
                <p:nvPr/>
              </p:nvSpPr>
              <p:spPr bwMode="auto">
                <a:xfrm>
                  <a:off x="72" y="440"/>
                  <a:ext cx="146" cy="139"/>
                </a:xfrm>
                <a:custGeom>
                  <a:avLst/>
                  <a:gdLst>
                    <a:gd name="T0" fmla="*/ 0 w 21558"/>
                    <a:gd name="T1" fmla="*/ 0 h 21579"/>
                    <a:gd name="T2" fmla="*/ 0 w 21558"/>
                    <a:gd name="T3" fmla="*/ 0 h 21579"/>
                    <a:gd name="T4" fmla="*/ 0 w 21558"/>
                    <a:gd name="T5" fmla="*/ 0 h 21579"/>
                    <a:gd name="T6" fmla="*/ 0 w 21558"/>
                    <a:gd name="T7" fmla="*/ 0 h 21579"/>
                    <a:gd name="T8" fmla="*/ 0 w 21558"/>
                    <a:gd name="T9" fmla="*/ 0 h 21579"/>
                    <a:gd name="T10" fmla="*/ 0 w 21558"/>
                    <a:gd name="T11" fmla="*/ 0 h 21579"/>
                    <a:gd name="T12" fmla="*/ 0 w 21558"/>
                    <a:gd name="T13" fmla="*/ 0 h 21579"/>
                    <a:gd name="T14" fmla="*/ 0 w 21558"/>
                    <a:gd name="T15" fmla="*/ 0 h 21579"/>
                    <a:gd name="T16" fmla="*/ 0 w 21558"/>
                    <a:gd name="T17" fmla="*/ 0 h 21579"/>
                    <a:gd name="T18" fmla="*/ 0 w 21558"/>
                    <a:gd name="T19" fmla="*/ 0 h 21579"/>
                    <a:gd name="T20" fmla="*/ 0 w 21558"/>
                    <a:gd name="T21" fmla="*/ 0 h 21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558" h="21579">
                      <a:moveTo>
                        <a:pt x="10672" y="0"/>
                      </a:moveTo>
                      <a:cubicBezTo>
                        <a:pt x="7687" y="-11"/>
                        <a:pt x="5001" y="939"/>
                        <a:pt x="3015" y="2897"/>
                      </a:cubicBezTo>
                      <a:cubicBezTo>
                        <a:pt x="988" y="4854"/>
                        <a:pt x="-20" y="7648"/>
                        <a:pt x="0" y="10734"/>
                      </a:cubicBezTo>
                      <a:cubicBezTo>
                        <a:pt x="-21" y="13826"/>
                        <a:pt x="988" y="16619"/>
                        <a:pt x="3001" y="18615"/>
                      </a:cubicBezTo>
                      <a:cubicBezTo>
                        <a:pt x="4966" y="20603"/>
                        <a:pt x="7635" y="21579"/>
                        <a:pt x="10598" y="21579"/>
                      </a:cubicBezTo>
                      <a:cubicBezTo>
                        <a:pt x="10623" y="21579"/>
                        <a:pt x="10645" y="21579"/>
                        <a:pt x="10671" y="21577"/>
                      </a:cubicBezTo>
                      <a:cubicBezTo>
                        <a:pt x="13785" y="21589"/>
                        <a:pt x="16552" y="20640"/>
                        <a:pt x="18558" y="18609"/>
                      </a:cubicBezTo>
                      <a:cubicBezTo>
                        <a:pt x="20570" y="16619"/>
                        <a:pt x="21579" y="13826"/>
                        <a:pt x="21558" y="10734"/>
                      </a:cubicBezTo>
                      <a:cubicBezTo>
                        <a:pt x="21579" y="7647"/>
                        <a:pt x="20570" y="4854"/>
                        <a:pt x="18543" y="2897"/>
                      </a:cubicBezTo>
                      <a:cubicBezTo>
                        <a:pt x="16529" y="918"/>
                        <a:pt x="13778" y="-11"/>
                        <a:pt x="10672" y="0"/>
                      </a:cubicBezTo>
                      <a:close/>
                      <a:moveTo>
                        <a:pt x="10672" y="0"/>
                      </a:moveTo>
                    </a:path>
                  </a:pathLst>
                </a:custGeom>
                <a:solidFill>
                  <a:schemeClr val="bg1"/>
                </a:solidFill>
                <a:ln>
                  <a:noFill/>
                </a:ln>
              </p:spPr>
              <p:txBody>
                <a:bodyPr lIns="0" tIns="0" rIns="0" bIns="0"/>
                <a:lstStyle/>
                <a:p>
                  <a:endParaRPr lang="en-US" sz="2400" dirty="0">
                    <a:solidFill>
                      <a:schemeClr val="tx1">
                        <a:lumMod val="50000"/>
                      </a:schemeClr>
                    </a:solidFill>
                    <a:latin typeface="庞门正道标题体" panose="02010600030101010101" pitchFamily="2" charset="-122"/>
                    <a:ea typeface="庞门正道标题体" panose="02010600030101010101" pitchFamily="2" charset="-122"/>
                    <a:cs typeface="+mn-ea"/>
                    <a:sym typeface="+mn-lt"/>
                  </a:endParaRPr>
                </a:p>
              </p:txBody>
            </p:sp>
            <p:sp>
              <p:nvSpPr>
                <p:cNvPr id="25" name="AutoShape 674">
                  <a:extLst>
                    <a:ext uri="{FF2B5EF4-FFF2-40B4-BE49-F238E27FC236}">
                      <a16:creationId xmlns:a16="http://schemas.microsoft.com/office/drawing/2014/main" id="{75489429-548B-A14A-2423-6982D540124D}"/>
                    </a:ext>
                  </a:extLst>
                </p:cNvPr>
                <p:cNvSpPr/>
                <p:nvPr/>
              </p:nvSpPr>
              <p:spPr bwMode="auto">
                <a:xfrm>
                  <a:off x="0" y="0"/>
                  <a:ext cx="332" cy="403"/>
                </a:xfrm>
                <a:custGeom>
                  <a:avLst/>
                  <a:gdLst>
                    <a:gd name="T0" fmla="*/ 0 w 21588"/>
                    <a:gd name="T1" fmla="*/ 0 h 21598"/>
                    <a:gd name="T2" fmla="*/ 0 w 21588"/>
                    <a:gd name="T3" fmla="*/ 0 h 21598"/>
                    <a:gd name="T4" fmla="*/ 0 w 21588"/>
                    <a:gd name="T5" fmla="*/ 0 h 21598"/>
                    <a:gd name="T6" fmla="*/ 0 w 21588"/>
                    <a:gd name="T7" fmla="*/ 0 h 21598"/>
                    <a:gd name="T8" fmla="*/ 0 w 21588"/>
                    <a:gd name="T9" fmla="*/ 0 h 21598"/>
                    <a:gd name="T10" fmla="*/ 0 w 21588"/>
                    <a:gd name="T11" fmla="*/ 0 h 21598"/>
                    <a:gd name="T12" fmla="*/ 0 w 21588"/>
                    <a:gd name="T13" fmla="*/ 0 h 21598"/>
                    <a:gd name="T14" fmla="*/ 0 w 21588"/>
                    <a:gd name="T15" fmla="*/ 0 h 21598"/>
                    <a:gd name="T16" fmla="*/ 0 w 21588"/>
                    <a:gd name="T17" fmla="*/ 0 h 21598"/>
                    <a:gd name="T18" fmla="*/ 0 w 21588"/>
                    <a:gd name="T19" fmla="*/ 0 h 21598"/>
                    <a:gd name="T20" fmla="*/ 0 w 21588"/>
                    <a:gd name="T21" fmla="*/ 0 h 21598"/>
                    <a:gd name="T22" fmla="*/ 0 w 21588"/>
                    <a:gd name="T23" fmla="*/ 0 h 21598"/>
                    <a:gd name="T24" fmla="*/ 0 w 21588"/>
                    <a:gd name="T25" fmla="*/ 0 h 21598"/>
                    <a:gd name="T26" fmla="*/ 0 w 21588"/>
                    <a:gd name="T27" fmla="*/ 0 h 21598"/>
                    <a:gd name="T28" fmla="*/ 0 w 21588"/>
                    <a:gd name="T29" fmla="*/ 0 h 21598"/>
                    <a:gd name="T30" fmla="*/ 0 w 21588"/>
                    <a:gd name="T31" fmla="*/ 0 h 21598"/>
                    <a:gd name="T32" fmla="*/ 0 w 21588"/>
                    <a:gd name="T33" fmla="*/ 0 h 21598"/>
                    <a:gd name="T34" fmla="*/ 0 w 21588"/>
                    <a:gd name="T35" fmla="*/ 0 h 21598"/>
                    <a:gd name="T36" fmla="*/ 0 w 21588"/>
                    <a:gd name="T37" fmla="*/ 0 h 21598"/>
                    <a:gd name="T38" fmla="*/ 0 w 21588"/>
                    <a:gd name="T39" fmla="*/ 0 h 21598"/>
                    <a:gd name="T40" fmla="*/ 0 w 21588"/>
                    <a:gd name="T41" fmla="*/ 0 h 21598"/>
                    <a:gd name="T42" fmla="*/ 0 w 21588"/>
                    <a:gd name="T43" fmla="*/ 0 h 21598"/>
                    <a:gd name="T44" fmla="*/ 0 w 21588"/>
                    <a:gd name="T45" fmla="*/ 0 h 21598"/>
                    <a:gd name="T46" fmla="*/ 0 w 21588"/>
                    <a:gd name="T47" fmla="*/ 0 h 21598"/>
                    <a:gd name="T48" fmla="*/ 0 w 21588"/>
                    <a:gd name="T49" fmla="*/ 0 h 21598"/>
                    <a:gd name="T50" fmla="*/ 0 w 21588"/>
                    <a:gd name="T51" fmla="*/ 0 h 21598"/>
                    <a:gd name="T52" fmla="*/ 0 w 21588"/>
                    <a:gd name="T53" fmla="*/ 0 h 21598"/>
                    <a:gd name="T54" fmla="*/ 0 w 21588"/>
                    <a:gd name="T55" fmla="*/ 0 h 21598"/>
                    <a:gd name="T56" fmla="*/ 0 w 21588"/>
                    <a:gd name="T57" fmla="*/ 0 h 21598"/>
                    <a:gd name="T58" fmla="*/ 0 w 21588"/>
                    <a:gd name="T59" fmla="*/ 0 h 21598"/>
                    <a:gd name="T60" fmla="*/ 0 w 21588"/>
                    <a:gd name="T61" fmla="*/ 0 h 21598"/>
                    <a:gd name="T62" fmla="*/ 0 w 21588"/>
                    <a:gd name="T63" fmla="*/ 0 h 215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588" h="21598">
                      <a:moveTo>
                        <a:pt x="18735" y="1984"/>
                      </a:moveTo>
                      <a:cubicBezTo>
                        <a:pt x="16837" y="637"/>
                        <a:pt x="14244" y="-2"/>
                        <a:pt x="11088" y="0"/>
                      </a:cubicBezTo>
                      <a:cubicBezTo>
                        <a:pt x="8763" y="0"/>
                        <a:pt x="6747" y="232"/>
                        <a:pt x="5037" y="716"/>
                      </a:cubicBezTo>
                      <a:cubicBezTo>
                        <a:pt x="3380" y="1186"/>
                        <a:pt x="1899" y="1786"/>
                        <a:pt x="606" y="2518"/>
                      </a:cubicBezTo>
                      <a:lnTo>
                        <a:pt x="0" y="2860"/>
                      </a:lnTo>
                      <a:lnTo>
                        <a:pt x="3190" y="7921"/>
                      </a:lnTo>
                      <a:lnTo>
                        <a:pt x="3960" y="7481"/>
                      </a:lnTo>
                      <a:cubicBezTo>
                        <a:pt x="4344" y="7262"/>
                        <a:pt x="4790" y="7044"/>
                        <a:pt x="5297" y="6828"/>
                      </a:cubicBezTo>
                      <a:cubicBezTo>
                        <a:pt x="5796" y="6615"/>
                        <a:pt x="6319" y="6428"/>
                        <a:pt x="6868" y="6263"/>
                      </a:cubicBezTo>
                      <a:cubicBezTo>
                        <a:pt x="7410" y="6104"/>
                        <a:pt x="7951" y="5978"/>
                        <a:pt x="8490" y="5890"/>
                      </a:cubicBezTo>
                      <a:cubicBezTo>
                        <a:pt x="9020" y="5805"/>
                        <a:pt x="9518" y="5766"/>
                        <a:pt x="9973" y="5766"/>
                      </a:cubicBezTo>
                      <a:cubicBezTo>
                        <a:pt x="11485" y="5760"/>
                        <a:pt x="12366" y="6045"/>
                        <a:pt x="12729" y="6385"/>
                      </a:cubicBezTo>
                      <a:cubicBezTo>
                        <a:pt x="13194" y="6804"/>
                        <a:pt x="13449" y="7349"/>
                        <a:pt x="13455" y="8160"/>
                      </a:cubicBezTo>
                      <a:cubicBezTo>
                        <a:pt x="13451" y="8771"/>
                        <a:pt x="13281" y="9244"/>
                        <a:pt x="12963" y="9641"/>
                      </a:cubicBezTo>
                      <a:cubicBezTo>
                        <a:pt x="12584" y="10110"/>
                        <a:pt x="12107" y="10570"/>
                        <a:pt x="11516" y="11017"/>
                      </a:cubicBezTo>
                      <a:cubicBezTo>
                        <a:pt x="10896" y="11491"/>
                        <a:pt x="10225" y="11985"/>
                        <a:pt x="9504" y="12502"/>
                      </a:cubicBezTo>
                      <a:cubicBezTo>
                        <a:pt x="8719" y="13064"/>
                        <a:pt x="8024" y="13727"/>
                        <a:pt x="7421" y="14481"/>
                      </a:cubicBezTo>
                      <a:cubicBezTo>
                        <a:pt x="6799" y="15259"/>
                        <a:pt x="6323" y="16166"/>
                        <a:pt x="5983" y="17198"/>
                      </a:cubicBezTo>
                      <a:cubicBezTo>
                        <a:pt x="5743" y="17916"/>
                        <a:pt x="5631" y="18717"/>
                        <a:pt x="5631" y="19598"/>
                      </a:cubicBezTo>
                      <a:cubicBezTo>
                        <a:pt x="5631" y="20038"/>
                        <a:pt x="5661" y="20498"/>
                        <a:pt x="5715" y="20980"/>
                      </a:cubicBezTo>
                      <a:lnTo>
                        <a:pt x="5787" y="21598"/>
                      </a:lnTo>
                      <a:lnTo>
                        <a:pt x="6539" y="21598"/>
                      </a:lnTo>
                      <a:lnTo>
                        <a:pt x="12734" y="21598"/>
                      </a:lnTo>
                      <a:lnTo>
                        <a:pt x="12734" y="20915"/>
                      </a:lnTo>
                      <a:cubicBezTo>
                        <a:pt x="12734" y="19869"/>
                        <a:pt x="12947" y="19058"/>
                        <a:pt x="13319" y="18472"/>
                      </a:cubicBezTo>
                      <a:cubicBezTo>
                        <a:pt x="13735" y="17807"/>
                        <a:pt x="14237" y="17231"/>
                        <a:pt x="14824" y="16730"/>
                      </a:cubicBezTo>
                      <a:cubicBezTo>
                        <a:pt x="15436" y="16213"/>
                        <a:pt x="16115" y="15723"/>
                        <a:pt x="16856" y="15263"/>
                      </a:cubicBezTo>
                      <a:cubicBezTo>
                        <a:pt x="17679" y="14754"/>
                        <a:pt x="18434" y="14165"/>
                        <a:pt x="19117" y="13500"/>
                      </a:cubicBezTo>
                      <a:cubicBezTo>
                        <a:pt x="19827" y="12811"/>
                        <a:pt x="20413" y="11985"/>
                        <a:pt x="20876" y="11034"/>
                      </a:cubicBezTo>
                      <a:cubicBezTo>
                        <a:pt x="21363" y="10029"/>
                        <a:pt x="21588" y="8820"/>
                        <a:pt x="21588" y="7401"/>
                      </a:cubicBezTo>
                      <a:cubicBezTo>
                        <a:pt x="21600" y="5195"/>
                        <a:pt x="20632" y="3318"/>
                        <a:pt x="18735" y="1984"/>
                      </a:cubicBezTo>
                      <a:close/>
                      <a:moveTo>
                        <a:pt x="18735" y="1984"/>
                      </a:moveTo>
                    </a:path>
                  </a:pathLst>
                </a:custGeom>
                <a:solidFill>
                  <a:schemeClr val="bg1"/>
                </a:solidFill>
                <a:ln>
                  <a:noFill/>
                </a:ln>
              </p:spPr>
              <p:txBody>
                <a:bodyPr lIns="0" tIns="0" rIns="0" bIns="0"/>
                <a:lstStyle/>
                <a:p>
                  <a:endParaRPr lang="en-US" sz="2400" dirty="0">
                    <a:solidFill>
                      <a:schemeClr val="tx1">
                        <a:lumMod val="50000"/>
                      </a:schemeClr>
                    </a:solidFill>
                    <a:latin typeface="庞门正道标题体" panose="02010600030101010101" pitchFamily="2" charset="-122"/>
                    <a:ea typeface="庞门正道标题体" panose="02010600030101010101" pitchFamily="2" charset="-122"/>
                    <a:cs typeface="+mn-ea"/>
                    <a:sym typeface="+mn-lt"/>
                  </a:endParaRPr>
                </a:p>
              </p:txBody>
            </p:sp>
          </p:grpSp>
          <p:sp>
            <p:nvSpPr>
              <p:cNvPr id="18" name="Freeform 5">
                <a:extLst>
                  <a:ext uri="{FF2B5EF4-FFF2-40B4-BE49-F238E27FC236}">
                    <a16:creationId xmlns:a16="http://schemas.microsoft.com/office/drawing/2014/main" id="{8D2B78FC-9C5E-57DB-E079-8482269B9531}"/>
                  </a:ext>
                </a:extLst>
              </p:cNvPr>
              <p:cNvSpPr/>
              <p:nvPr/>
            </p:nvSpPr>
            <p:spPr bwMode="auto">
              <a:xfrm rot="18900000">
                <a:off x="7259840" y="3807691"/>
                <a:ext cx="1514767" cy="1514767"/>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1"/>
              </a:solidFill>
              <a:ln>
                <a:noFill/>
              </a:ln>
            </p:spPr>
            <p:txBody>
              <a:bodyPr vert="horz" wrap="square" lIns="91407" tIns="45703" rIns="91407" bIns="45703" numCol="1" anchor="t" anchorCtr="0" compatLnSpc="1"/>
              <a:lstStyle/>
              <a:p>
                <a:endParaRPr lang="ko-KR" altLang="en-US" sz="2400" dirty="0">
                  <a:solidFill>
                    <a:schemeClr val="tx1">
                      <a:lumMod val="50000"/>
                    </a:schemeClr>
                  </a:solidFill>
                  <a:latin typeface="庞门正道标题体" panose="02010600030101010101" pitchFamily="2" charset="-122"/>
                  <a:cs typeface="+mn-ea"/>
                  <a:sym typeface="+mn-lt"/>
                </a:endParaRPr>
              </a:p>
            </p:txBody>
          </p:sp>
          <p:grpSp>
            <p:nvGrpSpPr>
              <p:cNvPr id="19" name="Group 336">
                <a:extLst>
                  <a:ext uri="{FF2B5EF4-FFF2-40B4-BE49-F238E27FC236}">
                    <a16:creationId xmlns:a16="http://schemas.microsoft.com/office/drawing/2014/main" id="{EE1B9AF4-E809-20A5-24A8-5D99B92EB595}"/>
                  </a:ext>
                </a:extLst>
              </p:cNvPr>
              <p:cNvGrpSpPr/>
              <p:nvPr/>
            </p:nvGrpSpPr>
            <p:grpSpPr bwMode="auto">
              <a:xfrm>
                <a:off x="7832804" y="4381136"/>
                <a:ext cx="343885" cy="343885"/>
                <a:chOff x="0" y="0"/>
                <a:chExt cx="573" cy="574"/>
              </a:xfrm>
              <a:grpFill/>
            </p:grpSpPr>
            <p:sp>
              <p:nvSpPr>
                <p:cNvPr id="22" name="AutoShape 334">
                  <a:extLst>
                    <a:ext uri="{FF2B5EF4-FFF2-40B4-BE49-F238E27FC236}">
                      <a16:creationId xmlns:a16="http://schemas.microsoft.com/office/drawing/2014/main" id="{A56B9FF1-1C2D-C4A0-88A7-24256A4B7E88}"/>
                    </a:ext>
                  </a:extLst>
                </p:cNvPr>
                <p:cNvSpPr/>
                <p:nvPr/>
              </p:nvSpPr>
              <p:spPr bwMode="auto">
                <a:xfrm>
                  <a:off x="0" y="104"/>
                  <a:ext cx="470" cy="4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16781" y="0"/>
                      </a:moveTo>
                      <a:lnTo>
                        <a:pt x="2322" y="14460"/>
                      </a:lnTo>
                      <a:lnTo>
                        <a:pt x="2320" y="14460"/>
                      </a:lnTo>
                      <a:lnTo>
                        <a:pt x="2320" y="14462"/>
                      </a:lnTo>
                      <a:lnTo>
                        <a:pt x="2319" y="14462"/>
                      </a:lnTo>
                      <a:lnTo>
                        <a:pt x="2320" y="14462"/>
                      </a:lnTo>
                      <a:lnTo>
                        <a:pt x="0" y="21600"/>
                      </a:lnTo>
                      <a:lnTo>
                        <a:pt x="7138" y="19281"/>
                      </a:lnTo>
                      <a:lnTo>
                        <a:pt x="7138" y="19282"/>
                      </a:lnTo>
                      <a:lnTo>
                        <a:pt x="7139" y="19281"/>
                      </a:lnTo>
                      <a:lnTo>
                        <a:pt x="7140" y="19281"/>
                      </a:lnTo>
                      <a:lnTo>
                        <a:pt x="7140" y="19280"/>
                      </a:lnTo>
                      <a:lnTo>
                        <a:pt x="21600" y="4819"/>
                      </a:lnTo>
                      <a:lnTo>
                        <a:pt x="16781" y="0"/>
                      </a:lnTo>
                      <a:close/>
                      <a:moveTo>
                        <a:pt x="5635" y="15236"/>
                      </a:moveTo>
                      <a:lnTo>
                        <a:pt x="4841" y="14442"/>
                      </a:lnTo>
                      <a:lnTo>
                        <a:pt x="16794" y="2489"/>
                      </a:lnTo>
                      <a:lnTo>
                        <a:pt x="17588" y="3282"/>
                      </a:lnTo>
                      <a:lnTo>
                        <a:pt x="5635" y="15236"/>
                      </a:lnTo>
                      <a:close/>
                      <a:moveTo>
                        <a:pt x="5635" y="15236"/>
                      </a:moveTo>
                    </a:path>
                  </a:pathLst>
                </a:custGeom>
                <a:solidFill>
                  <a:schemeClr val="bg1"/>
                </a:solidFill>
                <a:ln>
                  <a:noFill/>
                </a:ln>
              </p:spPr>
              <p:txBody>
                <a:bodyPr lIns="0" tIns="0" rIns="0" bIns="0"/>
                <a:lstStyle/>
                <a:p>
                  <a:endParaRPr lang="en-US" sz="2400" dirty="0">
                    <a:solidFill>
                      <a:schemeClr val="tx1">
                        <a:lumMod val="50000"/>
                      </a:schemeClr>
                    </a:solidFill>
                    <a:latin typeface="庞门正道标题体" panose="02010600030101010101" pitchFamily="2" charset="-122"/>
                    <a:ea typeface="庞门正道标题体" panose="02010600030101010101" pitchFamily="2" charset="-122"/>
                    <a:cs typeface="+mn-ea"/>
                    <a:sym typeface="+mn-lt"/>
                  </a:endParaRPr>
                </a:p>
              </p:txBody>
            </p:sp>
            <p:sp>
              <p:nvSpPr>
                <p:cNvPr id="23" name="AutoShape 335">
                  <a:extLst>
                    <a:ext uri="{FF2B5EF4-FFF2-40B4-BE49-F238E27FC236}">
                      <a16:creationId xmlns:a16="http://schemas.microsoft.com/office/drawing/2014/main" id="{6280C83E-9A0D-B371-85D7-0E043FB72431}"/>
                    </a:ext>
                  </a:extLst>
                </p:cNvPr>
                <p:cNvSpPr/>
                <p:nvPr/>
              </p:nvSpPr>
              <p:spPr bwMode="auto">
                <a:xfrm>
                  <a:off x="400" y="0"/>
                  <a:ext cx="173" cy="1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7"/>
                      </a:moveTo>
                      <a:lnTo>
                        <a:pt x="8574" y="0"/>
                      </a:lnTo>
                      <a:lnTo>
                        <a:pt x="21600" y="13023"/>
                      </a:lnTo>
                      <a:lnTo>
                        <a:pt x="13026" y="21600"/>
                      </a:lnTo>
                      <a:lnTo>
                        <a:pt x="0" y="8577"/>
                      </a:lnTo>
                      <a:close/>
                      <a:moveTo>
                        <a:pt x="0" y="8577"/>
                      </a:moveTo>
                    </a:path>
                  </a:pathLst>
                </a:custGeom>
                <a:solidFill>
                  <a:schemeClr val="bg1"/>
                </a:solidFill>
                <a:ln>
                  <a:noFill/>
                </a:ln>
              </p:spPr>
              <p:txBody>
                <a:bodyPr lIns="0" tIns="0" rIns="0" bIns="0"/>
                <a:lstStyle/>
                <a:p>
                  <a:endParaRPr lang="en-US" sz="2400" dirty="0">
                    <a:solidFill>
                      <a:schemeClr val="tx1">
                        <a:lumMod val="50000"/>
                      </a:schemeClr>
                    </a:solidFill>
                    <a:latin typeface="庞门正道标题体" panose="02010600030101010101" pitchFamily="2" charset="-122"/>
                    <a:ea typeface="庞门正道标题体" panose="02010600030101010101" pitchFamily="2" charset="-122"/>
                    <a:cs typeface="+mn-ea"/>
                    <a:sym typeface="+mn-lt"/>
                  </a:endParaRPr>
                </a:p>
              </p:txBody>
            </p:sp>
          </p:grpSp>
          <p:sp>
            <p:nvSpPr>
              <p:cNvPr id="20" name="Freeform 8">
                <a:extLst>
                  <a:ext uri="{FF2B5EF4-FFF2-40B4-BE49-F238E27FC236}">
                    <a16:creationId xmlns:a16="http://schemas.microsoft.com/office/drawing/2014/main" id="{BB74DA50-1C22-916B-2267-667F49B12315}"/>
                  </a:ext>
                </a:extLst>
              </p:cNvPr>
              <p:cNvSpPr/>
              <p:nvPr/>
            </p:nvSpPr>
            <p:spPr bwMode="auto">
              <a:xfrm rot="18900000">
                <a:off x="6693740" y="2710813"/>
                <a:ext cx="1514767" cy="1514767"/>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2"/>
              </a:solidFill>
              <a:ln>
                <a:noFill/>
              </a:ln>
            </p:spPr>
            <p:txBody>
              <a:bodyPr vert="horz" wrap="square" lIns="91407" tIns="45703" rIns="91407" bIns="45703" numCol="1" anchor="t" anchorCtr="0" compatLnSpc="1"/>
              <a:lstStyle/>
              <a:p>
                <a:endParaRPr lang="ko-KR" altLang="en-US" sz="2400" dirty="0">
                  <a:solidFill>
                    <a:schemeClr val="tx1">
                      <a:lumMod val="50000"/>
                    </a:schemeClr>
                  </a:solidFill>
                  <a:latin typeface="庞门正道标题体" panose="02010600030101010101" pitchFamily="2" charset="-122"/>
                  <a:cs typeface="+mn-ea"/>
                  <a:sym typeface="+mn-lt"/>
                </a:endParaRPr>
              </a:p>
            </p:txBody>
          </p:sp>
          <p:sp>
            <p:nvSpPr>
              <p:cNvPr id="21" name="AutoShape 116">
                <a:extLst>
                  <a:ext uri="{FF2B5EF4-FFF2-40B4-BE49-F238E27FC236}">
                    <a16:creationId xmlns:a16="http://schemas.microsoft.com/office/drawing/2014/main" id="{FE8A6D68-C2AC-A485-0DB6-586DE9666FDC}"/>
                  </a:ext>
                </a:extLst>
              </p:cNvPr>
              <p:cNvSpPr/>
              <p:nvPr/>
            </p:nvSpPr>
            <p:spPr bwMode="auto">
              <a:xfrm>
                <a:off x="7300436" y="3374086"/>
                <a:ext cx="310524" cy="343885"/>
              </a:xfrm>
              <a:custGeom>
                <a:avLst/>
                <a:gdLst>
                  <a:gd name="T0" fmla="*/ 135095090 w 21600"/>
                  <a:gd name="T1" fmla="*/ 111587469 h 21600"/>
                  <a:gd name="T2" fmla="*/ 67547585 w 21600"/>
                  <a:gd name="T3" fmla="*/ 203194979 h 21600"/>
                  <a:gd name="T4" fmla="*/ 0 w 21600"/>
                  <a:gd name="T5" fmla="*/ 111587469 h 21600"/>
                  <a:gd name="T6" fmla="*/ 67547585 w 21600"/>
                  <a:gd name="T7" fmla="*/ 19980836 h 21600"/>
                  <a:gd name="T8" fmla="*/ 79099259 w 21600"/>
                  <a:gd name="T9" fmla="*/ 21335313 h 21600"/>
                  <a:gd name="T10" fmla="*/ 79099259 w 21600"/>
                  <a:gd name="T11" fmla="*/ 0 h 21600"/>
                  <a:gd name="T12" fmla="*/ 104335692 w 21600"/>
                  <a:gd name="T13" fmla="*/ 34298390 h 21600"/>
                  <a:gd name="T14" fmla="*/ 79099259 w 21600"/>
                  <a:gd name="T15" fmla="*/ 68662637 h 21600"/>
                  <a:gd name="T16" fmla="*/ 79099259 w 21600"/>
                  <a:gd name="T17" fmla="*/ 47317732 h 21600"/>
                  <a:gd name="T18" fmla="*/ 67547585 w 21600"/>
                  <a:gd name="T19" fmla="*/ 45427384 h 21600"/>
                  <a:gd name="T20" fmla="*/ 18763263 w 21600"/>
                  <a:gd name="T21" fmla="*/ 111587469 h 21600"/>
                  <a:gd name="T22" fmla="*/ 67547585 w 21600"/>
                  <a:gd name="T23" fmla="*/ 177748431 h 21600"/>
                  <a:gd name="T24" fmla="*/ 116331828 w 21600"/>
                  <a:gd name="T25" fmla="*/ 111587469 h 21600"/>
                  <a:gd name="T26" fmla="*/ 135095090 w 21600"/>
                  <a:gd name="T27" fmla="*/ 111587469 h 21600"/>
                  <a:gd name="T28" fmla="*/ 135095090 w 21600"/>
                  <a:gd name="T29" fmla="*/ 111587469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21600" y="11862"/>
                    </a:moveTo>
                    <a:cubicBezTo>
                      <a:pt x="21600" y="17240"/>
                      <a:pt x="16764" y="21600"/>
                      <a:pt x="10800" y="21600"/>
                    </a:cubicBezTo>
                    <a:cubicBezTo>
                      <a:pt x="4836" y="21600"/>
                      <a:pt x="0" y="17240"/>
                      <a:pt x="0" y="11862"/>
                    </a:cubicBezTo>
                    <a:cubicBezTo>
                      <a:pt x="0" y="6483"/>
                      <a:pt x="4836" y="2124"/>
                      <a:pt x="10800" y="2124"/>
                    </a:cubicBezTo>
                    <a:cubicBezTo>
                      <a:pt x="11430" y="2124"/>
                      <a:pt x="12046" y="2175"/>
                      <a:pt x="12647" y="2268"/>
                    </a:cubicBezTo>
                    <a:lnTo>
                      <a:pt x="12647" y="0"/>
                    </a:lnTo>
                    <a:lnTo>
                      <a:pt x="16682" y="3646"/>
                    </a:lnTo>
                    <a:lnTo>
                      <a:pt x="12647" y="7299"/>
                    </a:lnTo>
                    <a:lnTo>
                      <a:pt x="12647" y="5030"/>
                    </a:lnTo>
                    <a:cubicBezTo>
                      <a:pt x="12054" y="4900"/>
                      <a:pt x="11436" y="4829"/>
                      <a:pt x="10800" y="4829"/>
                    </a:cubicBezTo>
                    <a:cubicBezTo>
                      <a:pt x="6499" y="4829"/>
                      <a:pt x="3000" y="7984"/>
                      <a:pt x="3000" y="11862"/>
                    </a:cubicBezTo>
                    <a:cubicBezTo>
                      <a:pt x="3000" y="15740"/>
                      <a:pt x="6499" y="18895"/>
                      <a:pt x="10800" y="18895"/>
                    </a:cubicBezTo>
                    <a:cubicBezTo>
                      <a:pt x="15101" y="18895"/>
                      <a:pt x="18600" y="15740"/>
                      <a:pt x="18600" y="11862"/>
                    </a:cubicBezTo>
                    <a:lnTo>
                      <a:pt x="21600" y="11862"/>
                    </a:lnTo>
                    <a:close/>
                    <a:moveTo>
                      <a:pt x="21600" y="11862"/>
                    </a:moveTo>
                  </a:path>
                </a:pathLst>
              </a:custGeom>
              <a:solidFill>
                <a:schemeClr val="bg1"/>
              </a:solidFill>
              <a:ln>
                <a:noFill/>
              </a:ln>
            </p:spPr>
            <p:txBody>
              <a:bodyPr lIns="0" tIns="0" rIns="0" bIns="0"/>
              <a:lstStyle/>
              <a:p>
                <a:endParaRPr lang="en-US" sz="2400" dirty="0">
                  <a:solidFill>
                    <a:schemeClr val="tx1">
                      <a:lumMod val="50000"/>
                    </a:schemeClr>
                  </a:solidFill>
                  <a:latin typeface="庞门正道标题体" panose="02010600030101010101" pitchFamily="2" charset="-122"/>
                  <a:ea typeface="庞门正道标题体" panose="02010600030101010101" pitchFamily="2" charset="-122"/>
                  <a:cs typeface="+mn-ea"/>
                  <a:sym typeface="+mn-lt"/>
                </a:endParaRPr>
              </a:p>
            </p:txBody>
          </p:sp>
        </p:grpSp>
        <p:cxnSp>
          <p:nvCxnSpPr>
            <p:cNvPr id="10" name="4">
              <a:extLst>
                <a:ext uri="{FF2B5EF4-FFF2-40B4-BE49-F238E27FC236}">
                  <a16:creationId xmlns:a16="http://schemas.microsoft.com/office/drawing/2014/main" id="{86A65AE5-786E-C360-97DD-521CE38F8C3A}"/>
                </a:ext>
              </a:extLst>
            </p:cNvPr>
            <p:cNvCxnSpPr/>
            <p:nvPr/>
          </p:nvCxnSpPr>
          <p:spPr>
            <a:xfrm>
              <a:off x="10047" y="5007"/>
              <a:ext cx="891" cy="0"/>
            </a:xfrm>
            <a:prstGeom prst="line">
              <a:avLst/>
            </a:prstGeom>
            <a:grpFill/>
            <a:ln w="6350">
              <a:solidFill>
                <a:schemeClr val="accent2"/>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1" name="3">
              <a:extLst>
                <a:ext uri="{FF2B5EF4-FFF2-40B4-BE49-F238E27FC236}">
                  <a16:creationId xmlns:a16="http://schemas.microsoft.com/office/drawing/2014/main" id="{7A1269D3-1D70-5C0C-F9DA-49F243A3660D}"/>
                </a:ext>
              </a:extLst>
            </p:cNvPr>
            <p:cNvCxnSpPr/>
            <p:nvPr/>
          </p:nvCxnSpPr>
          <p:spPr>
            <a:xfrm>
              <a:off x="10145" y="8104"/>
              <a:ext cx="1628" cy="0"/>
            </a:xfrm>
            <a:prstGeom prst="line">
              <a:avLst/>
            </a:prstGeom>
            <a:grpFill/>
            <a:ln w="635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2" name="2">
              <a:extLst>
                <a:ext uri="{FF2B5EF4-FFF2-40B4-BE49-F238E27FC236}">
                  <a16:creationId xmlns:a16="http://schemas.microsoft.com/office/drawing/2014/main" id="{307D0210-2B88-447D-B087-798E221BB0A3}"/>
                </a:ext>
              </a:extLst>
            </p:cNvPr>
            <p:cNvCxnSpPr/>
            <p:nvPr/>
          </p:nvCxnSpPr>
          <p:spPr>
            <a:xfrm flipH="1">
              <a:off x="14245" y="3683"/>
              <a:ext cx="1948" cy="0"/>
            </a:xfrm>
            <a:prstGeom prst="line">
              <a:avLst/>
            </a:prstGeom>
            <a:grpFill/>
            <a:ln w="635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3" name="1">
              <a:extLst>
                <a:ext uri="{FF2B5EF4-FFF2-40B4-BE49-F238E27FC236}">
                  <a16:creationId xmlns:a16="http://schemas.microsoft.com/office/drawing/2014/main" id="{A94EE2B8-644C-BF70-38ED-22B4A8E2B62E}"/>
                </a:ext>
              </a:extLst>
            </p:cNvPr>
            <p:cNvCxnSpPr/>
            <p:nvPr/>
          </p:nvCxnSpPr>
          <p:spPr>
            <a:xfrm flipH="1">
              <a:off x="15574" y="6785"/>
              <a:ext cx="619" cy="0"/>
            </a:xfrm>
            <a:prstGeom prst="line">
              <a:avLst/>
            </a:prstGeom>
            <a:grpFill/>
            <a:ln w="6350">
              <a:solidFill>
                <a:schemeClr val="accent2"/>
              </a:solidFill>
              <a:prstDash val="dash"/>
              <a:headEnd type="ova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0696294F-50B0-F4BF-B09D-1D9B5FE3FF5E}"/>
              </a:ext>
            </a:extLst>
          </p:cNvPr>
          <p:cNvSpPr txBox="1"/>
          <p:nvPr/>
        </p:nvSpPr>
        <p:spPr>
          <a:xfrm>
            <a:off x="8097434" y="1841473"/>
            <a:ext cx="3320983" cy="830997"/>
          </a:xfrm>
          <a:prstGeom prst="rect">
            <a:avLst/>
          </a:prstGeom>
          <a:noFill/>
        </p:spPr>
        <p:txBody>
          <a:bodyPr wrap="square">
            <a:spAutoFit/>
          </a:bodyPr>
          <a:lstStyle/>
          <a:p>
            <a:pPr algn="just"/>
            <a:r>
              <a:rPr lang="en-US" sz="2400">
                <a:effectLst/>
                <a:latin typeface="Times New Roman" panose="02020603050405020304" pitchFamily="18" charset="0"/>
                <a:ea typeface="SimSun" panose="02010600030101010101" pitchFamily="2" charset="-122"/>
                <a:cs typeface="Times New Roman" panose="02020603050405020304" pitchFamily="18" charset="0"/>
              </a:rPr>
              <a:t>Tình huống bất ngờ hài hước kín đáo.</a:t>
            </a:r>
            <a:endParaRPr lang="en-US" sz="2000">
              <a:effectLst/>
              <a:latin typeface=".VnTime"/>
              <a:ea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EC4709D6-E107-28E7-953D-BB1B1C916B77}"/>
              </a:ext>
            </a:extLst>
          </p:cNvPr>
          <p:cNvSpPr txBox="1"/>
          <p:nvPr/>
        </p:nvSpPr>
        <p:spPr>
          <a:xfrm>
            <a:off x="485002" y="2319471"/>
            <a:ext cx="3938057" cy="830997"/>
          </a:xfrm>
          <a:prstGeom prst="rect">
            <a:avLst/>
          </a:prstGeom>
          <a:noFill/>
        </p:spPr>
        <p:txBody>
          <a:bodyPr wrap="square">
            <a:spAutoFit/>
          </a:bodyPr>
          <a:lstStyle/>
          <a:p>
            <a:pPr algn="just"/>
            <a:r>
              <a:rPr lang="en-US" sz="2400">
                <a:effectLst/>
                <a:latin typeface="Times New Roman" panose="02020603050405020304" pitchFamily="18" charset="0"/>
                <a:ea typeface="SimSun" panose="02010600030101010101" pitchFamily="2" charset="-122"/>
                <a:cs typeface="Times New Roman" panose="02020603050405020304" pitchFamily="18" charset="0"/>
              </a:rPr>
              <a:t>Xây dựng hình tượng nhân vật gần gũi với đời sống.</a:t>
            </a:r>
            <a:endParaRPr lang="en-US" sz="2000">
              <a:effectLst/>
              <a:latin typeface=".VnTime"/>
              <a:ea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F52EF3FE-37EF-52DB-953E-C3011ADF70C0}"/>
              </a:ext>
            </a:extLst>
          </p:cNvPr>
          <p:cNvSpPr txBox="1"/>
          <p:nvPr/>
        </p:nvSpPr>
        <p:spPr>
          <a:xfrm>
            <a:off x="7980539" y="3402507"/>
            <a:ext cx="4026782" cy="1200329"/>
          </a:xfrm>
          <a:prstGeom prst="rect">
            <a:avLst/>
          </a:prstGeom>
          <a:noFill/>
        </p:spPr>
        <p:txBody>
          <a:bodyPr wrap="square">
            <a:spAutoFit/>
          </a:bodyPr>
          <a:lstStyle/>
          <a:p>
            <a:r>
              <a:rPr lang="en-US" sz="2400">
                <a:effectLst/>
                <a:latin typeface="Times New Roman" panose="02020603050405020304" pitchFamily="18" charset="0"/>
                <a:ea typeface="Times New Roman" panose="02020603050405020304" pitchFamily="18" charset="0"/>
              </a:rPr>
              <a:t>Kể chuyện ngắn gọn, cách nói bằng ngụ ngôn, giáo huấn tự nhiên sâu sắc.</a:t>
            </a:r>
            <a:endParaRPr lang="en-US" sz="2400"/>
          </a:p>
        </p:txBody>
      </p:sp>
      <p:sp>
        <p:nvSpPr>
          <p:cNvPr id="47" name="TextBox 46">
            <a:extLst>
              <a:ext uri="{FF2B5EF4-FFF2-40B4-BE49-F238E27FC236}">
                <a16:creationId xmlns:a16="http://schemas.microsoft.com/office/drawing/2014/main" id="{10BD2B3F-4830-DC6D-42C6-082FFDB0D0B7}"/>
              </a:ext>
            </a:extLst>
          </p:cNvPr>
          <p:cNvSpPr txBox="1"/>
          <p:nvPr/>
        </p:nvSpPr>
        <p:spPr>
          <a:xfrm>
            <a:off x="617168" y="4475523"/>
            <a:ext cx="3580950" cy="830997"/>
          </a:xfrm>
          <a:prstGeom prst="rect">
            <a:avLst/>
          </a:prstGeom>
          <a:noFill/>
        </p:spPr>
        <p:txBody>
          <a:bodyPr wrap="square">
            <a:spAutoFit/>
          </a:bodyPr>
          <a:lstStyle/>
          <a:p>
            <a:r>
              <a:rPr lang="en-US" sz="2400">
                <a:effectLst/>
                <a:latin typeface="Times New Roman" panose="02020603050405020304" pitchFamily="18" charset="0"/>
                <a:ea typeface="Times New Roman" panose="02020603050405020304" pitchFamily="18" charset="0"/>
              </a:rPr>
              <a:t>Sử dụng từ láy, phép so sánh, nghệ thuật phóng đại.</a:t>
            </a:r>
            <a:endParaRPr lang="en-US" sz="2400"/>
          </a:p>
        </p:txBody>
      </p:sp>
    </p:spTree>
    <p:extLst>
      <p:ext uri="{BB962C8B-B14F-4D97-AF65-F5344CB8AC3E}">
        <p14:creationId xmlns:p14="http://schemas.microsoft.com/office/powerpoint/2010/main" val="29242174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ppt_x"/>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5"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8">
            <a:extLst>
              <a:ext uri="{FF2B5EF4-FFF2-40B4-BE49-F238E27FC236}">
                <a16:creationId xmlns:a16="http://schemas.microsoft.com/office/drawing/2014/main" id="{45D5D47A-F788-4361-A0D8-0FA29BA71BCC}"/>
              </a:ext>
            </a:extLst>
          </p:cNvPr>
          <p:cNvSpPr txBox="1"/>
          <p:nvPr/>
        </p:nvSpPr>
        <p:spPr>
          <a:xfrm>
            <a:off x="3418505" y="173294"/>
            <a:ext cx="5354990" cy="615553"/>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Hoạt động khởi động</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5" name="图片 8" descr="cd70afdc4ca69f6b2bf455ce537a1cd3">
            <a:extLst>
              <a:ext uri="{FF2B5EF4-FFF2-40B4-BE49-F238E27FC236}">
                <a16:creationId xmlns:a16="http://schemas.microsoft.com/office/drawing/2014/main" id="{AA5A7D29-78DE-49E2-B3F3-B23C4874D319}"/>
              </a:ext>
            </a:extLst>
          </p:cNvPr>
          <p:cNvPicPr>
            <a:picLocks noChangeAspect="1"/>
          </p:cNvPicPr>
          <p:nvPr/>
        </p:nvPicPr>
        <p:blipFill>
          <a:blip r:embed="rId3"/>
          <a:stretch>
            <a:fillRect/>
          </a:stretch>
        </p:blipFill>
        <p:spPr>
          <a:xfrm>
            <a:off x="5650195" y="788847"/>
            <a:ext cx="3997971" cy="3997971"/>
          </a:xfrm>
          <a:prstGeom prst="rect">
            <a:avLst/>
          </a:prstGeom>
        </p:spPr>
      </p:pic>
      <p:sp>
        <p:nvSpPr>
          <p:cNvPr id="6" name="Rectangle 5">
            <a:extLst>
              <a:ext uri="{FF2B5EF4-FFF2-40B4-BE49-F238E27FC236}">
                <a16:creationId xmlns:a16="http://schemas.microsoft.com/office/drawing/2014/main" id="{98086DBE-713D-407E-BB38-B7F84DB4D1F5}"/>
              </a:ext>
            </a:extLst>
          </p:cNvPr>
          <p:cNvSpPr/>
          <p:nvPr/>
        </p:nvSpPr>
        <p:spPr>
          <a:xfrm>
            <a:off x="6427328" y="2340590"/>
            <a:ext cx="2721959"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i="1">
                <a:latin typeface="Times New Roman" panose="02020603050405020304" pitchFamily="18" charset="0"/>
                <a:cs typeface="Times New Roman" panose="02020603050405020304" pitchFamily="18" charset="0"/>
              </a:rPr>
              <a:t>Em có suy nghĩ gì về bức ảnh sau đây.</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830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EF7E7E-5A62-076A-55CD-E85C1AB5C6BC}"/>
              </a:ext>
            </a:extLst>
          </p:cNvPr>
          <p:cNvGraphicFramePr>
            <a:graphicFrameLocks noGrp="1"/>
          </p:cNvGraphicFramePr>
          <p:nvPr>
            <p:extLst>
              <p:ext uri="{D42A27DB-BD31-4B8C-83A1-F6EECF244321}">
                <p14:modId xmlns:p14="http://schemas.microsoft.com/office/powerpoint/2010/main" val="3162998141"/>
              </p:ext>
            </p:extLst>
          </p:nvPr>
        </p:nvGraphicFramePr>
        <p:xfrm>
          <a:off x="1752881" y="1500223"/>
          <a:ext cx="8686237" cy="4174072"/>
        </p:xfrm>
        <a:graphic>
          <a:graphicData uri="http://schemas.openxmlformats.org/drawingml/2006/table">
            <a:tbl>
              <a:tblPr firstRow="1" firstCol="1" bandRow="1">
                <a:tableStyleId>{5C22544A-7EE6-4342-B048-85BDC9FD1C3A}</a:tableStyleId>
              </a:tblPr>
              <a:tblGrid>
                <a:gridCol w="4536316">
                  <a:extLst>
                    <a:ext uri="{9D8B030D-6E8A-4147-A177-3AD203B41FA5}">
                      <a16:colId xmlns:a16="http://schemas.microsoft.com/office/drawing/2014/main" val="835646640"/>
                    </a:ext>
                  </a:extLst>
                </a:gridCol>
                <a:gridCol w="4149921">
                  <a:extLst>
                    <a:ext uri="{9D8B030D-6E8A-4147-A177-3AD203B41FA5}">
                      <a16:colId xmlns:a16="http://schemas.microsoft.com/office/drawing/2014/main" val="2505776789"/>
                    </a:ext>
                  </a:extLst>
                </a:gridCol>
              </a:tblGrid>
              <a:tr h="1187032">
                <a:tc>
                  <a:txBody>
                    <a:bodyPr/>
                    <a:lstStyle/>
                    <a:p>
                      <a:pPr algn="ctr">
                        <a:lnSpc>
                          <a:spcPct val="100000"/>
                        </a:lnSpc>
                      </a:pPr>
                      <a:r>
                        <a:rPr lang="en-US" sz="2800" kern="100">
                          <a:effectLst/>
                          <a:latin typeface="Times New Roman" panose="02020603050405020304" pitchFamily="18" charset="0"/>
                          <a:cs typeface="Times New Roman" panose="02020603050405020304" pitchFamily="18" charset="0"/>
                        </a:rPr>
                        <a:t>Những điều em nhận biết và làm được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pPr>
                      <a:r>
                        <a:rPr lang="en-US" sz="2800" kern="100">
                          <a:effectLst/>
                          <a:latin typeface="Times New Roman" panose="02020603050405020304" pitchFamily="18" charset="0"/>
                          <a:cs typeface="Times New Roman" panose="02020603050405020304" pitchFamily="18" charset="0"/>
                        </a:rPr>
                        <a:t>Những điều em còn băn khoăn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0461256"/>
                  </a:ext>
                </a:extLst>
              </a:tr>
              <a:tr h="2441225">
                <a:tc>
                  <a:txBody>
                    <a:bodyPr/>
                    <a:lstStyle/>
                    <a:p>
                      <a:pPr algn="ctr">
                        <a:lnSpc>
                          <a:spcPct val="100000"/>
                        </a:lnSpc>
                      </a:pPr>
                      <a:r>
                        <a:rPr lang="en-US" sz="2800" b="0" kern="100">
                          <a:solidFill>
                            <a:schemeClr val="tx1"/>
                          </a:solidFill>
                          <a:effectLst/>
                          <a:latin typeface="Times New Roman" panose="02020603050405020304" pitchFamily="18" charset="0"/>
                          <a:cs typeface="Times New Roman" panose="02020603050405020304" pitchFamily="18" charset="0"/>
                        </a:rPr>
                        <a:t>.....................................................................................................................................................................................................................................................</a:t>
                      </a: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D1D8CE"/>
                    </a:solidFill>
                  </a:tcPr>
                </a:tc>
                <a:tc>
                  <a:txBody>
                    <a:bodyPr/>
                    <a:lstStyle/>
                    <a:p>
                      <a:pPr algn="ctr">
                        <a:lnSpc>
                          <a:spcPct val="100000"/>
                        </a:lnSpc>
                      </a:pPr>
                      <a:r>
                        <a:rPr lang="en-US" sz="28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cs typeface="Times New Roman" panose="02020603050405020304" pitchFamily="18" charset="0"/>
                      </a:endParaRPr>
                    </a:p>
                    <a:p>
                      <a:pPr algn="ctr">
                        <a:lnSpc>
                          <a:spcPct val="100000"/>
                        </a:lnSpc>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cs typeface="Times New Roman" panose="02020603050405020304" pitchFamily="18" charset="0"/>
                      </a:endParaRPr>
                    </a:p>
                    <a:p>
                      <a:pPr algn="ctr">
                        <a:lnSpc>
                          <a:spcPct val="100000"/>
                        </a:lnSpc>
                      </a:pPr>
                      <a:r>
                        <a:rPr lang="en-US" sz="2800" kern="1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4169656"/>
                  </a:ext>
                </a:extLst>
              </a:tr>
            </a:tbl>
          </a:graphicData>
        </a:graphic>
      </p:graphicFrame>
      <p:sp>
        <p:nvSpPr>
          <p:cNvPr id="53" name="TextBox 8">
            <a:extLst>
              <a:ext uri="{FF2B5EF4-FFF2-40B4-BE49-F238E27FC236}">
                <a16:creationId xmlns:a16="http://schemas.microsoft.com/office/drawing/2014/main" id="{E139BD6D-C4EA-4B45-869D-6B4596A40BC5}"/>
              </a:ext>
            </a:extLst>
          </p:cNvPr>
          <p:cNvSpPr txBox="1"/>
          <p:nvPr/>
        </p:nvSpPr>
        <p:spPr>
          <a:xfrm>
            <a:off x="2920819" y="246687"/>
            <a:ext cx="4682247"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PHT số ....</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19431277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704E7-1429-2AB5-3E29-DF0D3E38EB23}"/>
              </a:ext>
            </a:extLst>
          </p:cNvPr>
          <p:cNvPicPr>
            <a:picLocks noChangeAspect="1"/>
          </p:cNvPicPr>
          <p:nvPr/>
        </p:nvPicPr>
        <p:blipFill>
          <a:blip r:embed="rId3"/>
          <a:stretch>
            <a:fillRect/>
          </a:stretch>
        </p:blipFill>
        <p:spPr>
          <a:xfrm>
            <a:off x="0" y="1673"/>
            <a:ext cx="12192000" cy="6854653"/>
          </a:xfrm>
          <a:prstGeom prst="rect">
            <a:avLst/>
          </a:prstGeom>
        </p:spPr>
      </p:pic>
      <p:sp>
        <p:nvSpPr>
          <p:cNvPr id="30" name="文本框 29">
            <a:extLst>
              <a:ext uri="{FF2B5EF4-FFF2-40B4-BE49-F238E27FC236}">
                <a16:creationId xmlns:a16="http://schemas.microsoft.com/office/drawing/2014/main" id="{E3DCF171-3EDA-495A-8657-B759AA7ECC56}"/>
              </a:ext>
            </a:extLst>
          </p:cNvPr>
          <p:cNvSpPr txBox="1"/>
          <p:nvPr/>
        </p:nvSpPr>
        <p:spPr>
          <a:xfrm>
            <a:off x="4904404" y="1132330"/>
            <a:ext cx="4845878" cy="2462213"/>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sz="8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Hoạt động </a:t>
            </a:r>
          </a:p>
          <a:p>
            <a:pPr algn="ctr"/>
            <a:r>
              <a:rPr lang="en-US" altLang="zh-CN" sz="8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luyện tập</a:t>
            </a:r>
            <a:endParaRPr lang="zh-CN" altLang="en-US" sz="8000" b="1" dirty="0">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8E1F7B7-3A2E-4DD2-B7AB-05A7938EB97C}"/>
              </a:ext>
            </a:extLst>
          </p:cNvPr>
          <p:cNvSpPr txBox="1"/>
          <p:nvPr/>
        </p:nvSpPr>
        <p:spPr>
          <a:xfrm>
            <a:off x="1980519" y="593722"/>
            <a:ext cx="1397819" cy="1769715"/>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b="1" spc="-30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rPr>
              <a:t>03</a:t>
            </a:r>
            <a:endParaRPr lang="zh-CN" altLang="en-US" b="1" spc="-300" dirty="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0590954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3"/>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3095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9234" y="396553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9139" y="335510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23385" y="3495606"/>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Các sự việc trong truyện </a:t>
            </a:r>
            <a:r>
              <a:rPr kumimoji="0" lang="vi-VN"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Thầy bói xem voi</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diễn ra như thế nào?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1"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9" y="5853727"/>
            <a:ext cx="5249773" cy="8946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026218" y="4905614"/>
            <a:ext cx="5109676"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Các thầy bói xem voi, các thầy bói phán về voi, hậu quả của việc xem và phán về voi.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26218" y="5844005"/>
            <a:ext cx="4650419"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Các thầy bói xem voi, các thầy bói tranh cãi với nhau về chuyện con voi có những bộ phận nào.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4"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58223"/>
            <a:ext cx="5249773" cy="7381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4985926"/>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Các thầy bói xem voi, các thầy bói đoán sai về voi.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11049"/>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Các thầy bói xem voi và bài học được các thầy bói rút ra sau khi xem voi.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3095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9234" y="396553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79139" y="335510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3447330"/>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Các ông thầy bói trong truyện </a:t>
            </a:r>
            <a:r>
              <a:rPr kumimoji="0" lang="vi-VN"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Thầy bói xem voi</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đặc điểm chung nào?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1"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58223"/>
            <a:ext cx="5249773" cy="7381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996063" y="4949346"/>
            <a:ext cx="4950097"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Đều bị mù nhưng đều muốn xem voi để biết con voi có hình dáng ra sao.</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7" y="6011049"/>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Đều muốn biết con voi có hình dáng như thế nào.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4"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58223"/>
            <a:ext cx="5249773" cy="7381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07789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Đều hành nghề thầy bói.</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6"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Đều thích khám phá, tìm hiểu những sự vật, hiện tượng... mình chưa biết.</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874114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912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3558631"/>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Các thầy bói trong truyện </a:t>
            </a:r>
            <a:r>
              <a:rPr kumimoji="0" lang="vi-VN"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Thầy bói xem voi</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xem voi trong hoàn cảnh nào?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2" y="4877243"/>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355779" y="4930967"/>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Ể hàng, ngồi tán gẫu; có con voi đi qua.</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86119" y="5939696"/>
            <a:ext cx="5249773"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Có con voi đi qua và đố nhau xem ai đoán đúng hình dáng con voi nhanh nhất.</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29" y="4871621"/>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967157"/>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Chưa biết con voi như thế nào nên rủ nhau cùng đi xem voi.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Trời mưa, nên rủ nhau cùng đi xem voi</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2527487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31018"/>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Có gì khác thường trong cách xem voi của các thầy bói trong truyện </a:t>
            </a:r>
            <a:r>
              <a:rPr kumimoji="0" lang="vi-VN"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Thầy bói xem voi?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95031"/>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022771" y="5921232"/>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Xem voi bằng tay, mỗi thầy chỉ sờ được một bộ phận của con voi.</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0" y="4940340"/>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Xem voi trong buổi ế hàng nên tâm trạng không vui.</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4284" y="4940341"/>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Xem voi bằng tay, sờ được hết các bộ phận của con voi.</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921232"/>
            <a:ext cx="473365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Phải bỏ tiền ra để xem con voi như thế nào nên tâm trạng không vui.</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4102185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7522"/>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 </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Trong truyện </a:t>
            </a:r>
            <a:r>
              <a:rPr kumimoji="0" lang="vi-VN"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Thầy bói xem voi</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đâu là sai lầm của các thầy bói khi xem voi?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0" y="5831328"/>
            <a:ext cx="5249773" cy="9154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5831941"/>
            <a:ext cx="4650419"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Mỗi thầy chỉ sờ được một phần của con voi nhưng lại tự hào mình là người nói đúng nhất về voi.</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013349"/>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Các thầy xem voi phiến diện, qua loa.</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6" y="4982202"/>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Vì họ chỉ dùng ay sờ voi thay cho xem voi bằng mắt.</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16272" y="5952578"/>
            <a:ext cx="5029885"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Vì con voi to quá, nên các thầy sợ, không dám sờ hết các bộ phận của voi.</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1669185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121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4732" y="388976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80617" y="3356824"/>
            <a:ext cx="10872190" cy="10030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05629" y="3389092"/>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 </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Qua truyện </a:t>
            </a:r>
            <a:r>
              <a:rPr kumimoji="0" lang="vi-VN"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Thầy bói xem voi</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truyện muốn khuyên moị người điểu gì?</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201478" y="4543254"/>
            <a:ext cx="5854626" cy="115622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01478" y="5789207"/>
            <a:ext cx="5854626" cy="907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61584" y="4543254"/>
            <a:ext cx="5934416" cy="153888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Muốn tìm hiểu sự vật, phải cách tiếp cận thích hợp, xem xét toàn diện, không lấy bộ phận thay cho toàn thể, phải biết lắng nghe ý kiến của người khác, không dùng vũ lực để giải quyết nhận thức.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21688" y="5789795"/>
            <a:ext cx="5714529"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Muốn tìm hiểu sự vật, cần có cách nhìn nhận khách quan, khoa học,</a:t>
            </a: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cần giải quyết các mâu thuẫn bằng đối thoại, không nên dùng vũ lực.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2" y="4538190"/>
            <a:ext cx="5249773" cy="11612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776343"/>
            <a:ext cx="5249773" cy="9200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316712" y="4499785"/>
            <a:ext cx="4908200" cy="153888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Cần có cách nhìn nhận khách quan, khoa học, về các sự vật, hiện tượng trong cuộc sống và cần giải quyết các mâu thuẫn bằng đối thoại không nên dùng vũ lực.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355785" y="5860522"/>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Phải biết lắng nghe ý kiến của người khác và cần tôn trọng ý kiến của nhau.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133338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912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7522"/>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 </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Trong các thành ngữ sau, thành ngữ nào không lên quan đến truyện </a:t>
            </a:r>
            <a:r>
              <a:rPr kumimoji="0" lang="vi-VN" sz="2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Thầy bói xem voi</a:t>
            </a: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2" y="4877243"/>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070264"/>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Biết người, biết ta.</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Cãi cối, cãi chày.</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29" y="4871621"/>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064642"/>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Chín người mười ý.</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Thầy bói xem voi.</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8395716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31018"/>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 Vì sao các con vật trong truyện Ếch ngồi đáy giếng lại sợ ếch.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95031"/>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5945956"/>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Hằng ngày, ếch tiếng kêu ồm ộp làm vang động cả giếng.</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0" y="4950511"/>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Hằng ngày, ếch thường chiếm các vị trí tốt nhất trong giếng để nghỉ ngơi. </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4285" y="4917433"/>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Hằng ngày, ếch thường đánh mắng các con vật sống chung trong giếng. </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950695"/>
            <a:ext cx="4950097"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Hằng ngày, ếch thường tranh các miếng mồi mà các con vật khác tìm được.</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108423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8">
            <a:extLst>
              <a:ext uri="{FF2B5EF4-FFF2-40B4-BE49-F238E27FC236}">
                <a16:creationId xmlns:a16="http://schemas.microsoft.com/office/drawing/2014/main" id="{45D5D47A-F788-4361-A0D8-0FA29BA71BCC}"/>
              </a:ext>
            </a:extLst>
          </p:cNvPr>
          <p:cNvSpPr txBox="1"/>
          <p:nvPr/>
        </p:nvSpPr>
        <p:spPr>
          <a:xfrm>
            <a:off x="3418505" y="173294"/>
            <a:ext cx="5354990" cy="615553"/>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Hoạt động khởi động</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40" name="Picture 39" descr="Trọn bộ 10 đề thi tuyển sinh 10 môn Ngữ văn cần đọc ngay. - Theki.vn">
            <a:extLst>
              <a:ext uri="{FF2B5EF4-FFF2-40B4-BE49-F238E27FC236}">
                <a16:creationId xmlns:a16="http://schemas.microsoft.com/office/drawing/2014/main" id="{C766908D-06B2-2935-205B-15C3EC364F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6773" y="1586011"/>
            <a:ext cx="8090115" cy="4272347"/>
          </a:xfrm>
          <a:prstGeom prst="rect">
            <a:avLst/>
          </a:prstGeom>
          <a:noFill/>
          <a:ln>
            <a:noFill/>
          </a:ln>
        </p:spPr>
      </p:pic>
    </p:spTree>
    <p:extLst>
      <p:ext uri="{BB962C8B-B14F-4D97-AF65-F5344CB8AC3E}">
        <p14:creationId xmlns:p14="http://schemas.microsoft.com/office/powerpoint/2010/main" val="34857481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4" y="3499193"/>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 Cuộc sống của Ếch trong truyện Ếch ngồi đáy giếng là một cuộc sống như thế nào?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Chật hẹp, đơn giản, trì trệ. </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55778" y="4967753"/>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Tranh giành thức ăn, không có sự đoàn kết.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6" y="4934520"/>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Tuy giếng nước sâu nhưng rất thoải mái. </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Ôn ào, náo nhiệt và rất vui vẻ</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3991750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912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7522"/>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 Trong văn bản Ếch ngồi đáy giếng, ở trong giếng, ếch tự thấy mình là người như thế nào?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2" y="4877243"/>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67" y="4914111"/>
            <a:ext cx="4650419"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a:t>
            </a:r>
            <a:r>
              <a:rPr kumimoji="0" lang="en-US" sz="2400" b="1"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Bầu trời trên đầu chỉ bằng cái vung và nó thì oại như một vị chúa tể</a:t>
            </a: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US" sz="2000" b="1"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Là con vật có tiếng kêu to nhất thiên hạ. </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29" y="4871621"/>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064642"/>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Là con vật có quyền uy to nhất giếng. </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68" y="5987225"/>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Bầu trời trên đầu chỉ bằng cái mâm và nó thì oai như một vị chúa tế.</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3508491"/>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11. Trong truyện Ếch ngồi đáy giếng, ếch ra khỏi giếng bằng cách nào?</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95031"/>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087483" y="5945956"/>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Mưa to, làm nước trong giếng dềnh lên, tràn bờ, đưa ếch ra ngoài,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0" y="4937375"/>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Ếch đánh nhau với các con vật khác, nên bị các con vật khác đuổi ra.</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87483" y="4918160"/>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Ếch tự nhảy ra khỏi giếng, vì muốn xem trời mưa to như thế nào? </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Ếch bị người đi soi ếch bắt ra khỏi giêng. </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7522"/>
            <a:ext cx="93836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12. Khi ra khỏi giếng, ếch trong truyện Ếch ngồi đáy giếng tỏ thái độ gì?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46516" y="5825470"/>
            <a:ext cx="4950095"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Nghênh ngang đi khắp lại khắp nơi, cất tiếng kêu ôm ộp, nhẫng nháo,..nhìn lên bầu trời,...</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43025" y="4960384"/>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Khiêm tốn muốn học hỏi vì thấy kiến thức của mình còn nông cạn.  </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93253" y="4891262"/>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Vui mừng vì có được một không gian rộng lớn nên nghênh ngang đi. </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93253" y="5952578"/>
            <a:ext cx="465041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Buồn chán vì không có loài vật nào tỏ ra sợ ếch, nên rất tức giận.</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06330" y="3350696"/>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69248" y="3658821"/>
            <a:ext cx="9383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13. Thành ngữ Ếch ngồi đáy giếng chỉ điều gì?</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1" y="5798904"/>
            <a:ext cx="5906289" cy="9212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2" y="4809311"/>
            <a:ext cx="5906289" cy="89016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0" y="5784675"/>
            <a:ext cx="5836218"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Chỉ người ít hiểu biết, kiến thức nông cạn do điều kiện tiếp xúc hạn hẹp, kẻ ngông ngênh, tự phụ; đánh giá, nhận diện sự việc nông nổi, theo chủ quan của mình.</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4834418"/>
            <a:ext cx="5329565"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Chỉ người ít hiểu biết, kiến thức nông cạn do điều kiện tiếp xúc hạn hẹp nhưng kiêu căng  nên bị mọi người coi thường, ghét bỏ.</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294468" y="4809310"/>
            <a:ext cx="5761636" cy="8901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294467" y="5798902"/>
            <a:ext cx="5761636" cy="9212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26864" y="4843304"/>
            <a:ext cx="5475986"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Chỉ người ít hiểu biết, kiến thức nông cạn do điều kiện tiếp xúc hạn hẹp,  những kẻ đó sẽ bị người khác xa lánh, hoặc sẽ có kết thúc không tốt. </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426864" y="5842156"/>
            <a:ext cx="5475986"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Chỉ người ít hiểu biết, kiến thức nông cạn do điều kiện tiếp xúc hạn hẹp, nhưng luôn chịu khó học hỏi, để ngày càng tiến bộ hơn.</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06930580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704E7-1429-2AB5-3E29-DF0D3E38EB23}"/>
              </a:ext>
            </a:extLst>
          </p:cNvPr>
          <p:cNvPicPr>
            <a:picLocks noChangeAspect="1"/>
          </p:cNvPicPr>
          <p:nvPr/>
        </p:nvPicPr>
        <p:blipFill>
          <a:blip r:embed="rId3"/>
          <a:stretch>
            <a:fillRect/>
          </a:stretch>
        </p:blipFill>
        <p:spPr>
          <a:xfrm>
            <a:off x="0" y="1673"/>
            <a:ext cx="12192000" cy="6854653"/>
          </a:xfrm>
          <a:prstGeom prst="rect">
            <a:avLst/>
          </a:prstGeom>
        </p:spPr>
      </p:pic>
      <p:sp>
        <p:nvSpPr>
          <p:cNvPr id="30" name="文本框 29">
            <a:extLst>
              <a:ext uri="{FF2B5EF4-FFF2-40B4-BE49-F238E27FC236}">
                <a16:creationId xmlns:a16="http://schemas.microsoft.com/office/drawing/2014/main" id="{E3DCF171-3EDA-495A-8657-B759AA7ECC56}"/>
              </a:ext>
            </a:extLst>
          </p:cNvPr>
          <p:cNvSpPr txBox="1"/>
          <p:nvPr/>
        </p:nvSpPr>
        <p:spPr>
          <a:xfrm>
            <a:off x="4904404" y="1132330"/>
            <a:ext cx="4845878" cy="2462213"/>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sz="8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Hoạt động </a:t>
            </a:r>
          </a:p>
          <a:p>
            <a:pPr algn="ctr"/>
            <a:r>
              <a:rPr lang="en-US" altLang="zh-CN" sz="8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vận dụng</a:t>
            </a:r>
            <a:endParaRPr lang="zh-CN" altLang="en-US" sz="8000" b="1" dirty="0">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8E1F7B7-3A2E-4DD2-B7AB-05A7938EB97C}"/>
              </a:ext>
            </a:extLst>
          </p:cNvPr>
          <p:cNvSpPr txBox="1"/>
          <p:nvPr/>
        </p:nvSpPr>
        <p:spPr>
          <a:xfrm>
            <a:off x="1980519" y="593722"/>
            <a:ext cx="1397819" cy="1769715"/>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b="1" spc="-30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rPr>
              <a:t>04</a:t>
            </a:r>
            <a:endParaRPr lang="zh-CN" altLang="en-US" b="1" spc="-300" dirty="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9636790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3"/>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2920819" y="246687"/>
            <a:ext cx="4682247"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Hoạt động vận dụng</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8" name="图片 10">
            <a:extLst>
              <a:ext uri="{FF2B5EF4-FFF2-40B4-BE49-F238E27FC236}">
                <a16:creationId xmlns:a16="http://schemas.microsoft.com/office/drawing/2014/main" id="{B8FA920A-E31A-4FA4-AE1C-8A7CB67D8E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5112174" y="900750"/>
            <a:ext cx="5877559" cy="4847423"/>
          </a:xfrm>
          <a:prstGeom prst="rect">
            <a:avLst/>
          </a:prstGeom>
        </p:spPr>
      </p:pic>
      <p:sp>
        <p:nvSpPr>
          <p:cNvPr id="9" name="文本框 1">
            <a:extLst>
              <a:ext uri="{FF2B5EF4-FFF2-40B4-BE49-F238E27FC236}">
                <a16:creationId xmlns:a16="http://schemas.microsoft.com/office/drawing/2014/main" id="{4D8635F7-366C-47DF-861C-A5E8C4919810}"/>
              </a:ext>
            </a:extLst>
          </p:cNvPr>
          <p:cNvSpPr txBox="1"/>
          <p:nvPr/>
        </p:nvSpPr>
        <p:spPr>
          <a:xfrm>
            <a:off x="6255691" y="1628506"/>
            <a:ext cx="3186901" cy="3600986"/>
          </a:xfrm>
          <a:prstGeom prst="rect">
            <a:avLst/>
          </a:prstGeom>
          <a:noFill/>
        </p:spPr>
        <p:txBody>
          <a:bodyPr wrap="squar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Sưu tầm một số văn bản truyện ngụ ngôn và tranh ảnh, phim hoạt hình minh họa các truyện ngụ ngôn ấy (nếu có).</a:t>
            </a:r>
            <a:endParaRPr lang="en-US" sz="2800">
              <a:effectLst/>
              <a:latin typeface=".VnTime"/>
              <a:ea typeface="Times New Roman" panose="02020603050405020304" pitchFamily="18" charset="0"/>
              <a:cs typeface="Times New Roman" panose="02020603050405020304" pitchFamily="18" charset="0"/>
            </a:endParaRPr>
          </a:p>
          <a:p>
            <a:pPr algn="ctr" defTabSz="457063">
              <a:defRPr/>
            </a:pPr>
            <a:endParaRPr lang="en-US" sz="6000" b="1">
              <a:latin typeface="Times New Roman" panose="02020603050405020304" pitchFamily="18" charset="0"/>
              <a:ea typeface="微软雅黑"/>
              <a:cs typeface="Times New Roman" panose="02020603050405020304" pitchFamily="18" charset="0"/>
            </a:endParaRPr>
          </a:p>
        </p:txBody>
      </p:sp>
      <p:pic>
        <p:nvPicPr>
          <p:cNvPr id="10" name="图片 15" descr="图片包含 矢量图形&#10;&#10;自动生成的说明">
            <a:extLst>
              <a:ext uri="{FF2B5EF4-FFF2-40B4-BE49-F238E27FC236}">
                <a16:creationId xmlns:a16="http://schemas.microsoft.com/office/drawing/2014/main" id="{C3A35672-A8F3-44E6-B0F3-112FE1557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6905" y="1768934"/>
            <a:ext cx="3631762" cy="4188315"/>
          </a:xfrm>
          <a:prstGeom prst="rect">
            <a:avLst/>
          </a:prstGeom>
        </p:spPr>
      </p:pic>
    </p:spTree>
    <p:extLst>
      <p:ext uri="{BB962C8B-B14F-4D97-AF65-F5344CB8AC3E}">
        <p14:creationId xmlns:p14="http://schemas.microsoft.com/office/powerpoint/2010/main" val="10124985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2920819" y="246687"/>
            <a:ext cx="4682247"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Hoạt động vận dụng</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8" name="图片 2">
            <a:extLst>
              <a:ext uri="{FF2B5EF4-FFF2-40B4-BE49-F238E27FC236}">
                <a16:creationId xmlns:a16="http://schemas.microsoft.com/office/drawing/2014/main" id="{5E889D32-4B24-4D39-A963-083F4BD43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8768" y="734209"/>
            <a:ext cx="6552035" cy="4627040"/>
          </a:xfrm>
          <a:prstGeom prst="rect">
            <a:avLst/>
          </a:prstGeom>
        </p:spPr>
      </p:pic>
      <p:sp>
        <p:nvSpPr>
          <p:cNvPr id="9" name="文本框 5">
            <a:extLst>
              <a:ext uri="{FF2B5EF4-FFF2-40B4-BE49-F238E27FC236}">
                <a16:creationId xmlns:a16="http://schemas.microsoft.com/office/drawing/2014/main" id="{970C622A-50C1-4CDF-B09F-088B19453C2B}"/>
              </a:ext>
            </a:extLst>
          </p:cNvPr>
          <p:cNvSpPr txBox="1"/>
          <p:nvPr/>
        </p:nvSpPr>
        <p:spPr>
          <a:xfrm>
            <a:off x="4735913" y="1604134"/>
            <a:ext cx="3587907" cy="2308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pPr>
            <a:r>
              <a:rPr lang="en-US" sz="2400" i="1">
                <a:solidFill>
                  <a:schemeClr val="bg1"/>
                </a:solidFill>
                <a:effectLst/>
                <a:latin typeface="Times New Roman" panose="02020603050405020304" pitchFamily="18" charset="0"/>
                <a:ea typeface="Times New Roman" panose="02020603050405020304" pitchFamily="18" charset="0"/>
              </a:rPr>
              <a:t>Thể hiện cảm nhận của mình về một trong các truyện ngụ ngôn (đã học, đã đọc) bằng cách ghi nhật kí đọc truyện, vẽ tranh minh họa,...</a:t>
            </a:r>
            <a:endParaRPr lang="en-US" sz="4400">
              <a:solidFill>
                <a:schemeClr val="bg1"/>
              </a:solidFill>
              <a:latin typeface="Times New Roman" panose="02020603050405020304" pitchFamily="18" charset="0"/>
              <a:ea typeface="宋体" charset="-122"/>
              <a:cs typeface="Times New Roman" panose="02020603050405020304" pitchFamily="18" charset="0"/>
            </a:endParaRPr>
          </a:p>
        </p:txBody>
      </p:sp>
      <p:pic>
        <p:nvPicPr>
          <p:cNvPr id="10" name="图片 9" descr="图片包含 玩具, 玩偶&#10;&#10;自动生成的说明">
            <a:extLst>
              <a:ext uri="{FF2B5EF4-FFF2-40B4-BE49-F238E27FC236}">
                <a16:creationId xmlns:a16="http://schemas.microsoft.com/office/drawing/2014/main" id="{C6CC233A-2475-4C28-9651-B89DB2D760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 y="1807069"/>
            <a:ext cx="5711799" cy="4278576"/>
          </a:xfrm>
          <a:prstGeom prst="rect">
            <a:avLst/>
          </a:prstGeom>
        </p:spPr>
      </p:pic>
    </p:spTree>
    <p:extLst>
      <p:ext uri="{BB962C8B-B14F-4D97-AF65-F5344CB8AC3E}">
        <p14:creationId xmlns:p14="http://schemas.microsoft.com/office/powerpoint/2010/main" val="1217552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D86B43C-C0FF-2472-645B-3A4FA2FCE487}"/>
              </a:ext>
            </a:extLst>
          </p:cNvPr>
          <p:cNvPicPr>
            <a:picLocks noChangeAspect="1"/>
          </p:cNvPicPr>
          <p:nvPr/>
        </p:nvPicPr>
        <p:blipFill>
          <a:blip r:embed="rId3"/>
          <a:stretch>
            <a:fillRect/>
          </a:stretch>
        </p:blipFill>
        <p:spPr>
          <a:xfrm>
            <a:off x="0" y="1673"/>
            <a:ext cx="12192000" cy="6854653"/>
          </a:xfrm>
          <a:prstGeom prst="rect">
            <a:avLst/>
          </a:prstGeom>
        </p:spPr>
      </p:pic>
      <p:sp>
        <p:nvSpPr>
          <p:cNvPr id="12" name="矩形 11">
            <a:extLst>
              <a:ext uri="{FF2B5EF4-FFF2-40B4-BE49-F238E27FC236}">
                <a16:creationId xmlns:a16="http://schemas.microsoft.com/office/drawing/2014/main" id="{F2E52E47-BC58-4EBF-A67A-F60345CDBA92}"/>
              </a:ext>
            </a:extLst>
          </p:cNvPr>
          <p:cNvSpPr/>
          <p:nvPr/>
        </p:nvSpPr>
        <p:spPr>
          <a:xfrm>
            <a:off x="5943827" y="2554023"/>
            <a:ext cx="5737927"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Phụ</a:t>
            </a:r>
            <a:r>
              <a:rPr kumimoji="0" lang="en-US" altLang="zh-CN" sz="6000" b="1" i="0" u="none" strike="noStrike" kern="1200" cap="none" spc="0" normalizeH="0" noProof="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 lục</a:t>
            </a:r>
            <a:endParaRPr kumimoji="0" lang="en-US" altLang="zh-CN" sz="6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13" name="圆角矩形 23">
            <a:extLst>
              <a:ext uri="{FF2B5EF4-FFF2-40B4-BE49-F238E27FC236}">
                <a16:creationId xmlns:a16="http://schemas.microsoft.com/office/drawing/2014/main" id="{9560F048-96F0-405F-B75B-81B513EC2C6B}"/>
              </a:ext>
            </a:extLst>
          </p:cNvPr>
          <p:cNvSpPr/>
          <p:nvPr/>
        </p:nvSpPr>
        <p:spPr>
          <a:xfrm>
            <a:off x="6010073" y="1804523"/>
            <a:ext cx="1933105" cy="500158"/>
          </a:xfrm>
          <a:prstGeom prst="roundRect">
            <a:avLst/>
          </a:prstGeom>
          <a:solidFill>
            <a:schemeClr val="accent6">
              <a:lumMod val="5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5400">
                <a:solidFill>
                  <a:prstClr val="white"/>
                </a:solidFill>
                <a:latin typeface="Times New Roman" panose="02020603050405020304" pitchFamily="18" charset="0"/>
                <a:ea typeface="庞门正道标题体" panose="02010600030101010101" pitchFamily="2" charset="-122"/>
                <a:cs typeface="Times New Roman" panose="02020603050405020304" pitchFamily="18" charset="0"/>
                <a:sym typeface="+mn-lt"/>
              </a:rPr>
              <a:t>IV</a:t>
            </a:r>
            <a:r>
              <a:rPr kumimoji="0" lang="en-US" altLang="zh-CN" sz="5400" b="0" i="0" u="none" strike="noStrike" kern="1200" cap="none" spc="0" normalizeH="0" baseline="0" noProof="0">
                <a:ln>
                  <a:noFill/>
                </a:ln>
                <a:solidFill>
                  <a:prstClr val="white"/>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 </a:t>
            </a:r>
            <a:endParaRPr kumimoji="0" lang="zh-CN" altLang="en-US" sz="5400" b="0" i="0" u="none" strike="noStrike" kern="1200" cap="none" spc="0" normalizeH="0" baseline="0" noProof="0" dirty="0">
              <a:ln>
                <a:noFill/>
              </a:ln>
              <a:solidFill>
                <a:prstClr val="white"/>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2696325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750" fill="hold"/>
                                        <p:tgtEl>
                                          <p:spTgt spid="12"/>
                                        </p:tgtEl>
                                        <p:attrNameLst>
                                          <p:attrName>ppt_x</p:attrName>
                                        </p:attrNameLst>
                                      </p:cBhvr>
                                      <p:tavLst>
                                        <p:tav tm="0">
                                          <p:val>
                                            <p:strVal val="#ppt_x"/>
                                          </p:val>
                                        </p:tav>
                                        <p:tav tm="100000">
                                          <p:val>
                                            <p:strVal val="#ppt_x"/>
                                          </p:val>
                                        </p:tav>
                                      </p:tavLst>
                                    </p:anim>
                                    <p:anim calcmode="lin" valueType="num">
                                      <p:cBhvr additive="base">
                                        <p:cTn id="1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830913" y="165370"/>
            <a:ext cx="4682247"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Phụ lục</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8" name="图片 2">
            <a:extLst>
              <a:ext uri="{FF2B5EF4-FFF2-40B4-BE49-F238E27FC236}">
                <a16:creationId xmlns:a16="http://schemas.microsoft.com/office/drawing/2014/main" id="{5E889D32-4B24-4D39-A963-083F4BD43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848" y="531699"/>
            <a:ext cx="6552035" cy="4627040"/>
          </a:xfrm>
          <a:prstGeom prst="rect">
            <a:avLst/>
          </a:prstGeom>
        </p:spPr>
      </p:pic>
      <p:sp>
        <p:nvSpPr>
          <p:cNvPr id="9" name="文本框 5">
            <a:extLst>
              <a:ext uri="{FF2B5EF4-FFF2-40B4-BE49-F238E27FC236}">
                <a16:creationId xmlns:a16="http://schemas.microsoft.com/office/drawing/2014/main" id="{970C622A-50C1-4CDF-B09F-088B19453C2B}"/>
              </a:ext>
            </a:extLst>
          </p:cNvPr>
          <p:cNvSpPr txBox="1"/>
          <p:nvPr/>
        </p:nvSpPr>
        <p:spPr>
          <a:xfrm>
            <a:off x="5045500" y="1436699"/>
            <a:ext cx="3587907" cy="181588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HS ghi chép theo một mẫu bảng tổng hợp vào Sổ tay </a:t>
            </a:r>
            <a:r>
              <a:rPr lang="en-US" sz="2800" i="1">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“năng nhặt chặt bị”</a:t>
            </a:r>
            <a:endParaRPr lang="en-US" sz="2800">
              <a:solidFill>
                <a:schemeClr val="bg1"/>
              </a:solidFill>
              <a:effectLst/>
              <a:latin typeface=".VnTime"/>
              <a:ea typeface="Times New Roman" panose="02020603050405020304" pitchFamily="18" charset="0"/>
              <a:cs typeface="Times New Roman" panose="02020603050405020304" pitchFamily="18" charset="0"/>
            </a:endParaRPr>
          </a:p>
        </p:txBody>
      </p:sp>
      <p:pic>
        <p:nvPicPr>
          <p:cNvPr id="10" name="图片 9" descr="图片包含 玩具, 玩偶&#10;&#10;自动生成的说明">
            <a:extLst>
              <a:ext uri="{FF2B5EF4-FFF2-40B4-BE49-F238E27FC236}">
                <a16:creationId xmlns:a16="http://schemas.microsoft.com/office/drawing/2014/main" id="{C6CC233A-2475-4C28-9651-B89DB2D760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639" y="2018293"/>
            <a:ext cx="5711799" cy="4278576"/>
          </a:xfrm>
          <a:prstGeom prst="rect">
            <a:avLst/>
          </a:prstGeom>
        </p:spPr>
      </p:pic>
    </p:spTree>
    <p:extLst>
      <p:ext uri="{BB962C8B-B14F-4D97-AF65-F5344CB8AC3E}">
        <p14:creationId xmlns:p14="http://schemas.microsoft.com/office/powerpoint/2010/main" val="39593518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
            <a:extLst>
              <a:ext uri="{FF2B5EF4-FFF2-40B4-BE49-F238E27FC236}">
                <a16:creationId xmlns:a16="http://schemas.microsoft.com/office/drawing/2014/main" id="{83159FC2-7C66-41B4-858B-5EF31469DBCC}"/>
              </a:ext>
            </a:extLst>
          </p:cNvPr>
          <p:cNvPicPr>
            <a:picLocks noChangeAspect="1"/>
          </p:cNvPicPr>
          <p:nvPr/>
        </p:nvPicPr>
        <p:blipFill>
          <a:blip r:embed="rId3"/>
          <a:srcRect/>
          <a:stretch>
            <a:fillRect/>
          </a:stretch>
        </p:blipFill>
        <p:spPr>
          <a:xfrm>
            <a:off x="5356095" y="1131481"/>
            <a:ext cx="6327894" cy="6327894"/>
          </a:xfrm>
          <a:prstGeom prst="rect">
            <a:avLst/>
          </a:prstGeom>
        </p:spPr>
      </p:pic>
      <p:sp>
        <p:nvSpPr>
          <p:cNvPr id="39" name="TextBox 8">
            <a:extLst>
              <a:ext uri="{FF2B5EF4-FFF2-40B4-BE49-F238E27FC236}">
                <a16:creationId xmlns:a16="http://schemas.microsoft.com/office/drawing/2014/main" id="{45D5D47A-F788-4361-A0D8-0FA29BA71BCC}"/>
              </a:ext>
            </a:extLst>
          </p:cNvPr>
          <p:cNvSpPr txBox="1"/>
          <p:nvPr/>
        </p:nvSpPr>
        <p:spPr>
          <a:xfrm>
            <a:off x="3418505" y="173294"/>
            <a:ext cx="5354990" cy="615553"/>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Hoạt động khởi động</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11" name="圆角矩形 18">
            <a:extLst>
              <a:ext uri="{FF2B5EF4-FFF2-40B4-BE49-F238E27FC236}">
                <a16:creationId xmlns:a16="http://schemas.microsoft.com/office/drawing/2014/main" id="{C90BB5A6-9696-4229-8DE4-16477BF5CA84}"/>
              </a:ext>
            </a:extLst>
          </p:cNvPr>
          <p:cNvSpPr/>
          <p:nvPr/>
        </p:nvSpPr>
        <p:spPr>
          <a:xfrm>
            <a:off x="819048" y="3403908"/>
            <a:ext cx="603734" cy="2119085"/>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cs typeface="+mn-ea"/>
              <a:sym typeface="+mn-lt"/>
            </a:endParaRPr>
          </a:p>
        </p:txBody>
      </p:sp>
      <p:sp>
        <p:nvSpPr>
          <p:cNvPr id="12" name="圆角矩形 8">
            <a:extLst>
              <a:ext uri="{FF2B5EF4-FFF2-40B4-BE49-F238E27FC236}">
                <a16:creationId xmlns:a16="http://schemas.microsoft.com/office/drawing/2014/main" id="{ABDA94FB-5D2F-408B-8305-08BD7D8DBDC1}"/>
              </a:ext>
            </a:extLst>
          </p:cNvPr>
          <p:cNvSpPr/>
          <p:nvPr/>
        </p:nvSpPr>
        <p:spPr>
          <a:xfrm>
            <a:off x="920968" y="1939041"/>
            <a:ext cx="4208150" cy="3354647"/>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cs typeface="+mn-ea"/>
              <a:sym typeface="+mn-lt"/>
            </a:endParaRPr>
          </a:p>
        </p:txBody>
      </p:sp>
      <p:pic>
        <p:nvPicPr>
          <p:cNvPr id="13" name="图片 22">
            <a:extLst>
              <a:ext uri="{FF2B5EF4-FFF2-40B4-BE49-F238E27FC236}">
                <a16:creationId xmlns:a16="http://schemas.microsoft.com/office/drawing/2014/main" id="{A71FCBE9-45A9-4E0A-912E-2681818F41B5}"/>
              </a:ext>
            </a:extLst>
          </p:cNvPr>
          <p:cNvPicPr>
            <a:picLocks noChangeAspect="1"/>
          </p:cNvPicPr>
          <p:nvPr/>
        </p:nvPicPr>
        <p:blipFill>
          <a:blip r:embed="rId4" cstate="print"/>
          <a:stretch>
            <a:fillRect/>
          </a:stretch>
        </p:blipFill>
        <p:spPr>
          <a:xfrm>
            <a:off x="4434751" y="1703564"/>
            <a:ext cx="1502823" cy="3819429"/>
          </a:xfrm>
          <a:prstGeom prst="rect">
            <a:avLst/>
          </a:prstGeom>
        </p:spPr>
      </p:pic>
      <p:sp>
        <p:nvSpPr>
          <p:cNvPr id="14" name="矩形 23">
            <a:extLst>
              <a:ext uri="{FF2B5EF4-FFF2-40B4-BE49-F238E27FC236}">
                <a16:creationId xmlns:a16="http://schemas.microsoft.com/office/drawing/2014/main" id="{7FDB2154-87D2-4146-948A-8FFDFA4CA5F6}"/>
              </a:ext>
            </a:extLst>
          </p:cNvPr>
          <p:cNvSpPr/>
          <p:nvPr/>
        </p:nvSpPr>
        <p:spPr>
          <a:xfrm>
            <a:off x="1297725" y="2185145"/>
            <a:ext cx="3454636" cy="31085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a:solidFill>
                  <a:schemeClr val="bg1"/>
                </a:solidFill>
                <a:effectLst/>
                <a:latin typeface="Times New Roman" panose="02020603050405020304" pitchFamily="18" charset="0"/>
                <a:ea typeface="Times New Roman" panose="02020603050405020304" pitchFamily="18" charset="0"/>
              </a:rPr>
              <a:t>Bức vẽ ghi lại cuộc tranh luận của hai người đứng ở hai phía khác nhau. Họ sẽ không tìm được tiếng nói chung, vì ai cũng cho là mình đúng.</a:t>
            </a:r>
            <a:endParaRPr lang="zh-CN" altLang="zh-CN" sz="4000" b="1" kern="0"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0043459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C18080-0BDF-347C-B673-DBD96E2C43E5}"/>
              </a:ext>
            </a:extLst>
          </p:cNvPr>
          <p:cNvGraphicFramePr>
            <a:graphicFrameLocks noGrp="1"/>
          </p:cNvGraphicFramePr>
          <p:nvPr>
            <p:extLst>
              <p:ext uri="{D42A27DB-BD31-4B8C-83A1-F6EECF244321}">
                <p14:modId xmlns:p14="http://schemas.microsoft.com/office/powerpoint/2010/main" val="3062895816"/>
              </p:ext>
            </p:extLst>
          </p:nvPr>
        </p:nvGraphicFramePr>
        <p:xfrm>
          <a:off x="830913" y="1780650"/>
          <a:ext cx="10141887" cy="3731493"/>
        </p:xfrm>
        <a:graphic>
          <a:graphicData uri="http://schemas.openxmlformats.org/drawingml/2006/table">
            <a:tbl>
              <a:tblPr firstRow="1" firstCol="1" bandRow="1">
                <a:tableStyleId>{5C22544A-7EE6-4342-B048-85BDC9FD1C3A}</a:tableStyleId>
              </a:tblPr>
              <a:tblGrid>
                <a:gridCol w="936550">
                  <a:extLst>
                    <a:ext uri="{9D8B030D-6E8A-4147-A177-3AD203B41FA5}">
                      <a16:colId xmlns:a16="http://schemas.microsoft.com/office/drawing/2014/main" val="4211074133"/>
                    </a:ext>
                  </a:extLst>
                </a:gridCol>
                <a:gridCol w="4470367">
                  <a:extLst>
                    <a:ext uri="{9D8B030D-6E8A-4147-A177-3AD203B41FA5}">
                      <a16:colId xmlns:a16="http://schemas.microsoft.com/office/drawing/2014/main" val="1428537783"/>
                    </a:ext>
                  </a:extLst>
                </a:gridCol>
                <a:gridCol w="4734970">
                  <a:extLst>
                    <a:ext uri="{9D8B030D-6E8A-4147-A177-3AD203B41FA5}">
                      <a16:colId xmlns:a16="http://schemas.microsoft.com/office/drawing/2014/main" val="3885392725"/>
                    </a:ext>
                  </a:extLst>
                </a:gridCol>
              </a:tblGrid>
              <a:tr h="544925">
                <a:tc>
                  <a:txBody>
                    <a:bodyPr/>
                    <a:lstStyle/>
                    <a:p>
                      <a:pPr algn="just"/>
                      <a:r>
                        <a:rPr lang="en-US" sz="2400">
                          <a:effectLst/>
                          <a:latin typeface="Times New Roman" panose="02020603050405020304" pitchFamily="18" charset="0"/>
                          <a:cs typeface="Times New Roman" panose="02020603050405020304" pitchFamily="18" charset="0"/>
                        </a:rPr>
                        <a:t>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459105" algn="just"/>
                      <a:r>
                        <a:rPr lang="en-US" sz="2400">
                          <a:effectLst/>
                          <a:latin typeface="Times New Roman" panose="02020603050405020304" pitchFamily="18" charset="0"/>
                          <a:cs typeface="Times New Roman" panose="02020603050405020304" pitchFamily="18" charset="0"/>
                        </a:rPr>
                        <a:t>Tên truyện sưu tầm được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535305" algn="just"/>
                      <a:r>
                        <a:rPr lang="en-US" sz="2400">
                          <a:effectLst/>
                          <a:latin typeface="Times New Roman" panose="02020603050405020304" pitchFamily="18" charset="0"/>
                          <a:cs typeface="Times New Roman" panose="02020603050405020304" pitchFamily="18" charset="0"/>
                        </a:rPr>
                        <a:t>Tranh ảnh, tư liệu liên quan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32694610"/>
                  </a:ext>
                </a:extLst>
              </a:tr>
              <a:tr h="796642">
                <a:tc>
                  <a:txBody>
                    <a:bodyPr/>
                    <a:lstStyle/>
                    <a:p>
                      <a:pPr indent="152400" algn="just"/>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Ve và kiến (bản dịch thơ của Nguyễn Văn Vĩnh)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Phim hoạt hình ve và kiến, một số bản dịch thơ khác.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18059637"/>
                  </a:ext>
                </a:extLst>
              </a:tr>
              <a:tr h="796642">
                <a:tc>
                  <a:txBody>
                    <a:bodyPr/>
                    <a:lstStyle/>
                    <a:p>
                      <a:pPr algn="just"/>
                      <a:r>
                        <a:rPr lang="en-US" sz="2400">
                          <a:effectLst/>
                          <a:latin typeface="Times New Roman" panose="02020603050405020304" pitchFamily="18" charset="0"/>
                          <a:cs typeface="Times New Roman" panose="02020603050405020304" pitchFamily="18" charset="0"/>
                        </a:rPr>
                        <a:t>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Phần của sư tử (Ê-dốp, bản dịch văn xuôi)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Ảnh minh họa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88797908"/>
                  </a:ext>
                </a:extLst>
              </a:tr>
              <a:tr h="796642">
                <a:tc>
                  <a:txBody>
                    <a:bodyPr/>
                    <a:lstStyle/>
                    <a:p>
                      <a:pPr indent="152400" algn="just"/>
                      <a:r>
                        <a:rPr lang="en-US" sz="2400">
                          <a:effectLst/>
                          <a:latin typeface="Times New Roman" panose="02020603050405020304" pitchFamily="18" charset="0"/>
                          <a:cs typeface="Times New Roman" panose="02020603050405020304" pitchFamily="18" charset="0"/>
                        </a:rPr>
                        <a:t>3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p>
                    <a:p>
                      <a:pPr algn="just"/>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3591132"/>
                  </a:ext>
                </a:extLst>
              </a:tr>
              <a:tr h="796642">
                <a:tc>
                  <a:txBody>
                    <a:bodyPr/>
                    <a:lstStyle/>
                    <a:p>
                      <a:pPr indent="152400" algn="just"/>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p>
                    <a:p>
                      <a:pPr algn="just"/>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9376573"/>
                  </a:ext>
                </a:extLst>
              </a:tr>
            </a:tbl>
          </a:graphicData>
        </a:graphic>
      </p:graphicFrame>
      <p:sp>
        <p:nvSpPr>
          <p:cNvPr id="53" name="TextBox 8">
            <a:extLst>
              <a:ext uri="{FF2B5EF4-FFF2-40B4-BE49-F238E27FC236}">
                <a16:creationId xmlns:a16="http://schemas.microsoft.com/office/drawing/2014/main" id="{E139BD6D-C4EA-4B45-869D-6B4596A40BC5}"/>
              </a:ext>
            </a:extLst>
          </p:cNvPr>
          <p:cNvSpPr txBox="1"/>
          <p:nvPr/>
        </p:nvSpPr>
        <p:spPr>
          <a:xfrm>
            <a:off x="2378952" y="128154"/>
            <a:ext cx="5918725"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Sổ tay “năng nhặt chặt bị”</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9728780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3352" y="931412"/>
            <a:ext cx="7998107" cy="4768682"/>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4399" y="2743448"/>
            <a:ext cx="740925" cy="1144610"/>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6024" y="4915121"/>
            <a:ext cx="2067592" cy="132757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442" y="4624302"/>
            <a:ext cx="443671" cy="631000"/>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7740" y="1752806"/>
            <a:ext cx="5574422" cy="2426707"/>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sz="2799"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1974" tIns="0" rIns="71974" bIns="0" anchor="ctr" anchorCtr="0">
              <a:noAutofit/>
            </a:bodyPr>
            <a:lstStyle/>
            <a:p>
              <a:pPr marL="0" marR="0" lvl="0" indent="0" algn="ctr" defTabSz="914104" rtl="0" eaLnBrk="1" fontAlgn="auto" latinLnBrk="0" hangingPunct="1">
                <a:lnSpc>
                  <a:spcPct val="120000"/>
                </a:lnSpc>
                <a:spcBef>
                  <a:spcPts val="0"/>
                </a:spcBef>
                <a:spcAft>
                  <a:spcPts val="0"/>
                </a:spcAft>
                <a:buClrTx/>
                <a:buSzTx/>
                <a:buFontTx/>
                <a:buNone/>
                <a:tabLst/>
                <a:defRPr/>
              </a:pPr>
              <a:br>
                <a:rPr kumimoji="0" lang="zh-CN" altLang="en-US" sz="5998"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5998"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137149" y="1834469"/>
            <a:ext cx="5574422" cy="1787150"/>
          </a:xfrm>
          <a:prstGeom prst="rect">
            <a:avLst/>
          </a:prstGeom>
          <a:noFill/>
        </p:spPr>
        <p:txBody>
          <a:bodyPr wrap="square" rtlCol="0">
            <a:spAutoFit/>
          </a:bodyPr>
          <a:lstStyle/>
          <a:p>
            <a:pPr marL="0" marR="0" lvl="0" indent="0" algn="ctr" defTabSz="457063" rtl="0" eaLnBrk="1" fontAlgn="auto" latinLnBrk="0" hangingPunct="1">
              <a:lnSpc>
                <a:spcPct val="120000"/>
              </a:lnSpc>
              <a:spcBef>
                <a:spcPts val="0"/>
              </a:spcBef>
              <a:spcAft>
                <a:spcPts val="0"/>
              </a:spcAft>
              <a:buClrTx/>
              <a:buSzTx/>
              <a:buFontTx/>
              <a:buNone/>
              <a:tabLst/>
              <a:defRPr/>
            </a:pPr>
            <a:r>
              <a:rPr kumimoji="0" lang="en-US" sz="4799" b="1"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Chúc các em học bài thật tốt!</a:t>
            </a:r>
            <a:endParaRPr kumimoji="0" lang="zh-CN" altLang="en-US" sz="8797"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723" y="2726350"/>
            <a:ext cx="5308159" cy="4012981"/>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0923" y="3372918"/>
            <a:ext cx="1256845" cy="1732923"/>
          </a:xfrm>
          <a:prstGeom prst="rect">
            <a:avLst/>
          </a:prstGeom>
        </p:spPr>
      </p:pic>
    </p:spTree>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8">
            <a:extLst>
              <a:ext uri="{FF2B5EF4-FFF2-40B4-BE49-F238E27FC236}">
                <a16:creationId xmlns:a16="http://schemas.microsoft.com/office/drawing/2014/main" id="{45D5D47A-F788-4361-A0D8-0FA29BA71BCC}"/>
              </a:ext>
            </a:extLst>
          </p:cNvPr>
          <p:cNvSpPr txBox="1"/>
          <p:nvPr/>
        </p:nvSpPr>
        <p:spPr>
          <a:xfrm>
            <a:off x="3418505" y="173294"/>
            <a:ext cx="5354990" cy="615553"/>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Hoạt động khởi động</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11" name="图片 8">
            <a:extLst>
              <a:ext uri="{FF2B5EF4-FFF2-40B4-BE49-F238E27FC236}">
                <a16:creationId xmlns:a16="http://schemas.microsoft.com/office/drawing/2014/main" id="{7F5455A7-D64E-D90D-E8D4-94E8DE20250A}"/>
              </a:ext>
            </a:extLst>
          </p:cNvPr>
          <p:cNvPicPr>
            <a:picLocks noChangeAspect="1"/>
          </p:cNvPicPr>
          <p:nvPr/>
        </p:nvPicPr>
        <p:blipFill>
          <a:blip r:embed="rId3"/>
          <a:stretch>
            <a:fillRect/>
          </a:stretch>
        </p:blipFill>
        <p:spPr>
          <a:xfrm>
            <a:off x="4357175" y="623994"/>
            <a:ext cx="5131025" cy="5131025"/>
          </a:xfrm>
          <a:prstGeom prst="rect">
            <a:avLst/>
          </a:prstGeom>
        </p:spPr>
      </p:pic>
      <p:pic>
        <p:nvPicPr>
          <p:cNvPr id="12" name="图片 9" descr="C:\Users\Administrator\Desktop\1239c814209700ed65dc142840e88ebd.png1239c814209700ed65dc142840e88ebd">
            <a:extLst>
              <a:ext uri="{FF2B5EF4-FFF2-40B4-BE49-F238E27FC236}">
                <a16:creationId xmlns:a16="http://schemas.microsoft.com/office/drawing/2014/main" id="{5BC88DD6-BADD-FDED-DC0D-36907FDB8E23}"/>
              </a:ext>
            </a:extLst>
          </p:cNvPr>
          <p:cNvPicPr>
            <a:picLocks noChangeAspect="1"/>
          </p:cNvPicPr>
          <p:nvPr/>
        </p:nvPicPr>
        <p:blipFill>
          <a:blip r:embed="rId4"/>
          <a:srcRect/>
          <a:stretch>
            <a:fillRect/>
          </a:stretch>
        </p:blipFill>
        <p:spPr>
          <a:xfrm>
            <a:off x="380455" y="4522768"/>
            <a:ext cx="5229222" cy="2161938"/>
          </a:xfrm>
          <a:prstGeom prst="rect">
            <a:avLst/>
          </a:prstGeom>
        </p:spPr>
      </p:pic>
      <p:sp>
        <p:nvSpPr>
          <p:cNvPr id="13" name="Rectangle 12">
            <a:extLst>
              <a:ext uri="{FF2B5EF4-FFF2-40B4-BE49-F238E27FC236}">
                <a16:creationId xmlns:a16="http://schemas.microsoft.com/office/drawing/2014/main" id="{8AD565F9-C385-435A-77D1-A528C6468429}"/>
              </a:ext>
            </a:extLst>
          </p:cNvPr>
          <p:cNvSpPr/>
          <p:nvPr/>
        </p:nvSpPr>
        <p:spPr>
          <a:xfrm>
            <a:off x="5363926" y="2697773"/>
            <a:ext cx="3117524" cy="1938992"/>
          </a:xfrm>
          <a:prstGeom prst="rect">
            <a:avLst/>
          </a:prstGeom>
        </p:spPr>
        <p:txBody>
          <a:bodyPr wrap="square">
            <a:spAutoFit/>
          </a:bodyPr>
          <a:lstStyle/>
          <a:p>
            <a:pPr algn="ctr"/>
            <a:r>
              <a:rPr lang="en-US" sz="2400">
                <a:latin typeface="Times New Roman" panose="02020603050405020304" pitchFamily="18" charset="0"/>
                <a:ea typeface="Times New Roman" panose="02020603050405020304" pitchFamily="18" charset="0"/>
              </a:rPr>
              <a:t>Để đánh giá một sự việc một cách đúng đắn, hãy xem xét nó ở nhiều khía cạnh, nhiều góc độ.</a:t>
            </a:r>
            <a:endParaRPr lang="en-US" sz="320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3278609-4981-2861-E7BE-084FBC936B7D}"/>
              </a:ext>
            </a:extLst>
          </p:cNvPr>
          <p:cNvSpPr/>
          <p:nvPr/>
        </p:nvSpPr>
        <p:spPr>
          <a:xfrm>
            <a:off x="5496337" y="1377246"/>
            <a:ext cx="285270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noProof="0">
                <a:ln>
                  <a:noFill/>
                </a:ln>
                <a:solidFill>
                  <a:prstClr val="white"/>
                </a:solidFill>
                <a:effectLst/>
                <a:uLnTx/>
                <a:uFillTx/>
                <a:latin typeface="Times New Roman" panose="02020603050405020304" pitchFamily="18" charset="0"/>
                <a:ea typeface="Times New Roman" panose="02020603050405020304" pitchFamily="18" charset="0"/>
                <a:cs typeface="+mn-cs"/>
              </a:rPr>
              <a:t> đề</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096220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47"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704E7-1429-2AB5-3E29-DF0D3E38EB23}"/>
              </a:ext>
            </a:extLst>
          </p:cNvPr>
          <p:cNvPicPr>
            <a:picLocks noChangeAspect="1"/>
          </p:cNvPicPr>
          <p:nvPr/>
        </p:nvPicPr>
        <p:blipFill>
          <a:blip r:embed="rId3"/>
          <a:stretch>
            <a:fillRect/>
          </a:stretch>
        </p:blipFill>
        <p:spPr>
          <a:xfrm>
            <a:off x="0" y="1673"/>
            <a:ext cx="12192000" cy="6854653"/>
          </a:xfrm>
          <a:prstGeom prst="rect">
            <a:avLst/>
          </a:prstGeom>
        </p:spPr>
      </p:pic>
      <p:sp>
        <p:nvSpPr>
          <p:cNvPr id="30" name="文本框 29">
            <a:extLst>
              <a:ext uri="{FF2B5EF4-FFF2-40B4-BE49-F238E27FC236}">
                <a16:creationId xmlns:a16="http://schemas.microsoft.com/office/drawing/2014/main" id="{E3DCF171-3EDA-495A-8657-B759AA7ECC56}"/>
              </a:ext>
            </a:extLst>
          </p:cNvPr>
          <p:cNvSpPr txBox="1"/>
          <p:nvPr/>
        </p:nvSpPr>
        <p:spPr>
          <a:xfrm>
            <a:off x="4675168" y="1132330"/>
            <a:ext cx="5304337" cy="2462213"/>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sz="8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Hình thành </a:t>
            </a:r>
          </a:p>
          <a:p>
            <a:pPr algn="ctr"/>
            <a:r>
              <a:rPr lang="en-US" altLang="zh-CN" sz="8000" b="1">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rPr>
              <a:t>kiến thức</a:t>
            </a:r>
            <a:endParaRPr lang="zh-CN" altLang="en-US" sz="8000" b="1" dirty="0">
              <a:solidFill>
                <a:schemeClr val="bg1">
                  <a:lumMod val="95000"/>
                </a:schemeClr>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18E1F7B7-3A2E-4DD2-B7AB-05A7938EB97C}"/>
              </a:ext>
            </a:extLst>
          </p:cNvPr>
          <p:cNvSpPr txBox="1"/>
          <p:nvPr/>
        </p:nvSpPr>
        <p:spPr>
          <a:xfrm>
            <a:off x="1980519" y="593722"/>
            <a:ext cx="1397819" cy="1769715"/>
          </a:xfrm>
          <a:prstGeom prst="rect">
            <a:avLst/>
          </a:prstGeom>
          <a:noFill/>
        </p:spPr>
        <p:txBody>
          <a:bodyPr vert="horz" wrap="none" lIns="0" tIns="0" rIns="0" bIns="0" rtlCol="0">
            <a:spAutoFit/>
          </a:bodyPr>
          <a:lstStyle>
            <a:defPPr>
              <a:defRPr lang="zh-CN"/>
            </a:defPPr>
            <a:lvl1pPr>
              <a:defRPr sz="11500">
                <a:solidFill>
                  <a:schemeClr val="accent4">
                    <a:lumMod val="50000"/>
                  </a:schemeClr>
                </a:solidFill>
                <a:latin typeface="字魂47号-三分行楷" panose="00000500000000000000" pitchFamily="2" charset="-122"/>
                <a:ea typeface="字魂47号-三分行楷" panose="00000500000000000000" pitchFamily="2" charset="-122"/>
              </a:defRPr>
            </a:lvl1pPr>
          </a:lstStyle>
          <a:p>
            <a:pPr algn="ctr"/>
            <a:r>
              <a:rPr lang="en-US" altLang="zh-CN" b="1" spc="-30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rPr>
              <a:t>02</a:t>
            </a:r>
            <a:endParaRPr lang="zh-CN" altLang="en-US" b="1" spc="-300" dirty="0">
              <a:blipFill>
                <a:blip r:embed="rId4">
                  <a:extLst>
                    <a:ext uri="{28A0092B-C50C-407E-A947-70E740481C1C}">
                      <a14:useLocalDpi xmlns:a14="http://schemas.microsoft.com/office/drawing/2010/main" val="0"/>
                    </a:ext>
                  </a:extLst>
                </a:blip>
                <a:tile tx="0" ty="0" sx="50000" sy="50000" flip="none" algn="ctr"/>
              </a:blipFill>
              <a:latin typeface="Times New Roman" panose="02020603050405020304" pitchFamily="18" charset="0"/>
              <a:ea typeface="字魂20号-石头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7421936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ppt_x</p:attrName>
                                        </p:attrNameLst>
                                      </p:cBhvr>
                                      <p:tavLst>
                                        <p:tav tm="0">
                                          <p:val>
                                            <p:strVal val="#ppt_x"/>
                                          </p:val>
                                        </p:tav>
                                        <p:tav tm="100000">
                                          <p:val>
                                            <p:strVal val="#ppt_x"/>
                                          </p:val>
                                        </p:tav>
                                      </p:tavLst>
                                    </p:anim>
                                    <p:anim calcmode="lin" valueType="num">
                                      <p:cBhvr>
                                        <p:cTn id="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3"/>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748D1AC-6BF9-8924-C691-9D17CBD77BD3}"/>
              </a:ext>
            </a:extLst>
          </p:cNvPr>
          <p:cNvPicPr>
            <a:picLocks noChangeAspect="1"/>
          </p:cNvPicPr>
          <p:nvPr/>
        </p:nvPicPr>
        <p:blipFill>
          <a:blip r:embed="rId3"/>
          <a:stretch>
            <a:fillRect/>
          </a:stretch>
        </p:blipFill>
        <p:spPr>
          <a:xfrm>
            <a:off x="0" y="1673"/>
            <a:ext cx="12192000" cy="6854653"/>
          </a:xfrm>
          <a:prstGeom prst="rect">
            <a:avLst/>
          </a:prstGeom>
        </p:spPr>
      </p:pic>
      <p:sp>
        <p:nvSpPr>
          <p:cNvPr id="5" name="矩形 4">
            <a:extLst>
              <a:ext uri="{FF2B5EF4-FFF2-40B4-BE49-F238E27FC236}">
                <a16:creationId xmlns:a16="http://schemas.microsoft.com/office/drawing/2014/main" id="{4DB35875-B403-43A2-821A-FFC40B0126FB}"/>
              </a:ext>
            </a:extLst>
          </p:cNvPr>
          <p:cNvSpPr/>
          <p:nvPr/>
        </p:nvSpPr>
        <p:spPr>
          <a:xfrm>
            <a:off x="407963" y="407963"/>
            <a:ext cx="11380763" cy="602097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F2E52E47-BC58-4EBF-A67A-F60345CDBA92}"/>
              </a:ext>
            </a:extLst>
          </p:cNvPr>
          <p:cNvSpPr/>
          <p:nvPr/>
        </p:nvSpPr>
        <p:spPr>
          <a:xfrm>
            <a:off x="5943827" y="2554023"/>
            <a:ext cx="5737927"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Trải</a:t>
            </a:r>
            <a:r>
              <a:rPr kumimoji="0" lang="en-US" altLang="zh-CN" sz="6000" b="1" i="0" u="none" strike="noStrike" kern="1200" cap="none" spc="0" normalizeH="0" noProof="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 nghiệm cùng văn bản</a:t>
            </a:r>
            <a:endParaRPr kumimoji="0" lang="en-US" altLang="zh-CN" sz="6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
        <p:nvSpPr>
          <p:cNvPr id="13" name="圆角矩形 23">
            <a:extLst>
              <a:ext uri="{FF2B5EF4-FFF2-40B4-BE49-F238E27FC236}">
                <a16:creationId xmlns:a16="http://schemas.microsoft.com/office/drawing/2014/main" id="{9560F048-96F0-405F-B75B-81B513EC2C6B}"/>
              </a:ext>
            </a:extLst>
          </p:cNvPr>
          <p:cNvSpPr/>
          <p:nvPr/>
        </p:nvSpPr>
        <p:spPr>
          <a:xfrm>
            <a:off x="6010073" y="1804523"/>
            <a:ext cx="1933105" cy="500158"/>
          </a:xfrm>
          <a:prstGeom prst="roundRect">
            <a:avLst/>
          </a:prstGeom>
          <a:solidFill>
            <a:schemeClr val="accent6">
              <a:lumMod val="5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prstClr val="white"/>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rPr>
              <a:t>I. </a:t>
            </a:r>
            <a:endParaRPr kumimoji="0" lang="zh-CN" altLang="en-US" sz="5400" b="0" i="0" u="none" strike="noStrike" kern="1200" cap="none" spc="0" normalizeH="0" baseline="0" noProof="0" dirty="0">
              <a:ln>
                <a:noFill/>
              </a:ln>
              <a:solidFill>
                <a:prstClr val="white"/>
              </a:solidFill>
              <a:effectLs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9447425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750" fill="hold"/>
                                        <p:tgtEl>
                                          <p:spTgt spid="12"/>
                                        </p:tgtEl>
                                        <p:attrNameLst>
                                          <p:attrName>ppt_x</p:attrName>
                                        </p:attrNameLst>
                                      </p:cBhvr>
                                      <p:tavLst>
                                        <p:tav tm="0">
                                          <p:val>
                                            <p:strVal val="#ppt_x"/>
                                          </p:val>
                                        </p:tav>
                                        <p:tav tm="100000">
                                          <p:val>
                                            <p:strVal val="#ppt_x"/>
                                          </p:val>
                                        </p:tav>
                                      </p:tavLst>
                                    </p:anim>
                                    <p:anim calcmode="lin" valueType="num">
                                      <p:cBhvr additive="base">
                                        <p:cTn id="1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8">
            <a:extLst>
              <a:ext uri="{FF2B5EF4-FFF2-40B4-BE49-F238E27FC236}">
                <a16:creationId xmlns:a16="http://schemas.microsoft.com/office/drawing/2014/main" id="{E139BD6D-C4EA-4B45-869D-6B4596A40BC5}"/>
              </a:ext>
            </a:extLst>
          </p:cNvPr>
          <p:cNvSpPr txBox="1"/>
          <p:nvPr/>
        </p:nvSpPr>
        <p:spPr>
          <a:xfrm>
            <a:off x="1887886" y="131266"/>
            <a:ext cx="4208114" cy="61555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1.</a:t>
            </a:r>
            <a:r>
              <a:rPr lang="zh-CN" altLang="en-US"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Đọc</a:t>
            </a:r>
            <a:r>
              <a:rPr lang="en-US" altLang="zh-CN" sz="4000" b="1">
                <a:solidFill>
                  <a:schemeClr val="accent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_______   </a:t>
            </a:r>
            <a:r>
              <a:rPr lang="en-US" altLang="zh-CN" sz="4000" b="1">
                <a:solidFill>
                  <a:schemeClr val="bg1"/>
                </a:solidFill>
                <a:highlight>
                  <a:srgbClr val="289908"/>
                </a:highlight>
                <a:latin typeface="Times New Roman" panose="02020603050405020304" pitchFamily="18" charset="0"/>
                <a:ea typeface="庞门正道标题体" panose="02010600030101010101" pitchFamily="2" charset="-122"/>
                <a:cs typeface="Times New Roman" panose="02020603050405020304" pitchFamily="18" charset="0"/>
                <a:sym typeface="+mn-lt"/>
              </a:rPr>
              <a:t>   </a:t>
            </a:r>
            <a:endParaRPr kumimoji="0" lang="zh-CN" altLang="en-US" sz="4000" b="1" i="0" u="none" strike="noStrike" kern="1200" cap="none" spc="0" normalizeH="0" baseline="0" noProof="0" dirty="0">
              <a:ln>
                <a:noFill/>
              </a:ln>
              <a:solidFill>
                <a:schemeClr val="bg1"/>
              </a:solidFill>
              <a:effectLst/>
              <a:highlight>
                <a:srgbClr val="289908"/>
              </a:highlight>
              <a:uLnTx/>
              <a:uFillTx/>
              <a:latin typeface="Times New Roman" panose="02020603050405020304" pitchFamily="18" charset="0"/>
              <a:ea typeface="庞门正道标题体" panose="02010600030101010101" pitchFamily="2" charset="-122"/>
              <a:cs typeface="Times New Roman" panose="02020603050405020304" pitchFamily="18" charset="0"/>
              <a:sym typeface="+mn-lt"/>
            </a:endParaRPr>
          </a:p>
        </p:txBody>
      </p:sp>
      <p:pic>
        <p:nvPicPr>
          <p:cNvPr id="58" name="图片 11">
            <a:extLst>
              <a:ext uri="{FF2B5EF4-FFF2-40B4-BE49-F238E27FC236}">
                <a16:creationId xmlns:a16="http://schemas.microsoft.com/office/drawing/2014/main" id="{97B3E0BC-BD9B-4BFD-9390-215BDB7C88EF}"/>
              </a:ext>
            </a:extLst>
          </p:cNvPr>
          <p:cNvPicPr>
            <a:picLocks noChangeAspect="1"/>
          </p:cNvPicPr>
          <p:nvPr/>
        </p:nvPicPr>
        <p:blipFill>
          <a:blip r:embed="rId3" cstate="print"/>
          <a:stretch>
            <a:fillRect/>
          </a:stretch>
        </p:blipFill>
        <p:spPr>
          <a:xfrm>
            <a:off x="558353" y="908278"/>
            <a:ext cx="5041443" cy="5041443"/>
          </a:xfrm>
          <a:prstGeom prst="rect">
            <a:avLst/>
          </a:prstGeom>
        </p:spPr>
      </p:pic>
      <p:sp>
        <p:nvSpPr>
          <p:cNvPr id="59" name="矩形 13">
            <a:extLst>
              <a:ext uri="{FF2B5EF4-FFF2-40B4-BE49-F238E27FC236}">
                <a16:creationId xmlns:a16="http://schemas.microsoft.com/office/drawing/2014/main" id="{73676E02-27FD-42B0-803B-D63F910F941E}"/>
              </a:ext>
            </a:extLst>
          </p:cNvPr>
          <p:cNvSpPr/>
          <p:nvPr/>
        </p:nvSpPr>
        <p:spPr>
          <a:xfrm>
            <a:off x="1712518" y="2992814"/>
            <a:ext cx="2668610"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rgbClr val="000000"/>
                </a:solidFill>
                <a:effectLst/>
                <a:latin typeface="Times New Roman" panose="02020603050405020304" pitchFamily="18" charset="0"/>
                <a:ea typeface="MS Mincho" panose="02020609040205080304" pitchFamily="49" charset="-128"/>
              </a:rPr>
              <a:t>Hs lần lượt đọc từng truyện</a:t>
            </a:r>
            <a:endParaRPr lang="zh-CN" altLang="zh-CN" sz="4400" b="1" kern="0" dirty="0">
              <a:solidFill>
                <a:srgbClr val="002060"/>
              </a:solidFill>
              <a:latin typeface="Times New Roman" panose="02020603050405020304" pitchFamily="18" charset="0"/>
              <a:cs typeface="Times New Roman" panose="02020603050405020304" pitchFamily="18" charset="0"/>
              <a:sym typeface="+mn-lt"/>
            </a:endParaRPr>
          </a:p>
        </p:txBody>
      </p:sp>
      <p:pic>
        <p:nvPicPr>
          <p:cNvPr id="60" name="图片 14">
            <a:extLst>
              <a:ext uri="{FF2B5EF4-FFF2-40B4-BE49-F238E27FC236}">
                <a16:creationId xmlns:a16="http://schemas.microsoft.com/office/drawing/2014/main" id="{BAFC9DB8-0B47-4B7D-8ECB-652DB56851DC}"/>
              </a:ext>
            </a:extLst>
          </p:cNvPr>
          <p:cNvPicPr>
            <a:picLocks noChangeAspect="1"/>
          </p:cNvPicPr>
          <p:nvPr/>
        </p:nvPicPr>
        <p:blipFill>
          <a:blip r:embed="rId3" cstate="print"/>
          <a:stretch>
            <a:fillRect/>
          </a:stretch>
        </p:blipFill>
        <p:spPr>
          <a:xfrm>
            <a:off x="6173981" y="-175743"/>
            <a:ext cx="5041443" cy="5041443"/>
          </a:xfrm>
          <a:prstGeom prst="rect">
            <a:avLst/>
          </a:prstGeom>
        </p:spPr>
      </p:pic>
      <p:sp>
        <p:nvSpPr>
          <p:cNvPr id="61" name="矩形 15">
            <a:extLst>
              <a:ext uri="{FF2B5EF4-FFF2-40B4-BE49-F238E27FC236}">
                <a16:creationId xmlns:a16="http://schemas.microsoft.com/office/drawing/2014/main" id="{A8F71C85-70D2-4632-B621-AE66F5CD9829}"/>
              </a:ext>
            </a:extLst>
          </p:cNvPr>
          <p:cNvSpPr/>
          <p:nvPr/>
        </p:nvSpPr>
        <p:spPr>
          <a:xfrm>
            <a:off x="7204644" y="1892483"/>
            <a:ext cx="2817419"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Lưu ý dừng đọc đúng thời điểm để trả lời các câu hỏi trong hộp chỉ dẫn</a:t>
            </a:r>
            <a:endParaRPr lang="en-US" sz="2400">
              <a:effectLst/>
              <a:latin typeface=".VnTime"/>
              <a:ea typeface="Times New Roman" panose="02020603050405020304" pitchFamily="18" charset="0"/>
              <a:cs typeface="Times New Roman" panose="02020603050405020304" pitchFamily="18" charset="0"/>
            </a:endParaRPr>
          </a:p>
        </p:txBody>
      </p:sp>
      <p:sp>
        <p:nvSpPr>
          <p:cNvPr id="62" name="文本框 16">
            <a:extLst>
              <a:ext uri="{FF2B5EF4-FFF2-40B4-BE49-F238E27FC236}">
                <a16:creationId xmlns:a16="http://schemas.microsoft.com/office/drawing/2014/main" id="{40AB985D-8EE9-4A48-A88E-8B4278F0EC0D}"/>
              </a:ext>
            </a:extLst>
          </p:cNvPr>
          <p:cNvSpPr txBox="1"/>
          <p:nvPr/>
        </p:nvSpPr>
        <p:spPr>
          <a:xfrm>
            <a:off x="2251412" y="2161817"/>
            <a:ext cx="795411"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800" b="1" dirty="0">
                <a:solidFill>
                  <a:srgbClr val="718CFF"/>
                </a:solidFill>
                <a:latin typeface="Times New Roman" panose="02020603050405020304" pitchFamily="18" charset="0"/>
                <a:cs typeface="Times New Roman" panose="02020603050405020304" pitchFamily="18" charset="0"/>
                <a:sym typeface="+mn-lt"/>
              </a:rPr>
              <a:t>01</a:t>
            </a:r>
          </a:p>
        </p:txBody>
      </p:sp>
      <p:sp>
        <p:nvSpPr>
          <p:cNvPr id="63" name="文本框 17">
            <a:extLst>
              <a:ext uri="{FF2B5EF4-FFF2-40B4-BE49-F238E27FC236}">
                <a16:creationId xmlns:a16="http://schemas.microsoft.com/office/drawing/2014/main" id="{96CE10C3-ED3A-4C18-AC5C-BA2BAD936692}"/>
              </a:ext>
            </a:extLst>
          </p:cNvPr>
          <p:cNvSpPr txBox="1"/>
          <p:nvPr/>
        </p:nvSpPr>
        <p:spPr>
          <a:xfrm>
            <a:off x="7932415" y="1183731"/>
            <a:ext cx="800219"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800" b="1" dirty="0">
                <a:solidFill>
                  <a:srgbClr val="718CFF"/>
                </a:solidFill>
                <a:latin typeface="Times New Roman" panose="02020603050405020304" pitchFamily="18" charset="0"/>
                <a:cs typeface="Times New Roman" panose="02020603050405020304" pitchFamily="18" charset="0"/>
                <a:sym typeface="+mn-lt"/>
              </a:rPr>
              <a:t>02</a:t>
            </a:r>
          </a:p>
        </p:txBody>
      </p:sp>
    </p:spTree>
    <p:extLst>
      <p:ext uri="{BB962C8B-B14F-4D97-AF65-F5344CB8AC3E}">
        <p14:creationId xmlns:p14="http://schemas.microsoft.com/office/powerpoint/2010/main" val="242085626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
                                            <p:txEl>
                                              <p:pRg st="0" end="0"/>
                                            </p:txEl>
                                          </p:spTgt>
                                        </p:tgtEl>
                                        <p:attrNameLst>
                                          <p:attrName>style.visibility</p:attrName>
                                        </p:attrNameLst>
                                      </p:cBhvr>
                                      <p:to>
                                        <p:strVal val="visible"/>
                                      </p:to>
                                    </p:set>
                                    <p:anim calcmode="lin" valueType="num">
                                      <p:cBhvr additive="base">
                                        <p:cTn id="29"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2" grpId="0"/>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0.2"/>
</p:tagLst>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_rels/theme4.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68000"/>
          </a:schemeClr>
        </a:solidFill>
        <a:ln>
          <a:noFill/>
        </a:ln>
      </a:spPr>
      <a:bodyPr tIns="108000" bIns="144000" rtlCol="0" anchor="ctr"/>
      <a:lstStyle>
        <a:defPPr algn="ctr">
          <a:defRPr sz="7200" dirty="0" smtClean="0">
            <a:blipFill dpi="0" rotWithShape="1">
              <a:blip xmlns:r="http://schemas.openxmlformats.org/officeDocument/2006/relationships" r:embed="rId1">
                <a:extLst>
                  <a:ext uri="{28A0092B-C50C-407E-A947-70E740481C1C}">
                    <a14:useLocalDpi xmlns:a14="http://schemas.microsoft.com/office/drawing/2010/main" val="0"/>
                  </a:ext>
                </a:extLst>
              </a:blip>
              <a:srcRect/>
              <a:tile tx="0" ty="0" sx="50000" sy="50000" flip="none" algn="ctr"/>
            </a:blipFill>
            <a:latin typeface="字魂47号-三分行楷" panose="00000500000000000000" pitchFamily="2" charset="-122"/>
            <a:ea typeface="字魂47号-三分行楷" panose="00000500000000000000" pitchFamily="2"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76">
      <a:dk1>
        <a:sysClr val="windowText" lastClr="000000"/>
      </a:dk1>
      <a:lt1>
        <a:sysClr val="window" lastClr="FFFFFF"/>
      </a:lt1>
      <a:dk2>
        <a:srgbClr val="44546A"/>
      </a:dk2>
      <a:lt2>
        <a:srgbClr val="E7E6E6"/>
      </a:lt2>
      <a:accent1>
        <a:srgbClr val="538135"/>
      </a:accent1>
      <a:accent2>
        <a:srgbClr val="70AD47"/>
      </a:accent2>
      <a:accent3>
        <a:srgbClr val="538135"/>
      </a:accent3>
      <a:accent4>
        <a:srgbClr val="70AD47"/>
      </a:accent4>
      <a:accent5>
        <a:srgbClr val="53813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876">
      <a:dk1>
        <a:sysClr val="windowText" lastClr="000000"/>
      </a:dk1>
      <a:lt1>
        <a:sysClr val="window" lastClr="FFFFFF"/>
      </a:lt1>
      <a:dk2>
        <a:srgbClr val="44546A"/>
      </a:dk2>
      <a:lt2>
        <a:srgbClr val="E7E6E6"/>
      </a:lt2>
      <a:accent1>
        <a:srgbClr val="538135"/>
      </a:accent1>
      <a:accent2>
        <a:srgbClr val="70AD47"/>
      </a:accent2>
      <a:accent3>
        <a:srgbClr val="538135"/>
      </a:accent3>
      <a:accent4>
        <a:srgbClr val="70AD47"/>
      </a:accent4>
      <a:accent5>
        <a:srgbClr val="53813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68000"/>
          </a:schemeClr>
        </a:solidFill>
        <a:ln>
          <a:noFill/>
        </a:ln>
      </a:spPr>
      <a:bodyPr tIns="108000" bIns="144000" rtlCol="0" anchor="ctr"/>
      <a:lstStyle>
        <a:defPPr algn="ctr">
          <a:defRPr sz="7200" dirty="0" smtClean="0">
            <a:blipFill dpi="0" rotWithShape="1">
              <a:blip xmlns:r="http://schemas.openxmlformats.org/officeDocument/2006/relationships" r:embed="rId1">
                <a:extLst>
                  <a:ext uri="{28A0092B-C50C-407E-A947-70E740481C1C}">
                    <a14:useLocalDpi xmlns:a14="http://schemas.microsoft.com/office/drawing/2010/main" val="0"/>
                  </a:ext>
                </a:extLst>
              </a:blip>
              <a:srcRect/>
              <a:tile tx="0" ty="0" sx="50000" sy="50000" flip="none" algn="ctr"/>
            </a:blipFill>
            <a:latin typeface="字魂47号-三分行楷" panose="00000500000000000000" pitchFamily="2" charset="-122"/>
            <a:ea typeface="字魂47号-三分行楷" panose="00000500000000000000" pitchFamily="2"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2907</Words>
  <Application>Microsoft Office PowerPoint</Application>
  <PresentationFormat>Widescreen</PresentationFormat>
  <Paragraphs>297</Paragraphs>
  <Slides>51</Slides>
  <Notes>37</Notes>
  <HiddenSlides>0</HiddenSlides>
  <MMClips>52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51</vt:i4>
      </vt:variant>
    </vt:vector>
  </HeadingPairs>
  <TitlesOfParts>
    <vt:vector size="66" baseType="lpstr">
      <vt:lpstr>.VnTime</vt:lpstr>
      <vt:lpstr>Calibri</vt:lpstr>
      <vt:lpstr>字魂59号-创粗黑</vt:lpstr>
      <vt:lpstr>字魂36号-正文宋楷</vt:lpstr>
      <vt:lpstr>DengXian</vt:lpstr>
      <vt:lpstr>庞门正道标题体</vt:lpstr>
      <vt:lpstr>Times New Roman</vt:lpstr>
      <vt:lpstr>Wingdings</vt:lpstr>
      <vt:lpstr>Arial</vt:lpstr>
      <vt:lpstr>Office 主题​​</vt:lpstr>
      <vt:lpstr>1_Office 主题​​</vt:lpstr>
      <vt:lpstr>2_Office 主题​​</vt:lpstr>
      <vt:lpstr>3_Office 主题​​</vt:lpstr>
      <vt:lpstr>1_Office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智超 高</dc:creator>
  <cp:lastModifiedBy>hieu nguyen</cp:lastModifiedBy>
  <cp:revision>39</cp:revision>
  <dcterms:created xsi:type="dcterms:W3CDTF">2019-03-13T05:38:41Z</dcterms:created>
  <dcterms:modified xsi:type="dcterms:W3CDTF">2023-09-30T03:03:23Z</dcterms:modified>
</cp:coreProperties>
</file>