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52"/>
  </p:notesMasterIdLst>
  <p:sldIdLst>
    <p:sldId id="320" r:id="rId6"/>
    <p:sldId id="271" r:id="rId7"/>
    <p:sldId id="272" r:id="rId8"/>
    <p:sldId id="294" r:id="rId9"/>
    <p:sldId id="273" r:id="rId10"/>
    <p:sldId id="274" r:id="rId11"/>
    <p:sldId id="302" r:id="rId12"/>
    <p:sldId id="276" r:id="rId13"/>
    <p:sldId id="277" r:id="rId14"/>
    <p:sldId id="278" r:id="rId15"/>
    <p:sldId id="279" r:id="rId16"/>
    <p:sldId id="280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295" r:id="rId31"/>
    <p:sldId id="296" r:id="rId32"/>
    <p:sldId id="297" r:id="rId33"/>
    <p:sldId id="298" r:id="rId34"/>
    <p:sldId id="291" r:id="rId35"/>
    <p:sldId id="299" r:id="rId36"/>
    <p:sldId id="316" r:id="rId37"/>
    <p:sldId id="317" r:id="rId38"/>
    <p:sldId id="293" r:id="rId39"/>
    <p:sldId id="319" r:id="rId40"/>
    <p:sldId id="318" r:id="rId41"/>
    <p:sldId id="300" r:id="rId42"/>
    <p:sldId id="263" r:id="rId43"/>
    <p:sldId id="301" r:id="rId44"/>
    <p:sldId id="256" r:id="rId45"/>
    <p:sldId id="257" r:id="rId46"/>
    <p:sldId id="268" r:id="rId47"/>
    <p:sldId id="267" r:id="rId48"/>
    <p:sldId id="266" r:id="rId49"/>
    <p:sldId id="265" r:id="rId50"/>
    <p:sldId id="269" r:id="rId51"/>
  </p:sldIdLst>
  <p:sldSz cx="9144000" cy="5143500" type="screen16x9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11" d="100"/>
          <a:sy n="111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D76B8-D707-46E4-85CE-B4B7B62FD421}" type="datetimeFigureOut">
              <a:rPr lang="en-US" smtClean="0"/>
              <a:t>18-Oct-24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F639C-25E7-41AE-974D-D15899FF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29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751E1-17AB-487A-80A7-25A0F24E060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76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99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3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jpeg"/><Relationship Id="rId7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1.wdp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0.xml"/><Relationship Id="rId5" Type="http://schemas.microsoft.com/office/2007/relationships/hdphoto" Target="../media/hdphoto11.wdp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slide" Target="slide13.xml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slide" Target="slide7.xml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microsoft.com/office/2007/relationships/hdphoto" Target="../media/hdphoto20.wdp"/><Relationship Id="rId26" Type="http://schemas.openxmlformats.org/officeDocument/2006/relationships/image" Target="../media/image89.png"/><Relationship Id="rId39" Type="http://schemas.openxmlformats.org/officeDocument/2006/relationships/slide" Target="slide42.xml"/><Relationship Id="rId3" Type="http://schemas.openxmlformats.org/officeDocument/2006/relationships/image" Target="../media/image77.png"/><Relationship Id="rId21" Type="http://schemas.microsoft.com/office/2007/relationships/hdphoto" Target="../media/hdphoto21.wdp"/><Relationship Id="rId34" Type="http://schemas.openxmlformats.org/officeDocument/2006/relationships/image" Target="../media/image93.png"/><Relationship Id="rId42" Type="http://schemas.openxmlformats.org/officeDocument/2006/relationships/slide" Target="slide43.xml"/><Relationship Id="rId47" Type="http://schemas.microsoft.com/office/2007/relationships/hdphoto" Target="../media/hdphoto31.wdp"/><Relationship Id="rId50" Type="http://schemas.microsoft.com/office/2007/relationships/hdphoto" Target="../media/hdphoto32.wdp"/><Relationship Id="rId7" Type="http://schemas.openxmlformats.org/officeDocument/2006/relationships/image" Target="../media/image79.png"/><Relationship Id="rId12" Type="http://schemas.microsoft.com/office/2007/relationships/hdphoto" Target="../media/hdphoto17.wdp"/><Relationship Id="rId17" Type="http://schemas.openxmlformats.org/officeDocument/2006/relationships/image" Target="../media/image84.png"/><Relationship Id="rId25" Type="http://schemas.microsoft.com/office/2007/relationships/hdphoto" Target="../media/hdphoto23.wdp"/><Relationship Id="rId33" Type="http://schemas.openxmlformats.org/officeDocument/2006/relationships/slide" Target="slide9.xml"/><Relationship Id="rId38" Type="http://schemas.microsoft.com/office/2007/relationships/hdphoto" Target="../media/hdphoto28.wdp"/><Relationship Id="rId46" Type="http://schemas.openxmlformats.org/officeDocument/2006/relationships/image" Target="../media/image97.png"/><Relationship Id="rId2" Type="http://schemas.openxmlformats.org/officeDocument/2006/relationships/image" Target="../media/image76.jpeg"/><Relationship Id="rId16" Type="http://schemas.microsoft.com/office/2007/relationships/hdphoto" Target="../media/hdphoto19.wdp"/><Relationship Id="rId20" Type="http://schemas.openxmlformats.org/officeDocument/2006/relationships/image" Target="../media/image86.png"/><Relationship Id="rId29" Type="http://schemas.openxmlformats.org/officeDocument/2006/relationships/image" Target="../media/image91.png"/><Relationship Id="rId41" Type="http://schemas.microsoft.com/office/2007/relationships/hdphoto" Target="../media/hdphoto2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81.png"/><Relationship Id="rId24" Type="http://schemas.openxmlformats.org/officeDocument/2006/relationships/image" Target="../media/image88.png"/><Relationship Id="rId32" Type="http://schemas.microsoft.com/office/2007/relationships/hdphoto" Target="../media/hdphoto26.wdp"/><Relationship Id="rId37" Type="http://schemas.openxmlformats.org/officeDocument/2006/relationships/image" Target="../media/image94.png"/><Relationship Id="rId40" Type="http://schemas.openxmlformats.org/officeDocument/2006/relationships/image" Target="../media/image95.png"/><Relationship Id="rId45" Type="http://schemas.openxmlformats.org/officeDocument/2006/relationships/slide" Target="slide44.xml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23" Type="http://schemas.microsoft.com/office/2007/relationships/hdphoto" Target="../media/hdphoto22.wdp"/><Relationship Id="rId28" Type="http://schemas.openxmlformats.org/officeDocument/2006/relationships/image" Target="../media/image90.png"/><Relationship Id="rId36" Type="http://schemas.openxmlformats.org/officeDocument/2006/relationships/slide" Target="slide41.xml"/><Relationship Id="rId49" Type="http://schemas.openxmlformats.org/officeDocument/2006/relationships/image" Target="../media/image98.png"/><Relationship Id="rId10" Type="http://schemas.microsoft.com/office/2007/relationships/hdphoto" Target="../media/hdphoto16.wdp"/><Relationship Id="rId19" Type="http://schemas.openxmlformats.org/officeDocument/2006/relationships/image" Target="../media/image85.png"/><Relationship Id="rId31" Type="http://schemas.openxmlformats.org/officeDocument/2006/relationships/image" Target="../media/image92.png"/><Relationship Id="rId44" Type="http://schemas.microsoft.com/office/2007/relationships/hdphoto" Target="../media/hdphoto30.wdp"/><Relationship Id="rId4" Type="http://schemas.microsoft.com/office/2007/relationships/hdphoto" Target="../media/hdphoto13.wdp"/><Relationship Id="rId9" Type="http://schemas.openxmlformats.org/officeDocument/2006/relationships/image" Target="../media/image80.png"/><Relationship Id="rId14" Type="http://schemas.microsoft.com/office/2007/relationships/hdphoto" Target="../media/hdphoto18.wdp"/><Relationship Id="rId22" Type="http://schemas.openxmlformats.org/officeDocument/2006/relationships/image" Target="../media/image87.png"/><Relationship Id="rId27" Type="http://schemas.microsoft.com/office/2007/relationships/hdphoto" Target="../media/hdphoto24.wdp"/><Relationship Id="rId30" Type="http://schemas.microsoft.com/office/2007/relationships/hdphoto" Target="../media/hdphoto25.wdp"/><Relationship Id="rId35" Type="http://schemas.microsoft.com/office/2007/relationships/hdphoto" Target="../media/hdphoto27.wdp"/><Relationship Id="rId43" Type="http://schemas.openxmlformats.org/officeDocument/2006/relationships/image" Target="../media/image96.png"/><Relationship Id="rId48" Type="http://schemas.openxmlformats.org/officeDocument/2006/relationships/slide" Target="slide45.xml"/><Relationship Id="rId8" Type="http://schemas.microsoft.com/office/2007/relationships/hdphoto" Target="../media/hdphoto1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microsoft.com/office/2007/relationships/hdphoto" Target="../media/hdphoto33.wdp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1.png"/><Relationship Id="rId5" Type="http://schemas.microsoft.com/office/2007/relationships/hdphoto" Target="../media/hdphoto33.wdp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1.png"/><Relationship Id="rId5" Type="http://schemas.microsoft.com/office/2007/relationships/hdphoto" Target="../media/hdphoto33.wdp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.png"/><Relationship Id="rId5" Type="http://schemas.microsoft.com/office/2007/relationships/hdphoto" Target="../media/hdphoto33.wdp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microsoft.com/office/2007/relationships/hdphoto" Target="../media/hdphoto33.wdp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8470" y="435610"/>
            <a:ext cx="539115" cy="9152255"/>
          </a:xfrm>
          <a:prstGeom prst="rect">
            <a:avLst/>
          </a:prstGeom>
        </p:spPr>
      </p:pic>
      <p:pic>
        <p:nvPicPr>
          <p:cNvPr id="3089" name="Picture 19" descr="1756826jayn0q74j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8" y="3983990"/>
            <a:ext cx="596900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9" descr="1756826jayn0q74j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338" y="3965258"/>
            <a:ext cx="659130" cy="59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/>
          <p:cNvSpPr txBox="1"/>
          <p:nvPr/>
        </p:nvSpPr>
        <p:spPr>
          <a:xfrm>
            <a:off x="1828800" y="3609368"/>
            <a:ext cx="5600700" cy="536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7000"/>
              </a:lnSpc>
              <a:tabLst>
                <a:tab pos="762000" algn="l"/>
              </a:tabLst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Họ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GV: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Vũ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Tiểu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Thanh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162300" y="666750"/>
            <a:ext cx="45720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THCS ĐỐNG ĐA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209800" y="324803"/>
            <a:ext cx="685958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ỦY BAN NHÂN DÂN THÀNH PHỐ QUY NHƠN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0500" y="370523"/>
            <a:ext cx="1368425" cy="1261110"/>
            <a:chOff x="600" y="1167"/>
            <a:chExt cx="4310" cy="3972"/>
          </a:xfrm>
        </p:grpSpPr>
        <p:pic>
          <p:nvPicPr>
            <p:cNvPr id="9" name="Picture 8" descr="logo trườ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" y="1620"/>
              <a:ext cx="3413" cy="3101"/>
            </a:xfrm>
            <a:prstGeom prst="rect">
              <a:avLst/>
            </a:prstGeom>
          </p:spPr>
        </p:pic>
        <p:sp>
          <p:nvSpPr>
            <p:cNvPr id="3079" name="WordArt 10"/>
            <p:cNvSpPr>
              <a:spLocks noTextEdit="1"/>
            </p:cNvSpPr>
            <p:nvPr/>
          </p:nvSpPr>
          <p:spPr>
            <a:xfrm>
              <a:off x="704" y="1167"/>
              <a:ext cx="4172" cy="3724"/>
            </a:xfrm>
            <a:prstGeom prst="rect">
              <a:avLst/>
            </a:prstGeom>
            <a:ln>
              <a:noFill/>
            </a:ln>
          </p:spPr>
          <p:txBody>
            <a:bodyPr wrap="none" fromWordArt="1">
              <a:prstTxWarp prst="textArchUp">
                <a:avLst>
                  <a:gd name="adj" fmla="val 10800003"/>
                </a:avLst>
              </a:prstTxWarp>
              <a:normAutofit/>
            </a:bodyPr>
            <a:lstStyle/>
            <a:p>
              <a:pPr algn="ctr"/>
              <a:r>
                <a:rPr lang="en-US" b="1">
                  <a:solidFill>
                    <a:srgbClr val="C00000"/>
                  </a:solidFill>
                  <a:effectLst>
                    <a:outerShdw dist="107763" dir="2699999" algn="ctr" rotWithShape="0">
                      <a:srgbClr val="C0C0C0">
                        <a:alpha val="50000"/>
                      </a:srgbClr>
                    </a:outerShdw>
                  </a:effectLst>
                  <a:latin typeface="Arial" panose="020B0604020202020204" pitchFamily="34" charset="0"/>
                  <a:ea typeface="Arial" panose="020B0604020202020204" pitchFamily="34" charset="0"/>
                </a:rPr>
                <a:t>THI ĐUA DẠY TỐT – HỌC TỐT</a:t>
              </a:r>
            </a:p>
          </p:txBody>
        </p:sp>
        <p:sp>
          <p:nvSpPr>
            <p:cNvPr id="3078" name="WordArt 9"/>
            <p:cNvSpPr>
              <a:spLocks noTextEdit="1"/>
            </p:cNvSpPr>
            <p:nvPr/>
          </p:nvSpPr>
          <p:spPr>
            <a:xfrm>
              <a:off x="600" y="2039"/>
              <a:ext cx="4311" cy="3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txBody>
            <a:bodyPr wrap="none" fromWordArt="1">
              <a:prstTxWarp prst="textArchDown">
                <a:avLst>
                  <a:gd name="adj" fmla="val 1120020"/>
                </a:avLst>
              </a:prstTxWarp>
              <a:normAutofit/>
            </a:bodyPr>
            <a:lstStyle/>
            <a:p>
              <a:pPr algn="ctr"/>
              <a:r>
                <a:rPr lang="en-US" sz="1125" b="1" dirty="0" err="1">
                  <a:solidFill>
                    <a:srgbClr val="FF0000"/>
                  </a:solidFill>
                  <a:effectLst>
                    <a:outerShdw dist="35921" dir="2699999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ea typeface="Arial" panose="020B0604020202020204" pitchFamily="34" charset="0"/>
                </a:rPr>
                <a:t>Năm</a:t>
              </a:r>
              <a:r>
                <a:rPr lang="en-US" sz="1125" b="1" dirty="0">
                  <a:solidFill>
                    <a:srgbClr val="FF0000"/>
                  </a:solidFill>
                  <a:effectLst>
                    <a:outerShdw dist="35921" dir="2699999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1125" b="1" dirty="0" err="1">
                  <a:solidFill>
                    <a:srgbClr val="FF0000"/>
                  </a:solidFill>
                  <a:effectLst>
                    <a:outerShdw dist="35921" dir="2699999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ea typeface="Arial" panose="020B0604020202020204" pitchFamily="34" charset="0"/>
                </a:rPr>
                <a:t>học</a:t>
              </a:r>
              <a:r>
                <a:rPr lang="en-US" sz="1125" b="1" dirty="0">
                  <a:solidFill>
                    <a:srgbClr val="FF0000"/>
                  </a:solidFill>
                  <a:effectLst>
                    <a:outerShdw dist="35921" dir="2699999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ea typeface="Arial" panose="020B0604020202020204" pitchFamily="34" charset="0"/>
                </a:rPr>
                <a:t>: </a:t>
              </a:r>
              <a:r>
                <a:rPr lang="en-US" sz="1125" b="1" dirty="0" smtClean="0">
                  <a:solidFill>
                    <a:srgbClr val="FF0000"/>
                  </a:solidFill>
                  <a:effectLst>
                    <a:outerShdw dist="35921" dir="2699999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ea typeface="Arial" panose="020B0604020202020204" pitchFamily="34" charset="0"/>
                </a:rPr>
                <a:t>2024-2025</a:t>
              </a:r>
              <a:endParaRPr lang="en-US" sz="1125" b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2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Cây thực phẩm</a:t>
            </a:r>
          </a:p>
        </p:txBody>
      </p:sp>
      <p:pic>
        <p:nvPicPr>
          <p:cNvPr id="74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3012" y="1249363"/>
            <a:ext cx="2466975" cy="18478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4012" y="1249363"/>
            <a:ext cx="2466975" cy="18478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85975" y="2185987"/>
            <a:ext cx="3514725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350">
              <a:latin typeface="Comic Sans MS" panose="030F0702030302020204" pitchFamily="66" charset="0"/>
            </a:endParaRPr>
          </a:p>
          <a:p>
            <a:endParaRPr lang="en-US" altLang="en-US" sz="135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3023592" y="2105622"/>
            <a:ext cx="1382316" cy="9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0"/>
          </a:p>
        </p:txBody>
      </p:sp>
      <p:sp>
        <p:nvSpPr>
          <p:cNvPr id="6" name="AutoShape 5"/>
          <p:cNvSpPr>
            <a:spLocks noChangeAspect="1" noChangeArrowheads="1"/>
          </p:cNvSpPr>
          <p:nvPr/>
        </p:nvSpPr>
        <p:spPr bwMode="auto">
          <a:xfrm>
            <a:off x="3157538" y="2185989"/>
            <a:ext cx="1080492" cy="8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0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44" y="2185987"/>
            <a:ext cx="2302598" cy="1980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29" y="1657366"/>
            <a:ext cx="2091667" cy="1571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63" y="1531867"/>
            <a:ext cx="1750634" cy="1811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 smtClean="0"/>
              <a:t>nghiệp</a:t>
            </a:r>
            <a:endParaRPr lang="en-US" dirty="0"/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85" y="1402184"/>
            <a:ext cx="1927920" cy="19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49" y="2388022"/>
            <a:ext cx="2357438" cy="1910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07" y="1718972"/>
            <a:ext cx="2185988" cy="18296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00897" y="294232"/>
            <a:ext cx="5772150" cy="42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1.1 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Vai trò của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trọt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Nam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205809" y="1043894"/>
            <a:ext cx="1568291" cy="733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399843" y="1022758"/>
            <a:ext cx="1854518" cy="75438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265726" y="2810691"/>
            <a:ext cx="1538560" cy="724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6399844" y="2901586"/>
            <a:ext cx="1789271" cy="68416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916763" y="1028700"/>
            <a:ext cx="3340418" cy="2557054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4121608" y="3899261"/>
            <a:ext cx="519248" cy="38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2916763" y="4456357"/>
            <a:ext cx="35734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20" grpId="0" bldLvl="0" animBg="1"/>
      <p:bldP spid="19" grpId="0" bldLvl="0" animBg="1"/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6" y="271187"/>
            <a:ext cx="2791950" cy="1740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211" y="271187"/>
            <a:ext cx="2614834" cy="1740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51" y="2683852"/>
            <a:ext cx="2735506" cy="192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659" y="271187"/>
            <a:ext cx="2792502" cy="1740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658" y="2724103"/>
            <a:ext cx="2713745" cy="1845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46" y="2724104"/>
            <a:ext cx="2704113" cy="17929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7251" y="2189284"/>
            <a:ext cx="6976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Hồ</a:t>
            </a:r>
            <a:r>
              <a:rPr lang="en-US" sz="1350" dirty="0"/>
              <a:t> </a:t>
            </a:r>
            <a:r>
              <a:rPr lang="en-US" sz="1350" dirty="0" err="1"/>
              <a:t>tiêu</a:t>
            </a:r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857250" y="4684102"/>
            <a:ext cx="7841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Hạt</a:t>
            </a:r>
            <a:r>
              <a:rPr lang="en-US" sz="1350" dirty="0"/>
              <a:t> </a:t>
            </a:r>
            <a:r>
              <a:rPr lang="en-US" sz="1350" dirty="0" err="1"/>
              <a:t>điều</a:t>
            </a: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4020945" y="2189263"/>
            <a:ext cx="6687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Cà</a:t>
            </a:r>
            <a:r>
              <a:rPr lang="en-US" sz="1350" dirty="0"/>
              <a:t> </a:t>
            </a:r>
            <a:r>
              <a:rPr lang="en-US" sz="1350" dirty="0" err="1"/>
              <a:t>phê</a:t>
            </a:r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7194257" y="2195857"/>
            <a:ext cx="7232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Lúa</a:t>
            </a:r>
            <a:r>
              <a:rPr lang="en-US" sz="1350" dirty="0"/>
              <a:t> </a:t>
            </a:r>
            <a:r>
              <a:rPr lang="en-US" sz="1350" dirty="0" err="1"/>
              <a:t>gạo</a:t>
            </a:r>
            <a:endParaRPr lang="en-US"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73" y="317112"/>
            <a:ext cx="7584176" cy="456863"/>
          </a:xfrm>
        </p:spPr>
        <p:txBody>
          <a:bodyPr>
            <a:normAutofit fontScale="90000"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NGHỀ TRỒNG TRỌT Ở VIỆT NAM</a:t>
            </a: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45" y="1329929"/>
            <a:ext cx="7879872" cy="2667306"/>
          </a:xfrm>
        </p:spPr>
        <p:txBody>
          <a:bodyPr>
            <a:noAutofit/>
          </a:bodyPr>
          <a:lstStyle/>
          <a:p>
            <a:pPr algn="l"/>
            <a:r>
              <a:rPr lang="en-US" sz="27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1.1.Vai </a:t>
            </a:r>
            <a:r>
              <a:rPr lang="en-US" sz="27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7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7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7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7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l"/>
            <a:r>
              <a:rPr lang="en-US" altLang="vi-VN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28625" indent="-428625" algn="l">
              <a:buFontTx/>
              <a:buChar char="-"/>
            </a:pP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28625" indent="-428625" algn="l">
              <a:buFontTx/>
              <a:buChar char="-"/>
            </a:pP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28625" indent="-428625" algn="l">
              <a:buFontTx/>
              <a:buChar char="-"/>
            </a:pPr>
            <a:endParaRPr lang="en-US" altLang="vi-VN" sz="2700" dirty="0">
              <a:cs typeface="Times New Roman" panose="02020603050405020304" pitchFamily="18" charset="0"/>
            </a:endParaRPr>
          </a:p>
          <a:p>
            <a:pPr marL="857250" indent="-857250" algn="l">
              <a:buFontTx/>
              <a:buChar char="-"/>
            </a:pPr>
            <a:endParaRPr lang="en-US" altLang="vi-VN" sz="2700" dirty="0">
              <a:latin typeface="Comic Sans MS" panose="030F0702030302020204" pitchFamily="66" charset="0"/>
            </a:endParaRPr>
          </a:p>
          <a:p>
            <a:pPr marL="857250" indent="-857250" algn="l">
              <a:buFontTx/>
              <a:buChar char="-"/>
            </a:pPr>
            <a:endParaRPr lang="en-US" altLang="vi-VN" sz="2700" dirty="0">
              <a:cs typeface="Times New Roman" panose="02020603050405020304" pitchFamily="18" charset="0"/>
            </a:endParaRPr>
          </a:p>
          <a:p>
            <a:pPr algn="l"/>
            <a:endParaRPr lang="vi-VN" sz="2700" b="1" dirty="0"/>
          </a:p>
        </p:txBody>
      </p:sp>
      <p:pic>
        <p:nvPicPr>
          <p:cNvPr id="4" name="Picture 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90" y="1152594"/>
            <a:ext cx="914400" cy="8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Trung Học Cơ Sở Lê Lợi | Phòng GD&amp;ĐT Quận 3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90945" y="933303"/>
            <a:ext cx="71293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11956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813164"/>
            <a:ext cx="3086100" cy="1498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2" y="813166"/>
            <a:ext cx="3095897" cy="1498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312127"/>
            <a:ext cx="3086100" cy="1498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2" y="2312127"/>
            <a:ext cx="3095897" cy="15675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2539" y="4058842"/>
            <a:ext cx="76989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biện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pháp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minh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họa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1.2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giúp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lĩnh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trồng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trọt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triển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thế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</a:rPr>
              <a:t>? 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153" y="173641"/>
            <a:ext cx="7886700" cy="3263504"/>
          </a:xfrm>
        </p:spPr>
        <p:txBody>
          <a:bodyPr>
            <a:normAutofit/>
          </a:bodyPr>
          <a:lstStyle/>
          <a:p>
            <a:pPr marL="3475355" indent="0">
              <a:buNone/>
            </a:pPr>
            <a:r>
              <a:rPr lang="vi-VN" sz="2800" dirty="0">
                <a:latin typeface="+mj-lt"/>
              </a:rPr>
              <a:t>Trồng trọt theo tiêu chuẩn VietG</a:t>
            </a:r>
            <a:r>
              <a:rPr lang="en-US" sz="2800" dirty="0">
                <a:latin typeface="+mj-lt"/>
              </a:rPr>
              <a:t>a</a:t>
            </a:r>
            <a:r>
              <a:rPr lang="vi-VN" sz="2800" dirty="0">
                <a:latin typeface="+mj-lt"/>
              </a:rPr>
              <a:t>p: nâng cao chất lượng sản phẩm (sạch, ngon, nhiều chất dinh dưỡng…)</a:t>
            </a:r>
            <a:endParaRPr lang="en-US" sz="2800" dirty="0">
              <a:latin typeface="+mj-lt"/>
            </a:endParaRP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833" y="2332048"/>
            <a:ext cx="3672434" cy="2443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89" y="270540"/>
            <a:ext cx="4252511" cy="424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41" y="273845"/>
            <a:ext cx="4503761" cy="4117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7210" y="211349"/>
            <a:ext cx="3676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đại hóa trồng trọt: áp dụng máy móc vào trong trồng trọt giúp nâng cao năng suất sản phẩm.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10" y="2127259"/>
            <a:ext cx="3525242" cy="2345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2" y="166817"/>
            <a:ext cx="3862110" cy="32364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900" y="3725690"/>
            <a:ext cx="3698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giới hóa trồng trọt: thúc đẩy phát triển hiệu quả và bền vững nông nghiệp.</a:t>
            </a:r>
            <a:endParaRPr lang="en-US" sz="2400" dirty="0"/>
          </a:p>
        </p:txBody>
      </p:sp>
      <p:sp>
        <p:nvSpPr>
          <p:cNvPr id="8" name="AutoShape 2" descr="Cơ giới hoá nông nghiệp (Agricultural Mechanization) là gì?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159" y="120254"/>
            <a:ext cx="3598316" cy="2425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333" y="2767344"/>
            <a:ext cx="3634142" cy="226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76" y="202337"/>
            <a:ext cx="3770654" cy="2493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336" y="3132041"/>
            <a:ext cx="39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Trồng trọt theo vùng chuyên canh: tăng năng suất cây trồng và chất lượng nông sản.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305" y="111211"/>
            <a:ext cx="3735368" cy="2508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583" y="2979720"/>
            <a:ext cx="4716614" cy="1851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ò chơi vận động mầm non: Ai nhanh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507" y="1548757"/>
            <a:ext cx="79944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đảm bảo vững chắc an ninh lương thực trước mắt và lâu dài.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thu nhập cho người nông dân, góp phần xóa đói giảm nghèo.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chính trị xã hội.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và thích ứng với biến đổi khí hậu.</a:t>
            </a:r>
          </a:p>
        </p:txBody>
      </p:sp>
      <p:sp>
        <p:nvSpPr>
          <p:cNvPr id="2" name="Rectangle 1"/>
          <p:cNvSpPr/>
          <p:nvPr/>
        </p:nvSpPr>
        <p:spPr>
          <a:xfrm>
            <a:off x="661086" y="333760"/>
            <a:ext cx="7549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trọt ở nước ta cần cơ cấu lại cây trồng theo quy mô lớn 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5287" y="1763018"/>
            <a:ext cx="8120190" cy="2136257"/>
          </a:xfrm>
        </p:spPr>
        <p:txBody>
          <a:bodyPr>
            <a:noAutofit/>
          </a:bodyPr>
          <a:lstStyle/>
          <a:p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 algn="l">
              <a:buFontTx/>
              <a:buChar char="-"/>
            </a:pPr>
            <a:endParaRPr lang="en-US" altLang="vi-VN" sz="3000" dirty="0">
              <a:cs typeface="Times New Roman" panose="02020603050405020304" pitchFamily="18" charset="0"/>
            </a:endParaRPr>
          </a:p>
          <a:p>
            <a:pPr algn="l"/>
            <a:endParaRPr lang="vi-VN" sz="3000" b="1" dirty="0"/>
          </a:p>
        </p:txBody>
      </p:sp>
      <p:pic>
        <p:nvPicPr>
          <p:cNvPr id="4" name="Picture 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4590" y="891933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Trung Học Cơ Sở Lê Lợi | Phòng GD&amp;ĐT Quận 3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8" name="Title 1"/>
          <p:cNvSpPr txBox="1"/>
          <p:nvPr/>
        </p:nvSpPr>
        <p:spPr>
          <a:xfrm>
            <a:off x="478873" y="317112"/>
            <a:ext cx="7584176" cy="456863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Bài 1 NGHỀ TRỒNG TRỌT Ở VIỆT NAM</a:t>
            </a:r>
            <a:endParaRPr lang="vi-VN" sz="4500" dirty="0"/>
          </a:p>
        </p:txBody>
      </p:sp>
      <p:sp>
        <p:nvSpPr>
          <p:cNvPr id="9" name="Title 1"/>
          <p:cNvSpPr txBox="1"/>
          <p:nvPr/>
        </p:nvSpPr>
        <p:spPr>
          <a:xfrm>
            <a:off x="230981" y="1109297"/>
            <a:ext cx="6879185" cy="411956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290" y="1490663"/>
            <a:ext cx="2518274" cy="2432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564" y="1490662"/>
            <a:ext cx="2821577" cy="232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141" y="1490662"/>
            <a:ext cx="2801983" cy="23244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2290" y="3946792"/>
            <a:ext cx="87917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tên các nghề trong trồng trọt được minh họa trong 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384" y="50266"/>
            <a:ext cx="7939216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Định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hướng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nghề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nghiệp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lĩnh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vực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trồng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trọt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2.1.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 (SGK)</a:t>
            </a:r>
            <a:endParaRPr lang="en-US" sz="21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7" name="Picture 1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-56879"/>
            <a:ext cx="897935" cy="65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491" y="420130"/>
            <a:ext cx="3583676" cy="36439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0855" y="203886"/>
            <a:ext cx="3910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NHÀ TRỒNG TRỌT: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67" y="2360720"/>
            <a:ext cx="3352745" cy="2501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8" y="200373"/>
            <a:ext cx="3803193" cy="29647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4268" y="310868"/>
            <a:ext cx="41202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Kĩ thuật viên lâm nghiệp: Làm việc liên quan đến cây rừng (giám sát, hỗ trợ nghiên cứu lâm nghiệp, quản lí khai thác, bảo tồn tài nguyên và bảo vệ môi trường rừng).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931" y="2596110"/>
            <a:ext cx="3248302" cy="2433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9" y="126232"/>
            <a:ext cx="3741778" cy="29135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989" y="3195035"/>
            <a:ext cx="4368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788" y="80899"/>
            <a:ext cx="3108893" cy="2328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69" y="2662881"/>
            <a:ext cx="3145712" cy="215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NGÀNH NGHỀ KHÁC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09750"/>
            <a:ext cx="45720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9"/>
            <a:ext cx="8686800" cy="4080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00151"/>
            <a:ext cx="8077200" cy="382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00151"/>
            <a:ext cx="5105400" cy="3394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LỆ TRÒ CHƠI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AI NHANH HƠN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678" y="409433"/>
            <a:ext cx="7830402" cy="36337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5565" y="3786252"/>
            <a:ext cx="774851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721360" algn="l"/>
              </a:tabLs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viêc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1.4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9028"/>
            <a:ext cx="9220200" cy="3394472"/>
          </a:xfrm>
        </p:spPr>
        <p:txBody>
          <a:bodyPr>
            <a:noAutofit/>
          </a:bodyPr>
          <a:lstStyle/>
          <a:p>
            <a:r>
              <a:rPr lang="vi-VN" sz="2200" dirty="0">
                <a:latin typeface="+mj-lt"/>
              </a:rPr>
              <a:t>Để làm được công việc như trong hình 1.4, người lao động cần có những kiến thức, kĩ năng:</a:t>
            </a:r>
          </a:p>
          <a:p>
            <a:r>
              <a:rPr lang="vi-VN" sz="2200" dirty="0">
                <a:latin typeface="+mj-lt"/>
              </a:rPr>
              <a:t>Nhận biết sâu, bệnh hại: có kiến thức về đặc điểm, sinh trưởng phát triển cây trồng, kĩ năng chăm sóc, phòng trừ sâu, bệnh cho cây trồng.</a:t>
            </a:r>
          </a:p>
          <a:p>
            <a:r>
              <a:rPr lang="vi-VN" sz="2200" dirty="0">
                <a:latin typeface="+mj-lt"/>
              </a:rPr>
              <a:t>Sử dụng máy móc trong trồng trọt:  Có kiến thức về khí hậu, tính chất đất trồng, kĩ năng sử dụng, bảo quản tốt các thiết bị, dụng cụ trong lĩnh vực trồng trọt.</a:t>
            </a:r>
          </a:p>
          <a:p>
            <a:r>
              <a:rPr lang="vi-VN" sz="2200" dirty="0">
                <a:latin typeface="+mj-lt"/>
              </a:rPr>
              <a:t>Chăm sóc cắt, tỉa cây trồng: Có kiến thức về đặc điểm, sinh trưởng phát triển cây trồng, kĩ năng chăm sóc cây trồng, có tinh thần trách nhiệm</a:t>
            </a:r>
            <a:r>
              <a:rPr lang="vi-VN" sz="2200" dirty="0" smtClean="0">
                <a:latin typeface="+mj-lt"/>
              </a:rPr>
              <a:t>.</a:t>
            </a:r>
            <a:endParaRPr lang="vi-VN" sz="2200" dirty="0"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20750" y="69850"/>
            <a:ext cx="8223250" cy="167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529" y="1683358"/>
            <a:ext cx="7488902" cy="2136257"/>
          </a:xfrm>
        </p:spPr>
        <p:txBody>
          <a:bodyPr>
            <a:noAutofit/>
          </a:bodyPr>
          <a:lstStyle/>
          <a:p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 algn="l">
              <a:buFontTx/>
              <a:buChar char="-"/>
            </a:pPr>
            <a:endParaRPr lang="en-US" alt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6794" y="1353938"/>
            <a:ext cx="897935" cy="65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Trung Học Cơ Sở Lê Lợi | Phòng GD&amp;ĐT Quận 3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8" name="Title 1"/>
          <p:cNvSpPr txBox="1"/>
          <p:nvPr/>
        </p:nvSpPr>
        <p:spPr>
          <a:xfrm>
            <a:off x="478873" y="317112"/>
            <a:ext cx="7584176" cy="456863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Bài 1 NGHỀ TRỒNG TRỌT Ở VIỆT NAM</a:t>
            </a:r>
            <a:endParaRPr lang="vi-VN" sz="4500" dirty="0"/>
          </a:p>
        </p:txBody>
      </p:sp>
      <p:sp>
        <p:nvSpPr>
          <p:cNvPr id="9" name="Title 1"/>
          <p:cNvSpPr txBox="1"/>
          <p:nvPr/>
        </p:nvSpPr>
        <p:spPr>
          <a:xfrm>
            <a:off x="156529" y="1353938"/>
            <a:ext cx="7325488" cy="411956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2806" y="1610667"/>
            <a:ext cx="5758249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sản phẩm trồng trọt, gia đình em sử dụng:</a:t>
            </a:r>
            <a:endParaRPr lang="en-US" sz="24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Lúa: cung cấp lương thực.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Mía : cung cấp thực phẩm.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342900" algn="l"/>
                <a:tab pos="2360930" algn="ctr"/>
              </a:tabLs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 giấy: làm cảnh</a:t>
            </a:r>
            <a:endParaRPr lang="en-US" sz="24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650" y="583431"/>
            <a:ext cx="7597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kể ba sản phẩm từ trồng trọt mà gia đình em sử dụng? Mỗi sản phẩm thể hiện vai trò nào của trồng trọt?</a:t>
            </a:r>
            <a:endParaRPr lang="en-US" sz="2400" dirty="0"/>
          </a:p>
        </p:txBody>
      </p:sp>
      <p:sp>
        <p:nvSpPr>
          <p:cNvPr id="5" name="AutoShape 2" descr="Image result for mía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844" y="3623812"/>
            <a:ext cx="1657350" cy="1071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06" y="3623812"/>
            <a:ext cx="1997003" cy="1071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230" y="3177802"/>
            <a:ext cx="2614841" cy="1470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5997" y="98651"/>
            <a:ext cx="2303323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224433"/>
            <a:ext cx="7543800" cy="21187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399" y="2678590"/>
            <a:ext cx="8525585" cy="109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Quan sát hình 1.5 cho biết mỗi hoạt động minh họa nghề nào trong lĩnh vực trồng trọt ?</a:t>
            </a:r>
            <a:endParaRPr lang="en-US" sz="2400" dirty="0">
              <a:latin typeface="Times New Roman" panose="02020603050405020304" pitchFamily="18" charset="0"/>
              <a:ea typeface="Calibri" panose="020F0502020204030204" charset="0"/>
            </a:endParaRPr>
          </a:p>
          <a:p>
            <a:r>
              <a:rPr lang="nl-NL" sz="13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545334" y="3638550"/>
            <a:ext cx="8525585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Hình 1.5a: Nghề đốn củi, làm gỗ</a:t>
            </a:r>
          </a:p>
          <a:p>
            <a:r>
              <a:rPr lang="vi-VN" sz="2400" dirty="0">
                <a:latin typeface="+mj-lt"/>
              </a:rPr>
              <a:t>Hình 1.5b: Nông dân, trồng lúa</a:t>
            </a:r>
          </a:p>
          <a:p>
            <a:r>
              <a:rPr lang="vi-VN" sz="2400" dirty="0">
                <a:latin typeface="+mj-lt"/>
              </a:rPr>
              <a:t>Hình 1.5c: Nhà làm vườn, trồng cây cảnh</a:t>
            </a:r>
          </a:p>
          <a:p>
            <a:r>
              <a:rPr lang="nl-NL" sz="13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endParaRPr lang="en-US" sz="13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215" y="1332985"/>
            <a:ext cx="5772150" cy="120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Địa phương em phát triển những nghề nào trong lĩnh vực trồng trọt? Những nghề đó tác động như thế nào đến kinh tế địa phương em?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28900" y="342900"/>
            <a:ext cx="394335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9070" y="2602149"/>
            <a:ext cx="2965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7450" y="42172"/>
            <a:ext cx="5286659" cy="516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NỘI DUNG BÀI HỌC</a:t>
            </a:r>
          </a:p>
        </p:txBody>
      </p:sp>
      <p:sp>
        <p:nvSpPr>
          <p:cNvPr id="11" name="Subtitle 2"/>
          <p:cNvSpPr txBox="1"/>
          <p:nvPr/>
        </p:nvSpPr>
        <p:spPr>
          <a:xfrm>
            <a:off x="490012" y="787587"/>
            <a:ext cx="7879872" cy="204346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accent5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88670" marR="0" indent="-28575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350" b="1" dirty="0">
                <a:solidFill>
                  <a:srgbClr val="C00000"/>
                </a:solidFill>
                <a:cs typeface="Times New Roman" panose="02020603050405020304" pitchFamily="18" charset="0"/>
              </a:rPr>
              <a:t>1.1.Vai </a:t>
            </a:r>
            <a:r>
              <a:rPr lang="en-US" sz="135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trò</a:t>
            </a:r>
            <a:r>
              <a:rPr lang="en-US" sz="135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của</a:t>
            </a:r>
            <a:r>
              <a:rPr lang="en-US" sz="135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trồng</a:t>
            </a:r>
            <a:r>
              <a:rPr lang="en-US" sz="135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trọt</a:t>
            </a:r>
            <a:r>
              <a:rPr lang="en-US" sz="1350" b="1" dirty="0">
                <a:solidFill>
                  <a:srgbClr val="C00000"/>
                </a:solidFill>
                <a:cs typeface="Times New Roman" panose="02020603050405020304" pitchFamily="18" charset="0"/>
              </a:rPr>
              <a:t> ở </a:t>
            </a:r>
            <a:r>
              <a:rPr lang="en-US" sz="135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Việt</a:t>
            </a:r>
            <a:r>
              <a:rPr lang="en-US" sz="1350" b="1" dirty="0">
                <a:solidFill>
                  <a:srgbClr val="C00000"/>
                </a:solidFill>
                <a:cs typeface="Times New Roman" panose="02020603050405020304" pitchFamily="18" charset="0"/>
              </a:rPr>
              <a:t> Nam</a:t>
            </a:r>
          </a:p>
          <a:p>
            <a:pPr algn="l">
              <a:lnSpc>
                <a:spcPct val="100000"/>
              </a:lnSpc>
            </a:pPr>
            <a:r>
              <a:rPr lang="en-US" altLang="vi-VN" sz="135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Cung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cấp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lương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phẩm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Cung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cấp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nguyên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nghiệp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Cung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cấp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ăn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chăn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nuôi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Cung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cấp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nông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sản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xuất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khẩu</a:t>
            </a:r>
            <a:r>
              <a:rPr lang="en-US" altLang="vi-VN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việc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lao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động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6297" y="521379"/>
            <a:ext cx="365702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vi-VN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vi-VN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vi-VN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3" name="Subtitle 2"/>
          <p:cNvSpPr txBox="1"/>
          <p:nvPr/>
        </p:nvSpPr>
        <p:spPr>
          <a:xfrm>
            <a:off x="490012" y="2616522"/>
            <a:ext cx="7254097" cy="78370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accent5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88670" marR="0" indent="-28575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Trồng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trọt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ở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Việt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Nam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triển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vọng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phát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triển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hướng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ứng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dụng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nghệ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cao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vùng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canh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tác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đạt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chuẩn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nâng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cao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chất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lượng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sản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phẩm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đáp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ứng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nhu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tiêu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thụ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nước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xuất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khẩu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vi-VN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l"/>
            <a:endParaRPr lang="vi-VN" sz="135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476297" y="2242966"/>
            <a:ext cx="4657350" cy="411956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5" name="Subtitle 2"/>
          <p:cNvSpPr txBox="1"/>
          <p:nvPr/>
        </p:nvSpPr>
        <p:spPr>
          <a:xfrm>
            <a:off x="574027" y="3591859"/>
            <a:ext cx="7488902" cy="21362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accent5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88670" marR="0" indent="-28575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nghề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phổ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biến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lĩnh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vực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trồng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trọt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nhà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trồng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trọt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nhà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nuôi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cấy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mô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nhà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bệnh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nhà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tư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vấn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vườn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kĩ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thuật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trồng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trọt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…</a:t>
            </a:r>
            <a:endParaRPr lang="en-US" sz="135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l"/>
            <a:endParaRPr lang="en-US" altLang="vi-VN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57250" indent="-857250" algn="l">
              <a:buFontTx/>
              <a:buChar char="-"/>
            </a:pPr>
            <a:endParaRPr lang="en-US" altLang="vi-VN" sz="1350" dirty="0">
              <a:cs typeface="Times New Roman" panose="02020603050405020304" pitchFamily="18" charset="0"/>
            </a:endParaRPr>
          </a:p>
          <a:p>
            <a:pPr algn="l"/>
            <a:endParaRPr lang="vi-VN" sz="1350" b="1" dirty="0"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90012" y="3211963"/>
            <a:ext cx="6064787" cy="411956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574026" y="4416784"/>
            <a:ext cx="7488902" cy="5723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accent5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88670" marR="0" indent="-28575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marR="0" indent="-18288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lao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động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kiến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trồng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chăm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sóc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cây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trồng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khả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năng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sử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dụng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máy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móc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thiết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bị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trồng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trọt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sức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khỏe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tinh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thần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trách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nhiệm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đối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nghề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nghiệp</a:t>
            </a:r>
            <a:r>
              <a:rPr lang="en-US" sz="135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vi-VN" sz="135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525162" y="4004829"/>
            <a:ext cx="7325488" cy="411956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382000" cy="67627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2371725"/>
            <a:ext cx="8382000" cy="13525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063229"/>
            <a:ext cx="8382000" cy="11275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4019550"/>
            <a:ext cx="8382000" cy="10132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54864"/>
            <a:ext cx="3200400" cy="294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3009096"/>
            <a:ext cx="2436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Segoe UI Semibold" panose="020B0702040204020203" pitchFamily="34" charset="0"/>
              </a:rPr>
              <a:t>NÔNG TRẠI CỦA TÔI</a:t>
            </a:r>
            <a:endParaRPr lang="en-US" sz="2800" dirty="0">
              <a:solidFill>
                <a:srgbClr val="FF0000"/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54864"/>
            <a:ext cx="3200400" cy="294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3009096"/>
            <a:ext cx="2436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Segoe UI Semibold" panose="020B0702040204020203" pitchFamily="34" charset="0"/>
              </a:rPr>
              <a:t>NÔNG TRẠI CỦA TÔI</a:t>
            </a:r>
            <a:endParaRPr lang="en-US" sz="2800" dirty="0">
              <a:solidFill>
                <a:srgbClr val="FF0000"/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14300" y="285750"/>
            <a:ext cx="6210300" cy="3581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LỆ TRÒ CHƠI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lou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14750"/>
            <a:ext cx="69151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1143000" y="4400550"/>
            <a:ext cx="6858000" cy="0"/>
          </a:xfrm>
          <a:prstGeom prst="line">
            <a:avLst/>
          </a:prstGeom>
          <a:noFill/>
          <a:ln w="38100">
            <a:solidFill>
              <a:srgbClr val="D79339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sz="1350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143000" y="3714750"/>
            <a:ext cx="457200" cy="6286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27432" tIns="27432" rIns="27432" bIns="27432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825" b="1">
              <a:latin typeface="Verdana" panose="020B0604030504040204" pitchFamily="34" charset="0"/>
            </a:endParaRPr>
          </a:p>
        </p:txBody>
      </p:sp>
      <p:pic>
        <p:nvPicPr>
          <p:cNvPr id="44038" name="Picture 6" descr="gras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59894"/>
            <a:ext cx="6972300" cy="7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1657350" y="3714750"/>
            <a:ext cx="457200" cy="1428750"/>
          </a:xfrm>
          <a:prstGeom prst="line">
            <a:avLst/>
          </a:prstGeom>
          <a:noFill/>
          <a:ln w="28575">
            <a:solidFill>
              <a:srgbClr val="7E845A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sz="1350"/>
          </a:p>
        </p:txBody>
      </p:sp>
      <p:pic>
        <p:nvPicPr>
          <p:cNvPr id="23" name="Picture 11" descr="bigc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657600"/>
            <a:ext cx="838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bigca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343400"/>
            <a:ext cx="838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1143000" y="4457700"/>
            <a:ext cx="4572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27432" tIns="27432" rIns="27432" bIns="27432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825" b="1">
              <a:latin typeface="Verdana" panose="020B0604030504040204" pitchFamily="34" charset="0"/>
            </a:endParaRPr>
          </a:p>
          <a:p>
            <a:pPr algn="ctr"/>
            <a:endParaRPr lang="en-US" altLang="en-US" sz="1350" b="1">
              <a:latin typeface="Times New Roman" panose="02020603050405020304" pitchFamily="18" charset="0"/>
            </a:endParaRP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6800850" y="3714750"/>
            <a:ext cx="457200" cy="1428750"/>
          </a:xfrm>
          <a:prstGeom prst="line">
            <a:avLst/>
          </a:prstGeom>
          <a:noFill/>
          <a:ln w="28575">
            <a:solidFill>
              <a:srgbClr val="7E845A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sz="1350"/>
          </a:p>
        </p:txBody>
      </p:sp>
      <p:grpSp>
        <p:nvGrpSpPr>
          <p:cNvPr id="44044" name="Group 12"/>
          <p:cNvGrpSpPr/>
          <p:nvPr/>
        </p:nvGrpSpPr>
        <p:grpSpPr bwMode="auto">
          <a:xfrm>
            <a:off x="1600200" y="3086100"/>
            <a:ext cx="457200" cy="653654"/>
            <a:chOff x="5259" y="3147"/>
            <a:chExt cx="384" cy="549"/>
          </a:xfrm>
        </p:grpSpPr>
        <p:sp>
          <p:nvSpPr>
            <p:cNvPr id="44045" name="AutoShape 13">
              <a:hlinkClick r:id="rId1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259" y="3147"/>
              <a:ext cx="384" cy="336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0000">
                <a:alpha val="56000"/>
              </a:srgbClr>
            </a:solidFill>
            <a:ln w="9525" algn="ctr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US" sz="1200" b="1" i="1">
                  <a:latin typeface="Times New Roman" panose="02020603050405020304" pitchFamily="18" charset="0"/>
                </a:rPr>
                <a:t>ĐÍCH</a:t>
              </a:r>
            </a:p>
          </p:txBody>
        </p:sp>
        <p:sp>
          <p:nvSpPr>
            <p:cNvPr id="44046" name="Line 14"/>
            <p:cNvSpPr>
              <a:spLocks noChangeShapeType="1"/>
            </p:cNvSpPr>
            <p:nvPr/>
          </p:nvSpPr>
          <p:spPr bwMode="auto">
            <a:xfrm>
              <a:off x="5280" y="3408"/>
              <a:ext cx="0" cy="288"/>
            </a:xfrm>
            <a:prstGeom prst="line">
              <a:avLst/>
            </a:prstGeom>
            <a:noFill/>
            <a:ln w="38100">
              <a:solidFill>
                <a:srgbClr val="945414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350"/>
            </a:p>
          </p:txBody>
        </p:sp>
      </p:grpSp>
      <p:pic>
        <p:nvPicPr>
          <p:cNvPr id="44047" name="Picture 15" descr="konlang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143250"/>
            <a:ext cx="2118122" cy="5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8" name="WordArt 16"/>
          <p:cNvSpPr>
            <a:spLocks noChangeArrowheads="1" noChangeShapeType="1" noTextEdit="1"/>
          </p:cNvSpPr>
          <p:nvPr/>
        </p:nvSpPr>
        <p:spPr bwMode="auto">
          <a:xfrm>
            <a:off x="1143000" y="971550"/>
            <a:ext cx="3657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700" b="1" kern="10" dirty="0">
                <a:ln w="25400">
                  <a:solidFill>
                    <a:srgbClr val="FFFFFF"/>
                  </a:solidFill>
                  <a:round/>
                </a:ln>
                <a:gradFill rotWithShape="1">
                  <a:gsLst>
                    <a:gs pos="0">
                      <a:srgbClr val="CC0000">
                        <a:gamma/>
                        <a:shade val="46275"/>
                        <a:invGamma/>
                      </a:srgbClr>
                    </a:gs>
                    <a:gs pos="50000">
                      <a:srgbClr val="CC0000"/>
                    </a:gs>
                    <a:gs pos="100000">
                      <a:srgbClr val="CC00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về đích trước?</a:t>
            </a:r>
            <a:endParaRPr lang="en-US" sz="2700" b="1" kern="10" dirty="0">
              <a:ln w="25400">
                <a:solidFill>
                  <a:srgbClr val="FFFFFF"/>
                </a:solidFill>
                <a:round/>
              </a:ln>
              <a:gradFill rotWithShape="1">
                <a:gsLst>
                  <a:gs pos="0">
                    <a:srgbClr val="CC0000">
                      <a:gamma/>
                      <a:shade val="46275"/>
                      <a:invGamma/>
                    </a:srgbClr>
                  </a:gs>
                  <a:gs pos="5000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56" name="Oval 24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7258050" y="0"/>
            <a:ext cx="571500" cy="571500"/>
          </a:xfrm>
          <a:prstGeom prst="ellipse">
            <a:avLst/>
          </a:prstGeom>
          <a:solidFill>
            <a:schemeClr val="accent1"/>
          </a:solidFill>
          <a:ln w="19050" algn="ctr">
            <a:solidFill>
              <a:srgbClr val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350"/>
          </a:p>
        </p:txBody>
      </p:sp>
      <p:pic>
        <p:nvPicPr>
          <p:cNvPr id="2" name="17295619704731266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24600" y="45243"/>
            <a:ext cx="2680096" cy="2286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18333 1.5606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56069E-6 L -0.33333 1.56069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56069E-6 L -0.49167 1.5606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1.56069E-6 L -0.68889 1.5606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56069E-6 L -0.83889 1.56069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18333 1.56069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56069E-6 L -0.33333 1.56069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56069E-6 L -0.49167 1.5606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1.56069E-6 L -0.68889 1.56069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56069E-6 L -0.83889 1.56069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64" y="2290287"/>
            <a:ext cx="961909" cy="10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85" y="2616720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566386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042091" y="4028766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08" y="2560239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4" y="2952296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6162" y="3181350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70" y="3284662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1359" y="4132577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9050"/>
            <a:ext cx="609600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336560" y="2589699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979873" y="2722976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25" y="-19192"/>
            <a:ext cx="812475" cy="6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1" y="330262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80" y="514350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527821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00200" y="819150"/>
            <a:ext cx="55626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1024176"/>
            <a:ext cx="55499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743200" y="2090976"/>
            <a:ext cx="5410200" cy="2080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43200" y="2214869"/>
            <a:ext cx="5597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3499"/>
            <a:ext cx="3048000" cy="210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9199" y="-1"/>
            <a:ext cx="6320971" cy="3224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53886"/>
            <a:ext cx="61685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+mj-lt"/>
              </a:rPr>
              <a:t>Vì sao phương thức trồng trọt đang chuyển dần sang hướng hình thành các vùng chuyên canh cây trồng</a:t>
            </a:r>
          </a:p>
          <a:p>
            <a:pPr algn="just"/>
            <a:r>
              <a:rPr lang="vi-VN" sz="2000" dirty="0">
                <a:latin typeface="+mj-lt"/>
              </a:rPr>
              <a:t>A. Tạo cảnh quan đẹp mặt cho khách du lịch, giúp môi trường xanh, sạch.</a:t>
            </a:r>
          </a:p>
          <a:p>
            <a:pPr algn="just"/>
            <a:r>
              <a:rPr lang="vi-VN" sz="2000" dirty="0">
                <a:latin typeface="+mj-lt"/>
              </a:rPr>
              <a:t>B. Do sở thích và khả năng canh tác của người lao động.</a:t>
            </a:r>
          </a:p>
          <a:p>
            <a:pPr algn="just"/>
            <a:r>
              <a:rPr lang="vi-VN" sz="2000" dirty="0">
                <a:latin typeface="+mj-lt"/>
              </a:rPr>
              <a:t>C. Do nhu cầu sử dụng sản phẩm cây trồng của người lao động.</a:t>
            </a:r>
          </a:p>
          <a:p>
            <a:pPr algn="just"/>
            <a:r>
              <a:rPr lang="vi-VN" sz="2000" dirty="0">
                <a:latin typeface="+mj-lt"/>
              </a:rPr>
              <a:t>D. Tạo thuận lợi cho việc canh tác, ứng dụng hiệu quả thành tựu khoa học kĩ thuật.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61578" y="3330574"/>
            <a:ext cx="5849021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3635482"/>
            <a:ext cx="55970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Tạo thuận lợi cho việc canh tác, ứng dụng hiệu quả thành tựu khoa học kĩ thuật.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3224887"/>
            <a:ext cx="2812379" cy="193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43000" y="-1"/>
            <a:ext cx="6477000" cy="31785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227443"/>
            <a:ext cx="55499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mà trồng trọt ở nước ta cần cơ cấu lại cây trồng theo quy mô lớn.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Thực hiện mong muốn của các nhà quản lí cây trồng.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Giúp tăng số lượng sản phẩm xuất khẩu và nhập khẩu trong nước.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Tạo thuận lợi cho việc canh tác, bảo quản, chế biến và tiêu thụ sản phẩm.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Tạo thuận lợi cho hoạt động tham quan, du lịch của địa phương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74513" y="3474147"/>
            <a:ext cx="5410200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8956" y="3769164"/>
            <a:ext cx="55970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Tạo thuận lợi cho việc canh tác, bảo quản, chế biến và tiêu thụ sản phẩm.</a:t>
            </a:r>
          </a:p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3237551"/>
            <a:ext cx="2794000" cy="192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71600" y="50962"/>
            <a:ext cx="5562600" cy="21397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1940" y="243376"/>
            <a:ext cx="59694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đáp ứng của người lao động phù hợp với nghề trong lĩnh vực trồng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UcPeriod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UcPeriod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UcPeriod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68342" y="2702330"/>
            <a:ext cx="5410200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8342" y="2896161"/>
            <a:ext cx="559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3290051"/>
            <a:ext cx="2717800" cy="187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00200" y="819150"/>
            <a:ext cx="55626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024176"/>
            <a:ext cx="5549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Nghề trồng trọt nào phổ biến nhất ở địa phương em? Vì sao</a:t>
            </a:r>
            <a:r>
              <a:rPr lang="vi-VN" sz="2400" dirty="0" smtClean="0">
                <a:latin typeface="+mj-lt"/>
              </a:rPr>
              <a:t>?</a:t>
            </a:r>
            <a:endParaRPr lang="en-US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2419350"/>
            <a:ext cx="5410200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794000"/>
            <a:ext cx="5597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3224887"/>
            <a:ext cx="2812379" cy="193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1435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CÁC SẢN PHẨM TRỒNG TROT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836451815218202265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612775"/>
            <a:ext cx="5867400" cy="4400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9" y="663135"/>
            <a:ext cx="3542327" cy="3665422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3352800" y="1958879"/>
            <a:ext cx="5456471" cy="139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50" b="1" dirty="0">
                <a:solidFill>
                  <a:srgbClr val="00CC00"/>
                </a:solidFill>
              </a:rPr>
              <a:t>NGHỀ TRỒNG TRỌT Ở VIỆT NAM</a:t>
            </a:r>
          </a:p>
        </p:txBody>
      </p:sp>
      <p:sp>
        <p:nvSpPr>
          <p:cNvPr id="9" name="Rectangle 5"/>
          <p:cNvSpPr>
            <a:spLocks noGrp="1" noChangeArrowheads="1"/>
          </p:cNvSpPr>
          <p:nvPr/>
        </p:nvSpPr>
        <p:spPr bwMode="auto">
          <a:xfrm>
            <a:off x="3877056" y="994530"/>
            <a:ext cx="2900625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rgbClr val="7030A0"/>
                </a:solidFill>
              </a:rPr>
              <a:t>TUẦN 1 – TIẾT 1</a:t>
            </a:r>
          </a:p>
          <a:p>
            <a:pPr eaLnBrk="1" hangingPunct="1"/>
            <a:r>
              <a:rPr lang="en-US" altLang="en-US" sz="2700" b="1" u="sng" dirty="0">
                <a:solidFill>
                  <a:srgbClr val="00CC00"/>
                </a:solidFill>
              </a:rPr>
              <a:t>BÀI 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488029" y="410949"/>
            <a:ext cx="2655971" cy="1705283"/>
          </a:xfrm>
          <a:prstGeom prst="cloudCallout">
            <a:avLst>
              <a:gd name="adj1" fmla="val -46547"/>
              <a:gd name="adj2" fmla="val 8327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 trọt có vai trò gì trong nền kinh tế? 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42999" y="147484"/>
            <a:ext cx="4908177" cy="400050"/>
          </a:xfrm>
          <a:prstGeom prst="rect">
            <a:avLst/>
          </a:prstGeom>
          <a:solidFill>
            <a:srgbClr val="EDF9A5"/>
          </a:solidFill>
          <a:ln>
            <a:noFill/>
          </a:ln>
        </p:spPr>
        <p:txBody>
          <a:bodyPr wrap="none" anchor="ctr"/>
          <a:lstStyle/>
          <a:p>
            <a:r>
              <a:rPr lang="en-US" altLang="en-US" b="1" dirty="0">
                <a:solidFill>
                  <a:srgbClr val="0070C0"/>
                </a:solidFill>
              </a:rPr>
              <a:t>1.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39589" y="751884"/>
            <a:ext cx="5587637" cy="3634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19" y="717591"/>
            <a:ext cx="1321594" cy="992981"/>
          </a:xfrm>
          <a:prstGeom prst="rect">
            <a:avLst/>
          </a:prstGeom>
          <a:noFill/>
          <a:ln w="5715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49" y="717591"/>
            <a:ext cx="1493401" cy="10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1656994" y="1130141"/>
            <a:ext cx="1004768" cy="514350"/>
          </a:xfrm>
          <a:prstGeom prst="cloudCallout">
            <a:avLst>
              <a:gd name="adj1" fmla="val -43750"/>
              <a:gd name="adj2" fmla="val 70000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tint val="96000"/>
                        <a:satMod val="100000"/>
                        <a:lumMod val="104000"/>
                      </a:schemeClr>
                    </a:gs>
                    <a:gs pos="78000">
                      <a:schemeClr val="accent6">
                        <a:shade val="100000"/>
                        <a:satMod val="110000"/>
                        <a:lumMod val="100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Cà rốt</a:t>
            </a: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2972872" y="1050133"/>
            <a:ext cx="1140143" cy="535781"/>
          </a:xfrm>
          <a:prstGeom prst="cloudCallout">
            <a:avLst>
              <a:gd name="adj1" fmla="val -43750"/>
              <a:gd name="adj2" fmla="val 7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Cây mía</a:t>
            </a: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60" y="741521"/>
            <a:ext cx="1435894" cy="1020485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4526280" y="1038701"/>
            <a:ext cx="1140143" cy="605790"/>
          </a:xfrm>
          <a:prstGeom prst="cloudCallout">
            <a:avLst>
              <a:gd name="adj1" fmla="val -43750"/>
              <a:gd name="adj2" fmla="val 70000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96000"/>
                        <a:satMod val="100000"/>
                        <a:lumMod val="104000"/>
                      </a:schemeClr>
                    </a:gs>
                    <a:gs pos="78000">
                      <a:schemeClr val="accent1">
                        <a:shade val="100000"/>
                        <a:satMod val="110000"/>
                        <a:lumMod val="100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Cây ngô ( bắp)</a:t>
            </a: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92" y="756880"/>
            <a:ext cx="1452682" cy="104227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6056829" y="985123"/>
            <a:ext cx="1281946" cy="659369"/>
          </a:xfrm>
          <a:prstGeom prst="cloudCallout">
            <a:avLst>
              <a:gd name="adj1" fmla="val -43750"/>
              <a:gd name="adj2" fmla="val 70000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Khoai tây</a:t>
            </a: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111" y="3146824"/>
            <a:ext cx="1460897" cy="120372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AutoShape 6"/>
          <p:cNvSpPr>
            <a:spLocks noChangeArrowheads="1"/>
          </p:cNvSpPr>
          <p:nvPr/>
        </p:nvSpPr>
        <p:spPr bwMode="auto">
          <a:xfrm>
            <a:off x="6214706" y="3427214"/>
            <a:ext cx="994410" cy="643295"/>
          </a:xfrm>
          <a:prstGeom prst="cloudCallout">
            <a:avLst>
              <a:gd name="adj1" fmla="val -43750"/>
              <a:gd name="adj2" fmla="val 7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Cây xoài</a:t>
            </a:r>
          </a:p>
        </p:txBody>
      </p:sp>
      <p:pic>
        <p:nvPicPr>
          <p:cNvPr id="38" name="Picture 37" descr="27072008142252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19" y="1769507"/>
            <a:ext cx="1321951" cy="12426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utoShape 11"/>
          <p:cNvSpPr>
            <a:spLocks noChangeArrowheads="1"/>
          </p:cNvSpPr>
          <p:nvPr/>
        </p:nvSpPr>
        <p:spPr bwMode="auto">
          <a:xfrm>
            <a:off x="1514196" y="2303273"/>
            <a:ext cx="1147202" cy="537522"/>
          </a:xfrm>
          <a:prstGeom prst="cloudCallout">
            <a:avLst>
              <a:gd name="adj1" fmla="val -43750"/>
              <a:gd name="adj2" fmla="val 7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Cây lúa</a:t>
            </a:r>
          </a:p>
        </p:txBody>
      </p:sp>
      <p:pic>
        <p:nvPicPr>
          <p:cNvPr id="47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48" y="1821299"/>
            <a:ext cx="1505189" cy="125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utoShape 5"/>
          <p:cNvSpPr>
            <a:spLocks noChangeArrowheads="1"/>
          </p:cNvSpPr>
          <p:nvPr/>
        </p:nvSpPr>
        <p:spPr bwMode="auto">
          <a:xfrm>
            <a:off x="2968960" y="2356319"/>
            <a:ext cx="1114425" cy="600075"/>
          </a:xfrm>
          <a:prstGeom prst="cloudCallout">
            <a:avLst>
              <a:gd name="adj1" fmla="val -26411"/>
              <a:gd name="adj2" fmla="val 52924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5">
                        <a:tint val="69000"/>
                        <a:alpha val="100000"/>
                        <a:satMod val="109000"/>
                        <a:lumMod val="110000"/>
                      </a:schemeClr>
                    </a:gs>
                    <a:gs pos="52000">
                      <a:schemeClr val="accent5">
                        <a:tint val="74000"/>
                        <a:satMod val="100000"/>
                        <a:lumMod val="104000"/>
                      </a:schemeClr>
                    </a:gs>
                    <a:gs pos="100000">
                      <a:schemeClr val="accent5">
                        <a:tint val="78000"/>
                        <a:satMod val="100000"/>
                        <a:lumMod val="100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sz="1350">
                <a:solidFill>
                  <a:schemeClr val="tx1"/>
                </a:solidFill>
                <a:latin typeface="Comic Sans MS" panose="030F0702030302020204" pitchFamily="66" charset="0"/>
              </a:rPr>
              <a:t>Cây chè</a:t>
            </a:r>
          </a:p>
        </p:txBody>
      </p:sp>
      <p:pic>
        <p:nvPicPr>
          <p:cNvPr id="5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16" y="1815227"/>
            <a:ext cx="1448396" cy="1259801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AutoShape 5"/>
          <p:cNvSpPr>
            <a:spLocks noChangeArrowheads="1"/>
          </p:cNvSpPr>
          <p:nvPr/>
        </p:nvSpPr>
        <p:spPr bwMode="auto">
          <a:xfrm>
            <a:off x="4590141" y="2303309"/>
            <a:ext cx="1114425" cy="600075"/>
          </a:xfrm>
          <a:prstGeom prst="cloudCallout">
            <a:avLst>
              <a:gd name="adj1" fmla="val -31884"/>
              <a:gd name="adj2" fmla="val 6705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Bắp cải</a:t>
            </a:r>
          </a:p>
        </p:txBody>
      </p:sp>
      <p:pic>
        <p:nvPicPr>
          <p:cNvPr id="65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91" y="1815228"/>
            <a:ext cx="1448039" cy="1276231"/>
          </a:xfrm>
          <a:prstGeom prst="rect">
            <a:avLst/>
          </a:prstGeom>
          <a:solidFill>
            <a:srgbClr val="FFFF99"/>
          </a:solidFill>
          <a:ln w="57150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73" name="AutoShape 5"/>
          <p:cNvSpPr>
            <a:spLocks noChangeArrowheads="1"/>
          </p:cNvSpPr>
          <p:nvPr/>
        </p:nvSpPr>
        <p:spPr bwMode="auto">
          <a:xfrm>
            <a:off x="6122052" y="2411977"/>
            <a:ext cx="942975" cy="600075"/>
          </a:xfrm>
          <a:prstGeom prst="cloudCallout">
            <a:avLst>
              <a:gd name="adj1" fmla="val -23772"/>
              <a:gd name="adj2" fmla="val 5698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Cây cà phê</a:t>
            </a:r>
          </a:p>
        </p:txBody>
      </p:sp>
      <p:pic>
        <p:nvPicPr>
          <p:cNvPr id="7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18" y="3092888"/>
            <a:ext cx="1499831" cy="126444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AutoShape 5"/>
          <p:cNvSpPr>
            <a:spLocks noChangeArrowheads="1"/>
          </p:cNvSpPr>
          <p:nvPr/>
        </p:nvSpPr>
        <p:spPr bwMode="auto">
          <a:xfrm>
            <a:off x="1544963" y="3588002"/>
            <a:ext cx="1086106" cy="639876"/>
          </a:xfrm>
          <a:prstGeom prst="cloudCallout">
            <a:avLst>
              <a:gd name="adj1" fmla="val -31298"/>
              <a:gd name="adj2" fmla="val 52312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Cây ổi</a:t>
            </a:r>
          </a:p>
        </p:txBody>
      </p:sp>
      <p:pic>
        <p:nvPicPr>
          <p:cNvPr id="83" name="Picture 8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9" y="3113603"/>
            <a:ext cx="1429822" cy="12372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AutoShape 7"/>
          <p:cNvSpPr>
            <a:spLocks noChangeArrowheads="1"/>
          </p:cNvSpPr>
          <p:nvPr/>
        </p:nvSpPr>
        <p:spPr bwMode="auto">
          <a:xfrm>
            <a:off x="3112471" y="3627857"/>
            <a:ext cx="1294823" cy="600075"/>
          </a:xfrm>
          <a:prstGeom prst="cloudCallout">
            <a:avLst>
              <a:gd name="adj1" fmla="val -16699"/>
              <a:gd name="adj2" fmla="val 63051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5">
                        <a:tint val="96000"/>
                        <a:satMod val="100000"/>
                        <a:lumMod val="104000"/>
                      </a:schemeClr>
                    </a:gs>
                    <a:gs pos="78000">
                      <a:schemeClr val="accent5">
                        <a:shade val="100000"/>
                        <a:satMod val="110000"/>
                        <a:lumMod val="100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Cây sắn (khoai mì)</a:t>
            </a:r>
          </a:p>
        </p:txBody>
      </p:sp>
      <p:pic>
        <p:nvPicPr>
          <p:cNvPr id="9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09" y="3107531"/>
            <a:ext cx="1445895" cy="124337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AutoShape 12"/>
          <p:cNvSpPr>
            <a:spLocks noChangeArrowheads="1"/>
          </p:cNvSpPr>
          <p:nvPr/>
        </p:nvSpPr>
        <p:spPr bwMode="auto">
          <a:xfrm>
            <a:off x="4685788" y="3690493"/>
            <a:ext cx="1147202" cy="537522"/>
          </a:xfrm>
          <a:prstGeom prst="cloudCallout">
            <a:avLst>
              <a:gd name="adj1" fmla="val -21839"/>
              <a:gd name="adj2" fmla="val 575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en-US" sz="1350">
                <a:latin typeface="Comic Sans MS" panose="030F0702030302020204" pitchFamily="66" charset="0"/>
              </a:rPr>
              <a:t>Cây cam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8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9" grpId="0" bldLvl="0" animBg="1"/>
      <p:bldP spid="21" grpId="0" bldLvl="0" animBg="1"/>
      <p:bldP spid="24" grpId="0" bldLvl="0" animBg="1"/>
      <p:bldP spid="37" grpId="0" bldLvl="0" animBg="1"/>
      <p:bldP spid="46" grpId="0" bldLvl="0" animBg="1"/>
      <p:bldP spid="55" grpId="0" bldLvl="0" animBg="1"/>
      <p:bldP spid="64" grpId="0" bldLvl="0" animBg="1"/>
      <p:bldP spid="73" grpId="0" bldLvl="0" animBg="1"/>
      <p:bldP spid="82" grpId="0" bldLvl="0" animBg="1"/>
      <p:bldP spid="91" grpId="0" bldLvl="0" animBg="1"/>
      <p:bldP spid="10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Cây lương thực</a:t>
            </a:r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63283" y="3101228"/>
            <a:ext cx="3514725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350">
              <a:latin typeface="Comic Sans MS" panose="030F0702030302020204" pitchFamily="66" charset="0"/>
            </a:endParaRPr>
          </a:p>
          <a:p>
            <a:endParaRPr lang="en-US" altLang="en-US" sz="135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3000901" y="3020862"/>
            <a:ext cx="1382316" cy="9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0"/>
          </a:p>
        </p:txBody>
      </p:sp>
      <p:sp>
        <p:nvSpPr>
          <p:cNvPr id="8" name="AutoShape 8"/>
          <p:cNvSpPr>
            <a:spLocks noChangeAspect="1" noChangeArrowheads="1"/>
          </p:cNvSpPr>
          <p:nvPr/>
        </p:nvSpPr>
        <p:spPr bwMode="auto">
          <a:xfrm>
            <a:off x="3134846" y="3101229"/>
            <a:ext cx="1080492" cy="8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0"/>
          </a:p>
        </p:txBody>
      </p:sp>
      <p:pic>
        <p:nvPicPr>
          <p:cNvPr id="10" name="Picture 6" descr="27072008142252[1]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89" y="2819847"/>
            <a:ext cx="1806455" cy="1474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90" y="1072897"/>
            <a:ext cx="1553584" cy="1344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78" y="1698782"/>
            <a:ext cx="1806455" cy="1459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33" y="1980776"/>
            <a:ext cx="2294405" cy="1789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6&quot;/&gt;&lt;/object&gt;&lt;object type=&quot;3&quot; unique_id=&quot;10009&quot;&gt;&lt;property id=&quot;20148&quot; value=&quot;5&quot;/&gt;&lt;property id=&quot;20300&quot; value=&quot;Slide 7&quot;/&gt;&lt;property id=&quot;20307&quot; value=&quot;265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9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1850</Words>
  <Application>Microsoft Office PowerPoint</Application>
  <PresentationFormat>On-screen Show (16:9)</PresentationFormat>
  <Paragraphs>151</Paragraphs>
  <Slides>46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SimSun</vt:lpstr>
      <vt:lpstr>Arial</vt:lpstr>
      <vt:lpstr>Calibri</vt:lpstr>
      <vt:lpstr>Comic Sans MS</vt:lpstr>
      <vt:lpstr>Segoe UI Semibold</vt:lpstr>
      <vt:lpstr>Symbol</vt:lpstr>
      <vt:lpstr>Times New Roman</vt:lpstr>
      <vt:lpstr>Verdana</vt:lpstr>
      <vt:lpstr>Wingdings</vt:lpstr>
      <vt:lpstr>等线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THỂ LỆ TRÒ CHƠI</vt:lpstr>
      <vt:lpstr>PowerPoint Presentation</vt:lpstr>
      <vt:lpstr>VIDEO VỀ CÁC SẢN PHẨM TRỒNG TROT</vt:lpstr>
      <vt:lpstr>PowerPoint Presentation</vt:lpstr>
      <vt:lpstr>PowerPoint Presentation</vt:lpstr>
      <vt:lpstr>PowerPoint Presentation</vt:lpstr>
      <vt:lpstr>Cây lương thực</vt:lpstr>
      <vt:lpstr>Cây thực phẩm</vt:lpstr>
      <vt:lpstr>Cây công nghiệp</vt:lpstr>
      <vt:lpstr>PowerPoint Presentation</vt:lpstr>
      <vt:lpstr>PowerPoint Presentation</vt:lpstr>
      <vt:lpstr>  Tiết 1 Bài 1 NGHỀ TRỒNG TRỌT Ở VIỆT NAM</vt:lpstr>
      <vt:lpstr>1.2. Triển vọng của trồng trọt ở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NGÀNH NGHỀ KHÁC</vt:lpstr>
      <vt:lpstr>Kĩ thuật viên trồng trọt</vt:lpstr>
      <vt:lpstr>Nhà tư vấn làm vườn</vt:lpstr>
      <vt:lpstr>Lao động trồng rừng và chăm sóc rừng lấy gỗ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67</cp:revision>
  <dcterms:created xsi:type="dcterms:W3CDTF">2018-03-09T07:14:00Z</dcterms:created>
  <dcterms:modified xsi:type="dcterms:W3CDTF">2024-10-18T01:37:13Z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B12A08FFB37D4D67A044E3AD58EC5374_12</vt:lpwstr>
  </property>
  <property fmtid="{D5CDD505-2E9C-101B-9397-08002B2CF9AE}" pid="3" name="KSOProductBuildVer">
    <vt:lpwstr>1033-12.2.0.13215</vt:lpwstr>
  </property>
</Properties>
</file>