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7" r:id="rId11"/>
    <p:sldId id="256" r:id="rId12"/>
    <p:sldId id="276" r:id="rId13"/>
    <p:sldId id="288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87" r:id="rId22"/>
    <p:sldId id="297" r:id="rId23"/>
    <p:sldId id="298" r:id="rId24"/>
    <p:sldId id="300" r:id="rId25"/>
    <p:sldId id="302" r:id="rId26"/>
    <p:sldId id="306" r:id="rId27"/>
    <p:sldId id="303" r:id="rId28"/>
    <p:sldId id="304" r:id="rId29"/>
    <p:sldId id="305" r:id="rId30"/>
    <p:sldId id="275" r:id="rId31"/>
    <p:sldId id="258" r:id="rId32"/>
    <p:sldId id="257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</p:sldIdLst>
  <p:sldSz cx="18288000" cy="10287000"/>
  <p:notesSz cx="6858000" cy="9144000"/>
  <p:embeddedFontLst>
    <p:embeddedFont>
      <p:font typeface="Jua" panose="020B0604020202020204" charset="-127"/>
      <p:regular r:id="rId51"/>
    </p:embeddedFont>
    <p:embeddedFont>
      <p:font typeface="Exo" panose="020B0604020202020204" charset="0"/>
      <p:regular r:id="rId52"/>
      <p:bold r:id="rId53"/>
      <p:italic r:id="rId54"/>
      <p:boldItalic r:id="rId55"/>
    </p:embeddedFont>
    <p:embeddedFont>
      <p:font typeface="Fredoka" panose="020B0604020202020204" charset="0"/>
      <p:regular r:id="rId56"/>
    </p:embeddedFont>
    <p:embeddedFont>
      <p:font typeface="Patrick Hand" panose="00000500000000000000" pitchFamily="2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132"/>
    <a:srgbClr val="94614B"/>
    <a:srgbClr val="A44C3D"/>
    <a:srgbClr val="FFF2E4"/>
    <a:srgbClr val="FADE66"/>
    <a:srgbClr val="F5C782"/>
    <a:srgbClr val="FCD5B5"/>
    <a:srgbClr val="164E70"/>
    <a:srgbClr val="CB987A"/>
    <a:srgbClr val="E59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B54FB-E411-47EA-89F7-1D2BB3894AE8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E4A3B-BB6B-47C7-A2BF-3D5C527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8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OPTIONAL: NẾU CÒN THỜI GIAN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E4A3B-BB6B-47C7-A2BF-3D5C5278FE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8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5.mp3"/><Relationship Id="rId7" Type="http://schemas.openxmlformats.org/officeDocument/2006/relationships/image" Target="../media/image3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articular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ictionary.cambridge.org/vi/dictionary/english/extremely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dictionary.cambridge.org/vi/dictionary/english/product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6.svg"/><Relationship Id="rId10" Type="http://schemas.openxmlformats.org/officeDocument/2006/relationships/image" Target="../media/image42.jpeg"/><Relationship Id="rId4" Type="http://schemas.openxmlformats.org/officeDocument/2006/relationships/image" Target="../media/image35.png"/><Relationship Id="rId9" Type="http://schemas.openxmlformats.org/officeDocument/2006/relationships/hyperlink" Target="https://dictionary.cambridge.org/vi/dictionary/english/plac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1.jpe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50.jpeg"/><Relationship Id="rId5" Type="http://schemas.microsoft.com/office/2007/relationships/media" Target="../media/media11.mp3"/><Relationship Id="rId10" Type="http://schemas.openxmlformats.org/officeDocument/2006/relationships/image" Target="../media/image49.jpeg"/><Relationship Id="rId4" Type="http://schemas.openxmlformats.org/officeDocument/2006/relationships/audio" Target="../media/media10.mp3"/><Relationship Id="rId9" Type="http://schemas.openxmlformats.org/officeDocument/2006/relationships/image" Target="../media/image9.sv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32.svg"/><Relationship Id="rId4" Type="http://schemas.openxmlformats.org/officeDocument/2006/relationships/image" Target="../media/image55.sv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17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" b="-15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31741" y="1028700"/>
            <a:ext cx="10127559" cy="11118079"/>
          </a:xfrm>
          <a:custGeom>
            <a:avLst/>
            <a:gdLst/>
            <a:ahLst/>
            <a:cxnLst/>
            <a:rect l="l" t="t" r="r" b="b"/>
            <a:pathLst>
              <a:path w="10127559" h="11118079">
                <a:moveTo>
                  <a:pt x="0" y="0"/>
                </a:moveTo>
                <a:lnTo>
                  <a:pt x="10127559" y="0"/>
                </a:lnTo>
                <a:lnTo>
                  <a:pt x="10127559" y="11118079"/>
                </a:lnTo>
                <a:lnTo>
                  <a:pt x="0" y="11118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79462" y="1441067"/>
            <a:ext cx="6311859" cy="14983643"/>
          </a:xfrm>
          <a:custGeom>
            <a:avLst/>
            <a:gdLst/>
            <a:ahLst/>
            <a:cxnLst/>
            <a:rect l="l" t="t" r="r" b="b"/>
            <a:pathLst>
              <a:path w="6311859" h="14983643">
                <a:moveTo>
                  <a:pt x="6311859" y="0"/>
                </a:moveTo>
                <a:lnTo>
                  <a:pt x="0" y="0"/>
                </a:lnTo>
                <a:lnTo>
                  <a:pt x="0" y="14983642"/>
                </a:lnTo>
                <a:lnTo>
                  <a:pt x="6311859" y="14983642"/>
                </a:lnTo>
                <a:lnTo>
                  <a:pt x="63118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02652" y="1028700"/>
            <a:ext cx="1656648" cy="1475923"/>
          </a:xfrm>
          <a:custGeom>
            <a:avLst/>
            <a:gdLst/>
            <a:ahLst/>
            <a:cxnLst/>
            <a:rect l="l" t="t" r="r" b="b"/>
            <a:pathLst>
              <a:path w="1656648" h="1475923">
                <a:moveTo>
                  <a:pt x="0" y="0"/>
                </a:moveTo>
                <a:lnTo>
                  <a:pt x="1656648" y="0"/>
                </a:lnTo>
                <a:lnTo>
                  <a:pt x="1656648" y="1475923"/>
                </a:lnTo>
                <a:lnTo>
                  <a:pt x="0" y="1475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2620" y="2494597"/>
            <a:ext cx="8305800" cy="394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00" b="0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Fredoka"/>
                <a:ea typeface="+mn-ea"/>
                <a:cs typeface="+mn-cs"/>
              </a:rPr>
              <a:t>GAME: </a:t>
            </a:r>
          </a:p>
          <a:p>
            <a:pPr marL="0" marR="0" lvl="0" indent="0" algn="ctr" defTabSz="914400" rtl="0" eaLnBrk="1" fontAlgn="auto" latinLnBrk="0" hangingPunct="1">
              <a:lnSpc>
                <a:spcPts val="16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7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97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6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38450" y="266700"/>
            <a:ext cx="12611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Fredoka"/>
                <a:ea typeface="+mn-ea"/>
                <a:cs typeface="+mn-cs"/>
              </a:rPr>
              <a:t>COMMUNITY HELPERS 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F7639BF-12A8-2055-CF26-6E059E4F1163}"/>
              </a:ext>
            </a:extLst>
          </p:cNvPr>
          <p:cNvSpPr/>
          <p:nvPr/>
        </p:nvSpPr>
        <p:spPr>
          <a:xfrm>
            <a:off x="1266824" y="1638300"/>
            <a:ext cx="3595092" cy="3505200"/>
          </a:xfrm>
          <a:custGeom>
            <a:avLst/>
            <a:gdLst/>
            <a:ahLst/>
            <a:cxnLst/>
            <a:rect l="l" t="t" r="r" b="b"/>
            <a:pathLst>
              <a:path w="9356712" h="9067504">
                <a:moveTo>
                  <a:pt x="0" y="0"/>
                </a:moveTo>
                <a:lnTo>
                  <a:pt x="9356712" y="0"/>
                </a:lnTo>
                <a:lnTo>
                  <a:pt x="9356712" y="9067504"/>
                </a:lnTo>
                <a:lnTo>
                  <a:pt x="0" y="9067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A91D495-E47D-1806-8BC7-89903900BC89}"/>
              </a:ext>
            </a:extLst>
          </p:cNvPr>
          <p:cNvSpPr/>
          <p:nvPr/>
        </p:nvSpPr>
        <p:spPr>
          <a:xfrm>
            <a:off x="5257801" y="1758617"/>
            <a:ext cx="3047999" cy="3352800"/>
          </a:xfrm>
          <a:custGeom>
            <a:avLst/>
            <a:gdLst/>
            <a:ahLst/>
            <a:cxnLst/>
            <a:rect l="l" t="t" r="r" b="b"/>
            <a:pathLst>
              <a:path w="8101786" h="8902064">
                <a:moveTo>
                  <a:pt x="0" y="0"/>
                </a:moveTo>
                <a:lnTo>
                  <a:pt x="8101786" y="0"/>
                </a:lnTo>
                <a:lnTo>
                  <a:pt x="8101786" y="8902064"/>
                </a:lnTo>
                <a:lnTo>
                  <a:pt x="0" y="890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7D98A1B7-D035-5EE8-9C06-55EABFB701DE}"/>
              </a:ext>
            </a:extLst>
          </p:cNvPr>
          <p:cNvSpPr/>
          <p:nvPr/>
        </p:nvSpPr>
        <p:spPr>
          <a:xfrm>
            <a:off x="8915400" y="1949117"/>
            <a:ext cx="3422830" cy="3162300"/>
          </a:xfrm>
          <a:custGeom>
            <a:avLst/>
            <a:gdLst/>
            <a:ahLst/>
            <a:cxnLst/>
            <a:rect l="l" t="t" r="r" b="b"/>
            <a:pathLst>
              <a:path w="9214030" h="8258075">
                <a:moveTo>
                  <a:pt x="0" y="0"/>
                </a:moveTo>
                <a:lnTo>
                  <a:pt x="9214030" y="0"/>
                </a:lnTo>
                <a:lnTo>
                  <a:pt x="9214030" y="8258074"/>
                </a:lnTo>
                <a:lnTo>
                  <a:pt x="0" y="825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5DA263C3-FB1E-BD92-2D8A-8C48EB3D51D3}"/>
              </a:ext>
            </a:extLst>
          </p:cNvPr>
          <p:cNvSpPr/>
          <p:nvPr/>
        </p:nvSpPr>
        <p:spPr>
          <a:xfrm>
            <a:off x="13411200" y="1930066"/>
            <a:ext cx="2819400" cy="3061033"/>
          </a:xfrm>
          <a:custGeom>
            <a:avLst/>
            <a:gdLst/>
            <a:ahLst/>
            <a:cxnLst/>
            <a:rect l="l" t="t" r="r" b="b"/>
            <a:pathLst>
              <a:path w="9107992" h="10749776">
                <a:moveTo>
                  <a:pt x="0" y="0"/>
                </a:moveTo>
                <a:lnTo>
                  <a:pt x="9107992" y="0"/>
                </a:lnTo>
                <a:lnTo>
                  <a:pt x="9107992" y="10749776"/>
                </a:lnTo>
                <a:lnTo>
                  <a:pt x="0" y="10749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6E0C21C8-9AB0-589B-71CD-EF0182670902}"/>
              </a:ext>
            </a:extLst>
          </p:cNvPr>
          <p:cNvSpPr/>
          <p:nvPr/>
        </p:nvSpPr>
        <p:spPr>
          <a:xfrm>
            <a:off x="1718666" y="6057900"/>
            <a:ext cx="3143250" cy="3124200"/>
          </a:xfrm>
          <a:custGeom>
            <a:avLst/>
            <a:gdLst/>
            <a:ahLst/>
            <a:cxnLst/>
            <a:rect l="l" t="t" r="r" b="b"/>
            <a:pathLst>
              <a:path w="9900393" h="9162364">
                <a:moveTo>
                  <a:pt x="0" y="0"/>
                </a:moveTo>
                <a:lnTo>
                  <a:pt x="9900393" y="0"/>
                </a:lnTo>
                <a:lnTo>
                  <a:pt x="9900393" y="9162364"/>
                </a:lnTo>
                <a:lnTo>
                  <a:pt x="0" y="9162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5F084C8-37F4-5C07-B8D9-0A712E72E590}"/>
              </a:ext>
            </a:extLst>
          </p:cNvPr>
          <p:cNvSpPr/>
          <p:nvPr/>
        </p:nvSpPr>
        <p:spPr>
          <a:xfrm>
            <a:off x="5334000" y="602381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A376516-BF93-B563-3F67-CB7A04710BCE}"/>
              </a:ext>
            </a:extLst>
          </p:cNvPr>
          <p:cNvSpPr/>
          <p:nvPr/>
        </p:nvSpPr>
        <p:spPr>
          <a:xfrm>
            <a:off x="9336507" y="5943599"/>
            <a:ext cx="3422830" cy="3352801"/>
          </a:xfrm>
          <a:custGeom>
            <a:avLst/>
            <a:gdLst/>
            <a:ahLst/>
            <a:cxnLst/>
            <a:rect l="l" t="t" r="r" b="b"/>
            <a:pathLst>
              <a:path w="7660532" h="7200900">
                <a:moveTo>
                  <a:pt x="0" y="0"/>
                </a:moveTo>
                <a:lnTo>
                  <a:pt x="7660532" y="0"/>
                </a:lnTo>
                <a:lnTo>
                  <a:pt x="766053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580C1E9E-0B42-EF60-D726-86057A4B5041}"/>
              </a:ext>
            </a:extLst>
          </p:cNvPr>
          <p:cNvSpPr/>
          <p:nvPr/>
        </p:nvSpPr>
        <p:spPr>
          <a:xfrm>
            <a:off x="13780244" y="5452311"/>
            <a:ext cx="3136156" cy="3844089"/>
          </a:xfrm>
          <a:custGeom>
            <a:avLst/>
            <a:gdLst/>
            <a:ahLst/>
            <a:cxnLst/>
            <a:rect l="l" t="t" r="r" b="b"/>
            <a:pathLst>
              <a:path w="3162588" h="3797868">
                <a:moveTo>
                  <a:pt x="0" y="0"/>
                </a:moveTo>
                <a:lnTo>
                  <a:pt x="3162589" y="0"/>
                </a:lnTo>
                <a:lnTo>
                  <a:pt x="3162589" y="3797867"/>
                </a:lnTo>
                <a:lnTo>
                  <a:pt x="0" y="37978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395744B-A8EC-E0B9-309B-DBF15CAC75D0}"/>
              </a:ext>
            </a:extLst>
          </p:cNvPr>
          <p:cNvSpPr/>
          <p:nvPr/>
        </p:nvSpPr>
        <p:spPr>
          <a:xfrm>
            <a:off x="14205322" y="8910636"/>
            <a:ext cx="2286000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chef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272C652-E4C2-C8DF-C735-0A71138D93B1}"/>
              </a:ext>
            </a:extLst>
          </p:cNvPr>
          <p:cNvSpPr/>
          <p:nvPr/>
        </p:nvSpPr>
        <p:spPr>
          <a:xfrm>
            <a:off x="1718666" y="4763336"/>
            <a:ext cx="2804516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firefighter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6371E80-D40C-5096-4CB3-1BA8B4AA2DA0}"/>
              </a:ext>
            </a:extLst>
          </p:cNvPr>
          <p:cNvSpPr/>
          <p:nvPr/>
        </p:nvSpPr>
        <p:spPr>
          <a:xfrm>
            <a:off x="5213722" y="4763335"/>
            <a:ext cx="3136155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police officer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3CFB0F2-534A-C6F8-933B-34D274C7B5CF}"/>
              </a:ext>
            </a:extLst>
          </p:cNvPr>
          <p:cNvSpPr/>
          <p:nvPr/>
        </p:nvSpPr>
        <p:spPr>
          <a:xfrm>
            <a:off x="9372600" y="4763335"/>
            <a:ext cx="2845431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electrician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8BD4D05-F400-1338-4005-22D924F1A1E9}"/>
              </a:ext>
            </a:extLst>
          </p:cNvPr>
          <p:cNvSpPr/>
          <p:nvPr/>
        </p:nvSpPr>
        <p:spPr>
          <a:xfrm>
            <a:off x="13455277" y="4750468"/>
            <a:ext cx="2845431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librarian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B2D0E2F-9578-4917-DE8F-1033E779D852}"/>
              </a:ext>
            </a:extLst>
          </p:cNvPr>
          <p:cNvSpPr/>
          <p:nvPr/>
        </p:nvSpPr>
        <p:spPr>
          <a:xfrm>
            <a:off x="1903460" y="8910637"/>
            <a:ext cx="2804516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doctor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F51312-AC8E-DACC-4210-B3D4F5724436}"/>
              </a:ext>
            </a:extLst>
          </p:cNvPr>
          <p:cNvSpPr/>
          <p:nvPr/>
        </p:nvSpPr>
        <p:spPr>
          <a:xfrm>
            <a:off x="5334000" y="8910637"/>
            <a:ext cx="3823694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delivery person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EDD7FF-1ED3-6694-FCA2-C58076D6EFB1}"/>
              </a:ext>
            </a:extLst>
          </p:cNvPr>
          <p:cNvSpPr/>
          <p:nvPr/>
        </p:nvSpPr>
        <p:spPr>
          <a:xfrm>
            <a:off x="9448800" y="8950325"/>
            <a:ext cx="4006477" cy="68897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Patrick Hand" panose="00000500000000000000" pitchFamily="2" charset="0"/>
              </a:rPr>
              <a:t>garbage collector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30F90C73-0081-5C4D-CD9D-1CB5A7338744}"/>
              </a:ext>
            </a:extLst>
          </p:cNvPr>
          <p:cNvSpPr txBox="1"/>
          <p:nvPr/>
        </p:nvSpPr>
        <p:spPr>
          <a:xfrm>
            <a:off x="865252" y="260811"/>
            <a:ext cx="16557496" cy="1231106"/>
          </a:xfrm>
          <a:prstGeom prst="rect">
            <a:avLst/>
          </a:prstGeom>
          <a:solidFill>
            <a:srgbClr val="FFF2E4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What are their responsibilities?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" b="-15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5256" y="421310"/>
            <a:ext cx="3042593" cy="3059280"/>
          </a:xfrm>
          <a:custGeom>
            <a:avLst/>
            <a:gdLst/>
            <a:ahLst/>
            <a:cxnLst/>
            <a:rect l="l" t="t" r="r" b="b"/>
            <a:pathLst>
              <a:path w="3042593" h="3059280">
                <a:moveTo>
                  <a:pt x="0" y="0"/>
                </a:moveTo>
                <a:lnTo>
                  <a:pt x="3042593" y="0"/>
                </a:lnTo>
                <a:lnTo>
                  <a:pt x="3042593" y="3059280"/>
                </a:lnTo>
                <a:lnTo>
                  <a:pt x="0" y="3059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5132" y="1882430"/>
            <a:ext cx="7506124" cy="9298126"/>
          </a:xfrm>
          <a:custGeom>
            <a:avLst/>
            <a:gdLst/>
            <a:ahLst/>
            <a:cxnLst/>
            <a:rect l="l" t="t" r="r" b="b"/>
            <a:pathLst>
              <a:path w="7506124" h="9298126">
                <a:moveTo>
                  <a:pt x="0" y="0"/>
                </a:moveTo>
                <a:lnTo>
                  <a:pt x="7506123" y="0"/>
                </a:lnTo>
                <a:lnTo>
                  <a:pt x="7506123" y="9298126"/>
                </a:lnTo>
                <a:lnTo>
                  <a:pt x="0" y="929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56679" y="6531493"/>
            <a:ext cx="2816925" cy="3922301"/>
          </a:xfrm>
          <a:custGeom>
            <a:avLst/>
            <a:gdLst/>
            <a:ahLst/>
            <a:cxnLst/>
            <a:rect l="l" t="t" r="r" b="b"/>
            <a:pathLst>
              <a:path w="2816925" h="3922301">
                <a:moveTo>
                  <a:pt x="0" y="0"/>
                </a:moveTo>
                <a:lnTo>
                  <a:pt x="2816925" y="0"/>
                </a:lnTo>
                <a:lnTo>
                  <a:pt x="2816925" y="3922301"/>
                </a:lnTo>
                <a:lnTo>
                  <a:pt x="0" y="3922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803" y="421310"/>
            <a:ext cx="2565006" cy="1347794"/>
          </a:xfrm>
          <a:custGeom>
            <a:avLst/>
            <a:gdLst/>
            <a:ahLst/>
            <a:cxnLst/>
            <a:rect l="l" t="t" r="r" b="b"/>
            <a:pathLst>
              <a:path w="2565006" h="1347794">
                <a:moveTo>
                  <a:pt x="0" y="0"/>
                </a:moveTo>
                <a:lnTo>
                  <a:pt x="2565006" y="0"/>
                </a:lnTo>
                <a:lnTo>
                  <a:pt x="2565006" y="1347794"/>
                </a:lnTo>
                <a:lnTo>
                  <a:pt x="0" y="1347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5585">
            <a:off x="5820796" y="4061243"/>
            <a:ext cx="614106" cy="1036466"/>
          </a:xfrm>
          <a:custGeom>
            <a:avLst/>
            <a:gdLst/>
            <a:ahLst/>
            <a:cxnLst/>
            <a:rect l="l" t="t" r="r" b="b"/>
            <a:pathLst>
              <a:path w="614106" h="1036466">
                <a:moveTo>
                  <a:pt x="0" y="0"/>
                </a:moveTo>
                <a:lnTo>
                  <a:pt x="614106" y="0"/>
                </a:lnTo>
                <a:lnTo>
                  <a:pt x="614106" y="1036467"/>
                </a:lnTo>
                <a:lnTo>
                  <a:pt x="0" y="1036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970992" y="4028584"/>
            <a:ext cx="11048999" cy="1979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2"/>
              </a:lnSpc>
            </a:pPr>
            <a:r>
              <a:rPr lang="en-US" sz="12000" b="1" dirty="0">
                <a:solidFill>
                  <a:srgbClr val="A44C3D"/>
                </a:solidFill>
                <a:latin typeface="Patrick Hand" panose="00000500000000000000" pitchFamily="2" charset="0"/>
              </a:rPr>
              <a:t>Local community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0691" y="6231994"/>
            <a:ext cx="8229600" cy="730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400" b="1" dirty="0">
                <a:solidFill>
                  <a:srgbClr val="A44C3D"/>
                </a:solidFill>
                <a:latin typeface="Patrick Hand" panose="00000500000000000000" pitchFamily="2" charset="0"/>
              </a:rPr>
              <a:t>Lesson 2: A CLOSER LOOK 1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12189" y="3480590"/>
            <a:ext cx="6966604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9600" b="1" dirty="0">
                <a:solidFill>
                  <a:srgbClr val="A44C3D"/>
                </a:solidFill>
                <a:latin typeface="Patrick Hand" panose="00000500000000000000" pitchFamily="2" charset="0"/>
              </a:rPr>
              <a:t>UNIT 1: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38800" y="266700"/>
            <a:ext cx="81153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Fredoka"/>
                <a:ea typeface="+mn-ea"/>
                <a:cs typeface="+mn-cs"/>
              </a:rPr>
              <a:t>Objectives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823DA-B503-7F39-83F5-7CC94C96C587}"/>
              </a:ext>
            </a:extLst>
          </p:cNvPr>
          <p:cNvSpPr txBox="1"/>
          <p:nvPr/>
        </p:nvSpPr>
        <p:spPr>
          <a:xfrm>
            <a:off x="4517269" y="1466792"/>
            <a:ext cx="11173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0CDA69-7E12-55DD-C710-0D8359E2B126}"/>
              </a:ext>
            </a:extLst>
          </p:cNvPr>
          <p:cNvSpPr/>
          <p:nvPr/>
        </p:nvSpPr>
        <p:spPr>
          <a:xfrm>
            <a:off x="2156998" y="2858435"/>
            <a:ext cx="1320339" cy="1320339"/>
          </a:xfrm>
          <a:prstGeom prst="ellipse">
            <a:avLst/>
          </a:prstGeom>
          <a:solidFill>
            <a:srgbClr val="A44C3D"/>
          </a:solidFill>
          <a:ln>
            <a:solidFill>
              <a:srgbClr val="A44C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Exo" panose="020B0604020202020204" charset="0"/>
              </a:rPr>
              <a:t>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2A2DD6-48E1-2C12-2481-B03EA2D0CCCA}"/>
              </a:ext>
            </a:extLst>
          </p:cNvPr>
          <p:cNvSpPr/>
          <p:nvPr/>
        </p:nvSpPr>
        <p:spPr>
          <a:xfrm>
            <a:off x="2156998" y="5420271"/>
            <a:ext cx="1320339" cy="1320339"/>
          </a:xfrm>
          <a:prstGeom prst="ellipse">
            <a:avLst/>
          </a:prstGeom>
          <a:solidFill>
            <a:srgbClr val="A44C3D"/>
          </a:solidFill>
          <a:ln>
            <a:solidFill>
              <a:srgbClr val="A44C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Exo" panose="020B0604020202020204" charset="0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B2447-92C5-ECC2-3088-0F2971FC52BF}"/>
              </a:ext>
            </a:extLst>
          </p:cNvPr>
          <p:cNvSpPr txBox="1"/>
          <p:nvPr/>
        </p:nvSpPr>
        <p:spPr>
          <a:xfrm>
            <a:off x="3545047" y="2552700"/>
            <a:ext cx="5752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A44C3D"/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pic>
        <p:nvPicPr>
          <p:cNvPr id="8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7412025C-98CA-450A-44FD-EB6036D6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37" y="3426483"/>
            <a:ext cx="1582558" cy="15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17B76-023D-5241-32C7-3493475E3C45}"/>
              </a:ext>
            </a:extLst>
          </p:cNvPr>
          <p:cNvSpPr txBox="1"/>
          <p:nvPr/>
        </p:nvSpPr>
        <p:spPr>
          <a:xfrm>
            <a:off x="3545047" y="5143500"/>
            <a:ext cx="6979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A44C3D"/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82EEBE-E1DB-7794-66F9-9C020F7E8251}"/>
              </a:ext>
            </a:extLst>
          </p:cNvPr>
          <p:cNvSpPr/>
          <p:nvPr/>
        </p:nvSpPr>
        <p:spPr>
          <a:xfrm>
            <a:off x="5244662" y="3736260"/>
            <a:ext cx="11443137" cy="983972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Local community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167D5C-2B80-3E05-B539-32C9B3B445EF}"/>
              </a:ext>
            </a:extLst>
          </p:cNvPr>
          <p:cNvSpPr/>
          <p:nvPr/>
        </p:nvSpPr>
        <p:spPr>
          <a:xfrm>
            <a:off x="5244663" y="6398798"/>
            <a:ext cx="11443136" cy="1607396"/>
          </a:xfrm>
          <a:prstGeom prst="round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Pronounce the vowel sounds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/æ/, /ɑ:/, and /e/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in words and sentences correctly.</a:t>
            </a:r>
          </a:p>
        </p:txBody>
      </p:sp>
      <p:pic>
        <p:nvPicPr>
          <p:cNvPr id="13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5E418D71-EB5C-42BD-D19A-89C83439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91" y="6356775"/>
            <a:ext cx="1582558" cy="15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/>
      <p:bldP spid="7" grpId="1"/>
      <p:bldP spid="9" grpId="0"/>
      <p:bldP spid="9" grpId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95136" y="-462776"/>
            <a:ext cx="9107992" cy="10749776"/>
          </a:xfrm>
          <a:custGeom>
            <a:avLst/>
            <a:gdLst/>
            <a:ahLst/>
            <a:cxnLst/>
            <a:rect l="l" t="t" r="r" b="b"/>
            <a:pathLst>
              <a:path w="9107992" h="10749776">
                <a:moveTo>
                  <a:pt x="0" y="0"/>
                </a:moveTo>
                <a:lnTo>
                  <a:pt x="9107992" y="0"/>
                </a:lnTo>
                <a:lnTo>
                  <a:pt x="9107992" y="10749776"/>
                </a:lnTo>
                <a:lnTo>
                  <a:pt x="0" y="10749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1EE0B-4937-EE4E-728A-CDEFC6FD369B}"/>
              </a:ext>
            </a:extLst>
          </p:cNvPr>
          <p:cNvSpPr txBox="1"/>
          <p:nvPr/>
        </p:nvSpPr>
        <p:spPr>
          <a:xfrm>
            <a:off x="553741" y="4912112"/>
            <a:ext cx="95413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>
                <a:solidFill>
                  <a:srgbClr val="A44C3D"/>
                </a:solidFill>
                <a:latin typeface="Fredoka" panose="020B0604020202020204" charset="0"/>
              </a:rPr>
              <a:t>VOCABULARY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374A3-324F-6235-5B4E-4F0A9235470F}"/>
              </a:ext>
            </a:extLst>
          </p:cNvPr>
          <p:cNvSpPr/>
          <p:nvPr/>
        </p:nvSpPr>
        <p:spPr>
          <a:xfrm>
            <a:off x="4219539" y="2256874"/>
            <a:ext cx="2209800" cy="1983138"/>
          </a:xfrm>
          <a:prstGeom prst="roundRect">
            <a:avLst/>
          </a:prstGeom>
          <a:solidFill>
            <a:srgbClr val="A44C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Fredoka" panose="020B060402020202020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00603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1388574" y="1257300"/>
            <a:ext cx="7010400" cy="243840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garbage collector 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1388574" y="4002831"/>
            <a:ext cx="7016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ɡɑːbɪdʒ</a:t>
            </a:r>
            <a:r>
              <a:rPr lang="en-US" sz="7200" dirty="0"/>
              <a:t> </a:t>
            </a:r>
            <a:r>
              <a:rPr lang="en-US" sz="7200" dirty="0" err="1"/>
              <a:t>kəlektə</a:t>
            </a:r>
            <a:r>
              <a:rPr lang="en-US" sz="7200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F0F8C-AD2E-1277-BE89-146446CE033F}"/>
              </a:ext>
            </a:extLst>
          </p:cNvPr>
          <p:cNvSpPr txBox="1"/>
          <p:nvPr/>
        </p:nvSpPr>
        <p:spPr>
          <a:xfrm>
            <a:off x="1788319" y="5564721"/>
            <a:ext cx="62109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nhân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viên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dọn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vệ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sinh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0DD5463-E643-9B73-1A3E-17952390326E}"/>
              </a:ext>
            </a:extLst>
          </p:cNvPr>
          <p:cNvSpPr/>
          <p:nvPr/>
        </p:nvSpPr>
        <p:spPr>
          <a:xfrm>
            <a:off x="9448800" y="995120"/>
            <a:ext cx="7915447" cy="7467600"/>
          </a:xfrm>
          <a:custGeom>
            <a:avLst/>
            <a:gdLst/>
            <a:ahLst/>
            <a:cxnLst/>
            <a:rect l="l" t="t" r="r" b="b"/>
            <a:pathLst>
              <a:path w="7660532" h="7200900">
                <a:moveTo>
                  <a:pt x="0" y="0"/>
                </a:moveTo>
                <a:lnTo>
                  <a:pt x="7660532" y="0"/>
                </a:lnTo>
                <a:lnTo>
                  <a:pt x="766053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gabage collector">
            <a:hlinkClick r:id="" action="ppaction://media"/>
            <a:extLst>
              <a:ext uri="{FF2B5EF4-FFF2-40B4-BE49-F238E27FC236}">
                <a16:creationId xmlns:a16="http://schemas.microsoft.com/office/drawing/2014/main" id="{80873D94-9EAE-0946-D7E0-867B791F5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55147" y="1326983"/>
            <a:ext cx="941642" cy="9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1255638" y="1181100"/>
            <a:ext cx="7298226" cy="243840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tourist attraction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(</a:t>
            </a:r>
            <a:r>
              <a:rPr lang="en-US" sz="8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n.p</a:t>
            </a:r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894102" y="3933304"/>
            <a:ext cx="802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tʊə.rɪst</a:t>
            </a:r>
            <a:r>
              <a:rPr lang="en-US" sz="7200" dirty="0"/>
              <a:t> </a:t>
            </a:r>
            <a:r>
              <a:rPr lang="en-US" sz="7200" dirty="0" err="1"/>
              <a:t>əˈtræk.ʃən</a:t>
            </a:r>
            <a:r>
              <a:rPr lang="en-US" sz="7200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F0F8C-AD2E-1277-BE89-146446CE033F}"/>
              </a:ext>
            </a:extLst>
          </p:cNvPr>
          <p:cNvSpPr txBox="1"/>
          <p:nvPr/>
        </p:nvSpPr>
        <p:spPr>
          <a:xfrm>
            <a:off x="1093974" y="5440764"/>
            <a:ext cx="68984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địa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điểm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thu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hút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khách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du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lịch</a:t>
            </a:r>
            <a:endParaRPr lang="en-US" sz="88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3" name="tourist attraction">
            <a:hlinkClick r:id="" action="ppaction://media"/>
            <a:extLst>
              <a:ext uri="{FF2B5EF4-FFF2-40B4-BE49-F238E27FC236}">
                <a16:creationId xmlns:a16="http://schemas.microsoft.com/office/drawing/2014/main" id="{405191CE-AEB1-9570-887D-19F7EF788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85719" y="1257300"/>
            <a:ext cx="812800" cy="812800"/>
          </a:xfrm>
          <a:prstGeom prst="rect">
            <a:avLst/>
          </a:prstGeom>
        </p:spPr>
      </p:pic>
      <p:pic>
        <p:nvPicPr>
          <p:cNvPr id="1026" name="Picture 2" descr="Kiểm kê các điểm tham quan du lịch (Inventory of tourist attractions) là gì?">
            <a:extLst>
              <a:ext uri="{FF2B5EF4-FFF2-40B4-BE49-F238E27FC236}">
                <a16:creationId xmlns:a16="http://schemas.microsoft.com/office/drawing/2014/main" id="{CEA128BC-B6F2-05EB-7692-538D2B62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453" y="1154442"/>
            <a:ext cx="8021298" cy="451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CA709-F5FB-4587-2CCD-F8077829B7B3}"/>
              </a:ext>
            </a:extLst>
          </p:cNvPr>
          <p:cNvSpPr txBox="1"/>
          <p:nvPr/>
        </p:nvSpPr>
        <p:spPr>
          <a:xfrm>
            <a:off x="9764453" y="6210300"/>
            <a:ext cx="8021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Patrick Hand" panose="00000500000000000000" pitchFamily="2" charset="0"/>
              </a:rPr>
              <a:t>“a place that people visit for pleasure and interest, usually while they are on holiday”</a:t>
            </a:r>
          </a:p>
        </p:txBody>
      </p:sp>
    </p:spTree>
    <p:extLst>
      <p:ext uri="{BB962C8B-B14F-4D97-AF65-F5344CB8AC3E}">
        <p14:creationId xmlns:p14="http://schemas.microsoft.com/office/powerpoint/2010/main" val="28169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8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1600200" y="1409700"/>
            <a:ext cx="5983362" cy="154940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artisan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2436932" y="3278464"/>
            <a:ext cx="4309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/ˌ</a:t>
            </a:r>
            <a:r>
              <a:rPr lang="en-US" sz="7200" dirty="0" err="1"/>
              <a:t>ɑːtɪˈzæn</a:t>
            </a:r>
            <a:r>
              <a:rPr lang="en-US" sz="72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B2EE8-1B86-7FD3-B0C1-DC5CA54AB190}"/>
              </a:ext>
            </a:extLst>
          </p:cNvPr>
          <p:cNvSpPr txBox="1"/>
          <p:nvPr/>
        </p:nvSpPr>
        <p:spPr>
          <a:xfrm>
            <a:off x="2386250" y="4678848"/>
            <a:ext cx="4126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ɑːrtɪzən</a:t>
            </a:r>
            <a:r>
              <a:rPr lang="en-US" sz="7200" dirty="0"/>
              <a:t>/</a:t>
            </a:r>
          </a:p>
        </p:txBody>
      </p:sp>
      <p:pic>
        <p:nvPicPr>
          <p:cNvPr id="9" name="artisan us">
            <a:hlinkClick r:id="" action="ppaction://media"/>
            <a:extLst>
              <a:ext uri="{FF2B5EF4-FFF2-40B4-BE49-F238E27FC236}">
                <a16:creationId xmlns:a16="http://schemas.microsoft.com/office/drawing/2014/main" id="{8C060803-680B-42A9-0F5D-9358DAA13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4132" y="4971844"/>
            <a:ext cx="736600" cy="736600"/>
          </a:xfrm>
          <a:prstGeom prst="rect">
            <a:avLst/>
          </a:prstGeom>
        </p:spPr>
      </p:pic>
      <p:pic>
        <p:nvPicPr>
          <p:cNvPr id="10" name="artisan uk">
            <a:hlinkClick r:id="" action="ppaction://media"/>
            <a:extLst>
              <a:ext uri="{FF2B5EF4-FFF2-40B4-BE49-F238E27FC236}">
                <a16:creationId xmlns:a16="http://schemas.microsoft.com/office/drawing/2014/main" id="{8C2B59B9-A87C-87F7-756B-72FB176F8C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6962" y="3574155"/>
            <a:ext cx="736600" cy="7366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56DDCA51-C873-93D1-063A-3750301BA477}"/>
              </a:ext>
            </a:extLst>
          </p:cNvPr>
          <p:cNvSpPr/>
          <p:nvPr/>
        </p:nvSpPr>
        <p:spPr>
          <a:xfrm>
            <a:off x="8382000" y="713200"/>
            <a:ext cx="9472921" cy="8229600"/>
          </a:xfrm>
          <a:custGeom>
            <a:avLst/>
            <a:gdLst/>
            <a:ahLst/>
            <a:cxnLst/>
            <a:rect l="l" t="t" r="r" b="b"/>
            <a:pathLst>
              <a:path w="9472921" h="8229600">
                <a:moveTo>
                  <a:pt x="0" y="0"/>
                </a:moveTo>
                <a:lnTo>
                  <a:pt x="9472920" y="0"/>
                </a:lnTo>
                <a:lnTo>
                  <a:pt x="94729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8732A-627D-FCDE-6B72-D181A908B976}"/>
              </a:ext>
            </a:extLst>
          </p:cNvPr>
          <p:cNvSpPr txBox="1"/>
          <p:nvPr/>
        </p:nvSpPr>
        <p:spPr>
          <a:xfrm>
            <a:off x="1142640" y="5927517"/>
            <a:ext cx="68984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thợ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làm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nghề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thủ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công</a:t>
            </a:r>
            <a:endParaRPr lang="en-US" sz="8800" b="1" dirty="0">
              <a:solidFill>
                <a:srgbClr val="164E70"/>
              </a:solidFill>
              <a:latin typeface="Patrick Hand "/>
            </a:endParaRPr>
          </a:p>
        </p:txBody>
      </p:sp>
    </p:spTree>
    <p:extLst>
      <p:ext uri="{BB962C8B-B14F-4D97-AF65-F5344CB8AC3E}">
        <p14:creationId xmlns:p14="http://schemas.microsoft.com/office/powerpoint/2010/main" val="9936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1447800" y="1693407"/>
            <a:ext cx="5983362" cy="154940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handicraft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1294014" y="3759318"/>
            <a:ext cx="6152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hæn.dɪ.krɑːft</a:t>
            </a:r>
            <a:r>
              <a:rPr lang="en-US" sz="7200" dirty="0"/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8732A-627D-FCDE-6B72-D181A908B976}"/>
              </a:ext>
            </a:extLst>
          </p:cNvPr>
          <p:cNvSpPr txBox="1"/>
          <p:nvPr/>
        </p:nvSpPr>
        <p:spPr>
          <a:xfrm>
            <a:off x="990240" y="5461305"/>
            <a:ext cx="68984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đồ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thủ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công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mỹ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nghệ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</a:p>
        </p:txBody>
      </p:sp>
      <p:pic>
        <p:nvPicPr>
          <p:cNvPr id="2050" name="Picture 2" descr="Handicraft là gì? | Anyaman, Cina">
            <a:extLst>
              <a:ext uri="{FF2B5EF4-FFF2-40B4-BE49-F238E27FC236}">
                <a16:creationId xmlns:a16="http://schemas.microsoft.com/office/drawing/2014/main" id="{2B8E16B9-8BDC-118B-E37F-AF236A83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562100"/>
            <a:ext cx="9168612" cy="615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ndicraft">
            <a:hlinkClick r:id="" action="ppaction://media"/>
            <a:extLst>
              <a:ext uri="{FF2B5EF4-FFF2-40B4-BE49-F238E27FC236}">
                <a16:creationId xmlns:a16="http://schemas.microsoft.com/office/drawing/2014/main" id="{CB9F72E8-E28A-846B-0103-CB297AA53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53491" y="2099807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1179594" y="1531780"/>
            <a:ext cx="5983362" cy="154940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speciality</a:t>
            </a:r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1294014" y="3759318"/>
            <a:ext cx="5754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/ˌ</a:t>
            </a:r>
            <a:r>
              <a:rPr lang="en-US" sz="7200" dirty="0" err="1"/>
              <a:t>speʃ.iˈæl.ə.ti</a:t>
            </a:r>
            <a:r>
              <a:rPr lang="en-US" sz="7200" dirty="0"/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8732A-627D-FCDE-6B72-D181A908B976}"/>
              </a:ext>
            </a:extLst>
          </p:cNvPr>
          <p:cNvSpPr txBox="1"/>
          <p:nvPr/>
        </p:nvSpPr>
        <p:spPr>
          <a:xfrm>
            <a:off x="722035" y="5179753"/>
            <a:ext cx="68984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đặc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sản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,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sản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phẩm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đặc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biệt</a:t>
            </a:r>
            <a:endParaRPr lang="en-US" sz="8800" b="1" dirty="0">
              <a:solidFill>
                <a:srgbClr val="164E70"/>
              </a:solidFill>
              <a:latin typeface="Patrick Hand 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BC287-6522-7B3C-A1F9-A5FC906137BB}"/>
              </a:ext>
            </a:extLst>
          </p:cNvPr>
          <p:cNvSpPr txBox="1"/>
          <p:nvPr/>
        </p:nvSpPr>
        <p:spPr>
          <a:xfrm>
            <a:off x="8781862" y="7351887"/>
            <a:ext cx="8539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atin typeface="Patrick Hand" panose="00000500000000000000" pitchFamily="2" charset="0"/>
              </a:rPr>
              <a:t>“a </a:t>
            </a:r>
            <a:r>
              <a:rPr lang="en-US" sz="4400" b="1" i="1" dirty="0">
                <a:latin typeface="Patrick Hand" panose="00000500000000000000" pitchFamily="2" charset="0"/>
                <a:hlinkClick r:id="rId6" tooltip="produ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</a:t>
            </a:r>
            <a:r>
              <a:rPr lang="en-US" sz="4400" b="1" i="1" dirty="0">
                <a:latin typeface="Patrick Hand" panose="00000500000000000000" pitchFamily="2" charset="0"/>
              </a:rPr>
              <a:t> that is </a:t>
            </a:r>
            <a:r>
              <a:rPr lang="en-US" sz="4400" b="1" i="1" dirty="0">
                <a:latin typeface="Patrick Hand" panose="00000500000000000000" pitchFamily="2" charset="0"/>
                <a:hlinkClick r:id="rId7" tooltip="extremel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extremely</a:t>
            </a:r>
            <a:r>
              <a:rPr lang="en-US" sz="4400" b="1" i="1" dirty="0">
                <a:latin typeface="Patrick Hand" panose="00000500000000000000" pitchFamily="2" charset="0"/>
              </a:rPr>
              <a:t> good in a </a:t>
            </a:r>
            <a:r>
              <a:rPr lang="en-US" sz="4400" b="1" i="1" dirty="0">
                <a:latin typeface="Patrick Hand" panose="00000500000000000000" pitchFamily="2" charset="0"/>
                <a:hlinkClick r:id="rId8" tooltip="particul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particular</a:t>
            </a:r>
            <a:r>
              <a:rPr lang="en-US" sz="4400" b="1" i="1" dirty="0">
                <a:latin typeface="Patrick Hand" panose="00000500000000000000" pitchFamily="2" charset="0"/>
              </a:rPr>
              <a:t> </a:t>
            </a:r>
            <a:r>
              <a:rPr lang="en-US" sz="4400" b="1" i="1" dirty="0">
                <a:latin typeface="Patrick Hand" panose="00000500000000000000" pitchFamily="2" charset="0"/>
                <a:hlinkClick r:id="rId9" tooltip="pl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place</a:t>
            </a:r>
            <a:r>
              <a:rPr lang="en-US" sz="4400" b="1" i="1" dirty="0">
                <a:latin typeface="Patrick Hand" panose="00000500000000000000" pitchFamily="2" charset="0"/>
              </a:rPr>
              <a:t>”</a:t>
            </a:r>
          </a:p>
        </p:txBody>
      </p:sp>
      <p:pic>
        <p:nvPicPr>
          <p:cNvPr id="5124" name="Picture 4" descr="Discover the Top 10 Renowned Vietnamese Eateries in Singapore - Mytour.vn">
            <a:extLst>
              <a:ext uri="{FF2B5EF4-FFF2-40B4-BE49-F238E27FC236}">
                <a16:creationId xmlns:a16="http://schemas.microsoft.com/office/drawing/2014/main" id="{DE00DCE2-3788-9945-AB76-A7E1C95A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1" y="800100"/>
            <a:ext cx="9599139" cy="64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peciality">
            <a:hlinkClick r:id="" action="ppaction://media"/>
            <a:extLst>
              <a:ext uri="{FF2B5EF4-FFF2-40B4-BE49-F238E27FC236}">
                <a16:creationId xmlns:a16="http://schemas.microsoft.com/office/drawing/2014/main" id="{6F82B6CC-1942-7C9C-8E5A-BC3D2F1CD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8899" y="20617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1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1ED3D5-3312-F2A7-15D9-8BFB10998C45}"/>
              </a:ext>
            </a:extLst>
          </p:cNvPr>
          <p:cNvSpPr/>
          <p:nvPr/>
        </p:nvSpPr>
        <p:spPr>
          <a:xfrm>
            <a:off x="702662" y="1034020"/>
            <a:ext cx="7450738" cy="2544920"/>
          </a:xfrm>
          <a:prstGeom prst="roundRect">
            <a:avLst/>
          </a:prstGeom>
          <a:solidFill>
            <a:srgbClr val="FCD5B5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put something out (</a:t>
            </a:r>
            <a:r>
              <a:rPr lang="en-US" sz="8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phr.v</a:t>
            </a:r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3D13F-826B-1529-F552-84FBB1FCD148}"/>
              </a:ext>
            </a:extLst>
          </p:cNvPr>
          <p:cNvSpPr txBox="1"/>
          <p:nvPr/>
        </p:nvSpPr>
        <p:spPr>
          <a:xfrm>
            <a:off x="2587623" y="3898200"/>
            <a:ext cx="3680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</a:t>
            </a:r>
            <a:r>
              <a:rPr lang="en-US" sz="7200" dirty="0" err="1"/>
              <a:t>pʊt</a:t>
            </a:r>
            <a:r>
              <a:rPr lang="en-US" sz="7200" dirty="0"/>
              <a:t> </a:t>
            </a:r>
            <a:r>
              <a:rPr lang="en-US" sz="7200" dirty="0" err="1"/>
              <a:t>aʊt</a:t>
            </a:r>
            <a:r>
              <a:rPr lang="en-US" sz="7200" dirty="0"/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8732A-627D-FCDE-6B72-D181A908B976}"/>
              </a:ext>
            </a:extLst>
          </p:cNvPr>
          <p:cNvSpPr txBox="1"/>
          <p:nvPr/>
        </p:nvSpPr>
        <p:spPr>
          <a:xfrm>
            <a:off x="574026" y="5583473"/>
            <a:ext cx="77080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dập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,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tắt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(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lửa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,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tàn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thuốc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/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đèn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…)</a:t>
            </a:r>
          </a:p>
        </p:txBody>
      </p:sp>
      <p:pic>
        <p:nvPicPr>
          <p:cNvPr id="6150" name="Picture 6" descr="Free Vector | Fireman holding fire extinguisher flat vector illustration.  man or firefighter providing safety, preventing fire, putting out flame.  caution, emergency, safety training concept">
            <a:extLst>
              <a:ext uri="{FF2B5EF4-FFF2-40B4-BE49-F238E27FC236}">
                <a16:creationId xmlns:a16="http://schemas.microsoft.com/office/drawing/2014/main" id="{C74C8231-D3FE-012D-4369-8B366260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8" y="1333500"/>
            <a:ext cx="8610600" cy="66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ut out">
            <a:hlinkClick r:id="" action="ppaction://media"/>
            <a:extLst>
              <a:ext uri="{FF2B5EF4-FFF2-40B4-BE49-F238E27FC236}">
                <a16:creationId xmlns:a16="http://schemas.microsoft.com/office/drawing/2014/main" id="{7AC746BC-DE58-C943-C4D5-FA328344E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9000" y="156988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E6A9F73-5A56-3974-1A2A-F52407A84F39}"/>
              </a:ext>
            </a:extLst>
          </p:cNvPr>
          <p:cNvSpPr/>
          <p:nvPr/>
        </p:nvSpPr>
        <p:spPr>
          <a:xfrm>
            <a:off x="9448800" y="1035075"/>
            <a:ext cx="9356712" cy="9067504"/>
          </a:xfrm>
          <a:custGeom>
            <a:avLst/>
            <a:gdLst/>
            <a:ahLst/>
            <a:cxnLst/>
            <a:rect l="l" t="t" r="r" b="b"/>
            <a:pathLst>
              <a:path w="9356712" h="9067504">
                <a:moveTo>
                  <a:pt x="0" y="0"/>
                </a:moveTo>
                <a:lnTo>
                  <a:pt x="9356712" y="0"/>
                </a:lnTo>
                <a:lnTo>
                  <a:pt x="9356712" y="9067504"/>
                </a:lnTo>
                <a:lnTo>
                  <a:pt x="0" y="9067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667500"/>
            <a:ext cx="7543801" cy="17982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Patrick Hand" panose="00000500000000000000" pitchFamily="2" charset="0"/>
              </a:rPr>
              <a:t>FIREFIGHTER 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38450" y="266700"/>
            <a:ext cx="126111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Fredoka"/>
                <a:ea typeface="+mn-ea"/>
                <a:cs typeface="+mn-cs"/>
              </a:rPr>
              <a:t>VOCABULARY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7361B4-9A3C-96F7-91D7-0C9B659D3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843"/>
              </p:ext>
            </p:extLst>
          </p:nvPr>
        </p:nvGraphicFramePr>
        <p:xfrm>
          <a:off x="990600" y="1562100"/>
          <a:ext cx="16806865" cy="7955281"/>
        </p:xfrm>
        <a:graphic>
          <a:graphicData uri="http://schemas.openxmlformats.org/drawingml/2006/table">
            <a:tbl>
              <a:tblPr firstRow="1" bandRow="1"/>
              <a:tblGrid>
                <a:gridCol w="5453064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4571335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782466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1004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C3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C3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012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garbage collector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/>
                        <a:t>/ˈ</a:t>
                      </a:r>
                      <a:r>
                        <a:rPr lang="en-US" sz="3600" dirty="0" err="1"/>
                        <a:t>ɡɑːbɪdʒ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kəlektə</a:t>
                      </a:r>
                      <a:r>
                        <a:rPr lang="en-US" sz="3600" dirty="0"/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nhân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viên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dọn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vệ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sinh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1012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tourist attraction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/>
                        <a:t>/ˈ</a:t>
                      </a:r>
                      <a:r>
                        <a:rPr lang="en-US" sz="3600" dirty="0" err="1"/>
                        <a:t>tʊə.rɪst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əˈtræk.ʃən</a:t>
                      </a:r>
                      <a:r>
                        <a:rPr lang="en-US" sz="3600" dirty="0"/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địa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điểm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thu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hút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khách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du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lịch</a:t>
                      </a:r>
                      <a:endParaRPr lang="en-US" sz="4800" b="1" dirty="0">
                        <a:solidFill>
                          <a:srgbClr val="164E7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012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artisan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/>
                        <a:t>/ˌ</a:t>
                      </a:r>
                      <a:r>
                        <a:rPr lang="en-US" sz="3600" dirty="0" err="1"/>
                        <a:t>ɑːtɪˈzæn</a:t>
                      </a:r>
                      <a:r>
                        <a:rPr lang="en-US" sz="3600" dirty="0"/>
                        <a:t>/ /ˈ</a:t>
                      </a:r>
                      <a:r>
                        <a:rPr lang="en-US" sz="3600" dirty="0" err="1"/>
                        <a:t>ɑːrtɪzən</a:t>
                      </a:r>
                      <a:r>
                        <a:rPr lang="en-US" sz="3600" dirty="0"/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thợ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làm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nghề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thủ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công</a:t>
                      </a:r>
                      <a:endParaRPr lang="en-US" sz="4800" b="1" dirty="0">
                        <a:solidFill>
                          <a:srgbClr val="164E7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344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handicraft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/>
                        <a:t>/ˈ</a:t>
                      </a:r>
                      <a:r>
                        <a:rPr lang="en-US" sz="3600" dirty="0" err="1"/>
                        <a:t>hæn.dɪ.krɑːft</a:t>
                      </a:r>
                      <a:r>
                        <a:rPr lang="en-US" sz="3600" dirty="0"/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đồ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thủ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công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mỹ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nghệ</a:t>
                      </a:r>
                      <a:endParaRPr lang="en-US" sz="4800" b="1" dirty="0">
                        <a:solidFill>
                          <a:srgbClr val="164E7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012845">
                <a:tc>
                  <a:txBody>
                    <a:bodyPr/>
                    <a:lstStyle/>
                    <a:p>
                      <a:pPr algn="l"/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speciality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 (n)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speʃ.iˈæl.ə.ti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đặc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sản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sản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phẩm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đặc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biệt</a:t>
                      </a:r>
                      <a:endParaRPr lang="en-US" sz="4800" b="1" dirty="0">
                        <a:solidFill>
                          <a:srgbClr val="164E70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514942"/>
                  </a:ext>
                </a:extLst>
              </a:tr>
              <a:tr h="1012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put something out (</a:t>
                      </a:r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phr.v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pʊt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aʊt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dập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tắt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(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lửa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tàn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thuốc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/ </a:t>
                      </a:r>
                      <a:r>
                        <a:rPr lang="en-US" sz="4800" b="1" dirty="0" err="1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đèn</a:t>
                      </a:r>
                      <a:r>
                        <a:rPr lang="en-US" sz="4800" b="1" dirty="0">
                          <a:solidFill>
                            <a:srgbClr val="164E70"/>
                          </a:solidFill>
                          <a:latin typeface="Patrick Hand" panose="00000500000000000000" pitchFamily="2" charset="0"/>
                        </a:rPr>
                        <a:t>…)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579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" b="-156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304800" y="213893"/>
            <a:ext cx="14496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Ex 1. Match the community helpers with their responsibilities. (p.10) 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4104B1-295C-88A9-5D0B-3567E7C6C698}"/>
              </a:ext>
            </a:extLst>
          </p:cNvPr>
          <p:cNvSpPr/>
          <p:nvPr/>
        </p:nvSpPr>
        <p:spPr>
          <a:xfrm>
            <a:off x="507694" y="1638300"/>
            <a:ext cx="3759506" cy="927177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atrick Hand" panose="00000500000000000000" pitchFamily="2" charset="0"/>
              </a:rPr>
              <a:t>1. police officer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1BC9A7-300A-1C37-8195-046CBECDE8A1}"/>
              </a:ext>
            </a:extLst>
          </p:cNvPr>
          <p:cNvSpPr/>
          <p:nvPr/>
        </p:nvSpPr>
        <p:spPr>
          <a:xfrm>
            <a:off x="524036" y="2870252"/>
            <a:ext cx="3759506" cy="1491904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atrick Hand" panose="00000500000000000000" pitchFamily="2" charset="0"/>
              </a:rPr>
              <a:t> 2. garbage collector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806D792-1A4D-CABF-91B7-568C7F154B97}"/>
              </a:ext>
            </a:extLst>
          </p:cNvPr>
          <p:cNvSpPr/>
          <p:nvPr/>
        </p:nvSpPr>
        <p:spPr>
          <a:xfrm>
            <a:off x="521776" y="4666931"/>
            <a:ext cx="3759506" cy="927177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atrick Hand" panose="00000500000000000000" pitchFamily="2" charset="0"/>
              </a:rPr>
              <a:t> 3. electrician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D52903-8DF4-704D-FBCE-3F93F38C9836}"/>
              </a:ext>
            </a:extLst>
          </p:cNvPr>
          <p:cNvSpPr/>
          <p:nvPr/>
        </p:nvSpPr>
        <p:spPr>
          <a:xfrm>
            <a:off x="526297" y="5898883"/>
            <a:ext cx="3754985" cy="927177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atrick Hand" panose="00000500000000000000" pitchFamily="2" charset="0"/>
              </a:rPr>
              <a:t> 4. firefighter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28A8CB-5615-6CB2-46B3-8B5B9C6616A5}"/>
              </a:ext>
            </a:extLst>
          </p:cNvPr>
          <p:cNvSpPr/>
          <p:nvPr/>
        </p:nvSpPr>
        <p:spPr>
          <a:xfrm>
            <a:off x="524360" y="7130835"/>
            <a:ext cx="3742840" cy="1619365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Patrick Hand" panose="00000500000000000000" pitchFamily="2" charset="0"/>
              </a:rPr>
              <a:t> 5. delivery person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061D53-41AB-3C3B-8869-2D9D8267B183}"/>
              </a:ext>
            </a:extLst>
          </p:cNvPr>
          <p:cNvSpPr/>
          <p:nvPr/>
        </p:nvSpPr>
        <p:spPr>
          <a:xfrm>
            <a:off x="8681634" y="1028700"/>
            <a:ext cx="9098672" cy="1466752"/>
          </a:xfrm>
          <a:prstGeom prst="rect">
            <a:avLst/>
          </a:prstGeom>
          <a:solidFill>
            <a:srgbClr val="FCD5B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a.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puts in, checks, and repairs electrical wires and equipment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6F6C19-DCC7-D07E-CFAF-055C807D1D91}"/>
              </a:ext>
            </a:extLst>
          </p:cNvPr>
          <p:cNvSpPr/>
          <p:nvPr/>
        </p:nvSpPr>
        <p:spPr>
          <a:xfrm>
            <a:off x="8688092" y="2552700"/>
            <a:ext cx="9098672" cy="1491904"/>
          </a:xfrm>
          <a:prstGeom prst="rect">
            <a:avLst/>
          </a:prstGeom>
          <a:solidFill>
            <a:srgbClr val="FCD5B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b.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puts out fires and saves people from dangerous fires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E87CBD-E8AD-925D-C60B-41243E077B32}"/>
              </a:ext>
            </a:extLst>
          </p:cNvPr>
          <p:cNvSpPr/>
          <p:nvPr/>
        </p:nvSpPr>
        <p:spPr>
          <a:xfrm>
            <a:off x="8681634" y="4126537"/>
            <a:ext cx="9105130" cy="2007563"/>
          </a:xfrm>
          <a:prstGeom prst="rect">
            <a:avLst/>
          </a:prstGeom>
          <a:solidFill>
            <a:srgbClr val="FCD5B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c.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protects people and property, makes people obey the law, prevents and solves crimes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7D53AB-8CD6-A0D4-EB91-2FB1CFAA1BEB}"/>
              </a:ext>
            </a:extLst>
          </p:cNvPr>
          <p:cNvSpPr/>
          <p:nvPr/>
        </p:nvSpPr>
        <p:spPr>
          <a:xfrm>
            <a:off x="8686800" y="6183035"/>
            <a:ext cx="9098672" cy="1551265"/>
          </a:xfrm>
          <a:prstGeom prst="rect">
            <a:avLst/>
          </a:prstGeom>
          <a:solidFill>
            <a:srgbClr val="FCD5B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d.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delivers goods to people’s houses or workplaces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FD63D7-A2E5-5DF3-B18E-8A9CDA20BD05}"/>
              </a:ext>
            </a:extLst>
          </p:cNvPr>
          <p:cNvSpPr/>
          <p:nvPr/>
        </p:nvSpPr>
        <p:spPr>
          <a:xfrm>
            <a:off x="8681634" y="7831197"/>
            <a:ext cx="9098672" cy="1274703"/>
          </a:xfrm>
          <a:prstGeom prst="rect">
            <a:avLst/>
          </a:prstGeom>
          <a:solidFill>
            <a:srgbClr val="FCD5B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e.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takes people’s rubbish away </a:t>
            </a:r>
          </a:p>
        </p:txBody>
      </p:sp>
    </p:spTree>
    <p:extLst>
      <p:ext uri="{BB962C8B-B14F-4D97-AF65-F5344CB8AC3E}">
        <p14:creationId xmlns:p14="http://schemas.microsoft.com/office/powerpoint/2010/main" val="16100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87654E-7 L 0.23611 0.295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1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988E-6 L 0.23525 0.474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62" y="23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4.5679E-6 L 0.23533 -0.324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62" y="-1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23525 -0.305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62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58025E-6 L 0.23568 -0.1024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0" y="-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304800" y="213893"/>
            <a:ext cx="14820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Ex 2. Write a word or phrase in the box under the correct picture. (p.10)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EE9BD-C37B-7496-6B97-63E60C36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6" y="2354327"/>
            <a:ext cx="5715000" cy="3448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E7E1D-2AF3-3568-764B-35E0B06E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063" y="2354326"/>
            <a:ext cx="5694205" cy="3448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F77B5-9B9D-1820-0F7A-DDB00204E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819" y="2381169"/>
            <a:ext cx="5694205" cy="3421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A48BB0-46D9-E664-3119-0923471C4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9" y="6191169"/>
            <a:ext cx="5715000" cy="3445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F78D4D-A636-A43F-0A3B-121C5EDE5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550" y="6191169"/>
            <a:ext cx="5694205" cy="34481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C188A5-82A0-37EC-0331-415F83BBD681}"/>
              </a:ext>
            </a:extLst>
          </p:cNvPr>
          <p:cNvSpPr/>
          <p:nvPr/>
        </p:nvSpPr>
        <p:spPr>
          <a:xfrm>
            <a:off x="1702106" y="1062945"/>
            <a:ext cx="39881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tourist attraction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586A24-0E58-7CED-23E7-BD7545E555BB}"/>
              </a:ext>
            </a:extLst>
          </p:cNvPr>
          <p:cNvSpPr/>
          <p:nvPr/>
        </p:nvSpPr>
        <p:spPr>
          <a:xfrm>
            <a:off x="5893106" y="1062944"/>
            <a:ext cx="2057400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artisan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637E79-0B32-40F6-9D4F-7FA30154C132}"/>
              </a:ext>
            </a:extLst>
          </p:cNvPr>
          <p:cNvSpPr/>
          <p:nvPr/>
        </p:nvSpPr>
        <p:spPr>
          <a:xfrm>
            <a:off x="8153400" y="1062944"/>
            <a:ext cx="23879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handicraft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9779A1-3495-B641-5F9E-D6648AA9047B}"/>
              </a:ext>
            </a:extLst>
          </p:cNvPr>
          <p:cNvSpPr/>
          <p:nvPr/>
        </p:nvSpPr>
        <p:spPr>
          <a:xfrm>
            <a:off x="10744200" y="1062944"/>
            <a:ext cx="32261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Patrick Hand" panose="00000500000000000000" pitchFamily="2" charset="0"/>
              </a:rPr>
              <a:t>speciality</a:t>
            </a:r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 food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C754D-28F2-1842-A3F2-DA2D109EDD1C}"/>
              </a:ext>
            </a:extLst>
          </p:cNvPr>
          <p:cNvSpPr/>
          <p:nvPr/>
        </p:nvSpPr>
        <p:spPr>
          <a:xfrm>
            <a:off x="14173200" y="1062944"/>
            <a:ext cx="2224461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pottery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8926388-F8D7-B5D1-4B09-8159E31A4FD9}"/>
              </a:ext>
            </a:extLst>
          </p:cNvPr>
          <p:cNvSpPr/>
          <p:nvPr/>
        </p:nvSpPr>
        <p:spPr>
          <a:xfrm>
            <a:off x="1173413" y="5182346"/>
            <a:ext cx="39881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tourist attraction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BB22EF2-92AA-362A-8F21-274DFA6E6F90}"/>
              </a:ext>
            </a:extLst>
          </p:cNvPr>
          <p:cNvSpPr/>
          <p:nvPr/>
        </p:nvSpPr>
        <p:spPr>
          <a:xfrm>
            <a:off x="14173200" y="5197159"/>
            <a:ext cx="2057400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artisan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CEE310D-DDA7-C84E-1388-9DFD30B22BC5}"/>
              </a:ext>
            </a:extLst>
          </p:cNvPr>
          <p:cNvSpPr/>
          <p:nvPr/>
        </p:nvSpPr>
        <p:spPr>
          <a:xfrm>
            <a:off x="8042937" y="5197159"/>
            <a:ext cx="2224461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pottery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DE1B144-975D-49F6-14BB-6103BC31662A}"/>
              </a:ext>
            </a:extLst>
          </p:cNvPr>
          <p:cNvSpPr/>
          <p:nvPr/>
        </p:nvSpPr>
        <p:spPr>
          <a:xfrm>
            <a:off x="4673446" y="9158707"/>
            <a:ext cx="32261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Patrick Hand" panose="00000500000000000000" pitchFamily="2" charset="0"/>
              </a:rPr>
              <a:t>speciality</a:t>
            </a:r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 food 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CFF4CB7-4518-EBEC-C8E0-B3CF1AFCBC3F}"/>
              </a:ext>
            </a:extLst>
          </p:cNvPr>
          <p:cNvSpPr/>
          <p:nvPr/>
        </p:nvSpPr>
        <p:spPr>
          <a:xfrm>
            <a:off x="11111699" y="9158707"/>
            <a:ext cx="2387906" cy="914400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atrick Hand" panose="00000500000000000000" pitchFamily="2" charset="0"/>
              </a:rPr>
              <a:t>handicraft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BA9283E-A0D7-95B4-1B2F-CB42B481575E}"/>
              </a:ext>
            </a:extLst>
          </p:cNvPr>
          <p:cNvSpPr/>
          <p:nvPr/>
        </p:nvSpPr>
        <p:spPr>
          <a:xfrm>
            <a:off x="361869" y="2403227"/>
            <a:ext cx="552531" cy="5525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5B2EAA-D93E-96D0-32FC-DA198CBDA6AB}"/>
              </a:ext>
            </a:extLst>
          </p:cNvPr>
          <p:cNvSpPr/>
          <p:nvPr/>
        </p:nvSpPr>
        <p:spPr>
          <a:xfrm>
            <a:off x="6369275" y="2416480"/>
            <a:ext cx="552531" cy="5525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960EBF-19FD-FA67-4397-50327A994C32}"/>
              </a:ext>
            </a:extLst>
          </p:cNvPr>
          <p:cNvSpPr/>
          <p:nvPr/>
        </p:nvSpPr>
        <p:spPr>
          <a:xfrm>
            <a:off x="12376626" y="2442898"/>
            <a:ext cx="552531" cy="5525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559197-9888-E630-EDA4-967DA3A2CC37}"/>
              </a:ext>
            </a:extLst>
          </p:cNvPr>
          <p:cNvSpPr/>
          <p:nvPr/>
        </p:nvSpPr>
        <p:spPr>
          <a:xfrm>
            <a:off x="3486069" y="6267369"/>
            <a:ext cx="552531" cy="5525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E25C88-50FB-4AD6-D7A0-4530B0B694EF}"/>
              </a:ext>
            </a:extLst>
          </p:cNvPr>
          <p:cNvSpPr/>
          <p:nvPr/>
        </p:nvSpPr>
        <p:spPr>
          <a:xfrm>
            <a:off x="9505869" y="6267369"/>
            <a:ext cx="552531" cy="5525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trick Hand" panose="000005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2584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304800" y="213893"/>
            <a:ext cx="12197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Ex 3. Fill in each blank with a word or phrase from the box.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FDA90-4DA3-3CBB-431C-55EC8E2E41A7}"/>
              </a:ext>
            </a:extLst>
          </p:cNvPr>
          <p:cNvSpPr txBox="1"/>
          <p:nvPr/>
        </p:nvSpPr>
        <p:spPr>
          <a:xfrm>
            <a:off x="457200" y="2552700"/>
            <a:ext cx="17068800" cy="7358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4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4400" dirty="0">
                <a:latin typeface="Patrick Hand" panose="00000500000000000000" pitchFamily="2" charset="0"/>
              </a:rPr>
              <a:t>Skilled local ____________ made these beautiful flower vases.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The electrical wires in our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 broke down yesterday, so we had to call a(n) ______________.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4400" i="1" dirty="0">
                <a:latin typeface="Patrick Hand" panose="00000500000000000000" pitchFamily="2" charset="0"/>
              </a:rPr>
              <a:t>Bun cha, pho</a:t>
            </a:r>
            <a:r>
              <a:rPr lang="en-US" sz="4400" dirty="0">
                <a:latin typeface="Patrick Hand" panose="00000500000000000000" pitchFamily="2" charset="0"/>
              </a:rPr>
              <a:t>, and </a:t>
            </a:r>
            <a:r>
              <a:rPr lang="en-US" sz="4400" i="1" dirty="0">
                <a:latin typeface="Patrick Hand" panose="00000500000000000000" pitchFamily="2" charset="0"/>
              </a:rPr>
              <a:t>hu </a:t>
            </a:r>
            <a:r>
              <a:rPr lang="en-US" sz="4400" i="1" dirty="0" err="1">
                <a:latin typeface="Patrick Hand" panose="00000500000000000000" pitchFamily="2" charset="0"/>
              </a:rPr>
              <a:t>tieu</a:t>
            </a:r>
            <a:r>
              <a:rPr lang="en-US" sz="4400" i="1" dirty="0">
                <a:latin typeface="Patrick Hand" panose="00000500000000000000" pitchFamily="2" charset="0"/>
              </a:rPr>
              <a:t> </a:t>
            </a:r>
            <a:r>
              <a:rPr lang="en-US" sz="4400" dirty="0">
                <a:latin typeface="Patrick Hand" panose="00000500000000000000" pitchFamily="2" charset="0"/>
              </a:rPr>
              <a:t>are examples of famous Vietnamese ________________.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_________________ in our street usually comes at 6 p.m. to take the rubbish away.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Tourists to Hoi An usually buy traditional ______________ such as lanterns as souvenirs.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3AFF05-2A7B-0F5B-4F99-B5F3F728C4E8}"/>
              </a:ext>
            </a:extLst>
          </p:cNvPr>
          <p:cNvSpPr/>
          <p:nvPr/>
        </p:nvSpPr>
        <p:spPr>
          <a:xfrm>
            <a:off x="1499399" y="1173834"/>
            <a:ext cx="15289201" cy="1188366"/>
          </a:xfrm>
          <a:prstGeom prst="roundRect">
            <a:avLst/>
          </a:prstGeom>
          <a:solidFill>
            <a:srgbClr val="FCD5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D3CDA-5FCF-96B5-E4E6-34AB730D58C2}"/>
              </a:ext>
            </a:extLst>
          </p:cNvPr>
          <p:cNvSpPr txBox="1"/>
          <p:nvPr/>
        </p:nvSpPr>
        <p:spPr>
          <a:xfrm>
            <a:off x="2082000" y="1383296"/>
            <a:ext cx="1856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artisans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FF9C5-9899-3487-59FA-A53793E2F119}"/>
              </a:ext>
            </a:extLst>
          </p:cNvPr>
          <p:cNvSpPr txBox="1"/>
          <p:nvPr/>
        </p:nvSpPr>
        <p:spPr>
          <a:xfrm>
            <a:off x="4291800" y="1383296"/>
            <a:ext cx="2364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electrician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4FE05-5916-52A3-B477-C514AA7C4733}"/>
              </a:ext>
            </a:extLst>
          </p:cNvPr>
          <p:cNvSpPr txBox="1"/>
          <p:nvPr/>
        </p:nvSpPr>
        <p:spPr>
          <a:xfrm>
            <a:off x="7009752" y="1383295"/>
            <a:ext cx="2520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handicrafts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6F1A9-8F29-045B-E560-054C40856BAE}"/>
              </a:ext>
            </a:extLst>
          </p:cNvPr>
          <p:cNvSpPr txBox="1"/>
          <p:nvPr/>
        </p:nvSpPr>
        <p:spPr>
          <a:xfrm>
            <a:off x="9930749" y="1383294"/>
            <a:ext cx="2146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speciality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E93D6C-D59F-07BF-5220-234B4E38ECF2}"/>
              </a:ext>
            </a:extLst>
          </p:cNvPr>
          <p:cNvSpPr txBox="1"/>
          <p:nvPr/>
        </p:nvSpPr>
        <p:spPr>
          <a:xfrm>
            <a:off x="12468491" y="1383293"/>
            <a:ext cx="3767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garbage collector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976972-7008-A96E-6A1E-A2A2BF60793D}"/>
              </a:ext>
            </a:extLst>
          </p:cNvPr>
          <p:cNvSpPr txBox="1"/>
          <p:nvPr/>
        </p:nvSpPr>
        <p:spPr>
          <a:xfrm>
            <a:off x="914400" y="2628900"/>
            <a:ext cx="2781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Skilled local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F54CA-C595-A66C-A4E2-EF88B8F54EBB}"/>
              </a:ext>
            </a:extLst>
          </p:cNvPr>
          <p:cNvSpPr txBox="1"/>
          <p:nvPr/>
        </p:nvSpPr>
        <p:spPr>
          <a:xfrm>
            <a:off x="7450564" y="2628900"/>
            <a:ext cx="1236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made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78241E-3705-89D6-A228-13EDA27D262A}"/>
              </a:ext>
            </a:extLst>
          </p:cNvPr>
          <p:cNvSpPr txBox="1"/>
          <p:nvPr/>
        </p:nvSpPr>
        <p:spPr>
          <a:xfrm>
            <a:off x="13132016" y="2628900"/>
            <a:ext cx="1422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vases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CFF17-46EE-E424-6EA7-D2F1D274E94B}"/>
              </a:ext>
            </a:extLst>
          </p:cNvPr>
          <p:cNvSpPr txBox="1"/>
          <p:nvPr/>
        </p:nvSpPr>
        <p:spPr>
          <a:xfrm>
            <a:off x="4343400" y="2483703"/>
            <a:ext cx="200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artisans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F640CC-EDC5-F9B2-A443-4393CEECF054}"/>
              </a:ext>
            </a:extLst>
          </p:cNvPr>
          <p:cNvSpPr txBox="1"/>
          <p:nvPr/>
        </p:nvSpPr>
        <p:spPr>
          <a:xfrm>
            <a:off x="1828800" y="3459659"/>
            <a:ext cx="3312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electrical 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CA03B7-BAF2-D7F3-4FCD-AC29D320EBCE}"/>
              </a:ext>
            </a:extLst>
          </p:cNvPr>
          <p:cNvSpPr txBox="1"/>
          <p:nvPr/>
        </p:nvSpPr>
        <p:spPr>
          <a:xfrm>
            <a:off x="9372600" y="3459659"/>
            <a:ext cx="24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broke down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82F962-D6C9-C630-62E5-B6FB026CFB66}"/>
              </a:ext>
            </a:extLst>
          </p:cNvPr>
          <p:cNvSpPr txBox="1"/>
          <p:nvPr/>
        </p:nvSpPr>
        <p:spPr>
          <a:xfrm>
            <a:off x="16441119" y="3459659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call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3A89F3-2D3D-377F-2212-0182C9579E49}"/>
              </a:ext>
            </a:extLst>
          </p:cNvPr>
          <p:cNvSpPr txBox="1"/>
          <p:nvPr/>
        </p:nvSpPr>
        <p:spPr>
          <a:xfrm>
            <a:off x="2513556" y="4152900"/>
            <a:ext cx="2563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electrician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2F59C2-56BE-5FDE-8CE1-76191FA71452}"/>
              </a:ext>
            </a:extLst>
          </p:cNvPr>
          <p:cNvSpPr txBox="1"/>
          <p:nvPr/>
        </p:nvSpPr>
        <p:spPr>
          <a:xfrm>
            <a:off x="946601" y="5067300"/>
            <a:ext cx="2710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highlight>
                  <a:srgbClr val="F5C782"/>
                </a:highlight>
                <a:latin typeface="Patrick Hand" panose="00000500000000000000" pitchFamily="2" charset="0"/>
              </a:rPr>
              <a:t>Bun cha, pho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8ED470-BE6F-C1D4-5320-39A4D87AD11F}"/>
              </a:ext>
            </a:extLst>
          </p:cNvPr>
          <p:cNvSpPr txBox="1"/>
          <p:nvPr/>
        </p:nvSpPr>
        <p:spPr>
          <a:xfrm>
            <a:off x="4547178" y="5067300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highlight>
                  <a:srgbClr val="F5C782"/>
                </a:highlight>
                <a:latin typeface="Patrick Hand" panose="00000500000000000000" pitchFamily="2" charset="0"/>
              </a:rPr>
              <a:t>hu </a:t>
            </a:r>
            <a:r>
              <a:rPr lang="en-US" sz="4400" b="1" i="1" dirty="0" err="1">
                <a:highlight>
                  <a:srgbClr val="F5C782"/>
                </a:highlight>
                <a:latin typeface="Patrick Hand" panose="00000500000000000000" pitchFamily="2" charset="0"/>
              </a:rPr>
              <a:t>tieu</a:t>
            </a:r>
            <a:endParaRPr lang="en-US" sz="4400" b="1" i="1" dirty="0">
              <a:highlight>
                <a:srgbClr val="F5C782"/>
              </a:highlight>
              <a:latin typeface="Patrick Hand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1D17FB-D428-5F82-DCC9-4E0C0E50ABE6}"/>
              </a:ext>
            </a:extLst>
          </p:cNvPr>
          <p:cNvSpPr txBox="1"/>
          <p:nvPr/>
        </p:nvSpPr>
        <p:spPr>
          <a:xfrm>
            <a:off x="10972800" y="5067300"/>
            <a:ext cx="2574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Vietnamese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F3FF6D-F51B-2E94-1C56-4F05B13D17E2}"/>
              </a:ext>
            </a:extLst>
          </p:cNvPr>
          <p:cNvSpPr txBox="1"/>
          <p:nvPr/>
        </p:nvSpPr>
        <p:spPr>
          <a:xfrm>
            <a:off x="1905000" y="5676900"/>
            <a:ext cx="2326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speciality</a:t>
            </a:r>
            <a:endParaRPr lang="en-US" sz="48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704BFE-4F5F-0681-7140-D8EB8C6DC645}"/>
              </a:ext>
            </a:extLst>
          </p:cNvPr>
          <p:cNvSpPr txBox="1"/>
          <p:nvPr/>
        </p:nvSpPr>
        <p:spPr>
          <a:xfrm>
            <a:off x="15392400" y="6685199"/>
            <a:ext cx="1637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take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489192-2C6D-600C-B588-C93DF9BAC6CE}"/>
              </a:ext>
            </a:extLst>
          </p:cNvPr>
          <p:cNvSpPr txBox="1"/>
          <p:nvPr/>
        </p:nvSpPr>
        <p:spPr>
          <a:xfrm>
            <a:off x="435244" y="7489020"/>
            <a:ext cx="2781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rubbish away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70AE49-D2AF-1FB0-D300-607282D07597}"/>
              </a:ext>
            </a:extLst>
          </p:cNvPr>
          <p:cNvSpPr txBox="1"/>
          <p:nvPr/>
        </p:nvSpPr>
        <p:spPr>
          <a:xfrm>
            <a:off x="2499181" y="6535357"/>
            <a:ext cx="4095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garbage collector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B7024F-3047-2747-8B8A-682CDA6539B1}"/>
              </a:ext>
            </a:extLst>
          </p:cNvPr>
          <p:cNvSpPr txBox="1"/>
          <p:nvPr/>
        </p:nvSpPr>
        <p:spPr>
          <a:xfrm>
            <a:off x="15494110" y="8297969"/>
            <a:ext cx="2121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lanterns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32BC7B-20BA-898F-6613-70A9F2D3C5D7}"/>
              </a:ext>
            </a:extLst>
          </p:cNvPr>
          <p:cNvSpPr txBox="1"/>
          <p:nvPr/>
        </p:nvSpPr>
        <p:spPr>
          <a:xfrm>
            <a:off x="1021497" y="9074576"/>
            <a:ext cx="2121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souvenirs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4E4CA1-B279-F061-9B4C-E06B058AF42A}"/>
              </a:ext>
            </a:extLst>
          </p:cNvPr>
          <p:cNvSpPr txBox="1"/>
          <p:nvPr/>
        </p:nvSpPr>
        <p:spPr>
          <a:xfrm>
            <a:off x="947134" y="8287653"/>
            <a:ext cx="2121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Tourists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DEDBD4-E249-EF3C-1AD2-71751FBD61A6}"/>
              </a:ext>
            </a:extLst>
          </p:cNvPr>
          <p:cNvSpPr txBox="1"/>
          <p:nvPr/>
        </p:nvSpPr>
        <p:spPr>
          <a:xfrm>
            <a:off x="6248400" y="8267700"/>
            <a:ext cx="1117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highlight>
                  <a:srgbClr val="F5C782"/>
                </a:highlight>
                <a:latin typeface="Patrick Hand" panose="00000500000000000000" pitchFamily="2" charset="0"/>
              </a:rPr>
              <a:t>buy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F9F5C0-1538-C89F-0532-0940BC78FC09}"/>
              </a:ext>
            </a:extLst>
          </p:cNvPr>
          <p:cNvSpPr txBox="1"/>
          <p:nvPr/>
        </p:nvSpPr>
        <p:spPr>
          <a:xfrm>
            <a:off x="10142585" y="8163563"/>
            <a:ext cx="2731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handicrafts</a:t>
            </a:r>
          </a:p>
        </p:txBody>
      </p:sp>
    </p:spTree>
    <p:extLst>
      <p:ext uri="{BB962C8B-B14F-4D97-AF65-F5344CB8AC3E}">
        <p14:creationId xmlns:p14="http://schemas.microsoft.com/office/powerpoint/2010/main" val="15522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74266" y="9151055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45659" y="1962320"/>
            <a:ext cx="9214030" cy="8258075"/>
          </a:xfrm>
          <a:custGeom>
            <a:avLst/>
            <a:gdLst/>
            <a:ahLst/>
            <a:cxnLst/>
            <a:rect l="l" t="t" r="r" b="b"/>
            <a:pathLst>
              <a:path w="9214030" h="8258075">
                <a:moveTo>
                  <a:pt x="0" y="0"/>
                </a:moveTo>
                <a:lnTo>
                  <a:pt x="9214030" y="0"/>
                </a:lnTo>
                <a:lnTo>
                  <a:pt x="9214030" y="8258074"/>
                </a:lnTo>
                <a:lnTo>
                  <a:pt x="0" y="825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B8E3B-2A25-3588-7E88-9EB2E72C55CF}"/>
              </a:ext>
            </a:extLst>
          </p:cNvPr>
          <p:cNvSpPr txBox="1"/>
          <p:nvPr/>
        </p:nvSpPr>
        <p:spPr>
          <a:xfrm>
            <a:off x="755416" y="4771858"/>
            <a:ext cx="103765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Fredoka" panose="020B0604020202020204" charset="0"/>
                <a:ea typeface="+mn-ea"/>
                <a:cs typeface="+mn-cs"/>
              </a:rPr>
              <a:t>PRONUNCIATION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94F82C-1409-3602-A305-604FA5C63895}"/>
              </a:ext>
            </a:extLst>
          </p:cNvPr>
          <p:cNvSpPr/>
          <p:nvPr/>
        </p:nvSpPr>
        <p:spPr>
          <a:xfrm>
            <a:off x="4838795" y="2344743"/>
            <a:ext cx="2209800" cy="1983138"/>
          </a:xfrm>
          <a:prstGeom prst="roundRect">
            <a:avLst/>
          </a:prstGeom>
          <a:solidFill>
            <a:srgbClr val="A44C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doka" panose="020B0604020202020204" charset="0"/>
                <a:ea typeface="+mn-ea"/>
                <a:cs typeface="+mn-cs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9B0A9-1EF5-7779-1382-6361F80B7F63}"/>
              </a:ext>
            </a:extLst>
          </p:cNvPr>
          <p:cNvSpPr txBox="1"/>
          <p:nvPr/>
        </p:nvSpPr>
        <p:spPr>
          <a:xfrm>
            <a:off x="3766656" y="6498072"/>
            <a:ext cx="4354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/æ/, /ɑ:/, and /e/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6399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74266" y="9151055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4776D1-5C90-7022-D5ED-C6019B04DC60}"/>
              </a:ext>
            </a:extLst>
          </p:cNvPr>
          <p:cNvSpPr txBox="1"/>
          <p:nvPr/>
        </p:nvSpPr>
        <p:spPr>
          <a:xfrm>
            <a:off x="6961979" y="181570"/>
            <a:ext cx="3906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A44C3D"/>
                </a:solidFill>
                <a:latin typeface="Patrick Hand" panose="00000500000000000000" pitchFamily="2" charset="0"/>
              </a:rPr>
              <a:t>What are they?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31097-7E31-CB4B-7220-341E7A5176BC}"/>
              </a:ext>
            </a:extLst>
          </p:cNvPr>
          <p:cNvSpPr/>
          <p:nvPr/>
        </p:nvSpPr>
        <p:spPr>
          <a:xfrm>
            <a:off x="2031923" y="7181900"/>
            <a:ext cx="2870353" cy="914400"/>
          </a:xfrm>
          <a:prstGeom prst="roundRect">
            <a:avLst/>
          </a:prstGeom>
          <a:solidFill>
            <a:srgbClr val="6B4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m</a:t>
            </a:r>
            <a:r>
              <a:rPr lang="en-US" sz="5400" b="1" u="sng" dirty="0">
                <a:solidFill>
                  <a:schemeClr val="bg1"/>
                </a:solidFill>
                <a:latin typeface="Patrick Hand" panose="00000500000000000000" pitchFamily="2" charset="0"/>
              </a:rPr>
              <a:t>a</a:t>
            </a:r>
            <a:r>
              <a:rPr lang="en-US" sz="5400" b="1" dirty="0">
                <a:solidFill>
                  <a:schemeClr val="bg1"/>
                </a:solidFill>
                <a:latin typeface="Patrick Hand" panose="00000500000000000000" pitchFamily="2" charset="0"/>
              </a:rPr>
              <a:t>ny</a:t>
            </a:r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 </a:t>
            </a:r>
          </a:p>
        </p:txBody>
      </p:sp>
      <p:pic>
        <p:nvPicPr>
          <p:cNvPr id="1030" name="Picture 6" descr="14,494 Cow Clipart Royalty-Free Photos and Stock Images | Shutterstock">
            <a:extLst>
              <a:ext uri="{FF2B5EF4-FFF2-40B4-BE49-F238E27FC236}">
                <a16:creationId xmlns:a16="http://schemas.microsoft.com/office/drawing/2014/main" id="{E2F8CF93-AB3E-C522-FDD3-AD2E6E42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92" y="1399846"/>
            <a:ext cx="5407415" cy="56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,100+ The Girl In The Park Stock Illustrations, Royalty-Free Vector  Graphics &amp; Clip Art - iStock">
            <a:extLst>
              <a:ext uri="{FF2B5EF4-FFF2-40B4-BE49-F238E27FC236}">
                <a16:creationId xmlns:a16="http://schemas.microsoft.com/office/drawing/2014/main" id="{7DD20F1E-D710-3BE5-1942-DBD23CCD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399846"/>
            <a:ext cx="5636015" cy="56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AAA593-4ACB-A211-3E11-B3E1CB822CA6}"/>
              </a:ext>
            </a:extLst>
          </p:cNvPr>
          <p:cNvSpPr/>
          <p:nvPr/>
        </p:nvSpPr>
        <p:spPr>
          <a:xfrm>
            <a:off x="7708823" y="7180378"/>
            <a:ext cx="2870353" cy="914400"/>
          </a:xfrm>
          <a:prstGeom prst="roundRect">
            <a:avLst/>
          </a:prstGeom>
          <a:solidFill>
            <a:srgbClr val="6B4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c</a:t>
            </a:r>
            <a:r>
              <a:rPr lang="en-US" sz="5400" b="1" u="sng" dirty="0">
                <a:solidFill>
                  <a:schemeClr val="bg1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ttle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7F7D7B-771F-1A67-A23D-EA39E0475428}"/>
              </a:ext>
            </a:extLst>
          </p:cNvPr>
          <p:cNvSpPr/>
          <p:nvPr/>
        </p:nvSpPr>
        <p:spPr>
          <a:xfrm>
            <a:off x="13574830" y="7180378"/>
            <a:ext cx="2870353" cy="914400"/>
          </a:xfrm>
          <a:prstGeom prst="roundRect">
            <a:avLst/>
          </a:prstGeom>
          <a:solidFill>
            <a:srgbClr val="6B4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p</a:t>
            </a:r>
            <a:r>
              <a:rPr lang="en-US" sz="5400" b="1" u="sng" dirty="0">
                <a:solidFill>
                  <a:schemeClr val="bg1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solidFill>
                  <a:schemeClr val="bg1"/>
                </a:solidFill>
                <a:latin typeface="Patrick Hand" panose="00000500000000000000" pitchFamily="2" charset="0"/>
              </a:rPr>
              <a:t>rk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2B9A9-6004-5AE3-DAC5-B515CA110D03}"/>
              </a:ext>
            </a:extLst>
          </p:cNvPr>
          <p:cNvSpPr txBox="1"/>
          <p:nvPr/>
        </p:nvSpPr>
        <p:spPr>
          <a:xfrm>
            <a:off x="2400299" y="8236655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/ˈ</a:t>
            </a:r>
            <a:r>
              <a:rPr lang="en-US" sz="4400" dirty="0" err="1"/>
              <a:t>m</a:t>
            </a:r>
            <a:r>
              <a:rPr lang="en-US" sz="4400" b="1" dirty="0" err="1">
                <a:solidFill>
                  <a:srgbClr val="FF0000"/>
                </a:solidFill>
              </a:rPr>
              <a:t>e</a:t>
            </a:r>
            <a:r>
              <a:rPr lang="en-US" sz="4400" dirty="0" err="1"/>
              <a:t>n.i</a:t>
            </a:r>
            <a:r>
              <a:rPr lang="en-US" sz="4400" dirty="0"/>
              <a:t>/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EC38E-3D8A-AEA6-086E-EB3306475835}"/>
              </a:ext>
            </a:extLst>
          </p:cNvPr>
          <p:cNvSpPr txBox="1"/>
          <p:nvPr/>
        </p:nvSpPr>
        <p:spPr>
          <a:xfrm>
            <a:off x="7923543" y="8233611"/>
            <a:ext cx="250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/ˈ</a:t>
            </a:r>
            <a:r>
              <a:rPr lang="en-US" sz="4400" dirty="0" err="1"/>
              <a:t>k</a:t>
            </a:r>
            <a:r>
              <a:rPr lang="en-US" sz="4400" b="1" dirty="0" err="1">
                <a:solidFill>
                  <a:srgbClr val="C00000"/>
                </a:solidFill>
              </a:rPr>
              <a:t>æ</a:t>
            </a:r>
            <a:r>
              <a:rPr lang="en-US" sz="4400" dirty="0" err="1"/>
              <a:t>t.əl</a:t>
            </a:r>
            <a:r>
              <a:rPr lang="en-US" sz="4400" dirty="0"/>
              <a:t>/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FE219C-0660-E2CE-8FD2-9BA308119699}"/>
              </a:ext>
            </a:extLst>
          </p:cNvPr>
          <p:cNvSpPr txBox="1"/>
          <p:nvPr/>
        </p:nvSpPr>
        <p:spPr>
          <a:xfrm>
            <a:off x="14311582" y="8242781"/>
            <a:ext cx="213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/</a:t>
            </a:r>
            <a:r>
              <a:rPr lang="en-US" sz="4400" dirty="0" err="1"/>
              <a:t>p</a:t>
            </a:r>
            <a:r>
              <a:rPr lang="en-US" sz="4400" b="1" dirty="0" err="1">
                <a:solidFill>
                  <a:srgbClr val="C00000"/>
                </a:solidFill>
              </a:rPr>
              <a:t>ɑː</a:t>
            </a:r>
            <a:r>
              <a:rPr lang="en-US" sz="4400" dirty="0" err="1"/>
              <a:t>k</a:t>
            </a:r>
            <a:r>
              <a:rPr lang="en-US" sz="4400" dirty="0"/>
              <a:t>/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pic>
        <p:nvPicPr>
          <p:cNvPr id="22" name="cattle">
            <a:hlinkClick r:id="" action="ppaction://media"/>
            <a:extLst>
              <a:ext uri="{FF2B5EF4-FFF2-40B4-BE49-F238E27FC236}">
                <a16:creationId xmlns:a16="http://schemas.microsoft.com/office/drawing/2014/main" id="{EABB70C4-571A-8EB8-3CA6-C7C0E65AD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8000" y="7269278"/>
            <a:ext cx="736600" cy="736600"/>
          </a:xfrm>
          <a:prstGeom prst="rect">
            <a:avLst/>
          </a:prstGeom>
        </p:spPr>
      </p:pic>
      <p:pic>
        <p:nvPicPr>
          <p:cNvPr id="23" name="park">
            <a:hlinkClick r:id="" action="ppaction://media"/>
            <a:extLst>
              <a:ext uri="{FF2B5EF4-FFF2-40B4-BE49-F238E27FC236}">
                <a16:creationId xmlns:a16="http://schemas.microsoft.com/office/drawing/2014/main" id="{15B4DC92-C794-DC1E-57DE-970C29569B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59200" y="7312801"/>
            <a:ext cx="736600" cy="736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BD39DA-67BA-2439-8764-F2E99ABB8439}"/>
              </a:ext>
            </a:extLst>
          </p:cNvPr>
          <p:cNvGrpSpPr/>
          <p:nvPr/>
        </p:nvGrpSpPr>
        <p:grpSpPr>
          <a:xfrm>
            <a:off x="591246" y="1432780"/>
            <a:ext cx="5334000" cy="5604161"/>
            <a:chOff x="591246" y="1432780"/>
            <a:chExt cx="5334000" cy="5604161"/>
          </a:xfrm>
        </p:grpSpPr>
        <p:pic>
          <p:nvPicPr>
            <p:cNvPr id="4" name="Picture 2" descr="Few Many Stock Illustrations – 1,116 Few Many Stock Illustrations, Vectors  &amp; Clipart - Dreamstime">
              <a:extLst>
                <a:ext uri="{FF2B5EF4-FFF2-40B4-BE49-F238E27FC236}">
                  <a16:creationId xmlns:a16="http://schemas.microsoft.com/office/drawing/2014/main" id="{96A81B0D-4C69-9795-75EA-0C3D681E4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46" y="1432780"/>
              <a:ext cx="5334000" cy="5604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d Arrow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4109FF26-1CF0-0749-8D1A-E2EB37B52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00000">
              <a:off x="4625936" y="1725258"/>
              <a:ext cx="1128742" cy="727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any">
            <a:hlinkClick r:id="" action="ppaction://media"/>
            <a:extLst>
              <a:ext uri="{FF2B5EF4-FFF2-40B4-BE49-F238E27FC236}">
                <a16:creationId xmlns:a16="http://schemas.microsoft.com/office/drawing/2014/main" id="{C29B1206-14E4-2A88-F0C0-75AFAF593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3019" y="7278964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1" animBg="1"/>
      <p:bldP spid="14" grpId="1" animBg="1"/>
      <p:bldP spid="15" grpId="1" animBg="1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776D1-5C90-7022-D5ED-C6019B04DC60}"/>
              </a:ext>
            </a:extLst>
          </p:cNvPr>
          <p:cNvSpPr txBox="1"/>
          <p:nvPr/>
        </p:nvSpPr>
        <p:spPr>
          <a:xfrm>
            <a:off x="6022791" y="154459"/>
            <a:ext cx="6242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A44C3D"/>
                </a:solidFill>
                <a:latin typeface="Patrick Hand" panose="00000500000000000000" pitchFamily="2" charset="0"/>
              </a:rPr>
              <a:t>Watch and take notes </a:t>
            </a:r>
          </a:p>
        </p:txBody>
      </p:sp>
      <p:pic>
        <p:nvPicPr>
          <p:cNvPr id="5" name="HƯỚNG DẪN PHÁT ÂM LỚP 9 - Unit 1- Local community - Vowel revision- -æ- , -ɑ- , and -e- - Trim">
            <a:hlinkClick r:id="" action="ppaction://media"/>
            <a:extLst>
              <a:ext uri="{FF2B5EF4-FFF2-40B4-BE49-F238E27FC236}">
                <a16:creationId xmlns:a16="http://schemas.microsoft.com/office/drawing/2014/main" id="{CEC711A7-5221-D420-3CB0-3674E9746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04900"/>
            <a:ext cx="15849599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304800" y="213893"/>
            <a:ext cx="15190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Ex</a:t>
            </a:r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 4. Listen and number the words you hear. Then listen again and repeat.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20FC28-D8C0-E37C-0B4E-C9D541A803A7}"/>
              </a:ext>
            </a:extLst>
          </p:cNvPr>
          <p:cNvSpPr txBox="1">
            <a:spLocks/>
          </p:cNvSpPr>
          <p:nvPr/>
        </p:nvSpPr>
        <p:spPr>
          <a:xfrm>
            <a:off x="3429000" y="1257300"/>
            <a:ext cx="14288084" cy="9753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0"/>
              </a:lnSpc>
              <a:buFont typeface="Arial" pitchFamily="34" charset="0"/>
              <a:buNone/>
            </a:pPr>
            <a:r>
              <a:rPr lang="en-US" sz="5000" dirty="0">
                <a:latin typeface="Patrick Hand" panose="00000500000000000000" pitchFamily="2" charset="0"/>
              </a:rPr>
              <a:t>______ pack 					______ park</a:t>
            </a:r>
          </a:p>
          <a:p>
            <a:pPr marL="0" indent="0">
              <a:lnSpc>
                <a:spcPct val="250000"/>
              </a:lnSpc>
              <a:buFont typeface="Arial" pitchFamily="34" charset="0"/>
              <a:buNone/>
            </a:pPr>
            <a:r>
              <a:rPr lang="en-US" sz="5000" dirty="0">
                <a:latin typeface="Patrick Hand" panose="00000500000000000000" pitchFamily="2" charset="0"/>
              </a:rPr>
              <a:t>______ kettle 				______ cattle</a:t>
            </a:r>
          </a:p>
          <a:p>
            <a:pPr marL="0" indent="0">
              <a:lnSpc>
                <a:spcPct val="250000"/>
              </a:lnSpc>
              <a:buFont typeface="Arial" pitchFamily="34" charset="0"/>
              <a:buNone/>
            </a:pPr>
            <a:r>
              <a:rPr lang="en-US" sz="5000" dirty="0">
                <a:latin typeface="Patrick Hand" panose="00000500000000000000" pitchFamily="2" charset="0"/>
              </a:rPr>
              <a:t>______ marry 				______ merry</a:t>
            </a:r>
          </a:p>
          <a:p>
            <a:pPr marL="0" indent="0">
              <a:lnSpc>
                <a:spcPct val="250000"/>
              </a:lnSpc>
              <a:buFont typeface="Arial" pitchFamily="34" charset="0"/>
              <a:buNone/>
            </a:pPr>
            <a:r>
              <a:rPr lang="en-US" sz="5000" dirty="0">
                <a:latin typeface="Patrick Hand" panose="00000500000000000000" pitchFamily="2" charset="0"/>
              </a:rPr>
              <a:t>______ chart 				______ chat</a:t>
            </a:r>
          </a:p>
        </p:txBody>
      </p:sp>
      <p:pic>
        <p:nvPicPr>
          <p:cNvPr id="8" name="U1 L2 Track 2">
            <a:hlinkClick r:id="" action="ppaction://media"/>
            <a:extLst>
              <a:ext uri="{FF2B5EF4-FFF2-40B4-BE49-F238E27FC236}">
                <a16:creationId xmlns:a16="http://schemas.microsoft.com/office/drawing/2014/main" id="{2C8A8FE2-427D-261C-5C7D-15F4EEDF1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5177" y="282117"/>
            <a:ext cx="965200" cy="965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4EAFE9-A430-2786-592A-50D488244A7F}"/>
              </a:ext>
            </a:extLst>
          </p:cNvPr>
          <p:cNvSpPr/>
          <p:nvPr/>
        </p:nvSpPr>
        <p:spPr>
          <a:xfrm>
            <a:off x="4191000" y="7922083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6E4956-50C5-0B42-E20C-62CCDAEECFF1}"/>
              </a:ext>
            </a:extLst>
          </p:cNvPr>
          <p:cNvSpPr/>
          <p:nvPr/>
        </p:nvSpPr>
        <p:spPr>
          <a:xfrm>
            <a:off x="11531599" y="5864683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001014-88AA-7633-C791-2969942822CA}"/>
              </a:ext>
            </a:extLst>
          </p:cNvPr>
          <p:cNvSpPr/>
          <p:nvPr/>
        </p:nvSpPr>
        <p:spPr>
          <a:xfrm>
            <a:off x="4190999" y="1739900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C3ABC5-52C5-838A-8E0F-ACD9702EF3F2}"/>
              </a:ext>
            </a:extLst>
          </p:cNvPr>
          <p:cNvSpPr/>
          <p:nvPr/>
        </p:nvSpPr>
        <p:spPr>
          <a:xfrm>
            <a:off x="11531599" y="3807283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9865D2-8E44-1565-05AE-37CAB8CE9594}"/>
              </a:ext>
            </a:extLst>
          </p:cNvPr>
          <p:cNvSpPr/>
          <p:nvPr/>
        </p:nvSpPr>
        <p:spPr>
          <a:xfrm>
            <a:off x="11531598" y="1739900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2829142-546C-B50D-E5E2-D7DFC7C91DD4}"/>
              </a:ext>
            </a:extLst>
          </p:cNvPr>
          <p:cNvSpPr/>
          <p:nvPr/>
        </p:nvSpPr>
        <p:spPr>
          <a:xfrm>
            <a:off x="11531597" y="7922083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E8F1EE-23EC-E9D1-F7B9-BDDBE89083E0}"/>
              </a:ext>
            </a:extLst>
          </p:cNvPr>
          <p:cNvSpPr/>
          <p:nvPr/>
        </p:nvSpPr>
        <p:spPr>
          <a:xfrm>
            <a:off x="4190999" y="3807283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551325-5932-F659-A16B-E2109BD5B043}"/>
              </a:ext>
            </a:extLst>
          </p:cNvPr>
          <p:cNvSpPr/>
          <p:nvPr/>
        </p:nvSpPr>
        <p:spPr>
          <a:xfrm>
            <a:off x="4155267" y="5890380"/>
            <a:ext cx="965201" cy="965200"/>
          </a:xfrm>
          <a:prstGeom prst="roundRect">
            <a:avLst/>
          </a:prstGeom>
          <a:solidFill>
            <a:srgbClr val="A44C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trick Hand" panose="00000500000000000000" pitchFamily="2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45773-2151-3925-A436-2FC6A02C1DCC}"/>
              </a:ext>
            </a:extLst>
          </p:cNvPr>
          <p:cNvSpPr txBox="1"/>
          <p:nvPr/>
        </p:nvSpPr>
        <p:spPr>
          <a:xfrm>
            <a:off x="7162800" y="2149614"/>
            <a:ext cx="167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60DBF-CA1D-1FF9-8665-3BC626F18B96}"/>
              </a:ext>
            </a:extLst>
          </p:cNvPr>
          <p:cNvSpPr txBox="1"/>
          <p:nvPr/>
        </p:nvSpPr>
        <p:spPr>
          <a:xfrm>
            <a:off x="14554200" y="2149614"/>
            <a:ext cx="167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EA010-FDE7-CC43-1251-F9F9D3413533}"/>
              </a:ext>
            </a:extLst>
          </p:cNvPr>
          <p:cNvSpPr txBox="1"/>
          <p:nvPr/>
        </p:nvSpPr>
        <p:spPr>
          <a:xfrm>
            <a:off x="7467600" y="4150418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t.əl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7DFFA-4CAC-1316-ECB5-D1EA3AF620A7}"/>
              </a:ext>
            </a:extLst>
          </p:cNvPr>
          <p:cNvSpPr txBox="1"/>
          <p:nvPr/>
        </p:nvSpPr>
        <p:spPr>
          <a:xfrm>
            <a:off x="14859000" y="4150418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t.əl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A43FC-59C0-0B1C-94CD-F1E642767CF6}"/>
              </a:ext>
            </a:extLst>
          </p:cNvPr>
          <p:cNvSpPr txBox="1"/>
          <p:nvPr/>
        </p:nvSpPr>
        <p:spPr>
          <a:xfrm>
            <a:off x="7467600" y="6340614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r.i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91F065-7DA7-F69C-045D-65728557F9CC}"/>
              </a:ext>
            </a:extLst>
          </p:cNvPr>
          <p:cNvSpPr txBox="1"/>
          <p:nvPr/>
        </p:nvSpPr>
        <p:spPr>
          <a:xfrm>
            <a:off x="14798184" y="6340614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r.i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AC3202-A695-8E95-B5EA-491C6BB85DD6}"/>
              </a:ext>
            </a:extLst>
          </p:cNvPr>
          <p:cNvSpPr txBox="1"/>
          <p:nvPr/>
        </p:nvSpPr>
        <p:spPr>
          <a:xfrm>
            <a:off x="7315199" y="8313585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B25FA4-CFAB-AE8E-8810-2A9BD9B40790}"/>
              </a:ext>
            </a:extLst>
          </p:cNvPr>
          <p:cNvSpPr txBox="1"/>
          <p:nvPr/>
        </p:nvSpPr>
        <p:spPr>
          <a:xfrm>
            <a:off x="14363700" y="8313585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816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/>
      <p:bldP spid="18" grpId="0"/>
      <p:bldP spid="19" grpId="0"/>
      <p:bldP spid="22" grpId="0"/>
      <p:bldP spid="23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304800" y="190500"/>
            <a:ext cx="1760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44C3D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Ex</a:t>
            </a:r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 4. Listen and </a:t>
            </a:r>
            <a:r>
              <a:rPr lang="en-US" sz="4400" b="1" dirty="0" err="1">
                <a:solidFill>
                  <a:srgbClr val="A44C3D"/>
                </a:solidFill>
                <a:latin typeface="Patrick Hand" panose="00000500000000000000" pitchFamily="2" charset="0"/>
              </a:rPr>
              <a:t>practise</a:t>
            </a:r>
            <a:r>
              <a:rPr lang="en-US" sz="4400" b="1" dirty="0">
                <a:solidFill>
                  <a:srgbClr val="A44C3D"/>
                </a:solidFill>
                <a:latin typeface="Patrick Hand" panose="00000500000000000000" pitchFamily="2" charset="0"/>
              </a:rPr>
              <a:t> the sentences. Underline the bold words with /æ/, circle the bold words with /ɑ:/, and tick the bold words with /e/.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D6B14-52AE-83FB-8E1C-C232746E8094}"/>
              </a:ext>
            </a:extLst>
          </p:cNvPr>
          <p:cNvSpPr txBox="1"/>
          <p:nvPr/>
        </p:nvSpPr>
        <p:spPr>
          <a:xfrm>
            <a:off x="685800" y="1503593"/>
            <a:ext cx="16383000" cy="727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latin typeface="Patrick Hand" panose="00000500000000000000" pitchFamily="2" charset="0"/>
              </a:rPr>
              <a:t>1.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Thanks</a:t>
            </a:r>
            <a:r>
              <a:rPr lang="en-US" sz="4800" dirty="0">
                <a:latin typeface="Patrick Hand" panose="00000500000000000000" pitchFamily="2" charset="0"/>
              </a:rPr>
              <a:t> to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garbage</a:t>
            </a:r>
            <a:r>
              <a:rPr lang="en-US" sz="4800" dirty="0">
                <a:latin typeface="Patrick Hand" panose="00000500000000000000" pitchFamily="2" charset="0"/>
              </a:rPr>
              <a:t> collectors, our streets are clean.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Patrick Hand" panose="00000500000000000000" pitchFamily="2" charset="0"/>
              </a:rPr>
              <a:t>2. My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grandmother</a:t>
            </a:r>
            <a:r>
              <a:rPr lang="en-US" sz="4800" dirty="0">
                <a:latin typeface="Patrick Hand" panose="00000500000000000000" pitchFamily="2" charset="0"/>
              </a:rPr>
              <a:t> is a well-known artist.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Patrick Hand" panose="00000500000000000000" pitchFamily="2" charset="0"/>
              </a:rPr>
              <a:t>3.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That</a:t>
            </a:r>
            <a:r>
              <a:rPr lang="en-US" sz="4800" b="1" dirty="0">
                <a:latin typeface="Patrick Hand" panose="00000500000000000000" pitchFamily="2" charset="0"/>
              </a:rPr>
              <a:t> </a:t>
            </a:r>
            <a:r>
              <a:rPr lang="en-US" sz="4800" dirty="0">
                <a:latin typeface="Patrick Hand" panose="00000500000000000000" pitchFamily="2" charset="0"/>
              </a:rPr>
              <a:t>bakery makes the best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bread</a:t>
            </a:r>
            <a:r>
              <a:rPr lang="en-US" sz="4800" dirty="0">
                <a:latin typeface="Patrick Hand" panose="00000500000000000000" pitchFamily="2" charset="0"/>
              </a:rPr>
              <a:t> in our </a:t>
            </a:r>
            <a:r>
              <a:rPr lang="en-US" sz="4800" dirty="0" err="1"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Patrick Hand" panose="00000500000000000000" pitchFamily="2" charset="0"/>
              </a:rPr>
              <a:t>4. Do you know where to buy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bamboo</a:t>
            </a:r>
            <a:r>
              <a:rPr lang="en-US" sz="4800" dirty="0">
                <a:latin typeface="Patrick Hand" panose="00000500000000000000" pitchFamily="2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beds</a:t>
            </a:r>
            <a:r>
              <a:rPr lang="en-US" sz="4800" dirty="0">
                <a:latin typeface="Patrick Hand" panose="00000500000000000000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Patrick Hand" panose="00000500000000000000" pitchFamily="2" charset="0"/>
              </a:rPr>
              <a:t>5. We sometimes go to the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park</a:t>
            </a:r>
            <a:r>
              <a:rPr lang="en-US" sz="4800" dirty="0">
                <a:latin typeface="Patrick Hand" panose="00000500000000000000" pitchFamily="2" charset="0"/>
              </a:rPr>
              <a:t> to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relax</a:t>
            </a:r>
            <a:r>
              <a:rPr lang="en-US" sz="4800" dirty="0">
                <a:latin typeface="Patrick Hand" panose="00000500000000000000" pitchFamily="2" charset="0"/>
              </a:rPr>
              <a:t>.</a:t>
            </a:r>
            <a:endParaRPr lang="vi-VN" sz="4800" dirty="0">
              <a:latin typeface="Patrick Hand" panose="00000500000000000000" pitchFamily="2" charset="0"/>
            </a:endParaRPr>
          </a:p>
        </p:txBody>
      </p:sp>
      <p:pic>
        <p:nvPicPr>
          <p:cNvPr id="4" name="U1 L2 Track 3">
            <a:hlinkClick r:id="" action="ppaction://media"/>
            <a:extLst>
              <a:ext uri="{FF2B5EF4-FFF2-40B4-BE49-F238E27FC236}">
                <a16:creationId xmlns:a16="http://schemas.microsoft.com/office/drawing/2014/main" id="{85E8B10F-ACD4-3356-E657-474B87AB9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923461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894236-BAA8-11B7-5103-E6EDCBBA3324}"/>
              </a:ext>
            </a:extLst>
          </p:cNvPr>
          <p:cNvSpPr/>
          <p:nvPr/>
        </p:nvSpPr>
        <p:spPr>
          <a:xfrm>
            <a:off x="3417376" y="2002857"/>
            <a:ext cx="2073324" cy="100704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D7F51-E97E-D6DE-0F91-262344F41E9B}"/>
              </a:ext>
            </a:extLst>
          </p:cNvPr>
          <p:cNvCxnSpPr>
            <a:cxnSpLocks/>
          </p:cNvCxnSpPr>
          <p:nvPr/>
        </p:nvCxnSpPr>
        <p:spPr>
          <a:xfrm>
            <a:off x="1371600" y="2781300"/>
            <a:ext cx="1447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DFC10B-8409-6670-C885-E7AEE78DDF0A}"/>
              </a:ext>
            </a:extLst>
          </p:cNvPr>
          <p:cNvSpPr txBox="1"/>
          <p:nvPr/>
        </p:nvSpPr>
        <p:spPr>
          <a:xfrm>
            <a:off x="7620000" y="4107240"/>
            <a:ext cx="10486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D87025-EB72-0324-F277-677DD2BC3437}"/>
              </a:ext>
            </a:extLst>
          </p:cNvPr>
          <p:cNvCxnSpPr>
            <a:cxnSpLocks/>
          </p:cNvCxnSpPr>
          <p:nvPr/>
        </p:nvCxnSpPr>
        <p:spPr>
          <a:xfrm>
            <a:off x="2095500" y="4229100"/>
            <a:ext cx="28575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CFF990-9619-1B5E-E5F3-3733832E0810}"/>
              </a:ext>
            </a:extLst>
          </p:cNvPr>
          <p:cNvCxnSpPr>
            <a:cxnSpLocks/>
          </p:cNvCxnSpPr>
          <p:nvPr/>
        </p:nvCxnSpPr>
        <p:spPr>
          <a:xfrm>
            <a:off x="1390650" y="5676900"/>
            <a:ext cx="8953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6E6E2-8F43-EE1A-0420-E210148994E6}"/>
              </a:ext>
            </a:extLst>
          </p:cNvPr>
          <p:cNvCxnSpPr>
            <a:cxnSpLocks/>
          </p:cNvCxnSpPr>
          <p:nvPr/>
        </p:nvCxnSpPr>
        <p:spPr>
          <a:xfrm>
            <a:off x="6934200" y="7124700"/>
            <a:ext cx="16002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0E1133-5534-3904-3B47-B1950CA10A56}"/>
              </a:ext>
            </a:extLst>
          </p:cNvPr>
          <p:cNvSpPr txBox="1"/>
          <p:nvPr/>
        </p:nvSpPr>
        <p:spPr>
          <a:xfrm>
            <a:off x="8742948" y="5676900"/>
            <a:ext cx="10486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27B91B-7DAE-41D0-CD40-674B7571E360}"/>
              </a:ext>
            </a:extLst>
          </p:cNvPr>
          <p:cNvSpPr/>
          <p:nvPr/>
        </p:nvSpPr>
        <p:spPr>
          <a:xfrm>
            <a:off x="6553200" y="7886699"/>
            <a:ext cx="1295400" cy="80891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F88439-BF53-4EB0-CD7A-B415C4F62B59}"/>
              </a:ext>
            </a:extLst>
          </p:cNvPr>
          <p:cNvCxnSpPr>
            <a:cxnSpLocks/>
          </p:cNvCxnSpPr>
          <p:nvPr/>
        </p:nvCxnSpPr>
        <p:spPr>
          <a:xfrm>
            <a:off x="8458200" y="8572500"/>
            <a:ext cx="1143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/>
      <p:bldP spid="8" grpId="1"/>
      <p:bldP spid="21" grpId="0"/>
      <p:bldP spid="21" grpId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" b="-1568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ABA2D-9B3D-8E21-6339-F43ADACB7544}"/>
              </a:ext>
            </a:extLst>
          </p:cNvPr>
          <p:cNvSpPr txBox="1"/>
          <p:nvPr/>
        </p:nvSpPr>
        <p:spPr>
          <a:xfrm>
            <a:off x="4322520" y="1464820"/>
            <a:ext cx="1001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A44C3D"/>
                </a:solidFill>
                <a:latin typeface="Patrick Hand" panose="00000500000000000000" pitchFamily="2" charset="0"/>
              </a:rPr>
              <a:t>What do you have learnt in the lesson today?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28760E8-0A0B-82C7-0DF9-C889F48D5ED4}"/>
              </a:ext>
            </a:extLst>
          </p:cNvPr>
          <p:cNvSpPr txBox="1"/>
          <p:nvPr/>
        </p:nvSpPr>
        <p:spPr>
          <a:xfrm>
            <a:off x="2838450" y="266700"/>
            <a:ext cx="12611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WRAP-UP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497254-5EA7-919B-C65B-733F4DCA96AF}"/>
              </a:ext>
            </a:extLst>
          </p:cNvPr>
          <p:cNvSpPr/>
          <p:nvPr/>
        </p:nvSpPr>
        <p:spPr>
          <a:xfrm>
            <a:off x="1447800" y="2552700"/>
            <a:ext cx="1219200" cy="1219200"/>
          </a:xfrm>
          <a:prstGeom prst="ellipse">
            <a:avLst/>
          </a:prstGeom>
          <a:solidFill>
            <a:srgbClr val="6B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16BAA-4B1E-1CE1-7056-A86D9303BE5F}"/>
              </a:ext>
            </a:extLst>
          </p:cNvPr>
          <p:cNvSpPr txBox="1"/>
          <p:nvPr/>
        </p:nvSpPr>
        <p:spPr>
          <a:xfrm>
            <a:off x="2971800" y="2700635"/>
            <a:ext cx="15151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My wallet was stolen when I was shopping. Who can help me?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3137B-D491-7876-9FFA-67AD7158D6E6}"/>
              </a:ext>
            </a:extLst>
          </p:cNvPr>
          <p:cNvSpPr txBox="1"/>
          <p:nvPr/>
        </p:nvSpPr>
        <p:spPr>
          <a:xfrm>
            <a:off x="2971800" y="3538251"/>
            <a:ext cx="14401800" cy="2465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A. artisan						B. electrician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C. garbage collector			D. police officer  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3B0CE1-66AB-A64F-03EF-DEEDD102F6A3}"/>
              </a:ext>
            </a:extLst>
          </p:cNvPr>
          <p:cNvSpPr/>
          <p:nvPr/>
        </p:nvSpPr>
        <p:spPr>
          <a:xfrm>
            <a:off x="10126711" y="5070813"/>
            <a:ext cx="842082" cy="84208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E33C6E-17B1-7766-425E-07B63473CEDA}"/>
              </a:ext>
            </a:extLst>
          </p:cNvPr>
          <p:cNvSpPr/>
          <p:nvPr/>
        </p:nvSpPr>
        <p:spPr>
          <a:xfrm>
            <a:off x="1447800" y="6279308"/>
            <a:ext cx="1219200" cy="1219200"/>
          </a:xfrm>
          <a:prstGeom prst="ellipse">
            <a:avLst/>
          </a:prstGeom>
          <a:solidFill>
            <a:srgbClr val="6B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19DD4F-E5CA-1FD9-AB11-9EE29DFCC6DA}"/>
              </a:ext>
            </a:extLst>
          </p:cNvPr>
          <p:cNvSpPr txBox="1"/>
          <p:nvPr/>
        </p:nvSpPr>
        <p:spPr>
          <a:xfrm>
            <a:off x="2971799" y="6371770"/>
            <a:ext cx="11479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Choose the word that pronounced differently.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D3095-1EF2-8A93-26FA-5A6F563A4791}"/>
              </a:ext>
            </a:extLst>
          </p:cNvPr>
          <p:cNvSpPr txBox="1"/>
          <p:nvPr/>
        </p:nvSpPr>
        <p:spPr>
          <a:xfrm>
            <a:off x="2925810" y="6996469"/>
            <a:ext cx="14981189" cy="1218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A. m</a:t>
            </a:r>
            <a:r>
              <a:rPr lang="en-US" sz="5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latin typeface="Patrick Hand" panose="00000500000000000000" pitchFamily="2" charset="0"/>
              </a:rPr>
              <a:t>rry 		B. c</a:t>
            </a:r>
            <a:r>
              <a:rPr lang="en-US" sz="5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latin typeface="Patrick Hand" panose="00000500000000000000" pitchFamily="2" charset="0"/>
              </a:rPr>
              <a:t>ttle 		C. p</a:t>
            </a:r>
            <a:r>
              <a:rPr lang="en-US" sz="5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latin typeface="Patrick Hand" panose="00000500000000000000" pitchFamily="2" charset="0"/>
              </a:rPr>
              <a:t>rk 		D. ch</a:t>
            </a:r>
            <a:r>
              <a:rPr lang="en-US" sz="5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a</a:t>
            </a:r>
            <a:r>
              <a:rPr lang="en-US" sz="5400" dirty="0">
                <a:latin typeface="Patrick Hand" panose="00000500000000000000" pitchFamily="2" charset="0"/>
              </a:rPr>
              <a:t>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AC42CE-3C1F-60F0-A105-633A50C5D89B}"/>
              </a:ext>
            </a:extLst>
          </p:cNvPr>
          <p:cNvSpPr/>
          <p:nvPr/>
        </p:nvSpPr>
        <p:spPr>
          <a:xfrm>
            <a:off x="10122198" y="7322362"/>
            <a:ext cx="842082" cy="84208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F4257-D6CC-9B47-4C92-C46D105FE714}"/>
              </a:ext>
            </a:extLst>
          </p:cNvPr>
          <p:cNvSpPr txBox="1"/>
          <p:nvPr/>
        </p:nvSpPr>
        <p:spPr>
          <a:xfrm>
            <a:off x="3293820" y="8114294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r.i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32316-C296-2FC6-CAE8-DD20F2B4B60C}"/>
              </a:ext>
            </a:extLst>
          </p:cNvPr>
          <p:cNvSpPr txBox="1"/>
          <p:nvPr/>
        </p:nvSpPr>
        <p:spPr>
          <a:xfrm>
            <a:off x="6906693" y="8114294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t.əl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5A553-020C-B2C8-68DE-23C5177784AF}"/>
              </a:ext>
            </a:extLst>
          </p:cNvPr>
          <p:cNvSpPr txBox="1"/>
          <p:nvPr/>
        </p:nvSpPr>
        <p:spPr>
          <a:xfrm>
            <a:off x="10871208" y="8114294"/>
            <a:ext cx="167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D038E-7FAE-3AEC-8471-086565C44C33}"/>
              </a:ext>
            </a:extLst>
          </p:cNvPr>
          <p:cNvSpPr txBox="1"/>
          <p:nvPr/>
        </p:nvSpPr>
        <p:spPr>
          <a:xfrm>
            <a:off x="14420850" y="8114294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269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0" grpId="1" animBg="1"/>
      <p:bldP spid="11" grpId="0" animBg="1"/>
      <p:bldP spid="12" grpId="0"/>
      <p:bldP spid="13" grpId="0"/>
      <p:bldP spid="14" grpId="0" animBg="1"/>
      <p:bldP spid="14" grpId="1" animBg="1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667500"/>
            <a:ext cx="8458200" cy="17982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POLICE OFFICER 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12B8B6FB-C2AA-1476-EF7B-AF05B94967B4}"/>
              </a:ext>
            </a:extLst>
          </p:cNvPr>
          <p:cNvSpPr/>
          <p:nvPr/>
        </p:nvSpPr>
        <p:spPr>
          <a:xfrm>
            <a:off x="8991601" y="647301"/>
            <a:ext cx="8991599" cy="9637694"/>
          </a:xfrm>
          <a:custGeom>
            <a:avLst/>
            <a:gdLst/>
            <a:ahLst/>
            <a:cxnLst/>
            <a:rect l="l" t="t" r="r" b="b"/>
            <a:pathLst>
              <a:path w="8101786" h="8902064">
                <a:moveTo>
                  <a:pt x="0" y="0"/>
                </a:moveTo>
                <a:lnTo>
                  <a:pt x="8101786" y="0"/>
                </a:lnTo>
                <a:lnTo>
                  <a:pt x="8101786" y="8902064"/>
                </a:lnTo>
                <a:lnTo>
                  <a:pt x="0" y="8902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00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8" b="-15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92706" y="506389"/>
            <a:ext cx="6166594" cy="4114800"/>
          </a:xfrm>
          <a:custGeom>
            <a:avLst/>
            <a:gdLst/>
            <a:ahLst/>
            <a:cxnLst/>
            <a:rect l="l" t="t" r="r" b="b"/>
            <a:pathLst>
              <a:path w="6166594" h="4114800">
                <a:moveTo>
                  <a:pt x="0" y="0"/>
                </a:moveTo>
                <a:lnTo>
                  <a:pt x="6166594" y="0"/>
                </a:lnTo>
                <a:lnTo>
                  <a:pt x="6166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97084" y="1567715"/>
            <a:ext cx="5834252" cy="13849857"/>
          </a:xfrm>
          <a:custGeom>
            <a:avLst/>
            <a:gdLst/>
            <a:ahLst/>
            <a:cxnLst/>
            <a:rect l="l" t="t" r="r" b="b"/>
            <a:pathLst>
              <a:path w="5834252" h="13849857">
                <a:moveTo>
                  <a:pt x="0" y="0"/>
                </a:moveTo>
                <a:lnTo>
                  <a:pt x="5834252" y="0"/>
                </a:lnTo>
                <a:lnTo>
                  <a:pt x="5834252" y="13849857"/>
                </a:lnTo>
                <a:lnTo>
                  <a:pt x="0" y="13849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808" y="7240191"/>
            <a:ext cx="7763192" cy="4220353"/>
          </a:xfrm>
          <a:custGeom>
            <a:avLst/>
            <a:gdLst/>
            <a:ahLst/>
            <a:cxnLst/>
            <a:rect l="l" t="t" r="r" b="b"/>
            <a:pathLst>
              <a:path w="7763192" h="4220353">
                <a:moveTo>
                  <a:pt x="0" y="0"/>
                </a:moveTo>
                <a:lnTo>
                  <a:pt x="7763192" y="0"/>
                </a:lnTo>
                <a:lnTo>
                  <a:pt x="7763192" y="4220353"/>
                </a:lnTo>
                <a:lnTo>
                  <a:pt x="0" y="4220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3803" y="421310"/>
            <a:ext cx="2565006" cy="1347794"/>
          </a:xfrm>
          <a:custGeom>
            <a:avLst/>
            <a:gdLst/>
            <a:ahLst/>
            <a:cxnLst/>
            <a:rect l="l" t="t" r="r" b="b"/>
            <a:pathLst>
              <a:path w="2565006" h="1347794">
                <a:moveTo>
                  <a:pt x="0" y="0"/>
                </a:moveTo>
                <a:lnTo>
                  <a:pt x="2565006" y="0"/>
                </a:lnTo>
                <a:lnTo>
                  <a:pt x="2565006" y="1347794"/>
                </a:lnTo>
                <a:lnTo>
                  <a:pt x="0" y="1347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83786" y="6435244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8212" y="3049629"/>
            <a:ext cx="8668384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2"/>
              </a:lnSpc>
            </a:pPr>
            <a:r>
              <a:rPr lang="en-US" sz="13900" dirty="0">
                <a:solidFill>
                  <a:srgbClr val="A44C3D"/>
                </a:solidFill>
                <a:latin typeface="Fredoka"/>
              </a:rPr>
              <a:t>THANKS!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D8260-CB6A-2846-524E-B97645DA0171}"/>
              </a:ext>
            </a:extLst>
          </p:cNvPr>
          <p:cNvSpPr txBox="1"/>
          <p:nvPr/>
        </p:nvSpPr>
        <p:spPr>
          <a:xfrm>
            <a:off x="2396876" y="5348199"/>
            <a:ext cx="5731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Fredoka" panose="020B0604020202020204" charset="0"/>
              </a:rPr>
              <a:t>Do you have any questions?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4221" y="9350368"/>
            <a:ext cx="19869367" cy="3660378"/>
          </a:xfrm>
          <a:custGeom>
            <a:avLst/>
            <a:gdLst/>
            <a:ahLst/>
            <a:cxnLst/>
            <a:rect l="l" t="t" r="r" b="b"/>
            <a:pathLst>
              <a:path w="19869367" h="3660378">
                <a:moveTo>
                  <a:pt x="0" y="0"/>
                </a:moveTo>
                <a:lnTo>
                  <a:pt x="19869367" y="0"/>
                </a:lnTo>
                <a:lnTo>
                  <a:pt x="19869367" y="3660377"/>
                </a:lnTo>
                <a:lnTo>
                  <a:pt x="0" y="366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8" b="-15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31741" y="1028700"/>
            <a:ext cx="10127559" cy="11118079"/>
          </a:xfrm>
          <a:custGeom>
            <a:avLst/>
            <a:gdLst/>
            <a:ahLst/>
            <a:cxnLst/>
            <a:rect l="l" t="t" r="r" b="b"/>
            <a:pathLst>
              <a:path w="10127559" h="11118079">
                <a:moveTo>
                  <a:pt x="0" y="0"/>
                </a:moveTo>
                <a:lnTo>
                  <a:pt x="10127559" y="0"/>
                </a:lnTo>
                <a:lnTo>
                  <a:pt x="10127559" y="11118079"/>
                </a:lnTo>
                <a:lnTo>
                  <a:pt x="0" y="111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79462" y="1441067"/>
            <a:ext cx="6311859" cy="14983643"/>
          </a:xfrm>
          <a:custGeom>
            <a:avLst/>
            <a:gdLst/>
            <a:ahLst/>
            <a:cxnLst/>
            <a:rect l="l" t="t" r="r" b="b"/>
            <a:pathLst>
              <a:path w="6311859" h="14983643">
                <a:moveTo>
                  <a:pt x="6311859" y="0"/>
                </a:moveTo>
                <a:lnTo>
                  <a:pt x="0" y="0"/>
                </a:lnTo>
                <a:lnTo>
                  <a:pt x="0" y="14983642"/>
                </a:lnTo>
                <a:lnTo>
                  <a:pt x="6311859" y="14983642"/>
                </a:lnTo>
                <a:lnTo>
                  <a:pt x="63118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02652" y="1028700"/>
            <a:ext cx="1656648" cy="1475923"/>
          </a:xfrm>
          <a:custGeom>
            <a:avLst/>
            <a:gdLst/>
            <a:ahLst/>
            <a:cxnLst/>
            <a:rect l="l" t="t" r="r" b="b"/>
            <a:pathLst>
              <a:path w="1656648" h="1475923">
                <a:moveTo>
                  <a:pt x="0" y="0"/>
                </a:moveTo>
                <a:lnTo>
                  <a:pt x="1656648" y="0"/>
                </a:lnTo>
                <a:lnTo>
                  <a:pt x="1656648" y="1475923"/>
                </a:lnTo>
                <a:lnTo>
                  <a:pt x="0" y="1475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229600" y="1638300"/>
            <a:ext cx="8305800" cy="6039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2"/>
              </a:lnSpc>
            </a:pPr>
            <a:r>
              <a:rPr lang="en-US" sz="9700" dirty="0">
                <a:solidFill>
                  <a:srgbClr val="A44C3D"/>
                </a:solidFill>
                <a:latin typeface="Fredoka"/>
              </a:rPr>
              <a:t>GAME: </a:t>
            </a:r>
          </a:p>
          <a:p>
            <a:pPr algn="ctr">
              <a:lnSpc>
                <a:spcPts val="16252"/>
              </a:lnSpc>
            </a:pPr>
            <a:r>
              <a:rPr lang="en-US" sz="9700" dirty="0">
                <a:solidFill>
                  <a:srgbClr val="A44C3D"/>
                </a:solidFill>
                <a:latin typeface="Fredoka"/>
              </a:rPr>
              <a:t>WHO IS THE HELPER?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4578" y="910800"/>
            <a:ext cx="2241917" cy="2254213"/>
          </a:xfrm>
          <a:custGeom>
            <a:avLst/>
            <a:gdLst/>
            <a:ahLst/>
            <a:cxnLst/>
            <a:rect l="l" t="t" r="r" b="b"/>
            <a:pathLst>
              <a:path w="2241917" h="2254213">
                <a:moveTo>
                  <a:pt x="0" y="0"/>
                </a:moveTo>
                <a:lnTo>
                  <a:pt x="2241917" y="0"/>
                </a:lnTo>
                <a:lnTo>
                  <a:pt x="2241917" y="2254213"/>
                </a:lnTo>
                <a:lnTo>
                  <a:pt x="0" y="2254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30311" y="1000117"/>
            <a:ext cx="8034992" cy="186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72"/>
              </a:lnSpc>
            </a:pPr>
            <a:r>
              <a:rPr lang="en-US" sz="10909">
                <a:solidFill>
                  <a:srgbClr val="A44C3D"/>
                </a:solidFill>
                <a:latin typeface="Fredoka"/>
              </a:rPr>
              <a:t>Directions: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97854"/>
            <a:ext cx="7820585" cy="545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9" lvl="1" indent="-367035" algn="just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A44C3D"/>
                </a:solidFill>
                <a:latin typeface="Jua"/>
              </a:rPr>
              <a:t>Your teacher will read you a scenario about a person who needs help.</a:t>
            </a:r>
          </a:p>
          <a:p>
            <a:pPr marL="734069" lvl="1" indent="-367035" algn="just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A44C3D"/>
                </a:solidFill>
                <a:latin typeface="Jua"/>
              </a:rPr>
              <a:t>Listen carefully and think about what community helper can help the person in the scenario.</a:t>
            </a:r>
          </a:p>
          <a:p>
            <a:pPr marL="734069" lvl="1" indent="-367035" algn="just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A44C3D"/>
                </a:solidFill>
                <a:latin typeface="Jua"/>
              </a:rPr>
              <a:t>Once you have your answer, you can raise your hand to share it with the class.</a:t>
            </a:r>
          </a:p>
        </p:txBody>
      </p:sp>
      <p:sp>
        <p:nvSpPr>
          <p:cNvPr id="5" name="Freeform 5"/>
          <p:cNvSpPr/>
          <p:nvPr/>
        </p:nvSpPr>
        <p:spPr>
          <a:xfrm>
            <a:off x="10495801" y="4339648"/>
            <a:ext cx="859735" cy="803852"/>
          </a:xfrm>
          <a:custGeom>
            <a:avLst/>
            <a:gdLst/>
            <a:ahLst/>
            <a:cxnLst/>
            <a:rect l="l" t="t" r="r" b="b"/>
            <a:pathLst>
              <a:path w="859735" h="803852">
                <a:moveTo>
                  <a:pt x="0" y="0"/>
                </a:moveTo>
                <a:lnTo>
                  <a:pt x="859735" y="0"/>
                </a:lnTo>
                <a:lnTo>
                  <a:pt x="859735" y="803852"/>
                </a:lnTo>
                <a:lnTo>
                  <a:pt x="0" y="803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55536" y="1721887"/>
            <a:ext cx="7415329" cy="8751998"/>
          </a:xfrm>
          <a:custGeom>
            <a:avLst/>
            <a:gdLst/>
            <a:ahLst/>
            <a:cxnLst/>
            <a:rect l="l" t="t" r="r" b="b"/>
            <a:pathLst>
              <a:path w="7415329" h="8751998">
                <a:moveTo>
                  <a:pt x="0" y="0"/>
                </a:moveTo>
                <a:lnTo>
                  <a:pt x="7415329" y="0"/>
                </a:lnTo>
                <a:lnTo>
                  <a:pt x="7415329" y="8751998"/>
                </a:lnTo>
                <a:lnTo>
                  <a:pt x="0" y="8751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41395" y="2902805"/>
            <a:ext cx="3755657" cy="3639573"/>
          </a:xfrm>
          <a:custGeom>
            <a:avLst/>
            <a:gdLst/>
            <a:ahLst/>
            <a:cxnLst/>
            <a:rect l="l" t="t" r="r" b="b"/>
            <a:pathLst>
              <a:path w="3755657" h="3639573">
                <a:moveTo>
                  <a:pt x="0" y="0"/>
                </a:moveTo>
                <a:lnTo>
                  <a:pt x="3755657" y="0"/>
                </a:lnTo>
                <a:lnTo>
                  <a:pt x="3755657" y="3639573"/>
                </a:lnTo>
                <a:lnTo>
                  <a:pt x="0" y="3639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74626" y="2744511"/>
            <a:ext cx="3162588" cy="3797868"/>
          </a:xfrm>
          <a:custGeom>
            <a:avLst/>
            <a:gdLst/>
            <a:ahLst/>
            <a:cxnLst/>
            <a:rect l="l" t="t" r="r" b="b"/>
            <a:pathLst>
              <a:path w="3162588" h="3797868">
                <a:moveTo>
                  <a:pt x="0" y="0"/>
                </a:moveTo>
                <a:lnTo>
                  <a:pt x="3162589" y="0"/>
                </a:lnTo>
                <a:lnTo>
                  <a:pt x="3162589" y="3797867"/>
                </a:lnTo>
                <a:lnTo>
                  <a:pt x="0" y="3797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60110" y="-351741"/>
            <a:ext cx="9704110" cy="11615588"/>
            <a:chOff x="0" y="0"/>
            <a:chExt cx="2555815" cy="3059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55815" cy="3059250"/>
            </a:xfrm>
            <a:custGeom>
              <a:avLst/>
              <a:gdLst/>
              <a:ahLst/>
              <a:cxnLst/>
              <a:rect l="l" t="t" r="r" b="b"/>
              <a:pathLst>
                <a:path w="2555815" h="3059250">
                  <a:moveTo>
                    <a:pt x="0" y="0"/>
                  </a:moveTo>
                  <a:lnTo>
                    <a:pt x="2555815" y="0"/>
                  </a:lnTo>
                  <a:lnTo>
                    <a:pt x="2555815" y="3059250"/>
                  </a:lnTo>
                  <a:lnTo>
                    <a:pt x="0" y="3059250"/>
                  </a:lnTo>
                  <a:close/>
                </a:path>
              </a:pathLst>
            </a:custGeom>
            <a:solidFill>
              <a:srgbClr val="A44C3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555815" cy="313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856332"/>
            <a:ext cx="7261652" cy="18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60"/>
              </a:lnSpc>
            </a:pPr>
            <a:r>
              <a:rPr lang="en-US" sz="10900">
                <a:solidFill>
                  <a:srgbClr val="FBF5EE"/>
                </a:solidFill>
                <a:latin typeface="Fredoka"/>
              </a:rPr>
              <a:t>Scenario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841" y="5120458"/>
            <a:ext cx="6962659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Sarah's cat is stuck up in a tree and can't get down.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Who can help her?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9969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firefighter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13589" y="6834323"/>
            <a:ext cx="3223626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chef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19630" y="1571804"/>
            <a:ext cx="9356712" cy="9067504"/>
          </a:xfrm>
          <a:custGeom>
            <a:avLst/>
            <a:gdLst/>
            <a:ahLst/>
            <a:cxnLst/>
            <a:rect l="l" t="t" r="r" b="b"/>
            <a:pathLst>
              <a:path w="9356712" h="9067504">
                <a:moveTo>
                  <a:pt x="0" y="0"/>
                </a:moveTo>
                <a:lnTo>
                  <a:pt x="9356712" y="0"/>
                </a:lnTo>
                <a:lnTo>
                  <a:pt x="9356712" y="9067504"/>
                </a:lnTo>
                <a:lnTo>
                  <a:pt x="0" y="9067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76120"/>
            <a:ext cx="8115300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firefighter.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660" y="-229771"/>
            <a:ext cx="9353660" cy="10666087"/>
            <a:chOff x="0" y="0"/>
            <a:chExt cx="2463515" cy="2809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515" cy="2809175"/>
            </a:xfrm>
            <a:custGeom>
              <a:avLst/>
              <a:gdLst/>
              <a:ahLst/>
              <a:cxnLst/>
              <a:rect l="l" t="t" r="r" b="b"/>
              <a:pathLst>
                <a:path w="2463515" h="2809175">
                  <a:moveTo>
                    <a:pt x="0" y="0"/>
                  </a:moveTo>
                  <a:lnTo>
                    <a:pt x="2463515" y="0"/>
                  </a:lnTo>
                  <a:lnTo>
                    <a:pt x="2463515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C8794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63515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229771"/>
            <a:ext cx="9296909" cy="10666087"/>
            <a:chOff x="0" y="0"/>
            <a:chExt cx="2448569" cy="280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8569" cy="2809175"/>
            </a:xfrm>
            <a:custGeom>
              <a:avLst/>
              <a:gdLst/>
              <a:ahLst/>
              <a:cxnLst/>
              <a:rect l="l" t="t" r="r" b="b"/>
              <a:pathLst>
                <a:path w="2448569" h="2809175">
                  <a:moveTo>
                    <a:pt x="0" y="0"/>
                  </a:moveTo>
                  <a:lnTo>
                    <a:pt x="2448569" y="0"/>
                  </a:lnTo>
                  <a:lnTo>
                    <a:pt x="2448569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FFF2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48569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848" y="2515911"/>
            <a:ext cx="7621522" cy="199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FBF5EE"/>
                </a:solidFill>
                <a:latin typeface="Fredoka"/>
              </a:rPr>
              <a:t>Scenario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00625"/>
            <a:ext cx="6962659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Elbert wants to check out a book from the library but needs help finding it. Who can help him?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6682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farmer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41706" y="6834323"/>
            <a:ext cx="31417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librarian</a:t>
            </a:r>
          </a:p>
        </p:txBody>
      </p:sp>
      <p:sp>
        <p:nvSpPr>
          <p:cNvPr id="12" name="Freeform 12"/>
          <p:cNvSpPr/>
          <p:nvPr/>
        </p:nvSpPr>
        <p:spPr>
          <a:xfrm>
            <a:off x="9416007" y="3185647"/>
            <a:ext cx="4178325" cy="3426226"/>
          </a:xfrm>
          <a:custGeom>
            <a:avLst/>
            <a:gdLst/>
            <a:ahLst/>
            <a:cxnLst/>
            <a:rect l="l" t="t" r="r" b="b"/>
            <a:pathLst>
              <a:path w="4178325" h="3426226">
                <a:moveTo>
                  <a:pt x="0" y="0"/>
                </a:moveTo>
                <a:lnTo>
                  <a:pt x="4178325" y="0"/>
                </a:lnTo>
                <a:lnTo>
                  <a:pt x="4178325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61107" y="3185647"/>
            <a:ext cx="2902948" cy="3426226"/>
          </a:xfrm>
          <a:custGeom>
            <a:avLst/>
            <a:gdLst/>
            <a:ahLst/>
            <a:cxnLst/>
            <a:rect l="l" t="t" r="r" b="b"/>
            <a:pathLst>
              <a:path w="2902948" h="3426226">
                <a:moveTo>
                  <a:pt x="0" y="0"/>
                </a:moveTo>
                <a:lnTo>
                  <a:pt x="2902948" y="0"/>
                </a:lnTo>
                <a:lnTo>
                  <a:pt x="2902948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95136" y="-462776"/>
            <a:ext cx="9107992" cy="10749776"/>
          </a:xfrm>
          <a:custGeom>
            <a:avLst/>
            <a:gdLst/>
            <a:ahLst/>
            <a:cxnLst/>
            <a:rect l="l" t="t" r="r" b="b"/>
            <a:pathLst>
              <a:path w="9107992" h="10749776">
                <a:moveTo>
                  <a:pt x="0" y="0"/>
                </a:moveTo>
                <a:lnTo>
                  <a:pt x="9107992" y="0"/>
                </a:lnTo>
                <a:lnTo>
                  <a:pt x="9107992" y="10749776"/>
                </a:lnTo>
                <a:lnTo>
                  <a:pt x="0" y="10749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76120"/>
            <a:ext cx="8115300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librarian.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660" y="-229771"/>
            <a:ext cx="9353660" cy="10666087"/>
            <a:chOff x="0" y="0"/>
            <a:chExt cx="2463515" cy="2809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515" cy="2809175"/>
            </a:xfrm>
            <a:custGeom>
              <a:avLst/>
              <a:gdLst/>
              <a:ahLst/>
              <a:cxnLst/>
              <a:rect l="l" t="t" r="r" b="b"/>
              <a:pathLst>
                <a:path w="2463515" h="2809175">
                  <a:moveTo>
                    <a:pt x="0" y="0"/>
                  </a:moveTo>
                  <a:lnTo>
                    <a:pt x="2463515" y="0"/>
                  </a:lnTo>
                  <a:lnTo>
                    <a:pt x="2463515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9663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63515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229771"/>
            <a:ext cx="9296909" cy="10666087"/>
            <a:chOff x="0" y="0"/>
            <a:chExt cx="2448569" cy="280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8569" cy="2809175"/>
            </a:xfrm>
            <a:custGeom>
              <a:avLst/>
              <a:gdLst/>
              <a:ahLst/>
              <a:cxnLst/>
              <a:rect l="l" t="t" r="r" b="b"/>
              <a:pathLst>
                <a:path w="2448569" h="2809175">
                  <a:moveTo>
                    <a:pt x="0" y="0"/>
                  </a:moveTo>
                  <a:lnTo>
                    <a:pt x="2448569" y="0"/>
                  </a:lnTo>
                  <a:lnTo>
                    <a:pt x="2448569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FFF2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48569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543237" y="3185647"/>
            <a:ext cx="2716063" cy="3426226"/>
          </a:xfrm>
          <a:custGeom>
            <a:avLst/>
            <a:gdLst/>
            <a:ahLst/>
            <a:cxnLst/>
            <a:rect l="l" t="t" r="r" b="b"/>
            <a:pathLst>
              <a:path w="2716063" h="3426226">
                <a:moveTo>
                  <a:pt x="0" y="0"/>
                </a:moveTo>
                <a:lnTo>
                  <a:pt x="2716063" y="0"/>
                </a:lnTo>
                <a:lnTo>
                  <a:pt x="2716063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29848" y="2515911"/>
            <a:ext cx="7621522" cy="199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FBF5EE"/>
                </a:solidFill>
                <a:latin typeface="Fredoka"/>
              </a:rPr>
              <a:t>Scenario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000625"/>
            <a:ext cx="6962659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Emily has a cavity and needs to get her tooth fixed. Who can help her?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17942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scientist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49533" y="6834323"/>
            <a:ext cx="384049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dentist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41858" y="3185647"/>
            <a:ext cx="3203522" cy="3426226"/>
          </a:xfrm>
          <a:custGeom>
            <a:avLst/>
            <a:gdLst/>
            <a:ahLst/>
            <a:cxnLst/>
            <a:rect l="l" t="t" r="r" b="b"/>
            <a:pathLst>
              <a:path w="3203522" h="3426226">
                <a:moveTo>
                  <a:pt x="0" y="0"/>
                </a:moveTo>
                <a:lnTo>
                  <a:pt x="3203521" y="0"/>
                </a:lnTo>
                <a:lnTo>
                  <a:pt x="3203521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33720"/>
            <a:ext cx="8115300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dentist.</a:t>
            </a:r>
          </a:p>
        </p:txBody>
      </p:sp>
      <p:sp>
        <p:nvSpPr>
          <p:cNvPr id="3" name="Freeform 3"/>
          <p:cNvSpPr/>
          <p:nvPr/>
        </p:nvSpPr>
        <p:spPr>
          <a:xfrm>
            <a:off x="-574266" y="9151055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42711" y="1335694"/>
            <a:ext cx="9197493" cy="11602342"/>
          </a:xfrm>
          <a:custGeom>
            <a:avLst/>
            <a:gdLst/>
            <a:ahLst/>
            <a:cxnLst/>
            <a:rect l="l" t="t" r="r" b="b"/>
            <a:pathLst>
              <a:path w="9197493" h="11602342">
                <a:moveTo>
                  <a:pt x="0" y="0"/>
                </a:moveTo>
                <a:lnTo>
                  <a:pt x="9197493" y="0"/>
                </a:lnTo>
                <a:lnTo>
                  <a:pt x="9197493" y="11602342"/>
                </a:lnTo>
                <a:lnTo>
                  <a:pt x="0" y="11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0110" y="-351741"/>
            <a:ext cx="9704110" cy="11615588"/>
            <a:chOff x="0" y="0"/>
            <a:chExt cx="2555815" cy="3059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5815" cy="3059250"/>
            </a:xfrm>
            <a:custGeom>
              <a:avLst/>
              <a:gdLst/>
              <a:ahLst/>
              <a:cxnLst/>
              <a:rect l="l" t="t" r="r" b="b"/>
              <a:pathLst>
                <a:path w="2555815" h="3059250">
                  <a:moveTo>
                    <a:pt x="0" y="0"/>
                  </a:moveTo>
                  <a:lnTo>
                    <a:pt x="2555815" y="0"/>
                  </a:lnTo>
                  <a:lnTo>
                    <a:pt x="2555815" y="3059250"/>
                  </a:lnTo>
                  <a:lnTo>
                    <a:pt x="0" y="3059250"/>
                  </a:lnTo>
                  <a:close/>
                </a:path>
              </a:pathLst>
            </a:custGeom>
            <a:solidFill>
              <a:srgbClr val="A44C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55815" cy="313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15161" y="3320046"/>
            <a:ext cx="3481891" cy="3222332"/>
          </a:xfrm>
          <a:custGeom>
            <a:avLst/>
            <a:gdLst/>
            <a:ahLst/>
            <a:cxnLst/>
            <a:rect l="l" t="t" r="r" b="b"/>
            <a:pathLst>
              <a:path w="3481891" h="3222332">
                <a:moveTo>
                  <a:pt x="0" y="0"/>
                </a:moveTo>
                <a:lnTo>
                  <a:pt x="3481891" y="0"/>
                </a:lnTo>
                <a:lnTo>
                  <a:pt x="3481891" y="3222332"/>
                </a:lnTo>
                <a:lnTo>
                  <a:pt x="0" y="322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56324" y="3065882"/>
            <a:ext cx="2702976" cy="3476497"/>
          </a:xfrm>
          <a:custGeom>
            <a:avLst/>
            <a:gdLst/>
            <a:ahLst/>
            <a:cxnLst/>
            <a:rect l="l" t="t" r="r" b="b"/>
            <a:pathLst>
              <a:path w="2702976" h="3476497">
                <a:moveTo>
                  <a:pt x="0" y="0"/>
                </a:moveTo>
                <a:lnTo>
                  <a:pt x="2702976" y="0"/>
                </a:lnTo>
                <a:lnTo>
                  <a:pt x="2702976" y="3476496"/>
                </a:lnTo>
                <a:lnTo>
                  <a:pt x="0" y="3476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856332"/>
            <a:ext cx="7261652" cy="18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60"/>
              </a:lnSpc>
            </a:pPr>
            <a:r>
              <a:rPr lang="en-US" sz="10900">
                <a:solidFill>
                  <a:srgbClr val="FBF5EE"/>
                </a:solidFill>
                <a:latin typeface="Fredoka"/>
              </a:rPr>
              <a:t>Scenario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841" y="5120458"/>
            <a:ext cx="6962659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John has been feeling very sick for a few days. His throat is hurting badly. Who can help him?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4805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doctor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71945" y="6834323"/>
            <a:ext cx="3271734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builder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667500"/>
            <a:ext cx="6794542" cy="17982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ELECTRICIAN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CC41583-6D6F-5A4D-DBA9-059976992A67}"/>
              </a:ext>
            </a:extLst>
          </p:cNvPr>
          <p:cNvSpPr/>
          <p:nvPr/>
        </p:nvSpPr>
        <p:spPr>
          <a:xfrm>
            <a:off x="9073970" y="2028925"/>
            <a:ext cx="9214030" cy="8258075"/>
          </a:xfrm>
          <a:custGeom>
            <a:avLst/>
            <a:gdLst/>
            <a:ahLst/>
            <a:cxnLst/>
            <a:rect l="l" t="t" r="r" b="b"/>
            <a:pathLst>
              <a:path w="9214030" h="8258075">
                <a:moveTo>
                  <a:pt x="0" y="0"/>
                </a:moveTo>
                <a:lnTo>
                  <a:pt x="9214030" y="0"/>
                </a:lnTo>
                <a:lnTo>
                  <a:pt x="9214030" y="8258074"/>
                </a:lnTo>
                <a:lnTo>
                  <a:pt x="0" y="8258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27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76120"/>
            <a:ext cx="7717294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doctor.</a:t>
            </a: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1028700"/>
            <a:ext cx="9900393" cy="9162364"/>
          </a:xfrm>
          <a:custGeom>
            <a:avLst/>
            <a:gdLst/>
            <a:ahLst/>
            <a:cxnLst/>
            <a:rect l="l" t="t" r="r" b="b"/>
            <a:pathLst>
              <a:path w="9900393" h="9162364">
                <a:moveTo>
                  <a:pt x="0" y="0"/>
                </a:moveTo>
                <a:lnTo>
                  <a:pt x="9900393" y="0"/>
                </a:lnTo>
                <a:lnTo>
                  <a:pt x="9900393" y="9162364"/>
                </a:lnTo>
                <a:lnTo>
                  <a:pt x="0" y="9162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660" y="-229771"/>
            <a:ext cx="9353660" cy="10666087"/>
            <a:chOff x="0" y="0"/>
            <a:chExt cx="2463515" cy="2809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515" cy="2809175"/>
            </a:xfrm>
            <a:custGeom>
              <a:avLst/>
              <a:gdLst/>
              <a:ahLst/>
              <a:cxnLst/>
              <a:rect l="l" t="t" r="r" b="b"/>
              <a:pathLst>
                <a:path w="2463515" h="2809175">
                  <a:moveTo>
                    <a:pt x="0" y="0"/>
                  </a:moveTo>
                  <a:lnTo>
                    <a:pt x="2463515" y="0"/>
                  </a:lnTo>
                  <a:lnTo>
                    <a:pt x="2463515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C8794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63515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229771"/>
            <a:ext cx="9296909" cy="10666087"/>
            <a:chOff x="0" y="0"/>
            <a:chExt cx="2448569" cy="280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8569" cy="2809175"/>
            </a:xfrm>
            <a:custGeom>
              <a:avLst/>
              <a:gdLst/>
              <a:ahLst/>
              <a:cxnLst/>
              <a:rect l="l" t="t" r="r" b="b"/>
              <a:pathLst>
                <a:path w="2448569" h="2809175">
                  <a:moveTo>
                    <a:pt x="0" y="0"/>
                  </a:moveTo>
                  <a:lnTo>
                    <a:pt x="2448569" y="0"/>
                  </a:lnTo>
                  <a:lnTo>
                    <a:pt x="2448569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FFF2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48569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848" y="2515911"/>
            <a:ext cx="7621522" cy="199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FBF5EE"/>
                </a:solidFill>
                <a:latin typeface="Fredoka"/>
              </a:rPr>
              <a:t>Scenario 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00625"/>
            <a:ext cx="6962659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BF5EE"/>
                </a:solidFill>
                <a:latin typeface="Jua"/>
              </a:rPr>
              <a:t>Mrs. Jones had her wallet stolen while walking on the street. Who can help her?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6682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police officer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41706" y="6834323"/>
            <a:ext cx="31417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gardener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9774939" y="2744511"/>
            <a:ext cx="3581135" cy="3934872"/>
          </a:xfrm>
          <a:custGeom>
            <a:avLst/>
            <a:gdLst/>
            <a:ahLst/>
            <a:cxnLst/>
            <a:rect l="l" t="t" r="r" b="b"/>
            <a:pathLst>
              <a:path w="3581135" h="3934872">
                <a:moveTo>
                  <a:pt x="0" y="0"/>
                </a:moveTo>
                <a:lnTo>
                  <a:pt x="3581135" y="0"/>
                </a:lnTo>
                <a:lnTo>
                  <a:pt x="3581135" y="3934872"/>
                </a:lnTo>
                <a:lnTo>
                  <a:pt x="0" y="3934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47698" y="3111187"/>
            <a:ext cx="3535758" cy="3568196"/>
          </a:xfrm>
          <a:custGeom>
            <a:avLst/>
            <a:gdLst/>
            <a:ahLst/>
            <a:cxnLst/>
            <a:rect l="l" t="t" r="r" b="b"/>
            <a:pathLst>
              <a:path w="3535758" h="3568196">
                <a:moveTo>
                  <a:pt x="0" y="0"/>
                </a:moveTo>
                <a:lnTo>
                  <a:pt x="3535758" y="0"/>
                </a:lnTo>
                <a:lnTo>
                  <a:pt x="3535758" y="3568196"/>
                </a:lnTo>
                <a:lnTo>
                  <a:pt x="0" y="3568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33720"/>
            <a:ext cx="8628265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police officer.</a:t>
            </a:r>
          </a:p>
        </p:txBody>
      </p:sp>
      <p:sp>
        <p:nvSpPr>
          <p:cNvPr id="3" name="Freeform 3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86214" y="1688130"/>
            <a:ext cx="8101786" cy="8902064"/>
          </a:xfrm>
          <a:custGeom>
            <a:avLst/>
            <a:gdLst/>
            <a:ahLst/>
            <a:cxnLst/>
            <a:rect l="l" t="t" r="r" b="b"/>
            <a:pathLst>
              <a:path w="8101786" h="8902064">
                <a:moveTo>
                  <a:pt x="0" y="0"/>
                </a:moveTo>
                <a:lnTo>
                  <a:pt x="8101786" y="0"/>
                </a:lnTo>
                <a:lnTo>
                  <a:pt x="8101786" y="8902064"/>
                </a:lnTo>
                <a:lnTo>
                  <a:pt x="0" y="890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660" y="-229771"/>
            <a:ext cx="9353660" cy="10666087"/>
            <a:chOff x="0" y="0"/>
            <a:chExt cx="2463515" cy="2809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515" cy="2809175"/>
            </a:xfrm>
            <a:custGeom>
              <a:avLst/>
              <a:gdLst/>
              <a:ahLst/>
              <a:cxnLst/>
              <a:rect l="l" t="t" r="r" b="b"/>
              <a:pathLst>
                <a:path w="2463515" h="2809175">
                  <a:moveTo>
                    <a:pt x="0" y="0"/>
                  </a:moveTo>
                  <a:lnTo>
                    <a:pt x="2463515" y="0"/>
                  </a:lnTo>
                  <a:lnTo>
                    <a:pt x="2463515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9663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63515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229771"/>
            <a:ext cx="9296909" cy="10666087"/>
            <a:chOff x="0" y="0"/>
            <a:chExt cx="2448569" cy="280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8569" cy="2809175"/>
            </a:xfrm>
            <a:custGeom>
              <a:avLst/>
              <a:gdLst/>
              <a:ahLst/>
              <a:cxnLst/>
              <a:rect l="l" t="t" r="r" b="b"/>
              <a:pathLst>
                <a:path w="2448569" h="2809175">
                  <a:moveTo>
                    <a:pt x="0" y="0"/>
                  </a:moveTo>
                  <a:lnTo>
                    <a:pt x="2448569" y="0"/>
                  </a:lnTo>
                  <a:lnTo>
                    <a:pt x="2448569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FFF2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48569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848" y="2515911"/>
            <a:ext cx="7621522" cy="199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FBF5EE"/>
                </a:solidFill>
                <a:latin typeface="Fredoka"/>
              </a:rPr>
              <a:t>Scenario 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00625"/>
            <a:ext cx="6962659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The power has gone out in the neighborhood. Who can help fix it?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7942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veterinary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49533" y="6834323"/>
            <a:ext cx="384049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An electrician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058243" y="3185647"/>
            <a:ext cx="3177046" cy="3426226"/>
          </a:xfrm>
          <a:custGeom>
            <a:avLst/>
            <a:gdLst/>
            <a:ahLst/>
            <a:cxnLst/>
            <a:rect l="l" t="t" r="r" b="b"/>
            <a:pathLst>
              <a:path w="3177046" h="3426226">
                <a:moveTo>
                  <a:pt x="0" y="0"/>
                </a:moveTo>
                <a:lnTo>
                  <a:pt x="3177047" y="0"/>
                </a:lnTo>
                <a:lnTo>
                  <a:pt x="3177047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49533" y="3345181"/>
            <a:ext cx="3466845" cy="3107160"/>
          </a:xfrm>
          <a:custGeom>
            <a:avLst/>
            <a:gdLst/>
            <a:ahLst/>
            <a:cxnLst/>
            <a:rect l="l" t="t" r="r" b="b"/>
            <a:pathLst>
              <a:path w="3466845" h="3107160">
                <a:moveTo>
                  <a:pt x="0" y="0"/>
                </a:moveTo>
                <a:lnTo>
                  <a:pt x="3466845" y="0"/>
                </a:lnTo>
                <a:lnTo>
                  <a:pt x="3466845" y="3107160"/>
                </a:lnTo>
                <a:lnTo>
                  <a:pt x="0" y="3107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33720"/>
            <a:ext cx="8616409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an electrician.</a:t>
            </a:r>
          </a:p>
        </p:txBody>
      </p:sp>
      <p:sp>
        <p:nvSpPr>
          <p:cNvPr id="3" name="Freeform 3"/>
          <p:cNvSpPr/>
          <p:nvPr/>
        </p:nvSpPr>
        <p:spPr>
          <a:xfrm>
            <a:off x="-574266" y="9151055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45659" y="1962320"/>
            <a:ext cx="9214030" cy="8258075"/>
          </a:xfrm>
          <a:custGeom>
            <a:avLst/>
            <a:gdLst/>
            <a:ahLst/>
            <a:cxnLst/>
            <a:rect l="l" t="t" r="r" b="b"/>
            <a:pathLst>
              <a:path w="9214030" h="8258075">
                <a:moveTo>
                  <a:pt x="0" y="0"/>
                </a:moveTo>
                <a:lnTo>
                  <a:pt x="9214030" y="0"/>
                </a:lnTo>
                <a:lnTo>
                  <a:pt x="9214030" y="8258074"/>
                </a:lnTo>
                <a:lnTo>
                  <a:pt x="0" y="825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0110" y="-351741"/>
            <a:ext cx="9704110" cy="11615588"/>
            <a:chOff x="0" y="0"/>
            <a:chExt cx="2555815" cy="3059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5815" cy="3059250"/>
            </a:xfrm>
            <a:custGeom>
              <a:avLst/>
              <a:gdLst/>
              <a:ahLst/>
              <a:cxnLst/>
              <a:rect l="l" t="t" r="r" b="b"/>
              <a:pathLst>
                <a:path w="2555815" h="3059250">
                  <a:moveTo>
                    <a:pt x="0" y="0"/>
                  </a:moveTo>
                  <a:lnTo>
                    <a:pt x="2555815" y="0"/>
                  </a:lnTo>
                  <a:lnTo>
                    <a:pt x="2555815" y="3059250"/>
                  </a:lnTo>
                  <a:lnTo>
                    <a:pt x="0" y="3059250"/>
                  </a:lnTo>
                  <a:close/>
                </a:path>
              </a:pathLst>
            </a:custGeom>
            <a:solidFill>
              <a:srgbClr val="A44C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55815" cy="313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856332"/>
            <a:ext cx="7261652" cy="18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60"/>
              </a:lnSpc>
            </a:pPr>
            <a:r>
              <a:rPr lang="en-US" sz="10900">
                <a:solidFill>
                  <a:srgbClr val="FBF5EE"/>
                </a:solidFill>
                <a:latin typeface="Fredoka"/>
              </a:rPr>
              <a:t>Scenario 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841" y="5120458"/>
            <a:ext cx="6962659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Max's dog is sick and needs to be checked. Who can help him?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4805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pilot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24601" y="6834323"/>
            <a:ext cx="3271734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veterinary</a:t>
            </a:r>
          </a:p>
        </p:txBody>
      </p:sp>
      <p:sp>
        <p:nvSpPr>
          <p:cNvPr id="9" name="Freeform 9"/>
          <p:cNvSpPr/>
          <p:nvPr/>
        </p:nvSpPr>
        <p:spPr>
          <a:xfrm>
            <a:off x="14319289" y="3218099"/>
            <a:ext cx="3177046" cy="3426226"/>
          </a:xfrm>
          <a:custGeom>
            <a:avLst/>
            <a:gdLst/>
            <a:ahLst/>
            <a:cxnLst/>
            <a:rect l="l" t="t" r="r" b="b"/>
            <a:pathLst>
              <a:path w="3177046" h="3426226">
                <a:moveTo>
                  <a:pt x="0" y="0"/>
                </a:moveTo>
                <a:lnTo>
                  <a:pt x="3177046" y="0"/>
                </a:lnTo>
                <a:lnTo>
                  <a:pt x="3177046" y="3426227"/>
                </a:lnTo>
                <a:lnTo>
                  <a:pt x="0" y="342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93913" y="3218099"/>
            <a:ext cx="2339434" cy="3237971"/>
          </a:xfrm>
          <a:custGeom>
            <a:avLst/>
            <a:gdLst/>
            <a:ahLst/>
            <a:cxnLst/>
            <a:rect l="l" t="t" r="r" b="b"/>
            <a:pathLst>
              <a:path w="2339434" h="3237971">
                <a:moveTo>
                  <a:pt x="0" y="0"/>
                </a:moveTo>
                <a:lnTo>
                  <a:pt x="2339434" y="0"/>
                </a:lnTo>
                <a:lnTo>
                  <a:pt x="2339434" y="3237971"/>
                </a:lnTo>
                <a:lnTo>
                  <a:pt x="0" y="3237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76120"/>
            <a:ext cx="8115300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veterinary.</a:t>
            </a: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3351" y="1275827"/>
            <a:ext cx="9253403" cy="9979160"/>
          </a:xfrm>
          <a:custGeom>
            <a:avLst/>
            <a:gdLst/>
            <a:ahLst/>
            <a:cxnLst/>
            <a:rect l="l" t="t" r="r" b="b"/>
            <a:pathLst>
              <a:path w="9253403" h="9979160">
                <a:moveTo>
                  <a:pt x="0" y="0"/>
                </a:moveTo>
                <a:lnTo>
                  <a:pt x="9253402" y="0"/>
                </a:lnTo>
                <a:lnTo>
                  <a:pt x="9253402" y="9979159"/>
                </a:lnTo>
                <a:lnTo>
                  <a:pt x="0" y="9979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660" y="-229771"/>
            <a:ext cx="9353660" cy="10666087"/>
            <a:chOff x="0" y="0"/>
            <a:chExt cx="2463515" cy="28091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515" cy="2809175"/>
            </a:xfrm>
            <a:custGeom>
              <a:avLst/>
              <a:gdLst/>
              <a:ahLst/>
              <a:cxnLst/>
              <a:rect l="l" t="t" r="r" b="b"/>
              <a:pathLst>
                <a:path w="2463515" h="2809175">
                  <a:moveTo>
                    <a:pt x="0" y="0"/>
                  </a:moveTo>
                  <a:lnTo>
                    <a:pt x="2463515" y="0"/>
                  </a:lnTo>
                  <a:lnTo>
                    <a:pt x="2463515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C8794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463515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229771"/>
            <a:ext cx="9296909" cy="10666087"/>
            <a:chOff x="0" y="0"/>
            <a:chExt cx="2448569" cy="2809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8569" cy="2809175"/>
            </a:xfrm>
            <a:custGeom>
              <a:avLst/>
              <a:gdLst/>
              <a:ahLst/>
              <a:cxnLst/>
              <a:rect l="l" t="t" r="r" b="b"/>
              <a:pathLst>
                <a:path w="2448569" h="2809175">
                  <a:moveTo>
                    <a:pt x="0" y="0"/>
                  </a:moveTo>
                  <a:lnTo>
                    <a:pt x="2448569" y="0"/>
                  </a:lnTo>
                  <a:lnTo>
                    <a:pt x="2448569" y="2809175"/>
                  </a:lnTo>
                  <a:lnTo>
                    <a:pt x="0" y="2809175"/>
                  </a:lnTo>
                  <a:close/>
                </a:path>
              </a:pathLst>
            </a:custGeom>
            <a:solidFill>
              <a:srgbClr val="FFF2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48569" cy="2885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9848" y="2515911"/>
            <a:ext cx="7621522" cy="199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FBF5EE"/>
                </a:solidFill>
                <a:latin typeface="Fredoka"/>
              </a:rPr>
              <a:t>Scenario 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00625"/>
            <a:ext cx="6962659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5EE"/>
                </a:solidFill>
                <a:latin typeface="Jua"/>
              </a:rPr>
              <a:t>Joanna is having trouble reading and needs extra help. Who can help her?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36221" y="6834323"/>
            <a:ext cx="40576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A. A teacher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41706" y="6834323"/>
            <a:ext cx="314175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44C3D"/>
                </a:solidFill>
                <a:latin typeface="Jua Bold"/>
              </a:rPr>
              <a:t>B. A fisherman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016611" y="3049644"/>
            <a:ext cx="3466845" cy="3606601"/>
          </a:xfrm>
          <a:custGeom>
            <a:avLst/>
            <a:gdLst/>
            <a:ahLst/>
            <a:cxnLst/>
            <a:rect l="l" t="t" r="r" b="b"/>
            <a:pathLst>
              <a:path w="3466845" h="3606601">
                <a:moveTo>
                  <a:pt x="0" y="0"/>
                </a:moveTo>
                <a:lnTo>
                  <a:pt x="3466845" y="0"/>
                </a:lnTo>
                <a:lnTo>
                  <a:pt x="3466845" y="3606601"/>
                </a:lnTo>
                <a:lnTo>
                  <a:pt x="0" y="3606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804" y="3256546"/>
            <a:ext cx="2744484" cy="3399699"/>
          </a:xfrm>
          <a:custGeom>
            <a:avLst/>
            <a:gdLst/>
            <a:ahLst/>
            <a:cxnLst/>
            <a:rect l="l" t="t" r="r" b="b"/>
            <a:pathLst>
              <a:path w="2744484" h="3399699">
                <a:moveTo>
                  <a:pt x="0" y="0"/>
                </a:moveTo>
                <a:lnTo>
                  <a:pt x="2744484" y="0"/>
                </a:lnTo>
                <a:lnTo>
                  <a:pt x="2744484" y="3399699"/>
                </a:lnTo>
                <a:lnTo>
                  <a:pt x="0" y="33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5128" y="8942800"/>
            <a:ext cx="20118256" cy="4755224"/>
          </a:xfrm>
          <a:custGeom>
            <a:avLst/>
            <a:gdLst/>
            <a:ahLst/>
            <a:cxnLst/>
            <a:rect l="l" t="t" r="r" b="b"/>
            <a:pathLst>
              <a:path w="20118256" h="4755224">
                <a:moveTo>
                  <a:pt x="0" y="0"/>
                </a:moveTo>
                <a:lnTo>
                  <a:pt x="20118256" y="0"/>
                </a:lnTo>
                <a:lnTo>
                  <a:pt x="20118256" y="4755224"/>
                </a:lnTo>
                <a:lnTo>
                  <a:pt x="0" y="475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76120"/>
            <a:ext cx="7723143" cy="610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40"/>
              </a:lnSpc>
            </a:pPr>
            <a:r>
              <a:rPr lang="en-US" sz="11600">
                <a:solidFill>
                  <a:srgbClr val="A44C3D"/>
                </a:solidFill>
                <a:latin typeface="Fredoka"/>
              </a:rPr>
              <a:t>The answer is a teacher.</a:t>
            </a:r>
          </a:p>
        </p:txBody>
      </p:sp>
      <p:sp>
        <p:nvSpPr>
          <p:cNvPr id="4" name="Freeform 4"/>
          <p:cNvSpPr/>
          <p:nvPr/>
        </p:nvSpPr>
        <p:spPr>
          <a:xfrm>
            <a:off x="9833507" y="1028700"/>
            <a:ext cx="7917896" cy="9808204"/>
          </a:xfrm>
          <a:custGeom>
            <a:avLst/>
            <a:gdLst/>
            <a:ahLst/>
            <a:cxnLst/>
            <a:rect l="l" t="t" r="r" b="b"/>
            <a:pathLst>
              <a:path w="7917896" h="9808204">
                <a:moveTo>
                  <a:pt x="0" y="0"/>
                </a:moveTo>
                <a:lnTo>
                  <a:pt x="7917896" y="0"/>
                </a:lnTo>
                <a:lnTo>
                  <a:pt x="7917896" y="9808204"/>
                </a:lnTo>
                <a:lnTo>
                  <a:pt x="0" y="98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667500"/>
            <a:ext cx="6794542" cy="17982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LIBRARIAN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A99F8F8-DAFE-283F-4168-9B320DC12609}"/>
              </a:ext>
            </a:extLst>
          </p:cNvPr>
          <p:cNvSpPr/>
          <p:nvPr/>
        </p:nvSpPr>
        <p:spPr>
          <a:xfrm>
            <a:off x="10095136" y="-462776"/>
            <a:ext cx="9107992" cy="10749776"/>
          </a:xfrm>
          <a:custGeom>
            <a:avLst/>
            <a:gdLst/>
            <a:ahLst/>
            <a:cxnLst/>
            <a:rect l="l" t="t" r="r" b="b"/>
            <a:pathLst>
              <a:path w="9107992" h="10749776">
                <a:moveTo>
                  <a:pt x="0" y="0"/>
                </a:moveTo>
                <a:lnTo>
                  <a:pt x="9107992" y="0"/>
                </a:lnTo>
                <a:lnTo>
                  <a:pt x="9107992" y="10749776"/>
                </a:lnTo>
                <a:lnTo>
                  <a:pt x="0" y="107497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636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667500"/>
            <a:ext cx="6794542" cy="17982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DOCTOR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45469DD-AB48-0560-55C6-51DFA59BC601}"/>
              </a:ext>
            </a:extLst>
          </p:cNvPr>
          <p:cNvSpPr/>
          <p:nvPr/>
        </p:nvSpPr>
        <p:spPr>
          <a:xfrm>
            <a:off x="8686800" y="1214873"/>
            <a:ext cx="9900393" cy="9162364"/>
          </a:xfrm>
          <a:custGeom>
            <a:avLst/>
            <a:gdLst/>
            <a:ahLst/>
            <a:cxnLst/>
            <a:rect l="l" t="t" r="r" b="b"/>
            <a:pathLst>
              <a:path w="9900393" h="9162364">
                <a:moveTo>
                  <a:pt x="0" y="0"/>
                </a:moveTo>
                <a:lnTo>
                  <a:pt x="9900393" y="0"/>
                </a:lnTo>
                <a:lnTo>
                  <a:pt x="9900393" y="9162364"/>
                </a:lnTo>
                <a:lnTo>
                  <a:pt x="0" y="916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40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5623524"/>
            <a:ext cx="6553200" cy="30936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DELIVERY PERSON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8DF42016-7024-0EA3-95AE-DEEB8F4E552D}"/>
              </a:ext>
            </a:extLst>
          </p:cNvPr>
          <p:cNvSpPr/>
          <p:nvPr/>
        </p:nvSpPr>
        <p:spPr>
          <a:xfrm>
            <a:off x="7772400" y="495300"/>
            <a:ext cx="9692951" cy="929640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20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5623524"/>
            <a:ext cx="6553200" cy="3093649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Patrick Hand" panose="00000500000000000000" pitchFamily="2" charset="0"/>
              </a:rPr>
              <a:t>GARBAGE COLLECTOR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2289814-A136-65C7-3522-712874CBFF87}"/>
              </a:ext>
            </a:extLst>
          </p:cNvPr>
          <p:cNvSpPr/>
          <p:nvPr/>
        </p:nvSpPr>
        <p:spPr>
          <a:xfrm>
            <a:off x="7772400" y="885087"/>
            <a:ext cx="10515600" cy="9383866"/>
          </a:xfrm>
          <a:custGeom>
            <a:avLst/>
            <a:gdLst/>
            <a:ahLst/>
            <a:cxnLst/>
            <a:rect l="l" t="t" r="r" b="b"/>
            <a:pathLst>
              <a:path w="7660532" h="7200900">
                <a:moveTo>
                  <a:pt x="0" y="0"/>
                </a:moveTo>
                <a:lnTo>
                  <a:pt x="7660532" y="0"/>
                </a:lnTo>
                <a:lnTo>
                  <a:pt x="766053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4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-159949"/>
            <a:ext cx="7010400" cy="179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A44C3D"/>
                </a:solidFill>
                <a:latin typeface="Fredoka"/>
              </a:rPr>
              <a:t>GUESS WHO?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A44C3D"/>
              </a:solidFill>
              <a:effectLst/>
              <a:uLnTx/>
              <a:uFillTx/>
              <a:latin typeface="Fredoka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7348" y="9503364"/>
            <a:ext cx="19833955" cy="2271889"/>
          </a:xfrm>
          <a:custGeom>
            <a:avLst/>
            <a:gdLst/>
            <a:ahLst/>
            <a:cxnLst/>
            <a:rect l="l" t="t" r="r" b="b"/>
            <a:pathLst>
              <a:path w="19833955" h="2271889">
                <a:moveTo>
                  <a:pt x="0" y="0"/>
                </a:moveTo>
                <a:lnTo>
                  <a:pt x="19833955" y="0"/>
                </a:lnTo>
                <a:lnTo>
                  <a:pt x="19833955" y="2271889"/>
                </a:lnTo>
                <a:lnTo>
                  <a:pt x="0" y="227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2D9606-CB4F-1C73-0AAF-008A735DFBEA}"/>
              </a:ext>
            </a:extLst>
          </p:cNvPr>
          <p:cNvSpPr/>
          <p:nvPr/>
        </p:nvSpPr>
        <p:spPr>
          <a:xfrm>
            <a:off x="1447800" y="6740525"/>
            <a:ext cx="6553200" cy="1976648"/>
          </a:xfrm>
          <a:prstGeom prst="roundRect">
            <a:avLst/>
          </a:prstGeom>
          <a:solidFill>
            <a:srgbClr val="946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Patrick Hand" panose="00000500000000000000" pitchFamily="2" charset="0"/>
              </a:rPr>
              <a:t>CHEF</a:t>
            </a:r>
          </a:p>
        </p:txBody>
      </p:sp>
      <p:pic>
        <p:nvPicPr>
          <p:cNvPr id="7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6F84F734-6976-A0BD-A3CE-AD06EB242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75000"/>
          </a:blip>
          <a:srcRect t="20049" b="25585"/>
          <a:stretch/>
        </p:blipFill>
        <p:spPr>
          <a:xfrm>
            <a:off x="2863325" y="2328652"/>
            <a:ext cx="2045750" cy="19766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71C23DF-708D-B10C-3CB8-951BE4AD6376}"/>
              </a:ext>
            </a:extLst>
          </p:cNvPr>
          <p:cNvSpPr/>
          <p:nvPr/>
        </p:nvSpPr>
        <p:spPr>
          <a:xfrm>
            <a:off x="9841832" y="522419"/>
            <a:ext cx="7664305" cy="9764581"/>
          </a:xfrm>
          <a:custGeom>
            <a:avLst/>
            <a:gdLst/>
            <a:ahLst/>
            <a:cxnLst/>
            <a:rect l="l" t="t" r="r" b="b"/>
            <a:pathLst>
              <a:path w="3162588" h="3797868">
                <a:moveTo>
                  <a:pt x="0" y="0"/>
                </a:moveTo>
                <a:lnTo>
                  <a:pt x="3162589" y="0"/>
                </a:lnTo>
                <a:lnTo>
                  <a:pt x="3162589" y="3797867"/>
                </a:lnTo>
                <a:lnTo>
                  <a:pt x="0" y="37978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82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1343</Words>
  <Application>Microsoft Office PowerPoint</Application>
  <PresentationFormat>Custom</PresentationFormat>
  <Paragraphs>247</Paragraphs>
  <Slides>48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Jua Bold</vt:lpstr>
      <vt:lpstr>Exo</vt:lpstr>
      <vt:lpstr>Jua</vt:lpstr>
      <vt:lpstr>Patrick Hand</vt:lpstr>
      <vt:lpstr>Fredoka</vt:lpstr>
      <vt:lpstr>Calibri</vt:lpstr>
      <vt:lpstr>Arial</vt:lpstr>
      <vt:lpstr>Patrick Hand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 Thuy</cp:lastModifiedBy>
  <cp:revision>19</cp:revision>
  <dcterms:created xsi:type="dcterms:W3CDTF">2006-08-16T00:00:00Z</dcterms:created>
  <dcterms:modified xsi:type="dcterms:W3CDTF">2024-05-22T09:22:31Z</dcterms:modified>
  <dc:identifier>DAGE0WRGCo0</dc:identifier>
</cp:coreProperties>
</file>