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12" r:id="rId2"/>
    <p:sldId id="317" r:id="rId3"/>
    <p:sldId id="294" r:id="rId4"/>
    <p:sldId id="319" r:id="rId5"/>
    <p:sldId id="322" r:id="rId6"/>
    <p:sldId id="327" r:id="rId7"/>
    <p:sldId id="323" r:id="rId8"/>
    <p:sldId id="316" r:id="rId9"/>
    <p:sldId id="324" r:id="rId10"/>
    <p:sldId id="298" r:id="rId11"/>
    <p:sldId id="304" r:id="rId12"/>
    <p:sldId id="290" r:id="rId13"/>
    <p:sldId id="300" r:id="rId14"/>
    <p:sldId id="291" r:id="rId15"/>
    <p:sldId id="329" r:id="rId16"/>
    <p:sldId id="301" r:id="rId17"/>
    <p:sldId id="334" r:id="rId18"/>
    <p:sldId id="333" r:id="rId19"/>
    <p:sldId id="288" r:id="rId20"/>
    <p:sldId id="328" r:id="rId21"/>
    <p:sldId id="330" r:id="rId22"/>
    <p:sldId id="331" r:id="rId23"/>
    <p:sldId id="332" r:id="rId24"/>
    <p:sldId id="336" r:id="rId25"/>
    <p:sldId id="335" r:id="rId26"/>
  </p:sldIdLst>
  <p:sldSz cx="9144000" cy="6858000" type="screen4x3"/>
  <p:notesSz cx="9866313" cy="67357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00CC66"/>
    <a:srgbClr val="FF0066"/>
    <a:srgbClr val="FFFFCC"/>
    <a:srgbClr val="FC2E18"/>
    <a:srgbClr val="FFFF66"/>
    <a:srgbClr val="A7FFD3"/>
    <a:srgbClr val="E51B4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4660"/>
  </p:normalViewPr>
  <p:slideViewPr>
    <p:cSldViewPr>
      <p:cViewPr varScale="1">
        <p:scale>
          <a:sx n="100" d="100"/>
          <a:sy n="100" d="100"/>
        </p:scale>
        <p:origin x="3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51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82D98-EC3A-44BF-BC36-818114CB032F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D9364-410E-4E26-8BF9-09A67B2DB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4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C1462D9-CCF2-43D3-8E49-46800A200CD5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9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757E9C0-9409-4454-B3F2-7987F9163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4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7F24AC-2618-4501-8E39-05ECB7AE760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BEF353-9193-4E5F-9F4E-8DF73ACFF1B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81F450-E175-44F0-87AA-B733143223F0}" type="slidenum">
              <a:rPr lang="en-US" smtClean="0">
                <a:solidFill>
                  <a:srgbClr val="000000"/>
                </a:solidFill>
                <a:latin typeface=".VnTime" pitchFamily="34" charset="0"/>
                <a:cs typeface="Arial" charset="0"/>
              </a:rPr>
              <a:pPr/>
              <a:t>9</a:t>
            </a:fld>
            <a:endParaRPr lang="en-US" smtClean="0">
              <a:solidFill>
                <a:srgbClr val="0000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57E9C0-9409-4454-B3F2-7987F91636C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57E9C0-9409-4454-B3F2-7987F91636C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46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57E9C0-9409-4454-B3F2-7987F91636C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46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39244-F1D6-4A2F-B98D-4BF557395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6413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80B26-5E96-458C-AEE4-83779F393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6737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24316-B5BF-4F28-AC55-814CC54BA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1722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E195-83F8-47EB-AE42-4846D7655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578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8A6B7-7FD7-4291-9570-477843B1D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169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2DD63-A01F-482A-8503-19682555D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6422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4B445-E92F-493B-B549-6492630E8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7151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2CFF8-6C7C-413A-8D6A-00AE15C37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14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4CC6-9492-445B-8FCC-93D1D5BE4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3199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2612C-CE60-48AE-884F-D51BD2142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286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9C6FB-D6AB-457B-AA81-D69B91858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065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8516BAB-E5C7-4A3D-951D-1988D304A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hyperlink" Target="http://www.glitter-graphics.com/" TargetMode="External"/><Relationship Id="rId7" Type="http://schemas.openxmlformats.org/officeDocument/2006/relationships/slide" Target="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7.gif"/><Relationship Id="rId5" Type="http://schemas.openxmlformats.org/officeDocument/2006/relationships/image" Target="../media/image4.gif"/><Relationship Id="rId10" Type="http://schemas.openxmlformats.org/officeDocument/2006/relationships/image" Target="../media/image6.gif"/><Relationship Id="rId4" Type="http://schemas.openxmlformats.org/officeDocument/2006/relationships/image" Target="../media/image3.gif"/><Relationship Id="rId9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emf"/><Relationship Id="rId5" Type="http://schemas.openxmlformats.org/officeDocument/2006/relationships/image" Target="../media/image27.emf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25.xml"/><Relationship Id="rId4" Type="http://schemas.openxmlformats.org/officeDocument/2006/relationships/slide" Target="slide1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2.bin"/><Relationship Id="rId3" Type="http://schemas.openxmlformats.org/officeDocument/2006/relationships/image" Target="../media/image32.e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35.wmf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7.bin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33.emf"/><Relationship Id="rId9" Type="http://schemas.openxmlformats.org/officeDocument/2006/relationships/slide" Target="slide19.xml"/><Relationship Id="rId1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32.emf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17.bin"/><Relationship Id="rId5" Type="http://schemas.openxmlformats.org/officeDocument/2006/relationships/image" Target="../media/image39.png"/><Relationship Id="rId10" Type="http://schemas.openxmlformats.org/officeDocument/2006/relationships/image" Target="../media/image34.wmf"/><Relationship Id="rId4" Type="http://schemas.openxmlformats.org/officeDocument/2006/relationships/image" Target="../media/image33.emf"/><Relationship Id="rId9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21.bin"/><Relationship Id="rId18" Type="http://schemas.openxmlformats.org/officeDocument/2006/relationships/oleObject" Target="../embeddings/oleObject23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42.wmf"/><Relationship Id="rId17" Type="http://schemas.openxmlformats.org/officeDocument/2006/relationships/image" Target="../media/image48.png"/><Relationship Id="rId25" Type="http://schemas.openxmlformats.org/officeDocument/2006/relationships/image" Target="../media/image49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47.emf"/><Relationship Id="rId11" Type="http://schemas.openxmlformats.org/officeDocument/2006/relationships/oleObject" Target="../embeddings/oleObject20.bin"/><Relationship Id="rId24" Type="http://schemas.openxmlformats.org/officeDocument/2006/relationships/oleObject" Target="../embeddings/oleObject27.bin"/><Relationship Id="rId5" Type="http://schemas.microsoft.com/office/2007/relationships/hdphoto" Target="../media/hdphoto1.wdp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10" Type="http://schemas.openxmlformats.org/officeDocument/2006/relationships/image" Target="../media/image41.wmf"/><Relationship Id="rId19" Type="http://schemas.openxmlformats.org/officeDocument/2006/relationships/image" Target="../media/image45.wmf"/><Relationship Id="rId4" Type="http://schemas.openxmlformats.org/officeDocument/2006/relationships/image" Target="../media/image46.jpeg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43.wmf"/><Relationship Id="rId22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32.bin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40.bin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36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50.wmf"/><Relationship Id="rId17" Type="http://schemas.openxmlformats.org/officeDocument/2006/relationships/image" Target="../media/image45.wmf"/><Relationship Id="rId25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3.bin"/><Relationship Id="rId20" Type="http://schemas.openxmlformats.org/officeDocument/2006/relationships/image" Target="../media/image24.jpeg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1.bin"/><Relationship Id="rId24" Type="http://schemas.openxmlformats.org/officeDocument/2006/relationships/oleObject" Target="../embeddings/oleObject38.bin"/><Relationship Id="rId5" Type="http://schemas.openxmlformats.org/officeDocument/2006/relationships/oleObject" Target="../embeddings/oleObject28.bin"/><Relationship Id="rId15" Type="http://schemas.openxmlformats.org/officeDocument/2006/relationships/image" Target="../media/image48.png"/><Relationship Id="rId23" Type="http://schemas.openxmlformats.org/officeDocument/2006/relationships/image" Target="../media/image49.emf"/><Relationship Id="rId28" Type="http://schemas.openxmlformats.org/officeDocument/2006/relationships/oleObject" Target="../embeddings/oleObject41.bin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35.bin"/><Relationship Id="rId4" Type="http://schemas.openxmlformats.org/officeDocument/2006/relationships/image" Target="../media/image47.e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44.wmf"/><Relationship Id="rId22" Type="http://schemas.openxmlformats.org/officeDocument/2006/relationships/oleObject" Target="../embeddings/oleObject37.bin"/><Relationship Id="rId27" Type="http://schemas.openxmlformats.org/officeDocument/2006/relationships/image" Target="../media/image5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58.wmf"/><Relationship Id="rId26" Type="http://schemas.openxmlformats.org/officeDocument/2006/relationships/oleObject" Target="../embeddings/oleObject55.bin"/><Relationship Id="rId3" Type="http://schemas.openxmlformats.org/officeDocument/2006/relationships/image" Target="../media/image60.wmf"/><Relationship Id="rId21" Type="http://schemas.openxmlformats.org/officeDocument/2006/relationships/oleObject" Target="../embeddings/oleObject50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48.bin"/><Relationship Id="rId25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20" Type="http://schemas.openxmlformats.org/officeDocument/2006/relationships/image" Target="../media/image59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45.bin"/><Relationship Id="rId24" Type="http://schemas.openxmlformats.org/officeDocument/2006/relationships/oleObject" Target="../embeddings/oleObject53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23" Type="http://schemas.openxmlformats.org/officeDocument/2006/relationships/oleObject" Target="../embeddings/oleObject52.bin"/><Relationship Id="rId28" Type="http://schemas.openxmlformats.org/officeDocument/2006/relationships/oleObject" Target="../embeddings/oleObject57.bin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49.bin"/><Relationship Id="rId4" Type="http://schemas.openxmlformats.org/officeDocument/2006/relationships/image" Target="../media/image61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56.wmf"/><Relationship Id="rId22" Type="http://schemas.openxmlformats.org/officeDocument/2006/relationships/oleObject" Target="../embeddings/oleObject51.bin"/><Relationship Id="rId27" Type="http://schemas.openxmlformats.org/officeDocument/2006/relationships/oleObject" Target="../embeddings/oleObject5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2" Type="http://schemas.openxmlformats.org/officeDocument/2006/relationships/image" Target="../media/image62.png"/><Relationship Id="rId16" Type="http://schemas.openxmlformats.org/officeDocument/2006/relationships/image" Target="../media/image76.png"/><Relationship Id="rId20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65.png"/><Relationship Id="rId15" Type="http://schemas.openxmlformats.org/officeDocument/2006/relationships/image" Target="../media/image75.png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image" Target="../media/image32.emf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58.bin"/><Relationship Id="rId10" Type="http://schemas.openxmlformats.org/officeDocument/2006/relationships/slide" Target="slide16.xml"/><Relationship Id="rId4" Type="http://schemas.openxmlformats.org/officeDocument/2006/relationships/image" Target="../media/image33.emf"/><Relationship Id="rId9" Type="http://schemas.openxmlformats.org/officeDocument/2006/relationships/slide" Target="slide19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37.wmf"/><Relationship Id="rId3" Type="http://schemas.openxmlformats.org/officeDocument/2006/relationships/image" Target="../media/image32.emf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11" Type="http://schemas.openxmlformats.org/officeDocument/2006/relationships/image" Target="../media/image36.wmf"/><Relationship Id="rId5" Type="http://schemas.openxmlformats.org/officeDocument/2006/relationships/oleObject" Target="../embeddings/oleObject61.bin"/><Relationship Id="rId10" Type="http://schemas.openxmlformats.org/officeDocument/2006/relationships/oleObject" Target="../embeddings/oleObject64.bin"/><Relationship Id="rId4" Type="http://schemas.openxmlformats.org/officeDocument/2006/relationships/slide" Target="slide19.xml"/><Relationship Id="rId9" Type="http://schemas.openxmlformats.org/officeDocument/2006/relationships/oleObject" Target="../embeddings/oleObject63.bin"/><Relationship Id="rId14" Type="http://schemas.openxmlformats.org/officeDocument/2006/relationships/slide" Target="slid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7.emf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878060mzmb0yx9vo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698500"/>
            <a:ext cx="268605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1" name="Picture 2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2900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5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6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480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0960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8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0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96240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19100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2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50520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3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4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5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6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17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1480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18" descr="Rose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263" y="4297363"/>
            <a:ext cx="2217737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19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26720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0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8580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21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83820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22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141663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23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373688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24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10540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4" name="Picture 25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5157788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75" name="Object 28">
            <a:hlinkClick r:id="rId7" action="ppaction://hlinksldjump"/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8151812" y="5032375"/>
          <a:ext cx="915988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1" name="Clip" r:id="rId8" imgW="497434" imgH="977494" progId="">
                  <p:embed/>
                </p:oleObj>
              </mc:Choice>
              <mc:Fallback>
                <p:oleObj name="Clip" r:id="rId8" imgW="497434" imgH="977494" progId="">
                  <p:embed/>
                  <p:pic>
                    <p:nvPicPr>
                      <p:cNvPr id="0" name="Picture 3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1812" y="5032375"/>
                        <a:ext cx="915988" cy="180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76" name="Picture 29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5373688"/>
            <a:ext cx="1655762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Picture 30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084763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9" name="Picture 32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924175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0" name="Picture 33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229225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1" name="Picture 34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463" y="342900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2" name="Picture 35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0"/>
            <a:ext cx="12954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3" name="Picture 36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47625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4" name="Picture 37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86360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5" name="Picture 38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908050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6" name="Picture 39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425" y="2309813"/>
            <a:ext cx="110172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7" name="Picture 40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325" y="2525713"/>
            <a:ext cx="110172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8" name="Picture 41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225" y="2741613"/>
            <a:ext cx="110172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9" name="Picture 42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5913438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Picture 43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1" name="Picture 44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5813425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2" name="Picture 45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6029325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3" name="Picture 46" descr="DSTARS-P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24175"/>
            <a:ext cx="11811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5" name="Picture 48" descr="01blumen-pflanzen14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581525"/>
            <a:ext cx="26574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7" name="Picture 11" descr="duong phan ca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0"/>
            <a:ext cx="9324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8" name="Picture 12" descr="duong phan ca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188" y="6657975"/>
            <a:ext cx="9324976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" name="Picture 13" descr="duong phan ca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751513" y="3384550"/>
            <a:ext cx="6669087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0" name="Picture 14" descr="duong phan ca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316287" y="3392487"/>
            <a:ext cx="6669088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WordArt 16"/>
          <p:cNvSpPr>
            <a:spLocks noChangeArrowheads="1" noChangeShapeType="1" noTextEdit="1"/>
          </p:cNvSpPr>
          <p:nvPr/>
        </p:nvSpPr>
        <p:spPr bwMode="auto">
          <a:xfrm>
            <a:off x="-8488177" y="1485106"/>
            <a:ext cx="8458200" cy="99853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Nhiệt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liệt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chào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mừng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quí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thầy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cô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về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dự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giờ</a:t>
            </a:r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-76200" y="221739"/>
            <a:ext cx="5133528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itchFamily="34" charset="0"/>
              </a:rPr>
              <a:t>TRƯỜNG THCS </a:t>
            </a:r>
            <a:r>
              <a:rPr lang="en-US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itchFamily="34" charset="0"/>
              </a:rPr>
              <a:t>BÙI THỊ XUÂN</a:t>
            </a: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erlin Sans FB Demi" pitchFamily="34" charset="0"/>
            </a:endParaRPr>
          </a:p>
          <a:p>
            <a:pPr>
              <a:defRPr/>
            </a:pPr>
            <a:r>
              <a:rPr lang="en-US" sz="2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itchFamily="34" charset="0"/>
              </a:rPr>
              <a:t>TỔ: TOÁN – LÍ </a:t>
            </a:r>
            <a:r>
              <a:rPr lang="en-US" sz="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itchFamily="34" charset="0"/>
              </a:rPr>
              <a:t>–HÓA- SINH- ĐỊA-CN- </a:t>
            </a:r>
            <a:r>
              <a:rPr lang="en-US" sz="2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itchFamily="34" charset="0"/>
              </a:rPr>
              <a:t>TIN </a:t>
            </a:r>
          </a:p>
        </p:txBody>
      </p:sp>
      <p:sp>
        <p:nvSpPr>
          <p:cNvPr id="4" name="Rectangle 3"/>
          <p:cNvSpPr/>
          <p:nvPr/>
        </p:nvSpPr>
        <p:spPr>
          <a:xfrm>
            <a:off x="6331" y="3591580"/>
            <a:ext cx="9409485" cy="523220"/>
          </a:xfrm>
          <a:prstGeom prst="rect">
            <a:avLst/>
          </a:prstGeom>
          <a:noFill/>
          <a:scene3d>
            <a:camera prst="obliqueTopLeft"/>
            <a:lightRig rig="threePt" dir="t"/>
          </a:scene3d>
          <a:sp3d>
            <a:bevelT/>
          </a:sp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>
              <a:defRPr/>
            </a:pPr>
            <a:r>
              <a:rPr lang="en-US" sz="26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NI-Dom" pitchFamily="2" charset="0"/>
              </a:rPr>
              <a:t>Tieát</a:t>
            </a:r>
            <a:r>
              <a:rPr lang="en-US" sz="2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NI-Dom" pitchFamily="2" charset="0"/>
              </a:rPr>
              <a:t> 30:</a:t>
            </a:r>
            <a:r>
              <a:rPr lang="en-US" sz="2800" b="1" dirty="0" smtClean="0">
                <a:solidFill>
                  <a:srgbClr val="002060"/>
                </a:solidFill>
              </a:rPr>
              <a:t> §</a:t>
            </a:r>
            <a:r>
              <a:rPr lang="en-US" sz="2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NI-Revue" pitchFamily="2" charset="0"/>
              </a:rPr>
              <a:t>7 </a:t>
            </a:r>
            <a:r>
              <a:rPr lang="en-US" sz="2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NI-Revue" pitchFamily="2" charset="0"/>
              </a:rPr>
              <a:t>VÒ </a:t>
            </a:r>
            <a:r>
              <a:rPr lang="en-US" sz="2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NI-Revue" pitchFamily="2" charset="0"/>
              </a:rPr>
              <a:t>TRÍ TÖÔNG ÑOÁI CUÛA HAI ÑÖÔØNG TROØN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3013" y="6092825"/>
            <a:ext cx="392906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Năm</a:t>
            </a:r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2018 </a:t>
            </a:r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- 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2019</a:t>
            </a:r>
            <a:endParaRPr lang="en-US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42062" y="2895600"/>
            <a:ext cx="376256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MÔN: HÌNH HỌC 9</a:t>
            </a:r>
          </a:p>
        </p:txBody>
      </p:sp>
      <p:sp>
        <p:nvSpPr>
          <p:cNvPr id="60" name="Rectangle 20"/>
          <p:cNvSpPr>
            <a:spLocks noChangeArrowheads="1"/>
          </p:cNvSpPr>
          <p:nvPr/>
        </p:nvSpPr>
        <p:spPr bwMode="auto">
          <a:xfrm>
            <a:off x="1219200" y="4267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VNI-Bodon-Poster" pitchFamily="2" charset="0"/>
              </a:rPr>
              <a:t>Giaùo</a:t>
            </a:r>
            <a:r>
              <a:rPr lang="en-US" sz="3200" b="1" dirty="0">
                <a:solidFill>
                  <a:srgbClr val="002060"/>
                </a:solidFill>
                <a:latin typeface="VNI-Bodon-Poster" pitchFamily="2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VNI-Bodon-Poster" pitchFamily="2" charset="0"/>
              </a:rPr>
              <a:t>vieân</a:t>
            </a:r>
            <a:r>
              <a:rPr lang="en-US" sz="3200" b="1" dirty="0">
                <a:solidFill>
                  <a:srgbClr val="002060"/>
                </a:solidFill>
                <a:latin typeface="VNI-Bodon-Poster" pitchFamily="2" charset="0"/>
              </a:rPr>
              <a:t> :</a:t>
            </a:r>
            <a:r>
              <a:rPr lang="en-US" sz="3200" dirty="0">
                <a:solidFill>
                  <a:srgbClr val="002060"/>
                </a:solidFill>
                <a:latin typeface="VNI-Bodon-Poster" pitchFamily="2" charset="0"/>
              </a:rPr>
              <a:t> CAO THÒ LEÂN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33600"/>
            <a:ext cx="2857500" cy="200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152900"/>
            <a:ext cx="3276600" cy="200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53025"/>
            <a:ext cx="329565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0245" name="Straight Connector 2"/>
          <p:cNvCxnSpPr>
            <a:cxnSpLocks noChangeShapeType="1"/>
          </p:cNvCxnSpPr>
          <p:nvPr/>
        </p:nvCxnSpPr>
        <p:spPr bwMode="auto">
          <a:xfrm>
            <a:off x="0" y="2141538"/>
            <a:ext cx="434340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6" name="Straight Connector 4"/>
          <p:cNvCxnSpPr>
            <a:cxnSpLocks noChangeShapeType="1"/>
          </p:cNvCxnSpPr>
          <p:nvPr/>
        </p:nvCxnSpPr>
        <p:spPr bwMode="auto">
          <a:xfrm>
            <a:off x="0" y="4157663"/>
            <a:ext cx="434340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Straight Connector 8"/>
          <p:cNvCxnSpPr>
            <a:cxnSpLocks noChangeShapeType="1"/>
          </p:cNvCxnSpPr>
          <p:nvPr/>
        </p:nvCxnSpPr>
        <p:spPr bwMode="auto">
          <a:xfrm>
            <a:off x="-14288" y="6057900"/>
            <a:ext cx="4343401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0248" name="Group 34833"/>
          <p:cNvGrpSpPr>
            <a:grpSpLocks/>
          </p:cNvGrpSpPr>
          <p:nvPr/>
        </p:nvGrpSpPr>
        <p:grpSpPr bwMode="auto">
          <a:xfrm>
            <a:off x="4191000" y="2141538"/>
            <a:ext cx="4239905" cy="3910012"/>
            <a:chOff x="4191000" y="1769426"/>
            <a:chExt cx="4240685" cy="3909949"/>
          </a:xfrm>
        </p:grpSpPr>
        <p:sp>
          <p:nvSpPr>
            <p:cNvPr id="10261" name="TextBox 5"/>
            <p:cNvSpPr txBox="1">
              <a:spLocks noChangeArrowheads="1"/>
            </p:cNvSpPr>
            <p:nvPr/>
          </p:nvSpPr>
          <p:spPr bwMode="auto">
            <a:xfrm>
              <a:off x="5764685" y="2827361"/>
              <a:ext cx="2667000" cy="523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800" b="1" dirty="0" err="1">
                  <a:solidFill>
                    <a:srgbClr val="FF0000"/>
                  </a:solidFill>
                </a:rPr>
                <a:t>Đường</a:t>
              </a:r>
              <a:r>
                <a:rPr lang="en-US" sz="2800" b="1" dirty="0">
                  <a:solidFill>
                    <a:srgbClr val="FF0000"/>
                  </a:solidFill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</a:rPr>
                <a:t>nối</a:t>
              </a:r>
              <a:r>
                <a:rPr lang="en-US" sz="2800" b="1" dirty="0">
                  <a:solidFill>
                    <a:srgbClr val="FF0000"/>
                  </a:solidFill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</a:rPr>
                <a:t>tâm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0262" name="Straight Arrow Connector 7"/>
            <p:cNvCxnSpPr>
              <a:cxnSpLocks noChangeShapeType="1"/>
            </p:cNvCxnSpPr>
            <p:nvPr/>
          </p:nvCxnSpPr>
          <p:spPr bwMode="auto">
            <a:xfrm flipH="1" flipV="1">
              <a:off x="4191000" y="1769426"/>
              <a:ext cx="1676400" cy="134161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3" name="Straight Arrow Connector 11"/>
            <p:cNvCxnSpPr>
              <a:cxnSpLocks noChangeShapeType="1"/>
            </p:cNvCxnSpPr>
            <p:nvPr/>
          </p:nvCxnSpPr>
          <p:spPr bwMode="auto">
            <a:xfrm flipH="1">
              <a:off x="4329550" y="3111043"/>
              <a:ext cx="1537850" cy="67038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4" name="Straight Arrow Connector 13"/>
            <p:cNvCxnSpPr>
              <a:cxnSpLocks noChangeShapeType="1"/>
            </p:cNvCxnSpPr>
            <p:nvPr/>
          </p:nvCxnSpPr>
          <p:spPr bwMode="auto">
            <a:xfrm flipH="1">
              <a:off x="4191000" y="3111043"/>
              <a:ext cx="1676400" cy="256833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249" name="TextBox 14"/>
          <p:cNvSpPr txBox="1">
            <a:spLocks noChangeArrowheads="1"/>
          </p:cNvSpPr>
          <p:nvPr/>
        </p:nvSpPr>
        <p:spPr bwMode="auto">
          <a:xfrm>
            <a:off x="5715000" y="3571875"/>
            <a:ext cx="3581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400" dirty="0"/>
              <a:t>(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thẳng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qua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tròn</a:t>
            </a:r>
            <a:r>
              <a:rPr lang="en-US" sz="2400" dirty="0"/>
              <a:t>)</a:t>
            </a:r>
          </a:p>
        </p:txBody>
      </p:sp>
      <p:cxnSp>
        <p:nvCxnSpPr>
          <p:cNvPr id="10250" name="Straight Connector 16"/>
          <p:cNvCxnSpPr>
            <a:cxnSpLocks noChangeShapeType="1"/>
          </p:cNvCxnSpPr>
          <p:nvPr/>
        </p:nvCxnSpPr>
        <p:spPr bwMode="auto">
          <a:xfrm>
            <a:off x="1295400" y="2140713"/>
            <a:ext cx="1143000" cy="0"/>
          </a:xfrm>
          <a:prstGeom prst="lin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Straight Connector 18"/>
          <p:cNvCxnSpPr>
            <a:cxnSpLocks noChangeShapeType="1"/>
          </p:cNvCxnSpPr>
          <p:nvPr/>
        </p:nvCxnSpPr>
        <p:spPr bwMode="auto">
          <a:xfrm>
            <a:off x="1284288" y="4158425"/>
            <a:ext cx="1587500" cy="0"/>
          </a:xfrm>
          <a:prstGeom prst="lin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Straight Connector 20"/>
          <p:cNvCxnSpPr>
            <a:cxnSpLocks noChangeShapeType="1"/>
          </p:cNvCxnSpPr>
          <p:nvPr/>
        </p:nvCxnSpPr>
        <p:spPr bwMode="auto">
          <a:xfrm>
            <a:off x="1219200" y="6051550"/>
            <a:ext cx="1676400" cy="0"/>
          </a:xfrm>
          <a:prstGeom prst="lin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0253" name="Group 34834"/>
          <p:cNvGrpSpPr>
            <a:grpSpLocks/>
          </p:cNvGrpSpPr>
          <p:nvPr/>
        </p:nvGrpSpPr>
        <p:grpSpPr bwMode="auto">
          <a:xfrm>
            <a:off x="1943100" y="2176463"/>
            <a:ext cx="6727780" cy="3843337"/>
            <a:chOff x="1943100" y="1769426"/>
            <a:chExt cx="6727780" cy="3844477"/>
          </a:xfrm>
        </p:grpSpPr>
        <p:sp>
          <p:nvSpPr>
            <p:cNvPr id="10257" name="TextBox 27"/>
            <p:cNvSpPr txBox="1">
              <a:spLocks noChangeArrowheads="1"/>
            </p:cNvSpPr>
            <p:nvPr/>
          </p:nvSpPr>
          <p:spPr bwMode="auto">
            <a:xfrm>
              <a:off x="5775280" y="4119457"/>
              <a:ext cx="2895600" cy="523375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800" b="1" dirty="0" err="1">
                  <a:solidFill>
                    <a:srgbClr val="0000FF"/>
                  </a:solidFill>
                </a:rPr>
                <a:t>Đoạn</a:t>
              </a:r>
              <a:r>
                <a:rPr lang="en-US" sz="2800" b="1" dirty="0">
                  <a:solidFill>
                    <a:srgbClr val="0000FF"/>
                  </a:solidFill>
                </a:rPr>
                <a:t> </a:t>
              </a:r>
              <a:r>
                <a:rPr lang="en-US" sz="2800" b="1" dirty="0" err="1">
                  <a:solidFill>
                    <a:srgbClr val="0000FF"/>
                  </a:solidFill>
                </a:rPr>
                <a:t>nối</a:t>
              </a:r>
              <a:r>
                <a:rPr lang="en-US" sz="2800" b="1" dirty="0">
                  <a:solidFill>
                    <a:srgbClr val="0000FF"/>
                  </a:solidFill>
                </a:rPr>
                <a:t> </a:t>
              </a:r>
              <a:r>
                <a:rPr lang="en-US" sz="2800" b="1" dirty="0" err="1">
                  <a:solidFill>
                    <a:srgbClr val="0000FF"/>
                  </a:solidFill>
                </a:rPr>
                <a:t>tâm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0258" name="Straight Arrow Connector 29"/>
            <p:cNvCxnSpPr>
              <a:cxnSpLocks noChangeShapeType="1"/>
            </p:cNvCxnSpPr>
            <p:nvPr/>
          </p:nvCxnSpPr>
          <p:spPr bwMode="auto">
            <a:xfrm flipH="1" flipV="1">
              <a:off x="1943100" y="1769426"/>
              <a:ext cx="4229100" cy="2715646"/>
            </a:xfrm>
            <a:prstGeom prst="straightConnector1">
              <a:avLst/>
            </a:prstGeom>
            <a:noFill/>
            <a:ln w="9525" algn="ctr">
              <a:solidFill>
                <a:srgbClr val="0000FF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9" name="Straight Arrow Connector 34816"/>
            <p:cNvCxnSpPr>
              <a:cxnSpLocks noChangeShapeType="1"/>
            </p:cNvCxnSpPr>
            <p:nvPr/>
          </p:nvCxnSpPr>
          <p:spPr bwMode="auto">
            <a:xfrm flipH="1" flipV="1">
              <a:off x="2590800" y="3786497"/>
              <a:ext cx="3581400" cy="698575"/>
            </a:xfrm>
            <a:prstGeom prst="straightConnector1">
              <a:avLst/>
            </a:prstGeom>
            <a:noFill/>
            <a:ln w="9525" algn="ctr">
              <a:solidFill>
                <a:srgbClr val="0000FF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0" name="Straight Arrow Connector 34820"/>
            <p:cNvCxnSpPr>
              <a:cxnSpLocks noChangeShapeType="1"/>
            </p:cNvCxnSpPr>
            <p:nvPr/>
          </p:nvCxnSpPr>
          <p:spPr bwMode="auto">
            <a:xfrm flipH="1">
              <a:off x="2590800" y="4485072"/>
              <a:ext cx="3581400" cy="1128831"/>
            </a:xfrm>
            <a:prstGeom prst="straightConnector1">
              <a:avLst/>
            </a:prstGeom>
            <a:noFill/>
            <a:ln w="9525" algn="ctr">
              <a:solidFill>
                <a:srgbClr val="0000FF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3" name="Rectangle 119"/>
          <p:cNvSpPr txBox="1">
            <a:spLocks noChangeArrowheads="1"/>
          </p:cNvSpPr>
          <p:nvPr/>
        </p:nvSpPr>
        <p:spPr bwMode="auto">
          <a:xfrm>
            <a:off x="5302890" y="5033323"/>
            <a:ext cx="4437062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10" tIns="47805" rIns="95610" bIns="47805"/>
          <a:lstStyle>
            <a:lvl1pPr marL="0" indent="0" algn="ctr" defTabSz="955675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55675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900">
                <a:solidFill>
                  <a:schemeClr val="tx1"/>
                </a:solidFill>
                <a:latin typeface="+mn-lt"/>
              </a:defRPr>
            </a:lvl2pPr>
            <a:lvl3pPr marL="914400" indent="0" algn="ctr" defTabSz="955675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500">
                <a:solidFill>
                  <a:schemeClr val="tx1"/>
                </a:solidFill>
                <a:latin typeface="+mn-lt"/>
              </a:defRPr>
            </a:lvl3pPr>
            <a:lvl4pPr marL="1371600" indent="0" algn="ctr" defTabSz="955675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4pPr>
            <a:lvl5pPr marL="1828800" indent="0" algn="ctr" defTabSz="955675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5pPr>
            <a:lvl6pPr marL="2286000" indent="0" algn="ctr" defTabSz="955675" rtl="0" fontAlgn="base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6pPr>
            <a:lvl7pPr marL="2743200" indent="0" algn="ctr" defTabSz="955675" rtl="0" fontAlgn="base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7pPr>
            <a:lvl8pPr marL="3200400" indent="0" algn="ctr" defTabSz="955675" rtl="0" fontAlgn="base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8pPr>
            <a:lvl9pPr marL="3657600" indent="0" algn="ctr" defTabSz="955675" rtl="0" fontAlgn="base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en-US" sz="2400" kern="0" dirty="0" smtClean="0">
                <a:latin typeface="Arial"/>
              </a:rPr>
              <a:t>(</a:t>
            </a:r>
            <a:r>
              <a:rPr lang="en-US" sz="2400" kern="0" dirty="0" err="1" smtClean="0"/>
              <a:t>là</a:t>
            </a:r>
            <a:r>
              <a:rPr lang="en-US" sz="2400" kern="0" dirty="0" smtClean="0"/>
              <a:t> </a:t>
            </a:r>
            <a:r>
              <a:rPr lang="en-US" sz="2400" kern="0" dirty="0" err="1" smtClean="0"/>
              <a:t>đoạn</a:t>
            </a:r>
            <a:r>
              <a:rPr lang="en-US" sz="2400" kern="0" dirty="0" smtClean="0"/>
              <a:t> </a:t>
            </a:r>
            <a:r>
              <a:rPr lang="en-US" sz="2400" kern="0" dirty="0" err="1" smtClean="0"/>
              <a:t>thẳng</a:t>
            </a:r>
            <a:r>
              <a:rPr lang="en-US" sz="2400" kern="0" dirty="0" smtClean="0"/>
              <a:t> </a:t>
            </a:r>
            <a:r>
              <a:rPr lang="en-US" sz="2400" kern="0" dirty="0" err="1" smtClean="0"/>
              <a:t>nối</a:t>
            </a:r>
            <a:r>
              <a:rPr lang="en-US" sz="2400" kern="0" dirty="0" smtClean="0"/>
              <a:t> </a:t>
            </a:r>
            <a:r>
              <a:rPr lang="en-US" sz="2400" kern="0" dirty="0" err="1" smtClean="0"/>
              <a:t>tâm</a:t>
            </a:r>
            <a:r>
              <a:rPr lang="en-US" sz="2400" kern="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kern="0" dirty="0" err="1" smtClean="0"/>
              <a:t>của</a:t>
            </a:r>
            <a:r>
              <a:rPr lang="en-US" sz="2400" kern="0" dirty="0" smtClean="0"/>
              <a:t> 2 </a:t>
            </a:r>
            <a:r>
              <a:rPr lang="en-US" sz="2400" kern="0" dirty="0" err="1" smtClean="0"/>
              <a:t>đường</a:t>
            </a:r>
            <a:r>
              <a:rPr lang="en-US" sz="2400" kern="0" dirty="0" smtClean="0"/>
              <a:t> </a:t>
            </a:r>
            <a:r>
              <a:rPr lang="en-US" sz="2400" kern="0" dirty="0" err="1" smtClean="0"/>
              <a:t>tròn</a:t>
            </a:r>
            <a:r>
              <a:rPr lang="en-US" sz="2400" kern="0" dirty="0" smtClean="0"/>
              <a:t>) </a:t>
            </a:r>
          </a:p>
        </p:txBody>
      </p:sp>
      <p:sp>
        <p:nvSpPr>
          <p:cNvPr id="10255" name="TextBox 1"/>
          <p:cNvSpPr txBox="1">
            <a:spLocks noChangeArrowheads="1"/>
          </p:cNvSpPr>
          <p:nvPr/>
        </p:nvSpPr>
        <p:spPr bwMode="auto">
          <a:xfrm>
            <a:off x="152400" y="703263"/>
            <a:ext cx="60960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b="1">
                <a:solidFill>
                  <a:srgbClr val="FC2E18"/>
                </a:solidFill>
              </a:rPr>
              <a:t>2/. </a:t>
            </a:r>
            <a:r>
              <a:rPr lang="en-US" b="1" u="sng">
                <a:solidFill>
                  <a:srgbClr val="FC2E18"/>
                </a:solidFill>
              </a:rPr>
              <a:t>Tính chất đường nối tâm</a:t>
            </a:r>
          </a:p>
        </p:txBody>
      </p:sp>
      <p:sp>
        <p:nvSpPr>
          <p:cNvPr id="26" name="WordArt 86"/>
          <p:cNvSpPr>
            <a:spLocks noChangeArrowheads="1" noChangeShapeType="1" noTextEdit="1"/>
          </p:cNvSpPr>
          <p:nvPr/>
        </p:nvSpPr>
        <p:spPr bwMode="auto">
          <a:xfrm>
            <a:off x="152400" y="111124"/>
            <a:ext cx="1103312" cy="346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27" name="WordArt 85"/>
          <p:cNvSpPr>
            <a:spLocks noChangeArrowheads="1" noChangeShapeType="1" noTextEdit="1"/>
          </p:cNvSpPr>
          <p:nvPr/>
        </p:nvSpPr>
        <p:spPr bwMode="auto">
          <a:xfrm>
            <a:off x="1219200" y="7620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1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51B4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1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2E18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1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2E18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49" grpId="1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33600"/>
            <a:ext cx="2857500" cy="200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152900"/>
            <a:ext cx="3276600" cy="200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53025"/>
            <a:ext cx="329565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1269" name="Straight Connector 2"/>
          <p:cNvCxnSpPr>
            <a:cxnSpLocks noChangeShapeType="1"/>
          </p:cNvCxnSpPr>
          <p:nvPr/>
        </p:nvCxnSpPr>
        <p:spPr bwMode="auto">
          <a:xfrm>
            <a:off x="0" y="2141538"/>
            <a:ext cx="434340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0" name="Straight Connector 4"/>
          <p:cNvCxnSpPr>
            <a:cxnSpLocks noChangeShapeType="1"/>
          </p:cNvCxnSpPr>
          <p:nvPr/>
        </p:nvCxnSpPr>
        <p:spPr bwMode="auto">
          <a:xfrm>
            <a:off x="0" y="4157663"/>
            <a:ext cx="434340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1" name="Straight Connector 8"/>
          <p:cNvCxnSpPr>
            <a:cxnSpLocks noChangeShapeType="1"/>
          </p:cNvCxnSpPr>
          <p:nvPr/>
        </p:nvCxnSpPr>
        <p:spPr bwMode="auto">
          <a:xfrm>
            <a:off x="-14288" y="6057900"/>
            <a:ext cx="4343401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0248" name="Group 34833"/>
          <p:cNvGrpSpPr>
            <a:grpSpLocks/>
          </p:cNvGrpSpPr>
          <p:nvPr/>
        </p:nvGrpSpPr>
        <p:grpSpPr bwMode="auto">
          <a:xfrm>
            <a:off x="4191000" y="2141538"/>
            <a:ext cx="4648200" cy="3910012"/>
            <a:chOff x="4191000" y="1769426"/>
            <a:chExt cx="4649056" cy="3909949"/>
          </a:xfrm>
        </p:grpSpPr>
        <p:sp>
          <p:nvSpPr>
            <p:cNvPr id="11275" name="TextBox 5"/>
            <p:cNvSpPr txBox="1">
              <a:spLocks noChangeArrowheads="1"/>
            </p:cNvSpPr>
            <p:nvPr/>
          </p:nvSpPr>
          <p:spPr bwMode="auto">
            <a:xfrm>
              <a:off x="5944414" y="2447277"/>
              <a:ext cx="2895642" cy="95409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800" b="1" dirty="0" err="1">
                  <a:solidFill>
                    <a:srgbClr val="FF0000"/>
                  </a:solidFill>
                </a:rPr>
                <a:t>Trục</a:t>
              </a:r>
              <a:r>
                <a:rPr lang="en-US" sz="2800" b="1" dirty="0">
                  <a:solidFill>
                    <a:srgbClr val="FF0000"/>
                  </a:solidFill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</a:rPr>
                <a:t>đối</a:t>
              </a:r>
              <a:r>
                <a:rPr lang="en-US" sz="2800" b="1" dirty="0">
                  <a:solidFill>
                    <a:srgbClr val="FF0000"/>
                  </a:solidFill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</a:rPr>
                <a:t>xứng</a:t>
              </a:r>
              <a:r>
                <a:rPr lang="en-US" sz="2800" b="1" dirty="0">
                  <a:solidFill>
                    <a:srgbClr val="FF0000"/>
                  </a:solidFill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</a:rPr>
                <a:t>của</a:t>
              </a:r>
              <a:r>
                <a:rPr lang="en-US" sz="2800" b="1" dirty="0">
                  <a:solidFill>
                    <a:srgbClr val="FF0000"/>
                  </a:solidFill>
                </a:rPr>
                <a:t> 2 </a:t>
              </a:r>
              <a:r>
                <a:rPr lang="en-US" sz="2800" b="1" dirty="0" err="1">
                  <a:solidFill>
                    <a:srgbClr val="FF0000"/>
                  </a:solidFill>
                </a:rPr>
                <a:t>đường</a:t>
              </a:r>
              <a:r>
                <a:rPr lang="en-US" sz="2800" b="1" dirty="0">
                  <a:solidFill>
                    <a:srgbClr val="FF0000"/>
                  </a:solidFill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</a:rPr>
                <a:t>tròn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1276" name="Straight Arrow Connector 7"/>
            <p:cNvCxnSpPr>
              <a:cxnSpLocks noChangeShapeType="1"/>
            </p:cNvCxnSpPr>
            <p:nvPr/>
          </p:nvCxnSpPr>
          <p:spPr bwMode="auto">
            <a:xfrm flipH="1" flipV="1">
              <a:off x="4191000" y="1769426"/>
              <a:ext cx="1676400" cy="134161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7" name="Straight Arrow Connector 11"/>
            <p:cNvCxnSpPr>
              <a:cxnSpLocks noChangeShapeType="1"/>
            </p:cNvCxnSpPr>
            <p:nvPr/>
          </p:nvCxnSpPr>
          <p:spPr bwMode="auto">
            <a:xfrm flipH="1">
              <a:off x="4329550" y="3111043"/>
              <a:ext cx="1537850" cy="67038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8" name="Straight Arrow Connector 13"/>
            <p:cNvCxnSpPr>
              <a:cxnSpLocks noChangeShapeType="1"/>
            </p:cNvCxnSpPr>
            <p:nvPr/>
          </p:nvCxnSpPr>
          <p:spPr bwMode="auto">
            <a:xfrm flipH="1">
              <a:off x="4191000" y="3111043"/>
              <a:ext cx="1676400" cy="256833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73" name="TextBox 1"/>
          <p:cNvSpPr txBox="1">
            <a:spLocks noChangeArrowheads="1"/>
          </p:cNvSpPr>
          <p:nvPr/>
        </p:nvSpPr>
        <p:spPr bwMode="auto">
          <a:xfrm>
            <a:off x="152400" y="703263"/>
            <a:ext cx="60960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b="1" dirty="0">
                <a:solidFill>
                  <a:srgbClr val="FC2E18"/>
                </a:solidFill>
              </a:rPr>
              <a:t>2/. </a:t>
            </a:r>
            <a:r>
              <a:rPr lang="en-US" b="1" u="sng" dirty="0" err="1">
                <a:solidFill>
                  <a:srgbClr val="FC2E18"/>
                </a:solidFill>
              </a:rPr>
              <a:t>Tính</a:t>
            </a:r>
            <a:r>
              <a:rPr lang="en-US" b="1" u="sng" dirty="0">
                <a:solidFill>
                  <a:srgbClr val="FC2E18"/>
                </a:solidFill>
              </a:rPr>
              <a:t> </a:t>
            </a:r>
            <a:r>
              <a:rPr lang="en-US" b="1" u="sng" dirty="0" err="1">
                <a:solidFill>
                  <a:srgbClr val="FC2E18"/>
                </a:solidFill>
              </a:rPr>
              <a:t>chất</a:t>
            </a:r>
            <a:r>
              <a:rPr lang="en-US" b="1" u="sng" dirty="0">
                <a:solidFill>
                  <a:srgbClr val="FC2E18"/>
                </a:solidFill>
              </a:rPr>
              <a:t> </a:t>
            </a:r>
            <a:r>
              <a:rPr lang="en-US" b="1" u="sng" dirty="0" err="1">
                <a:solidFill>
                  <a:srgbClr val="FC2E18"/>
                </a:solidFill>
              </a:rPr>
              <a:t>đường</a:t>
            </a:r>
            <a:r>
              <a:rPr lang="en-US" b="1" u="sng" dirty="0">
                <a:solidFill>
                  <a:srgbClr val="FC2E18"/>
                </a:solidFill>
              </a:rPr>
              <a:t> </a:t>
            </a:r>
            <a:r>
              <a:rPr lang="en-US" b="1" u="sng" dirty="0" err="1">
                <a:solidFill>
                  <a:srgbClr val="FC2E18"/>
                </a:solidFill>
              </a:rPr>
              <a:t>nối</a:t>
            </a:r>
            <a:r>
              <a:rPr lang="en-US" b="1" u="sng" dirty="0">
                <a:solidFill>
                  <a:srgbClr val="FC2E18"/>
                </a:solidFill>
              </a:rPr>
              <a:t> </a:t>
            </a:r>
            <a:r>
              <a:rPr lang="en-US" b="1" u="sng" dirty="0" err="1">
                <a:solidFill>
                  <a:srgbClr val="FC2E18"/>
                </a:solidFill>
              </a:rPr>
              <a:t>tâm</a:t>
            </a:r>
            <a:endParaRPr lang="en-US" b="1" u="sng" dirty="0">
              <a:solidFill>
                <a:srgbClr val="FC2E18"/>
              </a:solidFill>
            </a:endParaRPr>
          </a:p>
        </p:txBody>
      </p:sp>
      <p:sp>
        <p:nvSpPr>
          <p:cNvPr id="16" name="WordArt 86"/>
          <p:cNvSpPr>
            <a:spLocks noChangeArrowheads="1" noChangeShapeType="1" noTextEdit="1"/>
          </p:cNvSpPr>
          <p:nvPr/>
        </p:nvSpPr>
        <p:spPr bwMode="auto">
          <a:xfrm>
            <a:off x="76200" y="34925"/>
            <a:ext cx="1103312" cy="346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17" name="WordArt 85"/>
          <p:cNvSpPr>
            <a:spLocks noChangeArrowheads="1" noChangeShapeType="1" noTextEdit="1"/>
          </p:cNvSpPr>
          <p:nvPr/>
        </p:nvSpPr>
        <p:spPr bwMode="auto">
          <a:xfrm>
            <a:off x="1143000" y="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28600" y="762000"/>
            <a:ext cx="8610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2/.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Tính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chất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đường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nối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tâm</a:t>
            </a:r>
            <a:endParaRPr lang="en-US" b="1" dirty="0">
              <a:solidFill>
                <a:srgbClr val="E51B46"/>
              </a:solidFill>
              <a:latin typeface="Tahoma" pitchFamily="34" charset="0"/>
            </a:endParaRPr>
          </a:p>
        </p:txBody>
      </p:sp>
      <p:pic>
        <p:nvPicPr>
          <p:cNvPr id="12292" name="Picture 4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143000"/>
            <a:ext cx="383857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2294" name="Straight Connector 7"/>
          <p:cNvCxnSpPr>
            <a:cxnSpLocks noChangeShapeType="1"/>
          </p:cNvCxnSpPr>
          <p:nvPr/>
        </p:nvCxnSpPr>
        <p:spPr bwMode="auto">
          <a:xfrm flipH="1">
            <a:off x="2111375" y="2247900"/>
            <a:ext cx="457200" cy="495300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5" name="Straight Connector 21"/>
          <p:cNvCxnSpPr>
            <a:cxnSpLocks noChangeShapeType="1"/>
          </p:cNvCxnSpPr>
          <p:nvPr/>
        </p:nvCxnSpPr>
        <p:spPr bwMode="auto">
          <a:xfrm>
            <a:off x="2111375" y="1738313"/>
            <a:ext cx="457200" cy="495300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Cloud Callout 23"/>
          <p:cNvSpPr/>
          <p:nvPr/>
        </p:nvSpPr>
        <p:spPr bwMode="auto">
          <a:xfrm>
            <a:off x="4443410" y="1206690"/>
            <a:ext cx="4524375" cy="838200"/>
          </a:xfrm>
          <a:prstGeom prst="cloudCallout">
            <a:avLst>
              <a:gd name="adj1" fmla="val -57952"/>
              <a:gd name="adj2" fmla="val 8516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en-US" sz="2800" dirty="0" err="1">
                <a:solidFill>
                  <a:srgbClr val="000000"/>
                </a:solidFill>
              </a:rPr>
              <a:t>Hãy</a:t>
            </a:r>
            <a:r>
              <a:rPr lang="en-US" sz="2800" dirty="0">
                <a:solidFill>
                  <a:srgbClr val="000000"/>
                </a:solidFill>
              </a:rPr>
              <a:t> so </a:t>
            </a:r>
            <a:r>
              <a:rPr lang="en-US" sz="2800" dirty="0" err="1">
                <a:solidFill>
                  <a:srgbClr val="000000"/>
                </a:solidFill>
              </a:rPr>
              <a:t>sánh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00B050"/>
                </a:solidFill>
              </a:rPr>
              <a:t>O’A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và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00B050"/>
                </a:solidFill>
              </a:rPr>
              <a:t>O’B</a:t>
            </a:r>
          </a:p>
        </p:txBody>
      </p:sp>
      <p:sp>
        <p:nvSpPr>
          <p:cNvPr id="12297" name="Rectangle 25"/>
          <p:cNvSpPr>
            <a:spLocks noChangeArrowheads="1"/>
          </p:cNvSpPr>
          <p:nvPr/>
        </p:nvSpPr>
        <p:spPr bwMode="auto">
          <a:xfrm>
            <a:off x="228600" y="3548063"/>
            <a:ext cx="1452068" cy="430887"/>
          </a:xfrm>
          <a:prstGeom prst="rect">
            <a:avLst/>
          </a:prstGeom>
          <a:solidFill>
            <a:srgbClr val="00B0F0"/>
          </a:solidFill>
          <a:ln w="9525">
            <a:solidFill>
              <a:srgbClr val="E51B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O’A = O’B</a:t>
            </a:r>
          </a:p>
        </p:txBody>
      </p:sp>
      <p:sp>
        <p:nvSpPr>
          <p:cNvPr id="12299" name="TextBox 27"/>
          <p:cNvSpPr txBox="1">
            <a:spLocks noChangeArrowheads="1"/>
          </p:cNvSpPr>
          <p:nvPr/>
        </p:nvSpPr>
        <p:spPr bwMode="auto">
          <a:xfrm>
            <a:off x="914400" y="3567444"/>
            <a:ext cx="6742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dirty="0" err="1" smtClean="0"/>
              <a:t>nên</a:t>
            </a:r>
            <a:r>
              <a:rPr lang="en-US" sz="2400" dirty="0" smtClean="0"/>
              <a:t> O</a:t>
            </a:r>
            <a:r>
              <a:rPr lang="en-US" sz="2400" dirty="0"/>
              <a:t>’ </a:t>
            </a:r>
            <a:r>
              <a:rPr lang="en-US" sz="2400" dirty="0" err="1"/>
              <a:t>nằm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trực</a:t>
            </a:r>
            <a:r>
              <a:rPr lang="en-US" sz="2400" dirty="0"/>
              <a:t> </a:t>
            </a:r>
            <a:r>
              <a:rPr lang="en-US" sz="2400" dirty="0" err="1" smtClean="0"/>
              <a:t>của</a:t>
            </a:r>
            <a:r>
              <a:rPr lang="en-US" sz="2400" b="1" dirty="0" err="1" smtClean="0">
                <a:solidFill>
                  <a:srgbClr val="0000FF"/>
                </a:solidFill>
              </a:rPr>
              <a:t>AB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12300" name="Straight Connector 11264"/>
          <p:cNvCxnSpPr>
            <a:cxnSpLocks noChangeShapeType="1"/>
          </p:cNvCxnSpPr>
          <p:nvPr/>
        </p:nvCxnSpPr>
        <p:spPr bwMode="auto">
          <a:xfrm flipV="1">
            <a:off x="1219200" y="1714500"/>
            <a:ext cx="904875" cy="519113"/>
          </a:xfrm>
          <a:prstGeom prst="line">
            <a:avLst/>
          </a:prstGeom>
          <a:noFill/>
          <a:ln w="28575" algn="ctr">
            <a:solidFill>
              <a:srgbClr val="66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1" name="Straight Connector 11270"/>
          <p:cNvCxnSpPr>
            <a:cxnSpLocks noChangeShapeType="1"/>
          </p:cNvCxnSpPr>
          <p:nvPr/>
        </p:nvCxnSpPr>
        <p:spPr bwMode="auto">
          <a:xfrm>
            <a:off x="1219200" y="2233613"/>
            <a:ext cx="904875" cy="509587"/>
          </a:xfrm>
          <a:prstGeom prst="line">
            <a:avLst/>
          </a:prstGeom>
          <a:noFill/>
          <a:ln w="28575" algn="ctr">
            <a:solidFill>
              <a:srgbClr val="66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2" name="Straight Connector 11272"/>
          <p:cNvCxnSpPr>
            <a:cxnSpLocks noChangeShapeType="1"/>
          </p:cNvCxnSpPr>
          <p:nvPr/>
        </p:nvCxnSpPr>
        <p:spPr bwMode="auto">
          <a:xfrm flipV="1">
            <a:off x="2316163" y="1974850"/>
            <a:ext cx="98425" cy="4445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3" name="Straight Connector 11274"/>
          <p:cNvCxnSpPr>
            <a:cxnSpLocks noChangeShapeType="1"/>
          </p:cNvCxnSpPr>
          <p:nvPr/>
        </p:nvCxnSpPr>
        <p:spPr bwMode="auto">
          <a:xfrm>
            <a:off x="2316163" y="2438400"/>
            <a:ext cx="98425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544638" y="1939925"/>
            <a:ext cx="230187" cy="576263"/>
            <a:chOff x="1544638" y="1939925"/>
            <a:chExt cx="230187" cy="576263"/>
          </a:xfrm>
        </p:grpSpPr>
        <p:grpSp>
          <p:nvGrpSpPr>
            <p:cNvPr id="12311" name="Group 2"/>
            <p:cNvGrpSpPr>
              <a:grpSpLocks/>
            </p:cNvGrpSpPr>
            <p:nvPr/>
          </p:nvGrpSpPr>
          <p:grpSpPr bwMode="auto">
            <a:xfrm>
              <a:off x="1544638" y="1939925"/>
              <a:ext cx="173037" cy="79375"/>
              <a:chOff x="1544638" y="1939925"/>
              <a:chExt cx="173037" cy="79375"/>
            </a:xfrm>
          </p:grpSpPr>
          <p:cxnSp>
            <p:nvCxnSpPr>
              <p:cNvPr id="12315" name="Straight Connector 11280"/>
              <p:cNvCxnSpPr>
                <a:cxnSpLocks noChangeShapeType="1"/>
              </p:cNvCxnSpPr>
              <p:nvPr/>
            </p:nvCxnSpPr>
            <p:spPr bwMode="auto">
              <a:xfrm>
                <a:off x="1544638" y="1974850"/>
                <a:ext cx="138112" cy="4445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16" name="Straight Connector 89"/>
              <p:cNvCxnSpPr>
                <a:cxnSpLocks noChangeShapeType="1"/>
              </p:cNvCxnSpPr>
              <p:nvPr/>
            </p:nvCxnSpPr>
            <p:spPr bwMode="auto">
              <a:xfrm>
                <a:off x="1577975" y="1939925"/>
                <a:ext cx="139700" cy="4603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2312" name="Group 3"/>
            <p:cNvGrpSpPr>
              <a:grpSpLocks/>
            </p:cNvGrpSpPr>
            <p:nvPr/>
          </p:nvGrpSpPr>
          <p:grpSpPr bwMode="auto">
            <a:xfrm>
              <a:off x="1562100" y="2462213"/>
              <a:ext cx="212725" cy="53975"/>
              <a:chOff x="1562100" y="2462213"/>
              <a:chExt cx="212725" cy="53975"/>
            </a:xfrm>
          </p:grpSpPr>
          <p:cxnSp>
            <p:nvCxnSpPr>
              <p:cNvPr id="12313" name="Straight Connector 90"/>
              <p:cNvCxnSpPr>
                <a:cxnSpLocks noChangeShapeType="1"/>
              </p:cNvCxnSpPr>
              <p:nvPr/>
            </p:nvCxnSpPr>
            <p:spPr bwMode="auto">
              <a:xfrm flipV="1">
                <a:off x="1562100" y="2462213"/>
                <a:ext cx="155575" cy="3175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14" name="Straight Connector 94"/>
              <p:cNvCxnSpPr>
                <a:cxnSpLocks noChangeShapeType="1"/>
              </p:cNvCxnSpPr>
              <p:nvPr/>
            </p:nvCxnSpPr>
            <p:spPr bwMode="auto">
              <a:xfrm flipV="1">
                <a:off x="1620838" y="2484438"/>
                <a:ext cx="153987" cy="3175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2309" name="Rectangle 11283"/>
          <p:cNvSpPr>
            <a:spLocks noChangeArrowheads="1"/>
          </p:cNvSpPr>
          <p:nvPr/>
        </p:nvSpPr>
        <p:spPr bwMode="auto">
          <a:xfrm>
            <a:off x="307333" y="4186535"/>
            <a:ext cx="1445267" cy="461665"/>
          </a:xfrm>
          <a:prstGeom prst="rect">
            <a:avLst/>
          </a:prstGeom>
          <a:solidFill>
            <a:srgbClr val="00B0F0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OA = OB </a:t>
            </a:r>
          </a:p>
        </p:txBody>
      </p:sp>
      <p:sp>
        <p:nvSpPr>
          <p:cNvPr id="12310" name="TextBox 97"/>
          <p:cNvSpPr txBox="1">
            <a:spLocks noChangeArrowheads="1"/>
          </p:cNvSpPr>
          <p:nvPr/>
        </p:nvSpPr>
        <p:spPr bwMode="auto">
          <a:xfrm>
            <a:off x="954087" y="4191000"/>
            <a:ext cx="6742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dirty="0" smtClean="0"/>
              <a:t> </a:t>
            </a:r>
            <a:r>
              <a:rPr lang="en-US" sz="2400" dirty="0" err="1" smtClean="0"/>
              <a:t>nên</a:t>
            </a:r>
            <a:r>
              <a:rPr lang="en-US" sz="2400" dirty="0" smtClean="0"/>
              <a:t> O </a:t>
            </a:r>
            <a:r>
              <a:rPr lang="en-US" sz="2400" dirty="0" err="1"/>
              <a:t>nằm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trực</a:t>
            </a:r>
            <a:r>
              <a:rPr lang="en-US" sz="2400" dirty="0"/>
              <a:t> </a:t>
            </a:r>
            <a:r>
              <a:rPr lang="en-US" sz="2400" dirty="0" err="1" smtClean="0"/>
              <a:t>của</a:t>
            </a:r>
            <a:r>
              <a:rPr lang="en-US" sz="2400" b="1" dirty="0" err="1" smtClean="0">
                <a:solidFill>
                  <a:srgbClr val="0000FF"/>
                </a:solidFill>
              </a:rPr>
              <a:t>AB</a:t>
            </a:r>
            <a:endParaRPr lang="en-US" sz="2400" b="1" dirty="0">
              <a:solidFill>
                <a:srgbClr val="0000FF"/>
              </a:solidFill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626273" y="3540125"/>
            <a:ext cx="3203527" cy="1409899"/>
            <a:chOff x="5700646" y="3540825"/>
            <a:chExt cx="3203609" cy="1409899"/>
          </a:xfrm>
        </p:grpSpPr>
        <p:sp>
          <p:nvSpPr>
            <p:cNvPr id="68652" name="Text Box 44"/>
            <p:cNvSpPr txBox="1">
              <a:spLocks noChangeArrowheads="1"/>
            </p:cNvSpPr>
            <p:nvPr/>
          </p:nvSpPr>
          <p:spPr bwMode="auto">
            <a:xfrm>
              <a:off x="5995931" y="3935061"/>
              <a:ext cx="2908324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342900" indent="-342900" algn="l" eaLnBrk="1" hangingPunct="1">
                <a:spcBef>
                  <a:spcPts val="0"/>
                </a:spcBef>
                <a:buFont typeface="Symbol" pitchFamily="18" charset="2"/>
                <a:buChar char="Þ"/>
                <a:defRPr/>
              </a:pPr>
              <a:r>
                <a:rPr lang="en-US" sz="2000" b="1" dirty="0" smtClean="0">
                  <a:solidFill>
                    <a:srgbClr val="0000FF"/>
                  </a:solidFill>
                </a:rPr>
                <a:t>O’O </a:t>
              </a:r>
              <a:r>
                <a:rPr lang="en-US" sz="2000" b="1" dirty="0" err="1" smtClean="0">
                  <a:solidFill>
                    <a:srgbClr val="0000FF"/>
                  </a:solidFill>
                </a:rPr>
                <a:t>là</a:t>
              </a:r>
              <a:r>
                <a:rPr lang="en-US" sz="2000" b="1" dirty="0" smtClean="0">
                  <a:solidFill>
                    <a:srgbClr val="0000FF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0000FF"/>
                  </a:solidFill>
                </a:rPr>
                <a:t>đường</a:t>
              </a:r>
              <a:r>
                <a:rPr lang="en-US" sz="2000" b="1" dirty="0" smtClean="0">
                  <a:solidFill>
                    <a:srgbClr val="0000FF"/>
                  </a:solidFill>
                </a:rPr>
                <a:t> </a:t>
              </a:r>
            </a:p>
            <a:p>
              <a:pPr marL="342900" indent="-342900" algn="l" eaLnBrk="1" hangingPunct="1">
                <a:spcBef>
                  <a:spcPts val="0"/>
                </a:spcBef>
                <a:defRPr/>
              </a:pPr>
              <a:r>
                <a:rPr lang="en-US" sz="2000" b="1" dirty="0" err="1" smtClean="0">
                  <a:solidFill>
                    <a:srgbClr val="0000FF"/>
                  </a:solidFill>
                </a:rPr>
                <a:t>trung</a:t>
              </a:r>
              <a:r>
                <a:rPr lang="en-US" sz="2000" b="1" dirty="0" smtClean="0">
                  <a:solidFill>
                    <a:srgbClr val="0000FF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0000FF"/>
                  </a:solidFill>
                </a:rPr>
                <a:t>trực</a:t>
              </a:r>
              <a:r>
                <a:rPr lang="en-US" sz="2000" b="1" dirty="0" smtClean="0">
                  <a:solidFill>
                    <a:srgbClr val="0000FF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0000FF"/>
                  </a:solidFill>
                </a:rPr>
                <a:t>của</a:t>
              </a:r>
              <a:r>
                <a:rPr lang="en-US" sz="2000" b="1" dirty="0" smtClean="0">
                  <a:solidFill>
                    <a:srgbClr val="0000FF"/>
                  </a:solidFill>
                </a:rPr>
                <a:t>  AB</a:t>
              </a:r>
              <a:r>
                <a:rPr lang="en-US" sz="2000" b="1" dirty="0" smtClean="0"/>
                <a:t> </a:t>
              </a:r>
            </a:p>
            <a:p>
              <a:pPr marL="342900" indent="-342900" algn="l" eaLnBrk="1" hangingPunct="1">
                <a:spcBef>
                  <a:spcPts val="0"/>
                </a:spcBef>
                <a:defRPr/>
              </a:pPr>
              <a:r>
                <a:rPr lang="en-US" sz="2000" b="1" dirty="0" smtClean="0"/>
                <a:t> 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6751955"/>
                </p:ext>
              </p:extLst>
            </p:nvPr>
          </p:nvGraphicFramePr>
          <p:xfrm>
            <a:off x="5700646" y="3540825"/>
            <a:ext cx="468312" cy="123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80" name="Equation" r:id="rId5" imgW="177569" imgH="253670" progId="Equation.DSMT4">
                    <p:embed/>
                  </p:oleObj>
                </mc:Choice>
                <mc:Fallback>
                  <p:oleObj name="Equation" r:id="rId5" imgW="177569" imgH="253670" progId="Equation.DSMT4">
                    <p:embed/>
                    <p:pic>
                      <p:nvPicPr>
                        <p:cNvPr id="0" name="Picture 2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00646" y="3540825"/>
                          <a:ext cx="468312" cy="1235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Cloud Callout 2"/>
          <p:cNvSpPr/>
          <p:nvPr/>
        </p:nvSpPr>
        <p:spPr bwMode="auto">
          <a:xfrm>
            <a:off x="5437546" y="799368"/>
            <a:ext cx="3368672" cy="2058863"/>
          </a:xfrm>
          <a:prstGeom prst="cloudCallout">
            <a:avLst>
              <a:gd name="adj1" fmla="val -27651"/>
              <a:gd name="adj2" fmla="val 79517"/>
            </a:avLst>
          </a:prstGeom>
          <a:blipFill>
            <a:blip r:embed="rId7"/>
            <a:tile tx="0" ty="0" sx="100000" sy="100000" flip="none" algn="tl"/>
          </a:blip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Từ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FC2E18"/>
                </a:solidFill>
                <a:effectLst/>
                <a:latin typeface="Times New Roman" pitchFamily="18" charset="0"/>
              </a:rPr>
              <a:t>O’A = O’B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luận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về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điểm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O’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WordArt 86"/>
          <p:cNvSpPr>
            <a:spLocks noChangeArrowheads="1" noChangeShapeType="1" noTextEdit="1"/>
          </p:cNvSpPr>
          <p:nvPr/>
        </p:nvSpPr>
        <p:spPr bwMode="auto">
          <a:xfrm>
            <a:off x="76200" y="34925"/>
            <a:ext cx="1103312" cy="346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28" name="WordArt 85"/>
          <p:cNvSpPr>
            <a:spLocks noChangeArrowheads="1" noChangeShapeType="1" noTextEdit="1"/>
          </p:cNvSpPr>
          <p:nvPr/>
        </p:nvSpPr>
        <p:spPr bwMode="auto">
          <a:xfrm>
            <a:off x="1143000" y="22225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12297" grpId="0" animBg="1"/>
      <p:bldP spid="12299" grpId="0"/>
      <p:bldP spid="12309" grpId="0" animBg="1"/>
      <p:bldP spid="12310" grpId="0"/>
      <p:bldP spid="3" grpId="0" animBg="1"/>
      <p:bldP spid="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228600" y="762000"/>
            <a:ext cx="8610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>
                <a:solidFill>
                  <a:srgbClr val="E51B46"/>
                </a:solidFill>
                <a:latin typeface="Tahoma" pitchFamily="34" charset="0"/>
              </a:rPr>
              <a:t>2/. Tính chất đường nối tâm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27163"/>
            <a:ext cx="42576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895600" y="2015727"/>
            <a:ext cx="6172200" cy="1815882"/>
            <a:chOff x="2895600" y="2015763"/>
            <a:chExt cx="6172200" cy="1815752"/>
          </a:xfrm>
        </p:grpSpPr>
        <p:sp>
          <p:nvSpPr>
            <p:cNvPr id="8" name="TextBox 7"/>
            <p:cNvSpPr txBox="1"/>
            <p:nvPr/>
          </p:nvSpPr>
          <p:spPr>
            <a:xfrm>
              <a:off x="5715000" y="2015763"/>
              <a:ext cx="3352800" cy="1815752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just">
                <a:defRPr/>
              </a:pPr>
              <a:r>
                <a:rPr lang="en-US" sz="2800" dirty="0" err="1"/>
                <a:t>Hai</a:t>
              </a:r>
              <a:r>
                <a:rPr lang="en-US" sz="2800" dirty="0"/>
                <a:t> </a:t>
              </a:r>
              <a:r>
                <a:rPr lang="en-US" sz="2800" dirty="0" err="1"/>
                <a:t>giao</a:t>
              </a:r>
              <a:r>
                <a:rPr lang="en-US" sz="2800" dirty="0"/>
                <a:t> </a:t>
              </a:r>
              <a:r>
                <a:rPr lang="en-US" sz="2800" dirty="0" err="1"/>
                <a:t>điểm</a:t>
              </a:r>
              <a:r>
                <a:rPr lang="en-US" sz="2800" dirty="0"/>
                <a:t> </a:t>
              </a:r>
              <a:r>
                <a:rPr lang="en-US" sz="2800" b="1" dirty="0">
                  <a:solidFill>
                    <a:srgbClr val="FC2E18"/>
                  </a:solidFill>
                </a:rPr>
                <a:t>A</a:t>
              </a:r>
              <a:r>
                <a:rPr lang="en-US" sz="2800" dirty="0"/>
                <a:t> </a:t>
              </a:r>
              <a:r>
                <a:rPr lang="en-US" sz="2800" dirty="0" err="1"/>
                <a:t>và</a:t>
              </a:r>
              <a:r>
                <a:rPr lang="en-US" sz="2800" dirty="0"/>
                <a:t> </a:t>
              </a:r>
              <a:r>
                <a:rPr lang="en-US" sz="2800" b="1" dirty="0">
                  <a:solidFill>
                    <a:srgbClr val="FC2E18"/>
                  </a:solidFill>
                </a:rPr>
                <a:t>B</a:t>
              </a:r>
              <a:r>
                <a:rPr lang="en-US" sz="2800" dirty="0"/>
                <a:t> </a:t>
              </a:r>
              <a:r>
                <a:rPr lang="en-US" sz="2800" dirty="0" err="1"/>
                <a:t>đối</a:t>
              </a:r>
              <a:r>
                <a:rPr lang="en-US" sz="2800" dirty="0"/>
                <a:t> </a:t>
              </a:r>
              <a:r>
                <a:rPr lang="en-US" sz="2800" dirty="0" err="1"/>
                <a:t>xứng</a:t>
              </a:r>
              <a:r>
                <a:rPr lang="en-US" sz="2800" dirty="0"/>
                <a:t> </a:t>
              </a:r>
              <a:r>
                <a:rPr lang="en-US" sz="2800" dirty="0" err="1"/>
                <a:t>với</a:t>
              </a:r>
              <a:r>
                <a:rPr lang="en-US" sz="2800" dirty="0"/>
                <a:t> </a:t>
              </a:r>
              <a:r>
                <a:rPr lang="en-US" sz="2800" dirty="0" err="1"/>
                <a:t>nhau</a:t>
              </a:r>
              <a:r>
                <a:rPr lang="en-US" sz="2800" dirty="0"/>
                <a:t> qua </a:t>
              </a:r>
              <a:r>
                <a:rPr lang="en-US" sz="2800" dirty="0" err="1"/>
                <a:t>đường</a:t>
              </a:r>
              <a:r>
                <a:rPr lang="en-US" sz="2800" dirty="0"/>
                <a:t> </a:t>
              </a:r>
              <a:r>
                <a:rPr lang="en-US" sz="2800" dirty="0" err="1"/>
                <a:t>nối</a:t>
              </a:r>
              <a:r>
                <a:rPr lang="en-US" sz="2800" dirty="0"/>
                <a:t> </a:t>
              </a:r>
              <a:r>
                <a:rPr lang="en-US" sz="2800" dirty="0" err="1"/>
                <a:t>tâm</a:t>
              </a:r>
              <a:r>
                <a:rPr lang="en-US" sz="2800" dirty="0"/>
                <a:t> </a:t>
              </a:r>
              <a:r>
                <a:rPr lang="en-US" sz="2800" b="1" dirty="0">
                  <a:solidFill>
                    <a:srgbClr val="FC2E18"/>
                  </a:solidFill>
                </a:rPr>
                <a:t>O’O</a:t>
              </a:r>
            </a:p>
          </p:txBody>
        </p:sp>
        <p:cxnSp>
          <p:nvCxnSpPr>
            <p:cNvPr id="13332" name="Straight Arrow Connector 9"/>
            <p:cNvCxnSpPr>
              <a:cxnSpLocks noChangeShapeType="1"/>
              <a:stCxn id="8" idx="1"/>
            </p:cNvCxnSpPr>
            <p:nvPr/>
          </p:nvCxnSpPr>
          <p:spPr bwMode="auto">
            <a:xfrm flipH="1" flipV="1">
              <a:off x="2895600" y="2015764"/>
              <a:ext cx="2819400" cy="907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33" name="Straight Arrow Connector 11"/>
            <p:cNvCxnSpPr>
              <a:cxnSpLocks noChangeShapeType="1"/>
              <a:stCxn id="8" idx="1"/>
            </p:cNvCxnSpPr>
            <p:nvPr/>
          </p:nvCxnSpPr>
          <p:spPr bwMode="auto">
            <a:xfrm flipH="1">
              <a:off x="2895600" y="2923639"/>
              <a:ext cx="2819400" cy="12237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38413" y="1539875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C2E18"/>
                </a:solidFill>
              </a:rPr>
              <a:t>.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538413" y="2601913"/>
            <a:ext cx="60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C2E18"/>
                </a:solidFill>
              </a:rPr>
              <a:t>.</a:t>
            </a:r>
          </a:p>
        </p:txBody>
      </p:sp>
      <p:grpSp>
        <p:nvGrpSpPr>
          <p:cNvPr id="12296" name="Group 15"/>
          <p:cNvGrpSpPr>
            <a:grpSpLocks/>
          </p:cNvGrpSpPr>
          <p:nvPr/>
        </p:nvGrpSpPr>
        <p:grpSpPr bwMode="auto">
          <a:xfrm>
            <a:off x="228599" y="2601914"/>
            <a:ext cx="4572001" cy="2695593"/>
            <a:chOff x="228599" y="2601570"/>
            <a:chExt cx="4572001" cy="2695429"/>
          </a:xfrm>
        </p:grpSpPr>
        <p:sp>
          <p:nvSpPr>
            <p:cNvPr id="7" name="TextBox 6"/>
            <p:cNvSpPr txBox="1"/>
            <p:nvPr/>
          </p:nvSpPr>
          <p:spPr>
            <a:xfrm>
              <a:off x="228599" y="4342950"/>
              <a:ext cx="4572001" cy="95404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l">
                <a:defRPr/>
              </a:pPr>
              <a:r>
                <a:rPr lang="en-US" sz="2800" dirty="0" err="1"/>
                <a:t>Đường</a:t>
              </a:r>
              <a:r>
                <a:rPr lang="en-US" sz="2800" dirty="0"/>
                <a:t> </a:t>
              </a:r>
              <a:r>
                <a:rPr lang="en-US" sz="2800" dirty="0" err="1"/>
                <a:t>nối</a:t>
              </a:r>
              <a:r>
                <a:rPr lang="en-US" sz="2800" dirty="0"/>
                <a:t> </a:t>
              </a:r>
              <a:r>
                <a:rPr lang="en-US" sz="2800" dirty="0" err="1"/>
                <a:t>tâm</a:t>
              </a:r>
              <a:r>
                <a:rPr lang="en-US" sz="2800" dirty="0"/>
                <a:t> </a:t>
              </a:r>
              <a:r>
                <a:rPr lang="en-US" sz="2800" b="1" dirty="0">
                  <a:solidFill>
                    <a:srgbClr val="FF0000"/>
                  </a:solidFill>
                </a:rPr>
                <a:t>O’O</a:t>
              </a:r>
              <a:r>
                <a:rPr lang="en-US" sz="2800" dirty="0"/>
                <a:t> </a:t>
              </a:r>
              <a:r>
                <a:rPr lang="en-US" sz="2800" dirty="0" err="1"/>
                <a:t>là</a:t>
              </a:r>
              <a:r>
                <a:rPr lang="en-US" sz="2800" dirty="0"/>
                <a:t> </a:t>
              </a:r>
              <a:r>
                <a:rPr lang="en-US" sz="2800" dirty="0" err="1"/>
                <a:t>đường</a:t>
              </a:r>
              <a:r>
                <a:rPr lang="en-US" sz="2800" dirty="0"/>
                <a:t> </a:t>
              </a:r>
              <a:r>
                <a:rPr lang="en-US" sz="2800" dirty="0" err="1"/>
                <a:t>trung</a:t>
              </a:r>
              <a:r>
                <a:rPr lang="en-US" sz="2800" dirty="0"/>
                <a:t> </a:t>
              </a:r>
              <a:r>
                <a:rPr lang="en-US" sz="2800" dirty="0" err="1"/>
                <a:t>trực</a:t>
              </a:r>
              <a:r>
                <a:rPr lang="en-US" sz="2800" dirty="0"/>
                <a:t> </a:t>
              </a:r>
              <a:r>
                <a:rPr lang="en-US" sz="2800" dirty="0" err="1"/>
                <a:t>của</a:t>
              </a:r>
              <a:r>
                <a:rPr lang="en-US" sz="2800" dirty="0"/>
                <a:t> </a:t>
              </a:r>
              <a:r>
                <a:rPr lang="en-US" sz="2800" dirty="0" err="1"/>
                <a:t>dây</a:t>
              </a:r>
              <a:r>
                <a:rPr lang="en-US" sz="2800" dirty="0"/>
                <a:t> </a:t>
              </a:r>
              <a:r>
                <a:rPr lang="en-US" sz="2800" dirty="0" err="1"/>
                <a:t>chung</a:t>
              </a:r>
              <a:r>
                <a:rPr lang="en-US" sz="2800" dirty="0"/>
                <a:t> </a:t>
              </a:r>
              <a:r>
                <a:rPr lang="en-US" sz="2800" b="1" dirty="0">
                  <a:solidFill>
                    <a:srgbClr val="0000FF"/>
                  </a:solidFill>
                </a:rPr>
                <a:t>AB</a:t>
              </a:r>
            </a:p>
          </p:txBody>
        </p:sp>
        <p:cxnSp>
          <p:nvCxnSpPr>
            <p:cNvPr id="13330" name="Straight Arrow Connector 14"/>
            <p:cNvCxnSpPr>
              <a:cxnSpLocks noChangeShapeType="1"/>
              <a:stCxn id="7" idx="0"/>
            </p:cNvCxnSpPr>
            <p:nvPr/>
          </p:nvCxnSpPr>
          <p:spPr bwMode="auto">
            <a:xfrm flipH="1" flipV="1">
              <a:off x="1524002" y="2601570"/>
              <a:ext cx="990598" cy="174138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TextBox 1"/>
          <p:cNvSpPr txBox="1"/>
          <p:nvPr/>
        </p:nvSpPr>
        <p:spPr>
          <a:xfrm>
            <a:off x="152399" y="4666120"/>
            <a:ext cx="4486275" cy="492443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600" dirty="0">
                <a:solidFill>
                  <a:srgbClr val="FF0000"/>
                </a:solidFill>
              </a:rPr>
              <a:t>(O) </a:t>
            </a:r>
            <a:r>
              <a:rPr lang="en-US" sz="2600" dirty="0" err="1">
                <a:solidFill>
                  <a:srgbClr val="FF0000"/>
                </a:solidFill>
              </a:rPr>
              <a:t>và</a:t>
            </a:r>
            <a:r>
              <a:rPr lang="en-US" sz="2600" dirty="0">
                <a:solidFill>
                  <a:srgbClr val="FF0000"/>
                </a:solidFill>
              </a:rPr>
              <a:t> (O’) </a:t>
            </a:r>
            <a:r>
              <a:rPr lang="en-US" sz="2600" dirty="0" err="1">
                <a:solidFill>
                  <a:srgbClr val="FF0000"/>
                </a:solidFill>
              </a:rPr>
              <a:t>cắt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nhau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tại</a:t>
            </a:r>
            <a:r>
              <a:rPr lang="en-US" sz="2600" dirty="0">
                <a:solidFill>
                  <a:srgbClr val="FF0000"/>
                </a:solidFill>
              </a:rPr>
              <a:t> A </a:t>
            </a:r>
            <a:r>
              <a:rPr lang="en-US" sz="2600" dirty="0" err="1">
                <a:solidFill>
                  <a:srgbClr val="FF0000"/>
                </a:solidFill>
              </a:rPr>
              <a:t>và</a:t>
            </a:r>
            <a:r>
              <a:rPr lang="en-US" sz="2600" dirty="0">
                <a:solidFill>
                  <a:srgbClr val="FF0000"/>
                </a:solidFill>
              </a:rPr>
              <a:t> B 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408311" y="4191000"/>
            <a:ext cx="3278489" cy="1371600"/>
            <a:chOff x="4516953" y="5173204"/>
            <a:chExt cx="3007929" cy="1057275"/>
          </a:xfrm>
        </p:grpSpPr>
        <p:graphicFrame>
          <p:nvGraphicFramePr>
            <p:cNvPr id="1332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0212216"/>
                </p:ext>
              </p:extLst>
            </p:nvPr>
          </p:nvGraphicFramePr>
          <p:xfrm>
            <a:off x="4516953" y="5173204"/>
            <a:ext cx="2086558" cy="1057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99" name="Equation" r:id="rId4" imgW="762000" imgH="457200" progId="Equation.DSMT4">
                    <p:embed/>
                  </p:oleObj>
                </mc:Choice>
                <mc:Fallback>
                  <p:oleObj name="Equation" r:id="rId4" imgW="762000" imgH="457200" progId="Equation.DSMT4">
                    <p:embed/>
                    <p:pic>
                      <p:nvPicPr>
                        <p:cNvPr id="0" name="Picture 2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6953" y="5173204"/>
                          <a:ext cx="2086558" cy="10572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7" name="TextBox 3"/>
            <p:cNvSpPr txBox="1">
              <a:spLocks noChangeArrowheads="1"/>
            </p:cNvSpPr>
            <p:nvPr/>
          </p:nvSpPr>
          <p:spPr bwMode="auto">
            <a:xfrm>
              <a:off x="6305682" y="5181600"/>
              <a:ext cx="1219200" cy="450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200" b="1" dirty="0" err="1">
                  <a:solidFill>
                    <a:srgbClr val="FF0000"/>
                  </a:solidFill>
                </a:rPr>
                <a:t>tại</a:t>
              </a:r>
              <a:r>
                <a:rPr lang="en-US" sz="3200" b="1" dirty="0">
                  <a:solidFill>
                    <a:srgbClr val="FF0000"/>
                  </a:solidFill>
                </a:rPr>
                <a:t> I</a:t>
              </a:r>
            </a:p>
          </p:txBody>
        </p:sp>
      </p:grpSp>
      <p:sp>
        <p:nvSpPr>
          <p:cNvPr id="13325" name="TextBox 5"/>
          <p:cNvSpPr txBox="1">
            <a:spLocks noChangeArrowheads="1"/>
          </p:cNvSpPr>
          <p:nvPr/>
        </p:nvSpPr>
        <p:spPr bwMode="auto">
          <a:xfrm>
            <a:off x="2538413" y="2220913"/>
            <a:ext cx="4191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/>
              <a:t>I</a:t>
            </a:r>
          </a:p>
        </p:txBody>
      </p:sp>
      <p:sp>
        <p:nvSpPr>
          <p:cNvPr id="21" name="WordArt 86"/>
          <p:cNvSpPr>
            <a:spLocks noChangeArrowheads="1" noChangeShapeType="1" noTextEdit="1"/>
          </p:cNvSpPr>
          <p:nvPr/>
        </p:nvSpPr>
        <p:spPr bwMode="auto">
          <a:xfrm>
            <a:off x="76200" y="76200"/>
            <a:ext cx="1103312" cy="346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648201" y="4495800"/>
          <a:ext cx="838199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0" name="Equation" r:id="rId6" imgW="190440" imgH="152280" progId="Equation.DSMT4">
                  <p:embed/>
                </p:oleObj>
              </mc:Choice>
              <mc:Fallback>
                <p:oleObj name="Equation" r:id="rId6" imgW="190440" imgH="152280" progId="Equation.DSMT4">
                  <p:embed/>
                  <p:pic>
                    <p:nvPicPr>
                      <p:cNvPr id="0" name="Picture 2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1" y="4495800"/>
                        <a:ext cx="838199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WordArt 85"/>
          <p:cNvSpPr>
            <a:spLocks noChangeArrowheads="1" noChangeShapeType="1" noTextEdit="1"/>
          </p:cNvSpPr>
          <p:nvPr/>
        </p:nvSpPr>
        <p:spPr bwMode="auto">
          <a:xfrm>
            <a:off x="1219200" y="22225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8610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>
                <a:solidFill>
                  <a:srgbClr val="E51B46"/>
                </a:solidFill>
                <a:latin typeface="Tahoma" pitchFamily="34" charset="0"/>
              </a:rPr>
              <a:t>2/. Tính chất đường nối tâm</a:t>
            </a:r>
          </a:p>
        </p:txBody>
      </p:sp>
      <p:sp>
        <p:nvSpPr>
          <p:cNvPr id="14340" name="Text Box 43"/>
          <p:cNvSpPr txBox="1">
            <a:spLocks noChangeArrowheads="1"/>
          </p:cNvSpPr>
          <p:nvPr/>
        </p:nvSpPr>
        <p:spPr bwMode="auto">
          <a:xfrm>
            <a:off x="217488" y="1143000"/>
            <a:ext cx="86979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sát</a:t>
            </a:r>
            <a:r>
              <a:rPr lang="en-US" sz="2800" dirty="0"/>
              <a:t> 2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vẽ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, </a:t>
            </a:r>
            <a:r>
              <a:rPr lang="en-US" sz="2800" dirty="0" err="1"/>
              <a:t>hãy</a:t>
            </a:r>
            <a:r>
              <a:rPr lang="en-US" sz="2800" dirty="0"/>
              <a:t> </a:t>
            </a:r>
            <a:r>
              <a:rPr lang="en-US" sz="2800" dirty="0" err="1"/>
              <a:t>dự</a:t>
            </a:r>
            <a:r>
              <a:rPr lang="en-US" sz="2800" dirty="0"/>
              <a:t> </a:t>
            </a:r>
            <a:r>
              <a:rPr lang="en-US" sz="2800" dirty="0" err="1"/>
              <a:t>đoán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vị</a:t>
            </a:r>
            <a:r>
              <a:rPr lang="en-US" sz="2800" dirty="0"/>
              <a:t> </a:t>
            </a:r>
            <a:r>
              <a:rPr lang="en-US" sz="2800" dirty="0" err="1"/>
              <a:t>trí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A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nối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OO’.  </a:t>
            </a:r>
          </a:p>
        </p:txBody>
      </p:sp>
      <p:sp>
        <p:nvSpPr>
          <p:cNvPr id="69700" name="Text Box 68"/>
          <p:cNvSpPr txBox="1">
            <a:spLocks noChangeArrowheads="1"/>
          </p:cNvSpPr>
          <p:nvPr/>
        </p:nvSpPr>
        <p:spPr bwMode="auto">
          <a:xfrm>
            <a:off x="198530" y="5252169"/>
            <a:ext cx="8621712" cy="138499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800" dirty="0" smtClean="0"/>
              <a:t>Do A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chung</a:t>
            </a:r>
            <a:r>
              <a:rPr lang="en-US" sz="2800" dirty="0" smtClean="0"/>
              <a:t> </a:t>
            </a:r>
            <a:r>
              <a:rPr lang="en-US" sz="2800" dirty="0" err="1" smtClean="0"/>
              <a:t>duy</a:t>
            </a:r>
            <a:r>
              <a:rPr lang="en-US" sz="2800" dirty="0" smtClean="0"/>
              <a:t> </a:t>
            </a:r>
            <a:r>
              <a:rPr lang="en-US" sz="2800" dirty="0" err="1" smtClean="0"/>
              <a:t>nhất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tròn</a:t>
            </a:r>
            <a:r>
              <a:rPr lang="en-US" sz="2800" dirty="0" smtClean="0"/>
              <a:t>, </a:t>
            </a:r>
            <a:r>
              <a:rPr lang="en-US" sz="2800" dirty="0" err="1" smtClean="0"/>
              <a:t>nên</a:t>
            </a:r>
            <a:r>
              <a:rPr lang="en-US" sz="2800" dirty="0" smtClean="0"/>
              <a:t> A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nằm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trục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xứng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tròn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. </a:t>
            </a:r>
            <a:r>
              <a:rPr lang="en-US" sz="2800" dirty="0" err="1" smtClean="0"/>
              <a:t>Vậy</a:t>
            </a:r>
            <a:r>
              <a:rPr lang="en-US" sz="2800" dirty="0" smtClean="0"/>
              <a:t> A </a:t>
            </a:r>
            <a:r>
              <a:rPr lang="en-US" sz="2800" dirty="0" err="1" smtClean="0"/>
              <a:t>nằm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nối</a:t>
            </a:r>
            <a:r>
              <a:rPr lang="en-US" sz="2800" dirty="0" smtClean="0"/>
              <a:t> </a:t>
            </a:r>
            <a:r>
              <a:rPr lang="en-US" sz="2800" dirty="0" err="1" smtClean="0"/>
              <a:t>tâm</a:t>
            </a:r>
            <a:r>
              <a:rPr lang="en-US" sz="2800" dirty="0" smtClean="0"/>
              <a:t> OO’.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2649538" y="3181352"/>
            <a:ext cx="4741862" cy="2268555"/>
            <a:chOff x="2650175" y="3180822"/>
            <a:chExt cx="4741225" cy="2268591"/>
          </a:xfrm>
        </p:grpSpPr>
        <p:sp>
          <p:nvSpPr>
            <p:cNvPr id="5" name="TextBox 4"/>
            <p:cNvSpPr txBox="1"/>
            <p:nvPr/>
          </p:nvSpPr>
          <p:spPr>
            <a:xfrm>
              <a:off x="2972394" y="4495291"/>
              <a:ext cx="3352350" cy="95412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en-US" sz="2800" dirty="0" err="1"/>
                <a:t>Tiếp</a:t>
              </a:r>
              <a:r>
                <a:rPr lang="en-US" sz="2800" dirty="0"/>
                <a:t> </a:t>
              </a:r>
              <a:r>
                <a:rPr lang="en-US" sz="2800" dirty="0" err="1"/>
                <a:t>điểm</a:t>
              </a:r>
              <a:r>
                <a:rPr lang="en-US" sz="2800" dirty="0"/>
                <a:t> </a:t>
              </a: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  <a:r>
                <a:rPr lang="en-US" sz="2800" dirty="0"/>
                <a:t> </a:t>
              </a:r>
              <a:r>
                <a:rPr lang="en-US" sz="2800" dirty="0" err="1"/>
                <a:t>nằm</a:t>
              </a:r>
              <a:r>
                <a:rPr lang="en-US" sz="2800" dirty="0"/>
                <a:t> </a:t>
              </a:r>
              <a:r>
                <a:rPr lang="en-US" sz="2800" dirty="0" err="1"/>
                <a:t>trên</a:t>
              </a:r>
              <a:r>
                <a:rPr lang="en-US" sz="2800" dirty="0"/>
                <a:t> </a:t>
              </a:r>
              <a:r>
                <a:rPr lang="en-US" sz="2800" dirty="0" err="1"/>
                <a:t>đường</a:t>
              </a:r>
              <a:r>
                <a:rPr lang="en-US" sz="2800" dirty="0"/>
                <a:t> </a:t>
              </a:r>
              <a:r>
                <a:rPr lang="en-US" sz="2800" dirty="0" err="1"/>
                <a:t>nối</a:t>
              </a:r>
              <a:r>
                <a:rPr lang="en-US" sz="2800" dirty="0"/>
                <a:t> </a:t>
              </a:r>
              <a:r>
                <a:rPr lang="en-US" sz="2800" dirty="0" err="1"/>
                <a:t>tâm</a:t>
              </a:r>
              <a:r>
                <a:rPr lang="en-US" sz="2800" dirty="0"/>
                <a:t> </a:t>
              </a:r>
              <a:r>
                <a:rPr lang="en-US" sz="2800" b="1" dirty="0">
                  <a:solidFill>
                    <a:srgbClr val="0000FF"/>
                  </a:solidFill>
                </a:rPr>
                <a:t>O’O</a:t>
              </a:r>
            </a:p>
          </p:txBody>
        </p:sp>
        <p:cxnSp>
          <p:nvCxnSpPr>
            <p:cNvPr id="14351" name="Straight Arrow Connector 7"/>
            <p:cNvCxnSpPr>
              <a:cxnSpLocks noChangeShapeType="1"/>
            </p:cNvCxnSpPr>
            <p:nvPr/>
          </p:nvCxnSpPr>
          <p:spPr bwMode="auto">
            <a:xfrm flipH="1" flipV="1">
              <a:off x="2650175" y="3364675"/>
              <a:ext cx="1562100" cy="112122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2" name="Straight Arrow Connector 9"/>
            <p:cNvCxnSpPr>
              <a:cxnSpLocks noChangeShapeType="1"/>
              <a:stCxn id="5" idx="0"/>
            </p:cNvCxnSpPr>
            <p:nvPr/>
          </p:nvCxnSpPr>
          <p:spPr bwMode="auto">
            <a:xfrm flipV="1">
              <a:off x="4648569" y="3180822"/>
              <a:ext cx="2742831" cy="131446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flipV="1">
            <a:off x="5176838" y="3132963"/>
            <a:ext cx="2874962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4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838" y="1952625"/>
            <a:ext cx="2600325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342900" y="3348038"/>
            <a:ext cx="37719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6" name="Picture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2157413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sp>
        <p:nvSpPr>
          <p:cNvPr id="14347" name="TextBox 11"/>
          <p:cNvSpPr txBox="1">
            <a:spLocks noChangeArrowheads="1"/>
          </p:cNvSpPr>
          <p:nvPr/>
        </p:nvSpPr>
        <p:spPr bwMode="auto">
          <a:xfrm>
            <a:off x="3201988" y="3006725"/>
            <a:ext cx="45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 i="1"/>
              <a:t>O’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4724400"/>
            <a:ext cx="4973638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/>
              <a:t>(O) </a:t>
            </a:r>
            <a:r>
              <a:rPr lang="en-US" sz="2800" dirty="0" err="1"/>
              <a:t>và</a:t>
            </a:r>
            <a:r>
              <a:rPr lang="en-US" sz="2800" dirty="0"/>
              <a:t> (O’) </a:t>
            </a:r>
            <a:r>
              <a:rPr lang="en-US" sz="2800" dirty="0" err="1"/>
              <a:t>tiếp</a:t>
            </a:r>
            <a:r>
              <a:rPr lang="en-US" sz="2800" dirty="0"/>
              <a:t> </a:t>
            </a:r>
            <a:r>
              <a:rPr lang="en-US" sz="2800" dirty="0" err="1"/>
              <a:t>xúc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r>
              <a:rPr lang="en-US" sz="2800" dirty="0"/>
              <a:t>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404287"/>
              </p:ext>
            </p:extLst>
          </p:nvPr>
        </p:nvGraphicFramePr>
        <p:xfrm>
          <a:off x="5583237" y="4660150"/>
          <a:ext cx="2468563" cy="584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16" name="Equation" r:id="rId5" imgW="748975" imgH="177723" progId="Equation.DSMT4">
                  <p:embed/>
                </p:oleObj>
              </mc:Choice>
              <mc:Fallback>
                <p:oleObj name="Equation" r:id="rId5" imgW="748975" imgH="177723" progId="Equation.DSMT4">
                  <p:embed/>
                  <p:pic>
                    <p:nvPicPr>
                      <p:cNvPr id="0" name="Picture 2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237" y="4660150"/>
                        <a:ext cx="2468563" cy="5845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WordArt 86"/>
          <p:cNvSpPr>
            <a:spLocks noChangeArrowheads="1" noChangeShapeType="1" noTextEdit="1"/>
          </p:cNvSpPr>
          <p:nvPr/>
        </p:nvSpPr>
        <p:spPr bwMode="auto">
          <a:xfrm>
            <a:off x="228600" y="0"/>
            <a:ext cx="928687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19" name="WordArt 85"/>
          <p:cNvSpPr>
            <a:spLocks noChangeArrowheads="1" noChangeShapeType="1" noTextEdit="1"/>
          </p:cNvSpPr>
          <p:nvPr/>
        </p:nvSpPr>
        <p:spPr bwMode="auto">
          <a:xfrm>
            <a:off x="1143000" y="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69700" grpId="0" animBg="1"/>
      <p:bldP spid="69700" grpId="1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152400" y="2967335"/>
            <a:ext cx="8229600" cy="341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indent="-514350" algn="just">
              <a:lnSpc>
                <a:spcPct val="140000"/>
              </a:lnSpc>
              <a:spcBef>
                <a:spcPct val="70000"/>
              </a:spcBef>
            </a:pPr>
            <a:r>
              <a:rPr lang="en-US" sz="2800" b="1" dirty="0" smtClean="0">
                <a:solidFill>
                  <a:srgbClr val="0000FF"/>
                </a:solidFill>
              </a:rPr>
              <a:t>a)</a:t>
            </a:r>
            <a:r>
              <a:rPr lang="en-US" sz="2800" dirty="0" smtClean="0"/>
              <a:t>   </a:t>
            </a:r>
            <a:r>
              <a:rPr lang="en-US" sz="2800" dirty="0" err="1" smtClean="0"/>
              <a:t>Nếu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tròn</a:t>
            </a:r>
            <a:r>
              <a:rPr lang="en-US" sz="2800" dirty="0" smtClean="0"/>
              <a:t> </a:t>
            </a:r>
            <a:r>
              <a:rPr lang="en-US" sz="2800" dirty="0" err="1" smtClean="0"/>
              <a:t>cắt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</a:t>
            </a: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giao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</a:t>
            </a:r>
          </a:p>
          <a:p>
            <a:pPr marL="514350" indent="-514350" algn="just">
              <a:lnSpc>
                <a:spcPct val="140000"/>
              </a:lnSpc>
              <a:spcBef>
                <a:spcPct val="70000"/>
              </a:spcBef>
            </a:pPr>
            <a:r>
              <a:rPr lang="en-US" sz="2800" dirty="0" smtClean="0"/>
              <a:t>                                                        </a:t>
            </a:r>
            <a:r>
              <a:rPr lang="en-US" sz="2800" dirty="0" err="1" smtClean="0"/>
              <a:t>tức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nối</a:t>
            </a:r>
            <a:r>
              <a:rPr lang="en-US" sz="2800" dirty="0" smtClean="0"/>
              <a:t> </a:t>
            </a:r>
            <a:r>
              <a:rPr lang="en-US" sz="2800" dirty="0" err="1" smtClean="0"/>
              <a:t>tâm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endParaRPr lang="en-US" sz="2800" dirty="0" smtClean="0"/>
          </a:p>
          <a:p>
            <a:pPr algn="just">
              <a:lnSpc>
                <a:spcPct val="140000"/>
              </a:lnSpc>
              <a:spcBef>
                <a:spcPct val="70000"/>
              </a:spcBef>
            </a:pPr>
            <a:endParaRPr lang="en-US" sz="2800" b="1" u="sng" dirty="0" smtClean="0">
              <a:solidFill>
                <a:srgbClr val="C00000"/>
              </a:solidFill>
            </a:endParaRPr>
          </a:p>
          <a:p>
            <a:pPr algn="just">
              <a:lnSpc>
                <a:spcPct val="140000"/>
              </a:lnSpc>
              <a:spcBef>
                <a:spcPct val="70000"/>
              </a:spcBef>
            </a:pPr>
            <a:r>
              <a:rPr lang="en-US" sz="2800" b="1" dirty="0" smtClean="0">
                <a:solidFill>
                  <a:srgbClr val="0000FF"/>
                </a:solidFill>
              </a:rPr>
              <a:t>b)  </a:t>
            </a:r>
            <a:r>
              <a:rPr lang="en-US" sz="2800" dirty="0" err="1" smtClean="0"/>
              <a:t>Nếu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tròn</a:t>
            </a:r>
            <a:r>
              <a:rPr lang="en-US" sz="2800" dirty="0" smtClean="0"/>
              <a:t>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xúc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</a:t>
            </a: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đểm</a:t>
            </a:r>
            <a:endParaRPr lang="en-US" sz="2800" b="1" u="sng" dirty="0">
              <a:solidFill>
                <a:srgbClr val="C00000"/>
              </a:solidFill>
            </a:endParaRPr>
          </a:p>
        </p:txBody>
      </p:sp>
      <p:graphicFrame>
        <p:nvGraphicFramePr>
          <p:cNvPr id="153605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2419350" y="371951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3719513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18" name="Text Box 18"/>
          <p:cNvSpPr txBox="1">
            <a:spLocks noChangeArrowheads="1"/>
          </p:cNvSpPr>
          <p:nvPr/>
        </p:nvSpPr>
        <p:spPr bwMode="auto">
          <a:xfrm>
            <a:off x="381000" y="1295400"/>
            <a:ext cx="784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smtClean="0"/>
              <a:t>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102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smtClean="0">
                <a:solidFill>
                  <a:schemeClr val="accent6"/>
                </a:solidFill>
                <a:cs typeface="Times New Roman" pitchFamily="18" charset="0"/>
              </a:rPr>
              <a:t>ĐỊNH LÍ</a:t>
            </a:r>
            <a:endParaRPr lang="en-US" sz="3200" b="1" u="sng" dirty="0">
              <a:solidFill>
                <a:schemeClr val="accent6"/>
              </a:solidFill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76200" y="3971583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</a:rPr>
              <a:t>đối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xứng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với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nhau</a:t>
            </a:r>
            <a:r>
              <a:rPr lang="en-US" sz="2400" b="1" u="sng" dirty="0" smtClean="0">
                <a:solidFill>
                  <a:srgbClr val="FF0000"/>
                </a:solidFill>
              </a:rPr>
              <a:t> qua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đường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nối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tâm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46437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</a:rPr>
              <a:t>đường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trung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trực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của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dây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chung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6243935"/>
            <a:ext cx="3472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</a:rPr>
              <a:t>nằm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trên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đường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nối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tâm</a:t>
            </a:r>
            <a:r>
              <a:rPr lang="en-US" sz="2400" b="1" u="sng" dirty="0" smtClean="0">
                <a:solidFill>
                  <a:srgbClr val="FF0000"/>
                </a:solidFill>
              </a:rPr>
              <a:t>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5327" y="4719935"/>
            <a:ext cx="4031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………………………………..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8718" y="4006839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…………………………………….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6320135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………………………..</a:t>
            </a:r>
            <a:endParaRPr lang="en-US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199" y="838200"/>
            <a:ext cx="3608199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 flipV="1">
            <a:off x="6345238" y="1704975"/>
            <a:ext cx="2874962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694" y="609600"/>
            <a:ext cx="2444306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3581400" y="1600200"/>
            <a:ext cx="2743200" cy="1588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6" name="Picture 2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734676"/>
            <a:ext cx="2819400" cy="1779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5486400" y="1337846"/>
            <a:ext cx="457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 i="1" dirty="0"/>
              <a:t>O’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2"/>
      <p:bldP spid="5" grpId="0"/>
      <p:bldP spid="6" grpId="0"/>
      <p:bldP spid="7" grpId="0"/>
      <p:bldP spid="8" grpId="0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762000" y="838200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Cho </a:t>
            </a:r>
            <a:r>
              <a:rPr lang="en-US" sz="2800" dirty="0" err="1"/>
              <a:t>hình</a:t>
            </a:r>
            <a:r>
              <a:rPr lang="en-US" sz="2800" dirty="0"/>
              <a:t> 88.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228600" y="457200"/>
            <a:ext cx="4419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2/.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Tính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chất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đường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nối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tâm</a:t>
            </a:r>
            <a:endParaRPr lang="en-US" b="1" dirty="0">
              <a:solidFill>
                <a:srgbClr val="E51B46"/>
              </a:solidFill>
              <a:latin typeface="Tahoma" pitchFamily="34" charset="0"/>
            </a:endParaRP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76200" y="848981"/>
            <a:ext cx="685800" cy="46166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?3</a:t>
            </a: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-76200" y="1219200"/>
            <a:ext cx="952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 smtClean="0"/>
              <a:t>a)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vị</a:t>
            </a:r>
            <a:r>
              <a:rPr lang="en-US" sz="2800" dirty="0"/>
              <a:t> </a:t>
            </a:r>
            <a:r>
              <a:rPr lang="en-US" sz="2800" dirty="0" err="1"/>
              <a:t>trí</a:t>
            </a:r>
            <a:r>
              <a:rPr lang="en-US" sz="2800" dirty="0"/>
              <a:t> </a:t>
            </a:r>
            <a:r>
              <a:rPr lang="en-US" sz="2800" dirty="0" err="1"/>
              <a:t>tương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tròn</a:t>
            </a:r>
            <a:r>
              <a:rPr lang="en-US" sz="2800" dirty="0"/>
              <a:t> (O) </a:t>
            </a:r>
            <a:r>
              <a:rPr lang="en-US" sz="2800" dirty="0" err="1"/>
              <a:t>và</a:t>
            </a:r>
            <a:r>
              <a:rPr lang="en-US" sz="2800" dirty="0"/>
              <a:t> (O’)</a:t>
            </a:r>
          </a:p>
        </p:txBody>
      </p:sp>
      <p:sp>
        <p:nvSpPr>
          <p:cNvPr id="15367" name="Text Box 34"/>
          <p:cNvSpPr txBox="1">
            <a:spLocks noChangeArrowheads="1"/>
          </p:cNvSpPr>
          <p:nvPr/>
        </p:nvSpPr>
        <p:spPr bwMode="auto">
          <a:xfrm>
            <a:off x="-54592" y="1676400"/>
            <a:ext cx="960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b</a:t>
            </a:r>
            <a:r>
              <a:rPr lang="en-US" sz="2800" dirty="0" smtClean="0"/>
              <a:t>) </a:t>
            </a:r>
            <a:r>
              <a:rPr lang="en-US" sz="2800" dirty="0" err="1"/>
              <a:t>Chứng</a:t>
            </a:r>
            <a:r>
              <a:rPr lang="en-US" sz="2800" dirty="0"/>
              <a:t> minh </a:t>
            </a:r>
            <a:r>
              <a:rPr lang="en-US" sz="2800" dirty="0" err="1"/>
              <a:t>rằng</a:t>
            </a:r>
            <a:r>
              <a:rPr lang="en-US" sz="2800" dirty="0"/>
              <a:t> BC // OO’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ba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C, B, D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r>
              <a:rPr lang="en-US" sz="2800" dirty="0"/>
              <a:t>. 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069138" y="3028950"/>
            <a:ext cx="574675" cy="1219200"/>
            <a:chOff x="7069775" y="3028950"/>
            <a:chExt cx="573975" cy="1219200"/>
          </a:xfrm>
        </p:grpSpPr>
        <p:cxnSp>
          <p:nvCxnSpPr>
            <p:cNvPr id="15395" name="Straight Connector 3"/>
            <p:cNvCxnSpPr>
              <a:cxnSpLocks noChangeShapeType="1"/>
            </p:cNvCxnSpPr>
            <p:nvPr/>
          </p:nvCxnSpPr>
          <p:spPr bwMode="auto">
            <a:xfrm>
              <a:off x="7427025" y="3028950"/>
              <a:ext cx="0" cy="121920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96" name="TextBox 4"/>
            <p:cNvSpPr txBox="1">
              <a:spLocks noChangeArrowheads="1"/>
            </p:cNvSpPr>
            <p:nvPr/>
          </p:nvSpPr>
          <p:spPr bwMode="auto">
            <a:xfrm>
              <a:off x="7069775" y="3324100"/>
              <a:ext cx="5739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 b="1"/>
                <a:t>I</a:t>
              </a:r>
            </a:p>
          </p:txBody>
        </p:sp>
      </p:grp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41588"/>
            <a:ext cx="32099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7426325" y="4257675"/>
            <a:ext cx="879475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ight Triangle 12"/>
          <p:cNvSpPr>
            <a:spLocks noChangeArrowheads="1"/>
          </p:cNvSpPr>
          <p:nvPr/>
        </p:nvSpPr>
        <p:spPr bwMode="auto">
          <a:xfrm>
            <a:off x="7450138" y="3040063"/>
            <a:ext cx="838200" cy="1230312"/>
          </a:xfrm>
          <a:prstGeom prst="rtTriangl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088" y="2533936"/>
            <a:ext cx="32289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" y="2133600"/>
            <a:ext cx="457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000" b="1" dirty="0" smtClean="0"/>
              <a:t>b)</a:t>
            </a:r>
            <a:endParaRPr lang="en-US" sz="2000" b="1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295400" y="2067580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i="1" u="sng" dirty="0" err="1">
                <a:solidFill>
                  <a:srgbClr val="FF0000"/>
                </a:solidFill>
              </a:rPr>
              <a:t>Hướng</a:t>
            </a:r>
            <a:r>
              <a:rPr lang="en-US" sz="2800" i="1" u="sng" dirty="0">
                <a:solidFill>
                  <a:srgbClr val="FF0000"/>
                </a:solidFill>
              </a:rPr>
              <a:t> </a:t>
            </a:r>
            <a:r>
              <a:rPr lang="en-US" sz="2800" i="1" u="sng" dirty="0" err="1">
                <a:solidFill>
                  <a:srgbClr val="FF0000"/>
                </a:solidFill>
              </a:rPr>
              <a:t>dẫn</a:t>
            </a:r>
            <a:endParaRPr lang="en-US" sz="2800" i="1" u="sng" dirty="0">
              <a:solidFill>
                <a:srgbClr val="FF0000"/>
              </a:solidFill>
            </a:endParaRPr>
          </a:p>
        </p:txBody>
      </p:sp>
      <p:sp>
        <p:nvSpPr>
          <p:cNvPr id="2" name="Right Arrow 1">
            <a:hlinkClick r:id="rId4" action="ppaction://hlinksldjump"/>
          </p:cNvPr>
          <p:cNvSpPr/>
          <p:nvPr/>
        </p:nvSpPr>
        <p:spPr bwMode="auto">
          <a:xfrm>
            <a:off x="8704262" y="6543675"/>
            <a:ext cx="439737" cy="3143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7208" y="4773304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Hình</a:t>
            </a:r>
            <a:r>
              <a:rPr lang="en-US" i="1" dirty="0" smtClean="0"/>
              <a:t> 88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4141113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41" name="WordArt 86"/>
          <p:cNvSpPr>
            <a:spLocks noChangeArrowheads="1" noChangeShapeType="1" noTextEdit="1"/>
          </p:cNvSpPr>
          <p:nvPr/>
        </p:nvSpPr>
        <p:spPr bwMode="auto">
          <a:xfrm>
            <a:off x="76200" y="0"/>
            <a:ext cx="1103312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42" name="WordArt 85"/>
          <p:cNvSpPr>
            <a:spLocks noChangeArrowheads="1" noChangeShapeType="1" noTextEdit="1"/>
          </p:cNvSpPr>
          <p:nvPr/>
        </p:nvSpPr>
        <p:spPr bwMode="auto">
          <a:xfrm>
            <a:off x="1219200" y="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209800" y="2895600"/>
            <a:ext cx="1298945" cy="40011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BC // OO’ </a:t>
            </a:r>
          </a:p>
        </p:txBody>
      </p:sp>
      <p:sp>
        <p:nvSpPr>
          <p:cNvPr id="104" name="Right Arrow 103">
            <a:hlinkClick r:id="rId5" action="ppaction://hlinksldjump"/>
          </p:cNvPr>
          <p:cNvSpPr/>
          <p:nvPr/>
        </p:nvSpPr>
        <p:spPr bwMode="auto">
          <a:xfrm>
            <a:off x="3733800" y="2209800"/>
            <a:ext cx="439737" cy="3143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ight Arrow 104">
            <a:hlinkClick r:id="rId6" action="ppaction://hlinksldjump"/>
          </p:cNvPr>
          <p:cNvSpPr/>
          <p:nvPr/>
        </p:nvSpPr>
        <p:spPr bwMode="auto">
          <a:xfrm>
            <a:off x="685800" y="2209800"/>
            <a:ext cx="439737" cy="3143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4" grpId="1"/>
      <p:bldP spid="15" grpId="0"/>
      <p:bldP spid="4" grpId="0"/>
      <p:bldP spid="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762000" y="838200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Cho </a:t>
            </a:r>
            <a:r>
              <a:rPr lang="en-US" sz="2800" dirty="0" err="1"/>
              <a:t>hình</a:t>
            </a:r>
            <a:r>
              <a:rPr lang="en-US" sz="2800" dirty="0"/>
              <a:t> 88.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228600" y="457200"/>
            <a:ext cx="4419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2/.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Tính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chất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đường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nối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tâm</a:t>
            </a:r>
            <a:endParaRPr lang="en-US" b="1" dirty="0">
              <a:solidFill>
                <a:srgbClr val="E51B46"/>
              </a:solidFill>
              <a:latin typeface="Tahoma" pitchFamily="34" charset="0"/>
            </a:endParaRP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76200" y="848981"/>
            <a:ext cx="685800" cy="46166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?3</a:t>
            </a: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-76200" y="1219200"/>
            <a:ext cx="952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 smtClean="0"/>
              <a:t>a)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vị</a:t>
            </a:r>
            <a:r>
              <a:rPr lang="en-US" sz="2800" dirty="0"/>
              <a:t> </a:t>
            </a:r>
            <a:r>
              <a:rPr lang="en-US" sz="2800" dirty="0" err="1"/>
              <a:t>trí</a:t>
            </a:r>
            <a:r>
              <a:rPr lang="en-US" sz="2800" dirty="0"/>
              <a:t> </a:t>
            </a:r>
            <a:r>
              <a:rPr lang="en-US" sz="2800" dirty="0" err="1"/>
              <a:t>tương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tròn</a:t>
            </a:r>
            <a:r>
              <a:rPr lang="en-US" sz="2800" dirty="0"/>
              <a:t> (O) </a:t>
            </a:r>
            <a:r>
              <a:rPr lang="en-US" sz="2800" dirty="0" err="1"/>
              <a:t>và</a:t>
            </a:r>
            <a:r>
              <a:rPr lang="en-US" sz="2800" dirty="0"/>
              <a:t> (O’)</a:t>
            </a:r>
          </a:p>
        </p:txBody>
      </p:sp>
      <p:sp>
        <p:nvSpPr>
          <p:cNvPr id="15367" name="Text Box 34"/>
          <p:cNvSpPr txBox="1">
            <a:spLocks noChangeArrowheads="1"/>
          </p:cNvSpPr>
          <p:nvPr/>
        </p:nvSpPr>
        <p:spPr bwMode="auto">
          <a:xfrm>
            <a:off x="-54592" y="1676400"/>
            <a:ext cx="960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b</a:t>
            </a:r>
            <a:r>
              <a:rPr lang="en-US" sz="2800" dirty="0" smtClean="0"/>
              <a:t>) </a:t>
            </a:r>
            <a:r>
              <a:rPr lang="en-US" sz="2800" dirty="0" err="1"/>
              <a:t>Chứng</a:t>
            </a:r>
            <a:r>
              <a:rPr lang="en-US" sz="2800" dirty="0"/>
              <a:t> minh </a:t>
            </a:r>
            <a:r>
              <a:rPr lang="en-US" sz="2800" dirty="0" err="1"/>
              <a:t>rằng</a:t>
            </a:r>
            <a:r>
              <a:rPr lang="en-US" sz="2800" dirty="0"/>
              <a:t> BC // OO’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ba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C, B, D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r>
              <a:rPr lang="en-US" sz="2800" dirty="0"/>
              <a:t>. 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7069138" y="3028950"/>
            <a:ext cx="574675" cy="1219200"/>
            <a:chOff x="7069775" y="3028950"/>
            <a:chExt cx="573975" cy="1219200"/>
          </a:xfrm>
        </p:grpSpPr>
        <p:cxnSp>
          <p:nvCxnSpPr>
            <p:cNvPr id="15395" name="Straight Connector 3"/>
            <p:cNvCxnSpPr>
              <a:cxnSpLocks noChangeShapeType="1"/>
            </p:cNvCxnSpPr>
            <p:nvPr/>
          </p:nvCxnSpPr>
          <p:spPr bwMode="auto">
            <a:xfrm>
              <a:off x="7427025" y="3028950"/>
              <a:ext cx="0" cy="121920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96" name="TextBox 4"/>
            <p:cNvSpPr txBox="1">
              <a:spLocks noChangeArrowheads="1"/>
            </p:cNvSpPr>
            <p:nvPr/>
          </p:nvSpPr>
          <p:spPr bwMode="auto">
            <a:xfrm>
              <a:off x="7069775" y="3324100"/>
              <a:ext cx="5739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 b="1"/>
                <a:t>I</a:t>
              </a:r>
            </a:p>
          </p:txBody>
        </p:sp>
      </p:grp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41588"/>
            <a:ext cx="32099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7426325" y="4257675"/>
            <a:ext cx="879475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ight Triangle 12"/>
          <p:cNvSpPr>
            <a:spLocks noChangeArrowheads="1"/>
          </p:cNvSpPr>
          <p:nvPr/>
        </p:nvSpPr>
        <p:spPr bwMode="auto">
          <a:xfrm>
            <a:off x="7450138" y="3040063"/>
            <a:ext cx="838200" cy="1230312"/>
          </a:xfrm>
          <a:prstGeom prst="rtTriangl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088" y="2533936"/>
            <a:ext cx="32289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" y="2133600"/>
            <a:ext cx="457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000" b="1" dirty="0" smtClean="0"/>
              <a:t>b)</a:t>
            </a:r>
            <a:endParaRPr lang="en-US" sz="2000" b="1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04800" y="3507910"/>
            <a:ext cx="1298945" cy="40011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BC // OO’ 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04800" y="4041308"/>
            <a:ext cx="1132039" cy="747619"/>
            <a:chOff x="672508" y="4257912"/>
            <a:chExt cx="1132193" cy="747445"/>
          </a:xfrm>
        </p:grpSpPr>
        <p:sp>
          <p:nvSpPr>
            <p:cNvPr id="15393" name="Rectangle 41"/>
            <p:cNvSpPr>
              <a:spLocks noChangeArrowheads="1"/>
            </p:cNvSpPr>
            <p:nvPr/>
          </p:nvSpPr>
          <p:spPr bwMode="auto">
            <a:xfrm>
              <a:off x="672508" y="4605340"/>
              <a:ext cx="1132193" cy="400017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/>
                <a:t>BC // OI </a:t>
              </a:r>
            </a:p>
          </p:txBody>
        </p:sp>
        <p:graphicFrame>
          <p:nvGraphicFramePr>
            <p:cNvPr id="15394" name="Object 19"/>
            <p:cNvGraphicFramePr>
              <a:graphicFrameLocks noChangeAspect="1"/>
            </p:cNvGraphicFramePr>
            <p:nvPr/>
          </p:nvGraphicFramePr>
          <p:xfrm>
            <a:off x="1129770" y="4257912"/>
            <a:ext cx="228599" cy="3467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59" name="Equation" r:id="rId5" imgW="139639" imgH="203112" progId="Equation.DSMT4">
                    <p:embed/>
                  </p:oleObj>
                </mc:Choice>
                <mc:Fallback>
                  <p:oleObj name="Equation" r:id="rId5" imgW="139639" imgH="203112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9770" y="4257912"/>
                          <a:ext cx="228599" cy="3467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0" y="4800600"/>
            <a:ext cx="2286000" cy="825948"/>
            <a:chOff x="914403" y="4983362"/>
            <a:chExt cx="2286033" cy="826055"/>
          </a:xfrm>
        </p:grpSpPr>
        <p:sp>
          <p:nvSpPr>
            <p:cNvPr id="15391" name="TextBox 16"/>
            <p:cNvSpPr txBox="1">
              <a:spLocks noChangeArrowheads="1"/>
            </p:cNvSpPr>
            <p:nvPr/>
          </p:nvSpPr>
          <p:spPr bwMode="auto">
            <a:xfrm>
              <a:off x="914403" y="5409255"/>
              <a:ext cx="2286033" cy="400162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en-US" sz="2000" dirty="0"/>
                <a:t>OI </a:t>
              </a:r>
              <a:r>
                <a:rPr lang="en-US" sz="2000" dirty="0" err="1"/>
                <a:t>là</a:t>
              </a:r>
              <a:r>
                <a:rPr lang="en-US" sz="2000" dirty="0"/>
                <a:t> </a:t>
              </a:r>
              <a:r>
                <a:rPr lang="en-US" sz="2000" dirty="0" err="1" smtClean="0"/>
                <a:t>đtb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của</a:t>
              </a:r>
              <a:r>
                <a:rPr lang="en-US" sz="2000" dirty="0" smtClean="0"/>
                <a:t> </a:t>
              </a:r>
              <a:r>
                <a:rPr lang="en-US" sz="2000" dirty="0"/>
                <a:t>∆ABC</a:t>
              </a:r>
            </a:p>
          </p:txBody>
        </p:sp>
        <p:graphicFrame>
          <p:nvGraphicFramePr>
            <p:cNvPr id="15392" name="Object 20"/>
            <p:cNvGraphicFramePr>
              <a:graphicFrameLocks noChangeAspect="1"/>
            </p:cNvGraphicFramePr>
            <p:nvPr/>
          </p:nvGraphicFramePr>
          <p:xfrm>
            <a:off x="1752615" y="4983362"/>
            <a:ext cx="22860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0" name="Equation" r:id="rId7" imgW="139639" imgH="203112" progId="Equation.DSMT4">
                    <p:embed/>
                  </p:oleObj>
                </mc:Choice>
                <mc:Fallback>
                  <p:oleObj name="Equation" r:id="rId7" imgW="139639" imgH="203112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2615" y="4983362"/>
                          <a:ext cx="22860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0" y="5638800"/>
            <a:ext cx="2209800" cy="737152"/>
            <a:chOff x="1086865" y="5775700"/>
            <a:chExt cx="2135193" cy="736432"/>
          </a:xfrm>
        </p:grpSpPr>
        <p:sp>
          <p:nvSpPr>
            <p:cNvPr id="15389" name="TextBox 17"/>
            <p:cNvSpPr txBox="1">
              <a:spLocks noChangeArrowheads="1"/>
            </p:cNvSpPr>
            <p:nvPr/>
          </p:nvSpPr>
          <p:spPr bwMode="auto">
            <a:xfrm>
              <a:off x="1086865" y="6112413"/>
              <a:ext cx="2135193" cy="39971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/>
                <a:t>OA = OC, IA = IB</a:t>
              </a:r>
            </a:p>
          </p:txBody>
        </p:sp>
        <p:graphicFrame>
          <p:nvGraphicFramePr>
            <p:cNvPr id="15390" name="Object 21"/>
            <p:cNvGraphicFramePr>
              <a:graphicFrameLocks noChangeAspect="1"/>
            </p:cNvGraphicFramePr>
            <p:nvPr/>
          </p:nvGraphicFramePr>
          <p:xfrm>
            <a:off x="1889045" y="5775700"/>
            <a:ext cx="22860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1" name="Equation" r:id="rId8" imgW="139639" imgH="203112" progId="Equation.DSMT4">
                    <p:embed/>
                  </p:oleObj>
                </mc:Choice>
                <mc:Fallback>
                  <p:oleObj name="Equation" r:id="rId8" imgW="139639" imgH="203112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045" y="5775700"/>
                          <a:ext cx="22860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ight Arrow 1">
            <a:hlinkClick r:id="rId9" action="ppaction://hlinksldjump"/>
          </p:cNvPr>
          <p:cNvSpPr/>
          <p:nvPr/>
        </p:nvSpPr>
        <p:spPr bwMode="auto">
          <a:xfrm>
            <a:off x="8704262" y="6543675"/>
            <a:ext cx="439737" cy="3143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7208" y="4773304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Hình</a:t>
            </a:r>
            <a:r>
              <a:rPr lang="en-US" i="1" dirty="0" smtClean="0"/>
              <a:t> 88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4141113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41" name="WordArt 86"/>
          <p:cNvSpPr>
            <a:spLocks noChangeArrowheads="1" noChangeShapeType="1" noTextEdit="1"/>
          </p:cNvSpPr>
          <p:nvPr/>
        </p:nvSpPr>
        <p:spPr bwMode="auto">
          <a:xfrm>
            <a:off x="76200" y="0"/>
            <a:ext cx="1103312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42" name="WordArt 85"/>
          <p:cNvSpPr>
            <a:spLocks noChangeArrowheads="1" noChangeShapeType="1" noTextEdit="1"/>
          </p:cNvSpPr>
          <p:nvPr/>
        </p:nvSpPr>
        <p:spPr bwMode="auto">
          <a:xfrm>
            <a:off x="1219200" y="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5400000">
            <a:off x="342901" y="4762501"/>
            <a:ext cx="4190998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438400" y="3505200"/>
            <a:ext cx="1298945" cy="40011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BC // OO’ </a:t>
            </a:r>
          </a:p>
        </p:txBody>
      </p: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2438400" y="3962400"/>
            <a:ext cx="1143000" cy="781110"/>
            <a:chOff x="-89594" y="4105548"/>
            <a:chExt cx="1143155" cy="780928"/>
          </a:xfrm>
        </p:grpSpPr>
        <p:sp>
          <p:nvSpPr>
            <p:cNvPr id="48" name="Rectangle 41"/>
            <p:cNvSpPr>
              <a:spLocks noChangeArrowheads="1"/>
            </p:cNvSpPr>
            <p:nvPr/>
          </p:nvSpPr>
          <p:spPr bwMode="auto">
            <a:xfrm>
              <a:off x="-89594" y="4486459"/>
              <a:ext cx="1143155" cy="400017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2000" dirty="0"/>
            </a:p>
          </p:txBody>
        </p:sp>
        <p:graphicFrame>
          <p:nvGraphicFramePr>
            <p:cNvPr id="49" name="Object 19"/>
            <p:cNvGraphicFramePr>
              <a:graphicFrameLocks noChangeAspect="1"/>
            </p:cNvGraphicFramePr>
            <p:nvPr/>
          </p:nvGraphicFramePr>
          <p:xfrm>
            <a:off x="139037" y="4105548"/>
            <a:ext cx="228599" cy="3467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2" name="Equation" r:id="rId10" imgW="139639" imgH="203112" progId="Equation.DSMT4">
                    <p:embed/>
                  </p:oleObj>
                </mc:Choice>
                <mc:Fallback>
                  <p:oleObj name="Equation" r:id="rId10" imgW="139639" imgH="203112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37" y="4105548"/>
                          <a:ext cx="228599" cy="3467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2438400" y="4876797"/>
            <a:ext cx="2133600" cy="704913"/>
            <a:chOff x="228594" y="4833656"/>
            <a:chExt cx="2133631" cy="705005"/>
          </a:xfrm>
        </p:grpSpPr>
        <p:sp>
          <p:nvSpPr>
            <p:cNvPr id="51" name="TextBox 16"/>
            <p:cNvSpPr txBox="1">
              <a:spLocks noChangeArrowheads="1"/>
            </p:cNvSpPr>
            <p:nvPr/>
          </p:nvSpPr>
          <p:spPr bwMode="auto">
            <a:xfrm>
              <a:off x="228594" y="5138499"/>
              <a:ext cx="2133631" cy="400162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en-US" sz="2000" dirty="0" smtClean="0"/>
                <a:t>∆ABC </a:t>
              </a:r>
              <a:r>
                <a:rPr lang="en-US" sz="2000" dirty="0" err="1" smtClean="0"/>
                <a:t>vuông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tại</a:t>
              </a:r>
              <a:r>
                <a:rPr lang="en-US" sz="2000" dirty="0" smtClean="0"/>
                <a:t> B</a:t>
              </a:r>
              <a:endParaRPr lang="en-US" sz="2000" dirty="0"/>
            </a:p>
          </p:txBody>
        </p:sp>
        <p:graphicFrame>
          <p:nvGraphicFramePr>
            <p:cNvPr id="52" name="Object 20"/>
            <p:cNvGraphicFramePr>
              <a:graphicFrameLocks noChangeAspect="1"/>
            </p:cNvGraphicFramePr>
            <p:nvPr/>
          </p:nvGraphicFramePr>
          <p:xfrm>
            <a:off x="762004" y="4833656"/>
            <a:ext cx="22860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3" name="Equation" r:id="rId11" imgW="139680" imgH="203040" progId="Equation.DSMT4">
                    <p:embed/>
                  </p:oleObj>
                </mc:Choice>
                <mc:Fallback>
                  <p:oleObj name="Equation" r:id="rId11" imgW="139680" imgH="2030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2004" y="4833656"/>
                          <a:ext cx="22860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2438400" y="5638800"/>
            <a:ext cx="2971800" cy="805880"/>
            <a:chOff x="203338" y="5775700"/>
            <a:chExt cx="2871466" cy="805093"/>
          </a:xfrm>
        </p:grpSpPr>
        <p:sp>
          <p:nvSpPr>
            <p:cNvPr id="56" name="TextBox 17"/>
            <p:cNvSpPr txBox="1">
              <a:spLocks noChangeArrowheads="1"/>
            </p:cNvSpPr>
            <p:nvPr/>
          </p:nvSpPr>
          <p:spPr bwMode="auto">
            <a:xfrm>
              <a:off x="203338" y="6181074"/>
              <a:ext cx="2871466" cy="39971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 smtClean="0"/>
                <a:t>∆ABC </a:t>
              </a:r>
              <a:r>
                <a:rPr lang="en-US" sz="2000" dirty="0" err="1" smtClean="0"/>
                <a:t>nt</a:t>
              </a:r>
              <a:r>
                <a:rPr lang="en-US" sz="2000" dirty="0" smtClean="0"/>
                <a:t> (O) </a:t>
              </a:r>
              <a:r>
                <a:rPr lang="en-US" sz="2000" dirty="0" err="1" smtClean="0"/>
                <a:t>có</a:t>
              </a:r>
              <a:r>
                <a:rPr lang="en-US" sz="2000" dirty="0" smtClean="0"/>
                <a:t> AC </a:t>
              </a:r>
              <a:r>
                <a:rPr lang="en-US" sz="2000" dirty="0" err="1" smtClean="0"/>
                <a:t>là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đk</a:t>
              </a:r>
              <a:endParaRPr lang="en-US" sz="2000" dirty="0"/>
            </a:p>
          </p:txBody>
        </p:sp>
        <p:graphicFrame>
          <p:nvGraphicFramePr>
            <p:cNvPr id="57" name="Object 21"/>
            <p:cNvGraphicFramePr>
              <a:graphicFrameLocks noChangeAspect="1"/>
            </p:cNvGraphicFramePr>
            <p:nvPr/>
          </p:nvGraphicFramePr>
          <p:xfrm>
            <a:off x="645102" y="5775700"/>
            <a:ext cx="22860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4" name="Equation" r:id="rId13" imgW="139639" imgH="203112" progId="Equation.DSMT4">
                    <p:embed/>
                  </p:oleObj>
                </mc:Choice>
                <mc:Fallback>
                  <p:oleObj name="Equation" r:id="rId13" imgW="139639" imgH="203112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102" y="5775700"/>
                          <a:ext cx="22860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2819400" y="3962400"/>
          <a:ext cx="2668121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Equation" r:id="rId14" imgW="2019240" imgH="215640" progId="Equation.DSMT4">
                  <p:embed/>
                </p:oleObj>
              </mc:Choice>
              <mc:Fallback>
                <p:oleObj name="Equation" r:id="rId14" imgW="201924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962400"/>
                        <a:ext cx="2668121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43" name="Object 1135"/>
          <p:cNvGraphicFramePr>
            <a:graphicFrameLocks noChangeAspect="1"/>
          </p:cNvGraphicFramePr>
          <p:nvPr/>
        </p:nvGraphicFramePr>
        <p:xfrm>
          <a:off x="2590800" y="4419600"/>
          <a:ext cx="8382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Equation" r:id="rId16" imgW="634680" imgH="177480" progId="Equation.DSMT4">
                  <p:embed/>
                </p:oleObj>
              </mc:Choice>
              <mc:Fallback>
                <p:oleObj name="Equation" r:id="rId16" imgW="63468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19600"/>
                        <a:ext cx="83820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Rectangle 97"/>
          <p:cNvSpPr/>
          <p:nvPr/>
        </p:nvSpPr>
        <p:spPr>
          <a:xfrm>
            <a:off x="0" y="2819400"/>
            <a:ext cx="25314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/>
              <a:t>Gọi</a:t>
            </a:r>
            <a:r>
              <a:rPr lang="en-US" sz="2000" dirty="0" smtClean="0"/>
              <a:t> I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giao</a:t>
            </a:r>
            <a:r>
              <a:rPr lang="en-US" sz="2000" dirty="0" smtClean="0"/>
              <a:t> </a:t>
            </a:r>
            <a:r>
              <a:rPr lang="en-US" sz="2000" dirty="0" err="1" smtClean="0"/>
              <a:t>điểm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OO’ </a:t>
            </a:r>
            <a:r>
              <a:rPr lang="en-US" sz="2000" dirty="0" err="1" smtClean="0"/>
              <a:t>và</a:t>
            </a:r>
            <a:r>
              <a:rPr lang="en-US" sz="2000" dirty="0" smtClean="0"/>
              <a:t> AB</a:t>
            </a:r>
            <a:endParaRPr lang="en-US" sz="2000" dirty="0"/>
          </a:p>
        </p:txBody>
      </p:sp>
      <p:sp>
        <p:nvSpPr>
          <p:cNvPr id="99" name="TextBox 98"/>
          <p:cNvSpPr txBox="1"/>
          <p:nvPr/>
        </p:nvSpPr>
        <p:spPr>
          <a:xfrm>
            <a:off x="0" y="2438400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err="1" smtClean="0">
                <a:solidFill>
                  <a:srgbClr val="0000FF"/>
                </a:solidFill>
              </a:rPr>
              <a:t>Cách</a:t>
            </a:r>
            <a:r>
              <a:rPr lang="en-US" i="1" u="sng" dirty="0" smtClean="0">
                <a:solidFill>
                  <a:srgbClr val="0000FF"/>
                </a:solidFill>
              </a:rPr>
              <a:t> 1:N1,2,3</a:t>
            </a:r>
            <a:endParaRPr lang="en-US" i="1" u="sng" dirty="0">
              <a:solidFill>
                <a:srgbClr val="0000FF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819400" y="243840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err="1" smtClean="0">
                <a:solidFill>
                  <a:srgbClr val="0000FF"/>
                </a:solidFill>
              </a:rPr>
              <a:t>Cách</a:t>
            </a:r>
            <a:r>
              <a:rPr lang="en-US" i="1" u="sng" dirty="0" smtClean="0">
                <a:solidFill>
                  <a:srgbClr val="0000FF"/>
                </a:solidFill>
              </a:rPr>
              <a:t> 2:N4,5,6</a:t>
            </a:r>
            <a:endParaRPr lang="en-US" i="1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 animBg="1"/>
      <p:bldP spid="4" grpId="0"/>
      <p:bldP spid="46" grpId="0" animBg="1"/>
      <p:bldP spid="98" grpId="0"/>
      <p:bldP spid="99" grpId="0"/>
      <p:bldP spid="10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762000" y="1249363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Cho </a:t>
            </a:r>
            <a:r>
              <a:rPr lang="en-US" sz="2800" dirty="0" err="1"/>
              <a:t>hình</a:t>
            </a:r>
            <a:r>
              <a:rPr lang="en-US" sz="2800" dirty="0"/>
              <a:t> 88.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228600" y="762000"/>
            <a:ext cx="4419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>
                <a:solidFill>
                  <a:srgbClr val="E51B46"/>
                </a:solidFill>
                <a:latin typeface="Tahoma" pitchFamily="34" charset="0"/>
              </a:rPr>
              <a:t>2/. Tính chất đường nối tâm</a:t>
            </a: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76200" y="1260144"/>
            <a:ext cx="685800" cy="46166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?3</a:t>
            </a: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-76200" y="1630363"/>
            <a:ext cx="952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 smtClean="0"/>
              <a:t>a)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vị</a:t>
            </a:r>
            <a:r>
              <a:rPr lang="en-US" sz="2800" dirty="0"/>
              <a:t> </a:t>
            </a:r>
            <a:r>
              <a:rPr lang="en-US" sz="2800" dirty="0" err="1"/>
              <a:t>trí</a:t>
            </a:r>
            <a:r>
              <a:rPr lang="en-US" sz="2800" dirty="0"/>
              <a:t> </a:t>
            </a:r>
            <a:r>
              <a:rPr lang="en-US" sz="2800" dirty="0" err="1"/>
              <a:t>tương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tròn</a:t>
            </a:r>
            <a:r>
              <a:rPr lang="en-US" sz="2800" dirty="0"/>
              <a:t> (O) </a:t>
            </a:r>
            <a:r>
              <a:rPr lang="en-US" sz="2800" dirty="0" err="1"/>
              <a:t>và</a:t>
            </a:r>
            <a:r>
              <a:rPr lang="en-US" sz="2800" dirty="0"/>
              <a:t> (O’)</a:t>
            </a:r>
          </a:p>
        </p:txBody>
      </p:sp>
      <p:sp>
        <p:nvSpPr>
          <p:cNvPr id="15367" name="Text Box 34"/>
          <p:cNvSpPr txBox="1">
            <a:spLocks noChangeArrowheads="1"/>
          </p:cNvSpPr>
          <p:nvPr/>
        </p:nvSpPr>
        <p:spPr bwMode="auto">
          <a:xfrm>
            <a:off x="-54592" y="2087563"/>
            <a:ext cx="960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b</a:t>
            </a:r>
            <a:r>
              <a:rPr lang="en-US" sz="2800" dirty="0" smtClean="0"/>
              <a:t>) </a:t>
            </a:r>
            <a:r>
              <a:rPr lang="en-US" sz="2800" dirty="0" err="1"/>
              <a:t>Chứng</a:t>
            </a:r>
            <a:r>
              <a:rPr lang="en-US" sz="2800" dirty="0"/>
              <a:t> minh </a:t>
            </a:r>
            <a:r>
              <a:rPr lang="en-US" sz="2800" dirty="0" err="1"/>
              <a:t>rằng</a:t>
            </a:r>
            <a:r>
              <a:rPr lang="en-US" sz="2800" dirty="0"/>
              <a:t> BC // OO’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ba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C, B, D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r>
              <a:rPr lang="en-US" sz="2800" dirty="0"/>
              <a:t>. 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7069138" y="3028950"/>
            <a:ext cx="574675" cy="1219200"/>
            <a:chOff x="7069775" y="3028950"/>
            <a:chExt cx="573975" cy="1219200"/>
          </a:xfrm>
        </p:grpSpPr>
        <p:cxnSp>
          <p:nvCxnSpPr>
            <p:cNvPr id="15395" name="Straight Connector 3"/>
            <p:cNvCxnSpPr>
              <a:cxnSpLocks noChangeShapeType="1"/>
            </p:cNvCxnSpPr>
            <p:nvPr/>
          </p:nvCxnSpPr>
          <p:spPr bwMode="auto">
            <a:xfrm>
              <a:off x="7427025" y="3028950"/>
              <a:ext cx="0" cy="121920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96" name="TextBox 4"/>
            <p:cNvSpPr txBox="1">
              <a:spLocks noChangeArrowheads="1"/>
            </p:cNvSpPr>
            <p:nvPr/>
          </p:nvSpPr>
          <p:spPr bwMode="auto">
            <a:xfrm>
              <a:off x="7069775" y="3324100"/>
              <a:ext cx="5739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 b="1"/>
                <a:t>I</a:t>
              </a:r>
            </a:p>
          </p:txBody>
        </p:sp>
      </p:grp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338" y="2541588"/>
            <a:ext cx="32099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7426325" y="4257675"/>
            <a:ext cx="879475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ight Triangle 12"/>
          <p:cNvSpPr>
            <a:spLocks noChangeArrowheads="1"/>
          </p:cNvSpPr>
          <p:nvPr/>
        </p:nvSpPr>
        <p:spPr bwMode="auto">
          <a:xfrm>
            <a:off x="7450138" y="3040063"/>
            <a:ext cx="838200" cy="1230312"/>
          </a:xfrm>
          <a:prstGeom prst="rtTriangl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38" y="2533936"/>
            <a:ext cx="32289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" y="2895600"/>
            <a:ext cx="53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000" b="1" dirty="0" smtClean="0"/>
              <a:t>b)</a:t>
            </a:r>
            <a:endParaRPr lang="en-US" sz="2000" b="1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828800" y="2438400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i="1" u="sng" dirty="0" err="1">
                <a:solidFill>
                  <a:srgbClr val="FF0000"/>
                </a:solidFill>
              </a:rPr>
              <a:t>Hướng</a:t>
            </a:r>
            <a:r>
              <a:rPr lang="en-US" sz="2800" i="1" u="sng" dirty="0">
                <a:solidFill>
                  <a:srgbClr val="FF0000"/>
                </a:solidFill>
              </a:rPr>
              <a:t> </a:t>
            </a:r>
            <a:r>
              <a:rPr lang="en-US" sz="2800" i="1" u="sng" dirty="0" err="1">
                <a:solidFill>
                  <a:srgbClr val="FF0000"/>
                </a:solidFill>
              </a:rPr>
              <a:t>dẫn</a:t>
            </a:r>
            <a:endParaRPr lang="en-US" sz="2800" i="1" u="sng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066800" y="3048000"/>
            <a:ext cx="2954656" cy="5232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C, B, D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endParaRPr lang="en-US" sz="2800" dirty="0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539607" y="4533923"/>
            <a:ext cx="1743362" cy="52322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BC // OO’ 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2505271" y="4524703"/>
            <a:ext cx="1764201" cy="52322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BD // OO’ </a:t>
            </a:r>
          </a:p>
        </p:txBody>
      </p:sp>
      <p:grpSp>
        <p:nvGrpSpPr>
          <p:cNvPr id="9" name="Group 35840"/>
          <p:cNvGrpSpPr>
            <a:grpSpLocks/>
          </p:cNvGrpSpPr>
          <p:nvPr/>
        </p:nvGrpSpPr>
        <p:grpSpPr bwMode="auto">
          <a:xfrm>
            <a:off x="533400" y="3657600"/>
            <a:ext cx="4707337" cy="1092200"/>
            <a:chOff x="5486400" y="5257800"/>
            <a:chExt cx="4707337" cy="1091369"/>
          </a:xfrm>
        </p:grpSpPr>
        <p:pic>
          <p:nvPicPr>
            <p:cNvPr id="15386" name="Picture 1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6731415" y="4469985"/>
              <a:ext cx="634169" cy="3124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708688"/>
                    </a:outerShdw>
                  </a:effectLst>
                </a14:hiddenEffects>
              </a:ext>
            </a:extLst>
          </p:spPr>
        </p:pic>
        <p:graphicFrame>
          <p:nvGraphicFramePr>
            <p:cNvPr id="15387" name="Object 27"/>
            <p:cNvGraphicFramePr>
              <a:graphicFrameLocks noChangeAspect="1"/>
            </p:cNvGraphicFramePr>
            <p:nvPr/>
          </p:nvGraphicFramePr>
          <p:xfrm>
            <a:off x="6898573" y="5257800"/>
            <a:ext cx="340427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27" name="Equation" r:id="rId6" imgW="139639" imgH="203112" progId="Equation.DSMT4">
                    <p:embed/>
                  </p:oleObj>
                </mc:Choice>
                <mc:Fallback>
                  <p:oleObj name="Equation" r:id="rId6" imgW="139639" imgH="203112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98573" y="5257800"/>
                          <a:ext cx="340427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88" name="TextBox 28"/>
            <p:cNvSpPr txBox="1">
              <a:spLocks noChangeArrowheads="1"/>
            </p:cNvSpPr>
            <p:nvPr/>
          </p:nvSpPr>
          <p:spPr bwMode="auto">
            <a:xfrm>
              <a:off x="7239000" y="5257800"/>
              <a:ext cx="2954737" cy="522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800" i="1" dirty="0"/>
                <a:t>Theo </a:t>
              </a:r>
              <a:r>
                <a:rPr lang="en-US" sz="2800" i="1" dirty="0" err="1"/>
                <a:t>tiên</a:t>
              </a:r>
              <a:r>
                <a:rPr lang="en-US" sz="2800" i="1" dirty="0"/>
                <a:t> </a:t>
              </a:r>
              <a:r>
                <a:rPr lang="en-US" sz="2800" i="1" dirty="0" err="1"/>
                <a:t>đề</a:t>
              </a:r>
              <a:r>
                <a:rPr lang="en-US" sz="2800" i="1" dirty="0"/>
                <a:t> </a:t>
              </a:r>
              <a:r>
                <a:rPr lang="en-US" sz="2800" i="1" dirty="0" err="1"/>
                <a:t>Ơclit</a:t>
              </a:r>
              <a:endParaRPr lang="en-US" sz="2800" i="1" dirty="0"/>
            </a:p>
          </p:txBody>
        </p:sp>
      </p:grpSp>
      <p:sp>
        <p:nvSpPr>
          <p:cNvPr id="15385" name="TextBox 35839"/>
          <p:cNvSpPr txBox="1">
            <a:spLocks noChangeArrowheads="1"/>
          </p:cNvSpPr>
          <p:nvPr/>
        </p:nvSpPr>
        <p:spPr bwMode="auto">
          <a:xfrm>
            <a:off x="2286000" y="5257800"/>
            <a:ext cx="3124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/>
              <a:t>C/m </a:t>
            </a:r>
            <a:r>
              <a:rPr lang="en-US" sz="2800" dirty="0" err="1"/>
              <a:t>tương</a:t>
            </a:r>
            <a:r>
              <a:rPr lang="en-US" sz="2800" dirty="0"/>
              <a:t> </a:t>
            </a:r>
            <a:r>
              <a:rPr lang="en-US" sz="2800" dirty="0" err="1"/>
              <a:t>tự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c/m BC//OO’</a:t>
            </a:r>
          </a:p>
        </p:txBody>
      </p:sp>
      <p:sp>
        <p:nvSpPr>
          <p:cNvPr id="2" name="Right Arrow 1">
            <a:hlinkClick r:id="rId8" action="ppaction://hlinksldjump"/>
          </p:cNvPr>
          <p:cNvSpPr/>
          <p:nvPr/>
        </p:nvSpPr>
        <p:spPr bwMode="auto">
          <a:xfrm>
            <a:off x="8704262" y="6543675"/>
            <a:ext cx="439737" cy="3143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7208" y="4773304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Hình</a:t>
            </a:r>
            <a:r>
              <a:rPr lang="en-US" i="1" dirty="0" smtClean="0"/>
              <a:t> 88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41148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41" name="WordArt 86"/>
          <p:cNvSpPr>
            <a:spLocks noChangeArrowheads="1" noChangeShapeType="1" noTextEdit="1"/>
          </p:cNvSpPr>
          <p:nvPr/>
        </p:nvSpPr>
        <p:spPr bwMode="auto">
          <a:xfrm>
            <a:off x="76200" y="0"/>
            <a:ext cx="1103312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42" name="WordArt 85"/>
          <p:cNvSpPr>
            <a:spLocks noChangeArrowheads="1" noChangeShapeType="1" noTextEdit="1"/>
          </p:cNvSpPr>
          <p:nvPr/>
        </p:nvSpPr>
        <p:spPr bwMode="auto">
          <a:xfrm>
            <a:off x="1219200" y="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3" name="Object 19"/>
          <p:cNvGraphicFramePr>
            <a:graphicFrameLocks noChangeAspect="1"/>
          </p:cNvGraphicFramePr>
          <p:nvPr/>
        </p:nvGraphicFramePr>
        <p:xfrm>
          <a:off x="1066800" y="5029200"/>
          <a:ext cx="228568" cy="346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8" name="Equation" r:id="rId9" imgW="139639" imgH="203112" progId="Equation.DSMT4">
                  <p:embed/>
                </p:oleObj>
              </mc:Choice>
              <mc:Fallback>
                <p:oleObj name="Equation" r:id="rId9" imgW="139639" imgH="203112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29200"/>
                        <a:ext cx="228568" cy="346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9"/>
          <p:cNvGraphicFramePr>
            <a:graphicFrameLocks noChangeAspect="1"/>
          </p:cNvGraphicFramePr>
          <p:nvPr/>
        </p:nvGraphicFramePr>
        <p:xfrm>
          <a:off x="3124200" y="5029200"/>
          <a:ext cx="228568" cy="346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Equation" r:id="rId11" imgW="139639" imgH="203112" progId="Equation.DSMT4">
                  <p:embed/>
                </p:oleObj>
              </mc:Choice>
              <mc:Fallback>
                <p:oleObj name="Equation" r:id="rId11" imgW="139639" imgH="203112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029200"/>
                        <a:ext cx="228568" cy="346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381000" y="5486400"/>
            <a:ext cx="15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Cm </a:t>
            </a:r>
            <a:r>
              <a:rPr lang="en-US" dirty="0" err="1" smtClean="0"/>
              <a:t>trên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4" grpId="1"/>
      <p:bldP spid="15" grpId="0"/>
      <p:bldP spid="26" grpId="0" animBg="1"/>
      <p:bldP spid="53" grpId="0" animBg="1"/>
      <p:bldP spid="54" grpId="0" animBg="1"/>
      <p:bldP spid="15385" grpId="0"/>
      <p:bldP spid="4" grpId="0"/>
      <p:bldP spid="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28600" y="76200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en-US" sz="2400" b="1" u="sng" dirty="0" err="1">
                <a:solidFill>
                  <a:srgbClr val="E51B46"/>
                </a:solidFill>
              </a:rPr>
              <a:t>Bài</a:t>
            </a:r>
            <a:r>
              <a:rPr lang="en-US" sz="2400" b="1" u="sng" dirty="0">
                <a:solidFill>
                  <a:srgbClr val="E51B46"/>
                </a:solidFill>
              </a:rPr>
              <a:t> </a:t>
            </a:r>
            <a:r>
              <a:rPr lang="en-US" sz="2400" b="1" u="sng" dirty="0" err="1">
                <a:solidFill>
                  <a:srgbClr val="E51B46"/>
                </a:solidFill>
              </a:rPr>
              <a:t>tập</a:t>
            </a:r>
            <a:r>
              <a:rPr lang="en-US" sz="2400" b="1" u="sng" dirty="0">
                <a:solidFill>
                  <a:srgbClr val="E51B46"/>
                </a:solidFill>
              </a:rPr>
              <a:t> </a:t>
            </a:r>
            <a:r>
              <a:rPr lang="en-US" sz="2400" b="1" u="sng" dirty="0" smtClean="0">
                <a:solidFill>
                  <a:srgbClr val="E51B46"/>
                </a:solidFill>
              </a:rPr>
              <a:t>33/119SGK</a:t>
            </a:r>
            <a:r>
              <a:rPr lang="en-US" sz="2400" dirty="0" smtClean="0"/>
              <a:t>: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89,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tròn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xúc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A. </a:t>
            </a:r>
            <a:r>
              <a:rPr lang="en-US" sz="2400" dirty="0" err="1" smtClean="0"/>
              <a:t>Chứng</a:t>
            </a:r>
            <a:r>
              <a:rPr lang="en-US" sz="2400" dirty="0" smtClean="0"/>
              <a:t> </a:t>
            </a:r>
            <a:r>
              <a:rPr lang="en-US" sz="2400" dirty="0"/>
              <a:t>minh </a:t>
            </a:r>
            <a:r>
              <a:rPr lang="en-US" sz="2400" dirty="0" err="1"/>
              <a:t>rằng</a:t>
            </a:r>
            <a:r>
              <a:rPr lang="en-US" sz="2400" dirty="0"/>
              <a:t> OC //O’D.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309" y="457200"/>
            <a:ext cx="3807691" cy="251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>
            <a:stCxn id="3" idx="0"/>
          </p:cNvCxnSpPr>
          <p:nvPr/>
        </p:nvCxnSpPr>
        <p:spPr bwMode="auto">
          <a:xfrm flipH="1" flipV="1">
            <a:off x="6248400" y="1066800"/>
            <a:ext cx="1485900" cy="1903476"/>
          </a:xfrm>
          <a:prstGeom prst="straightConnector1">
            <a:avLst/>
          </a:prstGeom>
          <a:noFill/>
          <a:ln w="9525" cap="flat" cmpd="sng" algn="ctr">
            <a:solidFill>
              <a:srgbClr val="FF0066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7722425" y="2362200"/>
            <a:ext cx="800100" cy="608076"/>
          </a:xfrm>
          <a:prstGeom prst="straightConnector1">
            <a:avLst/>
          </a:prstGeom>
          <a:noFill/>
          <a:ln w="9525" cap="flat" cmpd="sng" algn="ctr">
            <a:solidFill>
              <a:srgbClr val="FF0066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031925" y="1530196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77200" y="1731123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200058"/>
              </p:ext>
            </p:extLst>
          </p:nvPr>
        </p:nvGraphicFramePr>
        <p:xfrm>
          <a:off x="3090263" y="3074313"/>
          <a:ext cx="901170" cy="40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52" name="Equation" r:id="rId7" imgW="406080" imgH="228600" progId="Equation.DSMT4">
                  <p:embed/>
                </p:oleObj>
              </mc:Choice>
              <mc:Fallback>
                <p:oleObj name="Equation" r:id="rId7" imgW="406080" imgH="228600" progId="Equation.DSMT4">
                  <p:embed/>
                  <p:pic>
                    <p:nvPicPr>
                      <p:cNvPr id="0" name="Picture 14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263" y="3074313"/>
                        <a:ext cx="901170" cy="405092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25859"/>
              </p:ext>
            </p:extLst>
          </p:nvPr>
        </p:nvGraphicFramePr>
        <p:xfrm>
          <a:off x="1516665" y="4149938"/>
          <a:ext cx="985837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53" name="Equation" r:id="rId9" imgW="444240" imgH="228600" progId="Equation.DSMT4">
                  <p:embed/>
                </p:oleObj>
              </mc:Choice>
              <mc:Fallback>
                <p:oleObj name="Equation" r:id="rId9" imgW="444240" imgH="228600" progId="Equation.DSMT4">
                  <p:embed/>
                  <p:pic>
                    <p:nvPicPr>
                      <p:cNvPr id="0" name="Picture 14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665" y="4149938"/>
                        <a:ext cx="985837" cy="404812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820772"/>
              </p:ext>
            </p:extLst>
          </p:nvPr>
        </p:nvGraphicFramePr>
        <p:xfrm>
          <a:off x="4640865" y="4149938"/>
          <a:ext cx="10715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54" name="Equation" r:id="rId11" imgW="482400" imgH="228600" progId="Equation.DSMT4">
                  <p:embed/>
                </p:oleObj>
              </mc:Choice>
              <mc:Fallback>
                <p:oleObj name="Equation" r:id="rId11" imgW="482400" imgH="228600" progId="Equation.DSMT4">
                  <p:embed/>
                  <p:pic>
                    <p:nvPicPr>
                      <p:cNvPr id="0" name="Picture 14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865" y="4149938"/>
                        <a:ext cx="1071563" cy="403225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94" name="Group 16393"/>
          <p:cNvGrpSpPr/>
          <p:nvPr/>
        </p:nvGrpSpPr>
        <p:grpSpPr>
          <a:xfrm>
            <a:off x="2624740" y="4105488"/>
            <a:ext cx="1990400" cy="500162"/>
            <a:chOff x="2624740" y="4105488"/>
            <a:chExt cx="1990400" cy="500162"/>
          </a:xfrm>
        </p:grpSpPr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1429118"/>
                </p:ext>
              </p:extLst>
            </p:nvPr>
          </p:nvGraphicFramePr>
          <p:xfrm>
            <a:off x="2624740" y="4105488"/>
            <a:ext cx="1858963" cy="493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55" name="Equation" r:id="rId13" imgW="838080" imgH="279360" progId="Equation.DSMT4">
                    <p:embed/>
                  </p:oleObj>
                </mc:Choice>
                <mc:Fallback>
                  <p:oleObj name="Equation" r:id="rId13" imgW="838080" imgH="279360" progId="Equation.DSMT4">
                    <p:embed/>
                    <p:pic>
                      <p:nvPicPr>
                        <p:cNvPr id="0" name="Picture 14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4740" y="4105488"/>
                          <a:ext cx="1858963" cy="493713"/>
                        </a:xfrm>
                        <a:prstGeom prst="rect">
                          <a:avLst/>
                        </a:prstGeom>
                        <a:solidFill>
                          <a:srgbClr val="A7FFD3"/>
                        </a:solidFill>
                        <a:ln w="9525">
                          <a:solidFill>
                            <a:srgbClr val="FF0066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3700740" y="4174763"/>
              <a:ext cx="914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đđ</a:t>
              </a:r>
              <a:endParaRPr lang="en-US" dirty="0"/>
            </a:p>
          </p:txBody>
        </p:sp>
      </p:grpSp>
      <p:grpSp>
        <p:nvGrpSpPr>
          <p:cNvPr id="16393" name="Group 16392"/>
          <p:cNvGrpSpPr/>
          <p:nvPr/>
        </p:nvGrpSpPr>
        <p:grpSpPr>
          <a:xfrm>
            <a:off x="2864220" y="2178321"/>
            <a:ext cx="1353256" cy="907715"/>
            <a:chOff x="2864220" y="2178321"/>
            <a:chExt cx="1353256" cy="907715"/>
          </a:xfrm>
        </p:grpSpPr>
        <p:sp>
          <p:nvSpPr>
            <p:cNvPr id="15" name="Rectangle 14"/>
            <p:cNvSpPr/>
            <p:nvPr/>
          </p:nvSpPr>
          <p:spPr>
            <a:xfrm>
              <a:off x="2864220" y="2178321"/>
              <a:ext cx="1353256" cy="430887"/>
            </a:xfrm>
            <a:prstGeom prst="rect">
              <a:avLst/>
            </a:prstGeom>
            <a:solidFill>
              <a:srgbClr val="A7FFD3"/>
            </a:solidFill>
            <a:ln>
              <a:solidFill>
                <a:srgbClr val="FF0066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OC //O’D</a:t>
              </a:r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3312893"/>
                </p:ext>
              </p:extLst>
            </p:nvPr>
          </p:nvGraphicFramePr>
          <p:xfrm>
            <a:off x="3383140" y="2627249"/>
            <a:ext cx="315416" cy="458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56" name="Equation" r:id="rId15" imgW="139680" imgH="203040" progId="Equation.DSMT4">
                    <p:embed/>
                  </p:oleObj>
                </mc:Choice>
                <mc:Fallback>
                  <p:oleObj name="Equation" r:id="rId15" imgW="139680" imgH="203040" progId="Equation.DSMT4">
                    <p:embed/>
                    <p:pic>
                      <p:nvPicPr>
                        <p:cNvPr id="0" name="Picture 14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3140" y="2627249"/>
                          <a:ext cx="315416" cy="458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396" name="Group 16395"/>
          <p:cNvGrpSpPr/>
          <p:nvPr/>
        </p:nvGrpSpPr>
        <p:grpSpPr>
          <a:xfrm>
            <a:off x="1143000" y="3477475"/>
            <a:ext cx="4798027" cy="1005753"/>
            <a:chOff x="1143000" y="3477475"/>
            <a:chExt cx="4798027" cy="1005753"/>
          </a:xfrm>
        </p:grpSpPr>
        <p:pic>
          <p:nvPicPr>
            <p:cNvPr id="16395" name="Picture 11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199114" y="1741314"/>
              <a:ext cx="685800" cy="47980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6384" name="Object 163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5864755"/>
                </p:ext>
              </p:extLst>
            </p:nvPr>
          </p:nvGraphicFramePr>
          <p:xfrm>
            <a:off x="3369215" y="3477475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57" name="Equation" r:id="rId18" imgW="139639" imgH="203112" progId="Equation.DSMT4">
                    <p:embed/>
                  </p:oleObj>
                </mc:Choice>
                <mc:Fallback>
                  <p:oleObj name="Equation" r:id="rId18" imgW="139639" imgH="203112" progId="Equation.DSMT4">
                    <p:embed/>
                    <p:pic>
                      <p:nvPicPr>
                        <p:cNvPr id="0" name="Picture 14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9215" y="3477475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398" name="Group 16397"/>
          <p:cNvGrpSpPr/>
          <p:nvPr/>
        </p:nvGrpSpPr>
        <p:grpSpPr>
          <a:xfrm>
            <a:off x="4250198" y="4532400"/>
            <a:ext cx="2244305" cy="877799"/>
            <a:chOff x="4250198" y="4532400"/>
            <a:chExt cx="2244305" cy="877799"/>
          </a:xfrm>
        </p:grpSpPr>
        <p:sp>
          <p:nvSpPr>
            <p:cNvPr id="37" name="TextBox 36"/>
            <p:cNvSpPr txBox="1"/>
            <p:nvPr/>
          </p:nvSpPr>
          <p:spPr>
            <a:xfrm>
              <a:off x="4250198" y="4979312"/>
              <a:ext cx="2244305" cy="430887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00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∆O’AD </a:t>
              </a:r>
              <a:r>
                <a:rPr lang="en-US" dirty="0" err="1" smtClean="0"/>
                <a:t>cân</a:t>
              </a:r>
              <a:r>
                <a:rPr lang="en-US" dirty="0" smtClean="0"/>
                <a:t> </a:t>
              </a:r>
              <a:r>
                <a:rPr lang="en-US" dirty="0" err="1" smtClean="0"/>
                <a:t>tại</a:t>
              </a:r>
              <a:r>
                <a:rPr lang="en-US" dirty="0" smtClean="0"/>
                <a:t> O</a:t>
              </a:r>
              <a:endParaRPr lang="en-US" dirty="0"/>
            </a:p>
          </p:txBody>
        </p:sp>
        <p:graphicFrame>
          <p:nvGraphicFramePr>
            <p:cNvPr id="16387" name="Object 163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9401764"/>
                </p:ext>
              </p:extLst>
            </p:nvPr>
          </p:nvGraphicFramePr>
          <p:xfrm>
            <a:off x="4952778" y="4532400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58" name="Equation" r:id="rId20" imgW="139639" imgH="203112" progId="Equation.DSMT4">
                    <p:embed/>
                  </p:oleObj>
                </mc:Choice>
                <mc:Fallback>
                  <p:oleObj name="Equation" r:id="rId20" imgW="139639" imgH="203112" progId="Equation.DSMT4">
                    <p:embed/>
                    <p:pic>
                      <p:nvPicPr>
                        <p:cNvPr id="0" name="Picture 14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2778" y="4532400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397" name="Group 16396"/>
          <p:cNvGrpSpPr/>
          <p:nvPr/>
        </p:nvGrpSpPr>
        <p:grpSpPr>
          <a:xfrm>
            <a:off x="911828" y="4532400"/>
            <a:ext cx="2054828" cy="877800"/>
            <a:chOff x="911828" y="4532400"/>
            <a:chExt cx="2054828" cy="877800"/>
          </a:xfrm>
        </p:grpSpPr>
        <p:sp>
          <p:nvSpPr>
            <p:cNvPr id="16385" name="TextBox 16384"/>
            <p:cNvSpPr txBox="1"/>
            <p:nvPr/>
          </p:nvSpPr>
          <p:spPr>
            <a:xfrm>
              <a:off x="911828" y="4979313"/>
              <a:ext cx="2054828" cy="4308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FF00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∆OAC </a:t>
              </a:r>
              <a:r>
                <a:rPr lang="en-US" dirty="0" err="1" smtClean="0"/>
                <a:t>cân</a:t>
              </a:r>
              <a:r>
                <a:rPr lang="en-US" dirty="0" smtClean="0"/>
                <a:t> </a:t>
              </a:r>
              <a:r>
                <a:rPr lang="en-US" dirty="0" err="1" smtClean="0"/>
                <a:t>tại</a:t>
              </a:r>
              <a:r>
                <a:rPr lang="en-US" dirty="0" smtClean="0"/>
                <a:t> O</a:t>
              </a:r>
              <a:endParaRPr lang="en-US" dirty="0"/>
            </a:p>
          </p:txBody>
        </p:sp>
        <p:graphicFrame>
          <p:nvGraphicFramePr>
            <p:cNvPr id="16388" name="Object 1638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4247131"/>
                </p:ext>
              </p:extLst>
            </p:nvPr>
          </p:nvGraphicFramePr>
          <p:xfrm>
            <a:off x="1890553" y="4532400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59" name="Equation" r:id="rId21" imgW="139639" imgH="203112" progId="Equation.DSMT4">
                    <p:embed/>
                  </p:oleObj>
                </mc:Choice>
                <mc:Fallback>
                  <p:oleObj name="Equation" r:id="rId21" imgW="139639" imgH="203112" progId="Equation.DSMT4">
                    <p:embed/>
                    <p:pic>
                      <p:nvPicPr>
                        <p:cNvPr id="0" name="Picture 14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0553" y="4532400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399" name="Group 16398"/>
          <p:cNvGrpSpPr/>
          <p:nvPr/>
        </p:nvGrpSpPr>
        <p:grpSpPr>
          <a:xfrm>
            <a:off x="457200" y="5406225"/>
            <a:ext cx="2740628" cy="842175"/>
            <a:chOff x="457200" y="5406225"/>
            <a:chExt cx="2740628" cy="842175"/>
          </a:xfrm>
        </p:grpSpPr>
        <p:sp>
          <p:nvSpPr>
            <p:cNvPr id="16389" name="TextBox 16388"/>
            <p:cNvSpPr txBox="1"/>
            <p:nvPr/>
          </p:nvSpPr>
          <p:spPr>
            <a:xfrm>
              <a:off x="457200" y="5817513"/>
              <a:ext cx="2740628" cy="430887"/>
            </a:xfrm>
            <a:prstGeom prst="rect">
              <a:avLst/>
            </a:prstGeom>
            <a:blipFill>
              <a:blip r:embed="rId22"/>
              <a:tile tx="0" ty="0" sx="100000" sy="100000" flip="none" algn="tl"/>
            </a:blipFill>
            <a:ln>
              <a:solidFill>
                <a:srgbClr val="FF00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OA = OC (</a:t>
              </a:r>
              <a:r>
                <a:rPr lang="en-US" dirty="0" err="1" smtClean="0"/>
                <a:t>bk</a:t>
              </a:r>
              <a:r>
                <a:rPr lang="en-US" dirty="0" smtClean="0"/>
                <a:t> </a:t>
              </a:r>
              <a:r>
                <a:rPr lang="en-US" dirty="0" err="1" smtClean="0"/>
                <a:t>của</a:t>
              </a:r>
              <a:r>
                <a:rPr lang="en-US" dirty="0" smtClean="0"/>
                <a:t> (O))</a:t>
              </a:r>
              <a:endParaRPr lang="en-US" dirty="0"/>
            </a:p>
          </p:txBody>
        </p:sp>
        <p:graphicFrame>
          <p:nvGraphicFramePr>
            <p:cNvPr id="16390" name="Object 1638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4838881"/>
                </p:ext>
              </p:extLst>
            </p:nvPr>
          </p:nvGraphicFramePr>
          <p:xfrm>
            <a:off x="1849978" y="5406225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60" name="Equation" r:id="rId23" imgW="139639" imgH="203112" progId="Equation.DSMT4">
                    <p:embed/>
                  </p:oleObj>
                </mc:Choice>
                <mc:Fallback>
                  <p:oleObj name="Equation" r:id="rId23" imgW="139639" imgH="203112" progId="Equation.DSMT4">
                    <p:embed/>
                    <p:pic>
                      <p:nvPicPr>
                        <p:cNvPr id="0" name="Picture 14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9978" y="5406225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00" name="Group 16399"/>
          <p:cNvGrpSpPr/>
          <p:nvPr/>
        </p:nvGrpSpPr>
        <p:grpSpPr>
          <a:xfrm>
            <a:off x="4114800" y="5384063"/>
            <a:ext cx="3183825" cy="864337"/>
            <a:chOff x="4114800" y="5384063"/>
            <a:chExt cx="3183825" cy="864337"/>
          </a:xfrm>
        </p:grpSpPr>
        <p:sp>
          <p:nvSpPr>
            <p:cNvPr id="41" name="TextBox 40"/>
            <p:cNvSpPr txBox="1"/>
            <p:nvPr/>
          </p:nvSpPr>
          <p:spPr>
            <a:xfrm>
              <a:off x="4114800" y="5817513"/>
              <a:ext cx="3183825" cy="430887"/>
            </a:xfrm>
            <a:prstGeom prst="rect">
              <a:avLst/>
            </a:prstGeom>
            <a:blipFill>
              <a:blip r:embed="rId22"/>
              <a:tile tx="0" ty="0" sx="100000" sy="100000" flip="none" algn="tl"/>
            </a:blipFill>
            <a:ln>
              <a:solidFill>
                <a:srgbClr val="FF00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O’A = O’D (</a:t>
              </a:r>
              <a:r>
                <a:rPr lang="en-US" dirty="0" err="1" smtClean="0"/>
                <a:t>bk</a:t>
              </a:r>
              <a:r>
                <a:rPr lang="en-US" dirty="0" smtClean="0"/>
                <a:t> </a:t>
              </a:r>
              <a:r>
                <a:rPr lang="en-US" dirty="0" err="1" smtClean="0"/>
                <a:t>của</a:t>
              </a:r>
              <a:r>
                <a:rPr lang="en-US" dirty="0" smtClean="0"/>
                <a:t> (O’))</a:t>
              </a:r>
              <a:endParaRPr lang="en-US" dirty="0"/>
            </a:p>
          </p:txBody>
        </p:sp>
        <p:graphicFrame>
          <p:nvGraphicFramePr>
            <p:cNvPr id="16391" name="Object 163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8202581"/>
                </p:ext>
              </p:extLst>
            </p:nvPr>
          </p:nvGraphicFramePr>
          <p:xfrm>
            <a:off x="4933603" y="5384063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61" name="Equation" r:id="rId24" imgW="139639" imgH="203112" progId="Equation.DSMT4">
                    <p:embed/>
                  </p:oleObj>
                </mc:Choice>
                <mc:Fallback>
                  <p:oleObj name="Equation" r:id="rId24" imgW="139639" imgH="203112" progId="Equation.DSMT4">
                    <p:embed/>
                    <p:pic>
                      <p:nvPicPr>
                        <p:cNvPr id="0" name="Picture 14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3603" y="5384063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392" name="TextBox 16391"/>
          <p:cNvSpPr txBox="1"/>
          <p:nvPr/>
        </p:nvSpPr>
        <p:spPr>
          <a:xfrm>
            <a:off x="2091642" y="1219200"/>
            <a:ext cx="28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</a:rPr>
              <a:t>Hướng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dẫn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pic>
        <p:nvPicPr>
          <p:cNvPr id="16521" name="Picture 137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803" y="446896"/>
            <a:ext cx="3811270" cy="251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03" name="TextBox 16402"/>
          <p:cNvSpPr txBox="1"/>
          <p:nvPr/>
        </p:nvSpPr>
        <p:spPr>
          <a:xfrm>
            <a:off x="7010400" y="2895600"/>
            <a:ext cx="15786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Hình</a:t>
            </a:r>
            <a:r>
              <a:rPr lang="en-US" i="1" dirty="0" smtClean="0"/>
              <a:t> 89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477000" y="2970276"/>
            <a:ext cx="2514600" cy="430887"/>
          </a:xfrm>
          <a:prstGeom prst="rect">
            <a:avLst/>
          </a:prstGeom>
          <a:solidFill>
            <a:srgbClr val="FFFFCC"/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so le </a:t>
            </a:r>
            <a:r>
              <a:rPr lang="en-US" dirty="0" err="1" smtClean="0"/>
              <a:t>trong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3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3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228600" y="1752601"/>
            <a:ext cx="8915400" cy="1169551"/>
          </a:xfrm>
          <a:prstGeom prst="rect">
            <a:avLst/>
          </a:prstGeom>
          <a:solidFill>
            <a:schemeClr val="accent5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Nêu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vị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trí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tương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đối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thẳng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tròn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?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Chỉ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rõ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điểm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chung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tương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ứng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mỗi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vị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trí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?</a:t>
            </a:r>
            <a:endParaRPr lang="en-US" sz="2400" b="1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58372" name="Picture 3" descr="Dấu hỏ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85969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51"/>
          <p:cNvSpPr>
            <a:spLocks noChangeArrowheads="1"/>
          </p:cNvSpPr>
          <p:nvPr/>
        </p:nvSpPr>
        <p:spPr bwMode="auto">
          <a:xfrm>
            <a:off x="1600200" y="393700"/>
            <a:ext cx="6477000" cy="923330"/>
          </a:xfrm>
          <a:prstGeom prst="rect">
            <a:avLst/>
          </a:prstGeom>
          <a:gradFill rotWithShape="1">
            <a:gsLst>
              <a:gs pos="0">
                <a:srgbClr val="FF2DFF">
                  <a:gamma/>
                  <a:shade val="56078"/>
                  <a:invGamma/>
                </a:srgbClr>
              </a:gs>
              <a:gs pos="50000">
                <a:srgbClr val="FF2DFF"/>
              </a:gs>
              <a:gs pos="100000">
                <a:srgbClr val="FF2DFF">
                  <a:gamma/>
                  <a:shade val="56078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b="1" u="sng" dirty="0">
                <a:solidFill>
                  <a:srgbClr val="06FA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stellar" pitchFamily="18" charset="0"/>
              </a:rPr>
              <a:t>KIỂM TRA BÀI CŨ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2766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err="1" smtClean="0"/>
              <a:t>Áp</a:t>
            </a:r>
            <a:r>
              <a:rPr lang="en-US" sz="2400" b="1" i="1" u="sng" dirty="0" smtClean="0"/>
              <a:t> </a:t>
            </a:r>
            <a:r>
              <a:rPr lang="en-US" sz="2400" b="1" i="1" u="sng" dirty="0" err="1" smtClean="0"/>
              <a:t>dụng:</a:t>
            </a:r>
            <a:r>
              <a:rPr lang="en-US" sz="2400" b="1" dirty="0" err="1" smtClean="0"/>
              <a:t>Xác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định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vị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trí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tương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đối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của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đường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thẳng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và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đường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tròn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trong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mỗi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trường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hợp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hình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vẽ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sau</a:t>
            </a:r>
            <a:r>
              <a:rPr lang="en-US" sz="2400" b="1" dirty="0" smtClean="0">
                <a:solidFill>
                  <a:schemeClr val="tx2"/>
                </a:solidFill>
              </a:rPr>
              <a:t>?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6310313" y="4060825"/>
            <a:ext cx="2833687" cy="2187575"/>
            <a:chOff x="3975" y="1928"/>
            <a:chExt cx="1785" cy="1378"/>
          </a:xfrm>
        </p:grpSpPr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3975" y="281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.VnTime" pitchFamily="34" charset="0"/>
                </a:rPr>
                <a:t>a</a:t>
              </a:r>
            </a:p>
          </p:txBody>
        </p:sp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4032" y="1928"/>
              <a:ext cx="1728" cy="1378"/>
              <a:chOff x="4032" y="1928"/>
              <a:chExt cx="1728" cy="1378"/>
            </a:xfrm>
          </p:grpSpPr>
          <p:sp>
            <p:nvSpPr>
              <p:cNvPr id="10" name="Line 16"/>
              <p:cNvSpPr>
                <a:spLocks noChangeShapeType="1"/>
              </p:cNvSpPr>
              <p:nvPr/>
            </p:nvSpPr>
            <p:spPr bwMode="auto">
              <a:xfrm>
                <a:off x="4032" y="3066"/>
                <a:ext cx="1728" cy="0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" name="Group 17"/>
              <p:cNvGrpSpPr>
                <a:grpSpLocks/>
              </p:cNvGrpSpPr>
              <p:nvPr/>
            </p:nvGrpSpPr>
            <p:grpSpPr bwMode="auto">
              <a:xfrm>
                <a:off x="4413" y="1928"/>
                <a:ext cx="960" cy="1378"/>
                <a:chOff x="4413" y="1928"/>
                <a:chExt cx="960" cy="1378"/>
              </a:xfrm>
            </p:grpSpPr>
            <p:sp>
              <p:nvSpPr>
                <p:cNvPr id="12" name="Oval 18"/>
                <p:cNvSpPr>
                  <a:spLocks noChangeArrowheads="1"/>
                </p:cNvSpPr>
                <p:nvPr/>
              </p:nvSpPr>
              <p:spPr bwMode="auto">
                <a:xfrm>
                  <a:off x="4413" y="1928"/>
                  <a:ext cx="960" cy="960"/>
                </a:xfrm>
                <a:prstGeom prst="ellips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" name="Oval 19"/>
                <p:cNvSpPr>
                  <a:spLocks noChangeArrowheads="1"/>
                </p:cNvSpPr>
                <p:nvPr/>
              </p:nvSpPr>
              <p:spPr bwMode="auto">
                <a:xfrm>
                  <a:off x="4872" y="2396"/>
                  <a:ext cx="29" cy="29"/>
                </a:xfrm>
                <a:prstGeom prst="ellipse">
                  <a:avLst/>
                </a:prstGeom>
                <a:solidFill>
                  <a:schemeClr val="tx1"/>
                </a:solidFill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20"/>
                <p:cNvSpPr>
                  <a:spLocks noChangeShapeType="1"/>
                </p:cNvSpPr>
                <p:nvPr/>
              </p:nvSpPr>
              <p:spPr bwMode="auto">
                <a:xfrm>
                  <a:off x="4887" y="2414"/>
                  <a:ext cx="0" cy="652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808" y="2170"/>
                  <a:ext cx="3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.VnTime" pitchFamily="34" charset="0"/>
                    </a:rPr>
                    <a:t>O</a:t>
                  </a:r>
                </a:p>
              </p:txBody>
            </p:sp>
            <p:sp>
              <p:nvSpPr>
                <p:cNvPr id="1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752" y="3056"/>
                  <a:ext cx="24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.VnTime" pitchFamily="34" charset="0"/>
                    </a:rPr>
                    <a:t>H</a:t>
                  </a:r>
                </a:p>
              </p:txBody>
            </p:sp>
            <p:sp>
              <p:nvSpPr>
                <p:cNvPr id="17" name="Rectangle 23"/>
                <p:cNvSpPr>
                  <a:spLocks noChangeArrowheads="1"/>
                </p:cNvSpPr>
                <p:nvPr/>
              </p:nvSpPr>
              <p:spPr bwMode="auto">
                <a:xfrm>
                  <a:off x="4888" y="2970"/>
                  <a:ext cx="96" cy="96"/>
                </a:xfrm>
                <a:prstGeom prst="rect">
                  <a:avLst/>
                </a:prstGeom>
                <a:noFill/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28"/>
          <p:cNvGrpSpPr>
            <a:grpSpLocks/>
          </p:cNvGrpSpPr>
          <p:nvPr/>
        </p:nvGrpSpPr>
        <p:grpSpPr bwMode="auto">
          <a:xfrm>
            <a:off x="0" y="4405313"/>
            <a:ext cx="3136900" cy="1700212"/>
            <a:chOff x="0" y="2149"/>
            <a:chExt cx="1976" cy="1071"/>
          </a:xfrm>
        </p:grpSpPr>
        <p:sp>
          <p:nvSpPr>
            <p:cNvPr id="19" name="Line 29"/>
            <p:cNvSpPr>
              <a:spLocks noChangeShapeType="1"/>
            </p:cNvSpPr>
            <p:nvPr/>
          </p:nvSpPr>
          <p:spPr bwMode="auto">
            <a:xfrm>
              <a:off x="0" y="3036"/>
              <a:ext cx="1976" cy="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0"/>
            <p:cNvGrpSpPr>
              <a:grpSpLocks/>
            </p:cNvGrpSpPr>
            <p:nvPr/>
          </p:nvGrpSpPr>
          <p:grpSpPr bwMode="auto">
            <a:xfrm>
              <a:off x="168" y="2149"/>
              <a:ext cx="1436" cy="1071"/>
              <a:chOff x="168" y="2149"/>
              <a:chExt cx="1436" cy="1071"/>
            </a:xfrm>
          </p:grpSpPr>
          <p:sp>
            <p:nvSpPr>
              <p:cNvPr id="21" name="Oval 31"/>
              <p:cNvSpPr>
                <a:spLocks noChangeArrowheads="1"/>
              </p:cNvSpPr>
              <p:nvPr/>
            </p:nvSpPr>
            <p:spPr bwMode="auto">
              <a:xfrm>
                <a:off x="456" y="2149"/>
                <a:ext cx="1064" cy="1035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32"/>
              <p:cNvSpPr>
                <a:spLocks noChangeArrowheads="1"/>
              </p:cNvSpPr>
              <p:nvPr/>
            </p:nvSpPr>
            <p:spPr bwMode="auto">
              <a:xfrm>
                <a:off x="967" y="2683"/>
                <a:ext cx="31" cy="30"/>
              </a:xfrm>
              <a:prstGeom prst="ellipse">
                <a:avLst/>
              </a:prstGeom>
              <a:solidFill>
                <a:srgbClr val="FF00FF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1600">
                  <a:solidFill>
                    <a:srgbClr val="FFFF00"/>
                  </a:solidFill>
                  <a:latin typeface=".VnTime" pitchFamily="34" charset="0"/>
                </a:endParaRPr>
              </a:p>
            </p:txBody>
          </p:sp>
          <p:sp>
            <p:nvSpPr>
              <p:cNvPr id="23" name="Text Box 33"/>
              <p:cNvSpPr txBox="1">
                <a:spLocks noChangeArrowheads="1"/>
              </p:cNvSpPr>
              <p:nvPr/>
            </p:nvSpPr>
            <p:spPr bwMode="auto">
              <a:xfrm>
                <a:off x="498" y="3007"/>
                <a:ext cx="20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B</a:t>
                </a:r>
              </a:p>
            </p:txBody>
          </p:sp>
          <p:sp>
            <p:nvSpPr>
              <p:cNvPr id="24" name="Text Box 34"/>
              <p:cNvSpPr txBox="1">
                <a:spLocks noChangeArrowheads="1"/>
              </p:cNvSpPr>
              <p:nvPr/>
            </p:nvSpPr>
            <p:spPr bwMode="auto">
              <a:xfrm>
                <a:off x="1300" y="2999"/>
                <a:ext cx="3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A</a:t>
                </a:r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878" y="2494"/>
                <a:ext cx="3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.VnTime" pitchFamily="34" charset="0"/>
                  </a:rPr>
                  <a:t>O</a:t>
                </a:r>
              </a:p>
            </p:txBody>
          </p:sp>
          <p:sp>
            <p:nvSpPr>
              <p:cNvPr id="26" name="Text Box 36"/>
              <p:cNvSpPr txBox="1">
                <a:spLocks noChangeArrowheads="1"/>
              </p:cNvSpPr>
              <p:nvPr/>
            </p:nvSpPr>
            <p:spPr bwMode="auto">
              <a:xfrm>
                <a:off x="168" y="2784"/>
                <a:ext cx="2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.VnTime" pitchFamily="34" charset="0"/>
                  </a:rPr>
                  <a:t>a</a:t>
                </a:r>
              </a:p>
            </p:txBody>
          </p:sp>
        </p:grpSp>
      </p:grpSp>
      <p:pic>
        <p:nvPicPr>
          <p:cNvPr id="27" name="Picture 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192588"/>
            <a:ext cx="27908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62000" y="62484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Hình</a:t>
            </a:r>
            <a:r>
              <a:rPr lang="en-US" b="1" i="1" dirty="0" smtClean="0">
                <a:solidFill>
                  <a:srgbClr val="FF0000"/>
                </a:solidFill>
              </a:rPr>
              <a:t> a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39000" y="6274713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Hình</a:t>
            </a:r>
            <a:r>
              <a:rPr lang="en-US" b="1" i="1" dirty="0" smtClean="0">
                <a:solidFill>
                  <a:srgbClr val="FF0000"/>
                </a:solidFill>
              </a:rPr>
              <a:t> c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14800" y="6274713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Hình</a:t>
            </a:r>
            <a:r>
              <a:rPr lang="en-US" b="1" i="1" dirty="0" smtClean="0">
                <a:solidFill>
                  <a:srgbClr val="FF0000"/>
                </a:solidFill>
              </a:rPr>
              <a:t> b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6" grpId="0"/>
      <p:bldP spid="28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76200" y="-68997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en-US" sz="2400" b="1" u="sng" dirty="0" err="1">
                <a:solidFill>
                  <a:srgbClr val="E51B46"/>
                </a:solidFill>
              </a:rPr>
              <a:t>Bài</a:t>
            </a:r>
            <a:r>
              <a:rPr lang="en-US" sz="2400" b="1" u="sng" dirty="0">
                <a:solidFill>
                  <a:srgbClr val="E51B46"/>
                </a:solidFill>
              </a:rPr>
              <a:t> </a:t>
            </a:r>
            <a:r>
              <a:rPr lang="en-US" sz="2400" b="1" u="sng" dirty="0" err="1">
                <a:solidFill>
                  <a:srgbClr val="E51B46"/>
                </a:solidFill>
              </a:rPr>
              <a:t>tập</a:t>
            </a:r>
            <a:r>
              <a:rPr lang="en-US" sz="2400" b="1" u="sng" dirty="0">
                <a:solidFill>
                  <a:srgbClr val="E51B46"/>
                </a:solidFill>
              </a:rPr>
              <a:t> </a:t>
            </a:r>
            <a:r>
              <a:rPr lang="en-US" sz="2400" b="1" u="sng" dirty="0" smtClean="0">
                <a:solidFill>
                  <a:srgbClr val="E51B46"/>
                </a:solidFill>
              </a:rPr>
              <a:t>33/119SGK</a:t>
            </a:r>
            <a:r>
              <a:rPr lang="en-US" sz="2400" dirty="0" smtClean="0"/>
              <a:t>: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89,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tròn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xúc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A. </a:t>
            </a:r>
            <a:r>
              <a:rPr lang="en-US" sz="2400" dirty="0" err="1" smtClean="0"/>
              <a:t>Chứng</a:t>
            </a:r>
            <a:r>
              <a:rPr lang="en-US" sz="2400" dirty="0" smtClean="0"/>
              <a:t> </a:t>
            </a:r>
            <a:r>
              <a:rPr lang="en-US" sz="2400" dirty="0"/>
              <a:t>minh </a:t>
            </a:r>
            <a:r>
              <a:rPr lang="en-US" sz="2400" dirty="0" err="1"/>
              <a:t>rằng</a:t>
            </a:r>
            <a:r>
              <a:rPr lang="en-US" sz="2400" dirty="0"/>
              <a:t> OC //O’D.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309" y="306324"/>
            <a:ext cx="3807691" cy="251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813995" y="1405633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1597223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200058"/>
              </p:ext>
            </p:extLst>
          </p:nvPr>
        </p:nvGraphicFramePr>
        <p:xfrm>
          <a:off x="1521443" y="3100108"/>
          <a:ext cx="901170" cy="40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8" name="Equation" r:id="rId5" imgW="406080" imgH="228600" progId="Equation.DSMT4">
                  <p:embed/>
                </p:oleObj>
              </mc:Choice>
              <mc:Fallback>
                <p:oleObj name="Equation" r:id="rId5" imgW="40608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443" y="3100108"/>
                        <a:ext cx="901170" cy="405092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25859"/>
              </p:ext>
            </p:extLst>
          </p:nvPr>
        </p:nvGraphicFramePr>
        <p:xfrm>
          <a:off x="80963" y="4149938"/>
          <a:ext cx="985837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9" name="Equation" r:id="rId7" imgW="444240" imgH="228600" progId="Equation.DSMT4">
                  <p:embed/>
                </p:oleObj>
              </mc:Choice>
              <mc:Fallback>
                <p:oleObj name="Equation" r:id="rId7" imgW="4442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4149938"/>
                        <a:ext cx="985837" cy="404812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820772"/>
              </p:ext>
            </p:extLst>
          </p:nvPr>
        </p:nvGraphicFramePr>
        <p:xfrm>
          <a:off x="3048000" y="4149938"/>
          <a:ext cx="10715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0" name="Equation" r:id="rId9" imgW="482400" imgH="228600" progId="Equation.DSMT4">
                  <p:embed/>
                </p:oleObj>
              </mc:Choice>
              <mc:Fallback>
                <p:oleObj name="Equation" r:id="rId9" imgW="4824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149938"/>
                        <a:ext cx="1071563" cy="403225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6393"/>
          <p:cNvGrpSpPr/>
          <p:nvPr/>
        </p:nvGrpSpPr>
        <p:grpSpPr>
          <a:xfrm>
            <a:off x="1141413" y="4116388"/>
            <a:ext cx="1830387" cy="489262"/>
            <a:chOff x="2521553" y="4116388"/>
            <a:chExt cx="1830387" cy="489262"/>
          </a:xfrm>
        </p:grpSpPr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1429118"/>
                </p:ext>
              </p:extLst>
            </p:nvPr>
          </p:nvGraphicFramePr>
          <p:xfrm>
            <a:off x="2521553" y="4116388"/>
            <a:ext cx="1830387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51" name="Equation" r:id="rId11" imgW="825480" imgH="266400" progId="Equation.DSMT4">
                    <p:embed/>
                  </p:oleObj>
                </mc:Choice>
                <mc:Fallback>
                  <p:oleObj name="Equation" r:id="rId11" imgW="825480" imgH="2664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1553" y="4116388"/>
                          <a:ext cx="1830387" cy="471487"/>
                        </a:xfrm>
                        <a:prstGeom prst="rect">
                          <a:avLst/>
                        </a:prstGeom>
                        <a:solidFill>
                          <a:srgbClr val="A7FFD3"/>
                        </a:solidFill>
                        <a:ln w="9525">
                          <a:solidFill>
                            <a:srgbClr val="FF0066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3269265" y="4174763"/>
              <a:ext cx="914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5" name="Group 16392"/>
          <p:cNvGrpSpPr/>
          <p:nvPr/>
        </p:nvGrpSpPr>
        <p:grpSpPr>
          <a:xfrm>
            <a:off x="1295400" y="2204116"/>
            <a:ext cx="1353256" cy="907715"/>
            <a:chOff x="2864220" y="2178321"/>
            <a:chExt cx="1353256" cy="907715"/>
          </a:xfrm>
        </p:grpSpPr>
        <p:sp>
          <p:nvSpPr>
            <p:cNvPr id="15" name="Rectangle 14"/>
            <p:cNvSpPr/>
            <p:nvPr/>
          </p:nvSpPr>
          <p:spPr>
            <a:xfrm>
              <a:off x="2864220" y="2178321"/>
              <a:ext cx="1353256" cy="430887"/>
            </a:xfrm>
            <a:prstGeom prst="rect">
              <a:avLst/>
            </a:prstGeom>
            <a:solidFill>
              <a:srgbClr val="A7FFD3"/>
            </a:solidFill>
            <a:ln>
              <a:solidFill>
                <a:srgbClr val="FF0066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OC //O’D</a:t>
              </a:r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3312893"/>
                </p:ext>
              </p:extLst>
            </p:nvPr>
          </p:nvGraphicFramePr>
          <p:xfrm>
            <a:off x="3383140" y="2627249"/>
            <a:ext cx="315416" cy="458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52" name="Equation" r:id="rId13" imgW="139680" imgH="203040" progId="Equation.DSMT4">
                    <p:embed/>
                  </p:oleObj>
                </mc:Choice>
                <mc:Fallback>
                  <p:oleObj name="Equation" r:id="rId13" imgW="139680" imgH="2030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3140" y="2627249"/>
                          <a:ext cx="315416" cy="458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6395"/>
          <p:cNvGrpSpPr/>
          <p:nvPr/>
        </p:nvGrpSpPr>
        <p:grpSpPr>
          <a:xfrm>
            <a:off x="-454627" y="3429000"/>
            <a:ext cx="4798027" cy="1005753"/>
            <a:chOff x="1143000" y="3477475"/>
            <a:chExt cx="4798027" cy="1005753"/>
          </a:xfrm>
        </p:grpSpPr>
        <p:pic>
          <p:nvPicPr>
            <p:cNvPr id="16395" name="Picture 11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199114" y="1741314"/>
              <a:ext cx="685800" cy="47980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6384" name="Object 163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5864755"/>
                </p:ext>
              </p:extLst>
            </p:nvPr>
          </p:nvGraphicFramePr>
          <p:xfrm>
            <a:off x="3369215" y="3477475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53" name="Equation" r:id="rId16" imgW="139639" imgH="203112" progId="Equation.DSMT4">
                    <p:embed/>
                  </p:oleObj>
                </mc:Choice>
                <mc:Fallback>
                  <p:oleObj name="Equation" r:id="rId16" imgW="139639" imgH="203112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9215" y="3477475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16397"/>
          <p:cNvGrpSpPr/>
          <p:nvPr/>
        </p:nvGrpSpPr>
        <p:grpSpPr>
          <a:xfrm>
            <a:off x="2726197" y="4532400"/>
            <a:ext cx="2244305" cy="877799"/>
            <a:chOff x="4250198" y="4532400"/>
            <a:chExt cx="2244305" cy="877799"/>
          </a:xfrm>
        </p:grpSpPr>
        <p:sp>
          <p:nvSpPr>
            <p:cNvPr id="37" name="TextBox 36"/>
            <p:cNvSpPr txBox="1"/>
            <p:nvPr/>
          </p:nvSpPr>
          <p:spPr>
            <a:xfrm>
              <a:off x="4250198" y="4979312"/>
              <a:ext cx="2244305" cy="430887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FF00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∆O’AD </a:t>
              </a:r>
              <a:r>
                <a:rPr lang="en-US" dirty="0" err="1" smtClean="0"/>
                <a:t>cân</a:t>
              </a:r>
              <a:r>
                <a:rPr lang="en-US" dirty="0" smtClean="0"/>
                <a:t> </a:t>
              </a:r>
              <a:r>
                <a:rPr lang="en-US" dirty="0" err="1" smtClean="0"/>
                <a:t>tại</a:t>
              </a:r>
              <a:r>
                <a:rPr lang="en-US" dirty="0" smtClean="0"/>
                <a:t> O</a:t>
              </a:r>
              <a:endParaRPr lang="en-US" dirty="0"/>
            </a:p>
          </p:txBody>
        </p:sp>
        <p:graphicFrame>
          <p:nvGraphicFramePr>
            <p:cNvPr id="16387" name="Object 163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9401764"/>
                </p:ext>
              </p:extLst>
            </p:nvPr>
          </p:nvGraphicFramePr>
          <p:xfrm>
            <a:off x="4952778" y="4532400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54" name="Equation" r:id="rId18" imgW="139639" imgH="203112" progId="Equation.DSMT4">
                    <p:embed/>
                  </p:oleObj>
                </mc:Choice>
                <mc:Fallback>
                  <p:oleObj name="Equation" r:id="rId18" imgW="139639" imgH="203112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2778" y="4532400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16396"/>
          <p:cNvGrpSpPr/>
          <p:nvPr/>
        </p:nvGrpSpPr>
        <p:grpSpPr>
          <a:xfrm>
            <a:off x="0" y="4532401"/>
            <a:ext cx="1981200" cy="885819"/>
            <a:chOff x="1148924" y="4532402"/>
            <a:chExt cx="2054828" cy="815065"/>
          </a:xfrm>
        </p:grpSpPr>
        <p:sp>
          <p:nvSpPr>
            <p:cNvPr id="16385" name="TextBox 16384"/>
            <p:cNvSpPr txBox="1"/>
            <p:nvPr/>
          </p:nvSpPr>
          <p:spPr>
            <a:xfrm>
              <a:off x="1148924" y="4979315"/>
              <a:ext cx="2054828" cy="368152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FF00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∆OAC </a:t>
              </a:r>
              <a:r>
                <a:rPr lang="en-US" sz="2000" dirty="0" err="1" smtClean="0"/>
                <a:t>cân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tại</a:t>
              </a:r>
              <a:r>
                <a:rPr lang="en-US" sz="2000" dirty="0" smtClean="0"/>
                <a:t> O</a:t>
              </a:r>
              <a:endParaRPr lang="en-US" sz="2000" dirty="0"/>
            </a:p>
          </p:txBody>
        </p:sp>
        <p:graphicFrame>
          <p:nvGraphicFramePr>
            <p:cNvPr id="16388" name="Object 1638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4247131"/>
                </p:ext>
              </p:extLst>
            </p:nvPr>
          </p:nvGraphicFramePr>
          <p:xfrm>
            <a:off x="1544082" y="4532402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55" name="Equation" r:id="rId19" imgW="139639" imgH="203112" progId="Equation.DSMT4">
                    <p:embed/>
                  </p:oleObj>
                </mc:Choice>
                <mc:Fallback>
                  <p:oleObj name="Equation" r:id="rId19" imgW="139639" imgH="203112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4082" y="4532402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16398"/>
          <p:cNvGrpSpPr/>
          <p:nvPr/>
        </p:nvGrpSpPr>
        <p:grpSpPr>
          <a:xfrm>
            <a:off x="0" y="5406225"/>
            <a:ext cx="2362200" cy="842175"/>
            <a:chOff x="304800" y="5406225"/>
            <a:chExt cx="2362200" cy="842175"/>
          </a:xfrm>
        </p:grpSpPr>
        <p:sp>
          <p:nvSpPr>
            <p:cNvPr id="16389" name="TextBox 16388"/>
            <p:cNvSpPr txBox="1"/>
            <p:nvPr/>
          </p:nvSpPr>
          <p:spPr>
            <a:xfrm>
              <a:off x="304800" y="5817513"/>
              <a:ext cx="2362200" cy="430887"/>
            </a:xfrm>
            <a:prstGeom prst="rect">
              <a:avLst/>
            </a:prstGeom>
            <a:blipFill>
              <a:blip r:embed="rId20"/>
              <a:tile tx="0" ty="0" sx="100000" sy="100000" flip="none" algn="tl"/>
            </a:blipFill>
            <a:ln>
              <a:solidFill>
                <a:srgbClr val="FF00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OA = OC (=R(O))</a:t>
              </a:r>
              <a:endParaRPr lang="en-US" dirty="0"/>
            </a:p>
          </p:txBody>
        </p:sp>
        <p:graphicFrame>
          <p:nvGraphicFramePr>
            <p:cNvPr id="16390" name="Object 1638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4838881"/>
                </p:ext>
              </p:extLst>
            </p:nvPr>
          </p:nvGraphicFramePr>
          <p:xfrm>
            <a:off x="914400" y="5406225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56" name="Equation" r:id="rId21" imgW="139639" imgH="203112" progId="Equation.DSMT4">
                    <p:embed/>
                  </p:oleObj>
                </mc:Choice>
                <mc:Fallback>
                  <p:oleObj name="Equation" r:id="rId21" imgW="139639" imgH="203112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5406225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16399"/>
          <p:cNvGrpSpPr/>
          <p:nvPr/>
        </p:nvGrpSpPr>
        <p:grpSpPr>
          <a:xfrm>
            <a:off x="2590801" y="5384068"/>
            <a:ext cx="2666999" cy="864336"/>
            <a:chOff x="4035204" y="5384063"/>
            <a:chExt cx="2785846" cy="734779"/>
          </a:xfrm>
        </p:grpSpPr>
        <p:sp>
          <p:nvSpPr>
            <p:cNvPr id="41" name="TextBox 40"/>
            <p:cNvSpPr txBox="1"/>
            <p:nvPr/>
          </p:nvSpPr>
          <p:spPr>
            <a:xfrm>
              <a:off x="4035204" y="5752541"/>
              <a:ext cx="2785846" cy="366301"/>
            </a:xfrm>
            <a:prstGeom prst="rect">
              <a:avLst/>
            </a:prstGeom>
            <a:blipFill>
              <a:blip r:embed="rId20"/>
              <a:tile tx="0" ty="0" sx="100000" sy="100000" flip="none" algn="tl"/>
            </a:blipFill>
            <a:ln>
              <a:solidFill>
                <a:srgbClr val="FF006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O’A = O’D (=R (O’))</a:t>
              </a:r>
              <a:endParaRPr lang="en-US" dirty="0"/>
            </a:p>
          </p:txBody>
        </p:sp>
        <p:graphicFrame>
          <p:nvGraphicFramePr>
            <p:cNvPr id="16391" name="Object 163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8202581"/>
                </p:ext>
              </p:extLst>
            </p:nvPr>
          </p:nvGraphicFramePr>
          <p:xfrm>
            <a:off x="4933603" y="5384063"/>
            <a:ext cx="314325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57" name="Equation" r:id="rId22" imgW="139639" imgH="203112" progId="Equation.DSMT4">
                    <p:embed/>
                  </p:oleObj>
                </mc:Choice>
                <mc:Fallback>
                  <p:oleObj name="Equation" r:id="rId22" imgW="139639" imgH="203112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3603" y="5384063"/>
                          <a:ext cx="314325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6521" name="Picture 137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4800"/>
            <a:ext cx="3811270" cy="251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03" name="TextBox 16402"/>
          <p:cNvSpPr txBox="1"/>
          <p:nvPr/>
        </p:nvSpPr>
        <p:spPr>
          <a:xfrm>
            <a:off x="6553200" y="304800"/>
            <a:ext cx="15786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Hình</a:t>
            </a:r>
            <a:r>
              <a:rPr lang="en-US" i="1" dirty="0" smtClean="0"/>
              <a:t> 89</a:t>
            </a:r>
            <a:endParaRPr lang="en-US" i="1" dirty="0"/>
          </a:p>
        </p:txBody>
      </p:sp>
      <p:cxnSp>
        <p:nvCxnSpPr>
          <p:cNvPr id="38" name="Straight Connector 37"/>
          <p:cNvCxnSpPr/>
          <p:nvPr/>
        </p:nvCxnSpPr>
        <p:spPr bwMode="auto">
          <a:xfrm rot="5400000">
            <a:off x="3353594" y="4953000"/>
            <a:ext cx="38100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334000" y="2854404"/>
            <a:ext cx="3505200" cy="1107996"/>
          </a:xfrm>
          <a:prstGeom prst="rect">
            <a:avLst/>
          </a:prstGeom>
          <a:blipFill>
            <a:blip r:embed="rId20"/>
            <a:tile tx="0" ty="0" sx="100000" sy="100000" flip="none" algn="tl"/>
          </a:blip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Ta </a:t>
            </a:r>
            <a:r>
              <a:rPr lang="en-US" dirty="0" err="1" smtClean="0"/>
              <a:t>có</a:t>
            </a:r>
            <a:r>
              <a:rPr lang="en-US" dirty="0" smtClean="0"/>
              <a:t>: OA = OC =R(O)) </a:t>
            </a:r>
          </a:p>
          <a:p>
            <a:pPr algn="just"/>
            <a:r>
              <a:rPr lang="en-US" dirty="0" err="1" smtClean="0"/>
              <a:t>nên</a:t>
            </a:r>
            <a:r>
              <a:rPr lang="en-US" dirty="0" smtClean="0"/>
              <a:t> ∆OAC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O</a:t>
            </a:r>
          </a:p>
          <a:p>
            <a:pPr algn="l"/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>
                <a:sym typeface="Wingdings" pitchFamily="2" charset="2"/>
              </a:rPr>
              <a:t>:                  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(1)</a:t>
            </a:r>
            <a:endParaRPr lang="en-US" dirty="0" smtClean="0"/>
          </a:p>
        </p:txBody>
      </p:sp>
      <p:graphicFrame>
        <p:nvGraphicFramePr>
          <p:cNvPr id="46092" name="Object 12"/>
          <p:cNvGraphicFramePr>
            <a:graphicFrameLocks noChangeAspect="1"/>
          </p:cNvGraphicFramePr>
          <p:nvPr/>
        </p:nvGraphicFramePr>
        <p:xfrm>
          <a:off x="6481763" y="3557587"/>
          <a:ext cx="9858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8" name="Equation" r:id="rId24" imgW="444240" imgH="228600" progId="Equation.DSMT4">
                  <p:embed/>
                </p:oleObj>
              </mc:Choice>
              <mc:Fallback>
                <p:oleObj name="Equation" r:id="rId24" imgW="44424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1763" y="3557587"/>
                        <a:ext cx="985837" cy="404813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5334000" y="3997404"/>
            <a:ext cx="3505200" cy="1107996"/>
          </a:xfrm>
          <a:prstGeom prst="rect">
            <a:avLst/>
          </a:prstGeom>
          <a:blipFill>
            <a:blip r:embed="rId20"/>
            <a:tile tx="0" ty="0" sx="100000" sy="100000" flip="none" algn="tl"/>
          </a:blip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: O’A = O’D =R(O’)) </a:t>
            </a:r>
            <a:r>
              <a:rPr lang="en-US" dirty="0" err="1" smtClean="0"/>
              <a:t>nên</a:t>
            </a:r>
            <a:r>
              <a:rPr lang="en-US" dirty="0" smtClean="0"/>
              <a:t> ∆O’AD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O</a:t>
            </a:r>
          </a:p>
          <a:p>
            <a:pPr algn="l"/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>
                <a:sym typeface="Wingdings" pitchFamily="2" charset="2"/>
              </a:rPr>
              <a:t>:                  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(2)</a:t>
            </a:r>
            <a:endParaRPr lang="en-US" dirty="0" smtClean="0"/>
          </a:p>
        </p:txBody>
      </p:sp>
      <p:graphicFrame>
        <p:nvGraphicFramePr>
          <p:cNvPr id="46093" name="Object 13"/>
          <p:cNvGraphicFramePr>
            <a:graphicFrameLocks noChangeAspect="1"/>
          </p:cNvGraphicFramePr>
          <p:nvPr/>
        </p:nvGraphicFramePr>
        <p:xfrm>
          <a:off x="6472237" y="4625975"/>
          <a:ext cx="10715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9" name="Equation" r:id="rId25" imgW="482400" imgH="228600" progId="Equation.DSMT4">
                  <p:embed/>
                </p:oleObj>
              </mc:Choice>
              <mc:Fallback>
                <p:oleObj name="Equation" r:id="rId25" imgW="48240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2237" y="4625975"/>
                        <a:ext cx="1071563" cy="403225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4" name="Object 14"/>
          <p:cNvGraphicFramePr>
            <a:graphicFrameLocks noChangeAspect="1"/>
          </p:cNvGraphicFramePr>
          <p:nvPr/>
        </p:nvGraphicFramePr>
        <p:xfrm>
          <a:off x="6172200" y="5167313"/>
          <a:ext cx="1833563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0" name="Equation" r:id="rId26" imgW="825480" imgH="266400" progId="Equation.DSMT4">
                  <p:embed/>
                </p:oleObj>
              </mc:Choice>
              <mc:Fallback>
                <p:oleObj name="Equation" r:id="rId26" imgW="825480" imgH="266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67313"/>
                        <a:ext cx="1833563" cy="471487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5562600" y="5207913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Mà</a:t>
            </a:r>
            <a:r>
              <a:rPr lang="en-US" dirty="0" smtClean="0"/>
              <a:t>:            </a:t>
            </a:r>
            <a:r>
              <a:rPr lang="en-US" dirty="0" smtClean="0">
                <a:sym typeface="Wingdings" pitchFamily="2" charset="2"/>
              </a:rPr>
              <a:t>                  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(3)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334000" y="5665113"/>
            <a:ext cx="342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Từ</a:t>
            </a:r>
            <a:r>
              <a:rPr lang="en-US" dirty="0" smtClean="0"/>
              <a:t>  (1),(2),(3)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46095" name="Object 15"/>
          <p:cNvGraphicFramePr>
            <a:graphicFrameLocks noChangeAspect="1"/>
          </p:cNvGraphicFramePr>
          <p:nvPr/>
        </p:nvGraphicFramePr>
        <p:xfrm>
          <a:off x="7848600" y="5638800"/>
          <a:ext cx="9017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1" name="Equation" r:id="rId28" imgW="406080" imgH="228600" progId="Equation.DSMT4">
                  <p:embed/>
                </p:oleObj>
              </mc:Choice>
              <mc:Fallback>
                <p:oleObj name="Equation" r:id="rId28" imgW="40608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638800"/>
                        <a:ext cx="901700" cy="404812"/>
                      </a:xfrm>
                      <a:prstGeom prst="rect">
                        <a:avLst/>
                      </a:prstGeom>
                      <a:solidFill>
                        <a:srgbClr val="A7FFD3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5334000" y="6019800"/>
            <a:ext cx="381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mà</a:t>
            </a:r>
            <a:r>
              <a:rPr lang="en-US" dirty="0" smtClean="0"/>
              <a:t> 2 </a:t>
            </a:r>
            <a:r>
              <a:rPr lang="en-US" dirty="0" err="1" smtClean="0"/>
              <a:t>góc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ở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so le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OC //O’D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5" grpId="0"/>
      <p:bldP spid="46" grpId="0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4724400" y="990600"/>
            <a:ext cx="685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CC"/>
                </a:solidFill>
              </a:rPr>
              <a:t>b)</a:t>
            </a:r>
          </a:p>
        </p:txBody>
      </p:sp>
      <p:pic>
        <p:nvPicPr>
          <p:cNvPr id="18535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600200"/>
            <a:ext cx="25908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5352" name="Text Box 8"/>
          <p:cNvSpPr txBox="1">
            <a:spLocks noChangeArrowheads="1"/>
          </p:cNvSpPr>
          <p:nvPr/>
        </p:nvSpPr>
        <p:spPr bwMode="auto">
          <a:xfrm>
            <a:off x="1676400" y="192405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2362200" y="19431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</a:rPr>
              <a:t>15</a:t>
            </a:r>
          </a:p>
        </p:txBody>
      </p:sp>
      <p:pic>
        <p:nvPicPr>
          <p:cNvPr id="18535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1295400"/>
            <a:ext cx="20574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5358" name="Text Box 14"/>
          <p:cNvSpPr txBox="1">
            <a:spLocks noChangeArrowheads="1"/>
          </p:cNvSpPr>
          <p:nvPr/>
        </p:nvSpPr>
        <p:spPr bwMode="auto">
          <a:xfrm>
            <a:off x="6705600" y="196215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85359" name="Text Box 15"/>
          <p:cNvSpPr txBox="1">
            <a:spLocks noChangeArrowheads="1"/>
          </p:cNvSpPr>
          <p:nvPr/>
        </p:nvSpPr>
        <p:spPr bwMode="auto">
          <a:xfrm>
            <a:off x="6477000" y="18288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85360" name="Text Box 16"/>
          <p:cNvSpPr txBox="1">
            <a:spLocks noChangeArrowheads="1"/>
          </p:cNvSpPr>
          <p:nvPr/>
        </p:nvSpPr>
        <p:spPr bwMode="auto">
          <a:xfrm>
            <a:off x="2533650" y="24003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</a:t>
            </a:r>
            <a:r>
              <a:rPr lang="en-US" sz="1600" baseline="30000"/>
              <a:t>’</a:t>
            </a:r>
            <a:endParaRPr lang="en-US" sz="1600"/>
          </a:p>
        </p:txBody>
      </p:sp>
      <p:sp>
        <p:nvSpPr>
          <p:cNvPr id="185361" name="Text Box 17"/>
          <p:cNvSpPr txBox="1">
            <a:spLocks noChangeArrowheads="1"/>
          </p:cNvSpPr>
          <p:nvPr/>
        </p:nvSpPr>
        <p:spPr bwMode="auto">
          <a:xfrm>
            <a:off x="6667500" y="226695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</a:t>
            </a:r>
            <a:r>
              <a:rPr lang="en-US" sz="1600" baseline="30000"/>
              <a:t>’</a:t>
            </a:r>
            <a:endParaRPr lang="en-US" sz="1600"/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0" y="0"/>
            <a:ext cx="8915400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E51B46"/>
                </a:solidFill>
              </a:rPr>
              <a:t>Bài</a:t>
            </a:r>
            <a:r>
              <a:rPr lang="en-US" sz="2000" b="1" u="sng" dirty="0" smtClean="0">
                <a:solidFill>
                  <a:srgbClr val="E51B46"/>
                </a:solidFill>
              </a:rPr>
              <a:t> </a:t>
            </a:r>
            <a:r>
              <a:rPr lang="en-US" sz="2000" b="1" u="sng" dirty="0" err="1" smtClean="0">
                <a:solidFill>
                  <a:srgbClr val="E51B46"/>
                </a:solidFill>
              </a:rPr>
              <a:t>tập</a:t>
            </a:r>
            <a:r>
              <a:rPr lang="en-US" sz="2000" b="1" u="sng" dirty="0" smtClean="0">
                <a:solidFill>
                  <a:srgbClr val="E51B46"/>
                </a:solidFill>
              </a:rPr>
              <a:t> 34/119SGK: </a:t>
            </a:r>
            <a:r>
              <a:rPr lang="en-US" b="1" dirty="0" smtClean="0">
                <a:solidFill>
                  <a:srgbClr val="0000CC"/>
                </a:solidFill>
              </a:rPr>
              <a:t>Cho </a:t>
            </a:r>
            <a:r>
              <a:rPr lang="en-US" b="1" dirty="0">
                <a:solidFill>
                  <a:srgbClr val="0000CC"/>
                </a:solidFill>
              </a:rPr>
              <a:t>(O;20cm) </a:t>
            </a:r>
            <a:r>
              <a:rPr lang="en-US" b="1" dirty="0" err="1" smtClean="0">
                <a:solidFill>
                  <a:srgbClr val="0000CC"/>
                </a:solidFill>
              </a:rPr>
              <a:t>và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>
                <a:solidFill>
                  <a:srgbClr val="0000CC"/>
                </a:solidFill>
              </a:rPr>
              <a:t>(O;15cm) </a:t>
            </a:r>
            <a:r>
              <a:rPr lang="en-US" b="1" dirty="0" err="1" smtClean="0">
                <a:solidFill>
                  <a:srgbClr val="0000CC"/>
                </a:solidFill>
              </a:rPr>
              <a:t>cắt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nhau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tại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>
                <a:solidFill>
                  <a:srgbClr val="0000CC"/>
                </a:solidFill>
              </a:rPr>
              <a:t>A </a:t>
            </a:r>
            <a:r>
              <a:rPr lang="en-US" b="1" dirty="0" err="1" smtClean="0">
                <a:solidFill>
                  <a:srgbClr val="0000CC"/>
                </a:solidFill>
              </a:rPr>
              <a:t>và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>
                <a:solidFill>
                  <a:srgbClr val="0000CC"/>
                </a:solidFill>
              </a:rPr>
              <a:t>B. </a:t>
            </a:r>
            <a:endParaRPr lang="en-US" b="1" dirty="0" smtClean="0">
              <a:solidFill>
                <a:srgbClr val="0000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CC"/>
                </a:solidFill>
              </a:rPr>
              <a:t>Tính</a:t>
            </a:r>
            <a:r>
              <a:rPr lang="en-US" b="1" dirty="0" smtClean="0">
                <a:solidFill>
                  <a:srgbClr val="0000CC"/>
                </a:solidFill>
              </a:rPr>
              <a:t> OO’   </a:t>
            </a:r>
            <a:r>
              <a:rPr lang="en-US" b="1" dirty="0" err="1" smtClean="0">
                <a:solidFill>
                  <a:srgbClr val="0000CC"/>
                </a:solidFill>
              </a:rPr>
              <a:t>biết</a:t>
            </a:r>
            <a:r>
              <a:rPr lang="en-US" b="1" dirty="0" smtClean="0">
                <a:solidFill>
                  <a:srgbClr val="0000CC"/>
                </a:solidFill>
              </a:rPr>
              <a:t> AB = 24 cm.</a:t>
            </a:r>
            <a:r>
              <a:rPr lang="en-US" b="1" baseline="30000" dirty="0" smtClean="0">
                <a:solidFill>
                  <a:srgbClr val="0000CC"/>
                </a:solidFill>
              </a:rPr>
              <a:t>   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85364" name="Text Box 20"/>
          <p:cNvSpPr txBox="1">
            <a:spLocks noChangeArrowheads="1"/>
          </p:cNvSpPr>
          <p:nvPr/>
        </p:nvSpPr>
        <p:spPr bwMode="auto">
          <a:xfrm>
            <a:off x="-152400" y="940713"/>
            <a:ext cx="685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CC"/>
                </a:solidFill>
              </a:rPr>
              <a:t>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990600"/>
            <a:ext cx="342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O, O’ </a:t>
            </a:r>
            <a:r>
              <a:rPr lang="en-US" b="1" dirty="0" err="1" smtClean="0">
                <a:solidFill>
                  <a:srgbClr val="C00000"/>
                </a:solidFill>
              </a:rPr>
              <a:t>khác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phía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đối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với</a:t>
            </a:r>
            <a:r>
              <a:rPr lang="en-US" b="1" dirty="0" smtClean="0">
                <a:solidFill>
                  <a:srgbClr val="C00000"/>
                </a:solidFill>
              </a:rPr>
              <a:t> AB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200" y="990600"/>
            <a:ext cx="342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O, O’ </a:t>
            </a:r>
            <a:r>
              <a:rPr lang="en-US" b="1" dirty="0" err="1" smtClean="0">
                <a:solidFill>
                  <a:srgbClr val="C00000"/>
                </a:solidFill>
              </a:rPr>
              <a:t>cùng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phía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đối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với</a:t>
            </a:r>
            <a:r>
              <a:rPr lang="en-US" b="1" dirty="0" smtClean="0">
                <a:solidFill>
                  <a:srgbClr val="C00000"/>
                </a:solidFill>
              </a:rPr>
              <a:t> AB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rot="10800000" flipV="1">
            <a:off x="4800601" y="1206044"/>
            <a:ext cx="1588" cy="549955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8" name="Object 367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85800" y="3937000"/>
          <a:ext cx="2971800" cy="723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6" name="Equation" r:id="rId5" imgW="1511280" imgH="368280" progId="Equation.DSMT4">
                  <p:embed/>
                </p:oleObj>
              </mc:Choice>
              <mc:Fallback>
                <p:oleObj name="Equation" r:id="rId5" imgW="1511280" imgH="368280" progId="Equation.DSMT4">
                  <p:embed/>
                  <p:pic>
                    <p:nvPicPr>
                      <p:cNvPr id="0" name="Object 3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37000"/>
                        <a:ext cx="2971800" cy="7237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53"/>
          <p:cNvGraphicFramePr>
            <a:graphicFrameLocks noChangeAspect="1"/>
          </p:cNvGraphicFramePr>
          <p:nvPr/>
        </p:nvGraphicFramePr>
        <p:xfrm>
          <a:off x="942975" y="5592763"/>
          <a:ext cx="98425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7" name="Equation" r:id="rId7" imgW="660240" imgH="457200" progId="Equation.DSMT4">
                  <p:embed/>
                </p:oleObj>
              </mc:Choice>
              <mc:Fallback>
                <p:oleObj name="Equation" r:id="rId7" imgW="660240" imgH="457200" progId="Equation.DSMT4">
                  <p:embed/>
                  <p:pic>
                    <p:nvPicPr>
                      <p:cNvPr id="0" name="Object 3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5592763"/>
                        <a:ext cx="984250" cy="6746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55"/>
          <p:cNvGraphicFramePr>
            <a:graphicFrameLocks noChangeAspect="1"/>
          </p:cNvGraphicFramePr>
          <p:nvPr/>
        </p:nvGraphicFramePr>
        <p:xfrm>
          <a:off x="1066800" y="4724400"/>
          <a:ext cx="1905000" cy="504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8" name="Equation" r:id="rId9" imgW="1282680" imgH="342720" progId="Equation.DSMT4">
                  <p:embed/>
                </p:oleObj>
              </mc:Choice>
              <mc:Fallback>
                <p:oleObj name="Equation" r:id="rId9" imgW="1282680" imgH="342720" progId="Equation.DSMT4">
                  <p:embed/>
                  <p:pic>
                    <p:nvPicPr>
                      <p:cNvPr id="0" name="Object 3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724400"/>
                        <a:ext cx="1905000" cy="5048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59"/>
          <p:cNvGraphicFramePr>
            <a:graphicFrameLocks noChangeAspect="1"/>
          </p:cNvGraphicFramePr>
          <p:nvPr/>
        </p:nvGraphicFramePr>
        <p:xfrm>
          <a:off x="1981201" y="3606800"/>
          <a:ext cx="349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9" name="Equation" r:id="rId11" imgW="139680" imgH="203040" progId="Equation.DSMT4">
                  <p:embed/>
                </p:oleObj>
              </mc:Choice>
              <mc:Fallback>
                <p:oleObj name="Equation" r:id="rId11" imgW="139680" imgH="203040" progId="Equation.DSMT4">
                  <p:embed/>
                  <p:pic>
                    <p:nvPicPr>
                      <p:cNvPr id="0" name="Object 3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3606800"/>
                        <a:ext cx="3492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60"/>
          <p:cNvGraphicFramePr>
            <a:graphicFrameLocks noChangeAspect="1"/>
          </p:cNvGraphicFramePr>
          <p:nvPr/>
        </p:nvGraphicFramePr>
        <p:xfrm>
          <a:off x="609600" y="5638800"/>
          <a:ext cx="454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0" name="Equation" r:id="rId13" imgW="139680" imgH="203040" progId="Equation.DSMT4">
                  <p:embed/>
                </p:oleObj>
              </mc:Choice>
              <mc:Fallback>
                <p:oleObj name="Equation" r:id="rId13" imgW="139680" imgH="203040" progId="Equation.DSMT4">
                  <p:embed/>
                  <p:pic>
                    <p:nvPicPr>
                      <p:cNvPr id="0" name="Object 3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638800"/>
                        <a:ext cx="4540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61"/>
          <p:cNvGraphicFramePr>
            <a:graphicFrameLocks noChangeAspect="1"/>
          </p:cNvGraphicFramePr>
          <p:nvPr/>
        </p:nvGraphicFramePr>
        <p:xfrm>
          <a:off x="685800" y="4648200"/>
          <a:ext cx="454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1" name="Equation" r:id="rId15" imgW="139680" imgH="203040" progId="Equation.DSMT4">
                  <p:embed/>
                </p:oleObj>
              </mc:Choice>
              <mc:Fallback>
                <p:oleObj name="Equation" r:id="rId15" imgW="139680" imgH="203040" progId="Equation.DSMT4">
                  <p:embed/>
                  <p:pic>
                    <p:nvPicPr>
                      <p:cNvPr id="0" name="Object 3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48200"/>
                        <a:ext cx="4540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374"/>
          <p:cNvSpPr>
            <a:spLocks noChangeArrowheads="1"/>
          </p:cNvSpPr>
          <p:nvPr/>
        </p:nvSpPr>
        <p:spPr bwMode="auto">
          <a:xfrm>
            <a:off x="762000" y="3048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800" b="1">
              <a:solidFill>
                <a:srgbClr val="FF0000"/>
              </a:solidFill>
            </a:endParaRPr>
          </a:p>
        </p:txBody>
      </p:sp>
      <p:graphicFrame>
        <p:nvGraphicFramePr>
          <p:cNvPr id="26" name="Object 375"/>
          <p:cNvGraphicFramePr>
            <a:graphicFrameLocks noChangeAspect="1"/>
          </p:cNvGraphicFramePr>
          <p:nvPr/>
        </p:nvGraphicFramePr>
        <p:xfrm>
          <a:off x="1828800" y="3302000"/>
          <a:ext cx="609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2" name="Equation" r:id="rId17" imgW="304560" imgH="177480" progId="Equation.DSMT4">
                  <p:embed/>
                </p:oleObj>
              </mc:Choice>
              <mc:Fallback>
                <p:oleObj name="Equation" r:id="rId17" imgW="304560" imgH="177480" progId="Equation.DSMT4">
                  <p:embed/>
                  <p:pic>
                    <p:nvPicPr>
                      <p:cNvPr id="0" name="Object 3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302000"/>
                        <a:ext cx="6096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376"/>
          <p:cNvSpPr txBox="1">
            <a:spLocks noChangeArrowheads="1"/>
          </p:cNvSpPr>
          <p:nvPr/>
        </p:nvSpPr>
        <p:spPr bwMode="auto">
          <a:xfrm>
            <a:off x="2286000" y="3683913"/>
            <a:ext cx="1828800" cy="43088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</a:rPr>
              <a:t>OO’= OI+O’I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28" name="Object 361"/>
          <p:cNvGraphicFramePr>
            <a:graphicFrameLocks noChangeAspect="1"/>
          </p:cNvGraphicFramePr>
          <p:nvPr/>
        </p:nvGraphicFramePr>
        <p:xfrm>
          <a:off x="3200400" y="4572000"/>
          <a:ext cx="454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3" name="Equation" r:id="rId19" imgW="139680" imgH="203040" progId="Equation.DSMT4">
                  <p:embed/>
                </p:oleObj>
              </mc:Choice>
              <mc:Fallback>
                <p:oleObj name="Equation" r:id="rId19" imgW="13968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572000"/>
                        <a:ext cx="4540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81000" y="51816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200" y="6248400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OO’ </a:t>
            </a:r>
            <a:r>
              <a:rPr lang="en-US" dirty="0" err="1" smtClean="0">
                <a:solidFill>
                  <a:srgbClr val="002060"/>
                </a:solidFill>
              </a:rPr>
              <a:t>là</a:t>
            </a:r>
            <a:r>
              <a:rPr lang="en-US" dirty="0" smtClean="0">
                <a:solidFill>
                  <a:srgbClr val="002060"/>
                </a:solidFill>
              </a:rPr>
              <a:t> t/t AB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19400" y="52578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Tương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tự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32" name="Object 367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5410200" y="4089400"/>
          <a:ext cx="2971800" cy="723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4" name="Equation" r:id="rId21" imgW="1511280" imgH="368280" progId="Equation.DSMT4">
                  <p:embed/>
                </p:oleObj>
              </mc:Choice>
              <mc:Fallback>
                <p:oleObj name="Equation" r:id="rId21" imgW="1511280" imgH="3682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089400"/>
                        <a:ext cx="2971800" cy="7237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53"/>
          <p:cNvGraphicFramePr>
            <a:graphicFrameLocks noChangeAspect="1"/>
          </p:cNvGraphicFramePr>
          <p:nvPr/>
        </p:nvGraphicFramePr>
        <p:xfrm>
          <a:off x="5667375" y="5745163"/>
          <a:ext cx="98425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5" name="Equation" r:id="rId22" imgW="660240" imgH="457200" progId="Equation.DSMT4">
                  <p:embed/>
                </p:oleObj>
              </mc:Choice>
              <mc:Fallback>
                <p:oleObj name="Equation" r:id="rId22" imgW="660240" imgH="457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75" y="5745163"/>
                        <a:ext cx="984250" cy="6746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55"/>
          <p:cNvGraphicFramePr>
            <a:graphicFrameLocks noChangeAspect="1"/>
          </p:cNvGraphicFramePr>
          <p:nvPr/>
        </p:nvGraphicFramePr>
        <p:xfrm>
          <a:off x="5791200" y="4876800"/>
          <a:ext cx="1905000" cy="504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6" name="Equation" r:id="rId23" imgW="1282680" imgH="342720" progId="Equation.DSMT4">
                  <p:embed/>
                </p:oleObj>
              </mc:Choice>
              <mc:Fallback>
                <p:oleObj name="Equation" r:id="rId23" imgW="128268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876800"/>
                        <a:ext cx="1905000" cy="5048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59"/>
          <p:cNvGraphicFramePr>
            <a:graphicFrameLocks noChangeAspect="1"/>
          </p:cNvGraphicFramePr>
          <p:nvPr/>
        </p:nvGraphicFramePr>
        <p:xfrm>
          <a:off x="6705601" y="3759200"/>
          <a:ext cx="349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7" name="Equation" r:id="rId24" imgW="139680" imgH="203040" progId="Equation.DSMT4">
                  <p:embed/>
                </p:oleObj>
              </mc:Choice>
              <mc:Fallback>
                <p:oleObj name="Equation" r:id="rId24" imgW="13968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1" y="3759200"/>
                        <a:ext cx="3492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60"/>
          <p:cNvGraphicFramePr>
            <a:graphicFrameLocks noChangeAspect="1"/>
          </p:cNvGraphicFramePr>
          <p:nvPr/>
        </p:nvGraphicFramePr>
        <p:xfrm>
          <a:off x="5334000" y="5791200"/>
          <a:ext cx="454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8" name="Equation" r:id="rId25" imgW="139680" imgH="203040" progId="Equation.DSMT4">
                  <p:embed/>
                </p:oleObj>
              </mc:Choice>
              <mc:Fallback>
                <p:oleObj name="Equation" r:id="rId25" imgW="139680" imgH="2030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791200"/>
                        <a:ext cx="4540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1"/>
          <p:cNvGraphicFramePr>
            <a:graphicFrameLocks noChangeAspect="1"/>
          </p:cNvGraphicFramePr>
          <p:nvPr/>
        </p:nvGraphicFramePr>
        <p:xfrm>
          <a:off x="5410200" y="4800600"/>
          <a:ext cx="454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9" name="Equation" r:id="rId26" imgW="139680" imgH="203040" progId="Equation.DSMT4">
                  <p:embed/>
                </p:oleObj>
              </mc:Choice>
              <mc:Fallback>
                <p:oleObj name="Equation" r:id="rId26" imgW="139680" imgH="2030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800600"/>
                        <a:ext cx="4540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4"/>
          <p:cNvSpPr>
            <a:spLocks noChangeArrowheads="1"/>
          </p:cNvSpPr>
          <p:nvPr/>
        </p:nvSpPr>
        <p:spPr bwMode="auto">
          <a:xfrm>
            <a:off x="5486400" y="3200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800" b="1">
              <a:solidFill>
                <a:srgbClr val="FF0000"/>
              </a:solidFill>
            </a:endParaRPr>
          </a:p>
        </p:txBody>
      </p:sp>
      <p:graphicFrame>
        <p:nvGraphicFramePr>
          <p:cNvPr id="39" name="Object 375"/>
          <p:cNvGraphicFramePr>
            <a:graphicFrameLocks noChangeAspect="1"/>
          </p:cNvGraphicFramePr>
          <p:nvPr/>
        </p:nvGraphicFramePr>
        <p:xfrm>
          <a:off x="6553200" y="3378200"/>
          <a:ext cx="609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0" name="Equation" r:id="rId27" imgW="304560" imgH="177480" progId="Equation.DSMT4">
                  <p:embed/>
                </p:oleObj>
              </mc:Choice>
              <mc:Fallback>
                <p:oleObj name="Equation" r:id="rId27" imgW="304560" imgH="177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378200"/>
                        <a:ext cx="6096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376"/>
          <p:cNvSpPr txBox="1">
            <a:spLocks noChangeArrowheads="1"/>
          </p:cNvSpPr>
          <p:nvPr/>
        </p:nvSpPr>
        <p:spPr bwMode="auto">
          <a:xfrm>
            <a:off x="7010400" y="3729335"/>
            <a:ext cx="1828800" cy="43088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</a:rPr>
              <a:t>OO’= OI - O’I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1" name="Object 361"/>
          <p:cNvGraphicFramePr>
            <a:graphicFrameLocks noChangeAspect="1"/>
          </p:cNvGraphicFramePr>
          <p:nvPr/>
        </p:nvGraphicFramePr>
        <p:xfrm>
          <a:off x="7924800" y="4724400"/>
          <a:ext cx="454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1" name="Equation" r:id="rId28" imgW="139680" imgH="203040" progId="Equation.DSMT4">
                  <p:embed/>
                </p:oleObj>
              </mc:Choice>
              <mc:Fallback>
                <p:oleObj name="Equation" r:id="rId28" imgW="139680" imgH="2030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4724400"/>
                        <a:ext cx="4540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5105400" y="54102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00600" y="6400800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OO’ </a:t>
            </a:r>
            <a:r>
              <a:rPr lang="en-US" dirty="0" err="1" smtClean="0">
                <a:solidFill>
                  <a:srgbClr val="002060"/>
                </a:solidFill>
              </a:rPr>
              <a:t>là</a:t>
            </a:r>
            <a:r>
              <a:rPr lang="en-US" dirty="0" smtClean="0">
                <a:solidFill>
                  <a:srgbClr val="002060"/>
                </a:solidFill>
              </a:rPr>
              <a:t> t/t AB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543800" y="54102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Tương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tự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8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8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8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8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6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500"/>
                            </p:stCondLst>
                            <p:childTnLst>
                              <p:par>
                                <p:cTn id="1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500"/>
                            </p:stCondLst>
                            <p:childTnLst>
                              <p:par>
                                <p:cTn id="1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7000"/>
                            </p:stCondLst>
                            <p:childTnLst>
                              <p:par>
                                <p:cTn id="1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7500"/>
                            </p:stCondLst>
                            <p:childTnLst>
                              <p:par>
                                <p:cTn id="15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0" grpId="0"/>
      <p:bldP spid="185352" grpId="0"/>
      <p:bldP spid="185353" grpId="0"/>
      <p:bldP spid="185358" grpId="0"/>
      <p:bldP spid="185359" grpId="0"/>
      <p:bldP spid="185360" grpId="0"/>
      <p:bldP spid="185361" grpId="0"/>
      <p:bldP spid="185362" grpId="0" animBg="1"/>
      <p:bldP spid="185364" grpId="0"/>
      <p:bldP spid="15" grpId="0"/>
      <p:bldP spid="27" grpId="0" animBg="1"/>
      <p:bldP spid="29" grpId="0"/>
      <p:bldP spid="30" grpId="0"/>
      <p:bldP spid="31" grpId="0"/>
      <p:bldP spid="40" grpId="0" animBg="1"/>
      <p:bldP spid="42" grpId="0"/>
      <p:bldP spid="43" grpId="0"/>
      <p:bldP spid="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87413"/>
            <a:ext cx="17335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914400"/>
            <a:ext cx="25908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87" y="2392363"/>
            <a:ext cx="3568219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113" y="1974850"/>
            <a:ext cx="17621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3641725" y="2662238"/>
            <a:ext cx="3082925" cy="1498600"/>
            <a:chOff x="2252350" y="2650872"/>
            <a:chExt cx="3082530" cy="1497523"/>
          </a:xfrm>
        </p:grpSpPr>
        <p:pic>
          <p:nvPicPr>
            <p:cNvPr id="19487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6825" y="3048000"/>
              <a:ext cx="1318055" cy="11003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488" name="Picture 7"/>
            <p:cNvPicPr>
              <a:picLocks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2350" y="2650872"/>
              <a:ext cx="2054605" cy="1367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" name="Picture 8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588" y="2743200"/>
            <a:ext cx="1736725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" y="3387725"/>
            <a:ext cx="2999427" cy="24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46414">
            <a:off x="2509770" y="4419600"/>
            <a:ext cx="2320131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13"/>
          <p:cNvPicPr>
            <a:picLocks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" y="2224088"/>
            <a:ext cx="1100137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1349375" y="-52389"/>
            <a:ext cx="7260982" cy="1435101"/>
            <a:chOff x="1337675" y="-63501"/>
            <a:chExt cx="7261401" cy="1435100"/>
          </a:xfrm>
        </p:grpSpPr>
        <p:pic>
          <p:nvPicPr>
            <p:cNvPr id="19479" name="Picture 2"/>
            <p:cNvPicPr>
              <a:picLocks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7675" y="212652"/>
              <a:ext cx="2590926" cy="1126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oup 37893"/>
            <p:cNvGrpSpPr>
              <a:grpSpLocks/>
            </p:cNvGrpSpPr>
            <p:nvPr/>
          </p:nvGrpSpPr>
          <p:grpSpPr bwMode="auto">
            <a:xfrm>
              <a:off x="3950851" y="-63501"/>
              <a:ext cx="4648225" cy="1435100"/>
              <a:chOff x="1970675" y="1066843"/>
              <a:chExt cx="4648939" cy="1435263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2666379" y="1066843"/>
                <a:ext cx="2405433" cy="143526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82" name="TextBox 22"/>
              <p:cNvSpPr txBox="1">
                <a:spLocks noChangeArrowheads="1"/>
              </p:cNvSpPr>
              <p:nvPr/>
            </p:nvSpPr>
            <p:spPr bwMode="auto">
              <a:xfrm>
                <a:off x="5476615" y="1119238"/>
                <a:ext cx="1142999" cy="369332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800" dirty="0" err="1"/>
                  <a:t>Giao</a:t>
                </a:r>
                <a:r>
                  <a:rPr lang="en-US" sz="1800" dirty="0"/>
                  <a:t> </a:t>
                </a:r>
                <a:r>
                  <a:rPr lang="en-US" sz="1800" dirty="0" err="1"/>
                  <a:t>điểm</a:t>
                </a:r>
                <a:endParaRPr lang="en-US" sz="1800" dirty="0"/>
              </a:p>
            </p:txBody>
          </p:sp>
          <p:cxnSp>
            <p:nvCxnSpPr>
              <p:cNvPr id="19483" name="Straight Arrow Connector 24"/>
              <p:cNvCxnSpPr>
                <a:cxnSpLocks noChangeShapeType="1"/>
              </p:cNvCxnSpPr>
              <p:nvPr/>
            </p:nvCxnSpPr>
            <p:spPr bwMode="auto">
              <a:xfrm flipH="1">
                <a:off x="4114800" y="1251466"/>
                <a:ext cx="1447800" cy="184666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prstDash val="sysDot"/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484" name="Straight Arrow Connector 26"/>
              <p:cNvCxnSpPr>
                <a:cxnSpLocks noChangeShapeType="1"/>
              </p:cNvCxnSpPr>
              <p:nvPr/>
            </p:nvCxnSpPr>
            <p:spPr bwMode="auto">
              <a:xfrm flipH="1">
                <a:off x="4091050" y="1275216"/>
                <a:ext cx="1447800" cy="805934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prstDash val="sysDot"/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485" name="TextBox 30"/>
              <p:cNvSpPr txBox="1">
                <a:spLocks noChangeArrowheads="1"/>
              </p:cNvSpPr>
              <p:nvPr/>
            </p:nvSpPr>
            <p:spPr bwMode="auto">
              <a:xfrm>
                <a:off x="1970675" y="1161689"/>
                <a:ext cx="1100539" cy="338592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600" dirty="0" err="1"/>
                  <a:t>Dây</a:t>
                </a:r>
                <a:r>
                  <a:rPr lang="en-US" sz="1600" dirty="0"/>
                  <a:t> </a:t>
                </a:r>
                <a:r>
                  <a:rPr lang="en-US" sz="1600" dirty="0" err="1"/>
                  <a:t>chung</a:t>
                </a:r>
                <a:endParaRPr lang="en-US" sz="1600" dirty="0"/>
              </a:p>
            </p:txBody>
          </p:sp>
          <p:cxnSp>
            <p:nvCxnSpPr>
              <p:cNvPr id="19486" name="Straight Arrow Connector 37888"/>
              <p:cNvCxnSpPr>
                <a:cxnSpLocks noChangeShapeType="1"/>
              </p:cNvCxnSpPr>
              <p:nvPr/>
            </p:nvCxnSpPr>
            <p:spPr bwMode="auto">
              <a:xfrm>
                <a:off x="2578925" y="1389966"/>
                <a:ext cx="1447800" cy="144108"/>
              </a:xfrm>
              <a:prstGeom prst="straightConnector1">
                <a:avLst/>
              </a:prstGeom>
              <a:noFill/>
              <a:ln w="9525" algn="ctr">
                <a:solidFill>
                  <a:srgbClr val="E51B46"/>
                </a:solidFill>
                <a:prstDash val="sysDash"/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24" name="Rounded Rectangle 23"/>
          <p:cNvSpPr/>
          <p:nvPr/>
        </p:nvSpPr>
        <p:spPr>
          <a:xfrm>
            <a:off x="3657600" y="1371600"/>
            <a:ext cx="5380038" cy="4572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700" dirty="0" err="1">
                <a:solidFill>
                  <a:srgbClr val="FF0000"/>
                </a:solidFill>
              </a:rPr>
              <a:t>Đường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nối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tâm</a:t>
            </a:r>
            <a:r>
              <a:rPr lang="en-US" sz="1700" dirty="0">
                <a:solidFill>
                  <a:srgbClr val="FF0000"/>
                </a:solidFill>
              </a:rPr>
              <a:t> OO’ </a:t>
            </a:r>
            <a:r>
              <a:rPr lang="en-US" sz="1700" dirty="0" err="1">
                <a:solidFill>
                  <a:srgbClr val="FF0000"/>
                </a:solidFill>
              </a:rPr>
              <a:t>là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đường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trung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trực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của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dây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chung</a:t>
            </a:r>
            <a:r>
              <a:rPr lang="en-US" sz="1700" dirty="0">
                <a:solidFill>
                  <a:srgbClr val="FF0000"/>
                </a:solidFill>
              </a:rPr>
              <a:t> AB</a:t>
            </a:r>
          </a:p>
        </p:txBody>
      </p: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3717925" y="1905000"/>
            <a:ext cx="3749675" cy="1243013"/>
            <a:chOff x="2269397" y="1905000"/>
            <a:chExt cx="3750403" cy="1242748"/>
          </a:xfrm>
        </p:grpSpPr>
        <p:pic>
          <p:nvPicPr>
            <p:cNvPr id="19477" name="Picture 6"/>
            <p:cNvPicPr>
              <a:picLocks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9397" y="2392061"/>
              <a:ext cx="1997803" cy="755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8" name="Picture 3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4313" y="1905000"/>
              <a:ext cx="1995487" cy="1182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1" name="Picture 14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4113213"/>
            <a:ext cx="26241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1023"/>
          <p:cNvGrpSpPr>
            <a:grpSpLocks/>
          </p:cNvGrpSpPr>
          <p:nvPr/>
        </p:nvGrpSpPr>
        <p:grpSpPr bwMode="auto">
          <a:xfrm>
            <a:off x="2551906" y="4800600"/>
            <a:ext cx="4382294" cy="1330325"/>
            <a:chOff x="1971675" y="5029200"/>
            <a:chExt cx="3514725" cy="1006193"/>
          </a:xfrm>
        </p:grpSpPr>
        <p:pic>
          <p:nvPicPr>
            <p:cNvPr id="19475" name="Picture 11"/>
            <p:cNvPicPr>
              <a:picLocks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1675" y="5340116"/>
              <a:ext cx="2101237" cy="61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6" name="Picture 5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7625" y="5029200"/>
              <a:ext cx="1628775" cy="1006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4" name="Group 1024"/>
          <p:cNvGrpSpPr>
            <a:grpSpLocks/>
          </p:cNvGrpSpPr>
          <p:nvPr/>
        </p:nvGrpSpPr>
        <p:grpSpPr bwMode="auto">
          <a:xfrm>
            <a:off x="2566194" y="5207331"/>
            <a:ext cx="2533650" cy="1690688"/>
            <a:chOff x="1971675" y="5351480"/>
            <a:chExt cx="2081212" cy="1444607"/>
          </a:xfrm>
        </p:grpSpPr>
        <p:pic>
          <p:nvPicPr>
            <p:cNvPr id="19473" name="Picture 12"/>
            <p:cNvPicPr>
              <a:picLocks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1675" y="5351480"/>
              <a:ext cx="1420464" cy="1363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4" name="Picture 6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6600" y="6019800"/>
              <a:ext cx="776287" cy="776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04800" y="917575"/>
            <a:ext cx="86106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dirty="0"/>
              <a:t>    - </a:t>
            </a:r>
            <a:r>
              <a:rPr lang="en-US" sz="2400" dirty="0" err="1"/>
              <a:t>Nắm</a:t>
            </a:r>
            <a:r>
              <a:rPr lang="en-US" sz="2400" dirty="0"/>
              <a:t> </a:t>
            </a:r>
            <a:r>
              <a:rPr lang="en-US" sz="2400" dirty="0" err="1"/>
              <a:t>vững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tròn</a:t>
            </a:r>
            <a:r>
              <a:rPr lang="en-US" sz="2400" dirty="0"/>
              <a:t>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dirty="0"/>
              <a:t>    -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chất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nối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dirty="0"/>
              <a:t>    -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ảnh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tế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tròn</a:t>
            </a:r>
            <a:r>
              <a:rPr lang="en-US" sz="2400" dirty="0"/>
              <a:t> </a:t>
            </a:r>
            <a:r>
              <a:rPr lang="en-US" sz="2400" dirty="0" err="1"/>
              <a:t>cắt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,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xúc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.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dirty="0"/>
              <a:t>    -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smtClean="0"/>
              <a:t>34/119 </a:t>
            </a:r>
            <a:r>
              <a:rPr lang="en-US" sz="2400" dirty="0"/>
              <a:t>SGK. 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dirty="0"/>
              <a:t>    - </a:t>
            </a:r>
            <a:r>
              <a:rPr lang="en-US" sz="2400" dirty="0" err="1"/>
              <a:t>Xem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§8. </a:t>
            </a:r>
            <a:r>
              <a:rPr lang="en-US" sz="2400" b="1" i="1" dirty="0" err="1">
                <a:solidFill>
                  <a:srgbClr val="0000FF"/>
                </a:solidFill>
                <a:cs typeface="Times New Roman" pitchFamily="18" charset="0"/>
              </a:rPr>
              <a:t>Vị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cs typeface="Times New Roman" pitchFamily="18" charset="0"/>
              </a:rPr>
              <a:t>trí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cs typeface="Times New Roman" pitchFamily="18" charset="0"/>
              </a:rPr>
              <a:t>tương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cs typeface="Times New Roman" pitchFamily="18" charset="0"/>
              </a:rPr>
              <a:t>đối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cs typeface="Times New Roman" pitchFamily="18" charset="0"/>
              </a:rPr>
              <a:t>hai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cs typeface="Times New Roman" pitchFamily="18" charset="0"/>
              </a:rPr>
              <a:t>đường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cs typeface="Times New Roman" pitchFamily="18" charset="0"/>
              </a:rPr>
              <a:t>tròn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 (</a:t>
            </a:r>
            <a:r>
              <a:rPr lang="en-US" sz="2400" b="1" i="1" dirty="0" err="1">
                <a:solidFill>
                  <a:srgbClr val="0000FF"/>
                </a:solidFill>
                <a:cs typeface="Times New Roman" pitchFamily="18" charset="0"/>
              </a:rPr>
              <a:t>tt</a:t>
            </a: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0000FF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2514600" y="228600"/>
            <a:ext cx="4572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>
                <a:solidFill>
                  <a:srgbClr val="E51B46"/>
                </a:solidFill>
                <a:latin typeface="Tahoma" pitchFamily="34" charset="0"/>
              </a:rPr>
              <a:t>HƯỚNG DẪN VỀ NHÀ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3854450"/>
            <a:ext cx="8153400" cy="1926729"/>
            <a:chOff x="228600" y="2667000"/>
            <a:chExt cx="8153400" cy="1926729"/>
          </a:xfrm>
        </p:grpSpPr>
        <p:sp>
          <p:nvSpPr>
            <p:cNvPr id="20485" name="Text Box 8"/>
            <p:cNvSpPr txBox="1">
              <a:spLocks noChangeArrowheads="1"/>
            </p:cNvSpPr>
            <p:nvPr/>
          </p:nvSpPr>
          <p:spPr bwMode="auto">
            <a:xfrm>
              <a:off x="228600" y="3276600"/>
              <a:ext cx="4191000" cy="1107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     </a:t>
              </a:r>
              <a:r>
                <a:rPr lang="en-US" dirty="0" err="1"/>
                <a:t>Tìm</a:t>
              </a:r>
              <a:r>
                <a:rPr lang="en-US" dirty="0"/>
                <a:t> </a:t>
              </a:r>
              <a:r>
                <a:rPr lang="en-US" dirty="0" err="1"/>
                <a:t>hiểu</a:t>
              </a:r>
              <a:r>
                <a:rPr lang="en-US" dirty="0"/>
                <a:t> </a:t>
              </a:r>
              <a:r>
                <a:rPr lang="en-US" dirty="0" err="1"/>
                <a:t>hệ</a:t>
              </a:r>
              <a:r>
                <a:rPr lang="en-US" dirty="0"/>
                <a:t> </a:t>
              </a:r>
              <a:r>
                <a:rPr lang="en-US" dirty="0" err="1"/>
                <a:t>thức</a:t>
              </a:r>
              <a:r>
                <a:rPr lang="en-US" dirty="0"/>
                <a:t> </a:t>
              </a:r>
              <a:r>
                <a:rPr lang="en-US" dirty="0" err="1"/>
                <a:t>liên</a:t>
              </a:r>
              <a:r>
                <a:rPr lang="en-US" dirty="0"/>
                <a:t> </a:t>
              </a:r>
              <a:r>
                <a:rPr lang="en-US" dirty="0" err="1"/>
                <a:t>hệ</a:t>
              </a:r>
              <a:r>
                <a:rPr lang="en-US" dirty="0"/>
                <a:t> </a:t>
              </a:r>
              <a:r>
                <a:rPr lang="en-US" dirty="0" err="1"/>
                <a:t>giữa</a:t>
              </a:r>
              <a:r>
                <a:rPr lang="en-US" dirty="0"/>
                <a:t> </a:t>
              </a:r>
              <a:r>
                <a:rPr lang="en-US" dirty="0" err="1"/>
                <a:t>đoạn</a:t>
              </a:r>
              <a:r>
                <a:rPr lang="en-US" dirty="0"/>
                <a:t> </a:t>
              </a:r>
              <a:r>
                <a:rPr lang="en-US" dirty="0" err="1"/>
                <a:t>nối</a:t>
              </a:r>
              <a:r>
                <a:rPr lang="en-US" dirty="0"/>
                <a:t> </a:t>
              </a:r>
              <a:r>
                <a:rPr lang="en-US" dirty="0" err="1"/>
                <a:t>tâm</a:t>
              </a:r>
              <a:r>
                <a:rPr lang="en-US" dirty="0"/>
                <a:t> </a:t>
              </a:r>
              <a:r>
                <a:rPr lang="en-US" dirty="0" err="1"/>
                <a:t>và</a:t>
              </a:r>
              <a:r>
                <a:rPr lang="en-US" dirty="0"/>
                <a:t> </a:t>
              </a:r>
              <a:r>
                <a:rPr lang="en-US" dirty="0" err="1"/>
                <a:t>các</a:t>
              </a:r>
              <a:r>
                <a:rPr lang="en-US" dirty="0"/>
                <a:t> </a:t>
              </a:r>
              <a:r>
                <a:rPr lang="en-US" dirty="0" err="1"/>
                <a:t>bán</a:t>
              </a:r>
              <a:r>
                <a:rPr lang="en-US" dirty="0"/>
                <a:t> </a:t>
              </a:r>
              <a:r>
                <a:rPr lang="en-US" dirty="0" err="1"/>
                <a:t>kính</a:t>
              </a:r>
              <a:r>
                <a:rPr lang="en-US" dirty="0"/>
                <a:t> </a:t>
              </a:r>
              <a:r>
                <a:rPr lang="en-US" dirty="0" err="1"/>
                <a:t>của</a:t>
              </a:r>
              <a:r>
                <a:rPr lang="en-US" dirty="0"/>
                <a:t> 2 </a:t>
              </a:r>
              <a:r>
                <a:rPr lang="en-US" dirty="0" err="1"/>
                <a:t>đường</a:t>
              </a:r>
              <a:r>
                <a:rPr lang="en-US" dirty="0"/>
                <a:t> </a:t>
              </a:r>
              <a:r>
                <a:rPr lang="en-US" dirty="0" err="1" smtClean="0"/>
                <a:t>tròn</a:t>
              </a:r>
              <a:r>
                <a:rPr lang="en-US" dirty="0" smtClean="0"/>
                <a:t>. (</a:t>
              </a:r>
              <a:r>
                <a:rPr lang="en-US" dirty="0" err="1" smtClean="0"/>
                <a:t>giải</a:t>
              </a:r>
              <a:r>
                <a:rPr lang="en-US" dirty="0" smtClean="0"/>
                <a:t> </a:t>
              </a:r>
              <a:r>
                <a:rPr lang="en-US" dirty="0"/>
                <a:t>?1,?2)</a:t>
              </a:r>
            </a:p>
          </p:txBody>
        </p:sp>
        <p:sp>
          <p:nvSpPr>
            <p:cNvPr id="20486" name="Text Box 9"/>
            <p:cNvSpPr txBox="1">
              <a:spLocks noChangeArrowheads="1"/>
            </p:cNvSpPr>
            <p:nvPr/>
          </p:nvSpPr>
          <p:spPr bwMode="auto">
            <a:xfrm>
              <a:off x="4800600" y="3824288"/>
              <a:ext cx="3581400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dirty="0" err="1"/>
                <a:t>Tiếp</a:t>
              </a:r>
              <a:r>
                <a:rPr lang="en-US" dirty="0"/>
                <a:t> </a:t>
              </a:r>
              <a:r>
                <a:rPr lang="en-US" dirty="0" err="1"/>
                <a:t>tuyến</a:t>
              </a:r>
              <a:r>
                <a:rPr lang="en-US" dirty="0"/>
                <a:t> </a:t>
              </a:r>
              <a:r>
                <a:rPr lang="en-US" dirty="0" err="1"/>
                <a:t>chung</a:t>
              </a:r>
              <a:r>
                <a:rPr lang="en-US" dirty="0"/>
                <a:t> </a:t>
              </a:r>
              <a:r>
                <a:rPr lang="en-US" dirty="0" err="1"/>
                <a:t>của</a:t>
              </a:r>
              <a:r>
                <a:rPr lang="en-US" dirty="0"/>
                <a:t> </a:t>
              </a:r>
              <a:r>
                <a:rPr lang="en-US" dirty="0" err="1"/>
                <a:t>hai</a:t>
              </a:r>
              <a:r>
                <a:rPr lang="en-US" dirty="0"/>
                <a:t> </a:t>
              </a:r>
              <a:r>
                <a:rPr lang="en-US" dirty="0" err="1"/>
                <a:t>đường</a:t>
              </a:r>
              <a:r>
                <a:rPr lang="en-US" dirty="0"/>
                <a:t> </a:t>
              </a:r>
              <a:r>
                <a:rPr lang="en-US" dirty="0" err="1" smtClean="0"/>
                <a:t>tròn</a:t>
              </a:r>
              <a:r>
                <a:rPr lang="en-US" dirty="0" smtClean="0"/>
                <a:t> </a:t>
              </a:r>
              <a:r>
                <a:rPr lang="en-US" dirty="0" err="1" smtClean="0"/>
                <a:t>là</a:t>
              </a:r>
              <a:r>
                <a:rPr lang="en-US" dirty="0" smtClean="0"/>
                <a:t> </a:t>
              </a:r>
              <a:r>
                <a:rPr lang="en-US" dirty="0" err="1" smtClean="0"/>
                <a:t>gì</a:t>
              </a:r>
              <a:r>
                <a:rPr lang="en-US" dirty="0" smtClean="0"/>
                <a:t> ?</a:t>
              </a:r>
              <a:endParaRPr lang="en-US" dirty="0"/>
            </a:p>
          </p:txBody>
        </p:sp>
        <p:sp>
          <p:nvSpPr>
            <p:cNvPr id="20487" name="Line 10"/>
            <p:cNvSpPr>
              <a:spLocks noChangeShapeType="1"/>
            </p:cNvSpPr>
            <p:nvPr/>
          </p:nvSpPr>
          <p:spPr bwMode="auto">
            <a:xfrm>
              <a:off x="4800600" y="2667000"/>
              <a:ext cx="1676400" cy="12192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Line 11"/>
            <p:cNvSpPr>
              <a:spLocks noChangeShapeType="1"/>
            </p:cNvSpPr>
            <p:nvPr/>
          </p:nvSpPr>
          <p:spPr bwMode="auto">
            <a:xfrm flipH="1">
              <a:off x="1905000" y="2667000"/>
              <a:ext cx="2895600" cy="6858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762000" y="838200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Cho </a:t>
            </a:r>
            <a:r>
              <a:rPr lang="en-US" sz="2800" dirty="0" err="1"/>
              <a:t>hình</a:t>
            </a:r>
            <a:r>
              <a:rPr lang="en-US" sz="2800" dirty="0"/>
              <a:t> 88.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228600" y="457200"/>
            <a:ext cx="4419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2/.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Tính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chất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đường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nối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tâm</a:t>
            </a:r>
            <a:endParaRPr lang="en-US" b="1" dirty="0">
              <a:solidFill>
                <a:srgbClr val="E51B46"/>
              </a:solidFill>
              <a:latin typeface="Tahoma" pitchFamily="34" charset="0"/>
            </a:endParaRP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76200" y="848981"/>
            <a:ext cx="685800" cy="46166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?3</a:t>
            </a: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-76200" y="1219200"/>
            <a:ext cx="952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 smtClean="0"/>
              <a:t>a)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vị</a:t>
            </a:r>
            <a:r>
              <a:rPr lang="en-US" sz="2800" dirty="0"/>
              <a:t> </a:t>
            </a:r>
            <a:r>
              <a:rPr lang="en-US" sz="2800" dirty="0" err="1"/>
              <a:t>trí</a:t>
            </a:r>
            <a:r>
              <a:rPr lang="en-US" sz="2800" dirty="0"/>
              <a:t> </a:t>
            </a:r>
            <a:r>
              <a:rPr lang="en-US" sz="2800" dirty="0" err="1"/>
              <a:t>tương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tròn</a:t>
            </a:r>
            <a:r>
              <a:rPr lang="en-US" sz="2800" dirty="0"/>
              <a:t> (O) </a:t>
            </a:r>
            <a:r>
              <a:rPr lang="en-US" sz="2800" dirty="0" err="1"/>
              <a:t>và</a:t>
            </a:r>
            <a:r>
              <a:rPr lang="en-US" sz="2800" dirty="0"/>
              <a:t> (O’)</a:t>
            </a:r>
          </a:p>
        </p:txBody>
      </p:sp>
      <p:sp>
        <p:nvSpPr>
          <p:cNvPr id="15367" name="Text Box 34"/>
          <p:cNvSpPr txBox="1">
            <a:spLocks noChangeArrowheads="1"/>
          </p:cNvSpPr>
          <p:nvPr/>
        </p:nvSpPr>
        <p:spPr bwMode="auto">
          <a:xfrm>
            <a:off x="-54592" y="1676400"/>
            <a:ext cx="960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b</a:t>
            </a:r>
            <a:r>
              <a:rPr lang="en-US" sz="2800" dirty="0" smtClean="0"/>
              <a:t>) </a:t>
            </a:r>
            <a:r>
              <a:rPr lang="en-US" sz="2800" dirty="0" err="1"/>
              <a:t>Chứng</a:t>
            </a:r>
            <a:r>
              <a:rPr lang="en-US" sz="2800" dirty="0"/>
              <a:t> minh </a:t>
            </a:r>
            <a:r>
              <a:rPr lang="en-US" sz="2800" dirty="0" err="1"/>
              <a:t>rằng</a:t>
            </a:r>
            <a:r>
              <a:rPr lang="en-US" sz="2800" dirty="0"/>
              <a:t> BC // OO’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ba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C, B, D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r>
              <a:rPr lang="en-US" sz="2800" dirty="0"/>
              <a:t>. 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7069138" y="3028950"/>
            <a:ext cx="574675" cy="1219200"/>
            <a:chOff x="7069775" y="3028950"/>
            <a:chExt cx="573975" cy="1219200"/>
          </a:xfrm>
        </p:grpSpPr>
        <p:cxnSp>
          <p:nvCxnSpPr>
            <p:cNvPr id="15395" name="Straight Connector 3"/>
            <p:cNvCxnSpPr>
              <a:cxnSpLocks noChangeShapeType="1"/>
            </p:cNvCxnSpPr>
            <p:nvPr/>
          </p:nvCxnSpPr>
          <p:spPr bwMode="auto">
            <a:xfrm>
              <a:off x="7427025" y="3028950"/>
              <a:ext cx="0" cy="121920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96" name="TextBox 4"/>
            <p:cNvSpPr txBox="1">
              <a:spLocks noChangeArrowheads="1"/>
            </p:cNvSpPr>
            <p:nvPr/>
          </p:nvSpPr>
          <p:spPr bwMode="auto">
            <a:xfrm>
              <a:off x="7069775" y="3324100"/>
              <a:ext cx="5739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 b="1"/>
                <a:t>I</a:t>
              </a:r>
            </a:p>
          </p:txBody>
        </p:sp>
      </p:grp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41588"/>
            <a:ext cx="32099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7426325" y="4257675"/>
            <a:ext cx="879475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ight Triangle 12"/>
          <p:cNvSpPr>
            <a:spLocks noChangeArrowheads="1"/>
          </p:cNvSpPr>
          <p:nvPr/>
        </p:nvSpPr>
        <p:spPr bwMode="auto">
          <a:xfrm>
            <a:off x="7450138" y="3040063"/>
            <a:ext cx="838200" cy="1230312"/>
          </a:xfrm>
          <a:prstGeom prst="rtTriangl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088" y="2533936"/>
            <a:ext cx="32289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" y="2133600"/>
            <a:ext cx="457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000" b="1" dirty="0" smtClean="0"/>
              <a:t>b)</a:t>
            </a:r>
            <a:endParaRPr lang="en-US" sz="2000" b="1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295400" y="2067580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i="1" u="sng" dirty="0" err="1">
                <a:solidFill>
                  <a:srgbClr val="FF0000"/>
                </a:solidFill>
              </a:rPr>
              <a:t>Hướng</a:t>
            </a:r>
            <a:r>
              <a:rPr lang="en-US" sz="2800" i="1" u="sng" dirty="0">
                <a:solidFill>
                  <a:srgbClr val="FF0000"/>
                </a:solidFill>
              </a:rPr>
              <a:t> </a:t>
            </a:r>
            <a:r>
              <a:rPr lang="en-US" sz="2800" i="1" u="sng" dirty="0" err="1">
                <a:solidFill>
                  <a:srgbClr val="FF0000"/>
                </a:solidFill>
              </a:rPr>
              <a:t>dẫn</a:t>
            </a:r>
            <a:endParaRPr lang="en-US" sz="2800" i="1" u="sng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88138" y="3431710"/>
            <a:ext cx="1298945" cy="40011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BC // OO’ 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1888138" y="3965108"/>
            <a:ext cx="1132039" cy="747619"/>
            <a:chOff x="672508" y="4257912"/>
            <a:chExt cx="1132193" cy="747445"/>
          </a:xfrm>
        </p:grpSpPr>
        <p:sp>
          <p:nvSpPr>
            <p:cNvPr id="15393" name="Rectangle 41"/>
            <p:cNvSpPr>
              <a:spLocks noChangeArrowheads="1"/>
            </p:cNvSpPr>
            <p:nvPr/>
          </p:nvSpPr>
          <p:spPr bwMode="auto">
            <a:xfrm>
              <a:off x="672508" y="4605340"/>
              <a:ext cx="1132193" cy="400017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/>
                <a:t>BC // OI </a:t>
              </a:r>
            </a:p>
          </p:txBody>
        </p:sp>
        <p:graphicFrame>
          <p:nvGraphicFramePr>
            <p:cNvPr id="15394" name="Object 19"/>
            <p:cNvGraphicFramePr>
              <a:graphicFrameLocks noChangeAspect="1"/>
            </p:cNvGraphicFramePr>
            <p:nvPr/>
          </p:nvGraphicFramePr>
          <p:xfrm>
            <a:off x="1129770" y="4257912"/>
            <a:ext cx="228599" cy="3467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01" name="Equation" r:id="rId5" imgW="139639" imgH="203112" progId="Equation.DSMT4">
                    <p:embed/>
                  </p:oleObj>
                </mc:Choice>
                <mc:Fallback>
                  <p:oleObj name="Equation" r:id="rId5" imgW="139639" imgH="203112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9770" y="4257912"/>
                          <a:ext cx="228599" cy="3467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1583338" y="4724400"/>
            <a:ext cx="2286000" cy="825948"/>
            <a:chOff x="914403" y="4983362"/>
            <a:chExt cx="2286033" cy="826055"/>
          </a:xfrm>
        </p:grpSpPr>
        <p:sp>
          <p:nvSpPr>
            <p:cNvPr id="15391" name="TextBox 16"/>
            <p:cNvSpPr txBox="1">
              <a:spLocks noChangeArrowheads="1"/>
            </p:cNvSpPr>
            <p:nvPr/>
          </p:nvSpPr>
          <p:spPr bwMode="auto">
            <a:xfrm>
              <a:off x="914403" y="5409255"/>
              <a:ext cx="2286033" cy="400162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en-US" sz="2000" dirty="0"/>
                <a:t>OI </a:t>
              </a:r>
              <a:r>
                <a:rPr lang="en-US" sz="2000" dirty="0" err="1"/>
                <a:t>là</a:t>
              </a:r>
              <a:r>
                <a:rPr lang="en-US" sz="2000" dirty="0"/>
                <a:t> </a:t>
              </a:r>
              <a:r>
                <a:rPr lang="en-US" sz="2000" dirty="0" err="1" smtClean="0"/>
                <a:t>đtb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của</a:t>
              </a:r>
              <a:r>
                <a:rPr lang="en-US" sz="2000" dirty="0" smtClean="0"/>
                <a:t> </a:t>
              </a:r>
              <a:r>
                <a:rPr lang="en-US" sz="2000" dirty="0"/>
                <a:t>∆ABC</a:t>
              </a:r>
            </a:p>
          </p:txBody>
        </p:sp>
        <p:graphicFrame>
          <p:nvGraphicFramePr>
            <p:cNvPr id="15392" name="Object 20"/>
            <p:cNvGraphicFramePr>
              <a:graphicFrameLocks noChangeAspect="1"/>
            </p:cNvGraphicFramePr>
            <p:nvPr/>
          </p:nvGraphicFramePr>
          <p:xfrm>
            <a:off x="1752615" y="4983362"/>
            <a:ext cx="22860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02" name="Equation" r:id="rId7" imgW="139639" imgH="203112" progId="Equation.DSMT4">
                    <p:embed/>
                  </p:oleObj>
                </mc:Choice>
                <mc:Fallback>
                  <p:oleObj name="Equation" r:id="rId7" imgW="139639" imgH="203112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2615" y="4983362"/>
                          <a:ext cx="22860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1583338" y="5562600"/>
            <a:ext cx="2209800" cy="737152"/>
            <a:chOff x="1086865" y="5775700"/>
            <a:chExt cx="2135193" cy="736432"/>
          </a:xfrm>
        </p:grpSpPr>
        <p:sp>
          <p:nvSpPr>
            <p:cNvPr id="15389" name="TextBox 17"/>
            <p:cNvSpPr txBox="1">
              <a:spLocks noChangeArrowheads="1"/>
            </p:cNvSpPr>
            <p:nvPr/>
          </p:nvSpPr>
          <p:spPr bwMode="auto">
            <a:xfrm>
              <a:off x="1086865" y="6112413"/>
              <a:ext cx="2135193" cy="39971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/>
                <a:t>OA = OC, IA = IB</a:t>
              </a:r>
            </a:p>
          </p:txBody>
        </p:sp>
        <p:graphicFrame>
          <p:nvGraphicFramePr>
            <p:cNvPr id="15390" name="Object 21"/>
            <p:cNvGraphicFramePr>
              <a:graphicFrameLocks noChangeAspect="1"/>
            </p:cNvGraphicFramePr>
            <p:nvPr/>
          </p:nvGraphicFramePr>
          <p:xfrm>
            <a:off x="1889045" y="5775700"/>
            <a:ext cx="22860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03" name="Equation" r:id="rId8" imgW="139639" imgH="203112" progId="Equation.DSMT4">
                    <p:embed/>
                  </p:oleObj>
                </mc:Choice>
                <mc:Fallback>
                  <p:oleObj name="Equation" r:id="rId8" imgW="139639" imgH="203112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045" y="5775700"/>
                          <a:ext cx="22860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ight Arrow 1">
            <a:hlinkClick r:id="rId9" action="ppaction://hlinksldjump"/>
          </p:cNvPr>
          <p:cNvSpPr/>
          <p:nvPr/>
        </p:nvSpPr>
        <p:spPr bwMode="auto">
          <a:xfrm>
            <a:off x="8704262" y="6543675"/>
            <a:ext cx="439737" cy="3143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7208" y="4773304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Hình</a:t>
            </a:r>
            <a:r>
              <a:rPr lang="en-US" i="1" dirty="0" smtClean="0"/>
              <a:t> 88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4141113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41" name="WordArt 86"/>
          <p:cNvSpPr>
            <a:spLocks noChangeArrowheads="1" noChangeShapeType="1" noTextEdit="1"/>
          </p:cNvSpPr>
          <p:nvPr/>
        </p:nvSpPr>
        <p:spPr bwMode="auto">
          <a:xfrm>
            <a:off x="76200" y="0"/>
            <a:ext cx="1103312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42" name="WordArt 85"/>
          <p:cNvSpPr>
            <a:spLocks noChangeArrowheads="1" noChangeShapeType="1" noTextEdit="1"/>
          </p:cNvSpPr>
          <p:nvPr/>
        </p:nvSpPr>
        <p:spPr bwMode="auto">
          <a:xfrm>
            <a:off x="1219200" y="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583338" y="2743200"/>
            <a:ext cx="25314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/>
              <a:t>Gọi</a:t>
            </a:r>
            <a:r>
              <a:rPr lang="en-US" sz="2000" dirty="0" smtClean="0"/>
              <a:t> I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giao</a:t>
            </a:r>
            <a:r>
              <a:rPr lang="en-US" sz="2000" dirty="0" smtClean="0"/>
              <a:t> </a:t>
            </a:r>
            <a:r>
              <a:rPr lang="en-US" sz="2000" dirty="0" err="1" smtClean="0"/>
              <a:t>điểm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OO’ </a:t>
            </a:r>
            <a:r>
              <a:rPr lang="en-US" sz="2000" dirty="0" err="1" smtClean="0"/>
              <a:t>và</a:t>
            </a:r>
            <a:r>
              <a:rPr lang="en-US" sz="2000" dirty="0" smtClean="0"/>
              <a:t> AB</a:t>
            </a:r>
            <a:endParaRPr lang="en-US" sz="2000" dirty="0"/>
          </a:p>
        </p:txBody>
      </p:sp>
      <p:sp>
        <p:nvSpPr>
          <p:cNvPr id="50" name="Right Arrow 49">
            <a:hlinkClick r:id="rId10" action="ppaction://hlinksldjump"/>
          </p:cNvPr>
          <p:cNvSpPr/>
          <p:nvPr/>
        </p:nvSpPr>
        <p:spPr bwMode="auto">
          <a:xfrm>
            <a:off x="685800" y="2209800"/>
            <a:ext cx="439737" cy="3143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4" grpId="1"/>
      <p:bldP spid="15" grpId="0"/>
      <p:bldP spid="16" grpId="0" animBg="1"/>
      <p:bldP spid="16" grpId="1" animBg="1"/>
      <p:bldP spid="4" grpId="0"/>
      <p:bldP spid="9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762000" y="838200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Cho </a:t>
            </a:r>
            <a:r>
              <a:rPr lang="en-US" sz="2800" dirty="0" err="1"/>
              <a:t>hình</a:t>
            </a:r>
            <a:r>
              <a:rPr lang="en-US" sz="2800" dirty="0"/>
              <a:t> 88.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228600" y="457200"/>
            <a:ext cx="4419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2/.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Tính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chất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đường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nối</a:t>
            </a:r>
            <a:r>
              <a:rPr lang="en-US" b="1" dirty="0">
                <a:solidFill>
                  <a:srgbClr val="E51B46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E51B46"/>
                </a:solidFill>
                <a:latin typeface="Tahoma" pitchFamily="34" charset="0"/>
              </a:rPr>
              <a:t>tâm</a:t>
            </a:r>
            <a:endParaRPr lang="en-US" b="1" dirty="0">
              <a:solidFill>
                <a:srgbClr val="E51B46"/>
              </a:solidFill>
              <a:latin typeface="Tahoma" pitchFamily="34" charset="0"/>
            </a:endParaRP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76200" y="848981"/>
            <a:ext cx="685800" cy="46166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?3</a:t>
            </a: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-76200" y="1219200"/>
            <a:ext cx="952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 smtClean="0"/>
              <a:t>a)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vị</a:t>
            </a:r>
            <a:r>
              <a:rPr lang="en-US" sz="2800" dirty="0"/>
              <a:t> </a:t>
            </a:r>
            <a:r>
              <a:rPr lang="en-US" sz="2800" dirty="0" err="1"/>
              <a:t>trí</a:t>
            </a:r>
            <a:r>
              <a:rPr lang="en-US" sz="2800" dirty="0"/>
              <a:t> </a:t>
            </a:r>
            <a:r>
              <a:rPr lang="en-US" sz="2800" dirty="0" err="1"/>
              <a:t>tương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tròn</a:t>
            </a:r>
            <a:r>
              <a:rPr lang="en-US" sz="2800" dirty="0"/>
              <a:t> (O) </a:t>
            </a:r>
            <a:r>
              <a:rPr lang="en-US" sz="2800" dirty="0" err="1"/>
              <a:t>và</a:t>
            </a:r>
            <a:r>
              <a:rPr lang="en-US" sz="2800" dirty="0"/>
              <a:t> (O’)</a:t>
            </a:r>
          </a:p>
        </p:txBody>
      </p:sp>
      <p:sp>
        <p:nvSpPr>
          <p:cNvPr id="15367" name="Text Box 34"/>
          <p:cNvSpPr txBox="1">
            <a:spLocks noChangeArrowheads="1"/>
          </p:cNvSpPr>
          <p:nvPr/>
        </p:nvSpPr>
        <p:spPr bwMode="auto">
          <a:xfrm>
            <a:off x="-54592" y="1676400"/>
            <a:ext cx="960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/>
              <a:t>b</a:t>
            </a:r>
            <a:r>
              <a:rPr lang="en-US" sz="2800" dirty="0" smtClean="0"/>
              <a:t>) </a:t>
            </a:r>
            <a:r>
              <a:rPr lang="en-US" sz="2800" dirty="0" err="1"/>
              <a:t>Chứng</a:t>
            </a:r>
            <a:r>
              <a:rPr lang="en-US" sz="2800" dirty="0"/>
              <a:t> minh </a:t>
            </a:r>
            <a:r>
              <a:rPr lang="en-US" sz="2800" dirty="0" err="1"/>
              <a:t>rằng</a:t>
            </a:r>
            <a:r>
              <a:rPr lang="en-US" sz="2800" dirty="0"/>
              <a:t> BC // OO’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ba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C, B, D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r>
              <a:rPr lang="en-US" sz="2800" dirty="0"/>
              <a:t>. 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7069138" y="3028950"/>
            <a:ext cx="574675" cy="1219200"/>
            <a:chOff x="7069775" y="3028950"/>
            <a:chExt cx="573975" cy="1219200"/>
          </a:xfrm>
        </p:grpSpPr>
        <p:cxnSp>
          <p:nvCxnSpPr>
            <p:cNvPr id="15395" name="Straight Connector 3"/>
            <p:cNvCxnSpPr>
              <a:cxnSpLocks noChangeShapeType="1"/>
            </p:cNvCxnSpPr>
            <p:nvPr/>
          </p:nvCxnSpPr>
          <p:spPr bwMode="auto">
            <a:xfrm>
              <a:off x="7427025" y="3028950"/>
              <a:ext cx="0" cy="121920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96" name="TextBox 4"/>
            <p:cNvSpPr txBox="1">
              <a:spLocks noChangeArrowheads="1"/>
            </p:cNvSpPr>
            <p:nvPr/>
          </p:nvSpPr>
          <p:spPr bwMode="auto">
            <a:xfrm>
              <a:off x="7069775" y="3324100"/>
              <a:ext cx="5739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 b="1"/>
                <a:t>I</a:t>
              </a:r>
            </a:p>
          </p:txBody>
        </p:sp>
      </p:grp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39052"/>
            <a:ext cx="32099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08688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7426325" y="4257675"/>
            <a:ext cx="879475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" y="2133600"/>
            <a:ext cx="457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000" b="1" dirty="0" smtClean="0"/>
              <a:t>b)</a:t>
            </a:r>
            <a:endParaRPr lang="en-US" sz="2000" b="1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295400" y="2067580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i="1" u="sng" dirty="0" err="1">
                <a:solidFill>
                  <a:srgbClr val="FF0000"/>
                </a:solidFill>
              </a:rPr>
              <a:t>Hướng</a:t>
            </a:r>
            <a:r>
              <a:rPr lang="en-US" sz="2800" i="1" u="sng" dirty="0">
                <a:solidFill>
                  <a:srgbClr val="FF0000"/>
                </a:solidFill>
              </a:rPr>
              <a:t> </a:t>
            </a:r>
            <a:r>
              <a:rPr lang="en-US" sz="2800" i="1" u="sng" dirty="0" err="1">
                <a:solidFill>
                  <a:srgbClr val="FF0000"/>
                </a:solidFill>
              </a:rPr>
              <a:t>dẫn</a:t>
            </a:r>
            <a:endParaRPr lang="en-US" sz="2800" i="1" u="sng" dirty="0">
              <a:solidFill>
                <a:srgbClr val="FF0000"/>
              </a:solidFill>
            </a:endParaRPr>
          </a:p>
        </p:txBody>
      </p:sp>
      <p:sp>
        <p:nvSpPr>
          <p:cNvPr id="2" name="Right Arrow 1">
            <a:hlinkClick r:id="rId4" action="ppaction://hlinksldjump"/>
          </p:cNvPr>
          <p:cNvSpPr/>
          <p:nvPr/>
        </p:nvSpPr>
        <p:spPr bwMode="auto">
          <a:xfrm>
            <a:off x="8704262" y="6543675"/>
            <a:ext cx="439737" cy="3143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7208" y="4773304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Hình</a:t>
            </a:r>
            <a:r>
              <a:rPr lang="en-US" i="1" dirty="0" smtClean="0"/>
              <a:t> 88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4141113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41" name="WordArt 86"/>
          <p:cNvSpPr>
            <a:spLocks noChangeArrowheads="1" noChangeShapeType="1" noTextEdit="1"/>
          </p:cNvSpPr>
          <p:nvPr/>
        </p:nvSpPr>
        <p:spPr bwMode="auto">
          <a:xfrm>
            <a:off x="76200" y="0"/>
            <a:ext cx="1103312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42" name="WordArt 85"/>
          <p:cNvSpPr>
            <a:spLocks noChangeArrowheads="1" noChangeShapeType="1" noTextEdit="1"/>
          </p:cNvSpPr>
          <p:nvPr/>
        </p:nvSpPr>
        <p:spPr bwMode="auto">
          <a:xfrm>
            <a:off x="1219200" y="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1371600" y="3048000"/>
            <a:ext cx="1298945" cy="40011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BC // OO’ </a:t>
            </a:r>
          </a:p>
        </p:txBody>
      </p: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1371600" y="3505200"/>
            <a:ext cx="1143000" cy="781110"/>
            <a:chOff x="-89594" y="4105548"/>
            <a:chExt cx="1143155" cy="780928"/>
          </a:xfrm>
        </p:grpSpPr>
        <p:sp>
          <p:nvSpPr>
            <p:cNvPr id="48" name="Rectangle 41"/>
            <p:cNvSpPr>
              <a:spLocks noChangeArrowheads="1"/>
            </p:cNvSpPr>
            <p:nvPr/>
          </p:nvSpPr>
          <p:spPr bwMode="auto">
            <a:xfrm>
              <a:off x="-89594" y="4486459"/>
              <a:ext cx="1143155" cy="400017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 sz="2000" dirty="0"/>
            </a:p>
          </p:txBody>
        </p:sp>
        <p:graphicFrame>
          <p:nvGraphicFramePr>
            <p:cNvPr id="49" name="Object 19"/>
            <p:cNvGraphicFramePr>
              <a:graphicFrameLocks noChangeAspect="1"/>
            </p:cNvGraphicFramePr>
            <p:nvPr/>
          </p:nvGraphicFramePr>
          <p:xfrm>
            <a:off x="139037" y="4105548"/>
            <a:ext cx="228599" cy="3467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0" name="Equation" r:id="rId5" imgW="139639" imgH="203112" progId="Equation.DSMT4">
                    <p:embed/>
                  </p:oleObj>
                </mc:Choice>
                <mc:Fallback>
                  <p:oleObj name="Equation" r:id="rId5" imgW="139639" imgH="203112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37" y="4105548"/>
                          <a:ext cx="228599" cy="3467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1371600" y="4419597"/>
            <a:ext cx="2133600" cy="704913"/>
            <a:chOff x="228594" y="4833656"/>
            <a:chExt cx="2133631" cy="705005"/>
          </a:xfrm>
        </p:grpSpPr>
        <p:sp>
          <p:nvSpPr>
            <p:cNvPr id="51" name="TextBox 16"/>
            <p:cNvSpPr txBox="1">
              <a:spLocks noChangeArrowheads="1"/>
            </p:cNvSpPr>
            <p:nvPr/>
          </p:nvSpPr>
          <p:spPr bwMode="auto">
            <a:xfrm>
              <a:off x="228594" y="5138499"/>
              <a:ext cx="2133631" cy="400162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en-US" sz="2000" dirty="0" smtClean="0"/>
                <a:t>∆ABC </a:t>
              </a:r>
              <a:r>
                <a:rPr lang="en-US" sz="2000" dirty="0" err="1" smtClean="0"/>
                <a:t>vuông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tại</a:t>
              </a:r>
              <a:r>
                <a:rPr lang="en-US" sz="2000" dirty="0" smtClean="0"/>
                <a:t> B</a:t>
              </a:r>
              <a:endParaRPr lang="en-US" sz="2000" dirty="0"/>
            </a:p>
          </p:txBody>
        </p:sp>
        <p:graphicFrame>
          <p:nvGraphicFramePr>
            <p:cNvPr id="52" name="Object 20"/>
            <p:cNvGraphicFramePr>
              <a:graphicFrameLocks noChangeAspect="1"/>
            </p:cNvGraphicFramePr>
            <p:nvPr/>
          </p:nvGraphicFramePr>
          <p:xfrm>
            <a:off x="762004" y="4833656"/>
            <a:ext cx="22860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1" name="Equation" r:id="rId7" imgW="139680" imgH="203040" progId="Equation.DSMT4">
                    <p:embed/>
                  </p:oleObj>
                </mc:Choice>
                <mc:Fallback>
                  <p:oleObj name="Equation" r:id="rId7" imgW="139680" imgH="2030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2004" y="4833656"/>
                          <a:ext cx="22860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1371600" y="5105400"/>
            <a:ext cx="2971800" cy="805880"/>
            <a:chOff x="203338" y="5775700"/>
            <a:chExt cx="2871466" cy="805093"/>
          </a:xfrm>
        </p:grpSpPr>
        <p:sp>
          <p:nvSpPr>
            <p:cNvPr id="56" name="TextBox 17"/>
            <p:cNvSpPr txBox="1">
              <a:spLocks noChangeArrowheads="1"/>
            </p:cNvSpPr>
            <p:nvPr/>
          </p:nvSpPr>
          <p:spPr bwMode="auto">
            <a:xfrm>
              <a:off x="203338" y="6181074"/>
              <a:ext cx="2871466" cy="39971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 smtClean="0"/>
                <a:t>∆ABC </a:t>
              </a:r>
              <a:r>
                <a:rPr lang="en-US" sz="2000" dirty="0" err="1" smtClean="0"/>
                <a:t>nt</a:t>
              </a:r>
              <a:r>
                <a:rPr lang="en-US" sz="2000" dirty="0" smtClean="0"/>
                <a:t> (O) </a:t>
              </a:r>
              <a:r>
                <a:rPr lang="en-US" sz="2000" dirty="0" err="1" smtClean="0"/>
                <a:t>có</a:t>
              </a:r>
              <a:r>
                <a:rPr lang="en-US" sz="2000" dirty="0" smtClean="0"/>
                <a:t> AC </a:t>
              </a:r>
              <a:r>
                <a:rPr lang="en-US" sz="2000" dirty="0" err="1" smtClean="0"/>
                <a:t>là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đk</a:t>
              </a:r>
              <a:endParaRPr lang="en-US" sz="2000" dirty="0"/>
            </a:p>
          </p:txBody>
        </p:sp>
        <p:graphicFrame>
          <p:nvGraphicFramePr>
            <p:cNvPr id="57" name="Object 21"/>
            <p:cNvGraphicFramePr>
              <a:graphicFrameLocks noChangeAspect="1"/>
            </p:cNvGraphicFramePr>
            <p:nvPr/>
          </p:nvGraphicFramePr>
          <p:xfrm>
            <a:off x="645102" y="5775700"/>
            <a:ext cx="22860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2" name="Equation" r:id="rId9" imgW="139639" imgH="203112" progId="Equation.DSMT4">
                    <p:embed/>
                  </p:oleObj>
                </mc:Choice>
                <mc:Fallback>
                  <p:oleObj name="Equation" r:id="rId9" imgW="139639" imgH="203112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102" y="5775700"/>
                          <a:ext cx="22860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1752600" y="3505200"/>
          <a:ext cx="2668121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3" name="Equation" r:id="rId10" imgW="2019240" imgH="215640" progId="Equation.DSMT4">
                  <p:embed/>
                </p:oleObj>
              </mc:Choice>
              <mc:Fallback>
                <p:oleObj name="Equation" r:id="rId10" imgW="201924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05200"/>
                        <a:ext cx="2668121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43" name="Object 1135"/>
          <p:cNvGraphicFramePr>
            <a:graphicFrameLocks noChangeAspect="1"/>
          </p:cNvGraphicFramePr>
          <p:nvPr/>
        </p:nvGraphicFramePr>
        <p:xfrm>
          <a:off x="1524000" y="3962400"/>
          <a:ext cx="8382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4" name="Equation" r:id="rId12" imgW="634680" imgH="177480" progId="Equation.DSMT4">
                  <p:embed/>
                </p:oleObj>
              </mc:Choice>
              <mc:Fallback>
                <p:oleObj name="Equation" r:id="rId12" imgW="63468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962400"/>
                        <a:ext cx="83820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" name="Group 88"/>
          <p:cNvGrpSpPr/>
          <p:nvPr/>
        </p:nvGrpSpPr>
        <p:grpSpPr>
          <a:xfrm>
            <a:off x="5570560" y="2618096"/>
            <a:ext cx="3014662" cy="2047875"/>
            <a:chOff x="4919663" y="4367213"/>
            <a:chExt cx="3014662" cy="2047875"/>
          </a:xfrm>
        </p:grpSpPr>
        <p:grpSp>
          <p:nvGrpSpPr>
            <p:cNvPr id="62504" name="Group 40"/>
            <p:cNvGrpSpPr>
              <a:grpSpLocks/>
            </p:cNvGrpSpPr>
            <p:nvPr/>
          </p:nvGrpSpPr>
          <p:grpSpPr bwMode="auto">
            <a:xfrm>
              <a:off x="6696075" y="5981700"/>
              <a:ext cx="257175" cy="373063"/>
              <a:chOff x="4218" y="3768"/>
              <a:chExt cx="162" cy="235"/>
            </a:xfrm>
          </p:grpSpPr>
          <p:sp>
            <p:nvSpPr>
              <p:cNvPr id="62501" name="Oval 37"/>
              <p:cNvSpPr>
                <a:spLocks noChangeArrowheads="1"/>
              </p:cNvSpPr>
              <p:nvPr/>
            </p:nvSpPr>
            <p:spPr bwMode="auto">
              <a:xfrm>
                <a:off x="4251" y="3768"/>
                <a:ext cx="24" cy="2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02" name="Oval 38"/>
              <p:cNvSpPr>
                <a:spLocks noChangeArrowheads="1"/>
              </p:cNvSpPr>
              <p:nvPr/>
            </p:nvSpPr>
            <p:spPr bwMode="auto">
              <a:xfrm>
                <a:off x="4251" y="3768"/>
                <a:ext cx="24" cy="24"/>
              </a:xfrm>
              <a:prstGeom prst="ellipse">
                <a:avLst/>
              </a:prstGeom>
              <a:noFill/>
              <a:ln w="6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03" name="Rectangle 39"/>
              <p:cNvSpPr>
                <a:spLocks noChangeArrowheads="1"/>
              </p:cNvSpPr>
              <p:nvPr/>
            </p:nvSpPr>
            <p:spPr bwMode="auto">
              <a:xfrm>
                <a:off x="4218" y="3810"/>
                <a:ext cx="16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.VnTime" pitchFamily="34" charset="0"/>
                    <a:cs typeface="Arial" pitchFamily="34" charset="0"/>
                  </a:rPr>
                  <a:t>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2508" name="Group 44"/>
            <p:cNvGrpSpPr>
              <a:grpSpLocks/>
            </p:cNvGrpSpPr>
            <p:nvPr/>
          </p:nvGrpSpPr>
          <p:grpSpPr bwMode="auto">
            <a:xfrm>
              <a:off x="6696075" y="4476750"/>
              <a:ext cx="257175" cy="323850"/>
              <a:chOff x="4218" y="2820"/>
              <a:chExt cx="162" cy="204"/>
            </a:xfrm>
          </p:grpSpPr>
          <p:sp>
            <p:nvSpPr>
              <p:cNvPr id="62505" name="Oval 41"/>
              <p:cNvSpPr>
                <a:spLocks noChangeArrowheads="1"/>
              </p:cNvSpPr>
              <p:nvPr/>
            </p:nvSpPr>
            <p:spPr bwMode="auto">
              <a:xfrm>
                <a:off x="4251" y="3000"/>
                <a:ext cx="24" cy="2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06" name="Oval 42"/>
              <p:cNvSpPr>
                <a:spLocks noChangeArrowheads="1"/>
              </p:cNvSpPr>
              <p:nvPr/>
            </p:nvSpPr>
            <p:spPr bwMode="auto">
              <a:xfrm>
                <a:off x="4251" y="3000"/>
                <a:ext cx="24" cy="24"/>
              </a:xfrm>
              <a:prstGeom prst="ellipse">
                <a:avLst/>
              </a:prstGeom>
              <a:noFill/>
              <a:ln w="6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07" name="Rectangle 43"/>
              <p:cNvSpPr>
                <a:spLocks noChangeArrowheads="1"/>
              </p:cNvSpPr>
              <p:nvPr/>
            </p:nvSpPr>
            <p:spPr bwMode="auto">
              <a:xfrm>
                <a:off x="4218" y="2820"/>
                <a:ext cx="16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.VnTime" pitchFamily="34" charset="0"/>
                    <a:cs typeface="Arial" pitchFamily="34" charset="0"/>
                  </a:rPr>
                  <a:t>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2512" name="Group 48"/>
            <p:cNvGrpSpPr>
              <a:grpSpLocks/>
            </p:cNvGrpSpPr>
            <p:nvPr/>
          </p:nvGrpSpPr>
          <p:grpSpPr bwMode="auto">
            <a:xfrm>
              <a:off x="5743575" y="5210175"/>
              <a:ext cx="269875" cy="306388"/>
              <a:chOff x="3618" y="3282"/>
              <a:chExt cx="170" cy="193"/>
            </a:xfrm>
          </p:grpSpPr>
          <p:sp>
            <p:nvSpPr>
              <p:cNvPr id="62509" name="Oval 45"/>
              <p:cNvSpPr>
                <a:spLocks noChangeArrowheads="1"/>
              </p:cNvSpPr>
              <p:nvPr/>
            </p:nvSpPr>
            <p:spPr bwMode="auto">
              <a:xfrm>
                <a:off x="3732" y="3384"/>
                <a:ext cx="24" cy="2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10" name="Oval 46"/>
              <p:cNvSpPr>
                <a:spLocks noChangeArrowheads="1"/>
              </p:cNvSpPr>
              <p:nvPr/>
            </p:nvSpPr>
            <p:spPr bwMode="auto">
              <a:xfrm>
                <a:off x="3732" y="3384"/>
                <a:ext cx="24" cy="24"/>
              </a:xfrm>
              <a:prstGeom prst="ellipse">
                <a:avLst/>
              </a:prstGeom>
              <a:noFill/>
              <a:ln w="6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11" name="Rectangle 47"/>
              <p:cNvSpPr>
                <a:spLocks noChangeArrowheads="1"/>
              </p:cNvSpPr>
              <p:nvPr/>
            </p:nvSpPr>
            <p:spPr bwMode="auto">
              <a:xfrm>
                <a:off x="3618" y="3282"/>
                <a:ext cx="17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.VnTime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2516" name="Group 52"/>
            <p:cNvGrpSpPr>
              <a:grpSpLocks/>
            </p:cNvGrpSpPr>
            <p:nvPr/>
          </p:nvGrpSpPr>
          <p:grpSpPr bwMode="auto">
            <a:xfrm>
              <a:off x="7172325" y="5202238"/>
              <a:ext cx="428625" cy="306388"/>
              <a:chOff x="4518" y="3277"/>
              <a:chExt cx="270" cy="193"/>
            </a:xfrm>
          </p:grpSpPr>
          <p:sp>
            <p:nvSpPr>
              <p:cNvPr id="62513" name="Oval 49"/>
              <p:cNvSpPr>
                <a:spLocks noChangeArrowheads="1"/>
              </p:cNvSpPr>
              <p:nvPr/>
            </p:nvSpPr>
            <p:spPr bwMode="auto">
              <a:xfrm>
                <a:off x="4518" y="3384"/>
                <a:ext cx="24" cy="2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14" name="Oval 50"/>
              <p:cNvSpPr>
                <a:spLocks noChangeArrowheads="1"/>
              </p:cNvSpPr>
              <p:nvPr/>
            </p:nvSpPr>
            <p:spPr bwMode="auto">
              <a:xfrm>
                <a:off x="4518" y="3384"/>
                <a:ext cx="24" cy="24"/>
              </a:xfrm>
              <a:prstGeom prst="ellipse">
                <a:avLst/>
              </a:prstGeom>
              <a:noFill/>
              <a:ln w="6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15" name="Rectangle 51"/>
              <p:cNvSpPr>
                <a:spLocks noChangeArrowheads="1"/>
              </p:cNvSpPr>
              <p:nvPr/>
            </p:nvSpPr>
            <p:spPr bwMode="auto">
              <a:xfrm>
                <a:off x="4578" y="3277"/>
                <a:ext cx="21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.VnTime" pitchFamily="34" charset="0"/>
                    <a:cs typeface="Arial" pitchFamily="34" charset="0"/>
                  </a:rPr>
                  <a:t>O'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2482" name="Oval 18"/>
            <p:cNvSpPr>
              <a:spLocks noChangeArrowheads="1"/>
            </p:cNvSpPr>
            <p:nvPr/>
          </p:nvSpPr>
          <p:spPr bwMode="auto">
            <a:xfrm>
              <a:off x="6448425" y="4648200"/>
              <a:ext cx="1485900" cy="1485900"/>
            </a:xfrm>
            <a:prstGeom prst="ellips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Oval 19"/>
            <p:cNvSpPr>
              <a:spLocks noChangeArrowheads="1"/>
            </p:cNvSpPr>
            <p:nvPr/>
          </p:nvSpPr>
          <p:spPr bwMode="auto">
            <a:xfrm>
              <a:off x="4919663" y="4367213"/>
              <a:ext cx="2047875" cy="2047875"/>
            </a:xfrm>
            <a:prstGeom prst="ellips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6" name="Line 22"/>
            <p:cNvSpPr>
              <a:spLocks noChangeShapeType="1"/>
            </p:cNvSpPr>
            <p:nvPr/>
          </p:nvSpPr>
          <p:spPr bwMode="auto">
            <a:xfrm>
              <a:off x="6767513" y="4781550"/>
              <a:ext cx="847725" cy="1219200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2496" name="Group 32"/>
            <p:cNvGrpSpPr>
              <a:grpSpLocks/>
            </p:cNvGrpSpPr>
            <p:nvPr/>
          </p:nvGrpSpPr>
          <p:grpSpPr bwMode="auto">
            <a:xfrm>
              <a:off x="7596188" y="5981700"/>
              <a:ext cx="293688" cy="344488"/>
              <a:chOff x="4785" y="3768"/>
              <a:chExt cx="185" cy="217"/>
            </a:xfrm>
          </p:grpSpPr>
          <p:sp>
            <p:nvSpPr>
              <p:cNvPr id="62493" name="Oval 29"/>
              <p:cNvSpPr>
                <a:spLocks noChangeArrowheads="1"/>
              </p:cNvSpPr>
              <p:nvPr/>
            </p:nvSpPr>
            <p:spPr bwMode="auto">
              <a:xfrm>
                <a:off x="4785" y="3768"/>
                <a:ext cx="24" cy="2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94" name="Oval 30"/>
              <p:cNvSpPr>
                <a:spLocks noChangeArrowheads="1"/>
              </p:cNvSpPr>
              <p:nvPr/>
            </p:nvSpPr>
            <p:spPr bwMode="auto">
              <a:xfrm>
                <a:off x="4785" y="3768"/>
                <a:ext cx="24" cy="24"/>
              </a:xfrm>
              <a:prstGeom prst="ellipse">
                <a:avLst/>
              </a:prstGeom>
              <a:noFill/>
              <a:ln w="6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95" name="Rectangle 31"/>
              <p:cNvSpPr>
                <a:spLocks noChangeArrowheads="1"/>
              </p:cNvSpPr>
              <p:nvPr/>
            </p:nvSpPr>
            <p:spPr bwMode="auto">
              <a:xfrm>
                <a:off x="4800" y="3792"/>
                <a:ext cx="17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.VnTime" pitchFamily="34" charset="0"/>
                    <a:cs typeface="Arial" pitchFamily="34" charset="0"/>
                  </a:rPr>
                  <a:t>D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92" name="Right Arrow 91">
            <a:hlinkClick r:id="rId14" action="ppaction://hlinksldjump"/>
          </p:cNvPr>
          <p:cNvSpPr/>
          <p:nvPr/>
        </p:nvSpPr>
        <p:spPr bwMode="auto">
          <a:xfrm>
            <a:off x="3733800" y="2209800"/>
            <a:ext cx="439737" cy="3143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310313" y="2854325"/>
            <a:ext cx="2833687" cy="2187575"/>
            <a:chOff x="3975" y="1928"/>
            <a:chExt cx="1785" cy="1378"/>
          </a:xfrm>
        </p:grpSpPr>
        <p:sp>
          <p:nvSpPr>
            <p:cNvPr id="3092" name="Text Box 14"/>
            <p:cNvSpPr txBox="1">
              <a:spLocks noChangeArrowheads="1"/>
            </p:cNvSpPr>
            <p:nvPr/>
          </p:nvSpPr>
          <p:spPr bwMode="auto">
            <a:xfrm>
              <a:off x="3975" y="281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.VnTime" pitchFamily="34" charset="0"/>
                </a:rPr>
                <a:t>a</a:t>
              </a:r>
            </a:p>
          </p:txBody>
        </p:sp>
        <p:grpSp>
          <p:nvGrpSpPr>
            <p:cNvPr id="3093" name="Group 15"/>
            <p:cNvGrpSpPr>
              <a:grpSpLocks/>
            </p:cNvGrpSpPr>
            <p:nvPr/>
          </p:nvGrpSpPr>
          <p:grpSpPr bwMode="auto">
            <a:xfrm>
              <a:off x="4032" y="1928"/>
              <a:ext cx="1728" cy="1378"/>
              <a:chOff x="4032" y="1928"/>
              <a:chExt cx="1728" cy="1378"/>
            </a:xfrm>
          </p:grpSpPr>
          <p:sp>
            <p:nvSpPr>
              <p:cNvPr id="3094" name="Line 16"/>
              <p:cNvSpPr>
                <a:spLocks noChangeShapeType="1"/>
              </p:cNvSpPr>
              <p:nvPr/>
            </p:nvSpPr>
            <p:spPr bwMode="auto">
              <a:xfrm>
                <a:off x="4032" y="3066"/>
                <a:ext cx="1728" cy="0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95" name="Group 17"/>
              <p:cNvGrpSpPr>
                <a:grpSpLocks/>
              </p:cNvGrpSpPr>
              <p:nvPr/>
            </p:nvGrpSpPr>
            <p:grpSpPr bwMode="auto">
              <a:xfrm>
                <a:off x="4413" y="1928"/>
                <a:ext cx="960" cy="1378"/>
                <a:chOff x="4413" y="1928"/>
                <a:chExt cx="960" cy="1378"/>
              </a:xfrm>
            </p:grpSpPr>
            <p:sp>
              <p:nvSpPr>
                <p:cNvPr id="3" name="Oval 18"/>
                <p:cNvSpPr>
                  <a:spLocks noChangeArrowheads="1"/>
                </p:cNvSpPr>
                <p:nvPr/>
              </p:nvSpPr>
              <p:spPr bwMode="auto">
                <a:xfrm>
                  <a:off x="4413" y="1928"/>
                  <a:ext cx="960" cy="960"/>
                </a:xfrm>
                <a:prstGeom prst="ellips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" name="Oval 19"/>
                <p:cNvSpPr>
                  <a:spLocks noChangeArrowheads="1"/>
                </p:cNvSpPr>
                <p:nvPr/>
              </p:nvSpPr>
              <p:spPr bwMode="auto">
                <a:xfrm>
                  <a:off x="4872" y="2396"/>
                  <a:ext cx="29" cy="29"/>
                </a:xfrm>
                <a:prstGeom prst="ellipse">
                  <a:avLst/>
                </a:prstGeom>
                <a:solidFill>
                  <a:schemeClr val="tx1"/>
                </a:solidFill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" name="Line 20"/>
                <p:cNvSpPr>
                  <a:spLocks noChangeShapeType="1"/>
                </p:cNvSpPr>
                <p:nvPr/>
              </p:nvSpPr>
              <p:spPr bwMode="auto">
                <a:xfrm>
                  <a:off x="4887" y="2414"/>
                  <a:ext cx="0" cy="652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808" y="2170"/>
                  <a:ext cx="3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.VnTime" pitchFamily="34" charset="0"/>
                    </a:rPr>
                    <a:t>O</a:t>
                  </a:r>
                </a:p>
              </p:txBody>
            </p:sp>
            <p:sp>
              <p:nvSpPr>
                <p:cNvPr id="310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752" y="3056"/>
                  <a:ext cx="24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.VnTime" pitchFamily="34" charset="0"/>
                    </a:rPr>
                    <a:t>H</a:t>
                  </a:r>
                </a:p>
              </p:txBody>
            </p:sp>
            <p:sp>
              <p:nvSpPr>
                <p:cNvPr id="3101" name="Rectangle 23"/>
                <p:cNvSpPr>
                  <a:spLocks noChangeArrowheads="1"/>
                </p:cNvSpPr>
                <p:nvPr/>
              </p:nvSpPr>
              <p:spPr bwMode="auto">
                <a:xfrm>
                  <a:off x="4888" y="2970"/>
                  <a:ext cx="96" cy="96"/>
                </a:xfrm>
                <a:prstGeom prst="rect">
                  <a:avLst/>
                </a:prstGeom>
                <a:noFill/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0" y="3198813"/>
            <a:ext cx="3136900" cy="1700212"/>
            <a:chOff x="0" y="2149"/>
            <a:chExt cx="1976" cy="1071"/>
          </a:xfrm>
        </p:grpSpPr>
        <p:sp>
          <p:nvSpPr>
            <p:cNvPr id="3084" name="Line 29"/>
            <p:cNvSpPr>
              <a:spLocks noChangeShapeType="1"/>
            </p:cNvSpPr>
            <p:nvPr/>
          </p:nvSpPr>
          <p:spPr bwMode="auto">
            <a:xfrm>
              <a:off x="0" y="3036"/>
              <a:ext cx="1976" cy="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5" name="Group 30"/>
            <p:cNvGrpSpPr>
              <a:grpSpLocks/>
            </p:cNvGrpSpPr>
            <p:nvPr/>
          </p:nvGrpSpPr>
          <p:grpSpPr bwMode="auto">
            <a:xfrm>
              <a:off x="168" y="2149"/>
              <a:ext cx="1436" cy="1071"/>
              <a:chOff x="168" y="2149"/>
              <a:chExt cx="1436" cy="1071"/>
            </a:xfrm>
          </p:grpSpPr>
          <p:sp>
            <p:nvSpPr>
              <p:cNvPr id="3086" name="Oval 31"/>
              <p:cNvSpPr>
                <a:spLocks noChangeArrowheads="1"/>
              </p:cNvSpPr>
              <p:nvPr/>
            </p:nvSpPr>
            <p:spPr bwMode="auto">
              <a:xfrm>
                <a:off x="456" y="2149"/>
                <a:ext cx="1064" cy="1035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Oval 32"/>
              <p:cNvSpPr>
                <a:spLocks noChangeArrowheads="1"/>
              </p:cNvSpPr>
              <p:nvPr/>
            </p:nvSpPr>
            <p:spPr bwMode="auto">
              <a:xfrm>
                <a:off x="967" y="2683"/>
                <a:ext cx="31" cy="30"/>
              </a:xfrm>
              <a:prstGeom prst="ellipse">
                <a:avLst/>
              </a:prstGeom>
              <a:solidFill>
                <a:srgbClr val="FF00FF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1600">
                  <a:solidFill>
                    <a:srgbClr val="FFFF00"/>
                  </a:solidFill>
                  <a:latin typeface=".VnTime" pitchFamily="34" charset="0"/>
                </a:endParaRPr>
              </a:p>
            </p:txBody>
          </p:sp>
          <p:sp>
            <p:nvSpPr>
              <p:cNvPr id="3088" name="Text Box 33"/>
              <p:cNvSpPr txBox="1">
                <a:spLocks noChangeArrowheads="1"/>
              </p:cNvSpPr>
              <p:nvPr/>
            </p:nvSpPr>
            <p:spPr bwMode="auto">
              <a:xfrm>
                <a:off x="498" y="3007"/>
                <a:ext cx="20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B</a:t>
                </a:r>
              </a:p>
            </p:txBody>
          </p:sp>
          <p:sp>
            <p:nvSpPr>
              <p:cNvPr id="3089" name="Text Box 34"/>
              <p:cNvSpPr txBox="1">
                <a:spLocks noChangeArrowheads="1"/>
              </p:cNvSpPr>
              <p:nvPr/>
            </p:nvSpPr>
            <p:spPr bwMode="auto">
              <a:xfrm>
                <a:off x="1300" y="2999"/>
                <a:ext cx="3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A</a:t>
                </a:r>
              </a:p>
            </p:txBody>
          </p:sp>
          <p:sp>
            <p:nvSpPr>
              <p:cNvPr id="3090" name="Text Box 35"/>
              <p:cNvSpPr txBox="1">
                <a:spLocks noChangeArrowheads="1"/>
              </p:cNvSpPr>
              <p:nvPr/>
            </p:nvSpPr>
            <p:spPr bwMode="auto">
              <a:xfrm>
                <a:off x="878" y="2494"/>
                <a:ext cx="3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.VnTime" pitchFamily="34" charset="0"/>
                  </a:rPr>
                  <a:t>O</a:t>
                </a:r>
              </a:p>
            </p:txBody>
          </p:sp>
          <p:sp>
            <p:nvSpPr>
              <p:cNvPr id="3091" name="Text Box 36"/>
              <p:cNvSpPr txBox="1">
                <a:spLocks noChangeArrowheads="1"/>
              </p:cNvSpPr>
              <p:nvPr/>
            </p:nvSpPr>
            <p:spPr bwMode="auto">
              <a:xfrm>
                <a:off x="168" y="2784"/>
                <a:ext cx="2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.VnTime" pitchFamily="34" charset="0"/>
                  </a:rPr>
                  <a:t>a</a:t>
                </a:r>
              </a:p>
            </p:txBody>
          </p:sp>
        </p:grpSp>
      </p:grpSp>
      <p:pic>
        <p:nvPicPr>
          <p:cNvPr id="3111" name="Picture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986088"/>
            <a:ext cx="27908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ular Callout 6"/>
          <p:cNvSpPr/>
          <p:nvPr/>
        </p:nvSpPr>
        <p:spPr bwMode="auto">
          <a:xfrm>
            <a:off x="20638" y="5486400"/>
            <a:ext cx="2951162" cy="1143000"/>
          </a:xfrm>
          <a:prstGeom prst="wedgeRectCallout">
            <a:avLst>
              <a:gd name="adj1" fmla="val -9205"/>
              <a:gd name="adj2" fmla="val -8474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vi-VN" b="1" dirty="0" smtClean="0">
                <a:solidFill>
                  <a:srgbClr val="0000FF"/>
                </a:solidFill>
              </a:rPr>
              <a:t>Đường </a:t>
            </a:r>
            <a:r>
              <a:rPr lang="vi-VN" b="1" dirty="0">
                <a:solidFill>
                  <a:srgbClr val="0000FF"/>
                </a:solidFill>
              </a:rPr>
              <a:t>thẳng </a:t>
            </a:r>
            <a:r>
              <a:rPr lang="vi-VN" b="1" dirty="0" smtClean="0">
                <a:solidFill>
                  <a:srgbClr val="0000FF"/>
                </a:solidFill>
              </a:rPr>
              <a:t>và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vi-VN" b="1" dirty="0" smtClean="0">
                <a:solidFill>
                  <a:srgbClr val="0000FF"/>
                </a:solidFill>
              </a:rPr>
              <a:t>đường </a:t>
            </a:r>
            <a:r>
              <a:rPr lang="vi-VN" b="1" dirty="0">
                <a:solidFill>
                  <a:srgbClr val="0000FF"/>
                </a:solidFill>
              </a:rPr>
              <a:t>tròn </a:t>
            </a:r>
            <a:r>
              <a:rPr lang="vi-VN" b="1" dirty="0" smtClean="0">
                <a:solidFill>
                  <a:srgbClr val="FF0000"/>
                </a:solidFill>
              </a:rPr>
              <a:t>cắt </a:t>
            </a:r>
            <a:r>
              <a:rPr lang="vi-VN" b="1" dirty="0">
                <a:solidFill>
                  <a:srgbClr val="FF0000"/>
                </a:solidFill>
              </a:rPr>
              <a:t>nhau </a:t>
            </a:r>
          </a:p>
          <a:p>
            <a:r>
              <a:rPr lang="vi-VN" b="1" dirty="0" smtClean="0">
                <a:solidFill>
                  <a:srgbClr val="0000FF"/>
                </a:solidFill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</a:rPr>
              <a:t>chúng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có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vi-VN" b="1" dirty="0" smtClean="0">
                <a:solidFill>
                  <a:srgbClr val="FF0000"/>
                </a:solidFill>
              </a:rPr>
              <a:t>2</a:t>
            </a:r>
            <a:r>
              <a:rPr lang="vi-VN" b="1" dirty="0" smtClean="0">
                <a:solidFill>
                  <a:srgbClr val="0000FF"/>
                </a:solidFill>
              </a:rPr>
              <a:t> </a:t>
            </a:r>
            <a:r>
              <a:rPr lang="vi-VN" b="1" dirty="0">
                <a:solidFill>
                  <a:srgbClr val="0000FF"/>
                </a:solidFill>
              </a:rPr>
              <a:t>điểm chung</a:t>
            </a:r>
            <a:r>
              <a:rPr lang="vi-VN" b="1" dirty="0" smtClean="0">
                <a:solidFill>
                  <a:srgbClr val="0000FF"/>
                </a:solidFill>
              </a:rPr>
              <a:t>)</a:t>
            </a:r>
            <a:endParaRPr lang="vi-VN" b="1" dirty="0">
              <a:solidFill>
                <a:srgbClr val="0000FF"/>
              </a:solidFill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3048000" y="5486400"/>
            <a:ext cx="3033713" cy="1143000"/>
          </a:xfrm>
          <a:prstGeom prst="wedgeRectCallout">
            <a:avLst>
              <a:gd name="adj1" fmla="val -7499"/>
              <a:gd name="adj2" fmla="val -88149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r>
              <a:rPr lang="vi-VN" b="1" dirty="0" smtClean="0">
                <a:solidFill>
                  <a:srgbClr val="0000FF"/>
                </a:solidFill>
              </a:rPr>
              <a:t>Đường </a:t>
            </a:r>
            <a:r>
              <a:rPr lang="vi-VN" b="1" dirty="0">
                <a:solidFill>
                  <a:srgbClr val="0000FF"/>
                </a:solidFill>
              </a:rPr>
              <a:t>thẳng và </a:t>
            </a:r>
            <a:r>
              <a:rPr lang="vi-VN" b="1" dirty="0" smtClean="0">
                <a:solidFill>
                  <a:srgbClr val="0000FF"/>
                </a:solidFill>
              </a:rPr>
              <a:t>đường 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vi-VN" b="1" dirty="0" smtClean="0">
                <a:solidFill>
                  <a:srgbClr val="0000FF"/>
                </a:solidFill>
              </a:rPr>
              <a:t>tr</a:t>
            </a:r>
            <a:r>
              <a:rPr lang="en-US" b="1" dirty="0">
                <a:solidFill>
                  <a:srgbClr val="0000FF"/>
                </a:solidFill>
              </a:rPr>
              <a:t>ò</a:t>
            </a:r>
            <a:r>
              <a:rPr lang="vi-VN" b="1" dirty="0" smtClean="0">
                <a:solidFill>
                  <a:srgbClr val="0000FF"/>
                </a:solidFill>
              </a:rPr>
              <a:t>n </a:t>
            </a:r>
            <a:r>
              <a:rPr lang="en-US" b="1" dirty="0" err="1" smtClean="0">
                <a:solidFill>
                  <a:srgbClr val="FF0000"/>
                </a:solidFill>
              </a:rPr>
              <a:t>tiếp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xúc</a:t>
            </a:r>
            <a:r>
              <a:rPr lang="vi-VN" b="1" dirty="0" smtClean="0">
                <a:solidFill>
                  <a:srgbClr val="FF0000"/>
                </a:solidFill>
              </a:rPr>
              <a:t> </a:t>
            </a:r>
            <a:r>
              <a:rPr lang="vi-VN" b="1" dirty="0">
                <a:solidFill>
                  <a:srgbClr val="FF0000"/>
                </a:solidFill>
              </a:rPr>
              <a:t>nhau </a:t>
            </a:r>
          </a:p>
          <a:p>
            <a:r>
              <a:rPr lang="vi-VN" b="1" dirty="0" smtClean="0">
                <a:solidFill>
                  <a:srgbClr val="0000FF"/>
                </a:solidFill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</a:rPr>
              <a:t>chúng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có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vi-VN" b="1" dirty="0" smtClean="0">
                <a:solidFill>
                  <a:srgbClr val="0000FF"/>
                </a:solidFill>
              </a:rPr>
              <a:t> </a:t>
            </a:r>
            <a:r>
              <a:rPr lang="vi-VN" b="1" dirty="0">
                <a:solidFill>
                  <a:srgbClr val="0000FF"/>
                </a:solidFill>
              </a:rPr>
              <a:t>điểm chung)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6157913" y="5486400"/>
            <a:ext cx="2909887" cy="1143000"/>
          </a:xfrm>
          <a:prstGeom prst="wedgeRectCallout">
            <a:avLst>
              <a:gd name="adj1" fmla="val -6114"/>
              <a:gd name="adj2" fmla="val -81474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b="1" dirty="0" smtClean="0">
              <a:solidFill>
                <a:srgbClr val="0000FF"/>
              </a:solidFill>
            </a:endParaRPr>
          </a:p>
          <a:p>
            <a:r>
              <a:rPr lang="vi-VN" b="1" dirty="0" smtClean="0">
                <a:solidFill>
                  <a:srgbClr val="0000FF"/>
                </a:solidFill>
              </a:rPr>
              <a:t>Đường </a:t>
            </a:r>
            <a:r>
              <a:rPr lang="vi-VN" b="1" dirty="0">
                <a:solidFill>
                  <a:srgbClr val="0000FF"/>
                </a:solidFill>
              </a:rPr>
              <a:t>thẳng </a:t>
            </a:r>
            <a:r>
              <a:rPr lang="vi-VN" b="1" dirty="0" smtClean="0">
                <a:solidFill>
                  <a:srgbClr val="0000FF"/>
                </a:solidFill>
              </a:rPr>
              <a:t>và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vi-VN" b="1" dirty="0" smtClean="0">
                <a:solidFill>
                  <a:srgbClr val="0000FF"/>
                </a:solidFill>
              </a:rPr>
              <a:t>đường 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vi-VN" b="1" dirty="0" smtClean="0">
                <a:solidFill>
                  <a:srgbClr val="0000FF"/>
                </a:solidFill>
              </a:rPr>
              <a:t>tr</a:t>
            </a:r>
            <a:r>
              <a:rPr lang="en-US" b="1" dirty="0">
                <a:solidFill>
                  <a:srgbClr val="0000FF"/>
                </a:solidFill>
              </a:rPr>
              <a:t>ò</a:t>
            </a:r>
            <a:r>
              <a:rPr lang="vi-VN" b="1" dirty="0" smtClean="0">
                <a:solidFill>
                  <a:srgbClr val="0000FF"/>
                </a:solidFill>
              </a:rPr>
              <a:t>n </a:t>
            </a:r>
            <a:r>
              <a:rPr lang="en-US" b="1" dirty="0" err="1" smtClean="0">
                <a:solidFill>
                  <a:srgbClr val="FF0000"/>
                </a:solidFill>
              </a:rPr>
              <a:t>không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giao</a:t>
            </a:r>
            <a:r>
              <a:rPr lang="vi-VN" b="1" dirty="0" smtClean="0">
                <a:solidFill>
                  <a:srgbClr val="FF0000"/>
                </a:solidFill>
              </a:rPr>
              <a:t> </a:t>
            </a:r>
            <a:r>
              <a:rPr lang="vi-VN" b="1" dirty="0">
                <a:solidFill>
                  <a:srgbClr val="FF0000"/>
                </a:solidFill>
              </a:rPr>
              <a:t>nhau </a:t>
            </a:r>
          </a:p>
          <a:p>
            <a:r>
              <a:rPr lang="vi-VN" b="1" dirty="0" smtClean="0">
                <a:solidFill>
                  <a:srgbClr val="0000FF"/>
                </a:solidFill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</a:rPr>
              <a:t>chúng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có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0</a:t>
            </a:r>
            <a:r>
              <a:rPr lang="vi-VN" b="1" dirty="0" smtClean="0">
                <a:solidFill>
                  <a:srgbClr val="0000FF"/>
                </a:solidFill>
              </a:rPr>
              <a:t> </a:t>
            </a:r>
            <a:r>
              <a:rPr lang="vi-VN" b="1" dirty="0">
                <a:solidFill>
                  <a:srgbClr val="0000FF"/>
                </a:solidFill>
              </a:rPr>
              <a:t>điểm chung)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30" name="Rectangle 373">
            <a:hlinkClick r:id="rId3" action="ppaction://hlinksldjump"/>
          </p:cNvPr>
          <p:cNvSpPr txBox="1">
            <a:spLocks noChangeArrowheads="1"/>
          </p:cNvSpPr>
          <p:nvPr/>
        </p:nvSpPr>
        <p:spPr>
          <a:xfrm>
            <a:off x="2743200" y="76200"/>
            <a:ext cx="3962400" cy="685800"/>
          </a:xfrm>
          <a:prstGeom prst="rect">
            <a:avLst/>
          </a:prstGeom>
          <a:gradFill rotWithShape="1">
            <a:gsLst>
              <a:gs pos="0">
                <a:srgbClr val="FF2DFF">
                  <a:gamma/>
                  <a:shade val="56078"/>
                  <a:invGamma/>
                </a:srgbClr>
              </a:gs>
              <a:gs pos="50000">
                <a:srgbClr val="FF2DFF"/>
              </a:gs>
              <a:gs pos="100000">
                <a:srgbClr val="FF2DFF">
                  <a:gamma/>
                  <a:shade val="56078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NI-Hobo" pitchFamily="2" charset="0"/>
                <a:ea typeface="+mj-ea"/>
                <a:cs typeface="Times New Roman" pitchFamily="18" charset="0"/>
              </a:rPr>
              <a:t>ÑAÙP </a:t>
            </a:r>
            <a:r>
              <a:rPr kumimoji="0" lang="en-US" sz="3600" i="0" u="none" strike="noStrike" kern="0" cap="none" spc="0" normalizeH="0" baseline="0" noProof="0" dirty="0" smtClean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NI-Hobo" pitchFamily="2" charset="0"/>
                <a:ea typeface="+mj-ea"/>
                <a:cs typeface="Times New Roman" pitchFamily="18" charset="0"/>
              </a:rPr>
              <a:t>AÙN</a:t>
            </a:r>
            <a:endParaRPr kumimoji="0" lang="en-US" sz="4400" i="0" u="sng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NI-Hobo" pitchFamily="2" charset="0"/>
              <a:ea typeface="+mj-ea"/>
              <a:cs typeface="Times New Roman" pitchFamily="18" charset="0"/>
              <a:hlinkClick r:id="rId3" action="ppaction://hlinksldjump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1600" y="48768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Hình</a:t>
            </a:r>
            <a:r>
              <a:rPr lang="en-US" b="1" i="1" dirty="0" smtClean="0">
                <a:solidFill>
                  <a:srgbClr val="FF0000"/>
                </a:solidFill>
              </a:rPr>
              <a:t> a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4400" y="48768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Hình</a:t>
            </a:r>
            <a:r>
              <a:rPr lang="en-US" b="1" i="1" dirty="0" smtClean="0">
                <a:solidFill>
                  <a:srgbClr val="FF0000"/>
                </a:solidFill>
              </a:rPr>
              <a:t> b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24800" y="49530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Hình</a:t>
            </a:r>
            <a:r>
              <a:rPr lang="en-US" b="1" i="1" dirty="0" smtClean="0">
                <a:solidFill>
                  <a:srgbClr val="FF0000"/>
                </a:solidFill>
              </a:rPr>
              <a:t> c</a:t>
            </a:r>
            <a:endParaRPr lang="en-US" b="1" i="1" dirty="0">
              <a:solidFill>
                <a:srgbClr val="FF0000"/>
              </a:solidFill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381000" y="914400"/>
          <a:ext cx="8763000" cy="1828800"/>
        </p:xfrm>
        <a:graphic>
          <a:graphicData uri="http://schemas.openxmlformats.org/drawingml/2006/table">
            <a:tbl>
              <a:tblPr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152400" algn="l"/>
                          <a:tab pos="2819400" algn="ctr"/>
                        </a:tabLst>
                      </a:pP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Vò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trí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töông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ñoái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endParaRPr lang="en-GB" sz="2400" b="1" dirty="0" smtClean="0">
                        <a:solidFill>
                          <a:srgbClr val="C00000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152400" algn="l"/>
                          <a:tab pos="2819400" algn="ctr"/>
                        </a:tabLst>
                      </a:pPr>
                      <a:r>
                        <a:rPr lang="en-GB" sz="2400" b="1" dirty="0" err="1" smtClean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cuûa</a:t>
                      </a:r>
                      <a:r>
                        <a:rPr lang="en-GB" sz="2400" b="1" dirty="0" smtClean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 smtClean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ñöôøng</a:t>
                      </a:r>
                      <a:r>
                        <a:rPr lang="en-GB" sz="2400" b="1" dirty="0" smtClean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thaúng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vaø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ñöôøng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troøn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236220" algn="l"/>
                          <a:tab pos="2819400" algn="ctr"/>
                        </a:tabLst>
                      </a:pP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Soá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endParaRPr lang="en-GB" sz="2400" b="1" dirty="0" smtClean="0">
                        <a:solidFill>
                          <a:srgbClr val="C00000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236220" algn="l"/>
                          <a:tab pos="2819400" algn="ctr"/>
                        </a:tabLst>
                      </a:pPr>
                      <a:r>
                        <a:rPr lang="en-GB" sz="2400" b="1" dirty="0" err="1" smtClean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ñieåm</a:t>
                      </a:r>
                      <a:r>
                        <a:rPr lang="en-GB" sz="2400" b="1" dirty="0" smtClean="0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C0000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chung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152400" algn="l"/>
                          <a:tab pos="2819400" algn="ctr"/>
                        </a:tabLst>
                      </a:pPr>
                      <a:r>
                        <a:rPr lang="en-GB" sz="2400" b="1" dirty="0" err="1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Ñöôøng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thaúng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vaø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ñöôøng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troøn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caét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nhau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152400" algn="l"/>
                          <a:tab pos="2819400" algn="ctr"/>
                        </a:tabLst>
                      </a:pPr>
                      <a:r>
                        <a:rPr lang="en-GB" sz="2400" b="1" dirty="0" err="1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Ñöôøng</a:t>
                      </a:r>
                      <a:r>
                        <a:rPr lang="en-GB" sz="2400" b="1" dirty="0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thaúng</a:t>
                      </a:r>
                      <a:r>
                        <a:rPr lang="en-GB" sz="2400" b="1" dirty="0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vaø</a:t>
                      </a:r>
                      <a:r>
                        <a:rPr lang="en-GB" sz="2400" b="1" dirty="0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ñöôøng</a:t>
                      </a:r>
                      <a:r>
                        <a:rPr lang="en-GB" sz="2400" b="1" dirty="0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troøn</a:t>
                      </a:r>
                      <a:r>
                        <a:rPr lang="en-GB" sz="2400" b="1" dirty="0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tieáp</a:t>
                      </a:r>
                      <a:r>
                        <a:rPr lang="en-GB" sz="2400" b="1" dirty="0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xuùc</a:t>
                      </a:r>
                      <a:r>
                        <a:rPr lang="en-GB" sz="2400" b="1" dirty="0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nhau</a:t>
                      </a:r>
                      <a:endParaRPr lang="en-US" sz="2400" b="1" dirty="0">
                        <a:solidFill>
                          <a:srgbClr val="00CC66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152400" algn="l"/>
                          <a:tab pos="2819400" algn="ctr"/>
                        </a:tabLst>
                      </a:pPr>
                      <a:r>
                        <a:rPr lang="en-GB" sz="2400" b="1" dirty="0" err="1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Ñöôøng</a:t>
                      </a:r>
                      <a:r>
                        <a:rPr lang="en-GB" sz="2400" b="1" dirty="0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thaúng</a:t>
                      </a:r>
                      <a:r>
                        <a:rPr lang="en-GB" sz="2400" b="1" dirty="0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vaø</a:t>
                      </a:r>
                      <a:r>
                        <a:rPr lang="en-GB" sz="2400" b="1" dirty="0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ñöôøng</a:t>
                      </a:r>
                      <a:r>
                        <a:rPr lang="en-GB" sz="2400" b="1" dirty="0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troøn</a:t>
                      </a:r>
                      <a:r>
                        <a:rPr lang="en-GB" sz="2400" b="1" dirty="0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khoâng</a:t>
                      </a:r>
                      <a:r>
                        <a:rPr lang="en-GB" sz="2400" b="1" dirty="0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GB" sz="2400" b="1" dirty="0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nhau</a:t>
                      </a:r>
                      <a:endParaRPr lang="en-US" sz="2400" b="1" dirty="0">
                        <a:solidFill>
                          <a:srgbClr val="FF33CC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152400" algn="l"/>
                          <a:tab pos="2819400" algn="ctr"/>
                        </a:tabLst>
                      </a:pPr>
                      <a:r>
                        <a:rPr lang="en-GB" sz="2400" b="1" dirty="0">
                          <a:solidFill>
                            <a:srgbClr val="002060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152400" algn="l"/>
                          <a:tab pos="2819400" algn="ctr"/>
                        </a:tabLst>
                      </a:pPr>
                      <a:r>
                        <a:rPr lang="en-GB" sz="2400" b="1" dirty="0">
                          <a:solidFill>
                            <a:srgbClr val="00CC66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b="1" dirty="0">
                        <a:solidFill>
                          <a:srgbClr val="00CC66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200" algn="l"/>
                          <a:tab pos="152400" algn="l"/>
                          <a:tab pos="2819400" algn="ctr"/>
                        </a:tabLst>
                      </a:pPr>
                      <a:r>
                        <a:rPr lang="en-GB" sz="2400" b="1" dirty="0">
                          <a:solidFill>
                            <a:srgbClr val="FF33CC"/>
                          </a:solidFill>
                          <a:latin typeface="VNI-Times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b="1" dirty="0">
                        <a:solidFill>
                          <a:srgbClr val="FF33CC"/>
                        </a:solidFill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8" grpId="0"/>
      <p:bldP spid="29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1522413"/>
            <a:ext cx="9144000" cy="25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48063" y="1246496"/>
            <a:ext cx="2217737" cy="2133600"/>
            <a:chOff x="2235" y="1526"/>
            <a:chExt cx="1397" cy="1344"/>
          </a:xfrm>
        </p:grpSpPr>
        <p:sp>
          <p:nvSpPr>
            <p:cNvPr id="794629" name="Oval 5"/>
            <p:cNvSpPr>
              <a:spLocks noChangeArrowheads="1"/>
            </p:cNvSpPr>
            <p:nvPr/>
          </p:nvSpPr>
          <p:spPr bwMode="auto">
            <a:xfrm>
              <a:off x="2901" y="2168"/>
              <a:ext cx="48" cy="4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259" y="1526"/>
              <a:ext cx="1344" cy="1344"/>
              <a:chOff x="2259" y="1536"/>
              <a:chExt cx="1344" cy="1344"/>
            </a:xfrm>
          </p:grpSpPr>
          <p:sp>
            <p:nvSpPr>
              <p:cNvPr id="794631" name="Oval 7"/>
              <p:cNvSpPr>
                <a:spLocks noChangeArrowheads="1"/>
              </p:cNvSpPr>
              <p:nvPr/>
            </p:nvSpPr>
            <p:spPr bwMode="auto">
              <a:xfrm>
                <a:off x="2259" y="1536"/>
                <a:ext cx="1344" cy="1344"/>
              </a:xfrm>
              <a:prstGeom prst="ellipse">
                <a:avLst/>
              </a:prstGeom>
              <a:noFill/>
              <a:ln w="28575">
                <a:solidFill>
                  <a:schemeClr val="accent2">
                    <a:lumMod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10" name="Rectangle 8"/>
              <p:cNvSpPr>
                <a:spLocks noChangeArrowheads="1"/>
              </p:cNvSpPr>
              <p:nvPr/>
            </p:nvSpPr>
            <p:spPr bwMode="auto">
              <a:xfrm>
                <a:off x="2909" y="2224"/>
                <a:ext cx="127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US" sz="2200"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794633" name="Oval 9"/>
            <p:cNvSpPr>
              <a:spLocks noChangeArrowheads="1"/>
            </p:cNvSpPr>
            <p:nvPr/>
          </p:nvSpPr>
          <p:spPr bwMode="auto">
            <a:xfrm>
              <a:off x="2235" y="2171"/>
              <a:ext cx="48" cy="48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4634" name="Oval 10"/>
            <p:cNvSpPr>
              <a:spLocks noChangeArrowheads="1"/>
            </p:cNvSpPr>
            <p:nvPr/>
          </p:nvSpPr>
          <p:spPr bwMode="auto">
            <a:xfrm>
              <a:off x="3584" y="2173"/>
              <a:ext cx="48" cy="48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71488" y="1457365"/>
            <a:ext cx="1752600" cy="1676400"/>
            <a:chOff x="264" y="1665"/>
            <a:chExt cx="1104" cy="1056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288" y="1665"/>
              <a:ext cx="1056" cy="1056"/>
              <a:chOff x="288" y="1008"/>
              <a:chExt cx="1056" cy="1056"/>
            </a:xfrm>
          </p:grpSpPr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288" y="1008"/>
                <a:ext cx="1056" cy="1056"/>
                <a:chOff x="336" y="528"/>
                <a:chExt cx="1344" cy="1344"/>
              </a:xfrm>
            </p:grpSpPr>
            <p:sp>
              <p:nvSpPr>
                <p:cNvPr id="16403" name="Oval 14"/>
                <p:cNvSpPr>
                  <a:spLocks noChangeArrowheads="1"/>
                </p:cNvSpPr>
                <p:nvPr/>
              </p:nvSpPr>
              <p:spPr bwMode="auto">
                <a:xfrm>
                  <a:off x="336" y="528"/>
                  <a:ext cx="1344" cy="1344"/>
                </a:xfrm>
                <a:prstGeom prst="ellipse">
                  <a:avLst/>
                </a:prstGeom>
                <a:noFill/>
                <a:ln w="2857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404" name="Oval 15"/>
                <p:cNvSpPr>
                  <a:spLocks noChangeArrowheads="1"/>
                </p:cNvSpPr>
                <p:nvPr/>
              </p:nvSpPr>
              <p:spPr bwMode="auto">
                <a:xfrm>
                  <a:off x="978" y="1170"/>
                  <a:ext cx="48" cy="48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6402" name="Rectangle 16"/>
              <p:cNvSpPr>
                <a:spLocks noChangeArrowheads="1"/>
              </p:cNvSpPr>
              <p:nvPr/>
            </p:nvSpPr>
            <p:spPr bwMode="auto">
              <a:xfrm>
                <a:off x="702" y="1551"/>
                <a:ext cx="18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US" sz="2200">
                    <a:cs typeface="Times New Roman" pitchFamily="18" charset="0"/>
                  </a:rPr>
                  <a:t>O’</a:t>
                </a:r>
              </a:p>
            </p:txBody>
          </p:sp>
        </p:grpSp>
        <p:sp>
          <p:nvSpPr>
            <p:cNvPr id="16399" name="Oval 17"/>
            <p:cNvSpPr>
              <a:spLocks noChangeArrowheads="1"/>
            </p:cNvSpPr>
            <p:nvPr/>
          </p:nvSpPr>
          <p:spPr bwMode="auto">
            <a:xfrm>
              <a:off x="1320" y="2176"/>
              <a:ext cx="48" cy="48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16400" name="Oval 18"/>
            <p:cNvSpPr>
              <a:spLocks noChangeArrowheads="1"/>
            </p:cNvSpPr>
            <p:nvPr/>
          </p:nvSpPr>
          <p:spPr bwMode="auto">
            <a:xfrm>
              <a:off x="264" y="2168"/>
              <a:ext cx="48" cy="48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776663" y="1604962"/>
            <a:ext cx="80962" cy="1400175"/>
            <a:chOff x="2379" y="1752"/>
            <a:chExt cx="51" cy="882"/>
          </a:xfrm>
          <a:solidFill>
            <a:srgbClr val="7030A0"/>
          </a:solidFill>
        </p:grpSpPr>
        <p:sp>
          <p:nvSpPr>
            <p:cNvPr id="20496" name="Oval 20"/>
            <p:cNvSpPr>
              <a:spLocks noChangeArrowheads="1"/>
            </p:cNvSpPr>
            <p:nvPr/>
          </p:nvSpPr>
          <p:spPr bwMode="auto">
            <a:xfrm>
              <a:off x="2382" y="1752"/>
              <a:ext cx="48" cy="48"/>
            </a:xfrm>
            <a:prstGeom prst="ellipse">
              <a:avLst/>
            </a:prstGeom>
            <a:grpFill/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7" name="Oval 21"/>
            <p:cNvSpPr>
              <a:spLocks noChangeArrowheads="1"/>
            </p:cNvSpPr>
            <p:nvPr/>
          </p:nvSpPr>
          <p:spPr bwMode="auto">
            <a:xfrm>
              <a:off x="2379" y="2586"/>
              <a:ext cx="48" cy="48"/>
            </a:xfrm>
            <a:prstGeom prst="ellipse">
              <a:avLst/>
            </a:prstGeom>
            <a:grpFill/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5267325" y="1433512"/>
            <a:ext cx="85725" cy="1743075"/>
            <a:chOff x="3318" y="1644"/>
            <a:chExt cx="54" cy="1098"/>
          </a:xfrm>
          <a:solidFill>
            <a:srgbClr val="7030A0"/>
          </a:solidFill>
        </p:grpSpPr>
        <p:sp>
          <p:nvSpPr>
            <p:cNvPr id="20494" name="Oval 23"/>
            <p:cNvSpPr>
              <a:spLocks noChangeArrowheads="1"/>
            </p:cNvSpPr>
            <p:nvPr/>
          </p:nvSpPr>
          <p:spPr bwMode="auto">
            <a:xfrm>
              <a:off x="3318" y="1644"/>
              <a:ext cx="48" cy="48"/>
            </a:xfrm>
            <a:prstGeom prst="ellipse">
              <a:avLst/>
            </a:prstGeom>
            <a:grpFill/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5" name="Oval 24"/>
            <p:cNvSpPr>
              <a:spLocks noChangeArrowheads="1"/>
            </p:cNvSpPr>
            <p:nvPr/>
          </p:nvSpPr>
          <p:spPr bwMode="auto">
            <a:xfrm>
              <a:off x="3324" y="2694"/>
              <a:ext cx="48" cy="48"/>
            </a:xfrm>
            <a:prstGeom prst="ellipse">
              <a:avLst/>
            </a:prstGeom>
            <a:grpFill/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94659" name="Oval 35"/>
          <p:cNvSpPr>
            <a:spLocks noChangeArrowheads="1"/>
          </p:cNvSpPr>
          <p:nvPr/>
        </p:nvSpPr>
        <p:spPr bwMode="auto">
          <a:xfrm>
            <a:off x="5691188" y="227175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794658" name="Oval 34"/>
          <p:cNvSpPr>
            <a:spLocks noChangeArrowheads="1"/>
          </p:cNvSpPr>
          <p:nvPr/>
        </p:nvSpPr>
        <p:spPr bwMode="auto">
          <a:xfrm>
            <a:off x="3543300" y="227175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794663" name="Rectangle 39"/>
          <p:cNvSpPr>
            <a:spLocks noChangeArrowheads="1"/>
          </p:cNvSpPr>
          <p:nvPr/>
        </p:nvSpPr>
        <p:spPr bwMode="auto">
          <a:xfrm>
            <a:off x="44450" y="3338900"/>
            <a:ext cx="90995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l"/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   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biệt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:  1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chung</a:t>
            </a:r>
            <a:endParaRPr lang="en-US" sz="2400" dirty="0">
              <a:solidFill>
                <a:srgbClr val="006600"/>
              </a:solidFill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                               </a:t>
            </a:r>
            <a:r>
              <a:rPr lang="en-US" sz="2400" dirty="0" smtClean="0">
                <a:solidFill>
                  <a:srgbClr val="006600"/>
                </a:solidFill>
                <a:cs typeface="Times New Roman" pitchFamily="18" charset="0"/>
              </a:rPr>
              <a:t>2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chung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                                                          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chung</a:t>
            </a:r>
            <a:r>
              <a:rPr lang="en-US" sz="2400" dirty="0">
                <a:solidFill>
                  <a:srgbClr val="0066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cs typeface="Times New Roman" pitchFamily="18" charset="0"/>
              </a:rPr>
              <a:t>nào</a:t>
            </a:r>
            <a:endParaRPr lang="en-US" sz="2400" dirty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0" y="433863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Vì </a:t>
            </a:r>
            <a:r>
              <a:rPr lang="en-US" sz="2400" dirty="0" err="1">
                <a:solidFill>
                  <a:srgbClr val="7030A0"/>
                </a:solidFill>
              </a:rPr>
              <a:t>sao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hai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đường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tròn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phân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biệt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không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thê</a:t>
            </a:r>
            <a:r>
              <a:rPr lang="en-US" sz="2400" dirty="0">
                <a:solidFill>
                  <a:srgbClr val="7030A0"/>
                </a:solidFill>
              </a:rPr>
              <a:t>̉ có quá </a:t>
            </a:r>
            <a:r>
              <a:rPr lang="en-US" sz="2400" dirty="0" err="1">
                <a:solidFill>
                  <a:srgbClr val="7030A0"/>
                </a:solidFill>
              </a:rPr>
              <a:t>hai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điểm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chung</a:t>
            </a:r>
            <a:r>
              <a:rPr lang="en-US" sz="2400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215900" y="4690408"/>
            <a:ext cx="61087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C00000"/>
                </a:solidFill>
              </a:rPr>
              <a:t>Qua </a:t>
            </a:r>
            <a:r>
              <a:rPr lang="en-US" sz="2400" dirty="0" err="1">
                <a:solidFill>
                  <a:srgbClr val="C00000"/>
                </a:solidFill>
              </a:rPr>
              <a:t>ba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điểm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không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thẳng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hàng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dirty="0" err="1">
                <a:solidFill>
                  <a:srgbClr val="C00000"/>
                </a:solidFill>
              </a:rPr>
              <a:t>ta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vẽ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được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một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và</a:t>
            </a:r>
            <a:r>
              <a:rPr lang="en-US" sz="2400" dirty="0">
                <a:solidFill>
                  <a:srgbClr val="C00000"/>
                </a:solidFill>
              </a:rPr>
              <a:t> chỉ </a:t>
            </a:r>
            <a:r>
              <a:rPr lang="en-US" sz="2400" dirty="0" err="1">
                <a:solidFill>
                  <a:srgbClr val="C00000"/>
                </a:solidFill>
              </a:rPr>
              <a:t>một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đường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tròn</a:t>
            </a:r>
            <a:r>
              <a:rPr lang="en-US" sz="2400" dirty="0">
                <a:solidFill>
                  <a:srgbClr val="C00000"/>
                </a:solidFill>
              </a:rPr>
              <a:t>. Do </a:t>
            </a:r>
            <a:r>
              <a:rPr lang="en-US" sz="2400" dirty="0" err="1">
                <a:solidFill>
                  <a:srgbClr val="C00000"/>
                </a:solidFill>
              </a:rPr>
              <a:t>đó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nếu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hai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đường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tròn</a:t>
            </a:r>
            <a:r>
              <a:rPr lang="en-US" sz="2400" dirty="0">
                <a:solidFill>
                  <a:srgbClr val="C00000"/>
                </a:solidFill>
              </a:rPr>
              <a:t> có </a:t>
            </a:r>
            <a:r>
              <a:rPr lang="en-US" sz="2400" dirty="0" err="1">
                <a:solidFill>
                  <a:srgbClr val="C00000"/>
                </a:solidFill>
              </a:rPr>
              <a:t>từ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điểm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chung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trơ</a:t>
            </a:r>
            <a:r>
              <a:rPr lang="en-US" sz="2400" dirty="0">
                <a:solidFill>
                  <a:srgbClr val="C00000"/>
                </a:solidFill>
              </a:rPr>
              <a:t>̉ </a:t>
            </a:r>
            <a:r>
              <a:rPr lang="en-US" sz="2400" dirty="0" err="1">
                <a:solidFill>
                  <a:srgbClr val="C00000"/>
                </a:solidFill>
              </a:rPr>
              <a:t>lên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thi</a:t>
            </a:r>
            <a:r>
              <a:rPr lang="en-US" sz="2400" dirty="0">
                <a:solidFill>
                  <a:srgbClr val="C00000"/>
                </a:solidFill>
              </a:rPr>
              <a:t>̀ </a:t>
            </a:r>
            <a:r>
              <a:rPr lang="en-US" sz="2400" dirty="0" err="1">
                <a:solidFill>
                  <a:srgbClr val="C00000"/>
                </a:solidFill>
              </a:rPr>
              <a:t>chúng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trùng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nhau</a:t>
            </a:r>
            <a:r>
              <a:rPr lang="en-US" sz="2400" dirty="0">
                <a:solidFill>
                  <a:srgbClr val="C00000"/>
                </a:solidFill>
              </a:rPr>
              <a:t>. </a:t>
            </a:r>
            <a:r>
              <a:rPr lang="en-US" sz="2400" dirty="0" err="1">
                <a:solidFill>
                  <a:srgbClr val="C00000"/>
                </a:solidFill>
              </a:rPr>
              <a:t>Vậy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hai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đường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tròn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phân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biệt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không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thê</a:t>
            </a:r>
            <a:r>
              <a:rPr lang="en-US" sz="2400" dirty="0">
                <a:solidFill>
                  <a:srgbClr val="C00000"/>
                </a:solidFill>
              </a:rPr>
              <a:t>̉ có quá </a:t>
            </a:r>
            <a:r>
              <a:rPr lang="en-US" sz="2400" dirty="0" err="1">
                <a:solidFill>
                  <a:srgbClr val="C00000"/>
                </a:solidFill>
              </a:rPr>
              <a:t>hai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điểm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chung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</a:p>
        </p:txBody>
      </p:sp>
      <p:grpSp>
        <p:nvGrpSpPr>
          <p:cNvPr id="31" name="Group 196"/>
          <p:cNvGrpSpPr>
            <a:grpSpLocks/>
          </p:cNvGrpSpPr>
          <p:nvPr/>
        </p:nvGrpSpPr>
        <p:grpSpPr bwMode="auto">
          <a:xfrm>
            <a:off x="6781800" y="4800600"/>
            <a:ext cx="1931988" cy="2057400"/>
            <a:chOff x="2976" y="1728"/>
            <a:chExt cx="1217" cy="1296"/>
          </a:xfrm>
        </p:grpSpPr>
        <p:grpSp>
          <p:nvGrpSpPr>
            <p:cNvPr id="32" name="Group 175"/>
            <p:cNvGrpSpPr>
              <a:grpSpLocks noChangeAspect="1"/>
            </p:cNvGrpSpPr>
            <p:nvPr/>
          </p:nvGrpSpPr>
          <p:grpSpPr bwMode="auto">
            <a:xfrm>
              <a:off x="2976" y="1728"/>
              <a:ext cx="1217" cy="1296"/>
              <a:chOff x="4519" y="888"/>
              <a:chExt cx="1217" cy="1296"/>
            </a:xfrm>
          </p:grpSpPr>
          <p:sp>
            <p:nvSpPr>
              <p:cNvPr id="34" name="AutoShape 176"/>
              <p:cNvSpPr>
                <a:spLocks noChangeAspect="1" noChangeArrowheads="1" noTextEdit="1"/>
              </p:cNvSpPr>
              <p:nvPr/>
            </p:nvSpPr>
            <p:spPr bwMode="auto">
              <a:xfrm>
                <a:off x="4519" y="888"/>
                <a:ext cx="1217" cy="1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Oval 177"/>
              <p:cNvSpPr>
                <a:spLocks noChangeArrowheads="1"/>
              </p:cNvSpPr>
              <p:nvPr/>
            </p:nvSpPr>
            <p:spPr bwMode="auto">
              <a:xfrm>
                <a:off x="4656" y="1133"/>
                <a:ext cx="952" cy="953"/>
              </a:xfrm>
              <a:prstGeom prst="ellipse">
                <a:avLst/>
              </a:prstGeom>
              <a:noFill/>
              <a:ln w="158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Oval 178"/>
              <p:cNvSpPr>
                <a:spLocks noChangeArrowheads="1"/>
              </p:cNvSpPr>
              <p:nvPr/>
            </p:nvSpPr>
            <p:spPr bwMode="auto">
              <a:xfrm>
                <a:off x="5108" y="1585"/>
                <a:ext cx="49" cy="4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Oval 179"/>
              <p:cNvSpPr>
                <a:spLocks noChangeArrowheads="1"/>
              </p:cNvSpPr>
              <p:nvPr/>
            </p:nvSpPr>
            <p:spPr bwMode="auto">
              <a:xfrm>
                <a:off x="4961" y="1133"/>
                <a:ext cx="49" cy="5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Rectangle 180"/>
              <p:cNvSpPr>
                <a:spLocks noChangeArrowheads="1"/>
              </p:cNvSpPr>
              <p:nvPr/>
            </p:nvSpPr>
            <p:spPr bwMode="auto">
              <a:xfrm>
                <a:off x="4921" y="986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5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sz="2400">
                  <a:latin typeface=".VnTime" pitchFamily="34" charset="0"/>
                </a:endParaRPr>
              </a:p>
            </p:txBody>
          </p:sp>
          <p:sp>
            <p:nvSpPr>
              <p:cNvPr id="39" name="Oval 181"/>
              <p:cNvSpPr>
                <a:spLocks noChangeArrowheads="1"/>
              </p:cNvSpPr>
              <p:nvPr/>
            </p:nvSpPr>
            <p:spPr bwMode="auto">
              <a:xfrm>
                <a:off x="4705" y="1831"/>
                <a:ext cx="50" cy="4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Rectangle 182"/>
              <p:cNvSpPr>
                <a:spLocks noChangeArrowheads="1"/>
              </p:cNvSpPr>
              <p:nvPr/>
            </p:nvSpPr>
            <p:spPr bwMode="auto">
              <a:xfrm>
                <a:off x="4617" y="1821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50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2400">
                  <a:latin typeface=".VnTime" pitchFamily="34" charset="0"/>
                </a:endParaRPr>
              </a:p>
            </p:txBody>
          </p:sp>
          <p:sp>
            <p:nvSpPr>
              <p:cNvPr id="41" name="Oval 183"/>
              <p:cNvSpPr>
                <a:spLocks noChangeArrowheads="1"/>
              </p:cNvSpPr>
              <p:nvPr/>
            </p:nvSpPr>
            <p:spPr bwMode="auto">
              <a:xfrm>
                <a:off x="5540" y="1791"/>
                <a:ext cx="49" cy="4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Rectangle 184"/>
              <p:cNvSpPr>
                <a:spLocks noChangeArrowheads="1"/>
              </p:cNvSpPr>
              <p:nvPr/>
            </p:nvSpPr>
            <p:spPr bwMode="auto">
              <a:xfrm>
                <a:off x="5550" y="1850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50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 sz="2400">
                  <a:latin typeface=".VnTime" pitchFamily="34" charset="0"/>
                </a:endParaRPr>
              </a:p>
            </p:txBody>
          </p:sp>
        </p:grpSp>
        <p:sp>
          <p:nvSpPr>
            <p:cNvPr id="33" name="Text Box 195"/>
            <p:cNvSpPr txBox="1">
              <a:spLocks noChangeArrowheads="1"/>
            </p:cNvSpPr>
            <p:nvPr/>
          </p:nvSpPr>
          <p:spPr bwMode="auto">
            <a:xfrm>
              <a:off x="3264" y="2409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b="1" dirty="0">
                  <a:latin typeface="Tahoma" pitchFamily="34" charset="0"/>
                </a:rPr>
                <a:t>O </a:t>
              </a:r>
              <a:r>
                <a:rPr lang="en-US" sz="1800" b="1" dirty="0">
                  <a:latin typeface="Tahoma" pitchFamily="34" charset="0"/>
                  <a:sym typeface="Symbol" pitchFamily="18" charset="2"/>
                </a:rPr>
                <a:t> O’</a:t>
              </a:r>
            </a:p>
          </p:txBody>
        </p:sp>
      </p:grpSp>
      <p:sp>
        <p:nvSpPr>
          <p:cNvPr id="43" name="WordArt 85"/>
          <p:cNvSpPr>
            <a:spLocks noChangeArrowheads="1" noChangeShapeType="1" noTextEdit="1"/>
          </p:cNvSpPr>
          <p:nvPr/>
        </p:nvSpPr>
        <p:spPr bwMode="auto">
          <a:xfrm>
            <a:off x="1143000" y="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4" name="WordArt 86"/>
          <p:cNvSpPr>
            <a:spLocks noChangeArrowheads="1" noChangeShapeType="1" noTextEdit="1"/>
          </p:cNvSpPr>
          <p:nvPr/>
        </p:nvSpPr>
        <p:spPr bwMode="auto">
          <a:xfrm>
            <a:off x="152400" y="0"/>
            <a:ext cx="914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185737" y="457201"/>
            <a:ext cx="8729663" cy="707886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Xem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minh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họa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em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hãy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dự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đoán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hai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đường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tròn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phân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biệt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cs typeface="Times New Roman" pitchFamily="18" charset="0"/>
              </a:rPr>
              <a:t>có</a:t>
            </a:r>
            <a:r>
              <a:rPr lang="en-US" sz="2000" b="1" dirty="0" smtClean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thể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bao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nhiêu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điểm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cs typeface="Times New Roman" pitchFamily="18" charset="0"/>
              </a:rPr>
              <a:t>chung</a:t>
            </a:r>
            <a:r>
              <a:rPr lang="en-US" sz="2000" b="1" dirty="0">
                <a:solidFill>
                  <a:srgbClr val="FFFFFF"/>
                </a:solidFill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15417 0.00092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9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79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794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63" presetClass="path" presetSubtype="0" ac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.15417 0.00092 L 0.2125 0.00092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00"/>
                            </p:stCondLst>
                            <p:childTnLst>
                              <p:par>
                                <p:cTn id="4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00"/>
                            </p:stCondLst>
                            <p:childTnLst>
                              <p:par>
                                <p:cTn id="4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700"/>
                            </p:stCondLst>
                            <p:childTnLst>
                              <p:par>
                                <p:cTn id="51" presetID="4" presetClass="exit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700"/>
                            </p:stCondLst>
                            <p:childTnLst>
                              <p:par>
                                <p:cTn id="55" presetID="63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493 0.00185 L 0.33993 0.00185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200"/>
                            </p:stCondLst>
                            <p:childTnLst>
                              <p:par>
                                <p:cTn id="58" presetID="5" presetClass="entr" presetSubtype="1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9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700"/>
                            </p:stCondLst>
                            <p:childTnLst>
                              <p:par>
                                <p:cTn id="62" presetID="35" presetClass="emph" presetSubtype="0" repeatCount="3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500" fill="hold"/>
                                        <p:tgtEl>
                                          <p:spTgt spid="79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200"/>
                            </p:stCondLst>
                            <p:childTnLst>
                              <p:par>
                                <p:cTn id="65" presetID="3" presetClass="exit" presetSubtype="1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94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700"/>
                            </p:stCondLst>
                            <p:childTnLst>
                              <p:par>
                                <p:cTn id="69" presetID="63" presetClass="path" presetSubtype="0" ac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33993 0.00185 L 0.35417 0.00185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700"/>
                            </p:stCondLst>
                            <p:childTnLst>
                              <p:par>
                                <p:cTn id="72" presetID="63" presetClass="path" presetSubtype="0" ac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35452 0.00185 L 0.38542 0.00185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17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9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700"/>
                            </p:stCondLst>
                            <p:childTnLst>
                              <p:par>
                                <p:cTn id="7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500" fill="hold"/>
                                        <p:tgtEl>
                                          <p:spTgt spid="79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4200"/>
                            </p:stCondLst>
                            <p:childTnLst>
                              <p:par>
                                <p:cTn id="82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794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700"/>
                            </p:stCondLst>
                            <p:childTnLst>
                              <p:par>
                                <p:cTn id="86" presetID="63" presetClass="path" presetSubtype="0" ac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38542 0.00185 L 0.42917 0.00185 " pathEditMode="relative" rAng="0" ptsTypes="AA">
                                      <p:cBhvr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700"/>
                            </p:stCondLst>
                            <p:childTnLst>
                              <p:par>
                                <p:cTn id="8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200"/>
                            </p:stCondLst>
                            <p:childTnLst>
                              <p:par>
                                <p:cTn id="9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7700"/>
                            </p:stCondLst>
                            <p:childTnLst>
                              <p:par>
                                <p:cTn id="96" presetID="4" presetClass="exit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8700"/>
                            </p:stCondLst>
                            <p:childTnLst>
                              <p:par>
                                <p:cTn id="100" presetID="63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917 0.00185 L 0.57084 0.00185 " pathEditMode="relative" rAng="0" ptsTypes="AA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9200"/>
                            </p:stCondLst>
                            <p:childTnLst>
                              <p:par>
                                <p:cTn id="103" presetID="3" presetClass="entr" presetSubtype="1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9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9700"/>
                            </p:stCondLst>
                            <p:childTnLst>
                              <p:par>
                                <p:cTn id="107" presetID="35" presetClass="emph" presetSubtype="0" repeatCount="3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500" fill="hold"/>
                                        <p:tgtEl>
                                          <p:spTgt spid="79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1200"/>
                            </p:stCondLst>
                            <p:childTnLst>
                              <p:par>
                                <p:cTn id="110" presetID="3" presetClass="exit" presetSubtype="1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794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1700"/>
                            </p:stCondLst>
                            <p:childTnLst>
                              <p:par>
                                <p:cTn id="114" presetID="63" presetClass="path" presetSubtype="0" ac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57084 0.00185 L 0.67084 0.00185 " pathEditMode="relative" rAng="0" ptsTypes="AA">
                                      <p:cBhvr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0" dur="1" fill="hold"/>
                                        <p:tgtEl>
                                          <p:spTgt spid="7946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4659" grpId="0" animBg="1"/>
      <p:bldP spid="794659" grpId="1" animBg="1"/>
      <p:bldP spid="794659" grpId="2" animBg="1"/>
      <p:bldP spid="794659" grpId="3" animBg="1"/>
      <p:bldP spid="794659" grpId="4" animBg="1"/>
      <p:bldP spid="794659" grpId="5" animBg="1"/>
      <p:bldP spid="794658" grpId="0" animBg="1"/>
      <p:bldP spid="794658" grpId="1" animBg="1"/>
      <p:bldP spid="794658" grpId="2" animBg="1"/>
      <p:bldP spid="794658" grpId="3" animBg="1"/>
      <p:bldP spid="794658" grpId="4" animBg="1"/>
      <p:bldP spid="794658" grpId="5" animBg="1"/>
      <p:bldP spid="794663" grpId="0"/>
      <p:bldP spid="29" grpId="0"/>
      <p:bldP spid="30" grpId="0"/>
      <p:bldP spid="44" grpId="0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1524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vi-VN" sz="2400">
              <a:solidFill>
                <a:schemeClr val="tx1"/>
              </a:solidFill>
              <a:latin typeface=".VnArial Narrow" pitchFamily="34" charset="0"/>
            </a:endParaRPr>
          </a:p>
        </p:txBody>
      </p:sp>
      <p:sp>
        <p:nvSpPr>
          <p:cNvPr id="74848" name="Line 96"/>
          <p:cNvSpPr>
            <a:spLocks noChangeShapeType="1"/>
          </p:cNvSpPr>
          <p:nvPr/>
        </p:nvSpPr>
        <p:spPr bwMode="auto">
          <a:xfrm>
            <a:off x="9144000" y="639763"/>
            <a:ext cx="0" cy="6218237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" name="Rectangle 26"/>
          <p:cNvSpPr>
            <a:spLocks noChangeArrowheads="1"/>
          </p:cNvSpPr>
          <p:nvPr/>
        </p:nvSpPr>
        <p:spPr bwMode="auto">
          <a:xfrm>
            <a:off x="304800" y="639168"/>
            <a:ext cx="4419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>
                <a:cs typeface="Times New Roman" pitchFamily="18" charset="0"/>
                <a:sym typeface="Symbol" pitchFamily="18" charset="2"/>
              </a:rPr>
              <a:t>- </a:t>
            </a:r>
            <a:r>
              <a:rPr lang="en-US" dirty="0" err="1">
                <a:cs typeface="Times New Roman" pitchFamily="18" charset="0"/>
                <a:sym typeface="Symbol" pitchFamily="18" charset="2"/>
              </a:rPr>
              <a:t>H</a:t>
            </a:r>
            <a:r>
              <a:rPr lang="en-US" dirty="0" err="1">
                <a:sym typeface="Symbol" pitchFamily="18" charset="2"/>
              </a:rPr>
              <a:t>ai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đường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tròn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có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hai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điểm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chung</a:t>
            </a:r>
            <a:r>
              <a:rPr lang="en-US" dirty="0">
                <a:sym typeface="Symbol" pitchFamily="18" charset="2"/>
              </a:rPr>
              <a:t> </a:t>
            </a:r>
          </a:p>
        </p:txBody>
      </p:sp>
      <p:sp>
        <p:nvSpPr>
          <p:cNvPr id="103" name="Rectangle 27"/>
          <p:cNvSpPr>
            <a:spLocks noChangeArrowheads="1"/>
          </p:cNvSpPr>
          <p:nvPr/>
        </p:nvSpPr>
        <p:spPr bwMode="auto">
          <a:xfrm>
            <a:off x="304800" y="2800350"/>
            <a:ext cx="441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>
                <a:cs typeface="Times New Roman" pitchFamily="18" charset="0"/>
                <a:sym typeface="Symbol" pitchFamily="18" charset="2"/>
              </a:rPr>
              <a:t>- </a:t>
            </a:r>
            <a:r>
              <a:rPr lang="en-US" dirty="0" err="1">
                <a:cs typeface="Times New Roman" pitchFamily="18" charset="0"/>
                <a:sym typeface="Symbol" pitchFamily="18" charset="2"/>
              </a:rPr>
              <a:t>Hai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đường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tròn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có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một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điểm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chung</a:t>
            </a:r>
            <a:r>
              <a:rPr lang="en-US" dirty="0">
                <a:latin typeface=".VnArial Narrow" pitchFamily="34" charset="0"/>
                <a:sym typeface="Symbol" pitchFamily="18" charset="2"/>
              </a:rPr>
              <a:t>:</a:t>
            </a:r>
          </a:p>
        </p:txBody>
      </p:sp>
      <p:sp>
        <p:nvSpPr>
          <p:cNvPr id="105" name="Rectangle 6"/>
          <p:cNvSpPr>
            <a:spLocks noChangeArrowheads="1"/>
          </p:cNvSpPr>
          <p:nvPr/>
        </p:nvSpPr>
        <p:spPr bwMode="auto">
          <a:xfrm>
            <a:off x="0" y="304800"/>
            <a:ext cx="58515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b="1" u="sng" dirty="0">
                <a:solidFill>
                  <a:srgbClr val="FF0066"/>
                </a:solidFill>
                <a:sym typeface="Symbol" pitchFamily="18" charset="2"/>
              </a:rPr>
              <a:t>1</a:t>
            </a:r>
            <a:r>
              <a:rPr lang="en-US" b="1" u="sng" dirty="0" smtClean="0">
                <a:solidFill>
                  <a:srgbClr val="FF0066"/>
                </a:solidFill>
                <a:sym typeface="Symbol" pitchFamily="18" charset="2"/>
              </a:rPr>
              <a:t>. </a:t>
            </a:r>
            <a:r>
              <a:rPr lang="en-US" b="1" u="sng" dirty="0" err="1">
                <a:solidFill>
                  <a:srgbClr val="FF0066"/>
                </a:solidFill>
                <a:sym typeface="Symbol" pitchFamily="18" charset="2"/>
              </a:rPr>
              <a:t>Ba</a:t>
            </a:r>
            <a:r>
              <a:rPr lang="en-US" b="1" u="sng" dirty="0">
                <a:solidFill>
                  <a:srgbClr val="FF0066"/>
                </a:solidFill>
                <a:sym typeface="Symbol" pitchFamily="18" charset="2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sym typeface="Symbol" pitchFamily="18" charset="2"/>
              </a:rPr>
              <a:t>vị</a:t>
            </a:r>
            <a:r>
              <a:rPr lang="en-US" b="1" u="sng" dirty="0">
                <a:solidFill>
                  <a:srgbClr val="FF0066"/>
                </a:solidFill>
                <a:sym typeface="Symbol" pitchFamily="18" charset="2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sym typeface="Symbol" pitchFamily="18" charset="2"/>
              </a:rPr>
              <a:t>trí</a:t>
            </a:r>
            <a:r>
              <a:rPr lang="en-US" b="1" u="sng" dirty="0">
                <a:solidFill>
                  <a:srgbClr val="FF0066"/>
                </a:solidFill>
                <a:sym typeface="Symbol" pitchFamily="18" charset="2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sym typeface="Symbol" pitchFamily="18" charset="2"/>
              </a:rPr>
              <a:t>tương</a:t>
            </a:r>
            <a:r>
              <a:rPr lang="en-US" b="1" u="sng" dirty="0">
                <a:solidFill>
                  <a:srgbClr val="FF0066"/>
                </a:solidFill>
                <a:sym typeface="Symbol" pitchFamily="18" charset="2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sym typeface="Symbol" pitchFamily="18" charset="2"/>
              </a:rPr>
              <a:t>đối</a:t>
            </a:r>
            <a:r>
              <a:rPr lang="en-US" b="1" u="sng" dirty="0">
                <a:solidFill>
                  <a:srgbClr val="FF0066"/>
                </a:solidFill>
                <a:sym typeface="Symbol" pitchFamily="18" charset="2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sym typeface="Symbol" pitchFamily="18" charset="2"/>
              </a:rPr>
              <a:t>của</a:t>
            </a:r>
            <a:r>
              <a:rPr lang="en-US" b="1" u="sng" dirty="0">
                <a:solidFill>
                  <a:srgbClr val="FF0066"/>
                </a:solidFill>
                <a:sym typeface="Symbol" pitchFamily="18" charset="2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sym typeface="Symbol" pitchFamily="18" charset="2"/>
              </a:rPr>
              <a:t>hai</a:t>
            </a:r>
            <a:r>
              <a:rPr lang="en-US" b="1" u="sng" dirty="0">
                <a:solidFill>
                  <a:srgbClr val="FF0066"/>
                </a:solidFill>
                <a:sym typeface="Symbol" pitchFamily="18" charset="2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sym typeface="Symbol" pitchFamily="18" charset="2"/>
              </a:rPr>
              <a:t>đường</a:t>
            </a:r>
            <a:r>
              <a:rPr lang="en-US" b="1" u="sng" dirty="0">
                <a:solidFill>
                  <a:srgbClr val="FF0066"/>
                </a:solidFill>
                <a:sym typeface="Symbol" pitchFamily="18" charset="2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sym typeface="Symbol" pitchFamily="18" charset="2"/>
              </a:rPr>
              <a:t>tròn</a:t>
            </a:r>
            <a:endParaRPr lang="en-US" b="1" dirty="0">
              <a:solidFill>
                <a:srgbClr val="FF0066"/>
              </a:solidFill>
              <a:sym typeface="Symbol" pitchFamily="18" charset="2"/>
            </a:endParaRPr>
          </a:p>
        </p:txBody>
      </p:sp>
      <p:sp>
        <p:nvSpPr>
          <p:cNvPr id="106" name="Rectangle 10"/>
          <p:cNvSpPr>
            <a:spLocks noChangeArrowheads="1"/>
          </p:cNvSpPr>
          <p:nvPr/>
        </p:nvSpPr>
        <p:spPr bwMode="auto">
          <a:xfrm>
            <a:off x="127376" y="623248"/>
            <a:ext cx="4419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  <a:sym typeface="Symbol" pitchFamily="18" charset="2"/>
              </a:rPr>
              <a:t>a). </a:t>
            </a:r>
            <a:r>
              <a:rPr lang="en-US" dirty="0" err="1">
                <a:cs typeface="Times New Roman" pitchFamily="18" charset="0"/>
                <a:sym typeface="Symbol" pitchFamily="18" charset="2"/>
              </a:rPr>
              <a:t>H</a:t>
            </a:r>
            <a:r>
              <a:rPr lang="en-US" dirty="0" err="1">
                <a:sym typeface="Symbol" pitchFamily="18" charset="2"/>
              </a:rPr>
              <a:t>ai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đường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tròn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cắt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nhau</a:t>
            </a:r>
            <a:r>
              <a:rPr lang="en-US" dirty="0">
                <a:latin typeface=".VnTime" pitchFamily="34" charset="0"/>
                <a:sym typeface="Symbol" pitchFamily="18" charset="2"/>
              </a:rPr>
              <a:t>:</a:t>
            </a:r>
          </a:p>
        </p:txBody>
      </p:sp>
      <p:sp>
        <p:nvSpPr>
          <p:cNvPr id="107" name="Rectangle 11"/>
          <p:cNvSpPr>
            <a:spLocks noChangeArrowheads="1"/>
          </p:cNvSpPr>
          <p:nvPr/>
        </p:nvSpPr>
        <p:spPr bwMode="auto">
          <a:xfrm>
            <a:off x="3424237" y="631208"/>
            <a:ext cx="4376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 err="1">
                <a:sym typeface="Symbol" pitchFamily="18" charset="2"/>
              </a:rPr>
              <a:t>Là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hai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đường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tròn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có</a:t>
            </a:r>
            <a:r>
              <a:rPr lang="en-US" dirty="0">
                <a:sym typeface="Symbol" pitchFamily="18" charset="2"/>
              </a:rPr>
              <a:t> 2 </a:t>
            </a:r>
            <a:r>
              <a:rPr lang="en-US" dirty="0" err="1">
                <a:sym typeface="Symbol" pitchFamily="18" charset="2"/>
              </a:rPr>
              <a:t>điểm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chung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111" name="Line 15"/>
          <p:cNvSpPr>
            <a:spLocks noChangeShapeType="1"/>
          </p:cNvSpPr>
          <p:nvPr/>
        </p:nvSpPr>
        <p:spPr bwMode="auto">
          <a:xfrm>
            <a:off x="1962150" y="1568450"/>
            <a:ext cx="0" cy="609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Rectangle 16"/>
          <p:cNvSpPr>
            <a:spLocks noChangeArrowheads="1"/>
          </p:cNvSpPr>
          <p:nvPr/>
        </p:nvSpPr>
        <p:spPr bwMode="auto">
          <a:xfrm>
            <a:off x="276225" y="2810457"/>
            <a:ext cx="4419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  <a:sym typeface="Symbol" pitchFamily="18" charset="2"/>
              </a:rPr>
              <a:t>b).</a:t>
            </a:r>
            <a:r>
              <a:rPr lang="en-US" dirty="0" err="1" smtClean="0">
                <a:cs typeface="Times New Roman" pitchFamily="18" charset="0"/>
                <a:sym typeface="Symbol" pitchFamily="18" charset="2"/>
              </a:rPr>
              <a:t>Hai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đường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tròn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tiếp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xúc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nhau</a:t>
            </a:r>
            <a:r>
              <a:rPr lang="en-US" dirty="0">
                <a:sym typeface="Symbol" pitchFamily="18" charset="2"/>
              </a:rPr>
              <a:t>:</a:t>
            </a:r>
          </a:p>
        </p:txBody>
      </p:sp>
      <p:sp>
        <p:nvSpPr>
          <p:cNvPr id="118" name="Rectangle 22"/>
          <p:cNvSpPr>
            <a:spLocks noChangeArrowheads="1"/>
          </p:cNvSpPr>
          <p:nvPr/>
        </p:nvSpPr>
        <p:spPr bwMode="auto">
          <a:xfrm>
            <a:off x="298450" y="4953000"/>
            <a:ext cx="4419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 smtClean="0">
                <a:sym typeface="Symbol" pitchFamily="18" charset="2"/>
              </a:rPr>
              <a:t>c) </a:t>
            </a:r>
            <a:r>
              <a:rPr lang="en-US" dirty="0" err="1">
                <a:sym typeface="Symbol" pitchFamily="18" charset="2"/>
              </a:rPr>
              <a:t>Hai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đường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tròn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không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giao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nhau</a:t>
            </a:r>
            <a:r>
              <a:rPr lang="en-US" dirty="0">
                <a:latin typeface=".VnTime" pitchFamily="34" charset="0"/>
                <a:sym typeface="Symbol" pitchFamily="18" charset="2"/>
              </a:rPr>
              <a:t>:</a:t>
            </a:r>
          </a:p>
        </p:txBody>
      </p:sp>
      <p:sp>
        <p:nvSpPr>
          <p:cNvPr id="119" name="Rectangle 23"/>
          <p:cNvSpPr>
            <a:spLocks noChangeArrowheads="1"/>
          </p:cNvSpPr>
          <p:nvPr/>
        </p:nvSpPr>
        <p:spPr bwMode="auto">
          <a:xfrm>
            <a:off x="4343400" y="4953000"/>
            <a:ext cx="3200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 err="1">
                <a:sym typeface="Symbol" pitchFamily="18" charset="2"/>
              </a:rPr>
              <a:t>Là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hai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đường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tròn</a:t>
            </a:r>
            <a:r>
              <a:rPr lang="en-US" dirty="0">
                <a:sym typeface="Symbol" pitchFamily="18" charset="2"/>
              </a:rPr>
              <a:t> </a:t>
            </a:r>
            <a:endParaRPr lang="en-US" dirty="0" smtClean="0">
              <a:sym typeface="Symbol" pitchFamily="18" charset="2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dirty="0" err="1" smtClean="0">
                <a:sym typeface="Symbol" pitchFamily="18" charset="2"/>
              </a:rPr>
              <a:t>không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có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điểm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chung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nào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122" name="Rectangle 29"/>
          <p:cNvSpPr>
            <a:spLocks noChangeArrowheads="1"/>
          </p:cNvSpPr>
          <p:nvPr/>
        </p:nvSpPr>
        <p:spPr bwMode="auto">
          <a:xfrm>
            <a:off x="3983038" y="2796809"/>
            <a:ext cx="540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 err="1">
                <a:sym typeface="Symbol" pitchFamily="18" charset="2"/>
              </a:rPr>
              <a:t>Là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hai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đường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tròn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chỉ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có</a:t>
            </a:r>
            <a:r>
              <a:rPr lang="en-US" dirty="0">
                <a:sym typeface="Symbol" pitchFamily="18" charset="2"/>
              </a:rPr>
              <a:t> 1 </a:t>
            </a:r>
            <a:r>
              <a:rPr lang="en-US" dirty="0" err="1">
                <a:sym typeface="Symbol" pitchFamily="18" charset="2"/>
              </a:rPr>
              <a:t>điểm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chung</a:t>
            </a:r>
            <a:endParaRPr lang="en-US" dirty="0">
              <a:sym typeface="Symbol" pitchFamily="18" charset="2"/>
            </a:endParaRPr>
          </a:p>
        </p:txBody>
      </p:sp>
      <p:cxnSp>
        <p:nvCxnSpPr>
          <p:cNvPr id="153" name="Straight Connector 152"/>
          <p:cNvCxnSpPr>
            <a:cxnSpLocks noChangeShapeType="1"/>
          </p:cNvCxnSpPr>
          <p:nvPr/>
        </p:nvCxnSpPr>
        <p:spPr bwMode="auto">
          <a:xfrm>
            <a:off x="3249613" y="3862388"/>
            <a:ext cx="1735137" cy="1587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8465" name="WordArt 85"/>
          <p:cNvSpPr>
            <a:spLocks noChangeArrowheads="1" noChangeShapeType="1" noTextEdit="1"/>
          </p:cNvSpPr>
          <p:nvPr/>
        </p:nvSpPr>
        <p:spPr bwMode="auto">
          <a:xfrm>
            <a:off x="1143000" y="0"/>
            <a:ext cx="7848600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§</a:t>
            </a:r>
            <a:r>
              <a:rPr lang="en-US" sz="3600" b="1" dirty="0" smtClean="0">
                <a:ln w="11430"/>
                <a:solidFill>
                  <a:srgbClr val="002060"/>
                </a:solidFill>
                <a:latin typeface="VNI-Revue" pitchFamily="2" charset="0"/>
              </a:rPr>
              <a:t>7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VỊ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TRÍ TƯƠNG ĐỐI CỦA HAI ĐƯỜNG TRÒN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66" name="WordArt 86"/>
          <p:cNvSpPr>
            <a:spLocks noChangeArrowheads="1" noChangeShapeType="1" noTextEdit="1"/>
          </p:cNvSpPr>
          <p:nvPr/>
        </p:nvSpPr>
        <p:spPr bwMode="auto">
          <a:xfrm>
            <a:off x="152400" y="0"/>
            <a:ext cx="914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30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3505200" y="1524000"/>
            <a:ext cx="1447800" cy="836817"/>
            <a:chOff x="2372096" y="4059858"/>
            <a:chExt cx="1349829" cy="836817"/>
          </a:xfrm>
        </p:grpSpPr>
        <p:cxnSp>
          <p:nvCxnSpPr>
            <p:cNvPr id="78" name="Straight Arrow Connector 77"/>
            <p:cNvCxnSpPr/>
            <p:nvPr/>
          </p:nvCxnSpPr>
          <p:spPr bwMode="auto">
            <a:xfrm flipH="1" flipV="1">
              <a:off x="2372096" y="4059858"/>
              <a:ext cx="1349829" cy="573293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6">
                  <a:lumMod val="75000"/>
                </a:schemeClr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 flipH="1">
              <a:off x="2423679" y="4645026"/>
              <a:ext cx="1298246" cy="251649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6">
                  <a:lumMod val="75000"/>
                </a:schemeClr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80" name="WordArt 9"/>
          <p:cNvSpPr>
            <a:spLocks noChangeArrowheads="1" noChangeShapeType="1" noTextEdit="1"/>
          </p:cNvSpPr>
          <p:nvPr/>
        </p:nvSpPr>
        <p:spPr bwMode="auto">
          <a:xfrm rot="375794">
            <a:off x="4832687" y="1511569"/>
            <a:ext cx="325911" cy="60606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70569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18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024206" scaled="1"/>
                </a:gradFill>
                <a:latin typeface=".VnArabia"/>
              </a:rPr>
              <a:t>?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170928" y="1905000"/>
            <a:ext cx="191567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 smtClean="0">
                <a:solidFill>
                  <a:srgbClr val="C00000"/>
                </a:solidFill>
              </a:rPr>
              <a:t>Hai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giao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điểm</a:t>
            </a:r>
            <a:endParaRPr lang="en-US" sz="1800" dirty="0">
              <a:solidFill>
                <a:srgbClr val="C00000"/>
              </a:solidFill>
            </a:endParaRPr>
          </a:p>
        </p:txBody>
      </p:sp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525" y="990600"/>
            <a:ext cx="273299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416687" y="1304764"/>
            <a:ext cx="1488313" cy="369332"/>
          </a:xfrm>
          <a:prstGeom prst="rect">
            <a:avLst/>
          </a:prstGeom>
          <a:solidFill>
            <a:srgbClr val="A7FFD3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b="1" dirty="0" err="1" smtClean="0"/>
              <a:t>Dây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chung</a:t>
            </a:r>
            <a:endParaRPr lang="en-US" sz="1800" b="1" dirty="0"/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1832100" y="1596408"/>
            <a:ext cx="1749300" cy="38479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pic>
        <p:nvPicPr>
          <p:cNvPr id="88" name="Picture 2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2916717" cy="187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91" name="Picture 2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322" y="3124200"/>
            <a:ext cx="2144132" cy="187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grpSp>
        <p:nvGrpSpPr>
          <p:cNvPr id="92" name="Group 91"/>
          <p:cNvGrpSpPr/>
          <p:nvPr/>
        </p:nvGrpSpPr>
        <p:grpSpPr>
          <a:xfrm>
            <a:off x="7162801" y="3124201"/>
            <a:ext cx="1676400" cy="914400"/>
            <a:chOff x="7441033" y="2425827"/>
            <a:chExt cx="1381952" cy="1192846"/>
          </a:xfrm>
        </p:grpSpPr>
        <p:sp>
          <p:nvSpPr>
            <p:cNvPr id="93" name="TextBox 92"/>
            <p:cNvSpPr txBox="1"/>
            <p:nvPr/>
          </p:nvSpPr>
          <p:spPr>
            <a:xfrm>
              <a:off x="7441033" y="2425827"/>
              <a:ext cx="1381952" cy="48179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b="1" dirty="0" err="1" smtClean="0"/>
                <a:t>Tiếp</a:t>
              </a:r>
              <a:r>
                <a:rPr lang="en-US" sz="1800" b="1" dirty="0" smtClean="0"/>
                <a:t> </a:t>
              </a:r>
              <a:r>
                <a:rPr lang="en-US" sz="1800" b="1" dirty="0" err="1" smtClean="0"/>
                <a:t>điểm</a:t>
              </a:r>
              <a:endParaRPr lang="en-US" sz="1800" b="1" dirty="0"/>
            </a:p>
          </p:txBody>
        </p:sp>
        <p:cxnSp>
          <p:nvCxnSpPr>
            <p:cNvPr id="94" name="Straight Arrow Connector 93"/>
            <p:cNvCxnSpPr>
              <a:stCxn id="93" idx="2"/>
            </p:cNvCxnSpPr>
            <p:nvPr/>
          </p:nvCxnSpPr>
          <p:spPr bwMode="auto">
            <a:xfrm rot="5400000">
              <a:off x="7431000" y="2917663"/>
              <a:ext cx="711046" cy="690974"/>
            </a:xfrm>
            <a:prstGeom prst="straightConnector1">
              <a:avLst/>
            </a:prstGeom>
            <a:noFill/>
            <a:ln w="9525" cap="flat" cmpd="sng" algn="ctr">
              <a:solidFill>
                <a:srgbClr val="FF0066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95" name="Group 94"/>
          <p:cNvGrpSpPr/>
          <p:nvPr/>
        </p:nvGrpSpPr>
        <p:grpSpPr>
          <a:xfrm>
            <a:off x="2209801" y="3124201"/>
            <a:ext cx="1219200" cy="914395"/>
            <a:chOff x="7109394" y="4645967"/>
            <a:chExt cx="1284238" cy="1192840"/>
          </a:xfrm>
        </p:grpSpPr>
        <p:sp>
          <p:nvSpPr>
            <p:cNvPr id="98" name="TextBox 97"/>
            <p:cNvSpPr txBox="1"/>
            <p:nvPr/>
          </p:nvSpPr>
          <p:spPr>
            <a:xfrm>
              <a:off x="7109394" y="4645967"/>
              <a:ext cx="1284238" cy="48179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b="1" dirty="0" err="1" smtClean="0"/>
                <a:t>Tiếp</a:t>
              </a:r>
              <a:r>
                <a:rPr lang="en-US" sz="1800" b="1" dirty="0" smtClean="0"/>
                <a:t> </a:t>
              </a:r>
              <a:r>
                <a:rPr lang="en-US" sz="1800" b="1" dirty="0" err="1" smtClean="0"/>
                <a:t>điểm</a:t>
              </a:r>
              <a:endParaRPr lang="en-US" sz="1800" b="1" dirty="0"/>
            </a:p>
          </p:txBody>
        </p:sp>
        <p:cxnSp>
          <p:nvCxnSpPr>
            <p:cNvPr id="99" name="Straight Arrow Connector 98"/>
            <p:cNvCxnSpPr>
              <a:stCxn id="98" idx="2"/>
            </p:cNvCxnSpPr>
            <p:nvPr/>
          </p:nvCxnSpPr>
          <p:spPr bwMode="auto">
            <a:xfrm rot="5400000">
              <a:off x="7074934" y="5162227"/>
              <a:ext cx="711042" cy="642117"/>
            </a:xfrm>
            <a:prstGeom prst="straightConnector1">
              <a:avLst/>
            </a:prstGeom>
            <a:noFill/>
            <a:ln w="9525" cap="flat" cmpd="sng" algn="ctr">
              <a:solidFill>
                <a:srgbClr val="FF0066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01" name="TextBox 100"/>
          <p:cNvSpPr txBox="1"/>
          <p:nvPr/>
        </p:nvSpPr>
        <p:spPr>
          <a:xfrm>
            <a:off x="4572000" y="1600200"/>
            <a:ext cx="801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5334000"/>
            <a:ext cx="26052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15200" y="48768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0" name="Rectangle 109"/>
          <p:cNvSpPr/>
          <p:nvPr/>
        </p:nvSpPr>
        <p:spPr>
          <a:xfrm>
            <a:off x="0" y="6019800"/>
            <a:ext cx="190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i="1" dirty="0" smtClean="0">
                <a:solidFill>
                  <a:srgbClr val="FF0066"/>
                </a:solidFill>
              </a:rPr>
              <a:t> (O)</a:t>
            </a:r>
            <a:r>
              <a:rPr lang="en-US" sz="1800" b="1" i="1" dirty="0" err="1" smtClean="0">
                <a:solidFill>
                  <a:srgbClr val="FF0066"/>
                </a:solidFill>
              </a:rPr>
              <a:t>và</a:t>
            </a:r>
            <a:r>
              <a:rPr lang="en-US" sz="1800" b="1" i="1" dirty="0" smtClean="0">
                <a:solidFill>
                  <a:srgbClr val="FF0066"/>
                </a:solidFill>
              </a:rPr>
              <a:t> (O’) ở </a:t>
            </a:r>
            <a:r>
              <a:rPr lang="en-US" sz="1800" b="1" i="1" dirty="0" err="1" smtClean="0">
                <a:solidFill>
                  <a:srgbClr val="FF0066"/>
                </a:solidFill>
              </a:rPr>
              <a:t>ngoài</a:t>
            </a:r>
            <a:r>
              <a:rPr lang="en-US" sz="1800" b="1" i="1" dirty="0" smtClean="0">
                <a:solidFill>
                  <a:srgbClr val="FF0066"/>
                </a:solidFill>
              </a:rPr>
              <a:t> </a:t>
            </a:r>
            <a:r>
              <a:rPr lang="en-US" sz="1800" b="1" i="1" dirty="0" err="1" smtClean="0">
                <a:solidFill>
                  <a:srgbClr val="FF0066"/>
                </a:solidFill>
              </a:rPr>
              <a:t>nhau</a:t>
            </a:r>
            <a:r>
              <a:rPr lang="en-US" sz="1800" b="1" i="1" dirty="0" smtClean="0">
                <a:solidFill>
                  <a:srgbClr val="FF0066"/>
                </a:solidFill>
              </a:rPr>
              <a:t> </a:t>
            </a:r>
            <a:endParaRPr lang="en-US" sz="1800" b="1" i="1" dirty="0">
              <a:solidFill>
                <a:srgbClr val="FF0066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705600" y="6488668"/>
            <a:ext cx="251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i="1" dirty="0" smtClean="0">
                <a:solidFill>
                  <a:srgbClr val="FF0066"/>
                </a:solidFill>
              </a:rPr>
              <a:t>(O)</a:t>
            </a:r>
            <a:r>
              <a:rPr lang="en-US" sz="1800" b="1" i="1" dirty="0" err="1" smtClean="0">
                <a:solidFill>
                  <a:srgbClr val="FF0066"/>
                </a:solidFill>
              </a:rPr>
              <a:t>và</a:t>
            </a:r>
            <a:r>
              <a:rPr lang="en-US" sz="1800" b="1" i="1" dirty="0" smtClean="0">
                <a:solidFill>
                  <a:srgbClr val="FF0066"/>
                </a:solidFill>
              </a:rPr>
              <a:t> (O’)  </a:t>
            </a:r>
            <a:r>
              <a:rPr lang="en-US" sz="1800" b="1" i="1" dirty="0" err="1" smtClean="0">
                <a:solidFill>
                  <a:srgbClr val="FF0066"/>
                </a:solidFill>
              </a:rPr>
              <a:t>đựng</a:t>
            </a:r>
            <a:r>
              <a:rPr lang="en-US" sz="1800" b="1" i="1" dirty="0" smtClean="0">
                <a:solidFill>
                  <a:srgbClr val="FF0066"/>
                </a:solidFill>
              </a:rPr>
              <a:t> </a:t>
            </a:r>
            <a:r>
              <a:rPr lang="en-US" sz="1800" b="1" i="1" dirty="0" err="1" smtClean="0">
                <a:solidFill>
                  <a:srgbClr val="FF0066"/>
                </a:solidFill>
              </a:rPr>
              <a:t>nhau</a:t>
            </a:r>
            <a:r>
              <a:rPr lang="en-US" sz="1800" b="1" i="1" dirty="0" smtClean="0">
                <a:solidFill>
                  <a:srgbClr val="FF0066"/>
                </a:solidFill>
              </a:rPr>
              <a:t> </a:t>
            </a:r>
            <a:endParaRPr lang="en-US" sz="1800" b="1" i="1" dirty="0">
              <a:solidFill>
                <a:srgbClr val="FF0066"/>
              </a:solidFill>
            </a:endParaRPr>
          </a:p>
        </p:txBody>
      </p:sp>
      <p:sp>
        <p:nvSpPr>
          <p:cNvPr id="126" name="Rectangle 28"/>
          <p:cNvSpPr>
            <a:spLocks noChangeArrowheads="1"/>
          </p:cNvSpPr>
          <p:nvPr/>
        </p:nvSpPr>
        <p:spPr bwMode="auto">
          <a:xfrm>
            <a:off x="381000" y="4953000"/>
            <a:ext cx="47418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  <a:sym typeface="Symbol" pitchFamily="18" charset="2"/>
              </a:rPr>
              <a:t>-</a:t>
            </a:r>
            <a:r>
              <a:rPr lang="en-US" dirty="0" err="1" smtClean="0">
                <a:cs typeface="Times New Roman" pitchFamily="18" charset="0"/>
                <a:sym typeface="Symbol" pitchFamily="18" charset="2"/>
              </a:rPr>
              <a:t>H</a:t>
            </a:r>
            <a:r>
              <a:rPr lang="en-US" dirty="0" err="1" smtClean="0">
                <a:sym typeface="Symbol" pitchFamily="18" charset="2"/>
              </a:rPr>
              <a:t>ai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đường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tròn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không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có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điểm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chung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128" name="Text Box 23"/>
          <p:cNvSpPr txBox="1">
            <a:spLocks noChangeArrowheads="1"/>
          </p:cNvSpPr>
          <p:nvPr/>
        </p:nvSpPr>
        <p:spPr bwMode="auto">
          <a:xfrm>
            <a:off x="2057400" y="4599119"/>
            <a:ext cx="2291704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 dirty="0" err="1"/>
              <a:t>Tiếp</a:t>
            </a:r>
            <a:r>
              <a:rPr lang="en-US" sz="2000" b="1" i="1" dirty="0"/>
              <a:t> </a:t>
            </a:r>
            <a:r>
              <a:rPr lang="en-US" sz="2000" b="1" i="1" dirty="0" err="1"/>
              <a:t>xúc</a:t>
            </a:r>
            <a:r>
              <a:rPr lang="en-US" sz="2000" b="1" i="1" dirty="0"/>
              <a:t> </a:t>
            </a:r>
            <a:r>
              <a:rPr lang="en-US" sz="2000" b="1" i="1" dirty="0" err="1"/>
              <a:t>ngoài</a:t>
            </a:r>
            <a:endParaRPr lang="en-US" sz="2000" b="1" i="1" dirty="0"/>
          </a:p>
        </p:txBody>
      </p:sp>
      <p:sp>
        <p:nvSpPr>
          <p:cNvPr id="131" name="Text Box 24"/>
          <p:cNvSpPr txBox="1">
            <a:spLocks noChangeArrowheads="1"/>
          </p:cNvSpPr>
          <p:nvPr/>
        </p:nvSpPr>
        <p:spPr bwMode="auto">
          <a:xfrm>
            <a:off x="7010400" y="4495800"/>
            <a:ext cx="1904999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 dirty="0" err="1"/>
              <a:t>Tiếp</a:t>
            </a:r>
            <a:r>
              <a:rPr lang="en-US" sz="2000" b="1" i="1" dirty="0"/>
              <a:t> </a:t>
            </a:r>
            <a:r>
              <a:rPr lang="en-US" sz="2000" b="1" i="1" dirty="0" err="1"/>
              <a:t>xúc</a:t>
            </a:r>
            <a:r>
              <a:rPr lang="en-US" sz="2000" b="1" i="1" dirty="0"/>
              <a:t> </a:t>
            </a:r>
            <a:r>
              <a:rPr lang="en-US" sz="2000" b="1" i="1" dirty="0" err="1"/>
              <a:t>trong</a:t>
            </a:r>
            <a:endParaRPr lang="en-US" sz="20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1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3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3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3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0" dur="3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2E18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5" grpId="0"/>
      <p:bldP spid="106" grpId="0"/>
      <p:bldP spid="107" grpId="0"/>
      <p:bldP spid="112" grpId="0"/>
      <p:bldP spid="118" grpId="0"/>
      <p:bldP spid="119" grpId="0"/>
      <p:bldP spid="122" grpId="0"/>
      <p:bldP spid="80" grpId="0"/>
      <p:bldP spid="80" grpId="1"/>
      <p:bldP spid="80" grpId="2"/>
      <p:bldP spid="83" grpId="0" animBg="1"/>
      <p:bldP spid="101" grpId="0"/>
      <p:bldP spid="101" grpId="1"/>
      <p:bldP spid="110" grpId="0"/>
      <p:bldP spid="123" grpId="0"/>
      <p:bldP spid="126" grpId="0"/>
      <p:bldP spid="128" grpId="0" animBg="1"/>
      <p:bldP spid="1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ounded Rectangle 142"/>
          <p:cNvSpPr/>
          <p:nvPr/>
        </p:nvSpPr>
        <p:spPr>
          <a:xfrm>
            <a:off x="658817" y="2017699"/>
            <a:ext cx="5756302" cy="326867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vi-VN"/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228600" y="785813"/>
            <a:ext cx="1571625" cy="4500562"/>
            <a:chOff x="357188" y="785813"/>
            <a:chExt cx="1571625" cy="4500577"/>
          </a:xfrm>
        </p:grpSpPr>
        <p:sp>
          <p:nvSpPr>
            <p:cNvPr id="144" name="Rectangle 63"/>
            <p:cNvSpPr>
              <a:spLocks noChangeArrowheads="1"/>
            </p:cNvSpPr>
            <p:nvPr/>
          </p:nvSpPr>
          <p:spPr bwMode="gray">
            <a:xfrm>
              <a:off x="357188" y="785813"/>
              <a:ext cx="1571625" cy="2143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" name="Rectangle 63"/>
            <p:cNvSpPr>
              <a:spLocks noChangeArrowheads="1"/>
            </p:cNvSpPr>
            <p:nvPr/>
          </p:nvSpPr>
          <p:spPr bwMode="gray">
            <a:xfrm rot="5400000">
              <a:off x="-1678799" y="3036119"/>
              <a:ext cx="4286260" cy="2142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 rot="5400000">
            <a:off x="517525" y="3182938"/>
            <a:ext cx="446088" cy="392112"/>
            <a:chOff x="1872" y="1824"/>
            <a:chExt cx="2014" cy="1821"/>
          </a:xfrm>
        </p:grpSpPr>
        <p:sp>
          <p:nvSpPr>
            <p:cNvPr id="9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420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0" name="AutoShape 76"/>
            <p:cNvSpPr>
              <a:spLocks noChangeArrowheads="1"/>
            </p:cNvSpPr>
            <p:nvPr/>
          </p:nvSpPr>
          <p:spPr bwMode="gray">
            <a:xfrm rot="5400000" flipH="1">
              <a:off x="3627" y="2391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1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335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0557" name="Oval 7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8" name="Oval 7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80"/>
            <p:cNvSpPr>
              <a:spLocks noChangeArrowheads="1"/>
            </p:cNvSpPr>
            <p:nvPr/>
          </p:nvSpPr>
          <p:spPr bwMode="gray">
            <a:xfrm>
              <a:off x="2252" y="2001"/>
              <a:ext cx="1261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0560" name="Oval 81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Oval 82"/>
            <p:cNvSpPr>
              <a:spLocks noChangeArrowheads="1"/>
            </p:cNvSpPr>
            <p:nvPr/>
          </p:nvSpPr>
          <p:spPr bwMode="gray">
            <a:xfrm>
              <a:off x="2338" y="2082"/>
              <a:ext cx="1097" cy="109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0562" name="Oval 83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" name="AutoShape 17"/>
          <p:cNvSpPr>
            <a:spLocks noChangeArrowheads="1"/>
          </p:cNvSpPr>
          <p:nvPr/>
        </p:nvSpPr>
        <p:spPr bwMode="gray">
          <a:xfrm>
            <a:off x="482544" y="214313"/>
            <a:ext cx="8201025" cy="135731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marL="457200" indent="-457200"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54075" y="2173288"/>
            <a:ext cx="5341938" cy="57150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219201" y="2112640"/>
            <a:ext cx="4876800" cy="737958"/>
            <a:chOff x="881063" y="2288250"/>
            <a:chExt cx="7296150" cy="761328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881063" y="2309806"/>
              <a:ext cx="7296150" cy="739772"/>
              <a:chOff x="384" y="1422"/>
              <a:chExt cx="3072" cy="466"/>
            </a:xfrm>
          </p:grpSpPr>
          <p:sp>
            <p:nvSpPr>
              <p:cNvPr id="24" name="AutoShape 6"/>
              <p:cNvSpPr>
                <a:spLocks noChangeArrowheads="1"/>
              </p:cNvSpPr>
              <p:nvPr/>
            </p:nvSpPr>
            <p:spPr bwMode="gray">
              <a:xfrm>
                <a:off x="384" y="1422"/>
                <a:ext cx="3072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>
                  <a:latin typeface="+mn-lt"/>
                </a:endParaRPr>
              </a:p>
            </p:txBody>
          </p:sp>
          <p:sp>
            <p:nvSpPr>
              <p:cNvPr id="20551" name="AutoShape 7"/>
              <p:cNvSpPr>
                <a:spLocks noChangeArrowheads="1"/>
              </p:cNvSpPr>
              <p:nvPr/>
            </p:nvSpPr>
            <p:spPr bwMode="gray">
              <a:xfrm>
                <a:off x="448" y="1487"/>
                <a:ext cx="271" cy="331"/>
              </a:xfrm>
              <a:prstGeom prst="roundRect">
                <a:avLst>
                  <a:gd name="adj" fmla="val 11921"/>
                </a:avLst>
              </a:prstGeom>
              <a:solidFill>
                <a:srgbClr val="0000CC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Freeform 8"/>
              <p:cNvSpPr>
                <a:spLocks/>
              </p:cNvSpPr>
              <p:nvPr/>
            </p:nvSpPr>
            <p:spPr bwMode="gray">
              <a:xfrm>
                <a:off x="488" y="1463"/>
                <a:ext cx="295" cy="157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>
                  <a:latin typeface="+mn-lt"/>
                </a:endParaRPr>
              </a:p>
            </p:txBody>
          </p:sp>
          <p:sp>
            <p:nvSpPr>
              <p:cNvPr id="27" name="Text Box 9"/>
              <p:cNvSpPr txBox="1">
                <a:spLocks noChangeArrowheads="1"/>
              </p:cNvSpPr>
              <p:nvPr/>
            </p:nvSpPr>
            <p:spPr bwMode="gray">
              <a:xfrm>
                <a:off x="480" y="1422"/>
                <a:ext cx="211" cy="4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solidFill>
                      <a:srgbClr val="FF0000"/>
                    </a:solidFill>
                    <a:latin typeface="+mn-lt"/>
                  </a:rPr>
                  <a:t>A</a:t>
                </a:r>
              </a:p>
            </p:txBody>
          </p:sp>
        </p:grpSp>
        <p:sp>
          <p:nvSpPr>
            <p:cNvPr id="20549" name="Text Box 26"/>
            <p:cNvSpPr txBox="1">
              <a:spLocks noChangeArrowheads="1"/>
            </p:cNvSpPr>
            <p:nvPr/>
          </p:nvSpPr>
          <p:spPr bwMode="gray">
            <a:xfrm>
              <a:off x="1747176" y="2288250"/>
              <a:ext cx="6009741" cy="47628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en-US" sz="2400" dirty="0">
                  <a:solidFill>
                    <a:srgbClr val="BF2600"/>
                  </a:solidFill>
                </a:rPr>
                <a:t> </a:t>
              </a:r>
              <a:r>
                <a:rPr lang="en-US" sz="2400" dirty="0" smtClean="0">
                  <a:solidFill>
                    <a:srgbClr val="BF2600"/>
                  </a:solidFill>
                </a:rPr>
                <a:t>( </a:t>
              </a:r>
              <a:r>
                <a:rPr lang="en-US" sz="2400" dirty="0">
                  <a:solidFill>
                    <a:srgbClr val="BF2600"/>
                  </a:solidFill>
                </a:rPr>
                <a:t>O</a:t>
              </a:r>
              <a:r>
                <a:rPr lang="en-US" sz="2400" baseline="-25000" dirty="0">
                  <a:solidFill>
                    <a:srgbClr val="BF2600"/>
                  </a:solidFill>
                </a:rPr>
                <a:t>3 </a:t>
              </a:r>
              <a:r>
                <a:rPr lang="en-US" sz="2400" dirty="0">
                  <a:solidFill>
                    <a:srgbClr val="BF2600"/>
                  </a:solidFill>
                </a:rPr>
                <a:t>) </a:t>
              </a:r>
              <a:r>
                <a:rPr lang="en-US" sz="2400" dirty="0" err="1">
                  <a:solidFill>
                    <a:srgbClr val="BF2600"/>
                  </a:solidFill>
                </a:rPr>
                <a:t>tiếp</a:t>
              </a:r>
              <a:r>
                <a:rPr lang="en-US" sz="2400" dirty="0">
                  <a:solidFill>
                    <a:srgbClr val="BF2600"/>
                  </a:solidFill>
                </a:rPr>
                <a:t> </a:t>
              </a:r>
              <a:r>
                <a:rPr lang="en-US" sz="2400" dirty="0" err="1">
                  <a:solidFill>
                    <a:srgbClr val="BF2600"/>
                  </a:solidFill>
                </a:rPr>
                <a:t>xúc</a:t>
              </a:r>
              <a:r>
                <a:rPr lang="en-US" sz="2400" dirty="0">
                  <a:solidFill>
                    <a:srgbClr val="BF2600"/>
                  </a:solidFill>
                </a:rPr>
                <a:t> </a:t>
              </a:r>
              <a:r>
                <a:rPr lang="en-US" sz="2400" dirty="0" smtClean="0">
                  <a:solidFill>
                    <a:srgbClr val="BF2600"/>
                  </a:solidFill>
                </a:rPr>
                <a:t>(O</a:t>
              </a:r>
              <a:r>
                <a:rPr lang="en-US" sz="2400" baseline="-25000" dirty="0" smtClean="0">
                  <a:solidFill>
                    <a:srgbClr val="BF2600"/>
                  </a:solidFill>
                </a:rPr>
                <a:t>2</a:t>
              </a:r>
              <a:r>
                <a:rPr lang="en-US" sz="2400" dirty="0" smtClean="0">
                  <a:solidFill>
                    <a:srgbClr val="BF2600"/>
                  </a:solidFill>
                </a:rPr>
                <a:t>)</a:t>
              </a:r>
              <a:endParaRPr lang="en-US" sz="2400" dirty="0">
                <a:solidFill>
                  <a:srgbClr val="BF2600"/>
                </a:solidFill>
              </a:endParaRP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 rot="5400000">
            <a:off x="226219" y="2926556"/>
            <a:ext cx="992188" cy="930275"/>
            <a:chOff x="1872" y="1824"/>
            <a:chExt cx="2014" cy="1821"/>
          </a:xfrm>
        </p:grpSpPr>
        <p:sp>
          <p:nvSpPr>
            <p:cNvPr id="29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57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30" name="AutoShape 29"/>
            <p:cNvSpPr>
              <a:spLocks noChangeArrowheads="1"/>
            </p:cNvSpPr>
            <p:nvPr/>
          </p:nvSpPr>
          <p:spPr bwMode="gray">
            <a:xfrm rot="5400000" flipH="1">
              <a:off x="3629" y="2537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31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0542" name="Oval 3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3" name="Oval 3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gray">
            <a:xfrm>
              <a:off x="2255" y="2001"/>
              <a:ext cx="1260" cy="126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0545" name="Oval 34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gray">
            <a:xfrm>
              <a:off x="2336" y="2082"/>
              <a:ext cx="1096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0547" name="Oval 36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8" name="12-Point Star 117"/>
          <p:cNvSpPr/>
          <p:nvPr/>
        </p:nvSpPr>
        <p:spPr bwMode="auto">
          <a:xfrm>
            <a:off x="7858125" y="6167438"/>
            <a:ext cx="571500" cy="500062"/>
          </a:xfrm>
          <a:prstGeom prst="star12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vi-VN"/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1311275" y="2946400"/>
            <a:ext cx="5341938" cy="57150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1216025" y="2973388"/>
            <a:ext cx="4956175" cy="684212"/>
            <a:chOff x="881063" y="2152643"/>
            <a:chExt cx="7366027" cy="738184"/>
          </a:xfrm>
        </p:grpSpPr>
        <p:grpSp>
          <p:nvGrpSpPr>
            <p:cNvPr id="12" name="Group 5"/>
            <p:cNvGrpSpPr>
              <a:grpSpLocks/>
            </p:cNvGrpSpPr>
            <p:nvPr/>
          </p:nvGrpSpPr>
          <p:grpSpPr bwMode="auto">
            <a:xfrm>
              <a:off x="881063" y="2152643"/>
              <a:ext cx="7296150" cy="738184"/>
              <a:chOff x="384" y="1323"/>
              <a:chExt cx="3072" cy="465"/>
            </a:xfrm>
          </p:grpSpPr>
          <p:sp>
            <p:nvSpPr>
              <p:cNvPr id="123" name="AutoShape 6"/>
              <p:cNvSpPr>
                <a:spLocks noChangeArrowheads="1"/>
              </p:cNvSpPr>
              <p:nvPr/>
            </p:nvSpPr>
            <p:spPr bwMode="gray">
              <a:xfrm>
                <a:off x="384" y="1344"/>
                <a:ext cx="3072" cy="380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>
                  <a:latin typeface="+mn-lt"/>
                </a:endParaRPr>
              </a:p>
            </p:txBody>
          </p:sp>
          <p:sp>
            <p:nvSpPr>
              <p:cNvPr id="20536" name="AutoShape 7"/>
              <p:cNvSpPr>
                <a:spLocks noChangeArrowheads="1"/>
              </p:cNvSpPr>
              <p:nvPr/>
            </p:nvSpPr>
            <p:spPr bwMode="gray">
              <a:xfrm>
                <a:off x="448" y="1379"/>
                <a:ext cx="271" cy="331"/>
              </a:xfrm>
              <a:prstGeom prst="roundRect">
                <a:avLst>
                  <a:gd name="adj" fmla="val 11921"/>
                </a:avLst>
              </a:prstGeom>
              <a:solidFill>
                <a:srgbClr val="0000CC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Freeform 8"/>
              <p:cNvSpPr>
                <a:spLocks/>
              </p:cNvSpPr>
              <p:nvPr/>
            </p:nvSpPr>
            <p:spPr bwMode="gray">
              <a:xfrm>
                <a:off x="488" y="1399"/>
                <a:ext cx="295" cy="156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>
                  <a:latin typeface="+mn-lt"/>
                </a:endParaRPr>
              </a:p>
            </p:txBody>
          </p:sp>
          <p:sp>
            <p:nvSpPr>
              <p:cNvPr id="126" name="Text Box 9"/>
              <p:cNvSpPr txBox="1">
                <a:spLocks noChangeArrowheads="1"/>
              </p:cNvSpPr>
              <p:nvPr/>
            </p:nvSpPr>
            <p:spPr bwMode="gray">
              <a:xfrm>
                <a:off x="478" y="1323"/>
                <a:ext cx="212" cy="4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solidFill>
                      <a:srgbClr val="FF0000"/>
                    </a:solidFill>
                    <a:latin typeface="+mn-lt"/>
                  </a:rPr>
                  <a:t>B</a:t>
                </a:r>
              </a:p>
            </p:txBody>
          </p:sp>
        </p:grpSp>
        <p:sp>
          <p:nvSpPr>
            <p:cNvPr id="20534" name="Text Box 26"/>
            <p:cNvSpPr txBox="1">
              <a:spLocks noChangeArrowheads="1"/>
            </p:cNvSpPr>
            <p:nvPr/>
          </p:nvSpPr>
          <p:spPr bwMode="gray">
            <a:xfrm>
              <a:off x="1747176" y="2185990"/>
              <a:ext cx="6499914" cy="6505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2400" dirty="0">
                  <a:solidFill>
                    <a:srgbClr val="BF2600"/>
                  </a:solidFill>
                </a:rPr>
                <a:t>( </a:t>
              </a:r>
              <a:r>
                <a:rPr lang="en-US" sz="2400" dirty="0" smtClean="0">
                  <a:solidFill>
                    <a:srgbClr val="BF2600"/>
                  </a:solidFill>
                </a:rPr>
                <a:t>O</a:t>
              </a:r>
              <a:r>
                <a:rPr lang="en-US" sz="2400" baseline="-25000" dirty="0" smtClean="0">
                  <a:solidFill>
                    <a:srgbClr val="BF2600"/>
                  </a:solidFill>
                </a:rPr>
                <a:t>2 </a:t>
              </a:r>
              <a:r>
                <a:rPr lang="en-US" sz="2400" dirty="0">
                  <a:solidFill>
                    <a:srgbClr val="BF2600"/>
                  </a:solidFill>
                </a:rPr>
                <a:t>) </a:t>
              </a:r>
              <a:r>
                <a:rPr lang="en-US" sz="2400" dirty="0" err="1">
                  <a:solidFill>
                    <a:srgbClr val="BF2600"/>
                  </a:solidFill>
                </a:rPr>
                <a:t>tiếp</a:t>
              </a:r>
              <a:r>
                <a:rPr lang="en-US" sz="2400" dirty="0">
                  <a:solidFill>
                    <a:srgbClr val="BF2600"/>
                  </a:solidFill>
                </a:rPr>
                <a:t> </a:t>
              </a:r>
              <a:r>
                <a:rPr lang="en-US" sz="2400" dirty="0" err="1">
                  <a:solidFill>
                    <a:srgbClr val="BF2600"/>
                  </a:solidFill>
                </a:rPr>
                <a:t>xúc</a:t>
              </a:r>
              <a:r>
                <a:rPr lang="en-US" sz="2400" dirty="0">
                  <a:solidFill>
                    <a:srgbClr val="BF2600"/>
                  </a:solidFill>
                </a:rPr>
                <a:t> ( O</a:t>
              </a:r>
              <a:r>
                <a:rPr lang="en-US" sz="2400" baseline="-25000" dirty="0">
                  <a:solidFill>
                    <a:srgbClr val="BF2600"/>
                  </a:solidFill>
                </a:rPr>
                <a:t>1 </a:t>
              </a:r>
              <a:r>
                <a:rPr lang="en-US" sz="2400" dirty="0" smtClean="0">
                  <a:solidFill>
                    <a:srgbClr val="BF2600"/>
                  </a:solidFill>
                </a:rPr>
                <a:t>)</a:t>
              </a:r>
              <a:endParaRPr lang="en-US" sz="2400" dirty="0">
                <a:solidFill>
                  <a:srgbClr val="BF2600"/>
                </a:solidFill>
              </a:endParaRPr>
            </a:p>
          </p:txBody>
        </p:sp>
      </p:grp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1330325" y="3721100"/>
            <a:ext cx="5322888" cy="57150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1158875" y="3810000"/>
            <a:ext cx="5013325" cy="533400"/>
            <a:chOff x="881063" y="2152643"/>
            <a:chExt cx="7418415" cy="738184"/>
          </a:xfrm>
        </p:grpSpPr>
        <p:grpSp>
          <p:nvGrpSpPr>
            <p:cNvPr id="15" name="Group 5"/>
            <p:cNvGrpSpPr>
              <a:grpSpLocks/>
            </p:cNvGrpSpPr>
            <p:nvPr/>
          </p:nvGrpSpPr>
          <p:grpSpPr bwMode="auto">
            <a:xfrm>
              <a:off x="881063" y="2152643"/>
              <a:ext cx="7296150" cy="738184"/>
              <a:chOff x="384" y="1323"/>
              <a:chExt cx="3072" cy="465"/>
            </a:xfrm>
          </p:grpSpPr>
          <p:sp>
            <p:nvSpPr>
              <p:cNvPr id="131" name="AutoShape 6"/>
              <p:cNvSpPr>
                <a:spLocks noChangeArrowheads="1"/>
              </p:cNvSpPr>
              <p:nvPr/>
            </p:nvSpPr>
            <p:spPr bwMode="gray">
              <a:xfrm>
                <a:off x="384" y="1344"/>
                <a:ext cx="3072" cy="380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>
                  <a:latin typeface="+mn-lt"/>
                </a:endParaRPr>
              </a:p>
            </p:txBody>
          </p:sp>
          <p:sp>
            <p:nvSpPr>
              <p:cNvPr id="20530" name="AutoShape 7"/>
              <p:cNvSpPr>
                <a:spLocks noChangeArrowheads="1"/>
              </p:cNvSpPr>
              <p:nvPr/>
            </p:nvSpPr>
            <p:spPr bwMode="gray">
              <a:xfrm>
                <a:off x="448" y="1379"/>
                <a:ext cx="271" cy="331"/>
              </a:xfrm>
              <a:prstGeom prst="roundRect">
                <a:avLst>
                  <a:gd name="adj" fmla="val 11921"/>
                </a:avLst>
              </a:prstGeom>
              <a:solidFill>
                <a:srgbClr val="0000CC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Freeform 8"/>
              <p:cNvSpPr>
                <a:spLocks/>
              </p:cNvSpPr>
              <p:nvPr/>
            </p:nvSpPr>
            <p:spPr bwMode="gray">
              <a:xfrm>
                <a:off x="488" y="1399"/>
                <a:ext cx="295" cy="156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>
                  <a:latin typeface="+mn-lt"/>
                </a:endParaRPr>
              </a:p>
            </p:txBody>
          </p:sp>
          <p:sp>
            <p:nvSpPr>
              <p:cNvPr id="134" name="Text Box 9"/>
              <p:cNvSpPr txBox="1">
                <a:spLocks noChangeArrowheads="1"/>
              </p:cNvSpPr>
              <p:nvPr/>
            </p:nvSpPr>
            <p:spPr bwMode="gray">
              <a:xfrm>
                <a:off x="478" y="1323"/>
                <a:ext cx="211" cy="4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>
                    <a:solidFill>
                      <a:srgbClr val="FF0000"/>
                    </a:solidFill>
                    <a:latin typeface="+mn-lt"/>
                  </a:rPr>
                  <a:t>C</a:t>
                </a:r>
              </a:p>
            </p:txBody>
          </p:sp>
        </p:grpSp>
        <p:sp>
          <p:nvSpPr>
            <p:cNvPr id="20528" name="Text Box 26"/>
            <p:cNvSpPr txBox="1">
              <a:spLocks noChangeArrowheads="1"/>
            </p:cNvSpPr>
            <p:nvPr/>
          </p:nvSpPr>
          <p:spPr bwMode="gray">
            <a:xfrm>
              <a:off x="1747175" y="2185990"/>
              <a:ext cx="6552303" cy="6505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2400" dirty="0">
                  <a:solidFill>
                    <a:srgbClr val="BF2600"/>
                  </a:solidFill>
                </a:rPr>
                <a:t> </a:t>
              </a:r>
              <a:r>
                <a:rPr lang="en-US" sz="2400" dirty="0" smtClean="0">
                  <a:solidFill>
                    <a:srgbClr val="BF2600"/>
                  </a:solidFill>
                </a:rPr>
                <a:t>( O</a:t>
              </a:r>
              <a:r>
                <a:rPr lang="en-US" sz="2400" baseline="-25000" dirty="0" smtClean="0">
                  <a:solidFill>
                    <a:srgbClr val="BF2600"/>
                  </a:solidFill>
                </a:rPr>
                <a:t>1</a:t>
              </a:r>
              <a:r>
                <a:rPr lang="en-US" sz="2400" dirty="0" smtClean="0">
                  <a:solidFill>
                    <a:srgbClr val="BF2600"/>
                  </a:solidFill>
                </a:rPr>
                <a:t> ) </a:t>
              </a:r>
              <a:r>
                <a:rPr lang="en-US" sz="2400" dirty="0" err="1" smtClean="0">
                  <a:solidFill>
                    <a:srgbClr val="BF2600"/>
                  </a:solidFill>
                </a:rPr>
                <a:t>cắt</a:t>
              </a:r>
              <a:r>
                <a:rPr lang="en-US" sz="2400" dirty="0" smtClean="0">
                  <a:solidFill>
                    <a:srgbClr val="BF2600"/>
                  </a:solidFill>
                </a:rPr>
                <a:t> </a:t>
              </a:r>
              <a:r>
                <a:rPr lang="en-US" sz="2400" dirty="0">
                  <a:solidFill>
                    <a:srgbClr val="BF2600"/>
                  </a:solidFill>
                </a:rPr>
                <a:t>( O</a:t>
              </a:r>
              <a:r>
                <a:rPr lang="en-US" sz="2400" baseline="-25000" dirty="0">
                  <a:solidFill>
                    <a:srgbClr val="BF2600"/>
                  </a:solidFill>
                </a:rPr>
                <a:t>3</a:t>
              </a:r>
              <a:r>
                <a:rPr lang="en-US" sz="2400" dirty="0" smtClean="0">
                  <a:solidFill>
                    <a:srgbClr val="BF2600"/>
                  </a:solidFill>
                </a:rPr>
                <a:t>)</a:t>
              </a:r>
              <a:endParaRPr lang="en-US" sz="2400" dirty="0"/>
            </a:p>
          </p:txBody>
        </p:sp>
      </p:grp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1330325" y="4500563"/>
            <a:ext cx="5322888" cy="57150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1160463" y="4572000"/>
            <a:ext cx="5011737" cy="609599"/>
            <a:chOff x="824063" y="2232016"/>
            <a:chExt cx="7557506" cy="736596"/>
          </a:xfrm>
        </p:grpSpPr>
        <p:grpSp>
          <p:nvGrpSpPr>
            <p:cNvPr id="20" name="Group 5"/>
            <p:cNvGrpSpPr>
              <a:grpSpLocks/>
            </p:cNvGrpSpPr>
            <p:nvPr/>
          </p:nvGrpSpPr>
          <p:grpSpPr bwMode="auto">
            <a:xfrm>
              <a:off x="824063" y="2232016"/>
              <a:ext cx="7353150" cy="736596"/>
              <a:chOff x="360" y="1373"/>
              <a:chExt cx="3096" cy="464"/>
            </a:xfrm>
          </p:grpSpPr>
          <p:sp>
            <p:nvSpPr>
              <p:cNvPr id="139" name="AutoShape 6"/>
              <p:cNvSpPr>
                <a:spLocks noChangeArrowheads="1"/>
              </p:cNvSpPr>
              <p:nvPr/>
            </p:nvSpPr>
            <p:spPr bwMode="gray">
              <a:xfrm>
                <a:off x="384" y="1408"/>
                <a:ext cx="3072" cy="380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>
                  <a:latin typeface="+mn-lt"/>
                </a:endParaRPr>
              </a:p>
            </p:txBody>
          </p:sp>
          <p:sp>
            <p:nvSpPr>
              <p:cNvPr id="20524" name="AutoShape 7"/>
              <p:cNvSpPr>
                <a:spLocks noChangeArrowheads="1"/>
              </p:cNvSpPr>
              <p:nvPr/>
            </p:nvSpPr>
            <p:spPr bwMode="gray">
              <a:xfrm>
                <a:off x="448" y="1431"/>
                <a:ext cx="271" cy="331"/>
              </a:xfrm>
              <a:prstGeom prst="roundRect">
                <a:avLst>
                  <a:gd name="adj" fmla="val 11921"/>
                </a:avLst>
              </a:prstGeom>
              <a:solidFill>
                <a:srgbClr val="0000CC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Freeform 8"/>
              <p:cNvSpPr>
                <a:spLocks/>
              </p:cNvSpPr>
              <p:nvPr/>
            </p:nvSpPr>
            <p:spPr bwMode="gray">
              <a:xfrm>
                <a:off x="488" y="1398"/>
                <a:ext cx="295" cy="156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>
                  <a:latin typeface="+mn-lt"/>
                </a:endParaRPr>
              </a:p>
            </p:txBody>
          </p:sp>
          <p:sp>
            <p:nvSpPr>
              <p:cNvPr id="142" name="Text Box 9"/>
              <p:cNvSpPr txBox="1">
                <a:spLocks noChangeArrowheads="1"/>
              </p:cNvSpPr>
              <p:nvPr/>
            </p:nvSpPr>
            <p:spPr bwMode="gray">
              <a:xfrm flipH="1">
                <a:off x="360" y="1373"/>
                <a:ext cx="451" cy="46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solidFill>
                      <a:srgbClr val="FF0000"/>
                    </a:solidFill>
                    <a:latin typeface="+mn-lt"/>
                  </a:rPr>
                  <a:t>D</a:t>
                </a:r>
              </a:p>
            </p:txBody>
          </p:sp>
        </p:grpSp>
        <p:sp>
          <p:nvSpPr>
            <p:cNvPr id="20522" name="Text Box 26"/>
            <p:cNvSpPr txBox="1">
              <a:spLocks noChangeArrowheads="1"/>
            </p:cNvSpPr>
            <p:nvPr/>
          </p:nvSpPr>
          <p:spPr bwMode="gray">
            <a:xfrm>
              <a:off x="1716983" y="2291751"/>
              <a:ext cx="6664586" cy="5578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en-US" sz="2400" dirty="0" smtClean="0">
                  <a:solidFill>
                    <a:srgbClr val="BF2600"/>
                  </a:solidFill>
                </a:rPr>
                <a:t> ( O</a:t>
              </a:r>
              <a:r>
                <a:rPr lang="en-US" sz="2400" baseline="-25000" dirty="0" smtClean="0">
                  <a:solidFill>
                    <a:srgbClr val="BF2600"/>
                  </a:solidFill>
                </a:rPr>
                <a:t>1</a:t>
              </a:r>
              <a:r>
                <a:rPr lang="en-US" sz="2400" dirty="0" smtClean="0">
                  <a:solidFill>
                    <a:srgbClr val="BF2600"/>
                  </a:solidFill>
                </a:rPr>
                <a:t> ) </a:t>
              </a:r>
              <a:r>
                <a:rPr lang="en-US" sz="2400" dirty="0" err="1" smtClean="0">
                  <a:solidFill>
                    <a:srgbClr val="BF2600"/>
                  </a:solidFill>
                </a:rPr>
                <a:t>tiếp</a:t>
              </a:r>
              <a:r>
                <a:rPr lang="en-US" sz="2400" dirty="0" smtClean="0">
                  <a:solidFill>
                    <a:srgbClr val="BF26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BF2600"/>
                  </a:solidFill>
                </a:rPr>
                <a:t>xúc</a:t>
              </a:r>
              <a:r>
                <a:rPr lang="en-US" sz="2400" dirty="0" smtClean="0">
                  <a:solidFill>
                    <a:srgbClr val="BF2600"/>
                  </a:solidFill>
                </a:rPr>
                <a:t> ( O</a:t>
              </a:r>
              <a:r>
                <a:rPr lang="en-US" sz="2400" baseline="-25000" dirty="0" smtClean="0">
                  <a:solidFill>
                    <a:srgbClr val="BF2600"/>
                  </a:solidFill>
                </a:rPr>
                <a:t>3</a:t>
              </a:r>
              <a:r>
                <a:rPr lang="en-US" sz="2400" dirty="0" smtClean="0">
                  <a:solidFill>
                    <a:srgbClr val="BF2600"/>
                  </a:solidFill>
                </a:rPr>
                <a:t>)</a:t>
              </a:r>
              <a:endParaRPr lang="en-US" sz="2400" dirty="0"/>
            </a:p>
          </p:txBody>
        </p:sp>
      </p:grpSp>
      <p:sp>
        <p:nvSpPr>
          <p:cNvPr id="20506" name="Text Box 26"/>
          <p:cNvSpPr txBox="1">
            <a:spLocks noChangeArrowheads="1"/>
          </p:cNvSpPr>
          <p:nvPr/>
        </p:nvSpPr>
        <p:spPr bwMode="gray">
          <a:xfrm>
            <a:off x="812800" y="939800"/>
            <a:ext cx="75723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sát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vẽ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trả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170656" y="249701"/>
            <a:ext cx="408637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TRẮC NGHIỆM</a:t>
            </a: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2133600"/>
            <a:ext cx="297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</p:childTnLst>
        </p:cTn>
      </p:par>
    </p:tnLst>
    <p:bldLst>
      <p:bldP spid="19" grpId="0" animBg="1"/>
      <p:bldP spid="119" grpId="0" animBg="1"/>
      <p:bldP spid="127" grpId="0" animBg="1"/>
      <p:bldP spid="1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Oval 100"/>
          <p:cNvSpPr>
            <a:spLocks noChangeArrowheads="1"/>
          </p:cNvSpPr>
          <p:nvPr/>
        </p:nvSpPr>
        <p:spPr bwMode="auto">
          <a:xfrm>
            <a:off x="762000" y="1970088"/>
            <a:ext cx="3340100" cy="3224212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67587" name="Oval 101"/>
          <p:cNvSpPr>
            <a:spLocks noChangeArrowheads="1"/>
          </p:cNvSpPr>
          <p:nvPr/>
        </p:nvSpPr>
        <p:spPr bwMode="auto">
          <a:xfrm>
            <a:off x="1625600" y="2000250"/>
            <a:ext cx="1612900" cy="15621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>
              <a:solidFill>
                <a:srgbClr val="FF00FF"/>
              </a:solidFill>
              <a:latin typeface=".VnTime" pitchFamily="34" charset="0"/>
            </a:endParaRPr>
          </a:p>
        </p:txBody>
      </p:sp>
      <p:sp>
        <p:nvSpPr>
          <p:cNvPr id="67588" name="Oval 102"/>
          <p:cNvSpPr>
            <a:spLocks noChangeArrowheads="1"/>
          </p:cNvSpPr>
          <p:nvPr/>
        </p:nvSpPr>
        <p:spPr bwMode="auto">
          <a:xfrm>
            <a:off x="2536825" y="2795588"/>
            <a:ext cx="1320800" cy="1260475"/>
          </a:xfrm>
          <a:prstGeom prst="ellipse">
            <a:avLst/>
          </a:prstGeom>
          <a:noFill/>
          <a:ln w="57150">
            <a:solidFill>
              <a:srgbClr val="28A828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>
              <a:solidFill>
                <a:srgbClr val="00FF00"/>
              </a:solidFill>
              <a:latin typeface=".VnTime" pitchFamily="34" charset="0"/>
            </a:endParaRPr>
          </a:p>
        </p:txBody>
      </p:sp>
      <p:sp>
        <p:nvSpPr>
          <p:cNvPr id="67589" name="Text Box 103"/>
          <p:cNvSpPr txBox="1">
            <a:spLocks noChangeArrowheads="1"/>
          </p:cNvSpPr>
          <p:nvPr/>
        </p:nvSpPr>
        <p:spPr bwMode="auto">
          <a:xfrm>
            <a:off x="2997200" y="3001963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28A828"/>
                </a:solidFill>
                <a:latin typeface="Times New Roman" pitchFamily="18" charset="0"/>
              </a:rPr>
              <a:t> </a:t>
            </a:r>
            <a:r>
              <a:rPr lang="en-US" sz="3200" b="1">
                <a:solidFill>
                  <a:srgbClr val="28A828"/>
                </a:solidFill>
                <a:latin typeface="Times New Roman" pitchFamily="18" charset="0"/>
              </a:rPr>
              <a:t>.</a:t>
            </a:r>
            <a:r>
              <a:rPr lang="en-US" sz="3200" b="1">
                <a:solidFill>
                  <a:srgbClr val="00FF00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28A828"/>
                </a:solidFill>
                <a:latin typeface="Times New Roman" pitchFamily="18" charset="0"/>
              </a:rPr>
              <a:t>O</a:t>
            </a:r>
            <a:r>
              <a:rPr lang="en-US" sz="2400" b="1" baseline="-25000">
                <a:solidFill>
                  <a:srgbClr val="28A828"/>
                </a:solidFill>
                <a:latin typeface="Times New Roman" pitchFamily="18" charset="0"/>
              </a:rPr>
              <a:t>3</a:t>
            </a:r>
            <a:endParaRPr lang="en-US" sz="2400" b="1">
              <a:solidFill>
                <a:srgbClr val="28A828"/>
              </a:solidFill>
              <a:latin typeface="Times New Roman" pitchFamily="18" charset="0"/>
            </a:endParaRPr>
          </a:p>
        </p:txBody>
      </p:sp>
      <p:sp>
        <p:nvSpPr>
          <p:cNvPr id="67590" name="Text Box 104"/>
          <p:cNvSpPr txBox="1">
            <a:spLocks noChangeArrowheads="1"/>
          </p:cNvSpPr>
          <p:nvPr/>
        </p:nvSpPr>
        <p:spPr bwMode="auto">
          <a:xfrm>
            <a:off x="1752600" y="238125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91" name="Text Box 105"/>
          <p:cNvSpPr txBox="1">
            <a:spLocks noChangeArrowheads="1"/>
          </p:cNvSpPr>
          <p:nvPr/>
        </p:nvSpPr>
        <p:spPr bwMode="auto">
          <a:xfrm>
            <a:off x="1828800" y="3252788"/>
            <a:ext cx="106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endParaRPr lang="en-US" sz="24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7592" name="Oval 106"/>
          <p:cNvSpPr>
            <a:spLocks noChangeArrowheads="1"/>
          </p:cNvSpPr>
          <p:nvPr/>
        </p:nvSpPr>
        <p:spPr bwMode="auto">
          <a:xfrm>
            <a:off x="965200" y="3201988"/>
            <a:ext cx="990600" cy="990600"/>
          </a:xfrm>
          <a:prstGeom prst="ellips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7593" name="Text Box 107"/>
          <p:cNvSpPr txBox="1">
            <a:spLocks noChangeArrowheads="1"/>
          </p:cNvSpPr>
          <p:nvPr/>
        </p:nvSpPr>
        <p:spPr bwMode="auto">
          <a:xfrm>
            <a:off x="838200" y="3286125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</a:rPr>
              <a:t> </a:t>
            </a:r>
          </a:p>
        </p:txBody>
      </p:sp>
      <p:sp>
        <p:nvSpPr>
          <p:cNvPr id="67594" name="Text Box 108"/>
          <p:cNvSpPr txBox="1">
            <a:spLocks noChangeArrowheads="1"/>
          </p:cNvSpPr>
          <p:nvPr/>
        </p:nvSpPr>
        <p:spPr bwMode="auto">
          <a:xfrm>
            <a:off x="4330700" y="1919288"/>
            <a:ext cx="48133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):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………………….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………………….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………………….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…………………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………………….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(O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):…………………….</a:t>
            </a:r>
          </a:p>
        </p:txBody>
      </p:sp>
      <p:sp>
        <p:nvSpPr>
          <p:cNvPr id="80907" name="Text Box 110"/>
          <p:cNvSpPr txBox="1">
            <a:spLocks noChangeArrowheads="1"/>
          </p:cNvSpPr>
          <p:nvPr/>
        </p:nvSpPr>
        <p:spPr bwMode="auto">
          <a:xfrm>
            <a:off x="2597150" y="722313"/>
            <a:ext cx="4978400" cy="954087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Xác định vị trí tương đối của các cặp đường tròn sau?</a:t>
            </a: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96" name="Text Box 104"/>
          <p:cNvSpPr txBox="1">
            <a:spLocks noChangeArrowheads="1"/>
          </p:cNvSpPr>
          <p:nvPr/>
        </p:nvSpPr>
        <p:spPr bwMode="auto">
          <a:xfrm>
            <a:off x="1752600" y="2362200"/>
            <a:ext cx="1295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O</a:t>
            </a:r>
            <a:r>
              <a:rPr lang="en-US" sz="2400" b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97" name="Text Box 104"/>
          <p:cNvSpPr txBox="1">
            <a:spLocks noChangeArrowheads="1"/>
          </p:cNvSpPr>
          <p:nvPr/>
        </p:nvSpPr>
        <p:spPr bwMode="auto">
          <a:xfrm>
            <a:off x="838200" y="3635375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3333FF"/>
                </a:solidFill>
                <a:latin typeface="Times New Roman" pitchFamily="18" charset="0"/>
              </a:rPr>
              <a:t>O</a:t>
            </a:r>
            <a:r>
              <a:rPr lang="en-US" sz="2400" b="1" baseline="-25000" dirty="0">
                <a:solidFill>
                  <a:srgbClr val="3333FF"/>
                </a:solidFill>
                <a:latin typeface="Times New Roman" pitchFamily="18" charset="0"/>
              </a:rPr>
              <a:t>4</a:t>
            </a:r>
            <a:endParaRPr lang="en-US" sz="24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67598" name="Text Box 104"/>
          <p:cNvSpPr txBox="1">
            <a:spLocks noChangeArrowheads="1"/>
          </p:cNvSpPr>
          <p:nvPr/>
        </p:nvSpPr>
        <p:spPr bwMode="auto">
          <a:xfrm>
            <a:off x="1828800" y="362743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O</a:t>
            </a:r>
            <a:r>
              <a:rPr lang="en-US" sz="24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9888" name="Text Box 110"/>
          <p:cNvSpPr txBox="1">
            <a:spLocks noChangeArrowheads="1"/>
          </p:cNvSpPr>
          <p:nvPr/>
        </p:nvSpPr>
        <p:spPr bwMode="auto">
          <a:xfrm>
            <a:off x="6108700" y="1978025"/>
            <a:ext cx="2476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tiếp xúc trong</a:t>
            </a:r>
            <a:endParaRPr lang="en-US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Text Box 110"/>
          <p:cNvSpPr txBox="1">
            <a:spLocks noChangeArrowheads="1"/>
          </p:cNvSpPr>
          <p:nvPr/>
        </p:nvSpPr>
        <p:spPr bwMode="auto">
          <a:xfrm>
            <a:off x="6134100" y="4165600"/>
            <a:ext cx="17145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cắt nhau</a:t>
            </a:r>
            <a:endParaRPr lang="en-US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Text Box 110"/>
          <p:cNvSpPr txBox="1">
            <a:spLocks noChangeArrowheads="1"/>
          </p:cNvSpPr>
          <p:nvPr/>
        </p:nvSpPr>
        <p:spPr bwMode="auto">
          <a:xfrm>
            <a:off x="6146800" y="4887913"/>
            <a:ext cx="2476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tiếp xúc ngoài</a:t>
            </a:r>
            <a:endParaRPr lang="en-US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 Box 110"/>
          <p:cNvSpPr txBox="1">
            <a:spLocks noChangeArrowheads="1"/>
          </p:cNvSpPr>
          <p:nvPr/>
        </p:nvSpPr>
        <p:spPr bwMode="auto">
          <a:xfrm>
            <a:off x="6096000" y="3449638"/>
            <a:ext cx="24765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đựng nhau</a:t>
            </a:r>
            <a:endParaRPr lang="en-US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Text Box 110"/>
          <p:cNvSpPr txBox="1">
            <a:spLocks noChangeArrowheads="1"/>
          </p:cNvSpPr>
          <p:nvPr/>
        </p:nvSpPr>
        <p:spPr bwMode="auto">
          <a:xfrm>
            <a:off x="6119813" y="2690813"/>
            <a:ext cx="24765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đựng nhau</a:t>
            </a:r>
            <a:endParaRPr lang="en-US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" name="Text Box 110"/>
          <p:cNvSpPr txBox="1">
            <a:spLocks noChangeArrowheads="1"/>
          </p:cNvSpPr>
          <p:nvPr/>
        </p:nvSpPr>
        <p:spPr bwMode="auto">
          <a:xfrm>
            <a:off x="6121400" y="5632450"/>
            <a:ext cx="2476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ở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ngoài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nhau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23" name="Picture 22" descr="Dấu hỏ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4600" y="280988"/>
            <a:ext cx="850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110"/>
          <p:cNvSpPr txBox="1">
            <a:spLocks noChangeArrowheads="1"/>
          </p:cNvSpPr>
          <p:nvPr/>
        </p:nvSpPr>
        <p:spPr bwMode="auto">
          <a:xfrm>
            <a:off x="1349375" y="268288"/>
            <a:ext cx="5776913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kern="0" dirty="0" smtClean="0">
                <a:latin typeface="Times New Roman" pitchFamily="18" charset="0"/>
              </a:rPr>
              <a:t>PHIẾU HỌC TẬP  </a:t>
            </a:r>
            <a:endParaRPr lang="en-US" sz="2400" kern="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7" grpId="0" animBg="1"/>
      <p:bldP spid="79888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843713" y="3756025"/>
            <a:ext cx="2833687" cy="2187575"/>
            <a:chOff x="3975" y="1928"/>
            <a:chExt cx="1785" cy="1378"/>
          </a:xfrm>
        </p:grpSpPr>
        <p:sp>
          <p:nvSpPr>
            <p:cNvPr id="5" name="Text Box 14"/>
            <p:cNvSpPr txBox="1">
              <a:spLocks noChangeArrowheads="1"/>
            </p:cNvSpPr>
            <p:nvPr/>
          </p:nvSpPr>
          <p:spPr bwMode="auto">
            <a:xfrm>
              <a:off x="3975" y="281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.VnTime" pitchFamily="34" charset="0"/>
                </a:rPr>
                <a:t>a</a:t>
              </a:r>
            </a:p>
          </p:txBody>
        </p: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4032" y="1928"/>
              <a:ext cx="1728" cy="1378"/>
              <a:chOff x="4032" y="1928"/>
              <a:chExt cx="1728" cy="1378"/>
            </a:xfrm>
          </p:grpSpPr>
          <p:sp>
            <p:nvSpPr>
              <p:cNvPr id="7" name="Line 16"/>
              <p:cNvSpPr>
                <a:spLocks noChangeShapeType="1"/>
              </p:cNvSpPr>
              <p:nvPr/>
            </p:nvSpPr>
            <p:spPr bwMode="auto">
              <a:xfrm>
                <a:off x="4032" y="3066"/>
                <a:ext cx="1728" cy="0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4413" y="1928"/>
                <a:ext cx="960" cy="1378"/>
                <a:chOff x="4413" y="1928"/>
                <a:chExt cx="960" cy="1378"/>
              </a:xfrm>
            </p:grpSpPr>
            <p:sp>
              <p:nvSpPr>
                <p:cNvPr id="9" name="Oval 18"/>
                <p:cNvSpPr>
                  <a:spLocks noChangeArrowheads="1"/>
                </p:cNvSpPr>
                <p:nvPr/>
              </p:nvSpPr>
              <p:spPr bwMode="auto">
                <a:xfrm>
                  <a:off x="4413" y="1928"/>
                  <a:ext cx="960" cy="960"/>
                </a:xfrm>
                <a:prstGeom prst="ellips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Oval 19"/>
                <p:cNvSpPr>
                  <a:spLocks noChangeArrowheads="1"/>
                </p:cNvSpPr>
                <p:nvPr/>
              </p:nvSpPr>
              <p:spPr bwMode="auto">
                <a:xfrm>
                  <a:off x="4872" y="2396"/>
                  <a:ext cx="29" cy="29"/>
                </a:xfrm>
                <a:prstGeom prst="ellipse">
                  <a:avLst/>
                </a:prstGeom>
                <a:solidFill>
                  <a:schemeClr val="tx1"/>
                </a:solidFill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" name="Line 20"/>
                <p:cNvSpPr>
                  <a:spLocks noChangeShapeType="1"/>
                </p:cNvSpPr>
                <p:nvPr/>
              </p:nvSpPr>
              <p:spPr bwMode="auto">
                <a:xfrm>
                  <a:off x="4887" y="2414"/>
                  <a:ext cx="0" cy="652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808" y="2170"/>
                  <a:ext cx="3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.VnTime" pitchFamily="34" charset="0"/>
                    </a:rPr>
                    <a:t>O</a:t>
                  </a:r>
                </a:p>
              </p:txBody>
            </p:sp>
            <p:sp>
              <p:nvSpPr>
                <p:cNvPr id="1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752" y="3056"/>
                  <a:ext cx="24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2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.VnTime" pitchFamily="34" charset="0"/>
                    </a:rPr>
                    <a:t>H</a:t>
                  </a:r>
                </a:p>
              </p:txBody>
            </p:sp>
            <p:sp>
              <p:nvSpPr>
                <p:cNvPr id="14" name="Rectangle 23"/>
                <p:cNvSpPr>
                  <a:spLocks noChangeArrowheads="1"/>
                </p:cNvSpPr>
                <p:nvPr/>
              </p:nvSpPr>
              <p:spPr bwMode="auto">
                <a:xfrm>
                  <a:off x="4888" y="2970"/>
                  <a:ext cx="96" cy="96"/>
                </a:xfrm>
                <a:prstGeom prst="rect">
                  <a:avLst/>
                </a:prstGeom>
                <a:noFill/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5" name="Group 28"/>
          <p:cNvGrpSpPr>
            <a:grpSpLocks/>
          </p:cNvGrpSpPr>
          <p:nvPr/>
        </p:nvGrpSpPr>
        <p:grpSpPr bwMode="auto">
          <a:xfrm>
            <a:off x="0" y="4100513"/>
            <a:ext cx="3136900" cy="1700212"/>
            <a:chOff x="0" y="2149"/>
            <a:chExt cx="1976" cy="1071"/>
          </a:xfrm>
        </p:grpSpPr>
        <p:sp>
          <p:nvSpPr>
            <p:cNvPr id="16" name="Line 29"/>
            <p:cNvSpPr>
              <a:spLocks noChangeShapeType="1"/>
            </p:cNvSpPr>
            <p:nvPr/>
          </p:nvSpPr>
          <p:spPr bwMode="auto">
            <a:xfrm>
              <a:off x="0" y="3036"/>
              <a:ext cx="1976" cy="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" name="Group 30"/>
            <p:cNvGrpSpPr>
              <a:grpSpLocks/>
            </p:cNvGrpSpPr>
            <p:nvPr/>
          </p:nvGrpSpPr>
          <p:grpSpPr bwMode="auto">
            <a:xfrm>
              <a:off x="168" y="2149"/>
              <a:ext cx="1436" cy="1071"/>
              <a:chOff x="168" y="2149"/>
              <a:chExt cx="1436" cy="1071"/>
            </a:xfrm>
          </p:grpSpPr>
          <p:sp>
            <p:nvSpPr>
              <p:cNvPr id="18" name="Oval 31"/>
              <p:cNvSpPr>
                <a:spLocks noChangeArrowheads="1"/>
              </p:cNvSpPr>
              <p:nvPr/>
            </p:nvSpPr>
            <p:spPr bwMode="auto">
              <a:xfrm>
                <a:off x="456" y="2149"/>
                <a:ext cx="1064" cy="1035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32"/>
              <p:cNvSpPr>
                <a:spLocks noChangeArrowheads="1"/>
              </p:cNvSpPr>
              <p:nvPr/>
            </p:nvSpPr>
            <p:spPr bwMode="auto">
              <a:xfrm>
                <a:off x="967" y="2683"/>
                <a:ext cx="31" cy="30"/>
              </a:xfrm>
              <a:prstGeom prst="ellipse">
                <a:avLst/>
              </a:prstGeom>
              <a:solidFill>
                <a:srgbClr val="FF00FF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1600">
                  <a:solidFill>
                    <a:srgbClr val="FFFF00"/>
                  </a:solidFill>
                  <a:latin typeface=".VnTime" pitchFamily="34" charset="0"/>
                </a:endParaRPr>
              </a:p>
            </p:txBody>
          </p:sp>
          <p:sp>
            <p:nvSpPr>
              <p:cNvPr id="20" name="Text Box 33"/>
              <p:cNvSpPr txBox="1">
                <a:spLocks noChangeArrowheads="1"/>
              </p:cNvSpPr>
              <p:nvPr/>
            </p:nvSpPr>
            <p:spPr bwMode="auto">
              <a:xfrm>
                <a:off x="498" y="3007"/>
                <a:ext cx="20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B</a:t>
                </a:r>
              </a:p>
            </p:txBody>
          </p:sp>
          <p:sp>
            <p:nvSpPr>
              <p:cNvPr id="21" name="Text Box 34"/>
              <p:cNvSpPr txBox="1">
                <a:spLocks noChangeArrowheads="1"/>
              </p:cNvSpPr>
              <p:nvPr/>
            </p:nvSpPr>
            <p:spPr bwMode="auto">
              <a:xfrm>
                <a:off x="1300" y="2999"/>
                <a:ext cx="3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A</a:t>
                </a:r>
              </a:p>
            </p:txBody>
          </p:sp>
          <p:sp>
            <p:nvSpPr>
              <p:cNvPr id="22" name="Text Box 35"/>
              <p:cNvSpPr txBox="1">
                <a:spLocks noChangeArrowheads="1"/>
              </p:cNvSpPr>
              <p:nvPr/>
            </p:nvSpPr>
            <p:spPr bwMode="auto">
              <a:xfrm>
                <a:off x="878" y="2494"/>
                <a:ext cx="3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.VnTime" pitchFamily="34" charset="0"/>
                  </a:rPr>
                  <a:t>O</a:t>
                </a:r>
              </a:p>
            </p:txBody>
          </p:sp>
          <p:sp>
            <p:nvSpPr>
              <p:cNvPr id="23" name="Text Box 36"/>
              <p:cNvSpPr txBox="1">
                <a:spLocks noChangeArrowheads="1"/>
              </p:cNvSpPr>
              <p:nvPr/>
            </p:nvSpPr>
            <p:spPr bwMode="auto">
              <a:xfrm>
                <a:off x="168" y="2784"/>
                <a:ext cx="2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.VnTime" pitchFamily="34" charset="0"/>
                  </a:rPr>
                  <a:t>a</a:t>
                </a:r>
              </a:p>
            </p:txBody>
          </p:sp>
        </p:grpSp>
      </p:grpSp>
      <p:pic>
        <p:nvPicPr>
          <p:cNvPr id="24" name="Picture 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887788"/>
            <a:ext cx="27908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29432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" name="Group 76"/>
          <p:cNvGrpSpPr/>
          <p:nvPr/>
        </p:nvGrpSpPr>
        <p:grpSpPr>
          <a:xfrm>
            <a:off x="0" y="1137333"/>
            <a:ext cx="2133600" cy="4325255"/>
            <a:chOff x="0" y="1137333"/>
            <a:chExt cx="2133600" cy="4325255"/>
          </a:xfrm>
        </p:grpSpPr>
        <p:grpSp>
          <p:nvGrpSpPr>
            <p:cNvPr id="26" name="Group 25"/>
            <p:cNvGrpSpPr/>
            <p:nvPr/>
          </p:nvGrpSpPr>
          <p:grpSpPr>
            <a:xfrm flipH="1">
              <a:off x="723900" y="1137333"/>
              <a:ext cx="1335264" cy="1910665"/>
              <a:chOff x="2423679" y="4059858"/>
              <a:chExt cx="967105" cy="696235"/>
            </a:xfrm>
          </p:grpSpPr>
          <p:cxnSp>
            <p:nvCxnSpPr>
              <p:cNvPr id="27" name="Straight Arrow Connector 26"/>
              <p:cNvCxnSpPr/>
              <p:nvPr/>
            </p:nvCxnSpPr>
            <p:spPr bwMode="auto">
              <a:xfrm flipH="1" flipV="1">
                <a:off x="2423679" y="4059858"/>
                <a:ext cx="967105" cy="696235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accent6">
                    <a:lumMod val="75000"/>
                  </a:schemeClr>
                </a:solidFill>
                <a:prstDash val="dash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8" name="Straight Arrow Connector 27"/>
              <p:cNvCxnSpPr/>
              <p:nvPr/>
            </p:nvCxnSpPr>
            <p:spPr bwMode="auto">
              <a:xfrm flipH="1" flipV="1">
                <a:off x="2423679" y="4367358"/>
                <a:ext cx="967105" cy="388735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accent6">
                    <a:lumMod val="75000"/>
                  </a:schemeClr>
                </a:solidFill>
                <a:prstDash val="dash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29" name="TextBox 28"/>
            <p:cNvSpPr txBox="1"/>
            <p:nvPr/>
          </p:nvSpPr>
          <p:spPr>
            <a:xfrm>
              <a:off x="0" y="3048000"/>
              <a:ext cx="1915672" cy="4308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C00000"/>
                  </a:solidFill>
                </a:rPr>
                <a:t>Hai</a:t>
              </a:r>
              <a:r>
                <a:rPr lang="en-US" dirty="0" smtClean="0">
                  <a:solidFill>
                    <a:srgbClr val="C00000"/>
                  </a:solidFill>
                </a:rPr>
                <a:t> </a:t>
              </a:r>
              <a:r>
                <a:rPr lang="en-US" dirty="0" err="1" smtClean="0">
                  <a:solidFill>
                    <a:srgbClr val="C00000"/>
                  </a:solidFill>
                </a:rPr>
                <a:t>giao</a:t>
              </a:r>
              <a:r>
                <a:rPr lang="en-US" dirty="0" smtClean="0">
                  <a:solidFill>
                    <a:srgbClr val="C00000"/>
                  </a:solidFill>
                </a:rPr>
                <a:t> </a:t>
              </a:r>
              <a:r>
                <a:rPr lang="en-US" dirty="0" err="1" smtClean="0">
                  <a:solidFill>
                    <a:srgbClr val="C00000"/>
                  </a:solidFill>
                </a:rPr>
                <a:t>điểm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 bwMode="auto">
            <a:xfrm>
              <a:off x="955344" y="3424295"/>
              <a:ext cx="13427" cy="2024067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Straight Arrow Connector 54"/>
            <p:cNvCxnSpPr>
              <a:stCxn id="29" idx="2"/>
            </p:cNvCxnSpPr>
            <p:nvPr/>
          </p:nvCxnSpPr>
          <p:spPr bwMode="auto">
            <a:xfrm>
              <a:off x="957836" y="3478887"/>
              <a:ext cx="1175764" cy="198370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58" name="Picture 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344" y="1295400"/>
            <a:ext cx="3200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grpSp>
        <p:nvGrpSpPr>
          <p:cNvPr id="59" name="Group 58"/>
          <p:cNvGrpSpPr/>
          <p:nvPr/>
        </p:nvGrpSpPr>
        <p:grpSpPr>
          <a:xfrm>
            <a:off x="5262159" y="1080493"/>
            <a:ext cx="1444769" cy="1192845"/>
            <a:chOff x="7377608" y="2388555"/>
            <a:chExt cx="1444769" cy="1192845"/>
          </a:xfrm>
        </p:grpSpPr>
        <p:sp>
          <p:nvSpPr>
            <p:cNvPr id="60" name="TextBox 59"/>
            <p:cNvSpPr txBox="1"/>
            <p:nvPr/>
          </p:nvSpPr>
          <p:spPr>
            <a:xfrm>
              <a:off x="7377608" y="2388555"/>
              <a:ext cx="1444769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Tiếp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điểm</a:t>
              </a:r>
              <a:endParaRPr lang="en-US" sz="2400" dirty="0"/>
            </a:p>
          </p:txBody>
        </p:sp>
        <p:cxnSp>
          <p:nvCxnSpPr>
            <p:cNvPr id="61" name="Straight Arrow Connector 60"/>
            <p:cNvCxnSpPr>
              <a:stCxn id="60" idx="2"/>
            </p:cNvCxnSpPr>
            <p:nvPr/>
          </p:nvCxnSpPr>
          <p:spPr bwMode="auto">
            <a:xfrm flipH="1">
              <a:off x="7377609" y="2850220"/>
              <a:ext cx="722384" cy="731180"/>
            </a:xfrm>
            <a:prstGeom prst="straightConnector1">
              <a:avLst/>
            </a:prstGeom>
            <a:noFill/>
            <a:ln w="9525" cap="flat" cmpd="sng" algn="ctr">
              <a:solidFill>
                <a:srgbClr val="FF0066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>
            <a:off x="3229395" y="5546726"/>
            <a:ext cx="1661333" cy="1117959"/>
            <a:chOff x="3229395" y="5546726"/>
            <a:chExt cx="1661333" cy="1117959"/>
          </a:xfrm>
        </p:grpSpPr>
        <p:sp>
          <p:nvSpPr>
            <p:cNvPr id="63" name="TextBox 62"/>
            <p:cNvSpPr txBox="1"/>
            <p:nvPr/>
          </p:nvSpPr>
          <p:spPr>
            <a:xfrm>
              <a:off x="3229395" y="6203020"/>
              <a:ext cx="1444769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Tiếp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điểm</a:t>
              </a:r>
              <a:endParaRPr lang="en-US" sz="2400" dirty="0"/>
            </a:p>
          </p:txBody>
        </p:sp>
        <p:cxnSp>
          <p:nvCxnSpPr>
            <p:cNvPr id="64" name="Straight Arrow Connector 63"/>
            <p:cNvCxnSpPr>
              <a:stCxn id="63" idx="0"/>
            </p:cNvCxnSpPr>
            <p:nvPr/>
          </p:nvCxnSpPr>
          <p:spPr bwMode="auto">
            <a:xfrm flipV="1">
              <a:off x="3951780" y="5546726"/>
              <a:ext cx="938948" cy="656294"/>
            </a:xfrm>
            <a:prstGeom prst="straightConnector1">
              <a:avLst/>
            </a:prstGeom>
            <a:noFill/>
            <a:ln w="9525" cap="flat" cmpd="sng" algn="ctr">
              <a:solidFill>
                <a:srgbClr val="FF0066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67" name="Group 27"/>
          <p:cNvGrpSpPr>
            <a:grpSpLocks/>
          </p:cNvGrpSpPr>
          <p:nvPr/>
        </p:nvGrpSpPr>
        <p:grpSpPr bwMode="auto">
          <a:xfrm>
            <a:off x="6837054" y="1676400"/>
            <a:ext cx="2279650" cy="1403350"/>
            <a:chOff x="4130" y="2122"/>
            <a:chExt cx="1436" cy="884"/>
          </a:xfrm>
        </p:grpSpPr>
        <p:grpSp>
          <p:nvGrpSpPr>
            <p:cNvPr id="68" name="Group 28"/>
            <p:cNvGrpSpPr>
              <a:grpSpLocks/>
            </p:cNvGrpSpPr>
            <p:nvPr/>
          </p:nvGrpSpPr>
          <p:grpSpPr bwMode="auto">
            <a:xfrm>
              <a:off x="4130" y="2122"/>
              <a:ext cx="883" cy="884"/>
              <a:chOff x="243" y="2305"/>
              <a:chExt cx="1066" cy="1067"/>
            </a:xfrm>
          </p:grpSpPr>
          <p:sp>
            <p:nvSpPr>
              <p:cNvPr id="71" name="Oval 29"/>
              <p:cNvSpPr>
                <a:spLocks noChangeArrowheads="1"/>
              </p:cNvSpPr>
              <p:nvPr/>
            </p:nvSpPr>
            <p:spPr bwMode="auto">
              <a:xfrm>
                <a:off x="243" y="2305"/>
                <a:ext cx="1066" cy="1067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20000"/>
                  </a:lnSpc>
                </a:pPr>
                <a:r>
                  <a:rPr lang="en-US" sz="1000" b="1" dirty="0">
                    <a:latin typeface="Arial" charset="0"/>
                  </a:rPr>
                  <a:t>.</a:t>
                </a:r>
              </a:p>
            </p:txBody>
          </p:sp>
          <p:sp>
            <p:nvSpPr>
              <p:cNvPr id="72" name="Rectangle 30"/>
              <p:cNvSpPr>
                <a:spLocks noChangeArrowheads="1"/>
              </p:cNvSpPr>
              <p:nvPr/>
            </p:nvSpPr>
            <p:spPr bwMode="auto">
              <a:xfrm>
                <a:off x="666" y="2803"/>
                <a:ext cx="206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r>
                  <a:rPr lang="en-US" sz="1400" b="1">
                    <a:latin typeface="Tahoma" pitchFamily="34" charset="0"/>
                  </a:rPr>
                  <a:t>O</a:t>
                </a:r>
              </a:p>
            </p:txBody>
          </p:sp>
        </p:grpSp>
        <p:sp>
          <p:nvSpPr>
            <p:cNvPr id="69" name="Oval 31"/>
            <p:cNvSpPr>
              <a:spLocks noChangeArrowheads="1"/>
            </p:cNvSpPr>
            <p:nvPr/>
          </p:nvSpPr>
          <p:spPr bwMode="auto">
            <a:xfrm>
              <a:off x="5116" y="2336"/>
              <a:ext cx="450" cy="4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20000"/>
                </a:lnSpc>
              </a:pPr>
              <a:r>
                <a:rPr lang="en-US" sz="1000" b="1">
                  <a:latin typeface="Arial" charset="0"/>
                </a:rPr>
                <a:t>.</a:t>
              </a:r>
            </a:p>
          </p:txBody>
        </p:sp>
        <p:sp>
          <p:nvSpPr>
            <p:cNvPr id="70" name="Rectangle 32"/>
            <p:cNvSpPr>
              <a:spLocks noChangeArrowheads="1"/>
            </p:cNvSpPr>
            <p:nvPr/>
          </p:nvSpPr>
          <p:spPr bwMode="auto">
            <a:xfrm>
              <a:off x="5262" y="2557"/>
              <a:ext cx="192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400" b="1">
                  <a:latin typeface="Tahoma" pitchFamily="34" charset="0"/>
                </a:rPr>
                <a:t>O’</a:t>
              </a:r>
            </a:p>
          </p:txBody>
        </p:sp>
      </p:grpSp>
      <p:cxnSp>
        <p:nvCxnSpPr>
          <p:cNvPr id="74" name="Straight Connector 73"/>
          <p:cNvCxnSpPr/>
          <p:nvPr/>
        </p:nvCxnSpPr>
        <p:spPr bwMode="auto">
          <a:xfrm>
            <a:off x="3191112" y="685800"/>
            <a:ext cx="0" cy="617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6768152" y="838200"/>
            <a:ext cx="0" cy="617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72002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ực 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 t</a:t>
            </a:r>
            <a:r>
              <a:rPr lang="vi-VN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đối 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đường 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i="1" u="sng" dirty="0">
                <a:solidFill>
                  <a:srgbClr val="0731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u="sng" dirty="0">
              <a:solidFill>
                <a:srgbClr val="0731B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507" name="Picture 11" descr="D:\mat_trong_dong_ngoc_lu_60c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461963"/>
            <a:ext cx="6705600" cy="626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4614</TotalTime>
  <Words>1961</Words>
  <Application>Microsoft Office PowerPoint</Application>
  <PresentationFormat>On-screen Show (4:3)</PresentationFormat>
  <Paragraphs>350</Paragraphs>
  <Slides>25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45" baseType="lpstr">
      <vt:lpstr>.VnArabia</vt:lpstr>
      <vt:lpstr>.VnArial Narrow</vt:lpstr>
      <vt:lpstr>.VnTime</vt:lpstr>
      <vt:lpstr>Arial</vt:lpstr>
      <vt:lpstr>Arial Black</vt:lpstr>
      <vt:lpstr>Berlin Sans FB Demi</vt:lpstr>
      <vt:lpstr>Calibri</vt:lpstr>
      <vt:lpstr>Castellar</vt:lpstr>
      <vt:lpstr>Symbol</vt:lpstr>
      <vt:lpstr>Tahoma</vt:lpstr>
      <vt:lpstr>Times New Roman</vt:lpstr>
      <vt:lpstr>VNI-Bodon-Poster</vt:lpstr>
      <vt:lpstr>VNI-Dom</vt:lpstr>
      <vt:lpstr>VNI-Hobo</vt:lpstr>
      <vt:lpstr>VNI-Revue</vt:lpstr>
      <vt:lpstr>VNI-Times</vt:lpstr>
      <vt:lpstr>Wingdings</vt:lpstr>
      <vt:lpstr>Default Design</vt:lpstr>
      <vt:lpstr>Clip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tdt</dc:creator>
  <cp:lastModifiedBy>Admin</cp:lastModifiedBy>
  <cp:revision>638</cp:revision>
  <cp:lastPrinted>2016-11-18T13:40:10Z</cp:lastPrinted>
  <dcterms:created xsi:type="dcterms:W3CDTF">2009-09-24T02:41:54Z</dcterms:created>
  <dcterms:modified xsi:type="dcterms:W3CDTF">2025-06-06T02:53:48Z</dcterms:modified>
</cp:coreProperties>
</file>