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sldIdLst>
    <p:sldId id="257" r:id="rId3"/>
    <p:sldId id="258" r:id="rId4"/>
    <p:sldId id="260" r:id="rId5"/>
    <p:sldId id="282" r:id="rId6"/>
    <p:sldId id="283" r:id="rId7"/>
    <p:sldId id="284" r:id="rId8"/>
    <p:sldId id="285" r:id="rId9"/>
    <p:sldId id="261" r:id="rId10"/>
    <p:sldId id="286" r:id="rId11"/>
    <p:sldId id="289" r:id="rId12"/>
    <p:sldId id="293" r:id="rId13"/>
    <p:sldId id="486" r:id="rId14"/>
    <p:sldId id="290" r:id="rId15"/>
    <p:sldId id="292" r:id="rId16"/>
    <p:sldId id="291" r:id="rId17"/>
    <p:sldId id="288" r:id="rId18"/>
    <p:sldId id="259"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3767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51578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534515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68904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56257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2262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18628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73663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17002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359325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596440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592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66975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792221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77823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396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694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11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763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0572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4627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02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098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4607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0157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6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7/21/2024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58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7024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83943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23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907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05735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39000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6782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425502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9837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6385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4146850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61E6B67B-B297-45D6-8A79-297EBA0CCC7C}"/>
              </a:ext>
            </a:extLst>
          </p:cNvPr>
          <p:cNvPicPr>
            <a:picLocks noChangeAspect="1"/>
          </p:cNvPicPr>
          <p:nvPr/>
        </p:nvPicPr>
        <p:blipFill>
          <a:blip r:embed="rId3"/>
          <a:stretch>
            <a:fillRect/>
          </a:stretch>
        </p:blipFill>
        <p:spPr>
          <a:xfrm>
            <a:off x="1237878" y="-278970"/>
            <a:ext cx="9716244" cy="7377019"/>
          </a:xfrm>
          <a:prstGeom prst="rect">
            <a:avLst/>
          </a:prstGeom>
        </p:spPr>
      </p:pic>
      <p:pic>
        <p:nvPicPr>
          <p:cNvPr id="17" name="图片 16">
            <a:extLst>
              <a:ext uri="{FF2B5EF4-FFF2-40B4-BE49-F238E27FC236}">
                <a16:creationId xmlns:a16="http://schemas.microsoft.com/office/drawing/2014/main" id="{C9EA1C39-8937-4958-8232-EB9C3A41FF92}"/>
              </a:ext>
            </a:extLst>
          </p:cNvPr>
          <p:cNvPicPr>
            <a:picLocks noChangeAspect="1"/>
          </p:cNvPicPr>
          <p:nvPr/>
        </p:nvPicPr>
        <p:blipFill>
          <a:blip r:embed="rId4"/>
          <a:srcRect b="30343"/>
          <a:stretch>
            <a:fillRect/>
          </a:stretch>
        </p:blipFill>
        <p:spPr>
          <a:xfrm>
            <a:off x="0" y="4661267"/>
            <a:ext cx="12191999" cy="2196733"/>
          </a:xfrm>
          <a:custGeom>
            <a:avLst/>
            <a:gdLst>
              <a:gd name="connsiteX0" fmla="*/ 0 w 12191999"/>
              <a:gd name="connsiteY0" fmla="*/ 0 h 2196733"/>
              <a:gd name="connsiteX1" fmla="*/ 12191999 w 12191999"/>
              <a:gd name="connsiteY1" fmla="*/ 0 h 2196733"/>
              <a:gd name="connsiteX2" fmla="*/ 12191999 w 12191999"/>
              <a:gd name="connsiteY2" fmla="*/ 2196733 h 2196733"/>
              <a:gd name="connsiteX3" fmla="*/ 0 w 12191999"/>
              <a:gd name="connsiteY3" fmla="*/ 2196733 h 2196733"/>
            </a:gdLst>
            <a:ahLst/>
            <a:cxnLst>
              <a:cxn ang="0">
                <a:pos x="connsiteX0" y="connsiteY0"/>
              </a:cxn>
              <a:cxn ang="0">
                <a:pos x="connsiteX1" y="connsiteY1"/>
              </a:cxn>
              <a:cxn ang="0">
                <a:pos x="connsiteX2" y="connsiteY2"/>
              </a:cxn>
              <a:cxn ang="0">
                <a:pos x="connsiteX3" y="connsiteY3"/>
              </a:cxn>
            </a:cxnLst>
            <a:rect l="l" t="t" r="r" b="b"/>
            <a:pathLst>
              <a:path w="12191999" h="2196733">
                <a:moveTo>
                  <a:pt x="0" y="0"/>
                </a:moveTo>
                <a:lnTo>
                  <a:pt x="12191999" y="0"/>
                </a:lnTo>
                <a:lnTo>
                  <a:pt x="12191999" y="2196733"/>
                </a:lnTo>
                <a:lnTo>
                  <a:pt x="0" y="2196733"/>
                </a:lnTo>
                <a:close/>
              </a:path>
            </a:pathLst>
          </a:custGeom>
        </p:spPr>
      </p:pic>
      <p:pic>
        <p:nvPicPr>
          <p:cNvPr id="13" name="图片 12">
            <a:extLst>
              <a:ext uri="{FF2B5EF4-FFF2-40B4-BE49-F238E27FC236}">
                <a16:creationId xmlns:a16="http://schemas.microsoft.com/office/drawing/2014/main" id="{690DB983-D742-46F2-8990-4416A7464570}"/>
              </a:ext>
            </a:extLst>
          </p:cNvPr>
          <p:cNvPicPr>
            <a:picLocks noChangeAspect="1"/>
          </p:cNvPicPr>
          <p:nvPr/>
        </p:nvPicPr>
        <p:blipFill>
          <a:blip r:embed="rId5"/>
          <a:stretch>
            <a:fillRect/>
          </a:stretch>
        </p:blipFill>
        <p:spPr>
          <a:xfrm>
            <a:off x="9149822" y="0"/>
            <a:ext cx="2316340" cy="2690238"/>
          </a:xfrm>
          <a:prstGeom prst="rect">
            <a:avLst/>
          </a:prstGeom>
        </p:spPr>
      </p:pic>
      <p:pic>
        <p:nvPicPr>
          <p:cNvPr id="14" name="图片 13">
            <a:extLst>
              <a:ext uri="{FF2B5EF4-FFF2-40B4-BE49-F238E27FC236}">
                <a16:creationId xmlns:a16="http://schemas.microsoft.com/office/drawing/2014/main" id="{09F01421-FF59-4D9F-99D5-2782E5174429}"/>
              </a:ext>
            </a:extLst>
          </p:cNvPr>
          <p:cNvPicPr>
            <a:picLocks noChangeAspect="1"/>
          </p:cNvPicPr>
          <p:nvPr/>
        </p:nvPicPr>
        <p:blipFill>
          <a:blip r:embed="rId6"/>
          <a:stretch>
            <a:fillRect/>
          </a:stretch>
        </p:blipFill>
        <p:spPr>
          <a:xfrm>
            <a:off x="60781" y="796525"/>
            <a:ext cx="2179553" cy="1937380"/>
          </a:xfrm>
          <a:prstGeom prst="rect">
            <a:avLst/>
          </a:prstGeom>
        </p:spPr>
      </p:pic>
      <p:pic>
        <p:nvPicPr>
          <p:cNvPr id="15" name="图片 14">
            <a:extLst>
              <a:ext uri="{FF2B5EF4-FFF2-40B4-BE49-F238E27FC236}">
                <a16:creationId xmlns:a16="http://schemas.microsoft.com/office/drawing/2014/main" id="{19CC74B2-68CE-44F5-83E8-C212EC574A17}"/>
              </a:ext>
            </a:extLst>
          </p:cNvPr>
          <p:cNvPicPr>
            <a:picLocks noChangeAspect="1"/>
          </p:cNvPicPr>
          <p:nvPr/>
        </p:nvPicPr>
        <p:blipFill>
          <a:blip r:embed="rId7"/>
          <a:stretch>
            <a:fillRect/>
          </a:stretch>
        </p:blipFill>
        <p:spPr>
          <a:xfrm>
            <a:off x="2043507" y="3744766"/>
            <a:ext cx="1769652" cy="3032462"/>
          </a:xfrm>
          <a:prstGeom prst="rect">
            <a:avLst/>
          </a:prstGeom>
        </p:spPr>
      </p:pic>
      <p:grpSp>
        <p:nvGrpSpPr>
          <p:cNvPr id="2" name="Group 1"/>
          <p:cNvGrpSpPr/>
          <p:nvPr/>
        </p:nvGrpSpPr>
        <p:grpSpPr>
          <a:xfrm>
            <a:off x="515922" y="474502"/>
            <a:ext cx="2402013" cy="624011"/>
            <a:chOff x="515922" y="474502"/>
            <a:chExt cx="2402013" cy="624011"/>
          </a:xfrm>
        </p:grpSpPr>
        <p:pic>
          <p:nvPicPr>
            <p:cNvPr id="29" name="图片 28">
              <a:extLst>
                <a:ext uri="{FF2B5EF4-FFF2-40B4-BE49-F238E27FC236}">
                  <a16:creationId xmlns:a16="http://schemas.microsoft.com/office/drawing/2014/main" id="{90FD6CE8-A32E-4332-B0D5-968166A130F9}"/>
                </a:ext>
              </a:extLst>
            </p:cNvPr>
            <p:cNvPicPr>
              <a:picLocks noChangeAspect="1"/>
            </p:cNvPicPr>
            <p:nvPr/>
          </p:nvPicPr>
          <p:blipFill>
            <a:blip r:embed="rId8"/>
            <a:stretch>
              <a:fillRect/>
            </a:stretch>
          </p:blipFill>
          <p:spPr>
            <a:xfrm>
              <a:off x="515922" y="474502"/>
              <a:ext cx="2402013" cy="624011"/>
            </a:xfrm>
            <a:prstGeom prst="rect">
              <a:avLst/>
            </a:prstGeom>
          </p:spPr>
        </p:pic>
        <p:sp>
          <p:nvSpPr>
            <p:cNvPr id="30" name="文本框 29">
              <a:extLst>
                <a:ext uri="{FF2B5EF4-FFF2-40B4-BE49-F238E27FC236}">
                  <a16:creationId xmlns:a16="http://schemas.microsoft.com/office/drawing/2014/main" id="{C91706A9-83BA-4CD9-9533-7C8E4253BD20}"/>
                </a:ext>
              </a:extLst>
            </p:cNvPr>
            <p:cNvSpPr txBox="1"/>
            <p:nvPr/>
          </p:nvSpPr>
          <p:spPr>
            <a:xfrm>
              <a:off x="643315"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H</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1" name="文本框 30">
              <a:extLst>
                <a:ext uri="{FF2B5EF4-FFF2-40B4-BE49-F238E27FC236}">
                  <a16:creationId xmlns:a16="http://schemas.microsoft.com/office/drawing/2014/main" id="{5F08E699-E348-4F04-9520-D5DC66CFF461}"/>
                </a:ext>
              </a:extLst>
            </p:cNvPr>
            <p:cNvSpPr txBox="1"/>
            <p:nvPr/>
          </p:nvSpPr>
          <p:spPr>
            <a:xfrm>
              <a:off x="1231053"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Đ</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2" name="文本框 31">
              <a:extLst>
                <a:ext uri="{FF2B5EF4-FFF2-40B4-BE49-F238E27FC236}">
                  <a16:creationId xmlns:a16="http://schemas.microsoft.com/office/drawing/2014/main" id="{CA229366-E5B3-4CBD-9817-DCCF4D89F2BF}"/>
                </a:ext>
              </a:extLst>
            </p:cNvPr>
            <p:cNvSpPr txBox="1"/>
            <p:nvPr/>
          </p:nvSpPr>
          <p:spPr>
            <a:xfrm>
              <a:off x="1818791"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T</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3" name="文本框 32">
              <a:extLst>
                <a:ext uri="{FF2B5EF4-FFF2-40B4-BE49-F238E27FC236}">
                  <a16:creationId xmlns:a16="http://schemas.microsoft.com/office/drawing/2014/main" id="{DD267A4F-C313-4687-A377-4DD7BE9DEB01}"/>
                </a:ext>
              </a:extLst>
            </p:cNvPr>
            <p:cNvSpPr txBox="1"/>
            <p:nvPr/>
          </p:nvSpPr>
          <p:spPr>
            <a:xfrm>
              <a:off x="2406528"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N</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grpSp>
      <p:pic>
        <p:nvPicPr>
          <p:cNvPr id="36" name="图片 35">
            <a:extLst>
              <a:ext uri="{FF2B5EF4-FFF2-40B4-BE49-F238E27FC236}">
                <a16:creationId xmlns:a16="http://schemas.microsoft.com/office/drawing/2014/main" id="{123FD0BF-950B-41C4-A39B-2CCA9BEE3345}"/>
              </a:ext>
            </a:extLst>
          </p:cNvPr>
          <p:cNvPicPr>
            <a:picLocks noChangeAspect="1"/>
          </p:cNvPicPr>
          <p:nvPr/>
        </p:nvPicPr>
        <p:blipFill>
          <a:blip r:embed="rId9"/>
          <a:stretch>
            <a:fillRect/>
          </a:stretch>
        </p:blipFill>
        <p:spPr>
          <a:xfrm>
            <a:off x="7846105" y="3744766"/>
            <a:ext cx="3862971" cy="3055220"/>
          </a:xfrm>
          <a:prstGeom prst="rect">
            <a:avLst/>
          </a:prstGeom>
        </p:spPr>
      </p:pic>
      <p:pic>
        <p:nvPicPr>
          <p:cNvPr id="20" name="图片 11">
            <a:extLst>
              <a:ext uri="{FF2B5EF4-FFF2-40B4-BE49-F238E27FC236}">
                <a16:creationId xmlns:a16="http://schemas.microsoft.com/office/drawing/2014/main" id="{8A370DF3-9C5E-4DDC-9A1C-96BF54691F75}"/>
              </a:ext>
            </a:extLst>
          </p:cNvPr>
          <p:cNvPicPr>
            <a:picLocks noChangeAspect="1"/>
          </p:cNvPicPr>
          <p:nvPr/>
        </p:nvPicPr>
        <p:blipFill>
          <a:blip r:embed="rId10"/>
          <a:stretch>
            <a:fillRect/>
          </a:stretch>
        </p:blipFill>
        <p:spPr>
          <a:xfrm>
            <a:off x="-263751" y="3216685"/>
            <a:ext cx="2670279" cy="3962743"/>
          </a:xfrm>
          <a:prstGeom prst="rect">
            <a:avLst/>
          </a:prstGeom>
          <a:effectLst>
            <a:outerShdw blurRad="63500" algn="ctr" rotWithShape="0">
              <a:prstClr val="black">
                <a:alpha val="40000"/>
              </a:prstClr>
            </a:outerShdw>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254" y="19217"/>
            <a:ext cx="1031393" cy="1031393"/>
          </a:xfrm>
          <a:prstGeom prst="rect">
            <a:avLst/>
          </a:prstGeom>
        </p:spPr>
      </p:pic>
      <p:pic>
        <p:nvPicPr>
          <p:cNvPr id="4" name="Picture 3">
            <a:extLst>
              <a:ext uri="{FF2B5EF4-FFF2-40B4-BE49-F238E27FC236}">
                <a16:creationId xmlns:a16="http://schemas.microsoft.com/office/drawing/2014/main" id="{39C6F878-E328-FA70-194A-1B891732C7D3}"/>
              </a:ext>
            </a:extLst>
          </p:cNvPr>
          <p:cNvPicPr>
            <a:picLocks noChangeAspect="1"/>
          </p:cNvPicPr>
          <p:nvPr/>
        </p:nvPicPr>
        <p:blipFill>
          <a:blip r:embed="rId12"/>
          <a:stretch>
            <a:fillRect/>
          </a:stretch>
        </p:blipFill>
        <p:spPr>
          <a:xfrm>
            <a:off x="5045102" y="537916"/>
            <a:ext cx="2292295" cy="1286367"/>
          </a:xfrm>
          <a:prstGeom prst="rect">
            <a:avLst/>
          </a:prstGeom>
        </p:spPr>
      </p:pic>
      <p:pic>
        <p:nvPicPr>
          <p:cNvPr id="12" name="Picture 11">
            <a:extLst>
              <a:ext uri="{FF2B5EF4-FFF2-40B4-BE49-F238E27FC236}">
                <a16:creationId xmlns:a16="http://schemas.microsoft.com/office/drawing/2014/main" id="{18A5337D-CBE3-B70C-8F95-C6BF9C40E123}"/>
              </a:ext>
            </a:extLst>
          </p:cNvPr>
          <p:cNvPicPr>
            <a:picLocks noChangeAspect="1"/>
          </p:cNvPicPr>
          <p:nvPr/>
        </p:nvPicPr>
        <p:blipFill>
          <a:blip r:embed="rId13"/>
          <a:stretch>
            <a:fillRect/>
          </a:stretch>
        </p:blipFill>
        <p:spPr>
          <a:xfrm>
            <a:off x="2404014" y="1438276"/>
            <a:ext cx="7444753" cy="3115180"/>
          </a:xfrm>
          <a:prstGeom prst="rect">
            <a:avLst/>
          </a:prstGeom>
        </p:spPr>
      </p:pic>
      <p:pic>
        <p:nvPicPr>
          <p:cNvPr id="21" name="Picture 20" descr="A round pink circle with a white and black text and a black background&#10;&#10;Description automatically generated">
            <a:extLst>
              <a:ext uri="{FF2B5EF4-FFF2-40B4-BE49-F238E27FC236}">
                <a16:creationId xmlns:a16="http://schemas.microsoft.com/office/drawing/2014/main" id="{676DA5C6-D1EF-4E32-393A-FADC32E81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7909" y="0"/>
            <a:ext cx="2208127" cy="2208127"/>
          </a:xfrm>
          <a:prstGeom prst="rect">
            <a:avLst/>
          </a:prstGeom>
        </p:spPr>
      </p:pic>
    </p:spTree>
    <p:extLst>
      <p:ext uri="{BB962C8B-B14F-4D97-AF65-F5344CB8AC3E}">
        <p14:creationId xmlns:p14="http://schemas.microsoft.com/office/powerpoint/2010/main" val="399859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153133" y="175174"/>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43607" y="1300030"/>
            <a:ext cx="9028967" cy="2710678"/>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Nhớ lại và mô tả tình huống khiến em có những cảm xúc tiêu cực. (Tình huống ấy diễn ra khi nào? Ở đâu? Ai đã làm gì khiến em có cảm xúc tiêu cực?...)</a:t>
            </a:r>
          </a:p>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Để cân bằng lại cảm xúc, em đã làm gì?</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Nghe các phương án cân bằng cảm xúc của các bạn khác, em thích nhất phương án nào?</a:t>
            </a:r>
            <a:endPar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pic>
        <p:nvPicPr>
          <p:cNvPr id="4" name="Picture 3">
            <a:extLst>
              <a:ext uri="{FF2B5EF4-FFF2-40B4-BE49-F238E27FC236}">
                <a16:creationId xmlns:a16="http://schemas.microsoft.com/office/drawing/2014/main" id="{7A6D37D4-5F35-FFC6-7C40-1DE750987F5C}"/>
              </a:ext>
            </a:extLst>
          </p:cNvPr>
          <p:cNvPicPr>
            <a:picLocks noChangeAspect="1"/>
          </p:cNvPicPr>
          <p:nvPr/>
        </p:nvPicPr>
        <p:blipFill>
          <a:blip r:embed="rId4"/>
          <a:stretch>
            <a:fillRect/>
          </a:stretch>
        </p:blipFill>
        <p:spPr>
          <a:xfrm>
            <a:off x="3248025" y="4124325"/>
            <a:ext cx="4114800" cy="2476500"/>
          </a:xfrm>
          <a:prstGeom prst="rect">
            <a:avLst/>
          </a:prstGeom>
        </p:spPr>
      </p:pic>
    </p:spTree>
    <p:extLst>
      <p:ext uri="{BB962C8B-B14F-4D97-AF65-F5344CB8AC3E}">
        <p14:creationId xmlns:p14="http://schemas.microsoft.com/office/powerpoint/2010/main" val="464874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93788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Tuấn chạy vội ra sân làm rơi và gãy hết hộp bút sáp màu mẹ mới mua sáng nay cho em.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1532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33724" y="1595079"/>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342900" lvl="0" indent="-342900" algn="just">
              <a:lnSpc>
                <a:spcPct val="120000"/>
              </a:lnSpc>
              <a:buFontTx/>
              <a:buChar cha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cân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a:p>
            <a:pPr lvl="0" algn="just">
              <a:lnSpc>
                <a:spcPct val="120000"/>
              </a:lnSpc>
            </a:pP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Nhận xét về hiệu quả của các cách cân bằng cảm xúc:</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điềm tĩnh lại, không nóng vội, vồ vập, cẩn thận suy xét lại sự việc và đưa ra hướng giải quyết tốt nhất.</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nhận biết và hiểu được cảm xúc của họ.</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7201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101003" y="3241028"/>
            <a:ext cx="2613622" cy="3483622"/>
          </a:xfrm>
          <a:prstGeom prst="rect">
            <a:avLst/>
          </a:prstGeom>
          <a:effectLst>
            <a:outerShdw blurRad="63500" algn="ctr" rotWithShape="0">
              <a:prstClr val="black">
                <a:alpha val="40000"/>
              </a:prstClr>
            </a:outerShdw>
          </a:effectLst>
        </p:spPr>
      </p:pic>
      <p:sp>
        <p:nvSpPr>
          <p:cNvPr id="2" name="Freeform 3">
            <a:extLst>
              <a:ext uri="{FF2B5EF4-FFF2-40B4-BE49-F238E27FC236}">
                <a16:creationId xmlns:a16="http://schemas.microsoft.com/office/drawing/2014/main" id="{5A5CBA71-1A25-98B4-8261-C579E4527D1C}"/>
              </a:ext>
            </a:extLst>
          </p:cNvPr>
          <p:cNvSpPr/>
          <p:nvPr/>
        </p:nvSpPr>
        <p:spPr>
          <a:xfrm>
            <a:off x="1308449" y="107250"/>
            <a:ext cx="936907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A60E5A9-2391-355C-E4D0-6995F67703C3}"/>
              </a:ext>
            </a:extLst>
          </p:cNvPr>
          <p:cNvSpPr txBox="1"/>
          <p:nvPr/>
        </p:nvSpPr>
        <p:spPr>
          <a:xfrm>
            <a:off x="4105275" y="476250"/>
            <a:ext cx="6162675" cy="707886"/>
          </a:xfrm>
          <a:prstGeom prst="rect">
            <a:avLst/>
          </a:prstGeom>
          <a:noFill/>
        </p:spPr>
        <p:txBody>
          <a:bodyPr wrap="square" rtlCol="0">
            <a:spAutoFit/>
          </a:bodyPr>
          <a:lstStyle/>
          <a:p>
            <a:r>
              <a:rPr lang="en-US" sz="4000" b="1" dirty="0" err="1">
                <a:solidFill>
                  <a:srgbClr val="002060"/>
                </a:solidFill>
              </a:rPr>
              <a:t>Các</a:t>
            </a:r>
            <a:r>
              <a:rPr lang="en-US" sz="4000" b="1" dirty="0">
                <a:solidFill>
                  <a:srgbClr val="002060"/>
                </a:solidFill>
              </a:rPr>
              <a:t> </a:t>
            </a:r>
            <a:r>
              <a:rPr lang="en-US" sz="4000" b="1" dirty="0" err="1">
                <a:solidFill>
                  <a:srgbClr val="002060"/>
                </a:solidFill>
              </a:rPr>
              <a:t>cách</a:t>
            </a:r>
            <a:r>
              <a:rPr lang="en-US" sz="4000" b="1" dirty="0">
                <a:solidFill>
                  <a:srgbClr val="002060"/>
                </a:solidFill>
              </a:rPr>
              <a:t> </a:t>
            </a:r>
            <a:r>
              <a:rPr lang="en-US" sz="4000" b="1" dirty="0" err="1">
                <a:solidFill>
                  <a:srgbClr val="002060"/>
                </a:solidFill>
              </a:rPr>
              <a:t>cân</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endParaRPr lang="en-US" sz="4000" b="1" dirty="0">
              <a:solidFill>
                <a:srgbClr val="002060"/>
              </a:solidFill>
            </a:endParaRPr>
          </a:p>
        </p:txBody>
      </p:sp>
      <p:sp>
        <p:nvSpPr>
          <p:cNvPr id="4" name="Rectangle 3">
            <a:extLst>
              <a:ext uri="{FF2B5EF4-FFF2-40B4-BE49-F238E27FC236}">
                <a16:creationId xmlns:a16="http://schemas.microsoft.com/office/drawing/2014/main" id="{437FEBAB-D28F-706B-52B3-C42B61A12B30}"/>
              </a:ext>
            </a:extLst>
          </p:cNvPr>
          <p:cNvSpPr/>
          <p:nvPr/>
        </p:nvSpPr>
        <p:spPr>
          <a:xfrm>
            <a:off x="181708" y="213732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Hít</a:t>
            </a:r>
            <a:r>
              <a:rPr kumimoji="0" lang="nl-NL"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thở sâu để lấy lại bình tĩnh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FBB9B6B-C20D-FC1F-0EFE-9A2D7E43F143}"/>
              </a:ext>
            </a:extLst>
          </p:cNvPr>
          <p:cNvSpPr/>
          <p:nvPr/>
        </p:nvSpPr>
        <p:spPr>
          <a:xfrm>
            <a:off x="3810733" y="211827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Điều chỉnh suy nghĩ cho tích cực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7BBDE2E-9D8F-C071-3E08-C9EAC915819D}"/>
              </a:ext>
            </a:extLst>
          </p:cNvPr>
          <p:cNvSpPr/>
          <p:nvPr/>
        </p:nvSpPr>
        <p:spPr>
          <a:xfrm>
            <a:off x="7467600" y="210874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Tâm sự, chia sẻ với người tin cậy để giải toả cảm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C5781365-A39B-FF9C-1A3E-D7222EE9B14E}"/>
              </a:ext>
            </a:extLst>
          </p:cNvPr>
          <p:cNvSpPr/>
          <p:nvPr/>
        </p:nvSpPr>
        <p:spPr>
          <a:xfrm>
            <a:off x="4029075" y="3489874"/>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Đặt mình vào vị trí người khác để thông cảm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CAD7251-93BF-23BD-2B55-9B6C32A0EB88}"/>
              </a:ext>
            </a:extLst>
          </p:cNvPr>
          <p:cNvSpPr/>
          <p:nvPr/>
        </p:nvSpPr>
        <p:spPr>
          <a:xfrm>
            <a:off x="6429375" y="487099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Viết vào nhật kí những vấn đề khiến mình bức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2FF584E-915D-9214-148E-6DE7916F6CB1}"/>
              </a:ext>
            </a:extLst>
          </p:cNvPr>
          <p:cNvSpPr/>
          <p:nvPr/>
        </p:nvSpPr>
        <p:spPr>
          <a:xfrm>
            <a:off x="3333751" y="6033049"/>
            <a:ext cx="2476500" cy="523220"/>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4549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4 cách cân bằng cảm xúc  HatBuiNho_v720P">
            <a:hlinkClick r:id="" action="ppaction://media"/>
            <a:extLst>
              <a:ext uri="{FF2B5EF4-FFF2-40B4-BE49-F238E27FC236}">
                <a16:creationId xmlns:a16="http://schemas.microsoft.com/office/drawing/2014/main" id="{C174D059-57E2-2306-2DB4-16010F449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630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895350" y="2476524"/>
            <a:ext cx="8343899" cy="3046988"/>
          </a:xfrm>
          <a:prstGeom prst="rect">
            <a:avLst/>
          </a:prstGeom>
          <a:ln>
            <a:solidFill>
              <a:schemeClr val="bg1"/>
            </a:solidFill>
            <a:prstDash val="lgDash"/>
          </a:ln>
        </p:spPr>
        <p:txBody>
          <a:bodyPr wrap="square">
            <a:spAutoFit/>
          </a:bodyPr>
          <a:lstStyle/>
          <a:p>
            <a:pPr lvl="0" algn="just"/>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Những tình huống các nhóm đưa ra hôm nay là những sự việc đã từng xảy ra trong cuộc sống hằng ngày của các em ở trường, ở nhà và ngoài xã hội. Bằng cách lựa chọn cách cân bằng cảm xúc phù hợp, các em sẽ vượt qua được những cảm xúc</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tiêu cực.</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4107776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337260" y="947871"/>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7"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391" y="2447714"/>
            <a:ext cx="4450064" cy="4450064"/>
          </a:xfrm>
          <a:prstGeom prst="rect">
            <a:avLst/>
          </a:prstGeom>
          <a:effectLst>
            <a:outerShdw blurRad="63500" sx="102000" sy="102000" algn="ctr" rotWithShape="0">
              <a:prstClr val="black">
                <a:alpha val="40000"/>
              </a:prstClr>
            </a:outerShdw>
          </a:effectLst>
        </p:spPr>
      </p:pic>
      <p:pic>
        <p:nvPicPr>
          <p:cNvPr id="28"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9"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2" name="Picture 1">
            <a:extLst>
              <a:ext uri="{FF2B5EF4-FFF2-40B4-BE49-F238E27FC236}">
                <a16:creationId xmlns:a16="http://schemas.microsoft.com/office/drawing/2014/main" id="{1F60D95C-C698-D1C1-BC60-EBD91C863DFB}"/>
              </a:ext>
            </a:extLst>
          </p:cNvPr>
          <p:cNvPicPr>
            <a:picLocks noChangeAspect="1"/>
          </p:cNvPicPr>
          <p:nvPr/>
        </p:nvPicPr>
        <p:blipFill>
          <a:blip r:embed="rId8"/>
          <a:stretch>
            <a:fillRect/>
          </a:stretch>
        </p:blipFill>
        <p:spPr>
          <a:xfrm>
            <a:off x="1869264" y="2025671"/>
            <a:ext cx="6986622" cy="2444708"/>
          </a:xfrm>
          <a:prstGeom prst="rect">
            <a:avLst/>
          </a:prstGeom>
        </p:spPr>
      </p:pic>
    </p:spTree>
    <p:extLst>
      <p:ext uri="{BB962C8B-B14F-4D97-AF65-F5344CB8AC3E}">
        <p14:creationId xmlns:p14="http://schemas.microsoft.com/office/powerpoint/2010/main" val="531876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46D860-BDD3-4997-B7F9-BF84AB1FB50F}"/>
              </a:ext>
            </a:extLst>
          </p:cNvPr>
          <p:cNvSpPr/>
          <p:nvPr/>
        </p:nvSpPr>
        <p:spPr>
          <a:xfrm>
            <a:off x="-307521" y="1920908"/>
            <a:ext cx="12845143" cy="3539113"/>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7">
            <a:extLst>
              <a:ext uri="{FF2B5EF4-FFF2-40B4-BE49-F238E27FC236}">
                <a16:creationId xmlns:a16="http://schemas.microsoft.com/office/drawing/2014/main" id="{2BA805CE-F036-45B3-8AC2-8337DCAAB7FE}"/>
              </a:ext>
            </a:extLst>
          </p:cNvPr>
          <p:cNvPicPr>
            <a:picLocks noChangeAspect="1"/>
          </p:cNvPicPr>
          <p:nvPr/>
        </p:nvPicPr>
        <p:blipFill>
          <a:blip r:embed="rId2"/>
          <a:stretch>
            <a:fillRect/>
          </a:stretch>
        </p:blipFill>
        <p:spPr>
          <a:xfrm>
            <a:off x="206619" y="2210717"/>
            <a:ext cx="3544557" cy="3133481"/>
          </a:xfrm>
          <a:prstGeom prst="rect">
            <a:avLst/>
          </a:prstGeom>
          <a:effectLst>
            <a:outerShdw blurRad="12700" dist="12700" dir="18900000" algn="bl" rotWithShape="0">
              <a:prstClr val="black">
                <a:alpha val="40000"/>
              </a:prstClr>
            </a:outerShdw>
          </a:effectLst>
        </p:spPr>
      </p:pic>
      <p:pic>
        <p:nvPicPr>
          <p:cNvPr id="3" name="图片 9">
            <a:extLst>
              <a:ext uri="{FF2B5EF4-FFF2-40B4-BE49-F238E27FC236}">
                <a16:creationId xmlns:a16="http://schemas.microsoft.com/office/drawing/2014/main" id="{0B9728CB-034E-20FE-A9EF-445966EE48A1}"/>
              </a:ext>
            </a:extLst>
          </p:cNvPr>
          <p:cNvPicPr>
            <a:picLocks noChangeAspect="1"/>
          </p:cNvPicPr>
          <p:nvPr/>
        </p:nvPicPr>
        <p:blipFill>
          <a:blip r:embed="rId3"/>
          <a:stretch>
            <a:fillRect/>
          </a:stretch>
        </p:blipFill>
        <p:spPr>
          <a:xfrm rot="946996">
            <a:off x="10086352" y="-231671"/>
            <a:ext cx="1780186" cy="5730737"/>
          </a:xfrm>
          <a:prstGeom prst="rect">
            <a:avLst/>
          </a:prstGeom>
        </p:spPr>
      </p:pic>
      <p:sp>
        <p:nvSpPr>
          <p:cNvPr id="4" name="TextBox 3">
            <a:extLst>
              <a:ext uri="{FF2B5EF4-FFF2-40B4-BE49-F238E27FC236}">
                <a16:creationId xmlns:a16="http://schemas.microsoft.com/office/drawing/2014/main" id="{540008F3-0FF2-D29A-EBBA-1CBC30051847}"/>
              </a:ext>
            </a:extLst>
          </p:cNvPr>
          <p:cNvSpPr txBox="1"/>
          <p:nvPr/>
        </p:nvSpPr>
        <p:spPr>
          <a:xfrm>
            <a:off x="3429000" y="2628900"/>
            <a:ext cx="6867525" cy="221701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Vận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bằng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xúc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cuộc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a:t>
            </a:r>
          </a:p>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Ghi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đó</a:t>
            </a:r>
            <a:r>
              <a:rPr lang="en-US" sz="3200" b="1"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9165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747696" y="-954727"/>
            <a:ext cx="13429383" cy="9690862"/>
          </a:xfrm>
          <a:prstGeom prst="rect">
            <a:avLst/>
          </a:prstGeom>
          <a:effectLst>
            <a:outerShdw blurRad="63500" algn="ctr" rotWithShape="0">
              <a:prstClr val="black">
                <a:alpha val="40000"/>
              </a:prstClr>
            </a:outerShdw>
          </a:effectLst>
        </p:spPr>
      </p:pic>
      <p:pic>
        <p:nvPicPr>
          <p:cNvPr id="12"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238335" y="-270339"/>
            <a:ext cx="2504866" cy="3717267"/>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C64DBC76-B86B-0175-C693-01DC52A0D8FF}"/>
              </a:ext>
            </a:extLst>
          </p:cNvPr>
          <p:cNvPicPr>
            <a:picLocks noChangeAspect="1"/>
          </p:cNvPicPr>
          <p:nvPr/>
        </p:nvPicPr>
        <p:blipFill>
          <a:blip r:embed="rId5"/>
          <a:stretch>
            <a:fillRect/>
          </a:stretch>
        </p:blipFill>
        <p:spPr>
          <a:xfrm>
            <a:off x="1546829" y="2461126"/>
            <a:ext cx="9498391" cy="3078747"/>
          </a:xfrm>
          <a:prstGeom prst="rect">
            <a:avLst/>
          </a:prstGeom>
        </p:spPr>
      </p:pic>
    </p:spTree>
    <p:extLst>
      <p:ext uri="{BB962C8B-B14F-4D97-AF65-F5344CB8AC3E}">
        <p14:creationId xmlns:p14="http://schemas.microsoft.com/office/powerpoint/2010/main" val="3254989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4"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1068780" y="916684"/>
            <a:ext cx="1460018" cy="1961439"/>
          </a:xfrm>
          <a:prstGeom prst="rect">
            <a:avLst/>
          </a:prstGeom>
        </p:spPr>
      </p:pic>
      <p:pic>
        <p:nvPicPr>
          <p:cNvPr id="25"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911" y="2416527"/>
            <a:ext cx="4450064" cy="4450064"/>
          </a:xfrm>
          <a:prstGeom prst="rect">
            <a:avLst/>
          </a:prstGeom>
          <a:effectLst>
            <a:outerShdw blurRad="63500" sx="102000" sy="102000" algn="ctr" rotWithShape="0">
              <a:prstClr val="black">
                <a:alpha val="40000"/>
              </a:prstClr>
            </a:outerShdw>
          </a:effectLst>
        </p:spPr>
      </p:pic>
      <p:pic>
        <p:nvPicPr>
          <p:cNvPr id="26"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39587" y="2416527"/>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7"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05198" y="238491"/>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A9DA4F85-ED3D-32E4-EDA0-92068BFDC717}"/>
              </a:ext>
            </a:extLst>
          </p:cNvPr>
          <p:cNvPicPr>
            <a:picLocks noChangeAspect="1"/>
          </p:cNvPicPr>
          <p:nvPr/>
        </p:nvPicPr>
        <p:blipFill>
          <a:blip r:embed="rId8"/>
          <a:stretch>
            <a:fillRect/>
          </a:stretch>
        </p:blipFill>
        <p:spPr>
          <a:xfrm>
            <a:off x="2329866" y="2509545"/>
            <a:ext cx="7608467" cy="2353260"/>
          </a:xfrm>
          <a:prstGeom prst="rect">
            <a:avLst/>
          </a:prstGeom>
        </p:spPr>
      </p:pic>
    </p:spTree>
    <p:extLst>
      <p:ext uri="{BB962C8B-B14F-4D97-AF65-F5344CB8AC3E}">
        <p14:creationId xmlns:p14="http://schemas.microsoft.com/office/powerpoint/2010/main" val="3971631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4"/>
          <a:stretch>
            <a:fillRect/>
          </a:stretch>
        </p:blipFill>
        <p:spPr>
          <a:xfrm>
            <a:off x="0" y="0"/>
            <a:ext cx="12192000" cy="6857999"/>
          </a:xfrm>
          <a:prstGeom prst="rect">
            <a:avLst/>
          </a:prstGeom>
        </p:spPr>
      </p:pic>
      <p:pic>
        <p:nvPicPr>
          <p:cNvPr id="13" name="图片 9">
            <a:extLst>
              <a:ext uri="{FF2B5EF4-FFF2-40B4-BE49-F238E27FC236}">
                <a16:creationId xmlns:a16="http://schemas.microsoft.com/office/drawing/2014/main" id="{378A371D-C62C-4898-B66F-CD38053E1800}"/>
              </a:ext>
            </a:extLst>
          </p:cNvPr>
          <p:cNvPicPr>
            <a:picLocks noChangeAspect="1"/>
          </p:cNvPicPr>
          <p:nvPr/>
        </p:nvPicPr>
        <p:blipFill>
          <a:blip r:embed="rId5"/>
          <a:stretch>
            <a:fillRect/>
          </a:stretch>
        </p:blipFill>
        <p:spPr>
          <a:xfrm rot="508490">
            <a:off x="10366338" y="746512"/>
            <a:ext cx="1780186" cy="5730737"/>
          </a:xfrm>
          <a:prstGeom prst="rect">
            <a:avLst/>
          </a:prstGeom>
        </p:spPr>
      </p:pic>
      <p:pic>
        <p:nvPicPr>
          <p:cNvPr id="3" name="y2mate.com - Bài hát  Gọi tên cảm xúc  AnNa_1080p">
            <a:hlinkClick r:id="" action="ppaction://media"/>
            <a:extLst>
              <a:ext uri="{FF2B5EF4-FFF2-40B4-BE49-F238E27FC236}">
                <a16:creationId xmlns:a16="http://schemas.microsoft.com/office/drawing/2014/main" id="{7286B0DC-4A10-CABF-3E81-20BC99B885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49333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2"/>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4"/>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16"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337260" y="947871"/>
            <a:ext cx="1460018" cy="1961439"/>
          </a:xfrm>
          <a:prstGeom prst="rect">
            <a:avLst/>
          </a:prstGeom>
        </p:spPr>
      </p:pic>
      <p:pic>
        <p:nvPicPr>
          <p:cNvPr id="17" name="图片 17">
            <a:extLst>
              <a:ext uri="{FF2B5EF4-FFF2-40B4-BE49-F238E27FC236}">
                <a16:creationId xmlns:a16="http://schemas.microsoft.com/office/drawing/2014/main" id="{BEA32798-8EB2-44A5-BA93-130103067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903" y="2407936"/>
            <a:ext cx="4450064" cy="4450064"/>
          </a:xfrm>
          <a:prstGeom prst="rect">
            <a:avLst/>
          </a:prstGeom>
          <a:effectLst>
            <a:outerShdw blurRad="63500" sx="102000" sy="102000" algn="ctr" rotWithShape="0">
              <a:prstClr val="black">
                <a:alpha val="40000"/>
              </a:prstClr>
            </a:outerShdw>
          </a:effectLst>
        </p:spPr>
      </p:pic>
      <p:pic>
        <p:nvPicPr>
          <p:cNvPr id="24" name="图片 10">
            <a:extLst>
              <a:ext uri="{FF2B5EF4-FFF2-40B4-BE49-F238E27FC236}">
                <a16:creationId xmlns:a16="http://schemas.microsoft.com/office/drawing/2014/main" id="{45E0A661-0E40-4C4D-A712-21210906A1B1}"/>
              </a:ext>
            </a:extLst>
          </p:cNvPr>
          <p:cNvPicPr>
            <a:picLocks noChangeAspect="1"/>
          </p:cNvPicPr>
          <p:nvPr/>
        </p:nvPicPr>
        <p:blipFill>
          <a:blip r:embed="rId6"/>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5" name="图片 8">
            <a:extLst>
              <a:ext uri="{FF2B5EF4-FFF2-40B4-BE49-F238E27FC236}">
                <a16:creationId xmlns:a16="http://schemas.microsoft.com/office/drawing/2014/main" id="{DA2B922C-7FCA-4D6E-9E40-753382CC94EA}"/>
              </a:ext>
            </a:extLst>
          </p:cNvPr>
          <p:cNvPicPr>
            <a:picLocks noChangeAspect="1"/>
          </p:cNvPicPr>
          <p:nvPr/>
        </p:nvPicPr>
        <p:blipFill>
          <a:blip r:embed="rId6"/>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7566CE97-F78C-E05E-8B56-CFEAA4D779BE}"/>
              </a:ext>
            </a:extLst>
          </p:cNvPr>
          <p:cNvPicPr>
            <a:picLocks noChangeAspect="1"/>
          </p:cNvPicPr>
          <p:nvPr/>
        </p:nvPicPr>
        <p:blipFill>
          <a:blip r:embed="rId7"/>
          <a:stretch>
            <a:fillRect/>
          </a:stretch>
        </p:blipFill>
        <p:spPr>
          <a:xfrm>
            <a:off x="2111558" y="2054986"/>
            <a:ext cx="7492633" cy="2938527"/>
          </a:xfrm>
          <a:prstGeom prst="rect">
            <a:avLst/>
          </a:prstGeom>
        </p:spPr>
      </p:pic>
    </p:spTree>
    <p:extLst>
      <p:ext uri="{BB962C8B-B14F-4D97-AF65-F5344CB8AC3E}">
        <p14:creationId xmlns:p14="http://schemas.microsoft.com/office/powerpoint/2010/main" val="22308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C000">
                    <a:lumMod val="75000"/>
                  </a:srgbClr>
                </a:solidFill>
                <a:effectLst/>
                <a:uLnTx/>
                <a:uFillTx/>
                <a:latin typeface="SVN-Whimsy" panose="02040603050506020204" pitchFamily="18" charset="0"/>
                <a:ea typeface="Times New Roman" panose="02020603050405020304" pitchFamily="18" charset="0"/>
                <a:cs typeface="+mn-cs"/>
              </a:rPr>
              <a:t>Hoạt động 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Nhận diện</a:t>
            </a:r>
            <a:r>
              <a:rPr kumimoji="0" lang="nl-NL" sz="6000" b="1" i="0" u="none" strike="noStrike" kern="1200" cap="none" spc="0" normalizeH="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 các cách cân bằng cảm xúc</a:t>
            </a:r>
            <a:endParaRPr kumimoji="0" lang="en-US" sz="5400" b="0" i="0" u="none" strike="noStrike" kern="1200" cap="none" spc="0" normalizeH="0" baseline="0" noProof="0" dirty="0">
              <a:ln>
                <a:noFill/>
              </a:ln>
              <a:solidFill>
                <a:srgbClr val="C0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11498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257908" y="641899"/>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91233" y="1795330"/>
            <a:ext cx="8752742" cy="4189480"/>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Kể về một cảm xúc mình đã trải qua và gọi tên cảm xúc đó một cách ngắn gọn.</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Chia sẻ lí do chúng ta phải cân bằng cảm xúc.</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Thảo luận về các cách cân bằng cảm xúc em đã từng nghe, từng thực hiện. Ghi lại các cách hiệu quả vào thẻ từ. Mỗi thẻ từ các em ghi một cách cân bằng cảm xúc.</a:t>
            </a: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spTree>
    <p:extLst>
      <p:ext uri="{BB962C8B-B14F-4D97-AF65-F5344CB8AC3E}">
        <p14:creationId xmlns:p14="http://schemas.microsoft.com/office/powerpoint/2010/main" val="52477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Ví</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dụ</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Hai bạn Tuấn và Nam rượt đuổi nhau, xô em té ngã ở sân trường</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=&gt;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tức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giận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7247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62299" y="185225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Lí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do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cần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phải</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Giúp</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duy</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trì</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sự</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cuộc</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đối mặt và vượt qua các thách thức một cách bình tĩnh và tự tin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Cách cân bằng cảm xúc: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Hít thở sâu để lấy lại bình tĩnh</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Điều chỉnh suy nghĩ cho tích cực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Tâm sự, chia sẻ với người tin cậy để giải tỏa cảm xúc.</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Đặt mình vào vị trí người khác để thông cảm.</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kumimoji="0" 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31109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1133475" y="2533674"/>
            <a:ext cx="8343899" cy="2862322"/>
          </a:xfrm>
          <a:prstGeom prst="rect">
            <a:avLst/>
          </a:prstGeom>
          <a:ln>
            <a:solidFill>
              <a:schemeClr val="bg1"/>
            </a:solidFill>
            <a:prstDash val="lgDash"/>
          </a:ln>
        </p:spPr>
        <p:txBody>
          <a:bodyPr wrap="square">
            <a:spAutoFit/>
          </a:bodyPr>
          <a:lstStyle/>
          <a:p>
            <a:pPr lvl="0" algn="just"/>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Tuỳ vào mỗi tình huống, chúng ta sẽ lựa chọn cách khác nhau để vượt qua những cảm xúc tiêu cực và tìm lại</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niềm vui cho chính mình, lan toả năng lượng tích cực đến người xung quanh.</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226648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70C0"/>
                </a:solidFill>
                <a:effectLst/>
                <a:uLnTx/>
                <a:uFillTx/>
                <a:latin typeface="SVN-Whimsy" panose="02040603050506020204" pitchFamily="18" charset="0"/>
                <a:ea typeface="Times New Roman" panose="02020603050405020304" pitchFamily="18" charset="0"/>
                <a:cs typeface="+mn-cs"/>
              </a:rPr>
              <a:t>Hoạt động 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Lựa</a:t>
            </a:r>
            <a:r>
              <a:rPr kumimoji="0" lang="nl-NL" sz="6000" b="1" i="0" u="none" strike="noStrike" kern="1200" cap="none" spc="0" normalizeH="0" noProof="0" dirty="0">
                <a:ln>
                  <a:noFill/>
                </a:ln>
                <a:solidFill>
                  <a:srgbClr val="FF0000"/>
                </a:solidFill>
                <a:effectLst/>
                <a:uLnTx/>
                <a:uFillTx/>
                <a:latin typeface="#9Slide05 FS Blonde Script" panose="03000503000000000000" pitchFamily="65" charset="0"/>
                <a:cs typeface="+mn-cs"/>
              </a:rPr>
              <a:t> chọn cách cân bằng cảm xúc phù hợp</a:t>
            </a:r>
            <a:endParaRPr kumimoji="0" lang="en-US" sz="19900" b="0" i="0" u="none" strike="noStrike" kern="1200" cap="none" spc="0" normalizeH="0" baseline="0" noProof="0" dirty="0">
              <a:ln>
                <a:noFill/>
              </a:ln>
              <a:solidFill>
                <a:srgbClr val="FF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061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611</Words>
  <Application>Microsoft Office PowerPoint</Application>
  <PresentationFormat>Widescreen</PresentationFormat>
  <Paragraphs>45</Paragraphs>
  <Slides>18</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#9Slide05 FS Blonde Script</vt:lpstr>
      <vt:lpstr>#9Slide05 Phobia</vt:lpstr>
      <vt:lpstr>#9Slide05 SVNRingdena</vt:lpstr>
      <vt:lpstr>Arial</vt:lpstr>
      <vt:lpstr>Calibri</vt:lpstr>
      <vt:lpstr>Cambria</vt:lpstr>
      <vt:lpstr>SVN-Whimsy</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2024-07-01T08:12:24Z</dcterms:created>
  <dcterms:modified xsi:type="dcterms:W3CDTF">2024-07-21T08:00:36Z</dcterms:modified>
</cp:coreProperties>
</file>