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84" r:id="rId2"/>
    <p:sldId id="285" r:id="rId3"/>
    <p:sldId id="272" r:id="rId4"/>
    <p:sldId id="277" r:id="rId5"/>
    <p:sldId id="278" r:id="rId6"/>
    <p:sldId id="279" r:id="rId7"/>
    <p:sldId id="280" r:id="rId8"/>
    <p:sldId id="281" r:id="rId9"/>
    <p:sldId id="282" r:id="rId10"/>
    <p:sldId id="286" r:id="rId11"/>
    <p:sldId id="309" r:id="rId12"/>
    <p:sldId id="311" r:id="rId13"/>
    <p:sldId id="308" r:id="rId14"/>
    <p:sldId id="307" r:id="rId15"/>
    <p:sldId id="312" r:id="rId16"/>
    <p:sldId id="313" r:id="rId17"/>
    <p:sldId id="314" r:id="rId18"/>
    <p:sldId id="316" r:id="rId19"/>
    <p:sldId id="317" r:id="rId20"/>
    <p:sldId id="318" r:id="rId21"/>
    <p:sldId id="319" r:id="rId22"/>
    <p:sldId id="321" r:id="rId23"/>
    <p:sldId id="320" r:id="rId24"/>
    <p:sldId id="329" r:id="rId25"/>
    <p:sldId id="324" r:id="rId26"/>
    <p:sldId id="325" r:id="rId27"/>
    <p:sldId id="326" r:id="rId28"/>
    <p:sldId id="327" r:id="rId29"/>
    <p:sldId id="328" r:id="rId30"/>
  </p:sldIdLst>
  <p:sldSz cx="12192000" cy="6858000"/>
  <p:notesSz cx="6858000" cy="9144000"/>
  <p:embeddedFontLst>
    <p:embeddedFont>
      <p:font typeface="宋体" panose="02010600030101010101" pitchFamily="2" charset="-122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VNI-Auchon" panose="020B0604020202020204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3813"/>
    <a:srgbClr val="FF0066"/>
    <a:srgbClr val="FF6600"/>
    <a:srgbClr val="CC00FF"/>
    <a:srgbClr val="00FF00"/>
    <a:srgbClr val="FF00FF"/>
    <a:srgbClr val="CCFF99"/>
    <a:srgbClr val="FFFFFF"/>
    <a:srgbClr val="8D410D"/>
    <a:srgbClr val="965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364" autoAdjust="0"/>
  </p:normalViewPr>
  <p:slideViewPr>
    <p:cSldViewPr snapToGrid="0">
      <p:cViewPr varScale="1">
        <p:scale>
          <a:sx n="114" d="100"/>
          <a:sy n="114" d="100"/>
        </p:scale>
        <p:origin x="2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990D5-C252-4AD5-9B9A-091AE45A6AD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D0B9B-ACA3-4F58-BDF7-41F9490D46C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31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536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413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757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991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328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88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597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78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8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1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6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8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8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1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slide" Target="slide10.xml"/><Relationship Id="rId10" Type="http://schemas.openxmlformats.org/officeDocument/2006/relationships/image" Target="../media/image12.gif"/><Relationship Id="rId4" Type="http://schemas.openxmlformats.org/officeDocument/2006/relationships/image" Target="../media/image7.gi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30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png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2" Type="http://schemas.openxmlformats.org/officeDocument/2006/relationships/audio" Target="../media/media1.wma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24" Type="http://schemas.openxmlformats.org/officeDocument/2006/relationships/slide" Target="slide9.xml"/><Relationship Id="rId5" Type="http://schemas.openxmlformats.org/officeDocument/2006/relationships/slide" Target="slide10.xml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image" Target="../media/image12.gif"/><Relationship Id="rId19" Type="http://schemas.openxmlformats.org/officeDocument/2006/relationships/image" Target="../media/image18.png"/><Relationship Id="rId4" Type="http://schemas.openxmlformats.org/officeDocument/2006/relationships/image" Target="../media/image7.gif"/><Relationship Id="rId9" Type="http://schemas.openxmlformats.org/officeDocument/2006/relationships/image" Target="../media/image11.png"/><Relationship Id="rId14" Type="http://schemas.openxmlformats.org/officeDocument/2006/relationships/slide" Target="slide7.xml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7B7D9-8DDE-3A20-57B6-860A717AF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2B6EBC-4F0F-43E1-B638-1BE6FC709680}"/>
              </a:ext>
            </a:extLst>
          </p:cNvPr>
          <p:cNvSpPr/>
          <p:nvPr/>
        </p:nvSpPr>
        <p:spPr>
          <a:xfrm>
            <a:off x="1213713" y="2209254"/>
            <a:ext cx="8992605" cy="813040"/>
          </a:xfrm>
          <a:prstGeom prst="rect">
            <a:avLst/>
          </a:prstGeom>
          <a:noFill/>
        </p:spPr>
        <p:txBody>
          <a:bodyPr wrap="square" lIns="108837" tIns="54419" rIns="108837" bIns="54419">
            <a:prstTxWarp prst="textArchUp">
              <a:avLst/>
            </a:prstTxWarp>
            <a:spAutoFit/>
          </a:bodyPr>
          <a:lstStyle/>
          <a:p>
            <a:pPr algn="ctr"/>
            <a:r>
              <a:rPr lang="en-US" sz="5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</a:t>
            </a:r>
            <a:r>
              <a:rPr lang="en-US" sz="5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5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</a:t>
            </a:r>
            <a:r>
              <a:rPr lang="en-US" sz="5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endParaRPr lang="en-US" sz="5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3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4635875"/>
            <a:ext cx="10835039" cy="54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37" tIns="54419" rIns="108837" bIns="544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2A7B894F-844D-43AB-A81F-F7721FA8C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471" y="2967932"/>
            <a:ext cx="4612341" cy="662394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7351" tIns="53674" rIns="107351" bIns="53674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2441">
              <a:defRPr/>
            </a:pP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MÔN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- LỚP 5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4599" y="5852160"/>
            <a:ext cx="1394364" cy="16866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1982102"/>
            <a:ext cx="1365161" cy="78845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Giáo án Toán lớp 5 Bài 26: Hình thang. Diện tích hình thang | Kết nối tri thức (ảnh 1)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7460" y="1398494"/>
            <a:ext cx="6279776" cy="415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8" y="948"/>
            <a:ext cx="12187269" cy="68587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875211"/>
            <a:ext cx="1761897" cy="59603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88" y="5796893"/>
            <a:ext cx="1061107" cy="10611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11" y="5796893"/>
            <a:ext cx="1061107" cy="10611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90" y="5874739"/>
            <a:ext cx="1127571" cy="11275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84" y="5909572"/>
            <a:ext cx="1127571" cy="11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60635603069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288" y="0"/>
            <a:ext cx="12116924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B658E9-1179-7738-67B9-16A4DA27FDA0}"/>
              </a:ext>
            </a:extLst>
          </p:cNvPr>
          <p:cNvSpPr txBox="1"/>
          <p:nvPr/>
        </p:nvSpPr>
        <p:spPr>
          <a:xfrm>
            <a:off x="2188900" y="176574"/>
            <a:ext cx="131168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25" y="3138487"/>
            <a:ext cx="7505700" cy="324802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0B3419C-7C10-52E0-7802-2534D5B162E7}"/>
              </a:ext>
            </a:extLst>
          </p:cNvPr>
          <p:cNvSpPr/>
          <p:nvPr/>
        </p:nvSpPr>
        <p:spPr>
          <a:xfrm>
            <a:off x="781050" y="1781176"/>
            <a:ext cx="2962275" cy="1428750"/>
          </a:xfrm>
          <a:prstGeom prst="wedgeRoundRectCallout">
            <a:avLst>
              <a:gd name="adj1" fmla="val 29675"/>
              <a:gd name="adj2" fmla="val 63219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4562475" y="2438399"/>
            <a:ext cx="2962275" cy="1219201"/>
          </a:xfrm>
          <a:prstGeom prst="wedgeRoundRectCallout">
            <a:avLst>
              <a:gd name="adj1" fmla="val 31283"/>
              <a:gd name="adj2" fmla="val 81886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thang, Mai à?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928269-4B9B-7B03-1BB1-6978A2170B94}"/>
              </a:ext>
            </a:extLst>
          </p:cNvPr>
          <p:cNvGrpSpPr/>
          <p:nvPr/>
        </p:nvGrpSpPr>
        <p:grpSpPr>
          <a:xfrm>
            <a:off x="8201025" y="1419226"/>
            <a:ext cx="3587750" cy="1428750"/>
            <a:chOff x="8201025" y="1419226"/>
            <a:chExt cx="3587750" cy="142875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3AA9283-C432-6813-1691-DE49FCF444F1}"/>
                </a:ext>
              </a:extLst>
            </p:cNvPr>
            <p:cNvSpPr/>
            <p:nvPr/>
          </p:nvSpPr>
          <p:spPr>
            <a:xfrm>
              <a:off x="8201025" y="1419226"/>
              <a:ext cx="3228975" cy="1428750"/>
            </a:xfrm>
            <a:prstGeom prst="wedgeRoundRectCallout">
              <a:avLst>
                <a:gd name="adj1" fmla="val -34634"/>
                <a:gd name="adj2" fmla="val 67219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thang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17275" y="1595437"/>
              <a:ext cx="571500" cy="101917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B658E9-1179-7738-67B9-16A4DA27FDA0}"/>
              </a:ext>
            </a:extLst>
          </p:cNvPr>
          <p:cNvSpPr txBox="1"/>
          <p:nvPr/>
        </p:nvSpPr>
        <p:spPr>
          <a:xfrm>
            <a:off x="937238" y="800016"/>
            <a:ext cx="400052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029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393700" y="5635452"/>
            <a:ext cx="210690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21527" y="5375563"/>
            <a:ext cx="2844000" cy="64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2B658E9-1179-7738-67B9-16A4DA27FDA0}"/>
              </a:ext>
            </a:extLst>
          </p:cNvPr>
          <p:cNvSpPr txBox="1"/>
          <p:nvPr/>
        </p:nvSpPr>
        <p:spPr>
          <a:xfrm>
            <a:off x="937237" y="802916"/>
            <a:ext cx="400052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029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B658E9-1179-7738-67B9-16A4DA27FDA0}"/>
              </a:ext>
            </a:extLst>
          </p:cNvPr>
          <p:cNvSpPr txBox="1"/>
          <p:nvPr/>
        </p:nvSpPr>
        <p:spPr>
          <a:xfrm>
            <a:off x="937237" y="397947"/>
            <a:ext cx="5547966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029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B658E9-1179-7738-67B9-16A4DA27FDA0}"/>
              </a:ext>
            </a:extLst>
          </p:cNvPr>
          <p:cNvSpPr txBox="1"/>
          <p:nvPr/>
        </p:nvSpPr>
        <p:spPr>
          <a:xfrm>
            <a:off x="937237" y="563388"/>
            <a:ext cx="554796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029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116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3" grpId="1" animBg="1"/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06B31C-DF4C-3AC4-9E6A-C5DCF04D2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308" y="-133423"/>
            <a:ext cx="9248434" cy="1676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943FA-0A9C-2FFD-66B4-B87520C8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834" y="1235489"/>
            <a:ext cx="9163082" cy="2158171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apezoid 26">
            <a:extLst>
              <a:ext uri="{FF2B5EF4-FFF2-40B4-BE49-F238E27FC236}">
                <a16:creationId xmlns:a16="http://schemas.microsoft.com/office/drawing/2014/main" id="{E43C7538-5CCB-3CBC-BD8B-ED3FC6F2BCE9}"/>
              </a:ext>
            </a:extLst>
          </p:cNvPr>
          <p:cNvSpPr/>
          <p:nvPr/>
        </p:nvSpPr>
        <p:spPr>
          <a:xfrm>
            <a:off x="565150" y="1585913"/>
            <a:ext cx="4686301" cy="1590674"/>
          </a:xfrm>
          <a:custGeom>
            <a:avLst/>
            <a:gdLst>
              <a:gd name="connsiteX0" fmla="*/ 0 w 3219450"/>
              <a:gd name="connsiteY0" fmla="*/ 2152650 h 2152650"/>
              <a:gd name="connsiteX1" fmla="*/ 728672 w 3219450"/>
              <a:gd name="connsiteY1" fmla="*/ 0 h 2152650"/>
              <a:gd name="connsiteX2" fmla="*/ 2490778 w 3219450"/>
              <a:gd name="connsiteY2" fmla="*/ 0 h 2152650"/>
              <a:gd name="connsiteX3" fmla="*/ 3219450 w 3219450"/>
              <a:gd name="connsiteY3" fmla="*/ 2152650 h 2152650"/>
              <a:gd name="connsiteX4" fmla="*/ 0 w 3219450"/>
              <a:gd name="connsiteY4" fmla="*/ 2152650 h 2152650"/>
              <a:gd name="connsiteX0" fmla="*/ 0 w 3219450"/>
              <a:gd name="connsiteY0" fmla="*/ 2162175 h 2162175"/>
              <a:gd name="connsiteX1" fmla="*/ 728672 w 3219450"/>
              <a:gd name="connsiteY1" fmla="*/ 9525 h 2162175"/>
              <a:gd name="connsiteX2" fmla="*/ 1900228 w 3219450"/>
              <a:gd name="connsiteY2" fmla="*/ 0 h 2162175"/>
              <a:gd name="connsiteX3" fmla="*/ 3219450 w 3219450"/>
              <a:gd name="connsiteY3" fmla="*/ 2162175 h 2162175"/>
              <a:gd name="connsiteX4" fmla="*/ 0 w 3219450"/>
              <a:gd name="connsiteY4" fmla="*/ 2162175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9450" h="2162175">
                <a:moveTo>
                  <a:pt x="0" y="2162175"/>
                </a:moveTo>
                <a:lnTo>
                  <a:pt x="728672" y="9525"/>
                </a:lnTo>
                <a:lnTo>
                  <a:pt x="1900228" y="0"/>
                </a:lnTo>
                <a:lnTo>
                  <a:pt x="3219450" y="2162175"/>
                </a:lnTo>
                <a:lnTo>
                  <a:pt x="0" y="2162175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1647825" y="3405189"/>
            <a:ext cx="322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557509"/>
              </p:ext>
            </p:extLst>
          </p:nvPr>
        </p:nvGraphicFramePr>
        <p:xfrm>
          <a:off x="5648323" y="923563"/>
          <a:ext cx="5505458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98600132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01293858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66541906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0794438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52256268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/>
          <p:nvPr/>
        </p:nvCxnSpPr>
        <p:spPr>
          <a:xfrm>
            <a:off x="6838950" y="1304925"/>
            <a:ext cx="23336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6057900" y="1304925"/>
            <a:ext cx="7810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9172575" y="1304925"/>
            <a:ext cx="158115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6057900" y="2771775"/>
            <a:ext cx="469582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6667500" y="85688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8948737" y="78170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10529887" y="274283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5834062" y="273873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1190625" y="4429125"/>
            <a:ext cx="7138988" cy="1676401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1390649" y="4404405"/>
            <a:ext cx="6938963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4E5413A-25DB-71CD-A726-197383EA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055" y="4008582"/>
            <a:ext cx="3092907" cy="245799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BD6022F-EB03-26F9-C987-27E9FF4A4712}"/>
              </a:ext>
            </a:extLst>
          </p:cNvPr>
          <p:cNvSpPr txBox="1"/>
          <p:nvPr/>
        </p:nvSpPr>
        <p:spPr>
          <a:xfrm>
            <a:off x="565150" y="533400"/>
            <a:ext cx="468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0F2478-50C3-4554-2728-59B3E024B7FD}"/>
              </a:ext>
            </a:extLst>
          </p:cNvPr>
          <p:cNvSpPr txBox="1"/>
          <p:nvPr/>
        </p:nvSpPr>
        <p:spPr>
          <a:xfrm>
            <a:off x="6643708" y="3201952"/>
            <a:ext cx="374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/>
          <p:cNvCxnSpPr>
            <a:stCxn id="27" idx="1"/>
            <a:endCxn id="27" idx="2"/>
          </p:cNvCxnSpPr>
          <p:nvPr/>
        </p:nvCxnSpPr>
        <p:spPr>
          <a:xfrm flipV="1">
            <a:off x="1625821" y="1585913"/>
            <a:ext cx="1705342" cy="7007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1508" y="3200360"/>
            <a:ext cx="4679943" cy="1592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 Box 14">
            <a:extLst>
              <a:ext uri="{FF2B5EF4-FFF2-40B4-BE49-F238E27FC236}">
                <a16:creationId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28" y="1222783"/>
            <a:ext cx="928688" cy="45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lang="vi-V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803" y="3103983"/>
            <a:ext cx="928688" cy="45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lang="vi-V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 rot="2295885">
            <a:off x="3743371" y="1856190"/>
            <a:ext cx="1333500" cy="42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 rot="18308152">
            <a:off x="190518" y="2066552"/>
            <a:ext cx="1333500" cy="42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824662" y="1251171"/>
            <a:ext cx="2333625" cy="1588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73782" y="2770183"/>
            <a:ext cx="4679943" cy="1592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 Box 14">
            <a:extLst>
              <a:ext uri="{FF2B5EF4-FFF2-40B4-BE49-F238E27FC236}">
                <a16:creationId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28" y="885648"/>
            <a:ext cx="928688" cy="45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lang="vi-V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899" y="2681120"/>
            <a:ext cx="928688" cy="45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lang="vi-V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 rot="2295885">
            <a:off x="9500310" y="1547308"/>
            <a:ext cx="1333500" cy="42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14">
            <a:extLst>
              <a:ext uri="{FF2B5EF4-FFF2-40B4-BE49-F238E27FC236}">
                <a16:creationId xmlns:a16="http://schemas.microsoft.com/office/drawing/2014/main" id="{6BB189F3-F796-69CA-6029-F665D98EB5DF}"/>
              </a:ext>
            </a:extLst>
          </p:cNvPr>
          <p:cNvSpPr txBox="1">
            <a:spLocks noChangeArrowheads="1"/>
          </p:cNvSpPr>
          <p:nvPr/>
        </p:nvSpPr>
        <p:spPr bwMode="auto">
          <a:xfrm rot="18079647">
            <a:off x="5495013" y="1692564"/>
            <a:ext cx="1333500" cy="42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237" eaLnBrk="1" hangingPunct="1">
              <a:spcBef>
                <a:spcPts val="0"/>
              </a:spcBef>
              <a:defRPr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7" grpId="0"/>
      <p:bldP spid="48" grpId="0"/>
      <p:bldP spid="49" grpId="0"/>
      <p:bldP spid="50" grpId="0"/>
      <p:bldP spid="51" grpId="0" animBg="1"/>
      <p:bldP spid="52" grpId="0"/>
      <p:bldP spid="21" grpId="0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CC788-77C6-FD0C-EDC7-6E99530CD4E7}"/>
              </a:ext>
            </a:extLst>
          </p:cNvPr>
          <p:cNvSpPr txBox="1"/>
          <p:nvPr/>
        </p:nvSpPr>
        <p:spPr>
          <a:xfrm>
            <a:off x="1006475" y="927168"/>
            <a:ext cx="837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26F8CC0A-CD7C-74D8-75C8-6CB7F9B6004B}"/>
              </a:ext>
            </a:extLst>
          </p:cNvPr>
          <p:cNvGrpSpPr/>
          <p:nvPr/>
        </p:nvGrpSpPr>
        <p:grpSpPr>
          <a:xfrm>
            <a:off x="1006475" y="1573499"/>
            <a:ext cx="5143500" cy="2484353"/>
            <a:chOff x="5834062" y="781705"/>
            <a:chExt cx="5143500" cy="2484353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87BED0-E725-4CEB-3E19-DB7900AF639C}"/>
                </a:ext>
              </a:extLst>
            </p:cNvPr>
            <p:cNvCxnSpPr/>
            <p:nvPr/>
          </p:nvCxnSpPr>
          <p:spPr>
            <a:xfrm>
              <a:off x="6838950" y="1304925"/>
              <a:ext cx="23336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A2BE61E-8FDF-479C-53FF-6AA91A562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7900" y="1304925"/>
              <a:ext cx="7810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A78222-100E-894E-9B04-771F49A44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2575" y="1304925"/>
              <a:ext cx="1581150" cy="146685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F532A7D-4D80-A26F-67C9-E2477FED5E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7900" y="2771775"/>
              <a:ext cx="4695825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9552251-DDE6-526A-E54C-374BDCCB5155}"/>
                </a:ext>
              </a:extLst>
            </p:cNvPr>
            <p:cNvSpPr txBox="1"/>
            <p:nvPr/>
          </p:nvSpPr>
          <p:spPr>
            <a:xfrm>
              <a:off x="6667500" y="85688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034D3ED-9DAD-C865-9236-057B311E8BF6}"/>
                </a:ext>
              </a:extLst>
            </p:cNvPr>
            <p:cNvSpPr txBox="1"/>
            <p:nvPr/>
          </p:nvSpPr>
          <p:spPr>
            <a:xfrm>
              <a:off x="10529887" y="2742838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C16EFD-5755-7FB2-EF7F-73AE6DBFC4CA}"/>
                </a:ext>
              </a:extLst>
            </p:cNvPr>
            <p:cNvSpPr txBox="1"/>
            <p:nvPr/>
          </p:nvSpPr>
          <p:spPr>
            <a:xfrm>
              <a:off x="5834062" y="2738730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5122B0-C5A9-1A5B-825C-C3FF67CB54BE}"/>
                </a:ext>
              </a:extLst>
            </p:cNvPr>
            <p:cNvSpPr txBox="1"/>
            <p:nvPr/>
          </p:nvSpPr>
          <p:spPr>
            <a:xfrm>
              <a:off x="8948737" y="781705"/>
              <a:ext cx="447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721C337-7ECA-43C4-765C-E4668F5CABE0}"/>
              </a:ext>
            </a:extLst>
          </p:cNvPr>
          <p:cNvCxnSpPr>
            <a:cxnSpLocks/>
          </p:cNvCxnSpPr>
          <p:nvPr/>
        </p:nvCxnSpPr>
        <p:spPr>
          <a:xfrm>
            <a:off x="2024064" y="2096719"/>
            <a:ext cx="0" cy="14379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F1EAFC66-3A93-622A-60C4-77A06A03DF57}"/>
              </a:ext>
            </a:extLst>
          </p:cNvPr>
          <p:cNvSpPr txBox="1"/>
          <p:nvPr/>
        </p:nvSpPr>
        <p:spPr>
          <a:xfrm>
            <a:off x="1839913" y="3530524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A390CE6-E772-389D-7D3A-4F4C7C684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63" y="2499347"/>
            <a:ext cx="642317" cy="1064222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902C6088-5C17-7447-D5FE-489FE316C988}"/>
              </a:ext>
            </a:extLst>
          </p:cNvPr>
          <p:cNvSpPr txBox="1"/>
          <p:nvPr/>
        </p:nvSpPr>
        <p:spPr>
          <a:xfrm>
            <a:off x="6149976" y="1809243"/>
            <a:ext cx="581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1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4379623" y="4202609"/>
            <a:ext cx="3967163" cy="1219201"/>
          </a:xfrm>
          <a:prstGeom prst="wedgeRoundRectCallout">
            <a:avLst>
              <a:gd name="adj1" fmla="val 56478"/>
              <a:gd name="adj2" fmla="val 93513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+mj-lt"/>
              </a:rPr>
              <a:t>Theo các em hình thang có bao nhiêu đường cao?</a:t>
            </a:r>
            <a:endParaRPr lang="en-US" sz="32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19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636" y="4535055"/>
            <a:ext cx="3509819" cy="229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9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42" grpId="0"/>
      <p:bldP spid="144" grpId="0" build="p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3829290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182" y="3977005"/>
            <a:ext cx="2918316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B41B0D-3FA3-CA56-07AE-CB8256D2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056" y="1692257"/>
            <a:ext cx="6724471" cy="2359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5419" y="3533188"/>
            <a:ext cx="9402761" cy="769250"/>
          </a:xfrm>
          <a:prstGeom prst="rect">
            <a:avLst/>
          </a:prstGeom>
          <a:noFill/>
        </p:spPr>
        <p:txBody>
          <a:bodyPr wrap="square" lIns="91249" tIns="45625" rIns="91249" bIns="45625" rtlCol="0">
            <a:spAutoFit/>
          </a:bodyPr>
          <a:lstStyle/>
          <a:p>
            <a:pPr algn="ctr" defTabSz="912386"/>
            <a:r>
              <a:rPr lang="en-US" sz="4400" b="1" dirty="0" smtClean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THỰC HÀNH</a:t>
            </a:r>
            <a:endParaRPr lang="en-US" sz="4400" b="1" dirty="0">
              <a:solidFill>
                <a:srgbClr val="F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34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21630" y="403948"/>
            <a:ext cx="11265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vi-VN" sz="3600" b="1" dirty="0">
                <a:solidFill>
                  <a:srgbClr val="E5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hình dưới đây, hình nào là hình thang?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1A9B1-CA6B-CD59-D47A-83BACB695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7" y="1804987"/>
            <a:ext cx="10125075" cy="3248025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AC4581C-46AB-5C24-4B1C-35E7CE5A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764" y="1960689"/>
            <a:ext cx="1182920" cy="1001554"/>
          </a:xfrm>
          <a:prstGeom prst="rect">
            <a:avLst/>
          </a:prstGeom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EAA54CE-3FC1-8736-80A5-6185C44AA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3186112"/>
            <a:ext cx="1063108" cy="900112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C0C6837-E7F0-B934-003D-E7E13D9C7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941" y="3945277"/>
            <a:ext cx="1062709" cy="89977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700222" y="1928808"/>
            <a:ext cx="1937426" cy="1588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414471" y="3028950"/>
            <a:ext cx="2843213" cy="1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20260" y="4845051"/>
            <a:ext cx="1476294" cy="1588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47563" y="3729037"/>
            <a:ext cx="2843213" cy="1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V="1">
            <a:off x="8944944" y="3429965"/>
            <a:ext cx="1312517" cy="2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H="1">
            <a:off x="9657725" y="3038712"/>
            <a:ext cx="2070320" cy="1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34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 playing with a toy car&#10;&#10;Description automatically generated">
            <a:extLst>
              <a:ext uri="{FF2B5EF4-FFF2-40B4-BE49-F238E27FC236}">
                <a16:creationId xmlns:a16="http://schemas.microsoft.com/office/drawing/2014/main" id="{5C1CF062-1D9F-A360-579C-68AB30E45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993" y="3358433"/>
            <a:ext cx="7505700" cy="32480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9928269-4B9B-7B03-1BB1-6978A2170B94}"/>
              </a:ext>
            </a:extLst>
          </p:cNvPr>
          <p:cNvGrpSpPr/>
          <p:nvPr/>
        </p:nvGrpSpPr>
        <p:grpSpPr>
          <a:xfrm>
            <a:off x="6404264" y="935185"/>
            <a:ext cx="5150427" cy="5354779"/>
            <a:chOff x="7373425" y="842674"/>
            <a:chExt cx="5065069" cy="5595069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3AA9283-C432-6813-1691-DE49FCF444F1}"/>
                </a:ext>
              </a:extLst>
            </p:cNvPr>
            <p:cNvSpPr/>
            <p:nvPr/>
          </p:nvSpPr>
          <p:spPr>
            <a:xfrm>
              <a:off x="7373425" y="842674"/>
              <a:ext cx="3821050" cy="1542473"/>
            </a:xfrm>
            <a:prstGeom prst="wedgeRoundRectCallout">
              <a:avLst>
                <a:gd name="adj1" fmla="val -39535"/>
                <a:gd name="adj2" fmla="val 117414"/>
                <a:gd name="adj3" fmla="val 16667"/>
              </a:avLst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thang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thang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nhỉ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66ABAF-AA47-04B2-D324-64B103AD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36934" y="2689961"/>
              <a:ext cx="2101560" cy="3747782"/>
            </a:xfrm>
            <a:prstGeom prst="rect">
              <a:avLst/>
            </a:prstGeom>
          </p:spPr>
        </p:pic>
      </p:grpSp>
      <p:sp>
        <p:nvSpPr>
          <p:cNvPr id="17" name="Speech Bubble: Rectangle with Corners Rounded 7">
            <a:extLst>
              <a:ext uri="{FF2B5EF4-FFF2-40B4-BE49-F238E27FC236}">
                <a16:creationId xmlns:a16="http://schemas.microsoft.com/office/drawing/2014/main" id="{47057526-2D9B-E6CB-1396-26B19046944C}"/>
              </a:ext>
            </a:extLst>
          </p:cNvPr>
          <p:cNvSpPr/>
          <p:nvPr/>
        </p:nvSpPr>
        <p:spPr>
          <a:xfrm>
            <a:off x="393699" y="935185"/>
            <a:ext cx="5616865" cy="2343724"/>
          </a:xfrm>
          <a:prstGeom prst="wedgeRoundRectCallout">
            <a:avLst>
              <a:gd name="adj1" fmla="val 39390"/>
              <a:gd name="adj2" fmla="val 50068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thang.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555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Arial"/>
              </a:rPr>
              <a:t>Dưới đây là một số hình ảnh thực tế có dạng hình thang. Em hãy tìm thêm một số hình ảnh thực tế có dạng hình thang.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5B3EE-05A2-3C55-F63E-5DAB1674A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468" y="1971675"/>
            <a:ext cx="10028782" cy="27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12344400" cy="6851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4" y="-1127958"/>
            <a:ext cx="11935326" cy="885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7379" y="2761517"/>
            <a:ext cx="6019476" cy="1107804"/>
          </a:xfrm>
          <a:prstGeom prst="rect">
            <a:avLst/>
          </a:prstGeom>
          <a:noFill/>
        </p:spPr>
        <p:txBody>
          <a:bodyPr wrap="square" lIns="91249" tIns="45625" rIns="91249" bIns="45625" rtlCol="0">
            <a:spAutoFit/>
          </a:bodyPr>
          <a:lstStyle/>
          <a:p>
            <a:pPr algn="ctr" defTabSz="912386"/>
            <a:r>
              <a:rPr lang="en-US" sz="6600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2" name="Picture 14" descr="Pictur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84" y="28575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01" y="3962400"/>
            <a:ext cx="2133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468" y="5406231"/>
            <a:ext cx="21336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76" y="500836"/>
            <a:ext cx="2133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3348038"/>
            <a:ext cx="2133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40" y="462234"/>
            <a:ext cx="2133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23999" y="4065063"/>
            <a:ext cx="94969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150" name="Picture 6" descr="Thang nhom chu A 5 bac Kenfon KF-D05">
            <a:extLst>
              <a:ext uri="{FF2B5EF4-FFF2-40B4-BE49-F238E27FC236}">
                <a16:creationId xmlns:a16="http://schemas.microsoft.com/office/drawing/2014/main" id="{9D7AE9E0-8B90-A387-D9FA-AE7D9F9F8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0" y="1609181"/>
            <a:ext cx="3248403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480E50-9393-27F9-1547-AD8AD581E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738" y="3758475"/>
            <a:ext cx="4258435" cy="2695575"/>
          </a:xfrm>
          <a:prstGeom prst="rect">
            <a:avLst/>
          </a:prstGeom>
        </p:spPr>
      </p:pic>
      <p:pic>
        <p:nvPicPr>
          <p:cNvPr id="6" name="Picture 5" descr="z6061896293118_1c7706826598c227a3cfaf1a64f666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033" y="338567"/>
            <a:ext cx="4093141" cy="2836070"/>
          </a:xfrm>
          <a:prstGeom prst="rect">
            <a:avLst/>
          </a:prstGeom>
        </p:spPr>
      </p:pic>
      <p:pic>
        <p:nvPicPr>
          <p:cNvPr id="7" name="Picture 6" descr="z6061904176120_a0e15c2294c6759e36206c75a81600e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636" y="1760320"/>
            <a:ext cx="3239324" cy="366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7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636997424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694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B658E9-1179-7738-67B9-16A4DA27FDA0}"/>
              </a:ext>
            </a:extLst>
          </p:cNvPr>
          <p:cNvSpPr txBox="1"/>
          <p:nvPr/>
        </p:nvSpPr>
        <p:spPr>
          <a:xfrm>
            <a:off x="10695591" y="1857592"/>
            <a:ext cx="131168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17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5107709" y="3695700"/>
            <a:ext cx="6560416" cy="1264227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+mj-lt"/>
              </a:rPr>
              <a:t>Các em dùng 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ê 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ke để kiểm tra </a:t>
            </a:r>
            <a:r>
              <a:rPr lang="vi-VN" sz="2400" b="1" dirty="0" smtClean="0">
                <a:solidFill>
                  <a:schemeClr val="tx1"/>
                </a:solidFill>
                <a:latin typeface="+mj-lt"/>
              </a:rPr>
              <a:t>các góc và các  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cạnh của hình thang vuông xem chúng có đặc điểm gì?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 descr="z6063414565952_29c6bfe0d11b795ef3d49563dfbd0547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972328" y="1346289"/>
            <a:ext cx="4296036" cy="19418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B658E9-1179-7738-67B9-16A4DA27FDA0}"/>
              </a:ext>
            </a:extLst>
          </p:cNvPr>
          <p:cNvSpPr txBox="1"/>
          <p:nvPr/>
        </p:nvSpPr>
        <p:spPr>
          <a:xfrm>
            <a:off x="6323931" y="5443714"/>
            <a:ext cx="35099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7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C6FE1CE-3CAB-6FA0-82D7-B4A2290CB881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532EF-C9E5-CF55-9110-A003E3524A54}"/>
              </a:ext>
            </a:extLst>
          </p:cNvPr>
          <p:cNvSpPr txBox="1"/>
          <p:nvPr/>
        </p:nvSpPr>
        <p:spPr>
          <a:xfrm>
            <a:off x="1306468" y="429560"/>
            <a:ext cx="1079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Arial"/>
              </a:rPr>
              <a:t>a) Hình thang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F1323-DDB2-FD46-A1C8-9FC2B5EB0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638300"/>
            <a:ext cx="5469573" cy="372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05859-B36D-BD8C-2ECC-ACD9E7DCD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1015050"/>
            <a:ext cx="2876550" cy="200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758E34-70AD-B4D0-9081-23B538038EA9}"/>
              </a:ext>
            </a:extLst>
          </p:cNvPr>
          <p:cNvSpPr txBox="1"/>
          <p:nvPr/>
        </p:nvSpPr>
        <p:spPr>
          <a:xfrm>
            <a:off x="7372350" y="3015300"/>
            <a:ext cx="429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ABCD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8553B4-37C1-08DE-A0FC-B6814DA982C0}"/>
              </a:ext>
            </a:extLst>
          </p:cNvPr>
          <p:cNvSpPr/>
          <p:nvPr/>
        </p:nvSpPr>
        <p:spPr>
          <a:xfrm>
            <a:off x="5457825" y="3695700"/>
            <a:ext cx="6210300" cy="1114425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39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96A5E519-13EB-3A41-DEFE-1C63B70E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32" y="485775"/>
            <a:ext cx="6432331" cy="121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>
            <a:off x="1696649" y="2173104"/>
            <a:ext cx="6189785" cy="137160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38100">
            <a:pattFill prst="sphere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346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346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46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461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altLang="en-US" sz="3461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3461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altLang="en-US" sz="3461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 w="76200">
            <a:pattFill prst="sphere">
              <a:fgClr>
                <a:srgbClr val="FF33CC"/>
              </a:fgClr>
              <a:bgClr>
                <a:schemeClr val="tx1"/>
              </a:bgClr>
            </a:pattFill>
            <a:miter lim="800000"/>
            <a:headEnd/>
            <a:tailEnd/>
          </a:ln>
        </p:spPr>
        <p:txBody>
          <a:bodyPr wrap="none" lIns="87418" tIns="43709" rIns="87418" bIns="43709" anchor="ctr"/>
          <a:lstStyle/>
          <a:p>
            <a:pPr eaLnBrk="1" hangingPunct="1"/>
            <a:endParaRPr lang="en-US" altLang="en-US" sz="1038">
              <a:solidFill>
                <a:srgbClr val="000000"/>
              </a:solidFill>
            </a:endParaRP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1875692" y="-130839"/>
            <a:ext cx="176608" cy="24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418" tIns="43709" rIns="87418" bIns="43709" anchor="ctr">
            <a:spAutoFit/>
          </a:bodyPr>
          <a:lstStyle/>
          <a:p>
            <a:pPr eaLnBrk="1" hangingPunct="1"/>
            <a:endParaRPr lang="en-US" altLang="en-US" sz="1038">
              <a:solidFill>
                <a:srgbClr val="000000"/>
              </a:solidFill>
            </a:endParaRPr>
          </a:p>
        </p:txBody>
      </p:sp>
      <p:sp>
        <p:nvSpPr>
          <p:cNvPr id="91151" name="Text Box 15"/>
          <p:cNvSpPr txBox="1">
            <a:spLocks noChangeArrowheads="1"/>
          </p:cNvSpPr>
          <p:nvPr/>
        </p:nvSpPr>
        <p:spPr bwMode="auto">
          <a:xfrm>
            <a:off x="9179169" y="152400"/>
            <a:ext cx="703385" cy="29249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27" dirty="0" err="1">
                <a:solidFill>
                  <a:srgbClr val="FF0066"/>
                </a:solidFill>
                <a:latin typeface="Times New Roman" pitchFamily="18" charset="0"/>
              </a:rPr>
              <a:t>Bắt</a:t>
            </a:r>
            <a:r>
              <a:rPr lang="en-US" altLang="en-US" sz="1327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327" dirty="0" err="1">
                <a:solidFill>
                  <a:srgbClr val="FF0066"/>
                </a:solidFill>
                <a:latin typeface="Times New Roman" pitchFamily="18" charset="0"/>
              </a:rPr>
              <a:t>đầu</a:t>
            </a:r>
            <a:endParaRPr lang="en-US" altLang="en-US" sz="1327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91153" name="Text Box 17">
            <a:extLst/>
          </p:cNvPr>
          <p:cNvSpPr txBox="1">
            <a:spLocks noChangeArrowheads="1"/>
          </p:cNvSpPr>
          <p:nvPr/>
        </p:nvSpPr>
        <p:spPr bwMode="auto">
          <a:xfrm>
            <a:off x="4126523" y="2819401"/>
            <a:ext cx="3376246" cy="496717"/>
          </a:xfrm>
          <a:prstGeom prst="rect">
            <a:avLst/>
          </a:prstGeom>
          <a:gradFill rotWithShape="1">
            <a:gsLst>
              <a:gs pos="0">
                <a:srgbClr val="CCFFFF"/>
              </a:gs>
              <a:gs pos="50000">
                <a:schemeClr val="bg1"/>
              </a:gs>
              <a:gs pos="100000">
                <a:srgbClr val="CC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lIns="87418" tIns="43709" rIns="87418" bIns="4370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654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54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54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654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54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54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54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54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54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54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654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155" name="Oval 19"/>
          <p:cNvSpPr>
            <a:spLocks noChangeArrowheads="1"/>
          </p:cNvSpPr>
          <p:nvPr/>
        </p:nvSpPr>
        <p:spPr bwMode="auto">
          <a:xfrm>
            <a:off x="2623039" y="3581401"/>
            <a:ext cx="492369" cy="44291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7418" tIns="43709" rIns="87418" bIns="43709" anchor="ctr"/>
          <a:lstStyle/>
          <a:p>
            <a:pPr algn="ctr" eaLnBrk="1" hangingPunct="1"/>
            <a:endParaRPr lang="en-US" altLang="en-US" sz="1038">
              <a:solidFill>
                <a:srgbClr val="FF3300"/>
              </a:solidFill>
            </a:endParaRPr>
          </a:p>
        </p:txBody>
      </p:sp>
      <p:sp>
        <p:nvSpPr>
          <p:cNvPr id="91156" name="Text Box 20"/>
          <p:cNvSpPr txBox="1">
            <a:spLocks noChangeArrowheads="1"/>
          </p:cNvSpPr>
          <p:nvPr/>
        </p:nvSpPr>
        <p:spPr bwMode="auto">
          <a:xfrm>
            <a:off x="2659674" y="3532188"/>
            <a:ext cx="7304942" cy="23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altLang="en-US" sz="2654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840" name="Text Box 24"/>
          <p:cNvSpPr txBox="1">
            <a:spLocks noChangeArrowheads="1"/>
          </p:cNvSpPr>
          <p:nvPr/>
        </p:nvSpPr>
        <p:spPr bwMode="auto">
          <a:xfrm>
            <a:off x="3915506" y="1990726"/>
            <a:ext cx="4471111" cy="49671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altLang="en-US" sz="2654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93" name="Oval 9"/>
          <p:cNvSpPr>
            <a:spLocks noChangeArrowheads="1"/>
          </p:cNvSpPr>
          <p:nvPr/>
        </p:nvSpPr>
        <p:spPr bwMode="auto">
          <a:xfrm>
            <a:off x="9261231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93194" name="Oval 10"/>
          <p:cNvSpPr>
            <a:spLocks noChangeArrowheads="1"/>
          </p:cNvSpPr>
          <p:nvPr/>
        </p:nvSpPr>
        <p:spPr bwMode="auto">
          <a:xfrm>
            <a:off x="9261231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3195" name="Oval 11"/>
          <p:cNvSpPr>
            <a:spLocks noChangeArrowheads="1"/>
          </p:cNvSpPr>
          <p:nvPr/>
        </p:nvSpPr>
        <p:spPr bwMode="auto">
          <a:xfrm>
            <a:off x="9261231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9261231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3197" name="Oval 13"/>
          <p:cNvSpPr>
            <a:spLocks noChangeArrowheads="1"/>
          </p:cNvSpPr>
          <p:nvPr/>
        </p:nvSpPr>
        <p:spPr bwMode="auto">
          <a:xfrm>
            <a:off x="9261231" y="5334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3198" name="Oval 14"/>
          <p:cNvSpPr>
            <a:spLocks noChangeArrowheads="1"/>
          </p:cNvSpPr>
          <p:nvPr/>
        </p:nvSpPr>
        <p:spPr bwMode="auto">
          <a:xfrm>
            <a:off x="9261231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auto">
          <a:xfrm>
            <a:off x="2659674" y="309563"/>
            <a:ext cx="6189785" cy="137160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38100">
            <a:pattFill prst="sphere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346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346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46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461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altLang="en-US" sz="3461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3461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altLang="en-US" sz="3461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9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9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9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7" presetClass="emph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0" fill="hold"/>
                                        <p:tgtEl>
                                          <p:spTgt spid="9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1" grpId="0" animBg="1"/>
      <p:bldP spid="91155" grpId="0" animBg="1"/>
      <p:bldP spid="91156" grpId="0" build="allAtOnce"/>
      <p:bldP spid="93193" grpId="0" animBg="1"/>
      <p:bldP spid="93194" grpId="0" animBg="1"/>
      <p:bldP spid="93195" grpId="0" animBg="1"/>
      <p:bldP spid="93196" grpId="0" animBg="1"/>
      <p:bldP spid="93197" grpId="0" animBg="1"/>
      <p:bldP spid="9319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0" y="44010"/>
            <a:ext cx="12192001" cy="6858000"/>
          </a:xfrm>
          <a:prstGeom prst="rect">
            <a:avLst/>
          </a:prstGeom>
          <a:solidFill>
            <a:srgbClr val="FFFFCC"/>
          </a:solidFill>
          <a:ln w="76200">
            <a:pattFill prst="sphere">
              <a:fgClr>
                <a:srgbClr val="FF33CC"/>
              </a:fgClr>
              <a:bgClr>
                <a:schemeClr val="tx1"/>
              </a:bgClr>
            </a:pattFill>
            <a:miter lim="800000"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endParaRPr lang="en-US" altLang="en-US" sz="1038" b="1">
              <a:solidFill>
                <a:srgbClr val="000000"/>
              </a:solidFill>
              <a:latin typeface="VNI-Auchon" pitchFamily="2" charset="0"/>
            </a:endParaRP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1875692" y="-130839"/>
            <a:ext cx="176608" cy="24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418" tIns="43709" rIns="87418" bIns="43709" anchor="ctr">
            <a:spAutoFit/>
          </a:bodyPr>
          <a:lstStyle/>
          <a:p>
            <a:pPr eaLnBrk="1" hangingPunct="1"/>
            <a:endParaRPr lang="en-US" altLang="en-US" sz="1038">
              <a:solidFill>
                <a:srgbClr val="000000"/>
              </a:solidFill>
            </a:endParaRP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9190892" y="152400"/>
            <a:ext cx="703385" cy="29249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27" dirty="0" err="1">
                <a:solidFill>
                  <a:srgbClr val="FF0066"/>
                </a:solidFill>
                <a:latin typeface="Times New Roman" pitchFamily="18" charset="0"/>
              </a:rPr>
              <a:t>Bắt</a:t>
            </a:r>
            <a:r>
              <a:rPr lang="en-US" altLang="en-US" sz="1327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327" dirty="0" err="1">
                <a:solidFill>
                  <a:srgbClr val="FF0066"/>
                </a:solidFill>
                <a:latin typeface="Times New Roman" pitchFamily="18" charset="0"/>
              </a:rPr>
              <a:t>đầu</a:t>
            </a:r>
            <a:endParaRPr lang="en-US" altLang="en-US" sz="1327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93202" name="Oval 18"/>
          <p:cNvSpPr>
            <a:spLocks noChangeArrowheads="1"/>
          </p:cNvSpPr>
          <p:nvPr/>
        </p:nvSpPr>
        <p:spPr bwMode="auto">
          <a:xfrm>
            <a:off x="2297723" y="4114800"/>
            <a:ext cx="492369" cy="4762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7418" tIns="43709" rIns="87418" bIns="43709" anchor="ctr"/>
          <a:lstStyle/>
          <a:p>
            <a:pPr algn="ctr" eaLnBrk="1" hangingPunct="1"/>
            <a:endParaRPr lang="en-US" altLang="en-US" sz="1038">
              <a:solidFill>
                <a:srgbClr val="FF3300"/>
              </a:solidFill>
            </a:endParaRPr>
          </a:p>
        </p:txBody>
      </p:sp>
      <p:sp>
        <p:nvSpPr>
          <p:cNvPr id="93204" name="Text Box 20"/>
          <p:cNvSpPr txBox="1">
            <a:spLocks noChangeArrowheads="1"/>
          </p:cNvSpPr>
          <p:nvPr/>
        </p:nvSpPr>
        <p:spPr bwMode="auto">
          <a:xfrm>
            <a:off x="2368061" y="3462338"/>
            <a:ext cx="8018585" cy="233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altLang="en-US" sz="2654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654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3062654" y="2976293"/>
            <a:ext cx="6471138" cy="49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654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altLang="en-US" sz="2654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2654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54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654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654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654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654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altLang="en-US" sz="2654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865" name="Text Box 24"/>
          <p:cNvSpPr txBox="1">
            <a:spLocks noChangeArrowheads="1"/>
          </p:cNvSpPr>
          <p:nvPr/>
        </p:nvSpPr>
        <p:spPr bwMode="auto">
          <a:xfrm>
            <a:off x="4126523" y="1990726"/>
            <a:ext cx="4176968" cy="496717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altLang="en-US" sz="2654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93" name="Oval 9"/>
          <p:cNvSpPr>
            <a:spLocks noChangeArrowheads="1"/>
          </p:cNvSpPr>
          <p:nvPr/>
        </p:nvSpPr>
        <p:spPr bwMode="auto">
          <a:xfrm>
            <a:off x="9202615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93194" name="Oval 10"/>
          <p:cNvSpPr>
            <a:spLocks noChangeArrowheads="1"/>
          </p:cNvSpPr>
          <p:nvPr/>
        </p:nvSpPr>
        <p:spPr bwMode="auto">
          <a:xfrm>
            <a:off x="9202615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3195" name="Oval 11"/>
          <p:cNvSpPr>
            <a:spLocks noChangeArrowheads="1"/>
          </p:cNvSpPr>
          <p:nvPr/>
        </p:nvSpPr>
        <p:spPr bwMode="auto">
          <a:xfrm>
            <a:off x="9202615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9202615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3197" name="Oval 13"/>
          <p:cNvSpPr>
            <a:spLocks noChangeArrowheads="1"/>
          </p:cNvSpPr>
          <p:nvPr/>
        </p:nvSpPr>
        <p:spPr bwMode="auto">
          <a:xfrm>
            <a:off x="9202615" y="5334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3198" name="Oval 14"/>
          <p:cNvSpPr>
            <a:spLocks noChangeArrowheads="1"/>
          </p:cNvSpPr>
          <p:nvPr/>
        </p:nvSpPr>
        <p:spPr bwMode="auto">
          <a:xfrm>
            <a:off x="9202615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>
            <a:off x="2659674" y="309563"/>
            <a:ext cx="6189785" cy="137160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38100">
            <a:pattFill prst="sphere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346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346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46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461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altLang="en-US" sz="3461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3461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altLang="en-US" sz="3461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1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3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3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3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7" presetClass="emph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000" fill="hold"/>
                                        <p:tgtEl>
                                          <p:spTgt spid="9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 animBg="1"/>
      <p:bldP spid="93202" grpId="0" animBg="1"/>
      <p:bldP spid="93204" grpId="0" build="allAtOnce"/>
      <p:bldP spid="93205" grpId="0"/>
      <p:bldP spid="93193" grpId="0" animBg="1"/>
      <p:bldP spid="93194" grpId="0" animBg="1"/>
      <p:bldP spid="93195" grpId="0" animBg="1"/>
      <p:bldP spid="93196" grpId="0" animBg="1"/>
      <p:bldP spid="93197" grpId="0" animBg="1"/>
      <p:bldP spid="9319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 w="76200">
            <a:pattFill prst="sphere">
              <a:fgClr>
                <a:srgbClr val="FF33CC"/>
              </a:fgClr>
              <a:bgClr>
                <a:schemeClr val="tx1"/>
              </a:bgClr>
            </a:pattFill>
            <a:miter lim="800000"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endParaRPr lang="en-US" altLang="en-US" sz="1038" b="1">
              <a:solidFill>
                <a:srgbClr val="000000"/>
              </a:solidFill>
              <a:latin typeface="VNI-Auchon" pitchFamily="2" charset="0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1875692" y="-130839"/>
            <a:ext cx="176608" cy="24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418" tIns="43709" rIns="87418" bIns="43709" anchor="ctr">
            <a:spAutoFit/>
          </a:bodyPr>
          <a:lstStyle/>
          <a:p>
            <a:pPr eaLnBrk="1" hangingPunct="1"/>
            <a:endParaRPr lang="en-US" altLang="en-US" sz="1038">
              <a:solidFill>
                <a:srgbClr val="000000"/>
              </a:solidFill>
            </a:endParaRPr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9261231" y="152400"/>
            <a:ext cx="703385" cy="29249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27" dirty="0" err="1">
                <a:solidFill>
                  <a:srgbClr val="FF0066"/>
                </a:solidFill>
                <a:latin typeface="Times New Roman" pitchFamily="18" charset="0"/>
              </a:rPr>
              <a:t>Bắt</a:t>
            </a:r>
            <a:r>
              <a:rPr lang="en-US" altLang="en-US" sz="1327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327" dirty="0" err="1">
                <a:solidFill>
                  <a:srgbClr val="FF0066"/>
                </a:solidFill>
                <a:latin typeface="Times New Roman" pitchFamily="18" charset="0"/>
              </a:rPr>
              <a:t>đầu</a:t>
            </a:r>
            <a:endParaRPr lang="en-US" altLang="en-US" sz="1327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93202" name="Oval 18"/>
          <p:cNvSpPr>
            <a:spLocks noChangeArrowheads="1"/>
          </p:cNvSpPr>
          <p:nvPr/>
        </p:nvSpPr>
        <p:spPr bwMode="auto">
          <a:xfrm>
            <a:off x="5955323" y="4598377"/>
            <a:ext cx="492369" cy="4572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7418" tIns="43709" rIns="87418" bIns="43709" anchor="ctr"/>
          <a:lstStyle/>
          <a:p>
            <a:pPr algn="ctr" eaLnBrk="1" hangingPunct="1"/>
            <a:endParaRPr lang="en-US" altLang="en-US" sz="1038">
              <a:solidFill>
                <a:srgbClr val="FF3300"/>
              </a:solidFill>
            </a:endParaRPr>
          </a:p>
        </p:txBody>
      </p:sp>
      <p:sp>
        <p:nvSpPr>
          <p:cNvPr id="93204" name="Text Box 20"/>
          <p:cNvSpPr txBox="1">
            <a:spLocks noChangeArrowheads="1"/>
          </p:cNvSpPr>
          <p:nvPr/>
        </p:nvSpPr>
        <p:spPr bwMode="auto">
          <a:xfrm>
            <a:off x="5955323" y="3124201"/>
            <a:ext cx="2532185" cy="272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AD </a:t>
            </a:r>
            <a:r>
              <a:rPr lang="en-US" altLang="en-US" sz="3115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AB </a:t>
            </a:r>
            <a:r>
              <a:rPr lang="en-US" altLang="en-US" sz="3115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AB </a:t>
            </a:r>
            <a:r>
              <a:rPr lang="en-US" altLang="en-US" sz="3115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D.AD </a:t>
            </a:r>
            <a:r>
              <a:rPr lang="en-US" altLang="en-US" sz="3115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DC</a:t>
            </a:r>
            <a:endParaRPr lang="vi-VN" altLang="en-US" sz="3115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88" name="Text Box 24"/>
          <p:cNvSpPr txBox="1">
            <a:spLocks noChangeArrowheads="1"/>
          </p:cNvSpPr>
          <p:nvPr/>
        </p:nvSpPr>
        <p:spPr bwMode="auto">
          <a:xfrm>
            <a:off x="3915508" y="1768761"/>
            <a:ext cx="4290646" cy="496717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54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654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altLang="en-US" sz="2654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141785" y="3505200"/>
            <a:ext cx="1828800" cy="990600"/>
            <a:chOff x="288" y="1248"/>
            <a:chExt cx="1248" cy="624"/>
          </a:xfrm>
        </p:grpSpPr>
        <p:sp>
          <p:nvSpPr>
            <p:cNvPr id="122901" name="Line 22"/>
            <p:cNvSpPr>
              <a:spLocks noChangeShapeType="1"/>
            </p:cNvSpPr>
            <p:nvPr/>
          </p:nvSpPr>
          <p:spPr bwMode="auto">
            <a:xfrm>
              <a:off x="720" y="1248"/>
              <a:ext cx="67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38"/>
            </a:p>
          </p:txBody>
        </p:sp>
        <p:sp>
          <p:nvSpPr>
            <p:cNvPr id="122902" name="Line 23"/>
            <p:cNvSpPr>
              <a:spLocks noChangeShapeType="1"/>
            </p:cNvSpPr>
            <p:nvPr/>
          </p:nvSpPr>
          <p:spPr bwMode="auto">
            <a:xfrm>
              <a:off x="1392" y="1248"/>
              <a:ext cx="144" cy="6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38"/>
            </a:p>
          </p:txBody>
        </p:sp>
        <p:sp>
          <p:nvSpPr>
            <p:cNvPr id="122903" name="Line 24"/>
            <p:cNvSpPr>
              <a:spLocks noChangeShapeType="1"/>
            </p:cNvSpPr>
            <p:nvPr/>
          </p:nvSpPr>
          <p:spPr bwMode="auto">
            <a:xfrm flipH="1">
              <a:off x="288" y="1872"/>
              <a:ext cx="124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38"/>
            </a:p>
          </p:txBody>
        </p:sp>
        <p:sp>
          <p:nvSpPr>
            <p:cNvPr id="122904" name="Line 25"/>
            <p:cNvSpPr>
              <a:spLocks noChangeShapeType="1"/>
            </p:cNvSpPr>
            <p:nvPr/>
          </p:nvSpPr>
          <p:spPr bwMode="auto">
            <a:xfrm flipH="1">
              <a:off x="288" y="1248"/>
              <a:ext cx="432" cy="62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38"/>
            </a:p>
          </p:txBody>
        </p:sp>
      </p:grpSp>
      <p:sp>
        <p:nvSpPr>
          <p:cNvPr id="43034" name="Text Box 26"/>
          <p:cNvSpPr txBox="1">
            <a:spLocks noChangeArrowheads="1"/>
          </p:cNvSpPr>
          <p:nvPr/>
        </p:nvSpPr>
        <p:spPr bwMode="auto">
          <a:xfrm>
            <a:off x="4829908" y="4251325"/>
            <a:ext cx="633046" cy="56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43035" name="Text Box 27"/>
          <p:cNvSpPr txBox="1">
            <a:spLocks noChangeArrowheads="1"/>
          </p:cNvSpPr>
          <p:nvPr/>
        </p:nvSpPr>
        <p:spPr bwMode="auto">
          <a:xfrm>
            <a:off x="4618892" y="3184525"/>
            <a:ext cx="633046" cy="56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43038" name="Text Box 30"/>
          <p:cNvSpPr txBox="1">
            <a:spLocks noChangeArrowheads="1"/>
          </p:cNvSpPr>
          <p:nvPr/>
        </p:nvSpPr>
        <p:spPr bwMode="auto">
          <a:xfrm>
            <a:off x="2649415" y="4251325"/>
            <a:ext cx="633046" cy="56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2710961" y="2376488"/>
            <a:ext cx="7253654" cy="56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15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15" b="1" dirty="0" err="1">
                <a:solidFill>
                  <a:srgbClr val="FF3300"/>
                </a:solidFill>
                <a:latin typeface="Times New Roman" pitchFamily="18" charset="0"/>
              </a:rPr>
              <a:t>Hình</a:t>
            </a:r>
            <a:r>
              <a:rPr lang="en-US" altLang="en-US" sz="3115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3115" b="1" dirty="0" err="1">
                <a:solidFill>
                  <a:srgbClr val="FF3300"/>
                </a:solidFill>
                <a:latin typeface="Times New Roman" pitchFamily="18" charset="0"/>
              </a:rPr>
              <a:t>thang</a:t>
            </a:r>
            <a:r>
              <a:rPr lang="en-US" altLang="en-US" sz="3115" b="1" dirty="0">
                <a:solidFill>
                  <a:srgbClr val="FF3300"/>
                </a:solidFill>
                <a:latin typeface="Times New Roman" pitchFamily="18" charset="0"/>
              </a:rPr>
              <a:t> ABCD </a:t>
            </a:r>
            <a:r>
              <a:rPr lang="en-US" altLang="en-US" sz="3115" b="1" dirty="0" err="1">
                <a:solidFill>
                  <a:srgbClr val="FF3300"/>
                </a:solidFill>
                <a:latin typeface="Times New Roman" pitchFamily="18" charset="0"/>
              </a:rPr>
              <a:t>có</a:t>
            </a:r>
            <a:r>
              <a:rPr lang="en-US" altLang="en-US" sz="3115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3115" b="1" dirty="0" err="1">
                <a:solidFill>
                  <a:srgbClr val="FF3300"/>
                </a:solidFill>
                <a:latin typeface="Times New Roman" pitchFamily="18" charset="0"/>
              </a:rPr>
              <a:t>hai</a:t>
            </a:r>
            <a:r>
              <a:rPr lang="en-US" altLang="en-US" sz="3115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3115" b="1" dirty="0" err="1">
                <a:solidFill>
                  <a:srgbClr val="FF3300"/>
                </a:solidFill>
                <a:latin typeface="Times New Roman" pitchFamily="18" charset="0"/>
              </a:rPr>
              <a:t>cạnh</a:t>
            </a:r>
            <a:r>
              <a:rPr lang="en-US" altLang="en-US" sz="3115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3115" b="1" dirty="0" err="1">
                <a:solidFill>
                  <a:srgbClr val="FF3300"/>
                </a:solidFill>
                <a:latin typeface="Times New Roman" pitchFamily="18" charset="0"/>
              </a:rPr>
              <a:t>đáy</a:t>
            </a:r>
            <a:r>
              <a:rPr lang="en-US" altLang="en-US" sz="3115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altLang="en-US" sz="3115" b="1" dirty="0" err="1">
                <a:solidFill>
                  <a:srgbClr val="FF3300"/>
                </a:solidFill>
                <a:latin typeface="Times New Roman" pitchFamily="18" charset="0"/>
              </a:rPr>
              <a:t>là</a:t>
            </a:r>
            <a:r>
              <a:rPr lang="en-US" altLang="en-US" sz="3115" b="1" dirty="0">
                <a:solidFill>
                  <a:srgbClr val="FF3300"/>
                </a:solidFill>
                <a:latin typeface="Times New Roman" pitchFamily="18" charset="0"/>
              </a:rPr>
              <a:t>:</a:t>
            </a:r>
            <a:endParaRPr lang="vi-VN" altLang="en-US" sz="3115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45" name="Text Box 37"/>
          <p:cNvSpPr txBox="1">
            <a:spLocks noChangeArrowheads="1"/>
          </p:cNvSpPr>
          <p:nvPr/>
        </p:nvSpPr>
        <p:spPr bwMode="auto">
          <a:xfrm>
            <a:off x="3282462" y="3184525"/>
            <a:ext cx="633046" cy="56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18" tIns="43709" rIns="87418" bIns="4370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115" b="1" dirty="0">
                <a:solidFill>
                  <a:srgbClr val="0000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93193" name="Oval 9"/>
          <p:cNvSpPr>
            <a:spLocks noChangeArrowheads="1"/>
          </p:cNvSpPr>
          <p:nvPr/>
        </p:nvSpPr>
        <p:spPr bwMode="auto">
          <a:xfrm>
            <a:off x="9272954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93194" name="Oval 10"/>
          <p:cNvSpPr>
            <a:spLocks noChangeArrowheads="1"/>
          </p:cNvSpPr>
          <p:nvPr/>
        </p:nvSpPr>
        <p:spPr bwMode="auto">
          <a:xfrm>
            <a:off x="9272954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93195" name="Oval 11"/>
          <p:cNvSpPr>
            <a:spLocks noChangeArrowheads="1"/>
          </p:cNvSpPr>
          <p:nvPr/>
        </p:nvSpPr>
        <p:spPr bwMode="auto">
          <a:xfrm>
            <a:off x="9272954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9272954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3197" name="Oval 13"/>
          <p:cNvSpPr>
            <a:spLocks noChangeArrowheads="1"/>
          </p:cNvSpPr>
          <p:nvPr/>
        </p:nvSpPr>
        <p:spPr bwMode="auto">
          <a:xfrm>
            <a:off x="9272954" y="5334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3198" name="Oval 14"/>
          <p:cNvSpPr>
            <a:spLocks noChangeArrowheads="1"/>
          </p:cNvSpPr>
          <p:nvPr/>
        </p:nvSpPr>
        <p:spPr bwMode="auto">
          <a:xfrm>
            <a:off x="9272954" y="546100"/>
            <a:ext cx="633046" cy="749300"/>
          </a:xfrm>
          <a:prstGeom prst="ellipse">
            <a:avLst/>
          </a:prstGeom>
          <a:gradFill rotWithShape="1">
            <a:gsLst>
              <a:gs pos="0">
                <a:srgbClr val="FFCCFF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pattFill prst="lgCheck">
              <a:fgClr>
                <a:srgbClr val="FF0066"/>
              </a:fgClr>
              <a:bgClr>
                <a:schemeClr val="folHlink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5134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2659674" y="309563"/>
            <a:ext cx="6189785" cy="137160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CCFFFF"/>
              </a:gs>
            </a:gsLst>
            <a:path path="shape">
              <a:fillToRect l="50000" t="50000" r="50000" b="50000"/>
            </a:path>
          </a:gradFill>
          <a:ln w="38100">
            <a:pattFill prst="sphere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wrap="none" lIns="87418" tIns="43709" rIns="87418" bIns="43709" anchor="ctr"/>
          <a:lstStyle/>
          <a:p>
            <a:pPr algn="ctr" eaLnBrk="1" hangingPunct="1"/>
            <a:r>
              <a:rPr lang="en-US" altLang="en-US" sz="346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346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3461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461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altLang="en-US" sz="3461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3461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1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altLang="en-US" sz="3461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4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4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93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93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9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93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7" presetClass="emph" presetSubtype="2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1000" fill="hold"/>
                                        <p:tgtEl>
                                          <p:spTgt spid="93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 animBg="1"/>
      <p:bldP spid="93202" grpId="0" animBg="1"/>
      <p:bldP spid="93204" grpId="0" build="allAtOnce"/>
      <p:bldP spid="43034" grpId="0"/>
      <p:bldP spid="43035" grpId="0"/>
      <p:bldP spid="43038" grpId="0"/>
      <p:bldP spid="93205" grpId="0"/>
      <p:bldP spid="43045" grpId="0"/>
      <p:bldP spid="93193" grpId="0" animBg="1"/>
      <p:bldP spid="93194" grpId="0" animBg="1"/>
      <p:bldP spid="93195" grpId="0" animBg="1"/>
      <p:bldP spid="93196" grpId="0" animBg="1"/>
      <p:bldP spid="93197" grpId="0" animBg="1"/>
      <p:bldP spid="9319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dạng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thang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550087"/>
            <a:ext cx="4607290" cy="1564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bị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26: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thang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Diện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tích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thang (</a:t>
            </a:r>
            <a:r>
              <a:rPr lang="en-US" altLang="zh-CN" sz="3200" b="1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2)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8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4599" y="5852160"/>
            <a:ext cx="1394364" cy="16866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1982102"/>
            <a:ext cx="1365161" cy="78845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Giáo án Toán lớp 5 Bài 26: Hình thang. Diện tích hình thang | Kết nối tri thức (ảnh 1)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7460" y="1398494"/>
            <a:ext cx="6279776" cy="415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8" y="948"/>
            <a:ext cx="12187269" cy="68587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875211"/>
            <a:ext cx="1761897" cy="5960327"/>
          </a:xfrm>
          <a:prstGeom prst="rect">
            <a:avLst/>
          </a:prstGeom>
        </p:spPr>
      </p:pic>
      <p:pic>
        <p:nvPicPr>
          <p:cNvPr id="30" name="mau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65" y="3020060"/>
            <a:ext cx="2651990" cy="2651990"/>
          </a:xfrm>
          <a:prstGeom prst="rect">
            <a:avLst/>
          </a:prstGeom>
        </p:spPr>
      </p:pic>
      <p:pic>
        <p:nvPicPr>
          <p:cNvPr id="31" name="mau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05" y="733366"/>
            <a:ext cx="2651990" cy="2651990"/>
          </a:xfrm>
          <a:prstGeom prst="rect">
            <a:avLst/>
          </a:prstGeom>
        </p:spPr>
      </p:pic>
      <p:pic>
        <p:nvPicPr>
          <p:cNvPr id="32" name="mau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432" y="1077215"/>
            <a:ext cx="2633741" cy="2639810"/>
          </a:xfrm>
          <a:prstGeom prst="rect">
            <a:avLst/>
          </a:prstGeom>
        </p:spPr>
      </p:pic>
      <p:pic>
        <p:nvPicPr>
          <p:cNvPr id="33" name="mau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305" y="744533"/>
            <a:ext cx="2639810" cy="2639810"/>
          </a:xfrm>
          <a:prstGeom prst="rect">
            <a:avLst/>
          </a:prstGeom>
        </p:spPr>
      </p:pic>
      <p:pic>
        <p:nvPicPr>
          <p:cNvPr id="34" name="mau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67" y="3364870"/>
            <a:ext cx="2633741" cy="2639810"/>
          </a:xfrm>
          <a:prstGeom prst="rect">
            <a:avLst/>
          </a:prstGeom>
        </p:spPr>
      </p:pic>
      <p:pic>
        <p:nvPicPr>
          <p:cNvPr id="36" name="mau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931" y="3030310"/>
            <a:ext cx="2651990" cy="26519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588" y="5796893"/>
            <a:ext cx="1061107" cy="10611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11" y="5796893"/>
            <a:ext cx="1061107" cy="10611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90" y="5874739"/>
            <a:ext cx="1127571" cy="11275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84" y="5909572"/>
            <a:ext cx="1127571" cy="11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593669" y="410935"/>
            <a:ext cx="8869680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567542" y="2832623"/>
            <a:ext cx="8934995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528355" y="410935"/>
            <a:ext cx="8895805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528354" y="2832623"/>
            <a:ext cx="8921331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593669" y="410935"/>
            <a:ext cx="8869680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536073" y="2793435"/>
            <a:ext cx="8869680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436913" y="410935"/>
            <a:ext cx="907868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431568" y="2832623"/>
            <a:ext cx="907868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358537" y="410935"/>
            <a:ext cx="9104812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353192" y="2832623"/>
            <a:ext cx="9104812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o)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1254034" y="410935"/>
            <a:ext cx="9431383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6: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4cm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 cm.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1248689" y="2832623"/>
            <a:ext cx="9431383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6: D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3200" dirty="0" err="1" smtClean="0"/>
              <a:t>cm</a:t>
            </a:r>
            <a:r>
              <a:rPr lang="en-US" sz="3200" baseline="30000" dirty="0" err="1" smtClean="0"/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829</Words>
  <Application>Microsoft Office PowerPoint</Application>
  <PresentationFormat>Widescreen</PresentationFormat>
  <Paragraphs>130</Paragraphs>
  <Slides>29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Times New Roman</vt:lpstr>
      <vt:lpstr>Noto Sans CJK Bold</vt:lpstr>
      <vt:lpstr>宋体</vt:lpstr>
      <vt:lpstr>Calibri Light</vt:lpstr>
      <vt:lpstr>Calibri</vt:lpstr>
      <vt:lpstr>Cambria</vt:lpstr>
      <vt:lpstr>等线</vt:lpstr>
      <vt:lpstr>VNI-Auchon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OS</cp:lastModifiedBy>
  <cp:revision>294</cp:revision>
  <dcterms:created xsi:type="dcterms:W3CDTF">2018-10-29T09:59:25Z</dcterms:created>
  <dcterms:modified xsi:type="dcterms:W3CDTF">2024-11-24T13:56:32Z</dcterms:modified>
</cp:coreProperties>
</file>