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77" r:id="rId3"/>
    <p:sldId id="285" r:id="rId4"/>
    <p:sldId id="288" r:id="rId5"/>
    <p:sldId id="289" r:id="rId6"/>
    <p:sldId id="291" r:id="rId7"/>
    <p:sldId id="292" r:id="rId8"/>
    <p:sldId id="293" r:id="rId9"/>
    <p:sldId id="294" r:id="rId10"/>
    <p:sldId id="295" r:id="rId11"/>
    <p:sldId id="296" r:id="rId12"/>
    <p:sldId id="297" r:id="rId13"/>
    <p:sldId id="298" r:id="rId14"/>
    <p:sldId id="299"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90" y="44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5/10/2023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5/10/2023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442645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5/10/2023</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5/10/2023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5/10/2023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2E1D9E-7AE7-4028-B1B8-C5DF350CF7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2071309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2E1D9E-7AE7-4028-B1B8-C5DF350CF7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A63B-9F92-4E8F-874E-1847295D5324}" type="slidenum">
              <a:rPr lang="en-US" smtClean="0"/>
              <a:t>‹#›</a:t>
            </a:fld>
            <a:endParaRPr lang="en-US"/>
          </a:p>
        </p:txBody>
      </p:sp>
      <p:sp>
        <p:nvSpPr>
          <p:cNvPr id="7" name="TextBox 6"/>
          <p:cNvSpPr txBox="1"/>
          <p:nvPr userDrawn="1"/>
        </p:nvSpPr>
        <p:spPr>
          <a:xfrm>
            <a:off x="1824203" y="447055"/>
            <a:ext cx="7152117" cy="523220"/>
          </a:xfrm>
          <a:prstGeom prst="rect">
            <a:avLst/>
          </a:prstGeom>
          <a:noFill/>
        </p:spPr>
        <p:txBody>
          <a:bodyPr wrap="square" rtlCol="0">
            <a:spAutoFit/>
          </a:bodyPr>
          <a:lstStyle/>
          <a:p>
            <a:pPr algn="ctr"/>
            <a:r>
              <a:rPr lang="vi-VN" sz="2800" b="1" dirty="0">
                <a:solidFill>
                  <a:srgbClr val="00B050"/>
                </a:solidFill>
                <a:latin typeface="Times New Roman" pitchFamily="18" charset="0"/>
                <a:cs typeface="Times New Roman" pitchFamily="18" charset="0"/>
              </a:rPr>
              <a:t>Toán</a:t>
            </a:r>
          </a:p>
        </p:txBody>
      </p:sp>
      <p:sp>
        <p:nvSpPr>
          <p:cNvPr id="8" name="TextBox 7"/>
          <p:cNvSpPr txBox="1"/>
          <p:nvPr userDrawn="1"/>
        </p:nvSpPr>
        <p:spPr>
          <a:xfrm>
            <a:off x="0" y="15007"/>
            <a:ext cx="12192000" cy="523220"/>
          </a:xfrm>
          <a:prstGeom prst="rect">
            <a:avLst/>
          </a:prstGeom>
          <a:noFill/>
        </p:spPr>
        <p:txBody>
          <a:bodyPr wrap="square" rtlCol="0">
            <a:spAutoFit/>
          </a:bodyPr>
          <a:lstStyle/>
          <a:p>
            <a:pPr algn="ctr"/>
            <a:r>
              <a:rPr lang="vi-VN" sz="2800" dirty="0">
                <a:latin typeface="Times New Roman" pitchFamily="18" charset="0"/>
                <a:cs typeface="Times New Roman" pitchFamily="18" charset="0"/>
              </a:rPr>
              <a:t>Thứ   </a:t>
            </a:r>
            <a:r>
              <a:rPr lang="en-US" sz="2800" dirty="0" err="1">
                <a:latin typeface="Times New Roman" pitchFamily="18" charset="0"/>
                <a:cs typeface="Times New Roman" pitchFamily="18" charset="0"/>
              </a:rPr>
              <a:t>ba</a:t>
            </a:r>
            <a:r>
              <a:rPr lang="vi-VN" sz="2800" dirty="0">
                <a:latin typeface="Times New Roman" pitchFamily="18" charset="0"/>
                <a:cs typeface="Times New Roman" pitchFamily="18" charset="0"/>
              </a:rPr>
              <a:t>,</a:t>
            </a:r>
            <a:r>
              <a:rPr lang="vi-VN" sz="2800" baseline="0" dirty="0">
                <a:latin typeface="Times New Roman" pitchFamily="18" charset="0"/>
                <a:cs typeface="Times New Roman" pitchFamily="18" charset="0"/>
              </a:rPr>
              <a:t>   ngày   1</a:t>
            </a:r>
            <a:r>
              <a:rPr lang="en-US" sz="2800" baseline="0" dirty="0">
                <a:latin typeface="Times New Roman" pitchFamily="18" charset="0"/>
                <a:cs typeface="Times New Roman" pitchFamily="18" charset="0"/>
              </a:rPr>
              <a:t>6</a:t>
            </a:r>
            <a:r>
              <a:rPr lang="vi-VN" sz="2800" baseline="0" dirty="0">
                <a:latin typeface="Times New Roman" pitchFamily="18" charset="0"/>
                <a:cs typeface="Times New Roman" pitchFamily="18" charset="0"/>
              </a:rPr>
              <a:t>   tháng   03   năm    2021</a:t>
            </a:r>
            <a:endParaRPr lang="en-US" sz="2800" dirty="0">
              <a:latin typeface="Times New Roman" pitchFamily="18" charset="0"/>
              <a:cs typeface="Times New Roman" pitchFamily="18" charset="0"/>
            </a:endParaRPr>
          </a:p>
        </p:txBody>
      </p:sp>
      <p:sp>
        <p:nvSpPr>
          <p:cNvPr id="9" name="TextBox 8"/>
          <p:cNvSpPr txBox="1"/>
          <p:nvPr userDrawn="1"/>
        </p:nvSpPr>
        <p:spPr>
          <a:xfrm>
            <a:off x="1391477" y="817548"/>
            <a:ext cx="8496267" cy="523220"/>
          </a:xfrm>
          <a:prstGeom prst="rect">
            <a:avLst/>
          </a:prstGeom>
          <a:noFill/>
        </p:spPr>
        <p:txBody>
          <a:bodyPr wrap="square" rtlCol="0">
            <a:spAutoFit/>
          </a:bodyPr>
          <a:lstStyle/>
          <a:p>
            <a:pPr algn="ctr"/>
            <a:r>
              <a:rPr lang="vi-VN" sz="2800" b="1" dirty="0">
                <a:solidFill>
                  <a:srgbClr val="FF0000"/>
                </a:solidFill>
                <a:latin typeface="Times New Roman" pitchFamily="18" charset="0"/>
                <a:cs typeface="Times New Roman" pitchFamily="18" charset="0"/>
              </a:rPr>
              <a:t>PHÉP</a:t>
            </a:r>
            <a:r>
              <a:rPr lang="vi-VN" sz="2800" b="1" baseline="0" dirty="0">
                <a:solidFill>
                  <a:srgbClr val="FF0000"/>
                </a:solidFill>
                <a:latin typeface="Times New Roman" pitchFamily="18" charset="0"/>
                <a:cs typeface="Times New Roman" pitchFamily="18" charset="0"/>
              </a:rPr>
              <a:t> </a:t>
            </a:r>
            <a:r>
              <a:rPr lang="en-US" sz="2800" b="1" baseline="0" dirty="0" err="1">
                <a:solidFill>
                  <a:srgbClr val="FF0000"/>
                </a:solidFill>
                <a:latin typeface="Times New Roman" pitchFamily="18" charset="0"/>
                <a:cs typeface="Times New Roman" pitchFamily="18" charset="0"/>
              </a:rPr>
              <a:t>TRỪ</a:t>
            </a:r>
            <a:r>
              <a:rPr lang="vi-VN" sz="2800" b="1" baseline="0" dirty="0">
                <a:solidFill>
                  <a:srgbClr val="FF0000"/>
                </a:solidFill>
                <a:latin typeface="Times New Roman" pitchFamily="18" charset="0"/>
                <a:cs typeface="Times New Roman" pitchFamily="18" charset="0"/>
              </a:rPr>
              <a:t> PHÂN SỐ</a:t>
            </a:r>
            <a:endParaRPr lang="vi-VN" sz="2800" b="1" dirty="0">
              <a:solidFill>
                <a:srgbClr val="FF0000"/>
              </a:solidFill>
              <a:latin typeface="Times New Roman" pitchFamily="18" charset="0"/>
              <a:cs typeface="Times New Roman" pitchFamily="18" charset="0"/>
            </a:endParaRPr>
          </a:p>
        </p:txBody>
      </p:sp>
      <p:cxnSp>
        <p:nvCxnSpPr>
          <p:cNvPr id="10" name="Straight Connector 9"/>
          <p:cNvCxnSpPr/>
          <p:nvPr userDrawn="1"/>
        </p:nvCxnSpPr>
        <p:spPr>
          <a:xfrm>
            <a:off x="3119669" y="1268760"/>
            <a:ext cx="4992555"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userDrawn="1"/>
        </p:nvCxnSpPr>
        <p:spPr>
          <a:xfrm>
            <a:off x="3119669" y="817548"/>
            <a:ext cx="0" cy="451212"/>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userDrawn="1"/>
        </p:nvCxnSpPr>
        <p:spPr>
          <a:xfrm>
            <a:off x="8112224" y="817548"/>
            <a:ext cx="0" cy="451212"/>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userDrawn="1"/>
        </p:nvCxnSpPr>
        <p:spPr>
          <a:xfrm>
            <a:off x="3119669" y="817548"/>
            <a:ext cx="1536171"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userDrawn="1"/>
        </p:nvCxnSpPr>
        <p:spPr>
          <a:xfrm>
            <a:off x="6096000" y="817548"/>
            <a:ext cx="201622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25118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E1D9E-7AE7-4028-B1B8-C5DF350CF7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972768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2E1D9E-7AE7-4028-B1B8-C5DF350CF7DB}"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49991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2E1D9E-7AE7-4028-B1B8-C5DF350CF7DB}"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1024139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2E1D9E-7AE7-4028-B1B8-C5DF350CF7DB}"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65741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E1D9E-7AE7-4028-B1B8-C5DF350CF7DB}"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690999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E1D9E-7AE7-4028-B1B8-C5DF350CF7DB}"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307031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5/10/2023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E1D9E-7AE7-4028-B1B8-C5DF350CF7DB}"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945798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2E1D9E-7AE7-4028-B1B8-C5DF350CF7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1779437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2E1D9E-7AE7-4028-B1B8-C5DF350CF7DB}"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4A63B-9F92-4E8F-874E-1847295D5324}" type="slidenum">
              <a:rPr lang="en-US" smtClean="0"/>
              <a:t>‹#›</a:t>
            </a:fld>
            <a:endParaRPr lang="en-US"/>
          </a:p>
        </p:txBody>
      </p:sp>
    </p:spTree>
    <p:extLst>
      <p:ext uri="{BB962C8B-B14F-4D97-AF65-F5344CB8AC3E}">
        <p14:creationId xmlns:p14="http://schemas.microsoft.com/office/powerpoint/2010/main" val="107388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ED2450-4661-4B7B-9324-7CB1C5BD6FA0}" type="slidenum">
              <a:rPr lang="en-US" altLang="en-US"/>
              <a:pPr/>
              <a:t>‹#›</a:t>
            </a:fld>
            <a:endParaRPr lang="en-US" altLang="en-US"/>
          </a:p>
        </p:txBody>
      </p:sp>
    </p:spTree>
    <p:extLst>
      <p:ext uri="{BB962C8B-B14F-4D97-AF65-F5344CB8AC3E}">
        <p14:creationId xmlns:p14="http://schemas.microsoft.com/office/powerpoint/2010/main" val="214344857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5/10/2023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5/10/2023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5/10/2023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5/10/2023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5/10/2023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5/10/2023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5/10/2023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5/10/2023</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E1D9E-7AE7-4028-B1B8-C5DF350CF7DB}" type="datetimeFigureOut">
              <a:rPr lang="en-US" smtClean="0"/>
              <a:t>5/10/2023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4A63B-9F92-4E8F-874E-1847295D5324}" type="slidenum">
              <a:rPr lang="en-US" smtClean="0"/>
              <a:t>‹#›</a:t>
            </a:fld>
            <a:endParaRPr lang="en-US"/>
          </a:p>
        </p:txBody>
      </p:sp>
    </p:spTree>
    <p:extLst>
      <p:ext uri="{BB962C8B-B14F-4D97-AF65-F5344CB8AC3E}">
        <p14:creationId xmlns:p14="http://schemas.microsoft.com/office/powerpoint/2010/main" val="1182487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https://loigiaihay.com/bai-11-luyen-tap-ve-dong-tu-trang-49-sgk-tieng-viet-lop-4-tap-1-ket-noi-tri-thuc-voi-cuoc-song-a136836.html#ixzz8FHFB0JsQ" TargetMode="External"/><Relationship Id="rId2" Type="http://schemas.openxmlformats.org/officeDocument/2006/relationships/image" Target="../media/image19.jp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6.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WordArt 4"/>
          <p:cNvSpPr>
            <a:spLocks noChangeArrowheads="1" noChangeShapeType="1" noTextEdit="1"/>
          </p:cNvSpPr>
          <p:nvPr/>
        </p:nvSpPr>
        <p:spPr bwMode="auto">
          <a:xfrm>
            <a:off x="1625600" y="1651000"/>
            <a:ext cx="9023351" cy="6167438"/>
          </a:xfrm>
          <a:prstGeom prst="rect">
            <a:avLst/>
          </a:prstGeom>
        </p:spPr>
        <p:txBody>
          <a:bodyPr spcFirstLastPara="1" wrap="none" lIns="108856" tIns="54428" rIns="108856" bIns="54428" numCol="1" fromWordArt="1">
            <a:prstTxWarp prst="textArchUp">
              <a:avLst>
                <a:gd name="adj" fmla="val 10800004"/>
              </a:avLst>
            </a:prstTxWarp>
          </a:bodyPr>
          <a:lstStyle/>
          <a:p>
            <a:pPr algn="ctr"/>
            <a:r>
              <a:rPr lang="vi-VN" sz="1200" kern="10" dirty="0">
                <a:ln w="9525">
                  <a:solidFill>
                    <a:srgbClr val="000000"/>
                  </a:solidFill>
                  <a:round/>
                  <a:headEnd/>
                  <a:tailEnd/>
                </a:ln>
                <a:solidFill>
                  <a:srgbClr val="0070C0"/>
                </a:solidFill>
                <a:latin typeface="Times New Roman"/>
                <a:cs typeface="Times New Roman"/>
              </a:rPr>
              <a:t>Chào mừng quý thầy cô về dự giờ thăm lớp</a:t>
            </a:r>
            <a:endParaRPr lang="en-US" sz="1200" kern="10" dirty="0">
              <a:ln w="9525">
                <a:solidFill>
                  <a:srgbClr val="000000"/>
                </a:solidFill>
                <a:round/>
                <a:headEnd/>
                <a:tailEnd/>
              </a:ln>
              <a:solidFill>
                <a:srgbClr val="0070C0"/>
              </a:solidFill>
              <a:latin typeface="Times New Roman"/>
              <a:cs typeface="Times New Roman"/>
            </a:endParaRPr>
          </a:p>
        </p:txBody>
      </p:sp>
      <p:sp>
        <p:nvSpPr>
          <p:cNvPr id="27" name="Rectangle 26"/>
          <p:cNvSpPr/>
          <p:nvPr/>
        </p:nvSpPr>
        <p:spPr>
          <a:xfrm>
            <a:off x="1422400" y="4371761"/>
            <a:ext cx="8991600" cy="1325124"/>
          </a:xfrm>
          <a:prstGeom prst="rect">
            <a:avLst/>
          </a:prstGeom>
          <a:noFill/>
        </p:spPr>
        <p:txBody>
          <a:bodyPr wrap="square" lIns="108856" tIns="54428" rIns="108856" bIns="54428">
            <a:spAutoFit/>
          </a:bodyPr>
          <a:lstStyle/>
          <a:p>
            <a:pPr algn="ctr" eaLnBrk="0" hangingPunct="0">
              <a:lnSpc>
                <a:spcPct val="150000"/>
              </a:lnSpc>
              <a:defRPr/>
            </a:pPr>
            <a:r>
              <a:rPr lang="vi-VN" sz="2800" b="1" dirty="0">
                <a:ln w="13462">
                  <a:solidFill>
                    <a:prstClr val="white"/>
                  </a:solidFill>
                  <a:prstDash val="solid"/>
                </a:ln>
                <a:solidFill>
                  <a:srgbClr val="002060"/>
                </a:solidFill>
                <a:latin typeface="Times New Roman" pitchFamily="18" charset="0"/>
                <a:cs typeface="Times New Roman" pitchFamily="18" charset="0"/>
              </a:rPr>
              <a:t>Môn : T</a:t>
            </a:r>
            <a:r>
              <a:rPr lang="en-US" sz="2800" b="1" dirty="0" err="1">
                <a:ln w="13462">
                  <a:solidFill>
                    <a:prstClr val="white"/>
                  </a:solidFill>
                  <a:prstDash val="solid"/>
                </a:ln>
                <a:solidFill>
                  <a:srgbClr val="002060"/>
                </a:solidFill>
                <a:latin typeface="Times New Roman" pitchFamily="18" charset="0"/>
                <a:cs typeface="Times New Roman" pitchFamily="18" charset="0"/>
              </a:rPr>
              <a:t>iếng</a:t>
            </a:r>
            <a:r>
              <a:rPr lang="en-US" sz="2800" b="1" dirty="0">
                <a:ln w="13462">
                  <a:solidFill>
                    <a:prstClr val="white"/>
                  </a:solidFill>
                  <a:prstDash val="solid"/>
                </a:ln>
                <a:solidFill>
                  <a:srgbClr val="002060"/>
                </a:solidFill>
                <a:latin typeface="Times New Roman" pitchFamily="18" charset="0"/>
                <a:cs typeface="Times New Roman" pitchFamily="18" charset="0"/>
              </a:rPr>
              <a:t> </a:t>
            </a:r>
            <a:r>
              <a:rPr lang="en-US" sz="2800" b="1" dirty="0" err="1">
                <a:ln w="13462">
                  <a:solidFill>
                    <a:prstClr val="white"/>
                  </a:solidFill>
                  <a:prstDash val="solid"/>
                </a:ln>
                <a:solidFill>
                  <a:srgbClr val="002060"/>
                </a:solidFill>
                <a:latin typeface="Times New Roman" pitchFamily="18" charset="0"/>
                <a:cs typeface="Times New Roman" pitchFamily="18" charset="0"/>
              </a:rPr>
              <a:t>Việt</a:t>
            </a:r>
            <a:r>
              <a:rPr lang="en-US" sz="2800" b="1" dirty="0">
                <a:ln w="13462">
                  <a:solidFill>
                    <a:prstClr val="white"/>
                  </a:solidFill>
                  <a:prstDash val="solid"/>
                </a:ln>
                <a:solidFill>
                  <a:srgbClr val="002060"/>
                </a:solidFill>
                <a:latin typeface="Times New Roman" pitchFamily="18" charset="0"/>
                <a:cs typeface="Times New Roman" pitchFamily="18" charset="0"/>
              </a:rPr>
              <a:t> </a:t>
            </a:r>
            <a:r>
              <a:rPr lang="en-US" sz="2800" b="1" dirty="0" smtClean="0">
                <a:ln w="13462">
                  <a:solidFill>
                    <a:prstClr val="white"/>
                  </a:solidFill>
                  <a:prstDash val="solid"/>
                </a:ln>
                <a:solidFill>
                  <a:srgbClr val="002060"/>
                </a:solidFill>
                <a:latin typeface="Times New Roman" pitchFamily="18" charset="0"/>
                <a:cs typeface="Times New Roman" pitchFamily="18" charset="0"/>
              </a:rPr>
              <a:t>4 – </a:t>
            </a:r>
            <a:r>
              <a:rPr lang="en-US" sz="2800" b="1" dirty="0" err="1" smtClean="0">
                <a:ln w="13462">
                  <a:solidFill>
                    <a:prstClr val="white"/>
                  </a:solidFill>
                  <a:prstDash val="solid"/>
                </a:ln>
                <a:solidFill>
                  <a:srgbClr val="002060"/>
                </a:solidFill>
                <a:latin typeface="Times New Roman" pitchFamily="18" charset="0"/>
                <a:cs typeface="Times New Roman" pitchFamily="18" charset="0"/>
              </a:rPr>
              <a:t>Luyện</a:t>
            </a:r>
            <a:r>
              <a:rPr lang="en-US" sz="2800" b="1" dirty="0" smtClean="0">
                <a:ln w="13462">
                  <a:solidFill>
                    <a:prstClr val="white"/>
                  </a:solidFill>
                  <a:prstDash val="solid"/>
                </a:ln>
                <a:solidFill>
                  <a:srgbClr val="002060"/>
                </a:solidFill>
                <a:latin typeface="Times New Roman" pitchFamily="18" charset="0"/>
                <a:cs typeface="Times New Roman" pitchFamily="18" charset="0"/>
              </a:rPr>
              <a:t> </a:t>
            </a:r>
            <a:r>
              <a:rPr lang="en-US" sz="2800" b="1" dirty="0" err="1" smtClean="0">
                <a:ln w="13462">
                  <a:solidFill>
                    <a:prstClr val="white"/>
                  </a:solidFill>
                  <a:prstDash val="solid"/>
                </a:ln>
                <a:solidFill>
                  <a:srgbClr val="002060"/>
                </a:solidFill>
                <a:latin typeface="Times New Roman" pitchFamily="18" charset="0"/>
                <a:cs typeface="Times New Roman" pitchFamily="18" charset="0"/>
              </a:rPr>
              <a:t>từ</a:t>
            </a:r>
            <a:r>
              <a:rPr lang="en-US" sz="2800" b="1" dirty="0" smtClean="0">
                <a:ln w="13462">
                  <a:solidFill>
                    <a:prstClr val="white"/>
                  </a:solidFill>
                  <a:prstDash val="solid"/>
                </a:ln>
                <a:solidFill>
                  <a:srgbClr val="002060"/>
                </a:solidFill>
                <a:latin typeface="Times New Roman" pitchFamily="18" charset="0"/>
                <a:cs typeface="Times New Roman" pitchFamily="18" charset="0"/>
              </a:rPr>
              <a:t> </a:t>
            </a:r>
            <a:r>
              <a:rPr lang="en-US" sz="2800" b="1" dirty="0" err="1" smtClean="0">
                <a:ln w="13462">
                  <a:solidFill>
                    <a:prstClr val="white"/>
                  </a:solidFill>
                  <a:prstDash val="solid"/>
                </a:ln>
                <a:solidFill>
                  <a:srgbClr val="002060"/>
                </a:solidFill>
                <a:latin typeface="Times New Roman" pitchFamily="18" charset="0"/>
                <a:cs typeface="Times New Roman" pitchFamily="18" charset="0"/>
              </a:rPr>
              <a:t>và</a:t>
            </a:r>
            <a:r>
              <a:rPr lang="en-US" sz="2800" b="1" dirty="0" smtClean="0">
                <a:ln w="13462">
                  <a:solidFill>
                    <a:prstClr val="white"/>
                  </a:solidFill>
                  <a:prstDash val="solid"/>
                </a:ln>
                <a:solidFill>
                  <a:srgbClr val="002060"/>
                </a:solidFill>
                <a:latin typeface="Times New Roman" pitchFamily="18" charset="0"/>
                <a:cs typeface="Times New Roman" pitchFamily="18" charset="0"/>
              </a:rPr>
              <a:t> </a:t>
            </a:r>
            <a:r>
              <a:rPr lang="en-US" sz="2800" b="1" dirty="0" err="1" smtClean="0">
                <a:ln w="13462">
                  <a:solidFill>
                    <a:prstClr val="white"/>
                  </a:solidFill>
                  <a:prstDash val="solid"/>
                </a:ln>
                <a:solidFill>
                  <a:srgbClr val="002060"/>
                </a:solidFill>
                <a:latin typeface="Times New Roman" pitchFamily="18" charset="0"/>
                <a:cs typeface="Times New Roman" pitchFamily="18" charset="0"/>
              </a:rPr>
              <a:t>câu</a:t>
            </a:r>
            <a:endParaRPr lang="en-US" sz="2800" b="1" dirty="0">
              <a:ln w="13462">
                <a:solidFill>
                  <a:prstClr val="white"/>
                </a:solidFill>
                <a:prstDash val="solid"/>
              </a:ln>
              <a:solidFill>
                <a:srgbClr val="002060"/>
              </a:solidFill>
              <a:latin typeface="Times New Roman" pitchFamily="18" charset="0"/>
              <a:cs typeface="Times New Roman" pitchFamily="18" charset="0"/>
            </a:endParaRPr>
          </a:p>
          <a:p>
            <a:pPr algn="ctr" eaLnBrk="0" hangingPunct="0">
              <a:lnSpc>
                <a:spcPct val="150000"/>
              </a:lnSpc>
              <a:defRPr/>
            </a:pPr>
            <a:r>
              <a:rPr lang="en-US" sz="2800" b="1" dirty="0" smtClean="0">
                <a:ln w="13462">
                  <a:solidFill>
                    <a:prstClr val="white"/>
                  </a:solidFill>
                  <a:prstDash val="solid"/>
                </a:ln>
                <a:solidFill>
                  <a:srgbClr val="FF0000"/>
                </a:solidFill>
                <a:latin typeface="Times New Roman" pitchFamily="18" charset="0"/>
                <a:cs typeface="Times New Roman" pitchFamily="18" charset="0"/>
              </a:rPr>
              <a:t>LUYỆN TẬP VỀ ĐỘNG TỪ</a:t>
            </a:r>
            <a:endParaRPr lang="vi-VN" sz="2800" b="1" dirty="0">
              <a:ln w="13462">
                <a:solidFill>
                  <a:prstClr val="white"/>
                </a:solidFill>
                <a:prstDash val="solid"/>
              </a:ln>
              <a:solidFill>
                <a:srgbClr val="FF0000"/>
              </a:solidFill>
              <a:latin typeface="Times New Roman" pitchFamily="18" charset="0"/>
              <a:cs typeface="Times New Roman" pitchFamily="18" charset="0"/>
            </a:endParaRPr>
          </a:p>
        </p:txBody>
      </p:sp>
      <p:pic>
        <p:nvPicPr>
          <p:cNvPr id="4112" name="Picture 7" descr="979B5B5D2A124BE19ACD5CCEE1BA279D"/>
          <p:cNvPicPr>
            <a:picLocks noChangeAspect="1" noChangeArrowheads="1" noCrop="1"/>
          </p:cNvPicPr>
          <p:nvPr/>
        </p:nvPicPr>
        <p:blipFill>
          <a:blip r:embed="rId2"/>
          <a:srcRect/>
          <a:stretch>
            <a:fillRect/>
          </a:stretch>
        </p:blipFill>
        <p:spPr bwMode="auto">
          <a:xfrm>
            <a:off x="4267200" y="2006601"/>
            <a:ext cx="3302000" cy="2098675"/>
          </a:xfrm>
          <a:prstGeom prst="rect">
            <a:avLst/>
          </a:prstGeom>
          <a:noFill/>
          <a:ln w="9525">
            <a:noFill/>
            <a:miter lim="800000"/>
            <a:headEnd/>
            <a:tailEnd/>
          </a:ln>
        </p:spPr>
      </p:pic>
      <p:sp>
        <p:nvSpPr>
          <p:cNvPr id="15" name="Rectangle 14"/>
          <p:cNvSpPr/>
          <p:nvPr/>
        </p:nvSpPr>
        <p:spPr>
          <a:xfrm>
            <a:off x="1422400" y="6149458"/>
            <a:ext cx="8991600" cy="479251"/>
          </a:xfrm>
          <a:prstGeom prst="rect">
            <a:avLst/>
          </a:prstGeom>
          <a:noFill/>
        </p:spPr>
        <p:txBody>
          <a:bodyPr wrap="square" lIns="108856" tIns="54428" rIns="108856" bIns="54428">
            <a:spAutoFit/>
          </a:bodyPr>
          <a:lstStyle/>
          <a:p>
            <a:pPr algn="ctr" eaLnBrk="0" hangingPunct="0">
              <a:defRPr/>
            </a:pPr>
            <a:r>
              <a:rPr lang="en-US" sz="2400" b="1" dirty="0" err="1" smtClean="0">
                <a:ln w="13462">
                  <a:solidFill>
                    <a:prstClr val="white"/>
                  </a:solidFill>
                  <a:prstDash val="solid"/>
                </a:ln>
                <a:solidFill>
                  <a:srgbClr val="002060"/>
                </a:solidFill>
                <a:latin typeface="Times New Roman" pitchFamily="18" charset="0"/>
                <a:cs typeface="Times New Roman" pitchFamily="18" charset="0"/>
              </a:rPr>
              <a:t>Người</a:t>
            </a:r>
            <a:r>
              <a:rPr lang="en-US" sz="2400" b="1" dirty="0" smtClean="0">
                <a:ln w="13462">
                  <a:solidFill>
                    <a:prstClr val="white"/>
                  </a:solidFill>
                  <a:prstDash val="solid"/>
                </a:ln>
                <a:solidFill>
                  <a:srgbClr val="002060"/>
                </a:solidFill>
                <a:latin typeface="Times New Roman" pitchFamily="18" charset="0"/>
                <a:cs typeface="Times New Roman" pitchFamily="18" charset="0"/>
              </a:rPr>
              <a:t> </a:t>
            </a:r>
            <a:r>
              <a:rPr lang="en-US" sz="2400" b="1" dirty="0" err="1" smtClean="0">
                <a:ln w="13462">
                  <a:solidFill>
                    <a:prstClr val="white"/>
                  </a:solidFill>
                  <a:prstDash val="solid"/>
                </a:ln>
                <a:solidFill>
                  <a:srgbClr val="002060"/>
                </a:solidFill>
                <a:latin typeface="Times New Roman" pitchFamily="18" charset="0"/>
                <a:cs typeface="Times New Roman" pitchFamily="18" charset="0"/>
              </a:rPr>
              <a:t>thực</a:t>
            </a:r>
            <a:r>
              <a:rPr lang="en-US" sz="2400" b="1" dirty="0" smtClean="0">
                <a:ln w="13462">
                  <a:solidFill>
                    <a:prstClr val="white"/>
                  </a:solidFill>
                  <a:prstDash val="solid"/>
                </a:ln>
                <a:solidFill>
                  <a:srgbClr val="002060"/>
                </a:solidFill>
                <a:latin typeface="Times New Roman" pitchFamily="18" charset="0"/>
                <a:cs typeface="Times New Roman" pitchFamily="18" charset="0"/>
              </a:rPr>
              <a:t> </a:t>
            </a:r>
            <a:r>
              <a:rPr lang="en-US" sz="2400" b="1" dirty="0" err="1" smtClean="0">
                <a:ln w="13462">
                  <a:solidFill>
                    <a:prstClr val="white"/>
                  </a:solidFill>
                  <a:prstDash val="solid"/>
                </a:ln>
                <a:solidFill>
                  <a:srgbClr val="002060"/>
                </a:solidFill>
                <a:latin typeface="Times New Roman" pitchFamily="18" charset="0"/>
                <a:cs typeface="Times New Roman" pitchFamily="18" charset="0"/>
              </a:rPr>
              <a:t>hiện</a:t>
            </a:r>
            <a:r>
              <a:rPr lang="vi-VN" sz="2400" b="1" dirty="0" smtClean="0">
                <a:ln w="13462">
                  <a:solidFill>
                    <a:prstClr val="white"/>
                  </a:solidFill>
                  <a:prstDash val="solid"/>
                </a:ln>
                <a:solidFill>
                  <a:srgbClr val="002060"/>
                </a:solidFill>
                <a:latin typeface="Times New Roman" pitchFamily="18" charset="0"/>
                <a:cs typeface="Times New Roman" pitchFamily="18" charset="0"/>
              </a:rPr>
              <a:t>:</a:t>
            </a:r>
            <a:r>
              <a:rPr lang="en-US" sz="2400" b="1" dirty="0" smtClean="0">
                <a:ln w="13462">
                  <a:solidFill>
                    <a:prstClr val="white"/>
                  </a:solidFill>
                  <a:prstDash val="solid"/>
                </a:ln>
                <a:solidFill>
                  <a:srgbClr val="002060"/>
                </a:solidFill>
                <a:latin typeface="Times New Roman" pitchFamily="18" charset="0"/>
                <a:cs typeface="Times New Roman" pitchFamily="18" charset="0"/>
              </a:rPr>
              <a:t> </a:t>
            </a:r>
            <a:r>
              <a:rPr lang="en-US" sz="2400" b="1" dirty="0" err="1" smtClean="0">
                <a:ln w="13462">
                  <a:solidFill>
                    <a:prstClr val="white"/>
                  </a:solidFill>
                  <a:prstDash val="solid"/>
                </a:ln>
                <a:solidFill>
                  <a:srgbClr val="002060"/>
                </a:solidFill>
                <a:latin typeface="Times New Roman" pitchFamily="18" charset="0"/>
                <a:cs typeface="Times New Roman" pitchFamily="18" charset="0"/>
              </a:rPr>
              <a:t>Nguyễn</a:t>
            </a:r>
            <a:r>
              <a:rPr lang="en-US" sz="2400" b="1" dirty="0" smtClean="0">
                <a:ln w="13462">
                  <a:solidFill>
                    <a:prstClr val="white"/>
                  </a:solidFill>
                  <a:prstDash val="solid"/>
                </a:ln>
                <a:solidFill>
                  <a:srgbClr val="002060"/>
                </a:solidFill>
                <a:latin typeface="Times New Roman" pitchFamily="18" charset="0"/>
                <a:cs typeface="Times New Roman" pitchFamily="18" charset="0"/>
              </a:rPr>
              <a:t> </a:t>
            </a:r>
            <a:r>
              <a:rPr lang="en-US" sz="2400" b="1" dirty="0" err="1" smtClean="0">
                <a:ln w="13462">
                  <a:solidFill>
                    <a:prstClr val="white"/>
                  </a:solidFill>
                  <a:prstDash val="solid"/>
                </a:ln>
                <a:solidFill>
                  <a:srgbClr val="002060"/>
                </a:solidFill>
                <a:latin typeface="Times New Roman" pitchFamily="18" charset="0"/>
                <a:cs typeface="Times New Roman" pitchFamily="18" charset="0"/>
              </a:rPr>
              <a:t>Đức</a:t>
            </a:r>
            <a:r>
              <a:rPr lang="en-US" sz="2400" b="1" dirty="0" smtClean="0">
                <a:ln w="13462">
                  <a:solidFill>
                    <a:prstClr val="white"/>
                  </a:solidFill>
                  <a:prstDash val="solid"/>
                </a:ln>
                <a:solidFill>
                  <a:srgbClr val="002060"/>
                </a:solidFill>
                <a:latin typeface="Times New Roman" pitchFamily="18" charset="0"/>
                <a:cs typeface="Times New Roman" pitchFamily="18" charset="0"/>
              </a:rPr>
              <a:t> </a:t>
            </a:r>
            <a:r>
              <a:rPr lang="en-US" sz="2400" b="1" dirty="0" err="1" smtClean="0">
                <a:ln w="13462">
                  <a:solidFill>
                    <a:prstClr val="white"/>
                  </a:solidFill>
                  <a:prstDash val="solid"/>
                </a:ln>
                <a:solidFill>
                  <a:srgbClr val="002060"/>
                </a:solidFill>
                <a:latin typeface="Times New Roman" pitchFamily="18" charset="0"/>
                <a:cs typeface="Times New Roman" pitchFamily="18" charset="0"/>
              </a:rPr>
              <a:t>Ái</a:t>
            </a:r>
            <a:r>
              <a:rPr lang="en-US" sz="2400" b="1" dirty="0" smtClean="0">
                <a:ln w="13462">
                  <a:solidFill>
                    <a:prstClr val="white"/>
                  </a:solidFill>
                  <a:prstDash val="solid"/>
                </a:ln>
                <a:solidFill>
                  <a:srgbClr val="002060"/>
                </a:solidFill>
                <a:latin typeface="Times New Roman" pitchFamily="18" charset="0"/>
                <a:cs typeface="Times New Roman" pitchFamily="18" charset="0"/>
              </a:rPr>
              <a:t> </a:t>
            </a:r>
            <a:r>
              <a:rPr lang="en-US" sz="2400" b="1" dirty="0" err="1" smtClean="0">
                <a:ln w="13462">
                  <a:solidFill>
                    <a:prstClr val="white"/>
                  </a:solidFill>
                  <a:prstDash val="solid"/>
                </a:ln>
                <a:solidFill>
                  <a:srgbClr val="002060"/>
                </a:solidFill>
                <a:latin typeface="Times New Roman" pitchFamily="18" charset="0"/>
                <a:cs typeface="Times New Roman" pitchFamily="18" charset="0"/>
              </a:rPr>
              <a:t>Vân</a:t>
            </a:r>
            <a:endParaRPr lang="en-US" sz="2400" b="1" dirty="0">
              <a:ln w="13462">
                <a:solidFill>
                  <a:prstClr val="white"/>
                </a:solidFill>
                <a:prstDash val="solid"/>
              </a:ln>
              <a:solidFill>
                <a:srgbClr val="002060"/>
              </a:solidFill>
              <a:latin typeface="Times New Roman" pitchFamily="18" charset="0"/>
              <a:cs typeface="Times New Roman" pitchFamily="18" charset="0"/>
            </a:endParaRPr>
          </a:p>
        </p:txBody>
      </p:sp>
      <p:pic>
        <p:nvPicPr>
          <p:cNvPr id="16"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1780" y="4352651"/>
            <a:ext cx="2556329" cy="245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56329" cy="190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918700" y="-400049"/>
            <a:ext cx="186690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4366" y="4371761"/>
            <a:ext cx="3336834" cy="250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80177" y="117614"/>
            <a:ext cx="5633156"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PHÒNG GD &amp; ĐT TP QUY NHƠN</a:t>
            </a:r>
          </a:p>
          <a:p>
            <a:r>
              <a:rPr lang="en-US" sz="2000" b="1" dirty="0" smtClean="0">
                <a:latin typeface="Times New Roman" panose="02020603050405020304" pitchFamily="18" charset="0"/>
                <a:cs typeface="Times New Roman" panose="02020603050405020304" pitchFamily="18" charset="0"/>
              </a:rPr>
              <a:t>    TRƯỜNG TIỂU HỌC BÙI THỊ XUÂN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8289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20000" fill="hold" grpId="0" nodeType="withEffect">
                                  <p:stCondLst>
                                    <p:cond delay="0"/>
                                  </p:stCondLst>
                                  <p:childTnLst>
                                    <p:animClr clrSpc="hsl" dir="cw">
                                      <p:cBhvr override="childStyle">
                                        <p:cTn id="6" dur="5000" fill="hold"/>
                                        <p:tgtEl>
                                          <p:spTgt spid="25"/>
                                        </p:tgtEl>
                                        <p:attrNameLst>
                                          <p:attrName>style.color</p:attrName>
                                        </p:attrNameLst>
                                      </p:cBhvr>
                                      <p:by>
                                        <p:hsl h="-7200000" s="0" l="0"/>
                                      </p:by>
                                    </p:animClr>
                                    <p:animClr clrSpc="hsl" dir="cw">
                                      <p:cBhvr>
                                        <p:cTn id="7" dur="5000" fill="hold"/>
                                        <p:tgtEl>
                                          <p:spTgt spid="25"/>
                                        </p:tgtEl>
                                        <p:attrNameLst>
                                          <p:attrName>fillcolor</p:attrName>
                                        </p:attrNameLst>
                                      </p:cBhvr>
                                      <p:by>
                                        <p:hsl h="-7200000" s="0" l="0"/>
                                      </p:by>
                                    </p:animClr>
                                    <p:animClr clrSpc="hsl" dir="cw">
                                      <p:cBhvr>
                                        <p:cTn id="8" dur="5000" fill="hold"/>
                                        <p:tgtEl>
                                          <p:spTgt spid="25"/>
                                        </p:tgtEl>
                                        <p:attrNameLst>
                                          <p:attrName>stroke.color</p:attrName>
                                        </p:attrNameLst>
                                      </p:cBhvr>
                                      <p:by>
                                        <p:hsl h="-7200000" s="0" l="0"/>
                                      </p:by>
                                    </p:animClr>
                                    <p:set>
                                      <p:cBhvr>
                                        <p:cTn id="9" dur="50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64018"/>
            <a:ext cx="6186311" cy="2763363"/>
          </a:xfrm>
        </p:spPr>
      </p:pic>
      <p:sp>
        <p:nvSpPr>
          <p:cNvPr id="5" name="Text Placeholder 4"/>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86311" y="-1"/>
            <a:ext cx="5892799" cy="2810933"/>
          </a:xfrm>
        </p:spPr>
      </p:pic>
      <p:sp>
        <p:nvSpPr>
          <p:cNvPr id="9" name="TextBox 8"/>
          <p:cNvSpPr txBox="1"/>
          <p:nvPr/>
        </p:nvSpPr>
        <p:spPr>
          <a:xfrm>
            <a:off x="1738488" y="2778854"/>
            <a:ext cx="2348089"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Gà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trống</a:t>
            </a: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472311" y="2680624"/>
            <a:ext cx="2348089"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Gà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rừng</a:t>
            </a:r>
            <a:endParaRPr lang="en-US" sz="36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74739"/>
            <a:ext cx="3443112" cy="2714625"/>
          </a:xfrm>
          <a:prstGeom prst="rect">
            <a:avLst/>
          </a:prstGeom>
        </p:spPr>
      </p:pic>
      <p:sp>
        <p:nvSpPr>
          <p:cNvPr id="12" name="TextBox 11"/>
          <p:cNvSpPr txBox="1"/>
          <p:nvPr/>
        </p:nvSpPr>
        <p:spPr>
          <a:xfrm>
            <a:off x="1309511" y="6300653"/>
            <a:ext cx="2348089"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Ve</a:t>
            </a:r>
            <a:endParaRPr lang="en-US" sz="3600" b="1"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2089" y="3585807"/>
            <a:ext cx="3544711" cy="275254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0932" y="3619958"/>
            <a:ext cx="4188177" cy="2684244"/>
          </a:xfrm>
          <a:prstGeom prst="rect">
            <a:avLst/>
          </a:prstGeom>
        </p:spPr>
      </p:pic>
      <p:sp>
        <p:nvSpPr>
          <p:cNvPr id="15" name="TextBox 14"/>
          <p:cNvSpPr txBox="1"/>
          <p:nvPr/>
        </p:nvSpPr>
        <p:spPr>
          <a:xfrm>
            <a:off x="9127066" y="6312066"/>
            <a:ext cx="2348089"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Khướu</a:t>
            </a:r>
            <a:endParaRPr lang="en-US" sz="36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017911" y="6312065"/>
            <a:ext cx="2348089"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Cuốc</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8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43" y="0"/>
            <a:ext cx="11198578" cy="1143000"/>
          </a:xfrm>
        </p:spPr>
        <p:txBody>
          <a:bodyPr>
            <a:noAutofit/>
          </a:bodyPr>
          <a:lstStyle/>
          <a:p>
            <a:pPr algn="just"/>
            <a:r>
              <a:rPr lang="en-US" altLang="en-US" sz="3600" b="1" dirty="0" err="1" smtClean="0">
                <a:solidFill>
                  <a:srgbClr val="000000"/>
                </a:solidFill>
                <a:latin typeface="Times New Roman" panose="02020603050405020304" pitchFamily="18" charset="0"/>
                <a:cs typeface="Times New Roman" panose="02020603050405020304" pitchFamily="18" charset="0"/>
              </a:rPr>
              <a:t>Bài</a:t>
            </a:r>
            <a:r>
              <a:rPr lang="en-US" altLang="en-US" sz="3600" b="1" dirty="0" smtClean="0">
                <a:solidFill>
                  <a:srgbClr val="000000"/>
                </a:solidFill>
                <a:latin typeface="Times New Roman" panose="02020603050405020304" pitchFamily="18" charset="0"/>
                <a:cs typeface="Times New Roman" panose="02020603050405020304" pitchFamily="18" charset="0"/>
              </a:rPr>
              <a:t> 2: </a:t>
            </a:r>
            <a:r>
              <a:rPr lang="en-US" altLang="en-US" sz="3600" b="1" dirty="0" err="1" smtClean="0">
                <a:solidFill>
                  <a:srgbClr val="000000"/>
                </a:solidFill>
                <a:latin typeface="Times New Roman" panose="02020603050405020304" pitchFamily="18" charset="0"/>
                <a:cs typeface="Times New Roman" panose="02020603050405020304" pitchFamily="18" charset="0"/>
              </a:rPr>
              <a:t>Nhìn</a:t>
            </a:r>
            <a:r>
              <a:rPr lang="en-US" altLang="en-US" sz="3600" b="1" dirty="0" smtClean="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tranh</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tìm</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động</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từ</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phù</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hợp</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với</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hoạt</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động</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được</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thể</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hiện</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trong</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smtClean="0">
                <a:solidFill>
                  <a:srgbClr val="000000"/>
                </a:solidFill>
                <a:latin typeface="Times New Roman" panose="02020603050405020304" pitchFamily="18" charset="0"/>
                <a:cs typeface="Times New Roman" panose="02020603050405020304" pitchFamily="18" charset="0"/>
              </a:rPr>
              <a:t>tranh</a:t>
            </a:r>
            <a:r>
              <a:rPr lang="en-US" altLang="en-US" sz="3600" b="1" dirty="0" smtClean="0">
                <a:solidFill>
                  <a:srgbClr val="000000"/>
                </a:solidFill>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4888" y="4570236"/>
            <a:ext cx="2235201" cy="2195689"/>
          </a:xfr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sp>
        <p:nvSpPr>
          <p:cNvPr id="7" name="Rectangle 1"/>
          <p:cNvSpPr>
            <a:spLocks noChangeArrowheads="1"/>
          </p:cNvSpPr>
          <p:nvPr/>
        </p:nvSpPr>
        <p:spPr bwMode="auto">
          <a:xfrm>
            <a:off x="1049866" y="1598181"/>
            <a:ext cx="9151544"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OpenSans"/>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OpenSans"/>
              </a:rPr>
              <a:t>  </a:t>
            </a:r>
            <a:endParaRPr kumimoji="0" lang="en-US" altLang="en-US" sz="1000" b="0" i="0" u="none" strike="noStrike" cap="none" normalizeH="0" baseline="0" dirty="0" smtClean="0">
              <a:ln>
                <a:noFill/>
              </a:ln>
              <a:solidFill>
                <a:srgbClr val="000000"/>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OpenSans"/>
              </a:rPr>
              <a:t/>
            </a:r>
            <a:br>
              <a:rPr kumimoji="0" lang="en-US" altLang="en-US" sz="1000" b="0" i="0" u="none" strike="noStrike" cap="none" normalizeH="0" baseline="0" dirty="0" smtClean="0">
                <a:ln>
                  <a:noFill/>
                </a:ln>
                <a:solidFill>
                  <a:srgbClr val="000000"/>
                </a:solidFill>
                <a:effectLst/>
                <a:latin typeface="OpenSans"/>
              </a:rPr>
            </a:br>
            <a:r>
              <a:rPr kumimoji="0" lang="en-US" altLang="en-US" sz="1000" b="0" i="0" u="none" strike="noStrike" cap="none" normalizeH="0" baseline="0" dirty="0" smtClean="0">
                <a:ln>
                  <a:noFill/>
                </a:ln>
                <a:solidFill>
                  <a:srgbClr val="000000"/>
                </a:solidFill>
                <a:effectLst/>
                <a:latin typeface="OpenSans"/>
              </a:rPr>
              <a:t/>
            </a:r>
            <a:br>
              <a:rPr kumimoji="0" lang="en-US" altLang="en-US" sz="1000" b="0" i="0" u="none" strike="noStrike" cap="none" normalizeH="0" baseline="0" dirty="0" smtClean="0">
                <a:ln>
                  <a:noFill/>
                </a:ln>
                <a:solidFill>
                  <a:srgbClr val="000000"/>
                </a:solidFill>
                <a:effectLst/>
                <a:latin typeface="OpenSans"/>
              </a:rPr>
            </a:br>
            <a:r>
              <a:rPr kumimoji="0" lang="en-US" altLang="en-US" sz="1000" b="0" i="0" u="none" strike="noStrike" cap="none" normalizeH="0" baseline="0" dirty="0" err="1" smtClean="0">
                <a:ln>
                  <a:noFill/>
                </a:ln>
                <a:solidFill>
                  <a:srgbClr val="000000"/>
                </a:solidFill>
                <a:effectLst/>
                <a:latin typeface="OpenSans"/>
              </a:rPr>
              <a:t>Xem</a:t>
            </a:r>
            <a:r>
              <a:rPr kumimoji="0" lang="en-US" altLang="en-US" sz="1000" b="0" i="0" u="none" strike="noStrike" cap="none" normalizeH="0" baseline="0" dirty="0" smtClean="0">
                <a:ln>
                  <a:noFill/>
                </a:ln>
                <a:solidFill>
                  <a:srgbClr val="000000"/>
                </a:solidFill>
                <a:effectLst/>
                <a:latin typeface="OpenSans"/>
              </a:rPr>
              <a:t> </a:t>
            </a:r>
            <a:r>
              <a:rPr kumimoji="0" lang="en-US" altLang="en-US" sz="1000" b="0" i="0" u="none" strike="noStrike" cap="none" normalizeH="0" baseline="0" dirty="0" err="1" smtClean="0">
                <a:ln>
                  <a:noFill/>
                </a:ln>
                <a:solidFill>
                  <a:srgbClr val="000000"/>
                </a:solidFill>
                <a:effectLst/>
                <a:latin typeface="OpenSans"/>
              </a:rPr>
              <a:t>thêm</a:t>
            </a:r>
            <a:r>
              <a:rPr kumimoji="0" lang="en-US" altLang="en-US" sz="1000" b="0" i="0" u="none" strike="noStrike" cap="none" normalizeH="0" baseline="0" dirty="0" smtClean="0">
                <a:ln>
                  <a:noFill/>
                </a:ln>
                <a:solidFill>
                  <a:srgbClr val="000000"/>
                </a:solidFill>
                <a:effectLst/>
                <a:latin typeface="OpenSans"/>
              </a:rPr>
              <a:t> </a:t>
            </a:r>
            <a:r>
              <a:rPr kumimoji="0" lang="en-US" altLang="en-US" sz="1000" b="0" i="0" u="none" strike="noStrike" cap="none" normalizeH="0" baseline="0" dirty="0" err="1" smtClean="0">
                <a:ln>
                  <a:noFill/>
                </a:ln>
                <a:solidFill>
                  <a:srgbClr val="000000"/>
                </a:solidFill>
                <a:effectLst/>
                <a:latin typeface="OpenSans"/>
              </a:rPr>
              <a:t>tại</a:t>
            </a:r>
            <a:r>
              <a:rPr kumimoji="0" lang="en-US" altLang="en-US" sz="1000" b="0" i="0" u="none" strike="noStrike" cap="none" normalizeH="0" baseline="0" dirty="0" smtClean="0">
                <a:ln>
                  <a:noFill/>
                </a:ln>
                <a:solidFill>
                  <a:srgbClr val="000000"/>
                </a:solidFill>
                <a:effectLst/>
                <a:latin typeface="OpenSans"/>
              </a:rPr>
              <a:t>: </a:t>
            </a:r>
            <a:r>
              <a:rPr kumimoji="0" lang="en-US" altLang="en-US" sz="1000" b="0" i="0" u="none" strike="noStrike" cap="none" normalizeH="0" baseline="0" dirty="0" smtClean="0">
                <a:ln>
                  <a:noFill/>
                </a:ln>
                <a:solidFill>
                  <a:srgbClr val="003399"/>
                </a:solidFill>
                <a:effectLst/>
                <a:latin typeface="OpenSans"/>
                <a:hlinkClick r:id="rId3"/>
              </a:rPr>
              <a:t>https://loigiaihay.com/bai-11-luyen-tap-ve-dong-tu-trang-49-sgk-tieng-viet-lop-4-tap-1-ket-noi-tri-thuc-voi-cuoc-song-a136836.html#ixzz8FHFB0JsQ</a:t>
            </a:r>
            <a:r>
              <a:rPr kumimoji="0" lang="en-US" altLang="en-US" sz="1100" b="0" i="0" u="none" strike="noStrike" cap="none" normalizeH="0" baseline="0" dirty="0" smtClean="0">
                <a:ln>
                  <a:noFill/>
                </a:ln>
                <a:solidFill>
                  <a:schemeClr val="tx1"/>
                </a:solidFill>
                <a:effectLst/>
              </a:rPr>
              <a:t> </a:t>
            </a:r>
            <a:endParaRPr kumimoji="0" lang="en-US" altLang="en-US" sz="12700" b="0" i="0" u="none" strike="noStrike" cap="none" normalizeH="0" baseline="0" dirty="0" smtClean="0">
              <a:ln>
                <a:noFill/>
              </a:ln>
              <a:solidFill>
                <a:srgbClr val="000000"/>
              </a:solidFill>
              <a:effectLst/>
              <a:latin typeface="OpenSans"/>
            </a:endParaRPr>
          </a:p>
        </p:txBody>
      </p:sp>
      <p:pic>
        <p:nvPicPr>
          <p:cNvPr id="9218" name="Picture 2" descr="https://img.loigiaihay.com/picture/2023/0415/11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82" y="1172025"/>
            <a:ext cx="11388372" cy="3341687"/>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13">
            <a:extLst/>
          </p:cNvPr>
          <p:cNvSpPr/>
          <p:nvPr/>
        </p:nvSpPr>
        <p:spPr>
          <a:xfrm>
            <a:off x="3494970" y="4768578"/>
            <a:ext cx="4886324" cy="305954"/>
          </a:xfrm>
          <a:prstGeom prst="rect">
            <a:avLst/>
          </a:prstGeom>
        </p:spPr>
        <p:txBody>
          <a:bodyPr spcFirstLastPara="1" wrap="none">
            <a:prstTxWarp prst="textArchUp">
              <a:avLst/>
            </a:prstTxWarp>
            <a:spAutoFit/>
          </a:bodyPr>
          <a:lstStyle/>
          <a:p>
            <a:pPr>
              <a:defRPr/>
            </a:pPr>
            <a:r>
              <a:rPr lang="en-US" altLang="zh-CN" sz="5400" b="1" dirty="0">
                <a:solidFill>
                  <a:srgbClr val="FF0000"/>
                </a:solidFill>
                <a:latin typeface="UTM Avo" panose="02040603050506020204" pitchFamily="18" charset="0"/>
                <a:ea typeface="汉仪喵小姐简" panose="02010509060101010101" pitchFamily="49" charset="-122"/>
              </a:rPr>
              <a:t>THẢO</a:t>
            </a:r>
            <a:r>
              <a:rPr lang="en-US" altLang="zh-CN" sz="5400" b="1" dirty="0">
                <a:solidFill>
                  <a:srgbClr val="666666"/>
                </a:solidFill>
                <a:latin typeface="UTM Avo" panose="02040603050506020204" pitchFamily="18" charset="0"/>
                <a:ea typeface="汉仪喵小姐简" panose="02010509060101010101" pitchFamily="49" charset="-122"/>
              </a:rPr>
              <a:t> </a:t>
            </a:r>
            <a:r>
              <a:rPr lang="en-US" altLang="zh-CN" sz="5400" b="1" dirty="0">
                <a:solidFill>
                  <a:srgbClr val="FF0000"/>
                </a:solidFill>
                <a:latin typeface="UTM Avo" panose="02040603050506020204" pitchFamily="18" charset="0"/>
                <a:ea typeface="汉仪喵小姐简" panose="02010509060101010101" pitchFamily="49" charset="-122"/>
              </a:rPr>
              <a:t>LUẬN</a:t>
            </a:r>
            <a:r>
              <a:rPr lang="en-US" altLang="zh-CN" sz="5400" b="1" dirty="0">
                <a:solidFill>
                  <a:srgbClr val="666666"/>
                </a:solidFill>
                <a:latin typeface="UTM Avo" panose="02040603050506020204" pitchFamily="18" charset="0"/>
                <a:ea typeface="汉仪喵小姐简" panose="02010509060101010101" pitchFamily="49" charset="-122"/>
              </a:rPr>
              <a:t> </a:t>
            </a:r>
            <a:r>
              <a:rPr lang="en-US" altLang="zh-CN" sz="5400" b="1" dirty="0" smtClean="0">
                <a:solidFill>
                  <a:srgbClr val="FF0000"/>
                </a:solidFill>
                <a:latin typeface="UTM Avo" panose="02040603050506020204" pitchFamily="18" charset="0"/>
                <a:ea typeface="汉仪喵小姐简" panose="02010509060101010101" pitchFamily="49" charset="-122"/>
              </a:rPr>
              <a:t>NHÓM</a:t>
            </a:r>
            <a:r>
              <a:rPr lang="en-US" altLang="zh-CN" sz="5400" b="1" dirty="0" smtClean="0">
                <a:solidFill>
                  <a:srgbClr val="666666"/>
                </a:solidFill>
                <a:latin typeface="UTM Avo" panose="02040603050506020204" pitchFamily="18" charset="0"/>
                <a:ea typeface="汉仪喵小姐简" panose="02010509060101010101" pitchFamily="49" charset="-122"/>
              </a:rPr>
              <a:t> </a:t>
            </a:r>
            <a:r>
              <a:rPr lang="en-US" altLang="zh-CN" sz="5400" b="1" dirty="0" smtClean="0">
                <a:solidFill>
                  <a:srgbClr val="FF0000"/>
                </a:solidFill>
                <a:latin typeface="UTM Avo" panose="02040603050506020204" pitchFamily="18" charset="0"/>
                <a:ea typeface="汉仪喵小姐简" panose="02010509060101010101" pitchFamily="49" charset="-122"/>
              </a:rPr>
              <a:t>4 (4 </a:t>
            </a:r>
            <a:r>
              <a:rPr lang="en-US" altLang="zh-CN" sz="5400" b="1" dirty="0" err="1" smtClean="0">
                <a:solidFill>
                  <a:srgbClr val="FF0000"/>
                </a:solidFill>
                <a:latin typeface="UTM Avo" panose="02040603050506020204" pitchFamily="18" charset="0"/>
                <a:ea typeface="汉仪喵小姐简" panose="02010509060101010101" pitchFamily="49" charset="-122"/>
              </a:rPr>
              <a:t>phút</a:t>
            </a:r>
            <a:r>
              <a:rPr lang="en-US" altLang="zh-CN" sz="5400" b="1" dirty="0" smtClean="0">
                <a:solidFill>
                  <a:srgbClr val="FF0000"/>
                </a:solidFill>
                <a:latin typeface="UTM Avo" panose="02040603050506020204" pitchFamily="18" charset="0"/>
                <a:ea typeface="汉仪喵小姐简" panose="02010509060101010101" pitchFamily="49" charset="-122"/>
              </a:rPr>
              <a:t>)</a:t>
            </a:r>
            <a:endParaRPr lang="zh-CN" altLang="en-US" sz="5400" b="1" dirty="0">
              <a:solidFill>
                <a:srgbClr val="FF0000"/>
              </a:solidFill>
              <a:latin typeface="UTM Avo" panose="02040603050506020204" pitchFamily="18" charset="0"/>
              <a:ea typeface="汉仪喵小姐简" panose="02010509060101010101" pitchFamily="49" charset="-122"/>
            </a:endParaRPr>
          </a:p>
        </p:txBody>
      </p:sp>
    </p:spTree>
    <p:extLst>
      <p:ext uri="{BB962C8B-B14F-4D97-AF65-F5344CB8AC3E}">
        <p14:creationId xmlns:p14="http://schemas.microsoft.com/office/powerpoint/2010/main" val="15973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995947308"/>
              </p:ext>
            </p:extLst>
          </p:nvPr>
        </p:nvGraphicFramePr>
        <p:xfrm>
          <a:off x="0" y="-1"/>
          <a:ext cx="12192000" cy="6858000"/>
        </p:xfrm>
        <a:graphic>
          <a:graphicData uri="http://schemas.openxmlformats.org/drawingml/2006/table">
            <a:tbl>
              <a:tblPr firstRow="1" firstCol="1" bandRow="1">
                <a:tableStyleId>{B301B821-A1FF-4177-AEE7-76D212191A09}</a:tableStyleId>
              </a:tblPr>
              <a:tblGrid>
                <a:gridCol w="3172772">
                  <a:extLst>
                    <a:ext uri="{9D8B030D-6E8A-4147-A177-3AD203B41FA5}">
                      <a16:colId xmlns:a16="http://schemas.microsoft.com/office/drawing/2014/main" val="869385281"/>
                    </a:ext>
                  </a:extLst>
                </a:gridCol>
                <a:gridCol w="9019228">
                  <a:extLst>
                    <a:ext uri="{9D8B030D-6E8A-4147-A177-3AD203B41FA5}">
                      <a16:colId xmlns:a16="http://schemas.microsoft.com/office/drawing/2014/main" val="1563810347"/>
                    </a:ext>
                  </a:extLst>
                </a:gridCol>
              </a:tblGrid>
              <a:tr h="1143000">
                <a:tc>
                  <a:txBody>
                    <a:bodyPr/>
                    <a:lstStyle/>
                    <a:p>
                      <a:pPr algn="ctr">
                        <a:lnSpc>
                          <a:spcPct val="150000"/>
                        </a:lnSpc>
                        <a:spcBef>
                          <a:spcPts val="100"/>
                        </a:spcBef>
                        <a:spcAft>
                          <a:spcPts val="100"/>
                        </a:spcAft>
                      </a:pPr>
                      <a:r>
                        <a:rPr lang="vi-VN" sz="3600" kern="100" dirty="0">
                          <a:effectLst/>
                          <a:latin typeface="+mj-lt"/>
                        </a:rPr>
                        <a:t>Tranh</a:t>
                      </a:r>
                      <a:endParaRPr lang="en-US" sz="3600" kern="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00"/>
                        </a:spcBef>
                        <a:spcAft>
                          <a:spcPts val="100"/>
                        </a:spcAft>
                      </a:pPr>
                      <a:r>
                        <a:rPr lang="vi-VN" sz="3600" kern="100" dirty="0">
                          <a:effectLst/>
                          <a:latin typeface="+mj-lt"/>
                        </a:rPr>
                        <a:t>Các động từ</a:t>
                      </a:r>
                      <a:endParaRPr lang="en-US" sz="3600" kern="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6025344"/>
                  </a:ext>
                </a:extLst>
              </a:tr>
              <a:tr h="1143000">
                <a:tc>
                  <a:txBody>
                    <a:bodyPr/>
                    <a:lstStyle/>
                    <a:p>
                      <a:pPr algn="ctr">
                        <a:lnSpc>
                          <a:spcPct val="150000"/>
                        </a:lnSpc>
                        <a:spcBef>
                          <a:spcPts val="100"/>
                        </a:spcBef>
                        <a:spcAft>
                          <a:spcPts val="100"/>
                        </a:spcAft>
                      </a:pPr>
                      <a:r>
                        <a:rPr lang="vi-VN" sz="1300" kern="100" dirty="0">
                          <a:effectLst/>
                        </a:rPr>
                        <a:t>1</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vi-VN" sz="3600" kern="100" dirty="0">
                          <a:effectLst/>
                          <a:latin typeface="Times New Roman" panose="02020603050405020304" pitchFamily="18" charset="0"/>
                          <a:cs typeface="Times New Roman" panose="02020603050405020304" pitchFamily="18" charset="0"/>
                        </a:rPr>
                        <a:t>- đi, leo (núi), trèo (đèo), vượt (dốc),...</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1809772"/>
                  </a:ext>
                </a:extLst>
              </a:tr>
              <a:tr h="1143000">
                <a:tc>
                  <a:txBody>
                    <a:bodyPr/>
                    <a:lstStyle/>
                    <a:p>
                      <a:pPr algn="ctr">
                        <a:lnSpc>
                          <a:spcPct val="150000"/>
                        </a:lnSpc>
                        <a:spcBef>
                          <a:spcPts val="100"/>
                        </a:spcBef>
                        <a:spcAft>
                          <a:spcPts val="100"/>
                        </a:spcAft>
                      </a:pPr>
                      <a:r>
                        <a:rPr lang="vi-VN" sz="1300" kern="100" dirty="0">
                          <a:effectLst/>
                        </a:rPr>
                        <a:t>2</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vi-VN" sz="3600" kern="100" dirty="0">
                          <a:effectLst/>
                          <a:latin typeface="Times New Roman" panose="02020603050405020304" pitchFamily="18" charset="0"/>
                          <a:cs typeface="Times New Roman" panose="02020603050405020304" pitchFamily="18" charset="0"/>
                        </a:rPr>
                        <a:t>- cắm (lều, trại ), dựng (lều vải</a:t>
                      </a:r>
                      <a:r>
                        <a:rPr lang="vi-VN" sz="3600" kern="100" dirty="0" smtClean="0">
                          <a:effectLst/>
                          <a:latin typeface="Times New Roman" panose="02020603050405020304" pitchFamily="18"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10114"/>
                  </a:ext>
                </a:extLst>
              </a:tr>
              <a:tr h="1143000">
                <a:tc>
                  <a:txBody>
                    <a:bodyPr/>
                    <a:lstStyle/>
                    <a:p>
                      <a:pPr algn="ctr">
                        <a:lnSpc>
                          <a:spcPct val="150000"/>
                        </a:lnSpc>
                        <a:spcBef>
                          <a:spcPts val="100"/>
                        </a:spcBef>
                        <a:spcAft>
                          <a:spcPts val="100"/>
                        </a:spcAft>
                      </a:pPr>
                      <a:r>
                        <a:rPr lang="vi-VN" sz="1300" kern="100" dirty="0">
                          <a:effectLst/>
                        </a:rPr>
                        <a:t>3</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vi-VN" sz="3600" kern="100" dirty="0">
                          <a:effectLst/>
                          <a:latin typeface="Times New Roman" panose="02020603050405020304" pitchFamily="18" charset="0"/>
                          <a:cs typeface="Times New Roman" panose="02020603050405020304" pitchFamily="18" charset="0"/>
                        </a:rPr>
                        <a:t>- câu (cá), giật (cần câu</a:t>
                      </a:r>
                      <a:r>
                        <a:rPr lang="vi-VN" sz="3600" kern="100" dirty="0" smtClean="0">
                          <a:effectLst/>
                          <a:latin typeface="Times New Roman" panose="02020603050405020304" pitchFamily="18" charset="0"/>
                          <a:cs typeface="Times New Roman" panose="02020603050405020304" pitchFamily="18" charset="0"/>
                        </a:rPr>
                        <a:t>)</a:t>
                      </a:r>
                      <a:r>
                        <a:rPr lang="en-US" sz="3600" kern="100" dirty="0" smtClean="0">
                          <a:effectLst/>
                          <a:latin typeface="Times New Roman" panose="02020603050405020304" pitchFamily="18" charset="0"/>
                          <a:cs typeface="Times New Roman" panose="02020603050405020304" pitchFamily="18" charset="0"/>
                        </a:rPr>
                        <a:t>,</a:t>
                      </a:r>
                      <a:r>
                        <a:rPr lang="vi-VN" sz="3600" kern="100" dirty="0" smtClean="0">
                          <a:effectLst/>
                          <a:latin typeface="Times New Roman" panose="02020603050405020304" pitchFamily="18"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8031295"/>
                  </a:ext>
                </a:extLst>
              </a:tr>
              <a:tr h="1143000">
                <a:tc>
                  <a:txBody>
                    <a:bodyPr/>
                    <a:lstStyle/>
                    <a:p>
                      <a:pPr algn="ctr">
                        <a:lnSpc>
                          <a:spcPct val="150000"/>
                        </a:lnSpc>
                        <a:spcBef>
                          <a:spcPts val="100"/>
                        </a:spcBef>
                        <a:spcAft>
                          <a:spcPts val="100"/>
                        </a:spcAft>
                      </a:pPr>
                      <a:r>
                        <a:rPr lang="vi-VN" sz="1300" kern="100" dirty="0">
                          <a:effectLst/>
                        </a:rPr>
                        <a:t>4</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vi-VN" sz="3600" kern="100" dirty="0">
                          <a:effectLst/>
                          <a:latin typeface="Times New Roman" panose="02020603050405020304" pitchFamily="18" charset="0"/>
                          <a:cs typeface="Times New Roman" panose="02020603050405020304" pitchFamily="18" charset="0"/>
                        </a:rPr>
                        <a:t>- bay, lượn, dang (cánh), vỗ (cánh),...</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8539804"/>
                  </a:ext>
                </a:extLst>
              </a:tr>
              <a:tr h="1143000">
                <a:tc>
                  <a:txBody>
                    <a:bodyPr/>
                    <a:lstStyle/>
                    <a:p>
                      <a:pPr algn="ctr">
                        <a:lnSpc>
                          <a:spcPct val="150000"/>
                        </a:lnSpc>
                        <a:spcBef>
                          <a:spcPts val="100"/>
                        </a:spcBef>
                        <a:spcAft>
                          <a:spcPts val="100"/>
                        </a:spcAft>
                      </a:pPr>
                      <a:r>
                        <a:rPr lang="vi-VN" sz="1300" kern="100" dirty="0">
                          <a:effectLst/>
                        </a:rPr>
                        <a:t>5</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vi-VN" sz="3600" kern="100" dirty="0">
                          <a:effectLst/>
                          <a:latin typeface="Times New Roman" panose="02020603050405020304" pitchFamily="18" charset="0"/>
                          <a:cs typeface="Times New Roman" panose="02020603050405020304" pitchFamily="18" charset="0"/>
                        </a:rPr>
                        <a:t>- bơi, lặn, khám phá (đại dương</a:t>
                      </a:r>
                      <a:r>
                        <a:rPr lang="vi-VN" sz="3600" kern="100" dirty="0" smtClean="0">
                          <a:effectLst/>
                          <a:latin typeface="Times New Roman" panose="02020603050405020304" pitchFamily="18" charset="0"/>
                          <a:cs typeface="Times New Roman" panose="02020603050405020304" pitchFamily="18" charset="0"/>
                        </a:rPr>
                        <a:t>)</a:t>
                      </a:r>
                      <a:r>
                        <a:rPr lang="en-US" sz="3600" kern="100" dirty="0" smtClean="0">
                          <a:effectLst/>
                          <a:latin typeface="Times New Roman" panose="02020603050405020304" pitchFamily="18" charset="0"/>
                          <a:cs typeface="Times New Roman" panose="02020603050405020304" pitchFamily="18" charset="0"/>
                        </a:rPr>
                        <a:t>,</a:t>
                      </a:r>
                      <a:r>
                        <a:rPr lang="vi-VN" sz="3600" kern="100" dirty="0" smtClean="0">
                          <a:effectLst/>
                          <a:latin typeface="Times New Roman" panose="02020603050405020304" pitchFamily="18"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9362382"/>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56" y="1304219"/>
            <a:ext cx="2088444" cy="87065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56" y="2372520"/>
            <a:ext cx="2088444" cy="92445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56" y="3494618"/>
            <a:ext cx="2088444" cy="98707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56" y="4679334"/>
            <a:ext cx="2088444" cy="93124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756" y="5808224"/>
            <a:ext cx="2088444" cy="965110"/>
          </a:xfrm>
          <a:prstGeom prst="rect">
            <a:avLst/>
          </a:prstGeom>
        </p:spPr>
      </p:pic>
    </p:spTree>
    <p:extLst>
      <p:ext uri="{BB962C8B-B14F-4D97-AF65-F5344CB8AC3E}">
        <p14:creationId xmlns:p14="http://schemas.microsoft.com/office/powerpoint/2010/main" val="234056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9656" y="258803"/>
            <a:ext cx="11132234" cy="1200329"/>
          </a:xfrm>
          <a:prstGeom prst="rect">
            <a:avLst/>
          </a:prstGeom>
        </p:spPr>
        <p:txBody>
          <a:bodyPr wrap="square">
            <a:spAutoFit/>
          </a:bodyPr>
          <a:lstStyle/>
          <a:p>
            <a:r>
              <a:rPr lang="en-US" sz="3600" b="1" dirty="0" err="1" smtClean="0">
                <a:solidFill>
                  <a:srgbClr val="000000"/>
                </a:solidFill>
                <a:latin typeface="Times New Roman" panose="02020603050405020304" pitchFamily="18" charset="0"/>
                <a:cs typeface="Times New Roman" panose="02020603050405020304" pitchFamily="18" charset="0"/>
              </a:rPr>
              <a:t>Bài</a:t>
            </a:r>
            <a:r>
              <a:rPr lang="en-US" sz="3600" b="1" dirty="0" smtClean="0">
                <a:solidFill>
                  <a:srgbClr val="000000"/>
                </a:solidFill>
                <a:latin typeface="Times New Roman" panose="02020603050405020304" pitchFamily="18" charset="0"/>
                <a:cs typeface="Times New Roman" panose="02020603050405020304" pitchFamily="18" charset="0"/>
              </a:rPr>
              <a:t> 3: </a:t>
            </a:r>
            <a:r>
              <a:rPr lang="vi-VN" sz="3600" b="1" dirty="0" smtClean="0">
                <a:solidFill>
                  <a:srgbClr val="000000"/>
                </a:solidFill>
                <a:latin typeface="Times New Roman" panose="02020603050405020304" pitchFamily="18" charset="0"/>
                <a:cs typeface="Times New Roman" panose="02020603050405020304" pitchFamily="18" charset="0"/>
              </a:rPr>
              <a:t>Đặt </a:t>
            </a:r>
            <a:r>
              <a:rPr lang="vi-VN" sz="3600" b="1" dirty="0">
                <a:solidFill>
                  <a:srgbClr val="000000"/>
                </a:solidFill>
                <a:latin typeface="Times New Roman" panose="02020603050405020304" pitchFamily="18" charset="0"/>
                <a:cs typeface="Times New Roman" panose="02020603050405020304" pitchFamily="18" charset="0"/>
              </a:rPr>
              <a:t>câu với các động từ chỉ hoạt động di chuyển tìm được ở bài tập </a:t>
            </a:r>
            <a:r>
              <a:rPr lang="vi-VN" sz="3600" b="1" dirty="0" smtClean="0">
                <a:solidFill>
                  <a:srgbClr val="000000"/>
                </a:solidFill>
                <a:latin typeface="Times New Roman" panose="02020603050405020304" pitchFamily="18" charset="0"/>
                <a:cs typeface="Times New Roman" panose="02020603050405020304" pitchFamily="18" charset="0"/>
              </a:rPr>
              <a:t>2</a:t>
            </a:r>
            <a:r>
              <a:rPr lang="en-US" sz="3600" b="1" dirty="0">
                <a:solidFill>
                  <a:srgbClr val="000000"/>
                </a:solidFill>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8" name="矩形 13">
            <a:extLst/>
          </p:cNvPr>
          <p:cNvSpPr/>
          <p:nvPr/>
        </p:nvSpPr>
        <p:spPr>
          <a:xfrm>
            <a:off x="3734120" y="2555753"/>
            <a:ext cx="4886324" cy="305954"/>
          </a:xfrm>
          <a:prstGeom prst="rect">
            <a:avLst/>
          </a:prstGeom>
        </p:spPr>
        <p:txBody>
          <a:bodyPr spcFirstLastPara="1" wrap="none">
            <a:prstTxWarp prst="textArchUp">
              <a:avLst/>
            </a:prstTxWarp>
            <a:spAutoFit/>
          </a:bodyPr>
          <a:lstStyle/>
          <a:p>
            <a:pPr>
              <a:defRPr/>
            </a:pPr>
            <a:r>
              <a:rPr lang="en-US" altLang="zh-CN" sz="5400" b="1" dirty="0">
                <a:solidFill>
                  <a:srgbClr val="FF0000"/>
                </a:solidFill>
                <a:latin typeface="UTM Avo" panose="02040603050506020204" pitchFamily="18" charset="0"/>
                <a:ea typeface="汉仪喵小姐简" panose="02010509060101010101" pitchFamily="49" charset="-122"/>
              </a:rPr>
              <a:t>THẢO</a:t>
            </a:r>
            <a:r>
              <a:rPr lang="en-US" altLang="zh-CN" sz="5400" b="1" dirty="0">
                <a:solidFill>
                  <a:srgbClr val="666666"/>
                </a:solidFill>
                <a:latin typeface="UTM Avo" panose="02040603050506020204" pitchFamily="18" charset="0"/>
                <a:ea typeface="汉仪喵小姐简" panose="02010509060101010101" pitchFamily="49" charset="-122"/>
              </a:rPr>
              <a:t> </a:t>
            </a:r>
            <a:r>
              <a:rPr lang="en-US" altLang="zh-CN" sz="5400" b="1" dirty="0">
                <a:solidFill>
                  <a:srgbClr val="FF0000"/>
                </a:solidFill>
                <a:latin typeface="UTM Avo" panose="02040603050506020204" pitchFamily="18" charset="0"/>
                <a:ea typeface="汉仪喵小姐简" panose="02010509060101010101" pitchFamily="49" charset="-122"/>
              </a:rPr>
              <a:t>LUẬN</a:t>
            </a:r>
            <a:r>
              <a:rPr lang="en-US" altLang="zh-CN" sz="5400" b="1" dirty="0">
                <a:solidFill>
                  <a:srgbClr val="666666"/>
                </a:solidFill>
                <a:latin typeface="UTM Avo" panose="02040603050506020204" pitchFamily="18" charset="0"/>
                <a:ea typeface="汉仪喵小姐简" panose="02010509060101010101" pitchFamily="49" charset="-122"/>
              </a:rPr>
              <a:t> </a:t>
            </a:r>
            <a:r>
              <a:rPr lang="en-US" altLang="zh-CN" sz="5400" b="1" dirty="0" smtClean="0">
                <a:solidFill>
                  <a:srgbClr val="FF0000"/>
                </a:solidFill>
                <a:latin typeface="UTM Avo" panose="02040603050506020204" pitchFamily="18" charset="0"/>
                <a:ea typeface="汉仪喵小姐简" panose="02010509060101010101" pitchFamily="49" charset="-122"/>
              </a:rPr>
              <a:t>NHÓM</a:t>
            </a:r>
            <a:r>
              <a:rPr lang="en-US" altLang="zh-CN" sz="5400" b="1" dirty="0" smtClean="0">
                <a:solidFill>
                  <a:srgbClr val="666666"/>
                </a:solidFill>
                <a:latin typeface="UTM Avo" panose="02040603050506020204" pitchFamily="18" charset="0"/>
                <a:ea typeface="汉仪喵小姐简" panose="02010509060101010101" pitchFamily="49" charset="-122"/>
              </a:rPr>
              <a:t> </a:t>
            </a:r>
            <a:r>
              <a:rPr lang="en-US" altLang="zh-CN" sz="5400" b="1" dirty="0">
                <a:solidFill>
                  <a:srgbClr val="FF0000"/>
                </a:solidFill>
                <a:latin typeface="UTM Avo" panose="02040603050506020204" pitchFamily="18" charset="0"/>
                <a:ea typeface="汉仪喵小姐简" panose="02010509060101010101" pitchFamily="49" charset="-122"/>
              </a:rPr>
              <a:t>2</a:t>
            </a:r>
            <a:r>
              <a:rPr lang="en-US" altLang="zh-CN" sz="5400" b="1" dirty="0" smtClean="0">
                <a:solidFill>
                  <a:srgbClr val="FF0000"/>
                </a:solidFill>
                <a:latin typeface="UTM Avo" panose="02040603050506020204" pitchFamily="18" charset="0"/>
                <a:ea typeface="汉仪喵小姐简" panose="02010509060101010101" pitchFamily="49" charset="-122"/>
              </a:rPr>
              <a:t> (2 </a:t>
            </a:r>
            <a:r>
              <a:rPr lang="en-US" altLang="zh-CN" sz="5400" b="1" dirty="0" err="1" smtClean="0">
                <a:solidFill>
                  <a:srgbClr val="FF0000"/>
                </a:solidFill>
                <a:latin typeface="UTM Avo" panose="02040603050506020204" pitchFamily="18" charset="0"/>
                <a:ea typeface="汉仪喵小姐简" panose="02010509060101010101" pitchFamily="49" charset="-122"/>
              </a:rPr>
              <a:t>phút</a:t>
            </a:r>
            <a:r>
              <a:rPr lang="en-US" altLang="zh-CN" sz="5400" b="1" dirty="0" smtClean="0">
                <a:solidFill>
                  <a:srgbClr val="FF0000"/>
                </a:solidFill>
                <a:latin typeface="UTM Avo" panose="02040603050506020204" pitchFamily="18" charset="0"/>
                <a:ea typeface="汉仪喵小姐简" panose="02010509060101010101" pitchFamily="49" charset="-122"/>
              </a:rPr>
              <a:t>)</a:t>
            </a:r>
            <a:endParaRPr lang="zh-CN" altLang="en-US" sz="5400" b="1" dirty="0">
              <a:solidFill>
                <a:srgbClr val="FF0000"/>
              </a:solidFill>
              <a:latin typeface="UTM Avo" panose="02040603050506020204" pitchFamily="18" charset="0"/>
              <a:ea typeface="汉仪喵小姐简" panose="02010509060101010101" pitchFamily="49" charset="-122"/>
            </a:endParaRPr>
          </a:p>
        </p:txBody>
      </p:sp>
      <p:pic>
        <p:nvPicPr>
          <p:cNvPr id="10" name="Picture 9"/>
          <p:cNvPicPr>
            <a:picLocks noChangeAspect="1"/>
          </p:cNvPicPr>
          <p:nvPr/>
        </p:nvPicPr>
        <p:blipFill>
          <a:blip r:embed="rId2"/>
          <a:stretch>
            <a:fillRect/>
          </a:stretch>
        </p:blipFill>
        <p:spPr>
          <a:xfrm>
            <a:off x="4643903" y="3296529"/>
            <a:ext cx="3066757" cy="2091396"/>
          </a:xfrm>
          <a:prstGeom prst="rect">
            <a:avLst/>
          </a:prstGeom>
        </p:spPr>
      </p:pic>
    </p:spTree>
    <p:extLst>
      <p:ext uri="{BB962C8B-B14F-4D97-AF65-F5344CB8AC3E}">
        <p14:creationId xmlns:p14="http://schemas.microsoft.com/office/powerpoint/2010/main" val="414811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91704"/>
            <a:ext cx="11176001" cy="656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57238" y="2743200"/>
            <a:ext cx="11698515" cy="1187053"/>
          </a:xfrm>
          <a:prstGeom prst="rect">
            <a:avLst/>
          </a:prstGeom>
        </p:spPr>
        <p:txBody>
          <a:bodyPr wrap="none" lIns="68519" tIns="34259" rIns="68519" bIns="34259" numCol="1" fromWordArt="1">
            <a:prstTxWarp prst="textPlain">
              <a:avLst>
                <a:gd name="adj" fmla="val 50000"/>
              </a:avLst>
            </a:prstTxWarp>
          </a:bodyPr>
          <a:lstStyle/>
          <a:p>
            <a:pPr algn="ctr"/>
            <a:r>
              <a:rPr lang="vi-VN" sz="4267" b="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XIN CHÂN THÀNH CẢM ƠN </a:t>
            </a:r>
          </a:p>
          <a:p>
            <a:pPr algn="ctr"/>
            <a:r>
              <a:rPr lang="vi-VN" sz="4267" b="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QUÝ THẦY CÔ GIÁO VÀ CÁC EM</a:t>
            </a:r>
            <a:endParaRPr lang="en-US" sz="4267" b="1" kern="10" dirty="0">
              <a:ln w="19050">
                <a:solidFill>
                  <a:srgbClr val="FF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9220"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704219" cy="127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5001" y="4953000"/>
            <a:ext cx="266699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40908" y="5294691"/>
            <a:ext cx="1704219"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680700" y="-266699"/>
            <a:ext cx="1244601"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78465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ltLang="en-US" smtClean="0"/>
          </a:p>
        </p:txBody>
      </p:sp>
      <p:sp>
        <p:nvSpPr>
          <p:cNvPr id="6147" name="Rectangle 3"/>
          <p:cNvSpPr>
            <a:spLocks noGrp="1" noChangeArrowheads="1"/>
          </p:cNvSpPr>
          <p:nvPr>
            <p:ph type="body" idx="1"/>
          </p:nvPr>
        </p:nvSpPr>
        <p:spPr>
          <a:xfrm>
            <a:off x="1981200" y="1"/>
            <a:ext cx="8229600" cy="6126163"/>
          </a:xfrm>
        </p:spPr>
        <p:txBody>
          <a:bodyPr/>
          <a:lstStyle/>
          <a:p>
            <a:endParaRPr lang="en-US" altLang="en-US" smtClean="0"/>
          </a:p>
        </p:txBody>
      </p:sp>
      <p:pic>
        <p:nvPicPr>
          <p:cNvPr id="6148" name="Picture 4" descr="12949220591873434031_574_5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726" y="-477838"/>
            <a:ext cx="9185275" cy="733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WordArt 30"/>
          <p:cNvSpPr>
            <a:spLocks noChangeArrowheads="1" noChangeShapeType="1" noTextEdit="1"/>
          </p:cNvSpPr>
          <p:nvPr/>
        </p:nvSpPr>
        <p:spPr bwMode="auto">
          <a:xfrm>
            <a:off x="1981200" y="533400"/>
            <a:ext cx="8305800" cy="2230438"/>
          </a:xfrm>
          <a:prstGeom prst="rect">
            <a:avLst/>
          </a:prstGeom>
        </p:spPr>
        <p:txBody>
          <a:bodyPr wrap="none" fromWordArt="1">
            <a:prstTxWarp prst="textPlain">
              <a:avLst>
                <a:gd name="adj" fmla="val 50000"/>
              </a:avLst>
            </a:prstTxWarp>
          </a:bodyPr>
          <a:lstStyle/>
          <a:p>
            <a:pPr algn="ctr"/>
            <a:r>
              <a:rPr lang="it-IT"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Trò chơi : Ai nhanh ,ai đúng ?</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91151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ltLang="en-US" smtClean="0"/>
          </a:p>
        </p:txBody>
      </p:sp>
      <p:sp>
        <p:nvSpPr>
          <p:cNvPr id="8195" name="Rectangle 3"/>
          <p:cNvSpPr>
            <a:spLocks noGrp="1" noChangeArrowheads="1"/>
          </p:cNvSpPr>
          <p:nvPr>
            <p:ph type="body" idx="1"/>
          </p:nvPr>
        </p:nvSpPr>
        <p:spPr>
          <a:xfrm>
            <a:off x="1981200" y="1"/>
            <a:ext cx="8229600" cy="6126163"/>
          </a:xfrm>
        </p:spPr>
        <p:txBody>
          <a:bodyPr/>
          <a:lstStyle/>
          <a:p>
            <a:endParaRPr lang="en-US" altLang="en-US" smtClean="0"/>
          </a:p>
        </p:txBody>
      </p:sp>
      <p:pic>
        <p:nvPicPr>
          <p:cNvPr id="8196" name="Picture 4" descr="12949220591873434031_574_5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725" y="-477838"/>
            <a:ext cx="9144000" cy="733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
          <p:cNvSpPr txBox="1">
            <a:spLocks noChangeArrowheads="1"/>
          </p:cNvSpPr>
          <p:nvPr/>
        </p:nvSpPr>
        <p:spPr bwMode="auto">
          <a:xfrm>
            <a:off x="3155950" y="267055"/>
            <a:ext cx="8662988"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a:buFontTx/>
              <a:buAutoNum type="arabicParenR"/>
              <a:defRPr/>
            </a:pP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a:t>
            </a:r>
            <a:endParaRPr lang="en-US" sz="3600" b="1" dirty="0">
              <a:solidFill>
                <a:srgbClr val="FF0066"/>
              </a:solidFill>
              <a:latin typeface="Times New Roman" panose="02020603050405020304" pitchFamily="18" charset="0"/>
              <a:cs typeface="Times New Roman" panose="02020603050405020304" pitchFamily="18" charset="0"/>
            </a:endParaRPr>
          </a:p>
        </p:txBody>
      </p:sp>
      <p:sp>
        <p:nvSpPr>
          <p:cNvPr id="10253" name="Text Box 13"/>
          <p:cNvSpPr txBox="1">
            <a:spLocks noChangeArrowheads="1"/>
          </p:cNvSpPr>
          <p:nvPr/>
        </p:nvSpPr>
        <p:spPr bwMode="auto">
          <a:xfrm>
            <a:off x="3155950" y="1066801"/>
            <a:ext cx="704850" cy="93871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A.</a:t>
            </a:r>
          </a:p>
          <a:p>
            <a:pPr eaLnBrk="1" hangingPunct="1">
              <a:spcBef>
                <a:spcPct val="50000"/>
              </a:spcBef>
            </a:pPr>
            <a:endParaRPr lang="en-US" altLang="en-US" b="1" dirty="0"/>
          </a:p>
        </p:txBody>
      </p:sp>
      <p:sp>
        <p:nvSpPr>
          <p:cNvPr id="10254" name="Text Box 14"/>
          <p:cNvSpPr txBox="1">
            <a:spLocks noChangeArrowheads="1"/>
          </p:cNvSpPr>
          <p:nvPr/>
        </p:nvSpPr>
        <p:spPr bwMode="auto">
          <a:xfrm>
            <a:off x="3698521" y="1733066"/>
            <a:ext cx="7073900" cy="116955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50000"/>
              </a:spcBef>
            </a:pPr>
            <a:endParaRPr lang="en-US" altLang="en-US" sz="2800" b="1" dirty="0">
              <a:latin typeface="Times New Roman" panose="02020603050405020304" pitchFamily="18" charset="0"/>
            </a:endParaRPr>
          </a:p>
        </p:txBody>
      </p:sp>
      <p:sp>
        <p:nvSpPr>
          <p:cNvPr id="10255" name="Text Box 15"/>
          <p:cNvSpPr txBox="1">
            <a:spLocks noChangeArrowheads="1"/>
          </p:cNvSpPr>
          <p:nvPr/>
        </p:nvSpPr>
        <p:spPr bwMode="auto">
          <a:xfrm>
            <a:off x="3124200" y="1752600"/>
            <a:ext cx="1028700" cy="107721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B.</a:t>
            </a:r>
          </a:p>
          <a:p>
            <a:pPr eaLnBrk="1" hangingPunct="1">
              <a:spcBef>
                <a:spcPct val="50000"/>
              </a:spcBef>
            </a:pPr>
            <a:endParaRPr lang="en-US" altLang="en-US" sz="2400" b="1" dirty="0">
              <a:latin typeface="Times New Roman" panose="02020603050405020304" pitchFamily="18" charset="0"/>
            </a:endParaRPr>
          </a:p>
        </p:txBody>
      </p:sp>
      <p:sp>
        <p:nvSpPr>
          <p:cNvPr id="10256" name="Text Box 16"/>
          <p:cNvSpPr txBox="1">
            <a:spLocks noChangeArrowheads="1"/>
          </p:cNvSpPr>
          <p:nvPr/>
        </p:nvSpPr>
        <p:spPr bwMode="auto">
          <a:xfrm>
            <a:off x="3725334" y="1033464"/>
            <a:ext cx="4827588" cy="120032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b="1" dirty="0">
              <a:latin typeface="Times New Roman" panose="02020603050405020304" pitchFamily="18" charset="0"/>
            </a:endParaRPr>
          </a:p>
        </p:txBody>
      </p:sp>
      <p:sp>
        <p:nvSpPr>
          <p:cNvPr id="10266" name="Text Box 26"/>
          <p:cNvSpPr txBox="1">
            <a:spLocks noChangeArrowheads="1"/>
          </p:cNvSpPr>
          <p:nvPr/>
        </p:nvSpPr>
        <p:spPr bwMode="auto">
          <a:xfrm>
            <a:off x="3725334" y="2405242"/>
            <a:ext cx="6180666"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endParaRPr>
          </a:p>
        </p:txBody>
      </p:sp>
      <p:sp>
        <p:nvSpPr>
          <p:cNvPr id="28" name="Text Box 13"/>
          <p:cNvSpPr txBox="1">
            <a:spLocks noChangeArrowheads="1"/>
          </p:cNvSpPr>
          <p:nvPr/>
        </p:nvSpPr>
        <p:spPr bwMode="auto">
          <a:xfrm>
            <a:off x="3086100" y="2438401"/>
            <a:ext cx="723900" cy="93871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C.</a:t>
            </a:r>
          </a:p>
          <a:p>
            <a:pPr eaLnBrk="1" hangingPunct="1">
              <a:spcBef>
                <a:spcPct val="50000"/>
              </a:spcBef>
            </a:pPr>
            <a:endParaRPr lang="en-US" altLang="en-US" b="1" dirty="0"/>
          </a:p>
        </p:txBody>
      </p:sp>
      <p:grpSp>
        <p:nvGrpSpPr>
          <p:cNvPr id="15" name="Group 14"/>
          <p:cNvGrpSpPr>
            <a:grpSpLocks/>
          </p:cNvGrpSpPr>
          <p:nvPr/>
        </p:nvGrpSpPr>
        <p:grpSpPr bwMode="auto">
          <a:xfrm>
            <a:off x="1898650" y="577850"/>
            <a:ext cx="628650" cy="838200"/>
            <a:chOff x="457200" y="762000"/>
            <a:chExt cx="838547" cy="838547"/>
          </a:xfrm>
        </p:grpSpPr>
        <p:sp>
          <p:nvSpPr>
            <p:cNvPr id="16" name="Oval 15"/>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05</a:t>
              </a:r>
              <a:endParaRPr lang="en-US" sz="1600" b="1" dirty="0">
                <a:solidFill>
                  <a:srgbClr val="FF0000"/>
                </a:solidFill>
              </a:endParaRPr>
            </a:p>
          </p:txBody>
        </p:sp>
      </p:grpSp>
      <p:grpSp>
        <p:nvGrpSpPr>
          <p:cNvPr id="19" name="Group 18"/>
          <p:cNvGrpSpPr>
            <a:grpSpLocks/>
          </p:cNvGrpSpPr>
          <p:nvPr/>
        </p:nvGrpSpPr>
        <p:grpSpPr bwMode="auto">
          <a:xfrm>
            <a:off x="1898650" y="577850"/>
            <a:ext cx="628650" cy="838200"/>
            <a:chOff x="457200" y="762000"/>
            <a:chExt cx="838547" cy="838547"/>
          </a:xfrm>
        </p:grpSpPr>
        <p:sp>
          <p:nvSpPr>
            <p:cNvPr id="20" name="Oval 19"/>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04</a:t>
              </a:r>
              <a:endParaRPr lang="en-US" sz="1600" b="1" dirty="0">
                <a:solidFill>
                  <a:srgbClr val="FF0000"/>
                </a:solidFill>
              </a:endParaRPr>
            </a:p>
          </p:txBody>
        </p:sp>
      </p:grpSp>
      <p:grpSp>
        <p:nvGrpSpPr>
          <p:cNvPr id="23" name="Group 22"/>
          <p:cNvGrpSpPr>
            <a:grpSpLocks/>
          </p:cNvGrpSpPr>
          <p:nvPr/>
        </p:nvGrpSpPr>
        <p:grpSpPr bwMode="auto">
          <a:xfrm>
            <a:off x="1898650" y="577850"/>
            <a:ext cx="628650" cy="838200"/>
            <a:chOff x="457200" y="762000"/>
            <a:chExt cx="838547" cy="838547"/>
          </a:xfrm>
        </p:grpSpPr>
        <p:sp>
          <p:nvSpPr>
            <p:cNvPr id="24" name="Oval 23"/>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03</a:t>
              </a:r>
              <a:endParaRPr lang="en-US" sz="1600" b="1" dirty="0">
                <a:solidFill>
                  <a:srgbClr val="FF0000"/>
                </a:solidFill>
              </a:endParaRPr>
            </a:p>
          </p:txBody>
        </p:sp>
      </p:grpSp>
      <p:grpSp>
        <p:nvGrpSpPr>
          <p:cNvPr id="27" name="Group 26"/>
          <p:cNvGrpSpPr>
            <a:grpSpLocks/>
          </p:cNvGrpSpPr>
          <p:nvPr/>
        </p:nvGrpSpPr>
        <p:grpSpPr bwMode="auto">
          <a:xfrm>
            <a:off x="1898650" y="577850"/>
            <a:ext cx="628650" cy="838200"/>
            <a:chOff x="457200" y="762000"/>
            <a:chExt cx="838547" cy="838547"/>
          </a:xfrm>
        </p:grpSpPr>
        <p:sp>
          <p:nvSpPr>
            <p:cNvPr id="29" name="Oval 28"/>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02</a:t>
              </a:r>
              <a:endParaRPr lang="en-US" sz="1600" b="1" dirty="0">
                <a:solidFill>
                  <a:srgbClr val="FF0000"/>
                </a:solidFill>
              </a:endParaRPr>
            </a:p>
          </p:txBody>
        </p:sp>
      </p:grpSp>
      <p:grpSp>
        <p:nvGrpSpPr>
          <p:cNvPr id="32" name="Group 31"/>
          <p:cNvGrpSpPr>
            <a:grpSpLocks/>
          </p:cNvGrpSpPr>
          <p:nvPr/>
        </p:nvGrpSpPr>
        <p:grpSpPr bwMode="auto">
          <a:xfrm>
            <a:off x="1898650" y="609600"/>
            <a:ext cx="628650" cy="838200"/>
            <a:chOff x="457200" y="762000"/>
            <a:chExt cx="838547" cy="838547"/>
          </a:xfrm>
        </p:grpSpPr>
        <p:sp>
          <p:nvSpPr>
            <p:cNvPr id="33" name="Oval 32"/>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01</a:t>
              </a:r>
              <a:endParaRPr lang="en-US" sz="1600" b="1" dirty="0">
                <a:solidFill>
                  <a:srgbClr val="FF0000"/>
                </a:solidFill>
              </a:endParaRPr>
            </a:p>
          </p:txBody>
        </p:sp>
      </p:grpSp>
      <p:grpSp>
        <p:nvGrpSpPr>
          <p:cNvPr id="36" name="Group 35"/>
          <p:cNvGrpSpPr>
            <a:grpSpLocks/>
          </p:cNvGrpSpPr>
          <p:nvPr/>
        </p:nvGrpSpPr>
        <p:grpSpPr bwMode="auto">
          <a:xfrm>
            <a:off x="1797050" y="381000"/>
            <a:ext cx="869950" cy="1066800"/>
            <a:chOff x="457200" y="762000"/>
            <a:chExt cx="838547" cy="838547"/>
          </a:xfrm>
        </p:grpSpPr>
        <p:sp>
          <p:nvSpPr>
            <p:cNvPr id="37" name="Oval 36"/>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84744" y="800683"/>
              <a:ext cx="762037" cy="76118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90327" y="924219"/>
              <a:ext cx="550870" cy="514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err="1">
                  <a:solidFill>
                    <a:srgbClr val="FF0000"/>
                  </a:solidFill>
                </a:rPr>
                <a:t>Hết</a:t>
              </a:r>
              <a:r>
                <a:rPr lang="en-US" sz="1050" b="1" dirty="0">
                  <a:solidFill>
                    <a:srgbClr val="FF0000"/>
                  </a:solidFill>
                </a:rPr>
                <a:t> </a:t>
              </a:r>
              <a:r>
                <a:rPr lang="en-US" sz="1050" b="1" dirty="0" err="1">
                  <a:solidFill>
                    <a:srgbClr val="FF0000"/>
                  </a:solidFill>
                </a:rPr>
                <a:t>giờ</a:t>
              </a:r>
              <a:endParaRPr lang="en-US" sz="1050" b="1" dirty="0">
                <a:solidFill>
                  <a:srgbClr val="FF0000"/>
                </a:solidFill>
              </a:endParaRPr>
            </a:p>
          </p:txBody>
        </p:sp>
      </p:grpSp>
      <p:sp>
        <p:nvSpPr>
          <p:cNvPr id="41" name="Rectangle 40"/>
          <p:cNvSpPr/>
          <p:nvPr/>
        </p:nvSpPr>
        <p:spPr>
          <a:xfrm>
            <a:off x="1712914" y="1560513"/>
            <a:ext cx="104933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Bắt</a:t>
            </a:r>
            <a:r>
              <a:rPr lang="en-US" dirty="0"/>
              <a:t> </a:t>
            </a:r>
            <a:r>
              <a:rPr lang="en-US" dirty="0" err="1"/>
              <a:t>đầu</a:t>
            </a:r>
            <a:endParaRPr lang="en-US" dirty="0"/>
          </a:p>
        </p:txBody>
      </p:sp>
      <p:sp>
        <p:nvSpPr>
          <p:cNvPr id="44" name="Oval 27"/>
          <p:cNvSpPr>
            <a:spLocks noChangeArrowheads="1"/>
          </p:cNvSpPr>
          <p:nvPr/>
        </p:nvSpPr>
        <p:spPr bwMode="auto">
          <a:xfrm>
            <a:off x="3052939" y="2461485"/>
            <a:ext cx="609600" cy="4572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 name="Text Box 13"/>
          <p:cNvSpPr txBox="1">
            <a:spLocks noChangeArrowheads="1"/>
          </p:cNvSpPr>
          <p:nvPr/>
        </p:nvSpPr>
        <p:spPr bwMode="auto">
          <a:xfrm>
            <a:off x="3124200" y="3124201"/>
            <a:ext cx="723900" cy="93871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D.</a:t>
            </a:r>
          </a:p>
          <a:p>
            <a:pPr eaLnBrk="1" hangingPunct="1">
              <a:spcBef>
                <a:spcPct val="50000"/>
              </a:spcBef>
            </a:pPr>
            <a:endParaRPr lang="en-US" altLang="en-US" b="1" dirty="0"/>
          </a:p>
        </p:txBody>
      </p:sp>
      <p:sp>
        <p:nvSpPr>
          <p:cNvPr id="43" name="Text Box 26"/>
          <p:cNvSpPr txBox="1">
            <a:spLocks noChangeArrowheads="1"/>
          </p:cNvSpPr>
          <p:nvPr/>
        </p:nvSpPr>
        <p:spPr bwMode="auto">
          <a:xfrm>
            <a:off x="3704166" y="3115692"/>
            <a:ext cx="7802035" cy="95410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p>
          <a:p>
            <a:pPr eaLnBrk="1" hangingPunct="1"/>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93029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checkerboard(across)">
                                      <p:cBhvr>
                                        <p:cTn id="7" dur="500"/>
                                        <p:tgtEl>
                                          <p:spTgt spid="10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 calcmode="lin" valueType="num">
                                      <p:cBhvr additive="base">
                                        <p:cTn id="12" dur="500" fill="hold"/>
                                        <p:tgtEl>
                                          <p:spTgt spid="10256"/>
                                        </p:tgtEl>
                                        <p:attrNameLst>
                                          <p:attrName>ppt_x</p:attrName>
                                        </p:attrNameLst>
                                      </p:cBhvr>
                                      <p:tavLst>
                                        <p:tav tm="0">
                                          <p:val>
                                            <p:strVal val="#ppt_x"/>
                                          </p:val>
                                        </p:tav>
                                        <p:tav tm="100000">
                                          <p:val>
                                            <p:strVal val="#ppt_x"/>
                                          </p:val>
                                        </p:tav>
                                      </p:tavLst>
                                    </p:anim>
                                    <p:anim calcmode="lin" valueType="num">
                                      <p:cBhvr additive="base">
                                        <p:cTn id="13" dur="500" fill="hold"/>
                                        <p:tgtEl>
                                          <p:spTgt spid="1025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253"/>
                                        </p:tgtEl>
                                        <p:attrNameLst>
                                          <p:attrName>style.visibility</p:attrName>
                                        </p:attrNameLst>
                                      </p:cBhvr>
                                      <p:to>
                                        <p:strVal val="visible"/>
                                      </p:to>
                                    </p:set>
                                    <p:anim calcmode="lin" valueType="num">
                                      <p:cBhvr additive="base">
                                        <p:cTn id="16" dur="500" fill="hold"/>
                                        <p:tgtEl>
                                          <p:spTgt spid="10253"/>
                                        </p:tgtEl>
                                        <p:attrNameLst>
                                          <p:attrName>ppt_x</p:attrName>
                                        </p:attrNameLst>
                                      </p:cBhvr>
                                      <p:tavLst>
                                        <p:tav tm="0">
                                          <p:val>
                                            <p:strVal val="#ppt_x"/>
                                          </p:val>
                                        </p:tav>
                                        <p:tav tm="100000">
                                          <p:val>
                                            <p:strVal val="#ppt_x"/>
                                          </p:val>
                                        </p:tav>
                                      </p:tavLst>
                                    </p:anim>
                                    <p:anim calcmode="lin" valueType="num">
                                      <p:cBhvr additive="base">
                                        <p:cTn id="17" dur="500" fill="hold"/>
                                        <p:tgtEl>
                                          <p:spTgt spid="10253"/>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255"/>
                                        </p:tgtEl>
                                        <p:attrNameLst>
                                          <p:attrName>style.visibility</p:attrName>
                                        </p:attrNameLst>
                                      </p:cBhvr>
                                      <p:to>
                                        <p:strVal val="visible"/>
                                      </p:to>
                                    </p:set>
                                    <p:anim calcmode="lin" valueType="num">
                                      <p:cBhvr additive="base">
                                        <p:cTn id="22" dur="500" fill="hold"/>
                                        <p:tgtEl>
                                          <p:spTgt spid="10255"/>
                                        </p:tgtEl>
                                        <p:attrNameLst>
                                          <p:attrName>ppt_x</p:attrName>
                                        </p:attrNameLst>
                                      </p:cBhvr>
                                      <p:tavLst>
                                        <p:tav tm="0">
                                          <p:val>
                                            <p:strVal val="#ppt_x"/>
                                          </p:val>
                                        </p:tav>
                                        <p:tav tm="100000">
                                          <p:val>
                                            <p:strVal val="#ppt_x"/>
                                          </p:val>
                                        </p:tav>
                                      </p:tavLst>
                                    </p:anim>
                                    <p:anim calcmode="lin" valueType="num">
                                      <p:cBhvr additive="base">
                                        <p:cTn id="23" dur="500" fill="hold"/>
                                        <p:tgtEl>
                                          <p:spTgt spid="1025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254"/>
                                        </p:tgtEl>
                                        <p:attrNameLst>
                                          <p:attrName>style.visibility</p:attrName>
                                        </p:attrNameLst>
                                      </p:cBhvr>
                                      <p:to>
                                        <p:strVal val="visible"/>
                                      </p:to>
                                    </p:set>
                                    <p:anim calcmode="lin" valueType="num">
                                      <p:cBhvr additive="base">
                                        <p:cTn id="26" dur="500" fill="hold"/>
                                        <p:tgtEl>
                                          <p:spTgt spid="10254"/>
                                        </p:tgtEl>
                                        <p:attrNameLst>
                                          <p:attrName>ppt_x</p:attrName>
                                        </p:attrNameLst>
                                      </p:cBhvr>
                                      <p:tavLst>
                                        <p:tav tm="0">
                                          <p:val>
                                            <p:strVal val="#ppt_x"/>
                                          </p:val>
                                        </p:tav>
                                        <p:tav tm="100000">
                                          <p:val>
                                            <p:strVal val="#ppt_x"/>
                                          </p:val>
                                        </p:tav>
                                      </p:tavLst>
                                    </p:anim>
                                    <p:anim calcmode="lin" valueType="num">
                                      <p:cBhvr additive="base">
                                        <p:cTn id="27"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266"/>
                                        </p:tgtEl>
                                        <p:attrNameLst>
                                          <p:attrName>style.visibility</p:attrName>
                                        </p:attrNameLst>
                                      </p:cBhvr>
                                      <p:to>
                                        <p:strVal val="visible"/>
                                      </p:to>
                                    </p:set>
                                    <p:anim calcmode="lin" valueType="num">
                                      <p:cBhvr additive="base">
                                        <p:cTn id="32" dur="500" fill="hold"/>
                                        <p:tgtEl>
                                          <p:spTgt spid="10266"/>
                                        </p:tgtEl>
                                        <p:attrNameLst>
                                          <p:attrName>ppt_x</p:attrName>
                                        </p:attrNameLst>
                                      </p:cBhvr>
                                      <p:tavLst>
                                        <p:tav tm="0">
                                          <p:val>
                                            <p:strVal val="#ppt_x"/>
                                          </p:val>
                                        </p:tav>
                                        <p:tav tm="100000">
                                          <p:val>
                                            <p:strVal val="#ppt_x"/>
                                          </p:val>
                                        </p:tav>
                                      </p:tavLst>
                                    </p:anim>
                                    <p:anim calcmode="lin" valueType="num">
                                      <p:cBhvr additive="base">
                                        <p:cTn id="33" dur="500" fill="hold"/>
                                        <p:tgtEl>
                                          <p:spTgt spid="1026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ppt_x"/>
                                          </p:val>
                                        </p:tav>
                                        <p:tav tm="100000">
                                          <p:val>
                                            <p:strVal val="#ppt_x"/>
                                          </p:val>
                                        </p:tav>
                                      </p:tavLst>
                                    </p:anim>
                                    <p:anim calcmode="lin" valueType="num">
                                      <p:cBhvr additive="base">
                                        <p:cTn id="4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ppt_x"/>
                                          </p:val>
                                        </p:tav>
                                        <p:tav tm="100000">
                                          <p:val>
                                            <p:strVal val="#ppt_x"/>
                                          </p:val>
                                        </p:tav>
                                      </p:tavLst>
                                    </p:anim>
                                    <p:anim calcmode="lin" valueType="num">
                                      <p:cBhvr additive="base">
                                        <p:cTn id="5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4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5" fill="hold" nodeType="afterGroup">
                            <p:stCondLst>
                              <p:cond delay="500"/>
                            </p:stCondLst>
                            <p:childTnLst>
                              <p:par>
                                <p:cTn id="66" presetID="16" presetClass="entr" presetSubtype="21" fill="hold" nodeType="afterEffect">
                                  <p:stCondLst>
                                    <p:cond delay="100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subTnLst>
                                    <p:audio>
                                      <p:cMediaNode>
                                        <p:cTn display="0" masterRel="sameClick">
                                          <p:stCondLst>
                                            <p:cond evt="begin" delay="0">
                                              <p:tn val="66"/>
                                            </p:cond>
                                          </p:stCondLst>
                                          <p:endCondLst>
                                            <p:cond evt="onStopAudio" delay="0">
                                              <p:tgtEl>
                                                <p:sldTgt/>
                                              </p:tgtEl>
                                            </p:cond>
                                          </p:endCondLst>
                                        </p:cTn>
                                        <p:tgtEl>
                                          <p:sndTgt r:embed="rId2" name="hammer.wav"/>
                                        </p:tgtEl>
                                      </p:cMediaNode>
                                    </p:audio>
                                  </p:subTnLst>
                                </p:cTn>
                              </p:par>
                            </p:childTnLst>
                          </p:cTn>
                        </p:par>
                        <p:par>
                          <p:cTn id="69" fill="hold" nodeType="afterGroup">
                            <p:stCondLst>
                              <p:cond delay="2000"/>
                            </p:stCondLst>
                            <p:childTnLst>
                              <p:par>
                                <p:cTn id="70" presetID="16" presetClass="entr" presetSubtype="21" fill="hold" nodeType="afterEffect">
                                  <p:stCondLst>
                                    <p:cond delay="100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3" fill="hold" nodeType="afterGroup">
                            <p:stCondLst>
                              <p:cond delay="3500"/>
                            </p:stCondLst>
                            <p:childTnLst>
                              <p:par>
                                <p:cTn id="74" presetID="16" presetClass="entr" presetSubtype="21" fill="hold" nodeType="afterEffect">
                                  <p:stCondLst>
                                    <p:cond delay="100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7" fill="hold" nodeType="afterGroup">
                            <p:stCondLst>
                              <p:cond delay="5000"/>
                            </p:stCondLst>
                            <p:childTnLst>
                              <p:par>
                                <p:cTn id="78" presetID="16" presetClass="entr" presetSubtype="21" fill="hold" nodeType="afterEffect">
                                  <p:stCondLst>
                                    <p:cond delay="1000"/>
                                  </p:stCondLst>
                                  <p:childTnLst>
                                    <p:set>
                                      <p:cBhvr>
                                        <p:cTn id="79" dur="1" fill="hold">
                                          <p:stCondLst>
                                            <p:cond delay="0"/>
                                          </p:stCondLst>
                                        </p:cTn>
                                        <p:tgtEl>
                                          <p:spTgt spid="32"/>
                                        </p:tgtEl>
                                        <p:attrNameLst>
                                          <p:attrName>style.visibility</p:attrName>
                                        </p:attrNameLst>
                                      </p:cBhvr>
                                      <p:to>
                                        <p:strVal val="visible"/>
                                      </p:to>
                                    </p:set>
                                    <p:animEffect transition="in" filter="barn(inVertical)">
                                      <p:cBhvr>
                                        <p:cTn id="80" dur="500"/>
                                        <p:tgtEl>
                                          <p:spTgt spid="32"/>
                                        </p:tgtEl>
                                      </p:cBhvr>
                                    </p:animEffect>
                                  </p:childTnLst>
                                  <p:subTnLst>
                                    <p:audio>
                                      <p:cMediaNode>
                                        <p:cTn display="0" masterRel="sameClick">
                                          <p:stCondLst>
                                            <p:cond evt="begin" delay="0">
                                              <p:tn val="78"/>
                                            </p:cond>
                                          </p:stCondLst>
                                          <p:endCondLst>
                                            <p:cond evt="onStopAudio" delay="0">
                                              <p:tgtEl>
                                                <p:sldTgt/>
                                              </p:tgtEl>
                                            </p:cond>
                                          </p:endCondLst>
                                        </p:cTn>
                                        <p:tgtEl>
                                          <p:sndTgt r:embed="rId2" name="hammer.wav"/>
                                        </p:tgtEl>
                                      </p:cMediaNode>
                                    </p:audio>
                                  </p:subTnLst>
                                </p:cTn>
                              </p:par>
                            </p:childTnLst>
                          </p:cTn>
                        </p:par>
                        <p:par>
                          <p:cTn id="81" fill="hold" nodeType="afterGroup">
                            <p:stCondLst>
                              <p:cond delay="6500"/>
                            </p:stCondLst>
                            <p:childTnLst>
                              <p:par>
                                <p:cTn id="82" presetID="16" presetClass="entr" presetSubtype="21" fill="hold" nodeType="afterEffect">
                                  <p:stCondLst>
                                    <p:cond delay="1000"/>
                                  </p:stCondLst>
                                  <p:childTnLst>
                                    <p:set>
                                      <p:cBhvr>
                                        <p:cTn id="83" dur="1" fill="hold">
                                          <p:stCondLst>
                                            <p:cond delay="0"/>
                                          </p:stCondLst>
                                        </p:cTn>
                                        <p:tgtEl>
                                          <p:spTgt spid="36"/>
                                        </p:tgtEl>
                                        <p:attrNameLst>
                                          <p:attrName>style.visibility</p:attrName>
                                        </p:attrNameLst>
                                      </p:cBhvr>
                                      <p:to>
                                        <p:strVal val="visible"/>
                                      </p:to>
                                    </p:set>
                                    <p:animEffect transition="in" filter="barn(inVertical)">
                                      <p:cBhvr>
                                        <p:cTn id="84" dur="500"/>
                                        <p:tgtEl>
                                          <p:spTgt spid="36"/>
                                        </p:tgtEl>
                                      </p:cBhvr>
                                    </p:animEffect>
                                  </p:childTnLst>
                                  <p:subTnLst>
                                    <p:audio>
                                      <p:cMediaNode>
                                        <p:cTn display="0" masterRel="sameClick">
                                          <p:stCondLst>
                                            <p:cond evt="begin" delay="0">
                                              <p:tn val="8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1"/>
                  </p:tgtEl>
                </p:cond>
              </p:nextCondLst>
            </p:seq>
          </p:childTnLst>
        </p:cTn>
      </p:par>
    </p:tnLst>
    <p:bldLst>
      <p:bldP spid="10250" grpId="0"/>
      <p:bldP spid="10253" grpId="0"/>
      <p:bldP spid="10254" grpId="0"/>
      <p:bldP spid="10255" grpId="0"/>
      <p:bldP spid="10256" grpId="0"/>
      <p:bldP spid="10266" grpId="0"/>
      <p:bldP spid="28" grpId="0"/>
      <p:bldP spid="41" grpId="0" animBg="1"/>
      <p:bldP spid="44" grpId="0" animBg="1"/>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ltLang="en-US" smtClean="0"/>
          </a:p>
        </p:txBody>
      </p:sp>
      <p:sp>
        <p:nvSpPr>
          <p:cNvPr id="8195" name="Rectangle 3"/>
          <p:cNvSpPr>
            <a:spLocks noGrp="1" noChangeArrowheads="1"/>
          </p:cNvSpPr>
          <p:nvPr>
            <p:ph type="body" idx="1"/>
          </p:nvPr>
        </p:nvSpPr>
        <p:spPr>
          <a:xfrm>
            <a:off x="1981200" y="1"/>
            <a:ext cx="8229600" cy="6126163"/>
          </a:xfrm>
        </p:spPr>
        <p:txBody>
          <a:bodyPr/>
          <a:lstStyle/>
          <a:p>
            <a:endParaRPr lang="en-US" altLang="en-US" smtClean="0"/>
          </a:p>
        </p:txBody>
      </p:sp>
      <p:pic>
        <p:nvPicPr>
          <p:cNvPr id="8196" name="Picture 4" descr="12949220591873434031_574_5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7838"/>
            <a:ext cx="12192000" cy="733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
          <p:cNvSpPr txBox="1">
            <a:spLocks noChangeArrowheads="1"/>
          </p:cNvSpPr>
          <p:nvPr/>
        </p:nvSpPr>
        <p:spPr bwMode="auto">
          <a:xfrm>
            <a:off x="3079750" y="115723"/>
            <a:ext cx="9137650"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Dòng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gồm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a:t>
            </a: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
        <p:nvSpPr>
          <p:cNvPr id="10253" name="Text Box 13"/>
          <p:cNvSpPr txBox="1">
            <a:spLocks noChangeArrowheads="1"/>
          </p:cNvSpPr>
          <p:nvPr/>
        </p:nvSpPr>
        <p:spPr bwMode="auto">
          <a:xfrm>
            <a:off x="3155950" y="1066801"/>
            <a:ext cx="704850" cy="93871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A.</a:t>
            </a:r>
          </a:p>
          <a:p>
            <a:pPr eaLnBrk="1" hangingPunct="1">
              <a:spcBef>
                <a:spcPct val="50000"/>
              </a:spcBef>
            </a:pPr>
            <a:endParaRPr lang="en-US" altLang="en-US" b="1" dirty="0"/>
          </a:p>
        </p:txBody>
      </p:sp>
      <p:sp>
        <p:nvSpPr>
          <p:cNvPr id="10254" name="Text Box 14"/>
          <p:cNvSpPr txBox="1">
            <a:spLocks noChangeArrowheads="1"/>
          </p:cNvSpPr>
          <p:nvPr/>
        </p:nvSpPr>
        <p:spPr bwMode="auto">
          <a:xfrm>
            <a:off x="3698521" y="1733066"/>
            <a:ext cx="7073900" cy="16004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dirty="0" err="1">
                <a:latin typeface="Times New Roman" panose="02020603050405020304" pitchFamily="18" charset="0"/>
                <a:cs typeface="Times New Roman" panose="02020603050405020304" pitchFamily="18" charset="0"/>
              </a:rPr>
              <a: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ngời</a:t>
            </a:r>
            <a:endParaRPr lang="en-US" altLang="en-US" sz="2800" b="1"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50000"/>
              </a:spcBef>
            </a:pPr>
            <a:endParaRPr lang="en-US" altLang="en-US" sz="2800" b="1" dirty="0">
              <a:latin typeface="Times New Roman" panose="02020603050405020304" pitchFamily="18" charset="0"/>
            </a:endParaRPr>
          </a:p>
        </p:txBody>
      </p:sp>
      <p:sp>
        <p:nvSpPr>
          <p:cNvPr id="10255" name="Text Box 15"/>
          <p:cNvSpPr txBox="1">
            <a:spLocks noChangeArrowheads="1"/>
          </p:cNvSpPr>
          <p:nvPr/>
        </p:nvSpPr>
        <p:spPr bwMode="auto">
          <a:xfrm>
            <a:off x="3124200" y="1752600"/>
            <a:ext cx="1028700" cy="107721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B.</a:t>
            </a:r>
          </a:p>
          <a:p>
            <a:pPr eaLnBrk="1" hangingPunct="1">
              <a:spcBef>
                <a:spcPct val="50000"/>
              </a:spcBef>
            </a:pPr>
            <a:endParaRPr lang="en-US" altLang="en-US" sz="2400" b="1" dirty="0">
              <a:latin typeface="Times New Roman" panose="02020603050405020304" pitchFamily="18" charset="0"/>
            </a:endParaRPr>
          </a:p>
        </p:txBody>
      </p:sp>
      <p:sp>
        <p:nvSpPr>
          <p:cNvPr id="10256" name="Text Box 16"/>
          <p:cNvSpPr txBox="1">
            <a:spLocks noChangeArrowheads="1"/>
          </p:cNvSpPr>
          <p:nvPr/>
        </p:nvSpPr>
        <p:spPr bwMode="auto">
          <a:xfrm>
            <a:off x="3725334" y="1033464"/>
            <a:ext cx="4827588" cy="120032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dirty="0" err="1">
                <a:latin typeface="Times New Roman" panose="02020603050405020304" pitchFamily="18" charset="0"/>
                <a:cs typeface="Times New Roman" panose="02020603050405020304" pitchFamily="18" charset="0"/>
              </a:rPr>
              <a:t>Xinh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50000"/>
              </a:spcBef>
            </a:pPr>
            <a:endParaRPr lang="en-US" altLang="en-US" sz="2800" b="1" dirty="0">
              <a:latin typeface="Times New Roman" panose="02020603050405020304" pitchFamily="18" charset="0"/>
            </a:endParaRPr>
          </a:p>
        </p:txBody>
      </p:sp>
      <p:sp>
        <p:nvSpPr>
          <p:cNvPr id="10266" name="Text Box 26"/>
          <p:cNvSpPr txBox="1">
            <a:spLocks noChangeArrowheads="1"/>
          </p:cNvSpPr>
          <p:nvPr/>
        </p:nvSpPr>
        <p:spPr bwMode="auto">
          <a:xfrm>
            <a:off x="3725334" y="2405242"/>
            <a:ext cx="6180666"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err="1">
                <a:latin typeface="Times New Roman" panose="02020603050405020304" pitchFamily="18" charset="0"/>
                <a:cs typeface="Times New Roman" panose="02020603050405020304" pitchFamily="18" charset="0"/>
              </a:rPr>
              <a:t>Xán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lánh</a:t>
            </a:r>
            <a:endParaRPr lang="en-US" altLang="en-US" sz="2800" b="1" dirty="0">
              <a:latin typeface="Times New Roman" panose="02020603050405020304" pitchFamily="18" charset="0"/>
              <a:cs typeface="Times New Roman" panose="02020603050405020304" pitchFamily="18" charset="0"/>
            </a:endParaRPr>
          </a:p>
        </p:txBody>
      </p:sp>
      <p:sp>
        <p:nvSpPr>
          <p:cNvPr id="28" name="Text Box 13"/>
          <p:cNvSpPr txBox="1">
            <a:spLocks noChangeArrowheads="1"/>
          </p:cNvSpPr>
          <p:nvPr/>
        </p:nvSpPr>
        <p:spPr bwMode="auto">
          <a:xfrm>
            <a:off x="3086100" y="2438401"/>
            <a:ext cx="723900" cy="93871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C.</a:t>
            </a:r>
          </a:p>
          <a:p>
            <a:pPr eaLnBrk="1" hangingPunct="1">
              <a:spcBef>
                <a:spcPct val="50000"/>
              </a:spcBef>
            </a:pPr>
            <a:endParaRPr lang="en-US" altLang="en-US" b="1" dirty="0"/>
          </a:p>
        </p:txBody>
      </p:sp>
      <p:grpSp>
        <p:nvGrpSpPr>
          <p:cNvPr id="15" name="Group 14"/>
          <p:cNvGrpSpPr>
            <a:grpSpLocks/>
          </p:cNvGrpSpPr>
          <p:nvPr/>
        </p:nvGrpSpPr>
        <p:grpSpPr bwMode="auto">
          <a:xfrm>
            <a:off x="1898650" y="577850"/>
            <a:ext cx="628650" cy="838200"/>
            <a:chOff x="457200" y="762000"/>
            <a:chExt cx="838547" cy="838547"/>
          </a:xfrm>
        </p:grpSpPr>
        <p:sp>
          <p:nvSpPr>
            <p:cNvPr id="16" name="Oval 15"/>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05</a:t>
              </a:r>
              <a:endParaRPr lang="en-US" sz="1600" b="1" dirty="0">
                <a:solidFill>
                  <a:srgbClr val="FF0000"/>
                </a:solidFill>
              </a:endParaRPr>
            </a:p>
          </p:txBody>
        </p:sp>
      </p:grpSp>
      <p:grpSp>
        <p:nvGrpSpPr>
          <p:cNvPr id="19" name="Group 18"/>
          <p:cNvGrpSpPr>
            <a:grpSpLocks/>
          </p:cNvGrpSpPr>
          <p:nvPr/>
        </p:nvGrpSpPr>
        <p:grpSpPr bwMode="auto">
          <a:xfrm>
            <a:off x="1898650" y="577850"/>
            <a:ext cx="628650" cy="838200"/>
            <a:chOff x="457200" y="762000"/>
            <a:chExt cx="838547" cy="838547"/>
          </a:xfrm>
        </p:grpSpPr>
        <p:sp>
          <p:nvSpPr>
            <p:cNvPr id="20" name="Oval 19"/>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04</a:t>
              </a:r>
              <a:endParaRPr lang="en-US" sz="1600" b="1" dirty="0">
                <a:solidFill>
                  <a:srgbClr val="FF0000"/>
                </a:solidFill>
              </a:endParaRPr>
            </a:p>
          </p:txBody>
        </p:sp>
      </p:grpSp>
      <p:grpSp>
        <p:nvGrpSpPr>
          <p:cNvPr id="23" name="Group 22"/>
          <p:cNvGrpSpPr>
            <a:grpSpLocks/>
          </p:cNvGrpSpPr>
          <p:nvPr/>
        </p:nvGrpSpPr>
        <p:grpSpPr bwMode="auto">
          <a:xfrm>
            <a:off x="1898650" y="577850"/>
            <a:ext cx="628650" cy="838200"/>
            <a:chOff x="457200" y="762000"/>
            <a:chExt cx="838547" cy="838547"/>
          </a:xfrm>
        </p:grpSpPr>
        <p:sp>
          <p:nvSpPr>
            <p:cNvPr id="24" name="Oval 23"/>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03</a:t>
              </a:r>
              <a:endParaRPr lang="en-US" sz="1600" b="1" dirty="0">
                <a:solidFill>
                  <a:srgbClr val="FF0000"/>
                </a:solidFill>
              </a:endParaRPr>
            </a:p>
          </p:txBody>
        </p:sp>
      </p:grpSp>
      <p:grpSp>
        <p:nvGrpSpPr>
          <p:cNvPr id="27" name="Group 26"/>
          <p:cNvGrpSpPr>
            <a:grpSpLocks/>
          </p:cNvGrpSpPr>
          <p:nvPr/>
        </p:nvGrpSpPr>
        <p:grpSpPr bwMode="auto">
          <a:xfrm>
            <a:off x="1898650" y="577850"/>
            <a:ext cx="628650" cy="838200"/>
            <a:chOff x="457200" y="762000"/>
            <a:chExt cx="838547" cy="838547"/>
          </a:xfrm>
        </p:grpSpPr>
        <p:sp>
          <p:nvSpPr>
            <p:cNvPr id="29" name="Oval 28"/>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02</a:t>
              </a:r>
              <a:endParaRPr lang="en-US" sz="1600" b="1" dirty="0">
                <a:solidFill>
                  <a:srgbClr val="FF0000"/>
                </a:solidFill>
              </a:endParaRPr>
            </a:p>
          </p:txBody>
        </p:sp>
      </p:grpSp>
      <p:grpSp>
        <p:nvGrpSpPr>
          <p:cNvPr id="32" name="Group 31"/>
          <p:cNvGrpSpPr>
            <a:grpSpLocks/>
          </p:cNvGrpSpPr>
          <p:nvPr/>
        </p:nvGrpSpPr>
        <p:grpSpPr bwMode="auto">
          <a:xfrm>
            <a:off x="1898650" y="609600"/>
            <a:ext cx="628650" cy="838200"/>
            <a:chOff x="457200" y="762000"/>
            <a:chExt cx="838547" cy="838547"/>
          </a:xfrm>
        </p:grpSpPr>
        <p:sp>
          <p:nvSpPr>
            <p:cNvPr id="33" name="Oval 32"/>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01</a:t>
              </a:r>
              <a:endParaRPr lang="en-US" sz="1600" b="1" dirty="0">
                <a:solidFill>
                  <a:srgbClr val="FF0000"/>
                </a:solidFill>
              </a:endParaRPr>
            </a:p>
          </p:txBody>
        </p:sp>
      </p:grpSp>
      <p:grpSp>
        <p:nvGrpSpPr>
          <p:cNvPr id="36" name="Group 35"/>
          <p:cNvGrpSpPr>
            <a:grpSpLocks/>
          </p:cNvGrpSpPr>
          <p:nvPr/>
        </p:nvGrpSpPr>
        <p:grpSpPr bwMode="auto">
          <a:xfrm>
            <a:off x="1797050" y="381000"/>
            <a:ext cx="869950" cy="1066800"/>
            <a:chOff x="457200" y="762000"/>
            <a:chExt cx="838547" cy="838547"/>
          </a:xfrm>
        </p:grpSpPr>
        <p:sp>
          <p:nvSpPr>
            <p:cNvPr id="37" name="Oval 36"/>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84744" y="800683"/>
              <a:ext cx="762037" cy="76118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90327" y="924219"/>
              <a:ext cx="550870" cy="514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err="1">
                  <a:solidFill>
                    <a:srgbClr val="FF0000"/>
                  </a:solidFill>
                </a:rPr>
                <a:t>Hết</a:t>
              </a:r>
              <a:r>
                <a:rPr lang="en-US" sz="1050" b="1" dirty="0">
                  <a:solidFill>
                    <a:srgbClr val="FF0000"/>
                  </a:solidFill>
                </a:rPr>
                <a:t> </a:t>
              </a:r>
              <a:r>
                <a:rPr lang="en-US" sz="1050" b="1" dirty="0" err="1">
                  <a:solidFill>
                    <a:srgbClr val="FF0000"/>
                  </a:solidFill>
                </a:rPr>
                <a:t>giờ</a:t>
              </a:r>
              <a:endParaRPr lang="en-US" sz="1050" b="1" dirty="0">
                <a:solidFill>
                  <a:srgbClr val="FF0000"/>
                </a:solidFill>
              </a:endParaRPr>
            </a:p>
          </p:txBody>
        </p:sp>
      </p:grpSp>
      <p:sp>
        <p:nvSpPr>
          <p:cNvPr id="41" name="Rectangle 40"/>
          <p:cNvSpPr/>
          <p:nvPr/>
        </p:nvSpPr>
        <p:spPr>
          <a:xfrm>
            <a:off x="1712914" y="1560513"/>
            <a:ext cx="104933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Bắt</a:t>
            </a:r>
            <a:r>
              <a:rPr lang="en-US" dirty="0"/>
              <a:t> </a:t>
            </a:r>
            <a:r>
              <a:rPr lang="en-US" dirty="0" err="1"/>
              <a:t>đầu</a:t>
            </a:r>
            <a:endParaRPr lang="en-US" dirty="0"/>
          </a:p>
        </p:txBody>
      </p:sp>
      <p:sp>
        <p:nvSpPr>
          <p:cNvPr id="44" name="Oval 27"/>
          <p:cNvSpPr>
            <a:spLocks noChangeArrowheads="1"/>
          </p:cNvSpPr>
          <p:nvPr/>
        </p:nvSpPr>
        <p:spPr bwMode="auto">
          <a:xfrm>
            <a:off x="3124200" y="3150046"/>
            <a:ext cx="609600" cy="4572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 name="Text Box 13"/>
          <p:cNvSpPr txBox="1">
            <a:spLocks noChangeArrowheads="1"/>
          </p:cNvSpPr>
          <p:nvPr/>
        </p:nvSpPr>
        <p:spPr bwMode="auto">
          <a:xfrm>
            <a:off x="3124200" y="3124201"/>
            <a:ext cx="723900" cy="93871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D.</a:t>
            </a:r>
          </a:p>
          <a:p>
            <a:pPr eaLnBrk="1" hangingPunct="1">
              <a:spcBef>
                <a:spcPct val="50000"/>
              </a:spcBef>
            </a:pPr>
            <a:endParaRPr lang="en-US" altLang="en-US" b="1" dirty="0"/>
          </a:p>
        </p:txBody>
      </p:sp>
      <p:sp>
        <p:nvSpPr>
          <p:cNvPr id="43" name="Text Box 26"/>
          <p:cNvSpPr txBox="1">
            <a:spLocks noChangeArrowheads="1"/>
          </p:cNvSpPr>
          <p:nvPr/>
        </p:nvSpPr>
        <p:spPr bwMode="auto">
          <a:xfrm>
            <a:off x="3704166" y="3115692"/>
            <a:ext cx="7802035"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latin typeface="Times New Roman" panose="02020603050405020304" pitchFamily="18" charset="0"/>
                <a:cs typeface="Times New Roman" panose="02020603050405020304" pitchFamily="18" charset="0"/>
              </a:rPr>
              <a:t>Bay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thét</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5344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checkerboard(across)">
                                      <p:cBhvr>
                                        <p:cTn id="7" dur="500"/>
                                        <p:tgtEl>
                                          <p:spTgt spid="10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 calcmode="lin" valueType="num">
                                      <p:cBhvr additive="base">
                                        <p:cTn id="12" dur="500" fill="hold"/>
                                        <p:tgtEl>
                                          <p:spTgt spid="10256"/>
                                        </p:tgtEl>
                                        <p:attrNameLst>
                                          <p:attrName>ppt_x</p:attrName>
                                        </p:attrNameLst>
                                      </p:cBhvr>
                                      <p:tavLst>
                                        <p:tav tm="0">
                                          <p:val>
                                            <p:strVal val="#ppt_x"/>
                                          </p:val>
                                        </p:tav>
                                        <p:tav tm="100000">
                                          <p:val>
                                            <p:strVal val="#ppt_x"/>
                                          </p:val>
                                        </p:tav>
                                      </p:tavLst>
                                    </p:anim>
                                    <p:anim calcmode="lin" valueType="num">
                                      <p:cBhvr additive="base">
                                        <p:cTn id="13" dur="500" fill="hold"/>
                                        <p:tgtEl>
                                          <p:spTgt spid="1025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253"/>
                                        </p:tgtEl>
                                        <p:attrNameLst>
                                          <p:attrName>style.visibility</p:attrName>
                                        </p:attrNameLst>
                                      </p:cBhvr>
                                      <p:to>
                                        <p:strVal val="visible"/>
                                      </p:to>
                                    </p:set>
                                    <p:anim calcmode="lin" valueType="num">
                                      <p:cBhvr additive="base">
                                        <p:cTn id="16" dur="500" fill="hold"/>
                                        <p:tgtEl>
                                          <p:spTgt spid="10253"/>
                                        </p:tgtEl>
                                        <p:attrNameLst>
                                          <p:attrName>ppt_x</p:attrName>
                                        </p:attrNameLst>
                                      </p:cBhvr>
                                      <p:tavLst>
                                        <p:tav tm="0">
                                          <p:val>
                                            <p:strVal val="#ppt_x"/>
                                          </p:val>
                                        </p:tav>
                                        <p:tav tm="100000">
                                          <p:val>
                                            <p:strVal val="#ppt_x"/>
                                          </p:val>
                                        </p:tav>
                                      </p:tavLst>
                                    </p:anim>
                                    <p:anim calcmode="lin" valueType="num">
                                      <p:cBhvr additive="base">
                                        <p:cTn id="17" dur="500" fill="hold"/>
                                        <p:tgtEl>
                                          <p:spTgt spid="10253"/>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255"/>
                                        </p:tgtEl>
                                        <p:attrNameLst>
                                          <p:attrName>style.visibility</p:attrName>
                                        </p:attrNameLst>
                                      </p:cBhvr>
                                      <p:to>
                                        <p:strVal val="visible"/>
                                      </p:to>
                                    </p:set>
                                    <p:anim calcmode="lin" valueType="num">
                                      <p:cBhvr additive="base">
                                        <p:cTn id="22" dur="500" fill="hold"/>
                                        <p:tgtEl>
                                          <p:spTgt spid="10255"/>
                                        </p:tgtEl>
                                        <p:attrNameLst>
                                          <p:attrName>ppt_x</p:attrName>
                                        </p:attrNameLst>
                                      </p:cBhvr>
                                      <p:tavLst>
                                        <p:tav tm="0">
                                          <p:val>
                                            <p:strVal val="#ppt_x"/>
                                          </p:val>
                                        </p:tav>
                                        <p:tav tm="100000">
                                          <p:val>
                                            <p:strVal val="#ppt_x"/>
                                          </p:val>
                                        </p:tav>
                                      </p:tavLst>
                                    </p:anim>
                                    <p:anim calcmode="lin" valueType="num">
                                      <p:cBhvr additive="base">
                                        <p:cTn id="23" dur="500" fill="hold"/>
                                        <p:tgtEl>
                                          <p:spTgt spid="1025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254"/>
                                        </p:tgtEl>
                                        <p:attrNameLst>
                                          <p:attrName>style.visibility</p:attrName>
                                        </p:attrNameLst>
                                      </p:cBhvr>
                                      <p:to>
                                        <p:strVal val="visible"/>
                                      </p:to>
                                    </p:set>
                                    <p:anim calcmode="lin" valueType="num">
                                      <p:cBhvr additive="base">
                                        <p:cTn id="26" dur="500" fill="hold"/>
                                        <p:tgtEl>
                                          <p:spTgt spid="10254"/>
                                        </p:tgtEl>
                                        <p:attrNameLst>
                                          <p:attrName>ppt_x</p:attrName>
                                        </p:attrNameLst>
                                      </p:cBhvr>
                                      <p:tavLst>
                                        <p:tav tm="0">
                                          <p:val>
                                            <p:strVal val="#ppt_x"/>
                                          </p:val>
                                        </p:tav>
                                        <p:tav tm="100000">
                                          <p:val>
                                            <p:strVal val="#ppt_x"/>
                                          </p:val>
                                        </p:tav>
                                      </p:tavLst>
                                    </p:anim>
                                    <p:anim calcmode="lin" valueType="num">
                                      <p:cBhvr additive="base">
                                        <p:cTn id="27"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266"/>
                                        </p:tgtEl>
                                        <p:attrNameLst>
                                          <p:attrName>style.visibility</p:attrName>
                                        </p:attrNameLst>
                                      </p:cBhvr>
                                      <p:to>
                                        <p:strVal val="visible"/>
                                      </p:to>
                                    </p:set>
                                    <p:anim calcmode="lin" valueType="num">
                                      <p:cBhvr additive="base">
                                        <p:cTn id="32" dur="500" fill="hold"/>
                                        <p:tgtEl>
                                          <p:spTgt spid="10266"/>
                                        </p:tgtEl>
                                        <p:attrNameLst>
                                          <p:attrName>ppt_x</p:attrName>
                                        </p:attrNameLst>
                                      </p:cBhvr>
                                      <p:tavLst>
                                        <p:tav tm="0">
                                          <p:val>
                                            <p:strVal val="#ppt_x"/>
                                          </p:val>
                                        </p:tav>
                                        <p:tav tm="100000">
                                          <p:val>
                                            <p:strVal val="#ppt_x"/>
                                          </p:val>
                                        </p:tav>
                                      </p:tavLst>
                                    </p:anim>
                                    <p:anim calcmode="lin" valueType="num">
                                      <p:cBhvr additive="base">
                                        <p:cTn id="33" dur="500" fill="hold"/>
                                        <p:tgtEl>
                                          <p:spTgt spid="1026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ppt_x"/>
                                          </p:val>
                                        </p:tav>
                                        <p:tav tm="100000">
                                          <p:val>
                                            <p:strVal val="#ppt_x"/>
                                          </p:val>
                                        </p:tav>
                                      </p:tavLst>
                                    </p:anim>
                                    <p:anim calcmode="lin" valueType="num">
                                      <p:cBhvr additive="base">
                                        <p:cTn id="4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ppt_x"/>
                                          </p:val>
                                        </p:tav>
                                        <p:tav tm="100000">
                                          <p:val>
                                            <p:strVal val="#ppt_x"/>
                                          </p:val>
                                        </p:tav>
                                      </p:tavLst>
                                    </p:anim>
                                    <p:anim calcmode="lin" valueType="num">
                                      <p:cBhvr additive="base">
                                        <p:cTn id="5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4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5" fill="hold" nodeType="afterGroup">
                            <p:stCondLst>
                              <p:cond delay="500"/>
                            </p:stCondLst>
                            <p:childTnLst>
                              <p:par>
                                <p:cTn id="66" presetID="16" presetClass="entr" presetSubtype="21" fill="hold" nodeType="afterEffect">
                                  <p:stCondLst>
                                    <p:cond delay="100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subTnLst>
                                    <p:audio>
                                      <p:cMediaNode>
                                        <p:cTn display="0" masterRel="sameClick">
                                          <p:stCondLst>
                                            <p:cond evt="begin" delay="0">
                                              <p:tn val="66"/>
                                            </p:cond>
                                          </p:stCondLst>
                                          <p:endCondLst>
                                            <p:cond evt="onStopAudio" delay="0">
                                              <p:tgtEl>
                                                <p:sldTgt/>
                                              </p:tgtEl>
                                            </p:cond>
                                          </p:endCondLst>
                                        </p:cTn>
                                        <p:tgtEl>
                                          <p:sndTgt r:embed="rId2" name="hammer.wav"/>
                                        </p:tgtEl>
                                      </p:cMediaNode>
                                    </p:audio>
                                  </p:subTnLst>
                                </p:cTn>
                              </p:par>
                            </p:childTnLst>
                          </p:cTn>
                        </p:par>
                        <p:par>
                          <p:cTn id="69" fill="hold" nodeType="afterGroup">
                            <p:stCondLst>
                              <p:cond delay="2000"/>
                            </p:stCondLst>
                            <p:childTnLst>
                              <p:par>
                                <p:cTn id="70" presetID="16" presetClass="entr" presetSubtype="21" fill="hold" nodeType="afterEffect">
                                  <p:stCondLst>
                                    <p:cond delay="100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3" fill="hold" nodeType="afterGroup">
                            <p:stCondLst>
                              <p:cond delay="3500"/>
                            </p:stCondLst>
                            <p:childTnLst>
                              <p:par>
                                <p:cTn id="74" presetID="16" presetClass="entr" presetSubtype="21" fill="hold" nodeType="afterEffect">
                                  <p:stCondLst>
                                    <p:cond delay="100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7" fill="hold" nodeType="afterGroup">
                            <p:stCondLst>
                              <p:cond delay="5000"/>
                            </p:stCondLst>
                            <p:childTnLst>
                              <p:par>
                                <p:cTn id="78" presetID="16" presetClass="entr" presetSubtype="21" fill="hold" nodeType="afterEffect">
                                  <p:stCondLst>
                                    <p:cond delay="1000"/>
                                  </p:stCondLst>
                                  <p:childTnLst>
                                    <p:set>
                                      <p:cBhvr>
                                        <p:cTn id="79" dur="1" fill="hold">
                                          <p:stCondLst>
                                            <p:cond delay="0"/>
                                          </p:stCondLst>
                                        </p:cTn>
                                        <p:tgtEl>
                                          <p:spTgt spid="32"/>
                                        </p:tgtEl>
                                        <p:attrNameLst>
                                          <p:attrName>style.visibility</p:attrName>
                                        </p:attrNameLst>
                                      </p:cBhvr>
                                      <p:to>
                                        <p:strVal val="visible"/>
                                      </p:to>
                                    </p:set>
                                    <p:animEffect transition="in" filter="barn(inVertical)">
                                      <p:cBhvr>
                                        <p:cTn id="80" dur="500"/>
                                        <p:tgtEl>
                                          <p:spTgt spid="32"/>
                                        </p:tgtEl>
                                      </p:cBhvr>
                                    </p:animEffect>
                                  </p:childTnLst>
                                  <p:subTnLst>
                                    <p:audio>
                                      <p:cMediaNode>
                                        <p:cTn display="0" masterRel="sameClick">
                                          <p:stCondLst>
                                            <p:cond evt="begin" delay="0">
                                              <p:tn val="78"/>
                                            </p:cond>
                                          </p:stCondLst>
                                          <p:endCondLst>
                                            <p:cond evt="onStopAudio" delay="0">
                                              <p:tgtEl>
                                                <p:sldTgt/>
                                              </p:tgtEl>
                                            </p:cond>
                                          </p:endCondLst>
                                        </p:cTn>
                                        <p:tgtEl>
                                          <p:sndTgt r:embed="rId2" name="hammer.wav"/>
                                        </p:tgtEl>
                                      </p:cMediaNode>
                                    </p:audio>
                                  </p:subTnLst>
                                </p:cTn>
                              </p:par>
                            </p:childTnLst>
                          </p:cTn>
                        </p:par>
                        <p:par>
                          <p:cTn id="81" fill="hold" nodeType="afterGroup">
                            <p:stCondLst>
                              <p:cond delay="6500"/>
                            </p:stCondLst>
                            <p:childTnLst>
                              <p:par>
                                <p:cTn id="82" presetID="16" presetClass="entr" presetSubtype="21" fill="hold" nodeType="afterEffect">
                                  <p:stCondLst>
                                    <p:cond delay="1000"/>
                                  </p:stCondLst>
                                  <p:childTnLst>
                                    <p:set>
                                      <p:cBhvr>
                                        <p:cTn id="83" dur="1" fill="hold">
                                          <p:stCondLst>
                                            <p:cond delay="0"/>
                                          </p:stCondLst>
                                        </p:cTn>
                                        <p:tgtEl>
                                          <p:spTgt spid="36"/>
                                        </p:tgtEl>
                                        <p:attrNameLst>
                                          <p:attrName>style.visibility</p:attrName>
                                        </p:attrNameLst>
                                      </p:cBhvr>
                                      <p:to>
                                        <p:strVal val="visible"/>
                                      </p:to>
                                    </p:set>
                                    <p:animEffect transition="in" filter="barn(inVertical)">
                                      <p:cBhvr>
                                        <p:cTn id="84" dur="500"/>
                                        <p:tgtEl>
                                          <p:spTgt spid="36"/>
                                        </p:tgtEl>
                                      </p:cBhvr>
                                    </p:animEffect>
                                  </p:childTnLst>
                                  <p:subTnLst>
                                    <p:audio>
                                      <p:cMediaNode>
                                        <p:cTn display="0" masterRel="sameClick">
                                          <p:stCondLst>
                                            <p:cond evt="begin" delay="0">
                                              <p:tn val="8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1"/>
                  </p:tgtEl>
                </p:cond>
              </p:nextCondLst>
            </p:seq>
          </p:childTnLst>
        </p:cTn>
      </p:par>
    </p:tnLst>
    <p:bldLst>
      <p:bldP spid="10250" grpId="0"/>
      <p:bldP spid="10253" grpId="0"/>
      <p:bldP spid="10254" grpId="0"/>
      <p:bldP spid="10255" grpId="0"/>
      <p:bldP spid="10256" grpId="0"/>
      <p:bldP spid="10266" grpId="0"/>
      <p:bldP spid="28" grpId="0"/>
      <p:bldP spid="41" grpId="0" animBg="1"/>
      <p:bldP spid="44" grpId="0" animBg="1"/>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ltLang="en-US" smtClean="0"/>
          </a:p>
        </p:txBody>
      </p:sp>
      <p:sp>
        <p:nvSpPr>
          <p:cNvPr id="8195" name="Rectangle 3"/>
          <p:cNvSpPr>
            <a:spLocks noGrp="1" noChangeArrowheads="1"/>
          </p:cNvSpPr>
          <p:nvPr>
            <p:ph type="body" idx="1"/>
          </p:nvPr>
        </p:nvSpPr>
        <p:spPr>
          <a:xfrm>
            <a:off x="1981200" y="1"/>
            <a:ext cx="8229600" cy="6126163"/>
          </a:xfrm>
        </p:spPr>
        <p:txBody>
          <a:bodyPr/>
          <a:lstStyle/>
          <a:p>
            <a:endParaRPr lang="en-US" altLang="en-US" smtClean="0"/>
          </a:p>
        </p:txBody>
      </p:sp>
      <p:pic>
        <p:nvPicPr>
          <p:cNvPr id="8196" name="Picture 4" descr="12949220591873434031_574_5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7838"/>
            <a:ext cx="12192000" cy="733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
          <p:cNvSpPr txBox="1">
            <a:spLocks noChangeArrowheads="1"/>
          </p:cNvSpPr>
          <p:nvPr/>
        </p:nvSpPr>
        <p:spPr bwMode="auto">
          <a:xfrm>
            <a:off x="2728912" y="85546"/>
            <a:ext cx="9112956" cy="107721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0"/>
              </a:spcAft>
            </a:pPr>
            <a:r>
              <a:rPr lang="en-US" altLang="en-US" sz="3200" b="1"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tràn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53" name="Text Box 13"/>
          <p:cNvSpPr txBox="1">
            <a:spLocks noChangeArrowheads="1"/>
          </p:cNvSpPr>
          <p:nvPr/>
        </p:nvSpPr>
        <p:spPr bwMode="auto">
          <a:xfrm>
            <a:off x="3086983" y="1314608"/>
            <a:ext cx="704850" cy="93871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A.</a:t>
            </a:r>
          </a:p>
          <a:p>
            <a:pPr eaLnBrk="1" hangingPunct="1">
              <a:spcBef>
                <a:spcPct val="50000"/>
              </a:spcBef>
            </a:pPr>
            <a:endParaRPr lang="en-US" altLang="en-US" b="1" dirty="0"/>
          </a:p>
        </p:txBody>
      </p:sp>
      <p:sp>
        <p:nvSpPr>
          <p:cNvPr id="10254" name="Text Box 14"/>
          <p:cNvSpPr txBox="1">
            <a:spLocks noChangeArrowheads="1"/>
          </p:cNvSpPr>
          <p:nvPr/>
        </p:nvSpPr>
        <p:spPr bwMode="auto">
          <a:xfrm>
            <a:off x="3670476" y="1968238"/>
            <a:ext cx="7073900" cy="166199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endParaRPr lang="en-US" altLang="en-US" sz="2800" b="1"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50000"/>
              </a:spcBef>
            </a:pPr>
            <a:endParaRPr lang="en-US" altLang="en-US" sz="2800" b="1" dirty="0">
              <a:latin typeface="Times New Roman" panose="02020603050405020304" pitchFamily="18" charset="0"/>
            </a:endParaRPr>
          </a:p>
        </p:txBody>
      </p:sp>
      <p:sp>
        <p:nvSpPr>
          <p:cNvPr id="10255" name="Text Box 15"/>
          <p:cNvSpPr txBox="1">
            <a:spLocks noChangeArrowheads="1"/>
          </p:cNvSpPr>
          <p:nvPr/>
        </p:nvSpPr>
        <p:spPr bwMode="auto">
          <a:xfrm>
            <a:off x="3112382" y="1968238"/>
            <a:ext cx="1028700" cy="107721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B.</a:t>
            </a:r>
          </a:p>
          <a:p>
            <a:pPr eaLnBrk="1" hangingPunct="1">
              <a:spcBef>
                <a:spcPct val="50000"/>
              </a:spcBef>
            </a:pPr>
            <a:endParaRPr lang="en-US" altLang="en-US" sz="2400" b="1" dirty="0">
              <a:latin typeface="Times New Roman" panose="02020603050405020304" pitchFamily="18" charset="0"/>
            </a:endParaRPr>
          </a:p>
        </p:txBody>
      </p:sp>
      <p:sp>
        <p:nvSpPr>
          <p:cNvPr id="10256" name="Text Box 16"/>
          <p:cNvSpPr txBox="1">
            <a:spLocks noChangeArrowheads="1"/>
          </p:cNvSpPr>
          <p:nvPr/>
        </p:nvSpPr>
        <p:spPr bwMode="auto">
          <a:xfrm>
            <a:off x="3658482" y="1303133"/>
            <a:ext cx="4827588" cy="116955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endParaRPr lang="en-US" altLang="en-US" sz="2800" b="1" dirty="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800" b="1" dirty="0">
              <a:latin typeface="Times New Roman" panose="02020603050405020304" pitchFamily="18" charset="0"/>
            </a:endParaRPr>
          </a:p>
        </p:txBody>
      </p:sp>
      <p:sp>
        <p:nvSpPr>
          <p:cNvPr id="10266" name="Text Box 26"/>
          <p:cNvSpPr txBox="1">
            <a:spLocks noChangeArrowheads="1"/>
          </p:cNvSpPr>
          <p:nvPr/>
        </p:nvSpPr>
        <p:spPr bwMode="auto">
          <a:xfrm>
            <a:off x="3698521" y="2585310"/>
            <a:ext cx="6180666"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endParaRPr lang="en-US" altLang="en-US" sz="2800" b="1" dirty="0">
              <a:latin typeface="Times New Roman" panose="02020603050405020304" pitchFamily="18" charset="0"/>
              <a:cs typeface="Times New Roman" panose="02020603050405020304" pitchFamily="18" charset="0"/>
            </a:endParaRPr>
          </a:p>
        </p:txBody>
      </p:sp>
      <p:sp>
        <p:nvSpPr>
          <p:cNvPr id="28" name="Text Box 13"/>
          <p:cNvSpPr txBox="1">
            <a:spLocks noChangeArrowheads="1"/>
          </p:cNvSpPr>
          <p:nvPr/>
        </p:nvSpPr>
        <p:spPr bwMode="auto">
          <a:xfrm>
            <a:off x="3105150" y="2596752"/>
            <a:ext cx="723900" cy="93871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C.</a:t>
            </a:r>
          </a:p>
          <a:p>
            <a:pPr eaLnBrk="1" hangingPunct="1">
              <a:spcBef>
                <a:spcPct val="50000"/>
              </a:spcBef>
            </a:pPr>
            <a:endParaRPr lang="en-US" altLang="en-US" b="1" dirty="0"/>
          </a:p>
        </p:txBody>
      </p:sp>
      <p:grpSp>
        <p:nvGrpSpPr>
          <p:cNvPr id="15" name="Group 14"/>
          <p:cNvGrpSpPr>
            <a:grpSpLocks/>
          </p:cNvGrpSpPr>
          <p:nvPr/>
        </p:nvGrpSpPr>
        <p:grpSpPr bwMode="auto">
          <a:xfrm>
            <a:off x="1898650" y="577850"/>
            <a:ext cx="628650" cy="838200"/>
            <a:chOff x="457200" y="762000"/>
            <a:chExt cx="838547" cy="838547"/>
          </a:xfrm>
        </p:grpSpPr>
        <p:sp>
          <p:nvSpPr>
            <p:cNvPr id="16" name="Oval 15"/>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05</a:t>
              </a:r>
              <a:endParaRPr lang="en-US" sz="1600" b="1" dirty="0">
                <a:solidFill>
                  <a:srgbClr val="FF0000"/>
                </a:solidFill>
              </a:endParaRPr>
            </a:p>
          </p:txBody>
        </p:sp>
      </p:grpSp>
      <p:grpSp>
        <p:nvGrpSpPr>
          <p:cNvPr id="19" name="Group 18"/>
          <p:cNvGrpSpPr>
            <a:grpSpLocks/>
          </p:cNvGrpSpPr>
          <p:nvPr/>
        </p:nvGrpSpPr>
        <p:grpSpPr bwMode="auto">
          <a:xfrm>
            <a:off x="1898650" y="577850"/>
            <a:ext cx="628650" cy="838200"/>
            <a:chOff x="457200" y="762000"/>
            <a:chExt cx="838547" cy="838547"/>
          </a:xfrm>
        </p:grpSpPr>
        <p:sp>
          <p:nvSpPr>
            <p:cNvPr id="20" name="Oval 19"/>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04</a:t>
              </a:r>
              <a:endParaRPr lang="en-US" sz="1600" b="1" dirty="0">
                <a:solidFill>
                  <a:srgbClr val="FF0000"/>
                </a:solidFill>
              </a:endParaRPr>
            </a:p>
          </p:txBody>
        </p:sp>
      </p:grpSp>
      <p:grpSp>
        <p:nvGrpSpPr>
          <p:cNvPr id="23" name="Group 22"/>
          <p:cNvGrpSpPr>
            <a:grpSpLocks/>
          </p:cNvGrpSpPr>
          <p:nvPr/>
        </p:nvGrpSpPr>
        <p:grpSpPr bwMode="auto">
          <a:xfrm>
            <a:off x="1898650" y="577850"/>
            <a:ext cx="628650" cy="838200"/>
            <a:chOff x="457200" y="762000"/>
            <a:chExt cx="838547" cy="838547"/>
          </a:xfrm>
        </p:grpSpPr>
        <p:sp>
          <p:nvSpPr>
            <p:cNvPr id="24" name="Oval 23"/>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03</a:t>
              </a:r>
              <a:endParaRPr lang="en-US" sz="1600" b="1" dirty="0">
                <a:solidFill>
                  <a:srgbClr val="FF0000"/>
                </a:solidFill>
              </a:endParaRPr>
            </a:p>
          </p:txBody>
        </p:sp>
      </p:grpSp>
      <p:grpSp>
        <p:nvGrpSpPr>
          <p:cNvPr id="27" name="Group 26"/>
          <p:cNvGrpSpPr>
            <a:grpSpLocks/>
          </p:cNvGrpSpPr>
          <p:nvPr/>
        </p:nvGrpSpPr>
        <p:grpSpPr bwMode="auto">
          <a:xfrm>
            <a:off x="1898650" y="577850"/>
            <a:ext cx="628650" cy="838200"/>
            <a:chOff x="457200" y="762000"/>
            <a:chExt cx="838547" cy="838547"/>
          </a:xfrm>
        </p:grpSpPr>
        <p:sp>
          <p:nvSpPr>
            <p:cNvPr id="29" name="Oval 28"/>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02</a:t>
              </a:r>
              <a:endParaRPr lang="en-US" sz="1600" b="1" dirty="0">
                <a:solidFill>
                  <a:srgbClr val="FF0000"/>
                </a:solidFill>
              </a:endParaRPr>
            </a:p>
          </p:txBody>
        </p:sp>
      </p:grpSp>
      <p:grpSp>
        <p:nvGrpSpPr>
          <p:cNvPr id="32" name="Group 31"/>
          <p:cNvGrpSpPr>
            <a:grpSpLocks/>
          </p:cNvGrpSpPr>
          <p:nvPr/>
        </p:nvGrpSpPr>
        <p:grpSpPr bwMode="auto">
          <a:xfrm>
            <a:off x="1898650" y="609600"/>
            <a:ext cx="628650" cy="838200"/>
            <a:chOff x="457200" y="762000"/>
            <a:chExt cx="838547" cy="838547"/>
          </a:xfrm>
        </p:grpSpPr>
        <p:sp>
          <p:nvSpPr>
            <p:cNvPr id="33" name="Oval 32"/>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484729" y="800116"/>
              <a:ext cx="762315" cy="7623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590606" y="923992"/>
              <a:ext cx="550561" cy="514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01</a:t>
              </a:r>
              <a:endParaRPr lang="en-US" sz="1600" b="1" dirty="0">
                <a:solidFill>
                  <a:srgbClr val="FF0000"/>
                </a:solidFill>
              </a:endParaRPr>
            </a:p>
          </p:txBody>
        </p:sp>
      </p:grpSp>
      <p:grpSp>
        <p:nvGrpSpPr>
          <p:cNvPr id="36" name="Group 35"/>
          <p:cNvGrpSpPr>
            <a:grpSpLocks/>
          </p:cNvGrpSpPr>
          <p:nvPr/>
        </p:nvGrpSpPr>
        <p:grpSpPr bwMode="auto">
          <a:xfrm>
            <a:off x="1797050" y="381000"/>
            <a:ext cx="869950" cy="1066800"/>
            <a:chOff x="457200" y="762000"/>
            <a:chExt cx="838547" cy="838547"/>
          </a:xfrm>
        </p:grpSpPr>
        <p:sp>
          <p:nvSpPr>
            <p:cNvPr id="37" name="Oval 36"/>
            <p:cNvSpPr/>
            <p:nvPr/>
          </p:nvSpPr>
          <p:spPr>
            <a:xfrm>
              <a:off x="457200" y="762000"/>
              <a:ext cx="838547" cy="838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84744" y="800683"/>
              <a:ext cx="762037" cy="76118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90327" y="924219"/>
              <a:ext cx="550870" cy="514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err="1">
                  <a:solidFill>
                    <a:srgbClr val="FF0000"/>
                  </a:solidFill>
                </a:rPr>
                <a:t>Hết</a:t>
              </a:r>
              <a:r>
                <a:rPr lang="en-US" sz="1050" b="1" dirty="0">
                  <a:solidFill>
                    <a:srgbClr val="FF0000"/>
                  </a:solidFill>
                </a:rPr>
                <a:t> </a:t>
              </a:r>
              <a:r>
                <a:rPr lang="en-US" sz="1050" b="1" dirty="0" err="1">
                  <a:solidFill>
                    <a:srgbClr val="FF0000"/>
                  </a:solidFill>
                </a:rPr>
                <a:t>giờ</a:t>
              </a:r>
              <a:endParaRPr lang="en-US" sz="1050" b="1" dirty="0">
                <a:solidFill>
                  <a:srgbClr val="FF0000"/>
                </a:solidFill>
              </a:endParaRPr>
            </a:p>
          </p:txBody>
        </p:sp>
      </p:grpSp>
      <p:sp>
        <p:nvSpPr>
          <p:cNvPr id="41" name="Rectangle 40"/>
          <p:cNvSpPr/>
          <p:nvPr/>
        </p:nvSpPr>
        <p:spPr>
          <a:xfrm>
            <a:off x="1712914" y="1560513"/>
            <a:ext cx="1049337"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Bắt</a:t>
            </a:r>
            <a:r>
              <a:rPr lang="en-US" dirty="0"/>
              <a:t> </a:t>
            </a:r>
            <a:r>
              <a:rPr lang="en-US" dirty="0" err="1"/>
              <a:t>đầu</a:t>
            </a:r>
            <a:endParaRPr lang="en-US" dirty="0"/>
          </a:p>
        </p:txBody>
      </p:sp>
      <p:sp>
        <p:nvSpPr>
          <p:cNvPr id="44" name="Oval 27"/>
          <p:cNvSpPr>
            <a:spLocks noChangeArrowheads="1"/>
          </p:cNvSpPr>
          <p:nvPr/>
        </p:nvSpPr>
        <p:spPr bwMode="auto">
          <a:xfrm>
            <a:off x="3029920" y="2635636"/>
            <a:ext cx="609600" cy="4572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 name="Text Box 13"/>
          <p:cNvSpPr txBox="1">
            <a:spLocks noChangeArrowheads="1"/>
          </p:cNvSpPr>
          <p:nvPr/>
        </p:nvSpPr>
        <p:spPr bwMode="auto">
          <a:xfrm>
            <a:off x="3133195" y="3208252"/>
            <a:ext cx="723900" cy="93871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latin typeface="Times New Roman" panose="02020603050405020304" pitchFamily="18" charset="0"/>
              </a:rPr>
              <a:t>D.</a:t>
            </a:r>
          </a:p>
          <a:p>
            <a:pPr eaLnBrk="1" hangingPunct="1">
              <a:spcBef>
                <a:spcPct val="50000"/>
              </a:spcBef>
            </a:pPr>
            <a:endParaRPr lang="en-US" altLang="en-US" b="1" dirty="0"/>
          </a:p>
        </p:txBody>
      </p:sp>
      <p:sp>
        <p:nvSpPr>
          <p:cNvPr id="43" name="Text Box 26"/>
          <p:cNvSpPr txBox="1">
            <a:spLocks noChangeArrowheads="1"/>
          </p:cNvSpPr>
          <p:nvPr/>
        </p:nvSpPr>
        <p:spPr bwMode="auto">
          <a:xfrm>
            <a:off x="3698521" y="3231079"/>
            <a:ext cx="7802035"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5932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checkerboard(across)">
                                      <p:cBhvr>
                                        <p:cTn id="7" dur="500"/>
                                        <p:tgtEl>
                                          <p:spTgt spid="10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 calcmode="lin" valueType="num">
                                      <p:cBhvr additive="base">
                                        <p:cTn id="12" dur="500" fill="hold"/>
                                        <p:tgtEl>
                                          <p:spTgt spid="10256"/>
                                        </p:tgtEl>
                                        <p:attrNameLst>
                                          <p:attrName>ppt_x</p:attrName>
                                        </p:attrNameLst>
                                      </p:cBhvr>
                                      <p:tavLst>
                                        <p:tav tm="0">
                                          <p:val>
                                            <p:strVal val="#ppt_x"/>
                                          </p:val>
                                        </p:tav>
                                        <p:tav tm="100000">
                                          <p:val>
                                            <p:strVal val="#ppt_x"/>
                                          </p:val>
                                        </p:tav>
                                      </p:tavLst>
                                    </p:anim>
                                    <p:anim calcmode="lin" valueType="num">
                                      <p:cBhvr additive="base">
                                        <p:cTn id="13" dur="500" fill="hold"/>
                                        <p:tgtEl>
                                          <p:spTgt spid="1025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253"/>
                                        </p:tgtEl>
                                        <p:attrNameLst>
                                          <p:attrName>style.visibility</p:attrName>
                                        </p:attrNameLst>
                                      </p:cBhvr>
                                      <p:to>
                                        <p:strVal val="visible"/>
                                      </p:to>
                                    </p:set>
                                    <p:anim calcmode="lin" valueType="num">
                                      <p:cBhvr additive="base">
                                        <p:cTn id="16" dur="500" fill="hold"/>
                                        <p:tgtEl>
                                          <p:spTgt spid="10253"/>
                                        </p:tgtEl>
                                        <p:attrNameLst>
                                          <p:attrName>ppt_x</p:attrName>
                                        </p:attrNameLst>
                                      </p:cBhvr>
                                      <p:tavLst>
                                        <p:tav tm="0">
                                          <p:val>
                                            <p:strVal val="#ppt_x"/>
                                          </p:val>
                                        </p:tav>
                                        <p:tav tm="100000">
                                          <p:val>
                                            <p:strVal val="#ppt_x"/>
                                          </p:val>
                                        </p:tav>
                                      </p:tavLst>
                                    </p:anim>
                                    <p:anim calcmode="lin" valueType="num">
                                      <p:cBhvr additive="base">
                                        <p:cTn id="17" dur="500" fill="hold"/>
                                        <p:tgtEl>
                                          <p:spTgt spid="10253"/>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255"/>
                                        </p:tgtEl>
                                        <p:attrNameLst>
                                          <p:attrName>style.visibility</p:attrName>
                                        </p:attrNameLst>
                                      </p:cBhvr>
                                      <p:to>
                                        <p:strVal val="visible"/>
                                      </p:to>
                                    </p:set>
                                    <p:anim calcmode="lin" valueType="num">
                                      <p:cBhvr additive="base">
                                        <p:cTn id="22" dur="500" fill="hold"/>
                                        <p:tgtEl>
                                          <p:spTgt spid="10255"/>
                                        </p:tgtEl>
                                        <p:attrNameLst>
                                          <p:attrName>ppt_x</p:attrName>
                                        </p:attrNameLst>
                                      </p:cBhvr>
                                      <p:tavLst>
                                        <p:tav tm="0">
                                          <p:val>
                                            <p:strVal val="#ppt_x"/>
                                          </p:val>
                                        </p:tav>
                                        <p:tav tm="100000">
                                          <p:val>
                                            <p:strVal val="#ppt_x"/>
                                          </p:val>
                                        </p:tav>
                                      </p:tavLst>
                                    </p:anim>
                                    <p:anim calcmode="lin" valueType="num">
                                      <p:cBhvr additive="base">
                                        <p:cTn id="23" dur="500" fill="hold"/>
                                        <p:tgtEl>
                                          <p:spTgt spid="1025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254"/>
                                        </p:tgtEl>
                                        <p:attrNameLst>
                                          <p:attrName>style.visibility</p:attrName>
                                        </p:attrNameLst>
                                      </p:cBhvr>
                                      <p:to>
                                        <p:strVal val="visible"/>
                                      </p:to>
                                    </p:set>
                                    <p:anim calcmode="lin" valueType="num">
                                      <p:cBhvr additive="base">
                                        <p:cTn id="26" dur="500" fill="hold"/>
                                        <p:tgtEl>
                                          <p:spTgt spid="10254"/>
                                        </p:tgtEl>
                                        <p:attrNameLst>
                                          <p:attrName>ppt_x</p:attrName>
                                        </p:attrNameLst>
                                      </p:cBhvr>
                                      <p:tavLst>
                                        <p:tav tm="0">
                                          <p:val>
                                            <p:strVal val="#ppt_x"/>
                                          </p:val>
                                        </p:tav>
                                        <p:tav tm="100000">
                                          <p:val>
                                            <p:strVal val="#ppt_x"/>
                                          </p:val>
                                        </p:tav>
                                      </p:tavLst>
                                    </p:anim>
                                    <p:anim calcmode="lin" valueType="num">
                                      <p:cBhvr additive="base">
                                        <p:cTn id="27"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266"/>
                                        </p:tgtEl>
                                        <p:attrNameLst>
                                          <p:attrName>style.visibility</p:attrName>
                                        </p:attrNameLst>
                                      </p:cBhvr>
                                      <p:to>
                                        <p:strVal val="visible"/>
                                      </p:to>
                                    </p:set>
                                    <p:anim calcmode="lin" valueType="num">
                                      <p:cBhvr additive="base">
                                        <p:cTn id="32" dur="500" fill="hold"/>
                                        <p:tgtEl>
                                          <p:spTgt spid="10266"/>
                                        </p:tgtEl>
                                        <p:attrNameLst>
                                          <p:attrName>ppt_x</p:attrName>
                                        </p:attrNameLst>
                                      </p:cBhvr>
                                      <p:tavLst>
                                        <p:tav tm="0">
                                          <p:val>
                                            <p:strVal val="#ppt_x"/>
                                          </p:val>
                                        </p:tav>
                                        <p:tav tm="100000">
                                          <p:val>
                                            <p:strVal val="#ppt_x"/>
                                          </p:val>
                                        </p:tav>
                                      </p:tavLst>
                                    </p:anim>
                                    <p:anim calcmode="lin" valueType="num">
                                      <p:cBhvr additive="base">
                                        <p:cTn id="33" dur="500" fill="hold"/>
                                        <p:tgtEl>
                                          <p:spTgt spid="1026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ppt_x"/>
                                          </p:val>
                                        </p:tav>
                                        <p:tav tm="100000">
                                          <p:val>
                                            <p:strVal val="#ppt_x"/>
                                          </p:val>
                                        </p:tav>
                                      </p:tavLst>
                                    </p:anim>
                                    <p:anim calcmode="lin" valueType="num">
                                      <p:cBhvr additive="base">
                                        <p:cTn id="4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ppt_x"/>
                                          </p:val>
                                        </p:tav>
                                        <p:tav tm="100000">
                                          <p:val>
                                            <p:strVal val="#ppt_x"/>
                                          </p:val>
                                        </p:tav>
                                      </p:tavLst>
                                    </p:anim>
                                    <p:anim calcmode="lin" valueType="num">
                                      <p:cBhvr additive="base">
                                        <p:cTn id="5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4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subTnLst>
                                    <p:audio>
                                      <p:cMediaNode>
                                        <p:cTn display="0" masterRel="sameClick">
                                          <p:stCondLst>
                                            <p:cond evt="begin" delay="0">
                                              <p:tn val="62"/>
                                            </p:cond>
                                          </p:stCondLst>
                                          <p:endCondLst>
                                            <p:cond evt="onStopAudio" delay="0">
                                              <p:tgtEl>
                                                <p:sldTgt/>
                                              </p:tgtEl>
                                            </p:cond>
                                          </p:endCondLst>
                                        </p:cTn>
                                        <p:tgtEl>
                                          <p:sndTgt r:embed="rId2" name="hammer.wav"/>
                                        </p:tgtEl>
                                      </p:cMediaNode>
                                    </p:audio>
                                  </p:subTnLst>
                                </p:cTn>
                              </p:par>
                            </p:childTnLst>
                          </p:cTn>
                        </p:par>
                        <p:par>
                          <p:cTn id="65" fill="hold" nodeType="afterGroup">
                            <p:stCondLst>
                              <p:cond delay="500"/>
                            </p:stCondLst>
                            <p:childTnLst>
                              <p:par>
                                <p:cTn id="66" presetID="16" presetClass="entr" presetSubtype="21" fill="hold" nodeType="afterEffect">
                                  <p:stCondLst>
                                    <p:cond delay="100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subTnLst>
                                    <p:audio>
                                      <p:cMediaNode>
                                        <p:cTn display="0" masterRel="sameClick">
                                          <p:stCondLst>
                                            <p:cond evt="begin" delay="0">
                                              <p:tn val="66"/>
                                            </p:cond>
                                          </p:stCondLst>
                                          <p:endCondLst>
                                            <p:cond evt="onStopAudio" delay="0">
                                              <p:tgtEl>
                                                <p:sldTgt/>
                                              </p:tgtEl>
                                            </p:cond>
                                          </p:endCondLst>
                                        </p:cTn>
                                        <p:tgtEl>
                                          <p:sndTgt r:embed="rId2" name="hammer.wav"/>
                                        </p:tgtEl>
                                      </p:cMediaNode>
                                    </p:audio>
                                  </p:subTnLst>
                                </p:cTn>
                              </p:par>
                            </p:childTnLst>
                          </p:cTn>
                        </p:par>
                        <p:par>
                          <p:cTn id="69" fill="hold" nodeType="afterGroup">
                            <p:stCondLst>
                              <p:cond delay="2000"/>
                            </p:stCondLst>
                            <p:childTnLst>
                              <p:par>
                                <p:cTn id="70" presetID="16" presetClass="entr" presetSubtype="21" fill="hold" nodeType="afterEffect">
                                  <p:stCondLst>
                                    <p:cond delay="100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3" fill="hold" nodeType="afterGroup">
                            <p:stCondLst>
                              <p:cond delay="3500"/>
                            </p:stCondLst>
                            <p:childTnLst>
                              <p:par>
                                <p:cTn id="74" presetID="16" presetClass="entr" presetSubtype="21" fill="hold" nodeType="afterEffect">
                                  <p:stCondLst>
                                    <p:cond delay="1000"/>
                                  </p:stCondLst>
                                  <p:childTnLst>
                                    <p:set>
                                      <p:cBhvr>
                                        <p:cTn id="75" dur="1" fill="hold">
                                          <p:stCondLst>
                                            <p:cond delay="0"/>
                                          </p:stCondLst>
                                        </p:cTn>
                                        <p:tgtEl>
                                          <p:spTgt spid="27"/>
                                        </p:tgtEl>
                                        <p:attrNameLst>
                                          <p:attrName>style.visibility</p:attrName>
                                        </p:attrNameLst>
                                      </p:cBhvr>
                                      <p:to>
                                        <p:strVal val="visible"/>
                                      </p:to>
                                    </p:set>
                                    <p:animEffect transition="in" filter="barn(inVertical)">
                                      <p:cBhvr>
                                        <p:cTn id="76" dur="500"/>
                                        <p:tgtEl>
                                          <p:spTgt spid="27"/>
                                        </p:tgtEl>
                                      </p:cBhvr>
                                    </p:animEffec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7" fill="hold" nodeType="afterGroup">
                            <p:stCondLst>
                              <p:cond delay="5000"/>
                            </p:stCondLst>
                            <p:childTnLst>
                              <p:par>
                                <p:cTn id="78" presetID="16" presetClass="entr" presetSubtype="21" fill="hold" nodeType="afterEffect">
                                  <p:stCondLst>
                                    <p:cond delay="1000"/>
                                  </p:stCondLst>
                                  <p:childTnLst>
                                    <p:set>
                                      <p:cBhvr>
                                        <p:cTn id="79" dur="1" fill="hold">
                                          <p:stCondLst>
                                            <p:cond delay="0"/>
                                          </p:stCondLst>
                                        </p:cTn>
                                        <p:tgtEl>
                                          <p:spTgt spid="32"/>
                                        </p:tgtEl>
                                        <p:attrNameLst>
                                          <p:attrName>style.visibility</p:attrName>
                                        </p:attrNameLst>
                                      </p:cBhvr>
                                      <p:to>
                                        <p:strVal val="visible"/>
                                      </p:to>
                                    </p:set>
                                    <p:animEffect transition="in" filter="barn(inVertical)">
                                      <p:cBhvr>
                                        <p:cTn id="80" dur="500"/>
                                        <p:tgtEl>
                                          <p:spTgt spid="32"/>
                                        </p:tgtEl>
                                      </p:cBhvr>
                                    </p:animEffect>
                                  </p:childTnLst>
                                  <p:subTnLst>
                                    <p:audio>
                                      <p:cMediaNode>
                                        <p:cTn display="0" masterRel="sameClick">
                                          <p:stCondLst>
                                            <p:cond evt="begin" delay="0">
                                              <p:tn val="78"/>
                                            </p:cond>
                                          </p:stCondLst>
                                          <p:endCondLst>
                                            <p:cond evt="onStopAudio" delay="0">
                                              <p:tgtEl>
                                                <p:sldTgt/>
                                              </p:tgtEl>
                                            </p:cond>
                                          </p:endCondLst>
                                        </p:cTn>
                                        <p:tgtEl>
                                          <p:sndTgt r:embed="rId2" name="hammer.wav"/>
                                        </p:tgtEl>
                                      </p:cMediaNode>
                                    </p:audio>
                                  </p:subTnLst>
                                </p:cTn>
                              </p:par>
                            </p:childTnLst>
                          </p:cTn>
                        </p:par>
                        <p:par>
                          <p:cTn id="81" fill="hold" nodeType="afterGroup">
                            <p:stCondLst>
                              <p:cond delay="6500"/>
                            </p:stCondLst>
                            <p:childTnLst>
                              <p:par>
                                <p:cTn id="82" presetID="16" presetClass="entr" presetSubtype="21" fill="hold" nodeType="afterEffect">
                                  <p:stCondLst>
                                    <p:cond delay="1000"/>
                                  </p:stCondLst>
                                  <p:childTnLst>
                                    <p:set>
                                      <p:cBhvr>
                                        <p:cTn id="83" dur="1" fill="hold">
                                          <p:stCondLst>
                                            <p:cond delay="0"/>
                                          </p:stCondLst>
                                        </p:cTn>
                                        <p:tgtEl>
                                          <p:spTgt spid="36"/>
                                        </p:tgtEl>
                                        <p:attrNameLst>
                                          <p:attrName>style.visibility</p:attrName>
                                        </p:attrNameLst>
                                      </p:cBhvr>
                                      <p:to>
                                        <p:strVal val="visible"/>
                                      </p:to>
                                    </p:set>
                                    <p:animEffect transition="in" filter="barn(inVertical)">
                                      <p:cBhvr>
                                        <p:cTn id="84" dur="500"/>
                                        <p:tgtEl>
                                          <p:spTgt spid="36"/>
                                        </p:tgtEl>
                                      </p:cBhvr>
                                    </p:animEffect>
                                  </p:childTnLst>
                                  <p:subTnLst>
                                    <p:audio>
                                      <p:cMediaNode>
                                        <p:cTn display="0" masterRel="sameClick">
                                          <p:stCondLst>
                                            <p:cond evt="begin" delay="0">
                                              <p:tn val="8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1"/>
                  </p:tgtEl>
                </p:cond>
              </p:nextCondLst>
            </p:seq>
          </p:childTnLst>
        </p:cTn>
      </p:par>
    </p:tnLst>
    <p:bldLst>
      <p:bldP spid="10250" grpId="0"/>
      <p:bldP spid="10253" grpId="0"/>
      <p:bldP spid="10254" grpId="0"/>
      <p:bldP spid="10255" grpId="0"/>
      <p:bldP spid="10256" grpId="0"/>
      <p:bldP spid="10266" grpId="0"/>
      <p:bldP spid="28" grpId="0"/>
      <p:bldP spid="41" grpId="0" animBg="1"/>
      <p:bldP spid="44" grpId="0" animBg="1"/>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24089" y="3127189"/>
            <a:ext cx="10972800" cy="1143000"/>
          </a:xfrm>
        </p:spPr>
        <p:txBody>
          <a:bodyPr>
            <a:noAutofit/>
          </a:bodyPr>
          <a:lstStyle/>
          <a:p>
            <a:pPr algn="l"/>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núi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Bỗng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gà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lảnh</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gà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núi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dậy</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cuốc</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giấc</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Hữu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Bội</a:t>
            </a:r>
            <a:r>
              <a:rPr lang="en-US" sz="360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349957" y="474133"/>
            <a:ext cx="11356622" cy="2308324"/>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1: </a:t>
            </a:r>
            <a:r>
              <a:rPr lang="vi-VN" sz="3600" b="1" dirty="0">
                <a:latin typeface="Times New Roman" panose="02020603050405020304" pitchFamily="18" charset="0"/>
                <a:cs typeface="Times New Roman" panose="02020603050405020304" pitchFamily="18" charset="0"/>
              </a:rPr>
              <a:t>Tìm động từ trong ngoặc đơn thay cho bông hoa trong mỗi đoạn văn dưới đây:</a:t>
            </a:r>
            <a:br>
              <a:rPr lang="vi-VN" sz="3600" b="1"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
            </a:r>
            <a:br>
              <a:rPr lang="vi-VN"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085" y="2245706"/>
            <a:ext cx="606072" cy="62018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010" y="2313831"/>
            <a:ext cx="606072" cy="59721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352" y="3953818"/>
            <a:ext cx="606072" cy="59721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974" y="3356604"/>
            <a:ext cx="606072" cy="59721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2661" y="2828582"/>
            <a:ext cx="606072" cy="597214"/>
          </a:xfrm>
          <a:prstGeom prst="rect">
            <a:avLst/>
          </a:prstGeom>
        </p:spPr>
      </p:pic>
      <p:sp>
        <p:nvSpPr>
          <p:cNvPr id="20" name="Rectangle 19"/>
          <p:cNvSpPr/>
          <p:nvPr/>
        </p:nvSpPr>
        <p:spPr>
          <a:xfrm>
            <a:off x="3313291" y="5915378"/>
            <a:ext cx="430106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t>
            </a:r>
            <a:r>
              <a:rPr lang="en-US" sz="3600" dirty="0" err="1" smtClean="0">
                <a:solidFill>
                  <a:srgbClr val="FF0000"/>
                </a:solidFill>
                <a:latin typeface="Times New Roman" panose="02020603050405020304" pitchFamily="18" charset="0"/>
                <a:cs typeface="Times New Roman" panose="02020603050405020304" pitchFamily="18" charset="0"/>
              </a:rPr>
              <a:t>gáy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kêu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vọng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vỗ</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62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33779" y="3051705"/>
            <a:ext cx="10972800" cy="1143000"/>
          </a:xfrm>
        </p:spPr>
        <p:txBody>
          <a:bodyPr>
            <a:noAutofit/>
          </a:bodyPr>
          <a:lstStyle/>
          <a:p>
            <a:pPr algn="l"/>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núi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Bỗng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gà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vỗ</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tiếng</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gáy</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lảnh</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gà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núi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dậy</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gáy</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cuốc</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vọng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giấc</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Hữu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Bội</a:t>
            </a:r>
            <a:r>
              <a:rPr lang="en-US" sz="360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349957" y="474133"/>
            <a:ext cx="11356622" cy="2308324"/>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1: </a:t>
            </a:r>
            <a:r>
              <a:rPr lang="vi-VN" sz="3600" b="1" dirty="0">
                <a:latin typeface="Times New Roman" panose="02020603050405020304" pitchFamily="18" charset="0"/>
                <a:cs typeface="Times New Roman" panose="02020603050405020304" pitchFamily="18" charset="0"/>
              </a:rPr>
              <a:t>Tìm động từ trong ngoặc đơn thay cho bông hoa trong mỗi đoạn văn dưới đây:</a:t>
            </a:r>
            <a:br>
              <a:rPr lang="vi-VN" sz="3600" b="1"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
            </a:r>
            <a:br>
              <a:rPr lang="vi-VN"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3313291" y="5915378"/>
            <a:ext cx="430106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t>
            </a:r>
            <a:r>
              <a:rPr lang="en-US" sz="3600" dirty="0" err="1" smtClean="0">
                <a:solidFill>
                  <a:srgbClr val="FF0000"/>
                </a:solidFill>
                <a:latin typeface="Times New Roman" panose="02020603050405020304" pitchFamily="18" charset="0"/>
                <a:cs typeface="Times New Roman" panose="02020603050405020304" pitchFamily="18" charset="0"/>
              </a:rPr>
              <a:t>gáy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kêu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vọng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vỗ</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301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5379" y="2948965"/>
            <a:ext cx="10972800" cy="1143000"/>
          </a:xfrm>
        </p:spPr>
        <p:txBody>
          <a:bodyPr>
            <a:noAutofit/>
          </a:bodyPr>
          <a:lstStyle/>
          <a:p>
            <a:pPr algn="l"/>
            <a:r>
              <a:rPr lang="vi-VN" sz="3600" dirty="0"/>
              <a:t>b. Buổi trưa, nương rẫy im vắng. Mặt trời đứng thẳng trên đỉnh đầu. Không một con chim </a:t>
            </a:r>
            <a:r>
              <a:rPr lang="en-US" sz="3600" dirty="0"/>
              <a:t> </a:t>
            </a:r>
            <a:r>
              <a:rPr lang="en-US" sz="3600" dirty="0" smtClean="0"/>
              <a:t>    </a:t>
            </a:r>
            <a:r>
              <a:rPr lang="vi-VN" sz="3600" dirty="0" smtClean="0"/>
              <a:t>, </a:t>
            </a:r>
            <a:r>
              <a:rPr lang="vi-VN" sz="3600" dirty="0"/>
              <a:t>không một con thú </a:t>
            </a:r>
            <a:r>
              <a:rPr lang="vi-VN" sz="3600" dirty="0" smtClean="0"/>
              <a:t>…</a:t>
            </a:r>
            <a:r>
              <a:rPr lang="en-US" sz="3600" dirty="0" smtClean="0"/>
              <a:t> .</a:t>
            </a:r>
            <a:r>
              <a:rPr lang="vi-VN" sz="3600" dirty="0" smtClean="0"/>
              <a:t> Đàn </a:t>
            </a:r>
            <a:r>
              <a:rPr lang="vi-VN" sz="3600" dirty="0"/>
              <a:t>khướu làm tổ trong bụi nửa vừa </a:t>
            </a:r>
            <a:r>
              <a:rPr lang="vi-VN" sz="3600" dirty="0" smtClean="0"/>
              <a:t>…. </a:t>
            </a:r>
            <a:r>
              <a:rPr lang="vi-VN" sz="3600" dirty="0"/>
              <a:t>véo von, giờ đã im bặt. Buổi trưa dần qua. Trời bớt oi ả. Gió rừng lại nổi. Bầy khướu </a:t>
            </a:r>
            <a:r>
              <a:rPr lang="en-US" sz="3600" dirty="0"/>
              <a:t> </a:t>
            </a:r>
            <a:r>
              <a:rPr lang="en-US" sz="3600" dirty="0" smtClean="0"/>
              <a:t>     </a:t>
            </a:r>
            <a:r>
              <a:rPr lang="vi-VN" sz="3600" dirty="0" smtClean="0"/>
              <a:t>lách </a:t>
            </a:r>
            <a:r>
              <a:rPr lang="vi-VN" sz="3600" dirty="0"/>
              <a:t>tách trên cành </a:t>
            </a:r>
            <a:r>
              <a:rPr lang="vi-VN" sz="3600" dirty="0" smtClean="0"/>
              <a:t>…</a:t>
            </a:r>
            <a:r>
              <a:rPr lang="en-US" sz="3600" dirty="0" smtClean="0"/>
              <a:t> </a:t>
            </a:r>
            <a:r>
              <a:rPr lang="vi-VN" sz="3600" dirty="0" smtClean="0"/>
              <a:t>sâu</a:t>
            </a:r>
            <a:r>
              <a:rPr lang="vi-VN" sz="3600" dirty="0"/>
              <a:t>. </a:t>
            </a:r>
            <a:r>
              <a:rPr lang="vi-VN" sz="3600" dirty="0">
                <a:latin typeface="Times New Roman" panose="02020603050405020304" pitchFamily="18" charset="0"/>
                <a:cs typeface="Times New Roman" panose="02020603050405020304" pitchFamily="18" charset="0"/>
              </a:rPr>
              <a:t>Tiếng </a:t>
            </a:r>
            <a:r>
              <a:rPr lang="vi-VN" sz="3600" dirty="0" smtClean="0">
                <a:latin typeface="Times New Roman" panose="02020603050405020304" pitchFamily="18" charset="0"/>
                <a:cs typeface="Times New Roman" panose="02020603050405020304" pitchFamily="18" charset="0"/>
              </a:rPr>
              <a:t>l</a:t>
            </a:r>
            <a:r>
              <a:rPr lang="en-US" sz="3600" dirty="0" smtClean="0">
                <a:latin typeface="Times New Roman" panose="02020603050405020304" pitchFamily="18" charset="0"/>
                <a:cs typeface="Times New Roman" panose="02020603050405020304" pitchFamily="18" charset="0"/>
              </a:rPr>
              <a:t>á </a:t>
            </a:r>
            <a:r>
              <a:rPr lang="en-US" sz="3600" dirty="0" err="1" smtClean="0">
                <a:latin typeface="Times New Roman" panose="02020603050405020304" pitchFamily="18" charset="0"/>
                <a:cs typeface="Times New Roman" panose="02020603050405020304" pitchFamily="18" charset="0"/>
              </a:rPr>
              <a:t>xào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xạc</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trong gió</a:t>
            </a:r>
            <a:r>
              <a:rPr lang="vi-VN" sz="3600" dirty="0" smtClean="0">
                <a:latin typeface="Times New Roman" panose="02020603050405020304" pitchFamily="18" charset="0"/>
                <a:cs typeface="Times New Roman" panose="02020603050405020304" pitchFamily="18" charset="0"/>
              </a:rPr>
              <a:t>.</a:t>
            </a:r>
            <a:r>
              <a:rPr lang="vi-VN" dirty="0"/>
              <a:t/>
            </a:r>
            <a:br>
              <a:rPr lang="vi-VN" dirty="0"/>
            </a:br>
            <a:r>
              <a:rPr lang="en-US" sz="3600" dirty="0" smtClean="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Hùng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49957" y="474133"/>
            <a:ext cx="11356622" cy="1200329"/>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1: </a:t>
            </a:r>
            <a:r>
              <a:rPr lang="vi-VN" sz="3600" b="1" dirty="0">
                <a:latin typeface="Times New Roman" panose="02020603050405020304" pitchFamily="18" charset="0"/>
                <a:cs typeface="Times New Roman" panose="02020603050405020304" pitchFamily="18" charset="0"/>
              </a:rPr>
              <a:t>Tìm động từ trong ngoặc đơn thay cho bông hoa trong mỗi đoạn văn dưới đây</a:t>
            </a:r>
            <a:r>
              <a:rPr lang="vi-VN"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445" y="2037057"/>
            <a:ext cx="606072" cy="62018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633" y="2067530"/>
            <a:ext cx="606072" cy="59721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967" y="3699949"/>
            <a:ext cx="606072" cy="59721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6671" y="3726924"/>
            <a:ext cx="606072" cy="59721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842" y="2650358"/>
            <a:ext cx="606072" cy="597214"/>
          </a:xfrm>
          <a:prstGeom prst="rect">
            <a:avLst/>
          </a:prstGeom>
        </p:spPr>
      </p:pic>
      <p:sp>
        <p:nvSpPr>
          <p:cNvPr id="20" name="Rectangle 19"/>
          <p:cNvSpPr/>
          <p:nvPr/>
        </p:nvSpPr>
        <p:spPr>
          <a:xfrm>
            <a:off x="3268136" y="5909733"/>
            <a:ext cx="430106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t>
            </a:r>
            <a:r>
              <a:rPr lang="en-US" sz="3600" dirty="0" err="1" smtClean="0">
                <a:solidFill>
                  <a:srgbClr val="FF0000"/>
                </a:solidFill>
                <a:latin typeface="Times New Roman" panose="02020603050405020304" pitchFamily="18" charset="0"/>
                <a:cs typeface="Times New Roman" panose="02020603050405020304" pitchFamily="18" charset="0"/>
              </a:rPr>
              <a:t>nhảy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tìm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kêu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hót</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003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5379" y="2948965"/>
            <a:ext cx="10972800" cy="1143000"/>
          </a:xfrm>
        </p:spPr>
        <p:txBody>
          <a:bodyPr>
            <a:noAutofit/>
          </a:bodyPr>
          <a:lstStyle/>
          <a:p>
            <a:pPr algn="l"/>
            <a:r>
              <a:rPr lang="vi-VN" sz="3600" dirty="0"/>
              <a:t>b. Buổi trưa, nương rẫy im vắng. Mặt trời đứng thẳng trên đỉnh đầu. Không một con chim </a:t>
            </a:r>
            <a:r>
              <a:rPr lang="en-US" sz="3600" dirty="0" err="1" smtClean="0">
                <a:solidFill>
                  <a:srgbClr val="FF0000"/>
                </a:solidFill>
                <a:latin typeface="Times New Roman" panose="02020603050405020304" pitchFamily="18" charset="0"/>
                <a:cs typeface="Times New Roman" panose="02020603050405020304" pitchFamily="18" charset="0"/>
              </a:rPr>
              <a:t>hót</a:t>
            </a:r>
            <a:r>
              <a:rPr lang="vi-VN" sz="3600" dirty="0" smtClean="0"/>
              <a:t>, </a:t>
            </a:r>
            <a:r>
              <a:rPr lang="vi-VN" sz="3600" dirty="0"/>
              <a:t>không một con thú </a:t>
            </a:r>
            <a:r>
              <a:rPr lang="en-US" sz="3600" dirty="0" err="1">
                <a:solidFill>
                  <a:srgbClr val="FF0000"/>
                </a:solidFill>
                <a:latin typeface="Times New Roman" panose="02020603050405020304" pitchFamily="18" charset="0"/>
                <a:cs typeface="Times New Roman" panose="02020603050405020304" pitchFamily="18" charset="0"/>
              </a:rPr>
              <a:t>kêu</a:t>
            </a:r>
            <a:r>
              <a:rPr lang="en-US" sz="3600" dirty="0" smtClean="0"/>
              <a:t>.</a:t>
            </a:r>
            <a:r>
              <a:rPr lang="vi-VN" sz="3600" dirty="0" smtClean="0"/>
              <a:t> Đàn </a:t>
            </a:r>
            <a:r>
              <a:rPr lang="vi-VN" sz="3600" dirty="0"/>
              <a:t>khướu làm tổ trong bụi </a:t>
            </a:r>
            <a:r>
              <a:rPr lang="vi-VN" sz="3600" dirty="0" smtClean="0"/>
              <a:t>n</a:t>
            </a:r>
            <a:r>
              <a:rPr lang="en-US" sz="3600" dirty="0" smtClean="0"/>
              <a:t>ứ</a:t>
            </a:r>
            <a:r>
              <a:rPr lang="vi-VN" sz="3600" dirty="0" smtClean="0"/>
              <a:t>a </a:t>
            </a:r>
            <a:r>
              <a:rPr lang="vi-VN" sz="3600" dirty="0"/>
              <a:t>vừa </a:t>
            </a:r>
            <a:r>
              <a:rPr lang="en-US" sz="3600" dirty="0" err="1">
                <a:solidFill>
                  <a:srgbClr val="FF0000"/>
                </a:solidFill>
                <a:latin typeface="Times New Roman" panose="02020603050405020304" pitchFamily="18" charset="0"/>
                <a:cs typeface="Times New Roman" panose="02020603050405020304" pitchFamily="18" charset="0"/>
              </a:rPr>
              <a:t>hót</a:t>
            </a:r>
            <a:r>
              <a:rPr lang="en-US" sz="3600" dirty="0">
                <a:solidFill>
                  <a:srgbClr val="FF0000"/>
                </a:solidFill>
                <a:latin typeface="Times New Roman" panose="02020603050405020304" pitchFamily="18" charset="0"/>
                <a:cs typeface="Times New Roman" panose="02020603050405020304" pitchFamily="18" charset="0"/>
              </a:rPr>
              <a:t> </a:t>
            </a:r>
            <a:r>
              <a:rPr lang="vi-VN" sz="3600" dirty="0" smtClean="0"/>
              <a:t>véo </a:t>
            </a:r>
            <a:r>
              <a:rPr lang="vi-VN" sz="3600" dirty="0"/>
              <a:t>von, giờ đã im bặt. Buổi trưa dần qua. Trời bớt oi ả. Gió rừng lại nổi. Bầy </a:t>
            </a:r>
            <a:r>
              <a:rPr lang="vi-VN" sz="3600" dirty="0" smtClean="0"/>
              <a:t>khướu</a:t>
            </a:r>
            <a:r>
              <a:rPr lang="en-US" sz="3600" dirty="0" smtClean="0"/>
              <a:t> </a:t>
            </a:r>
            <a:r>
              <a:rPr lang="en-US" sz="3600" dirty="0" err="1" smtClean="0">
                <a:solidFill>
                  <a:srgbClr val="FF0000"/>
                </a:solidFill>
                <a:latin typeface="Times New Roman" panose="02020603050405020304" pitchFamily="18" charset="0"/>
                <a:cs typeface="Times New Roman" panose="02020603050405020304" pitchFamily="18" charset="0"/>
              </a:rPr>
              <a:t>nhảy</a:t>
            </a:r>
            <a:r>
              <a:rPr lang="en-US" sz="3600" dirty="0" smtClean="0">
                <a:solidFill>
                  <a:srgbClr val="FF0000"/>
                </a:solidFill>
                <a:latin typeface="Times New Roman" panose="02020603050405020304" pitchFamily="18" charset="0"/>
                <a:cs typeface="Times New Roman" panose="02020603050405020304" pitchFamily="18" charset="0"/>
              </a:rPr>
              <a:t> </a:t>
            </a:r>
            <a:r>
              <a:rPr lang="vi-VN" sz="3600" dirty="0" smtClean="0"/>
              <a:t>lách </a:t>
            </a:r>
            <a:r>
              <a:rPr lang="vi-VN" sz="3600" dirty="0"/>
              <a:t>tách trên cành </a:t>
            </a:r>
            <a:r>
              <a:rPr lang="en-US" sz="3600" dirty="0" err="1">
                <a:solidFill>
                  <a:srgbClr val="FF0000"/>
                </a:solidFill>
                <a:latin typeface="Times New Roman" panose="02020603050405020304" pitchFamily="18" charset="0"/>
                <a:cs typeface="Times New Roman" panose="02020603050405020304" pitchFamily="18" charset="0"/>
              </a:rPr>
              <a:t>tìm</a:t>
            </a:r>
            <a:r>
              <a:rPr lang="en-US" sz="3600" dirty="0" smtClean="0"/>
              <a:t> </a:t>
            </a:r>
            <a:r>
              <a:rPr lang="vi-VN" sz="3600" dirty="0" smtClean="0"/>
              <a:t>sâu</a:t>
            </a:r>
            <a:r>
              <a:rPr lang="vi-VN" sz="3600" dirty="0"/>
              <a:t>. </a:t>
            </a:r>
            <a:r>
              <a:rPr lang="vi-VN" sz="3600" dirty="0">
                <a:latin typeface="Times New Roman" panose="02020603050405020304" pitchFamily="18" charset="0"/>
                <a:cs typeface="Times New Roman" panose="02020603050405020304" pitchFamily="18" charset="0"/>
              </a:rPr>
              <a:t>Tiếng </a:t>
            </a:r>
            <a:r>
              <a:rPr lang="vi-VN" sz="3600" dirty="0" smtClean="0">
                <a:latin typeface="Times New Roman" panose="02020603050405020304" pitchFamily="18" charset="0"/>
                <a:cs typeface="Times New Roman" panose="02020603050405020304" pitchFamily="18" charset="0"/>
              </a:rPr>
              <a:t>l</a:t>
            </a:r>
            <a:r>
              <a:rPr lang="en-US" sz="3600" dirty="0" smtClean="0">
                <a:latin typeface="Times New Roman" panose="02020603050405020304" pitchFamily="18" charset="0"/>
                <a:cs typeface="Times New Roman" panose="02020603050405020304" pitchFamily="18" charset="0"/>
              </a:rPr>
              <a:t>á </a:t>
            </a:r>
            <a:r>
              <a:rPr lang="en-US" sz="3600" dirty="0" err="1" smtClean="0">
                <a:latin typeface="Times New Roman" panose="02020603050405020304" pitchFamily="18" charset="0"/>
                <a:cs typeface="Times New Roman" panose="02020603050405020304" pitchFamily="18" charset="0"/>
              </a:rPr>
              <a:t>xào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xạc</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trong gió</a:t>
            </a:r>
            <a:r>
              <a:rPr lang="vi-VN" sz="3600" dirty="0" smtClean="0">
                <a:latin typeface="Times New Roman" panose="02020603050405020304" pitchFamily="18" charset="0"/>
                <a:cs typeface="Times New Roman" panose="02020603050405020304" pitchFamily="18" charset="0"/>
              </a:rPr>
              <a:t>.</a:t>
            </a:r>
            <a:r>
              <a:rPr lang="vi-VN" dirty="0"/>
              <a:t/>
            </a:r>
            <a:br>
              <a:rPr lang="vi-VN" dirty="0"/>
            </a:br>
            <a:r>
              <a:rPr lang="en-US" sz="3600" dirty="0" smtClean="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Hùng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49957" y="474133"/>
            <a:ext cx="11356622" cy="1200329"/>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1: </a:t>
            </a:r>
            <a:r>
              <a:rPr lang="vi-VN" sz="3600" dirty="0">
                <a:latin typeface="Times New Roman" panose="02020603050405020304" pitchFamily="18" charset="0"/>
                <a:cs typeface="Times New Roman" panose="02020603050405020304" pitchFamily="18" charset="0"/>
              </a:rPr>
              <a:t>Tìm động từ trong ngoặc đơn thay cho bông hoa trong mỗi đoạn văn dưới đây</a:t>
            </a:r>
            <a:r>
              <a:rPr lang="vi-VN"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3268136" y="5909733"/>
            <a:ext cx="430106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a:t>
            </a:r>
            <a:r>
              <a:rPr lang="en-US" sz="3600" dirty="0" err="1" smtClean="0">
                <a:solidFill>
                  <a:srgbClr val="FF0000"/>
                </a:solidFill>
                <a:latin typeface="Times New Roman" panose="02020603050405020304" pitchFamily="18" charset="0"/>
                <a:cs typeface="Times New Roman" panose="02020603050405020304" pitchFamily="18" charset="0"/>
              </a:rPr>
              <a:t>nhảy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tìm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kêu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hót</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2056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1695</TotalTime>
  <Words>806</Words>
  <Application>Microsoft Office PowerPoint</Application>
  <PresentationFormat>Widescreen</PresentationFormat>
  <Paragraphs>97</Paragraphs>
  <Slides>14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Euphemia</vt:lpstr>
      <vt:lpstr>OpenSans</vt:lpstr>
      <vt:lpstr>Times New Roman</vt:lpstr>
      <vt:lpstr>UTM Avo</vt:lpstr>
      <vt:lpstr>Wingdings</vt:lpstr>
      <vt:lpstr>汉仪喵小姐简</vt:lpstr>
      <vt:lpstr>Children Playing 16x9</vt:lpstr>
      <vt:lpstr>Office Theme</vt:lpstr>
      <vt:lpstr>PowerPoint Presentation</vt:lpstr>
      <vt:lpstr>PowerPoint Presentation</vt:lpstr>
      <vt:lpstr>PowerPoint Presentation</vt:lpstr>
      <vt:lpstr>PowerPoint Presentation</vt:lpstr>
      <vt:lpstr>PowerPoint Presentation</vt:lpstr>
      <vt:lpstr>a. Rừng núi còn chìm đắm trong màn đêm. Bỗng một con gà trống … cánh phành phạch và cất tiếng       lanh lảnh ở đầu bản. Mấy con gà rừng trên núi cũng thức dậy … te te. Trên mấy cây cao cạnh nhà, ve đua nhau …  ra rả. Ngoài suối, tiếng chim cuốc …  vào đều đều... Bản làng đã thức giấc.        (Theo Hoàng Hữu Bội)</vt:lpstr>
      <vt:lpstr>a. Rừng núi còn chìm đắm trong màn đêm. Bỗng một con gà trống vỗ cánh phành phạch và cất tiếng gáy lanh lảnh ở đầu bản. Mấy con gà rừng trên núi cũng thức dậy gáy te te. Trên mấy cây cao cạnh nhà, ve đua nhau kêu ra rả. Ngoài suối, tiếng chim cuốc vọng vào đều đều... Bản làng đã thức giấc.        (Theo Hoàng Hữu Bội)</vt:lpstr>
      <vt:lpstr>b. Buổi trưa, nương rẫy im vắng. Mặt trời đứng thẳng trên đỉnh đầu. Không một con chim      , không một con thú … . Đàn khướu làm tổ trong bụi nửa vừa …. véo von, giờ đã im bặt. Buổi trưa dần qua. Trời bớt oi ả. Gió rừng lại nổi. Bầy khướu       lách tách trên cành … sâu. Tiếng lá xào xạc trong gió.        (Theo Vũ Hùng)</vt:lpstr>
      <vt:lpstr>b. Buổi trưa, nương rẫy im vắng. Mặt trời đứng thẳng trên đỉnh đầu. Không một con chim hót, không một con thú kêu. Đàn khướu làm tổ trong bụi nứa vừa hót véo von, giờ đã im bặt. Buổi trưa dần qua. Trời bớt oi ả. Gió rừng lại nổi. Bầy khướu nhảy lách tách trên cành tìm sâu. Tiếng lá xào xạc trong gió.        (Theo Vũ Hùng)</vt:lpstr>
      <vt:lpstr>PowerPoint Presentation</vt:lpstr>
      <vt:lpstr>Bài 2: Nhìn tranh, tìm động từ phù hợp với hoạt động được thể hiện trong tranh.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Quynh</dc:creator>
  <cp:lastModifiedBy>Admin</cp:lastModifiedBy>
  <cp:revision>143</cp:revision>
  <dcterms:created xsi:type="dcterms:W3CDTF">2020-04-08T16:15:46Z</dcterms:created>
  <dcterms:modified xsi:type="dcterms:W3CDTF">2023-10-05T15:15:25Z</dcterms:modified>
</cp:coreProperties>
</file>