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306" r:id="rId4"/>
    <p:sldId id="261" r:id="rId5"/>
    <p:sldId id="305" r:id="rId6"/>
    <p:sldId id="260" r:id="rId7"/>
    <p:sldId id="262" r:id="rId8"/>
    <p:sldId id="296" r:id="rId9"/>
    <p:sldId id="266" r:id="rId10"/>
    <p:sldId id="289" r:id="rId11"/>
    <p:sldId id="295" r:id="rId12"/>
    <p:sldId id="276" r:id="rId13"/>
    <p:sldId id="281" r:id="rId14"/>
    <p:sldId id="299" r:id="rId15"/>
    <p:sldId id="298" r:id="rId16"/>
    <p:sldId id="278" r:id="rId17"/>
    <p:sldId id="285" r:id="rId18"/>
    <p:sldId id="286" r:id="rId19"/>
    <p:sldId id="300" r:id="rId20"/>
    <p:sldId id="301" r:id="rId21"/>
    <p:sldId id="302" r:id="rId22"/>
    <p:sldId id="303" r:id="rId23"/>
    <p:sldId id="304" r:id="rId24"/>
    <p:sldId id="283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4807"/>
    <a:srgbClr val="FFFF66"/>
    <a:srgbClr val="F7BBD5"/>
    <a:srgbClr val="F92D93"/>
    <a:srgbClr val="F7A9F1"/>
    <a:srgbClr val="F4BCD7"/>
    <a:srgbClr val="8CD7F7"/>
    <a:srgbClr val="EDA81F"/>
    <a:srgbClr val="BDDA8A"/>
    <a:srgbClr val="D3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40A6C-720C-4EC3-8F18-3682FE6FE5F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4ADBA-BEBE-42B4-8268-EB48F1E3E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37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977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7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4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3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8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5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93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8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8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7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30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1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78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7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2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4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4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62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85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51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6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4733" y="1326734"/>
            <a:ext cx="1383599" cy="138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4733" y="4087634"/>
            <a:ext cx="2770367" cy="277036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/>
          <p:nvPr/>
        </p:nvSpPr>
        <p:spPr>
          <a:xfrm>
            <a:off x="10810393" y="4146817"/>
            <a:ext cx="1383599" cy="1383599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  <a:rtl val="0"/>
            </a:endParaRPr>
          </a:p>
        </p:txBody>
      </p:sp>
      <p:pic>
        <p:nvPicPr>
          <p:cNvPr id="67" name="Shape 6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426700" y="1383600"/>
            <a:ext cx="2779299" cy="277929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868500" y="2882401"/>
            <a:ext cx="4455200" cy="10931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Font typeface="Arvo" panose="02000000000000000000"/>
              <a:defRPr i="1"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1pPr>
            <a:lvl2pPr lvl="1" algn="ctr" rtl="0">
              <a:spcBef>
                <a:spcPts val="0"/>
              </a:spcBef>
              <a:buFont typeface="Arvo" panose="02000000000000000000"/>
              <a:defRPr i="1"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2pPr>
            <a:lvl3pPr lvl="2" algn="ctr" rtl="0">
              <a:spcBef>
                <a:spcPts val="0"/>
              </a:spcBef>
              <a:buFont typeface="Arvo" panose="02000000000000000000"/>
              <a:defRPr i="1"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3pPr>
            <a:lvl4pPr lvl="3" algn="ctr" rtl="0">
              <a:spcBef>
                <a:spcPts val="0"/>
              </a:spcBef>
              <a:buFont typeface="Arvo" panose="02000000000000000000"/>
              <a:defRPr i="1"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4pPr>
            <a:lvl5pPr lvl="4" algn="ctr" rtl="0">
              <a:spcBef>
                <a:spcPts val="0"/>
              </a:spcBef>
              <a:buFont typeface="Arvo" panose="02000000000000000000"/>
              <a:defRPr i="1"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5pPr>
            <a:lvl6pPr lvl="5" algn="ctr" rtl="0">
              <a:spcBef>
                <a:spcPts val="0"/>
              </a:spcBef>
              <a:buFont typeface="Arvo" panose="02000000000000000000"/>
              <a:defRPr i="1"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6pPr>
            <a:lvl7pPr lvl="6" algn="ctr" rtl="0">
              <a:spcBef>
                <a:spcPts val="0"/>
              </a:spcBef>
              <a:buFont typeface="Arvo" panose="02000000000000000000"/>
              <a:defRPr i="1"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7pPr>
            <a:lvl8pPr lvl="7" algn="ctr" rtl="0">
              <a:spcBef>
                <a:spcPts val="0"/>
              </a:spcBef>
              <a:buFont typeface="Arvo" panose="02000000000000000000"/>
              <a:defRPr i="1"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8pPr>
            <a:lvl9pPr lvl="8" algn="ctr">
              <a:spcBef>
                <a:spcPts val="0"/>
              </a:spcBef>
              <a:buFont typeface="Arvo" panose="02000000000000000000"/>
              <a:defRPr i="1"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9pPr>
          </a:lstStyle>
          <a:p>
            <a:endParaRPr/>
          </a:p>
        </p:txBody>
      </p:sp>
      <p:sp>
        <p:nvSpPr>
          <p:cNvPr id="69" name="Shape 69"/>
          <p:cNvSpPr/>
          <p:nvPr/>
        </p:nvSpPr>
        <p:spPr>
          <a:xfrm>
            <a:off x="9426698" y="1383602"/>
            <a:ext cx="1383599" cy="1383599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9426698" y="57"/>
            <a:ext cx="1383599" cy="1383599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8735096" y="-12"/>
            <a:ext cx="691600" cy="6916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10810304" y="4162887"/>
            <a:ext cx="691600" cy="6916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73" name="Shape 73"/>
          <p:cNvSpPr/>
          <p:nvPr/>
        </p:nvSpPr>
        <p:spPr>
          <a:xfrm flipH="1">
            <a:off x="1376969" y="1326739"/>
            <a:ext cx="1383599" cy="1383599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74" name="Shape 74"/>
          <p:cNvSpPr/>
          <p:nvPr/>
        </p:nvSpPr>
        <p:spPr>
          <a:xfrm flipH="1">
            <a:off x="-4658" y="2710350"/>
            <a:ext cx="1383599" cy="1383599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75" name="Shape 75"/>
          <p:cNvSpPr/>
          <p:nvPr/>
        </p:nvSpPr>
        <p:spPr>
          <a:xfrm flipH="1">
            <a:off x="1376969" y="4087635"/>
            <a:ext cx="1383599" cy="1383599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76" name="Shape 76"/>
          <p:cNvSpPr/>
          <p:nvPr/>
        </p:nvSpPr>
        <p:spPr>
          <a:xfrm flipH="1">
            <a:off x="2760569" y="6166387"/>
            <a:ext cx="691600" cy="6916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77" name="Shape 77"/>
          <p:cNvSpPr/>
          <p:nvPr/>
        </p:nvSpPr>
        <p:spPr>
          <a:xfrm flipH="1">
            <a:off x="2068979" y="2018720"/>
            <a:ext cx="691600" cy="6916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  <a:rtl val="0"/>
            </a:endParaRPr>
          </a:p>
        </p:txBody>
      </p:sp>
      <p:pic>
        <p:nvPicPr>
          <p:cNvPr id="78" name="Shape 7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0810312" y="-7"/>
            <a:ext cx="1383752" cy="1383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1746842" y="4441898"/>
            <a:ext cx="643853" cy="675071"/>
            <a:chOff x="5961125" y="1623900"/>
            <a:chExt cx="427450" cy="448175"/>
          </a:xfrm>
        </p:grpSpPr>
        <p:sp>
          <p:nvSpPr>
            <p:cNvPr id="80" name="Shape 80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0" t="0" r="0" b="0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  <a:rtl val="0"/>
              </a:endParaRPr>
            </a:p>
          </p:txBody>
        </p:sp>
        <p:sp>
          <p:nvSpPr>
            <p:cNvPr id="81" name="Shape 81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0" t="0" r="0" b="0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  <a:rtl val="0"/>
              </a:endParaRPr>
            </a:p>
          </p:txBody>
        </p:sp>
        <p:sp>
          <p:nvSpPr>
            <p:cNvPr id="82" name="Shape 82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  <a:rtl val="0"/>
              </a:endParaRPr>
            </a:p>
          </p:txBody>
        </p:sp>
        <p:sp>
          <p:nvSpPr>
            <p:cNvPr id="83" name="Shape 83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0" t="0" r="0" b="0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  <a:rtl val="0"/>
              </a:endParaRPr>
            </a:p>
          </p:txBody>
        </p:sp>
        <p:sp>
          <p:nvSpPr>
            <p:cNvPr id="84" name="Shape 84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0" t="0" r="0" b="0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  <a:rtl val="0"/>
              </a:endParaRPr>
            </a:p>
          </p:txBody>
        </p:sp>
        <p:sp>
          <p:nvSpPr>
            <p:cNvPr id="85" name="Shape 85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0" t="0" r="0" b="0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  <a:rtl val="0"/>
              </a:endParaRPr>
            </a:p>
          </p:txBody>
        </p:sp>
        <p:sp>
          <p:nvSpPr>
            <p:cNvPr id="86" name="Shape 86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0" t="0" r="0" b="0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  <a:rtl val="0"/>
              </a:endParaRPr>
            </a:p>
          </p:txBody>
        </p:sp>
      </p:grpSp>
      <p:sp>
        <p:nvSpPr>
          <p:cNvPr id="87" name="Shape 87"/>
          <p:cNvSpPr/>
          <p:nvPr/>
        </p:nvSpPr>
        <p:spPr>
          <a:xfrm>
            <a:off x="9798733" y="1755631"/>
            <a:ext cx="639531" cy="639531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5186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6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1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5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4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svg"/><Relationship Id="rId18" Type="http://schemas.openxmlformats.org/officeDocument/2006/relationships/image" Target="../media/image16.png"/><Relationship Id="rId21" Type="http://schemas.microsoft.com/office/2007/relationships/hdphoto" Target="../media/hdphoto8.wdp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image" Target="../media/image10.png"/><Relationship Id="rId16" Type="http://schemas.openxmlformats.org/officeDocument/2006/relationships/image" Target="../media/image15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10" Type="http://schemas.openxmlformats.org/officeDocument/2006/relationships/image" Target="../media/image12.png"/><Relationship Id="rId19" Type="http://schemas.microsoft.com/office/2007/relationships/hdphoto" Target="../media/hdphoto2.wdp"/><Relationship Id="rId9" Type="http://schemas.openxmlformats.org/officeDocument/2006/relationships/image" Target="../media/image8.sv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jpe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jpe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jpe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6.png"/><Relationship Id="rId21" Type="http://schemas.openxmlformats.org/officeDocument/2006/relationships/image" Target="../media/image38.png"/><Relationship Id="rId17" Type="http://schemas.microsoft.com/office/2007/relationships/hdphoto" Target="../media/hdphoto1.wdp"/><Relationship Id="rId2" Type="http://schemas.openxmlformats.org/officeDocument/2006/relationships/image" Target="../media/image13.png"/><Relationship Id="rId16" Type="http://schemas.openxmlformats.org/officeDocument/2006/relationships/image" Target="../media/image15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Relationship Id="rId19" Type="http://schemas.microsoft.com/office/2007/relationships/hdphoto" Target="../media/hdphoto2.wdp"/><Relationship Id="rId14" Type="http://schemas.openxmlformats.org/officeDocument/2006/relationships/image" Target="../media/image14.png"/><Relationship Id="rId22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5.png"/><Relationship Id="rId7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sv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openxmlformats.org/officeDocument/2006/relationships/image" Target="../media/image10.png"/><Relationship Id="rId21" Type="http://schemas.microsoft.com/office/2007/relationships/hdphoto" Target="../media/hdphoto3.wdp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5" Type="http://schemas.microsoft.com/office/2007/relationships/hdphoto" Target="../media/hdphoto5.wdp"/><Relationship Id="rId2" Type="http://schemas.openxmlformats.org/officeDocument/2006/relationships/image" Target="../media/image6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10.svg"/><Relationship Id="rId24" Type="http://schemas.openxmlformats.org/officeDocument/2006/relationships/image" Target="../media/image19.png"/><Relationship Id="rId15" Type="http://schemas.openxmlformats.org/officeDocument/2006/relationships/image" Target="../media/image14.svg"/><Relationship Id="rId23" Type="http://schemas.microsoft.com/office/2007/relationships/hdphoto" Target="../media/hdphoto4.wdp"/><Relationship Id="rId10" Type="http://schemas.openxmlformats.org/officeDocument/2006/relationships/image" Target="../media/image12.png"/><Relationship Id="rId19" Type="http://schemas.microsoft.com/office/2007/relationships/hdphoto" Target="../media/hdphoto2.wdp"/><Relationship Id="rId9" Type="http://schemas.openxmlformats.org/officeDocument/2006/relationships/image" Target="../media/image8.sv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0.svg"/><Relationship Id="rId10" Type="http://schemas.openxmlformats.org/officeDocument/2006/relationships/image" Target="../media/image30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2587" y="2105621"/>
            <a:ext cx="8464062" cy="51398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TIẾT CÔNG </a:t>
            </a:r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NGHỆ </a:t>
            </a:r>
            <a:endParaRPr lang="en-US" sz="7200" b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LỚP 3D</a:t>
            </a:r>
          </a:p>
          <a:p>
            <a:pPr algn="ctr"/>
            <a:endParaRPr lang="en-US" sz="72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GV: ĐOÀN THỊ NGỌC HOA</a:t>
            </a:r>
            <a:endParaRPr lang="en-US" sz="4000" b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94486" y="0"/>
            <a:ext cx="75202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 MỪNG CÁC EM </a:t>
            </a:r>
          </a:p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VỚI TIẾT HỌC HÔM NAY</a:t>
            </a:r>
          </a:p>
        </p:txBody>
      </p:sp>
    </p:spTree>
    <p:extLst>
      <p:ext uri="{BB962C8B-B14F-4D97-AF65-F5344CB8AC3E}">
        <p14:creationId xmlns:p14="http://schemas.microsoft.com/office/powerpoint/2010/main" val="38094851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295" y="493771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3753" y="1016991"/>
            <a:ext cx="10018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077" y="1906801"/>
            <a:ext cx="6666523" cy="4699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9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5" y="0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87689" y="451648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6435" y="1111855"/>
            <a:ext cx="108738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2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1753" y="4893448"/>
            <a:ext cx="2186890" cy="1817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56" y="1993921"/>
            <a:ext cx="4441558" cy="4254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1858424"/>
            <a:ext cx="6826818" cy="9194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1: Đặt quạt điện trên bề mặt bằng phẳng, chắc chắn (Hình a)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2905006"/>
            <a:ext cx="6331895" cy="919401"/>
          </a:xfrm>
          <a:prstGeom prst="roundRect">
            <a:avLst/>
          </a:prstGeom>
          <a:solidFill>
            <a:srgbClr val="F7A9F1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2: Bật quạt và chọn tốc độ quay của cánh quạt (Hình c)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3951588"/>
            <a:ext cx="4894923" cy="919401"/>
          </a:xfrm>
          <a:prstGeom prst="roundRect">
            <a:avLst/>
          </a:prstGeom>
          <a:solidFill>
            <a:srgbClr val="92D050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3: Điều chỉnh hướng gió </a:t>
            </a:r>
            <a:endParaRPr lang="en-US" sz="2400" b="0" i="0" dirty="0" smtClean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vi-VN" sz="24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(Hình d)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4998170"/>
            <a:ext cx="5364920" cy="9194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4: Tắt quạt khi không sử dụng</a:t>
            </a:r>
            <a:endParaRPr lang="en-US" sz="2400" b="0" i="0" dirty="0" smtClean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vi-VN" sz="24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(Hình b)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93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790699" y="1237692"/>
            <a:ext cx="8610600" cy="43926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	      </a:t>
            </a:r>
            <a:r>
              <a:rPr lang="vi-VN" sz="2800" b="1" dirty="0" smtClean="0">
                <a:solidFill>
                  <a:srgbClr val="FF0000"/>
                </a:solidFill>
                <a:latin typeface="Nunito Black" pitchFamily="2" charset="0"/>
              </a:rPr>
              <a:t>Các </a:t>
            </a:r>
            <a:r>
              <a:rPr lang="vi-VN" sz="2800" b="1" dirty="0">
                <a:solidFill>
                  <a:srgbClr val="FF0000"/>
                </a:solidFill>
                <a:latin typeface="Nunito Black" pitchFamily="2" charset="0"/>
              </a:rPr>
              <a:t>bước sử dụng quạt điện là</a:t>
            </a:r>
            <a:r>
              <a:rPr lang="vi-VN" sz="2800" b="1" dirty="0" smtClean="0">
                <a:solidFill>
                  <a:srgbClr val="FF0000"/>
                </a:solidFill>
                <a:latin typeface="Nunito Black" pitchFamily="2" charset="0"/>
              </a:rPr>
              <a:t>:</a:t>
            </a:r>
            <a:endParaRPr lang="en-US" sz="2800" b="1" dirty="0" smtClean="0">
              <a:solidFill>
                <a:srgbClr val="FF0000"/>
              </a:solidFill>
              <a:latin typeface="Nunito Black" pitchFamily="2" charset="0"/>
            </a:endParaRPr>
          </a:p>
          <a:p>
            <a:pPr lvl="0">
              <a:defRPr/>
            </a:pP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 smtClean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 smtClean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 smtClean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 smtClean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   </a:t>
            </a:r>
          </a:p>
          <a:p>
            <a:pPr lvl="0">
              <a:defRPr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4756" y="2217562"/>
            <a:ext cx="6409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Open Sans" panose="020B0606030504020204" pitchFamily="34" charset="0"/>
              </a:rPr>
              <a:t>* </a:t>
            </a:r>
            <a:r>
              <a:rPr lang="en-US" sz="2000" b="1" dirty="0" smtClean="0">
                <a:latin typeface="Open Sans" panose="020B0606030504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9787" y="3100645"/>
            <a:ext cx="6649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984807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</a:rPr>
              <a:t> Bước 2: Bật quạt và chọn tốc độ quay của cánh quạt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98480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30165" y="4095333"/>
            <a:ext cx="4735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Bước 3: Điều chỉnh hướng gió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30165" y="4736018"/>
            <a:ext cx="5689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*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Bước 4: Tắt quạt khi không sử dụng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17" y="1967264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2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056207" y="1295973"/>
            <a:ext cx="565538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3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3753" y="414880"/>
            <a:ext cx="9778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Em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hãy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cho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biết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tại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sao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?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4966" y="4951192"/>
            <a:ext cx="2186890" cy="1817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6951125" y="5223250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2" name="Picture 11" descr="# 1 Review Quạt điện Không ồn Nên Dùng Loại Nào Tốt Bền Bỉ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7504" r="9248" b="31353"/>
          <a:stretch/>
        </p:blipFill>
        <p:spPr bwMode="auto">
          <a:xfrm>
            <a:off x="597575" y="1656686"/>
            <a:ext cx="4589651" cy="3362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9182" y="1641157"/>
            <a:ext cx="4477105" cy="3454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87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187" y="1619186"/>
            <a:ext cx="3895899" cy="354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1392369" y="5735428"/>
            <a:ext cx="10230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Hình 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2, </a:t>
            </a:r>
            <a:r>
              <a:rPr lang="vi-VN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a: Đặt quạt chênh vênh trên ghế rất dễ đổ quạt vào người.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735488" y="5809751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# 1 Review Quạt điện Không ồn Nên Dùng Loại Nào Tốt Bền Bỉ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5" t="17504" r="9248" b="57119"/>
          <a:stretch/>
        </p:blipFill>
        <p:spPr bwMode="auto">
          <a:xfrm>
            <a:off x="1062226" y="1454840"/>
            <a:ext cx="4549219" cy="38049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939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435" y="1496170"/>
            <a:ext cx="3840307" cy="3399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5876" y="5848583"/>
            <a:ext cx="10868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3, b: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Ngồi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tóc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cuốn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361517" y="589572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# 1 Review Quạt điện Không ồn Nên Dùng Loại Nào Tốt Bền Bỉ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2073" r="51784" b="31353"/>
          <a:stretch/>
        </p:blipFill>
        <p:spPr bwMode="auto">
          <a:xfrm>
            <a:off x="1642991" y="1454840"/>
            <a:ext cx="4687471" cy="3651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948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0" y="5558575"/>
            <a:ext cx="10378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1,c: Cho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ngón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hoặc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đồ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vật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lồng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hoạt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động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sẽ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kẹp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576872" y="5809751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235" y="1573630"/>
            <a:ext cx="4099982" cy="3363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# 1 Review Quạt điện Không ồn Nên Dùng Loại Nào Tốt Bền Bỉ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7504" r="51224" b="56585"/>
          <a:stretch/>
        </p:blipFill>
        <p:spPr bwMode="auto">
          <a:xfrm>
            <a:off x="1233753" y="1413818"/>
            <a:ext cx="5174201" cy="3627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58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11065" y="5531681"/>
            <a:ext cx="9857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4, d: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Tắt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bằng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cách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giật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dây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nguồn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là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vi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phạm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an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toàn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thiết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.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gần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các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đồ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vật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dễ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cuốn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450573" y="5782857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569" y="1656686"/>
            <a:ext cx="4371291" cy="342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# 1 Review Quạt điện Không ồn Nên Dùng Loại Nào Tốt Bền Bỉ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7" t="42207" r="9248" b="31353"/>
          <a:stretch/>
        </p:blipFill>
        <p:spPr bwMode="auto">
          <a:xfrm>
            <a:off x="1524968" y="1586523"/>
            <a:ext cx="4797678" cy="36185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21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307096" y="2425358"/>
            <a:ext cx="9317941" cy="24857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				      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Khi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sử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dụng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nếu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điện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phát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ra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tiếng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kêu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khác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thường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hoặc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bị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rung 				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lắc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cần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nhanh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chóng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tắt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và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báo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với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người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lớn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để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đảm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bảo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an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toàn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</a:p>
          <a:p>
            <a:pPr lvl="0">
              <a:defRPr/>
            </a:pPr>
            <a:endParaRPr lang="en-US" sz="2800" b="1" dirty="0" smtClean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74978" y="2498350"/>
            <a:ext cx="3448873" cy="218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034" y="158371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</a:t>
            </a:r>
            <a:r>
              <a:rPr kumimoji="0" lang="en-US" sz="5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dụng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chia sẻ với bạn: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5404" y="1139786"/>
            <a:ext cx="868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Trong gia đình em có những loại quạt điện nào? Mỗi loại quạt được dùng ở đâu và trong trường hợp nào?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5404" y="2170735"/>
            <a:ext cx="7205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131" y="3657211"/>
            <a:ext cx="4196813" cy="23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4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846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Em hãy chia sẻ với bạn: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9266" y="902403"/>
            <a:ext cx="8688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- Trong gia đình em có những loại quạt điện nào? Mỗi loại quạt được dùng ở đâu và trong trường hợp nào?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9266" y="1711270"/>
            <a:ext cx="604043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0" i="0" dirty="0" smtClean="0">
                <a:solidFill>
                  <a:srgbClr val="984807"/>
                </a:solidFill>
                <a:effectLst/>
                <a:latin typeface="Nunito Black" pitchFamily="2" charset="0"/>
              </a:rPr>
              <a:t>- </a:t>
            </a:r>
            <a:r>
              <a:rPr lang="en-US" sz="2000" b="0" i="0" dirty="0" err="1" smtClean="0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 smtClean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984807"/>
                </a:solidFill>
                <a:effectLst/>
                <a:latin typeface="Nunito Black" pitchFamily="2" charset="0"/>
              </a:rPr>
              <a:t>sử</a:t>
            </a:r>
            <a:r>
              <a:rPr lang="en-US" sz="2000" b="0" i="0" dirty="0" smtClean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984807"/>
                </a:solidFill>
                <a:effectLst/>
                <a:latin typeface="Nunito Black" pitchFamily="2" charset="0"/>
              </a:rPr>
              <a:t>dụng</a:t>
            </a:r>
            <a:r>
              <a:rPr lang="en-US" sz="2000" b="0" i="0" dirty="0" smtClean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984807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 smtClean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984807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 smtClean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984807"/>
                </a:solidFill>
                <a:effectLst/>
                <a:latin typeface="Nunito Black" pitchFamily="2" charset="0"/>
              </a:rPr>
              <a:t>đúng</a:t>
            </a:r>
            <a:r>
              <a:rPr lang="en-US" sz="2000" b="0" i="0" dirty="0" smtClean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 smtClean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984807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 smtClean="0">
                <a:solidFill>
                  <a:srgbClr val="984807"/>
                </a:solidFill>
                <a:effectLst/>
                <a:latin typeface="Nunito Black" pitchFamily="2" charset="0"/>
              </a:rPr>
              <a:t> an </a:t>
            </a:r>
            <a:r>
              <a:rPr lang="en-US" sz="2000" b="0" i="0" dirty="0" err="1" smtClean="0">
                <a:solidFill>
                  <a:srgbClr val="984807"/>
                </a:solidFill>
                <a:effectLst/>
                <a:latin typeface="Nunito Black" pitchFamily="2" charset="0"/>
              </a:rPr>
              <a:t>toàn</a:t>
            </a:r>
            <a:r>
              <a:rPr lang="en-US" sz="2000" b="0" i="0" dirty="0" smtClean="0">
                <a:solidFill>
                  <a:srgbClr val="984807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4979" y="3696479"/>
            <a:ext cx="6452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 dirty="0" smtClean="0">
                <a:solidFill>
                  <a:srgbClr val="7030A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Gia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đình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có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bàn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trần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9861" y="4485414"/>
            <a:ext cx="873960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 smtClean="0">
                <a:solidFill>
                  <a:srgbClr val="984807"/>
                </a:solidFill>
                <a:effectLst/>
                <a:latin typeface="Nunito Black" pitchFamily="2" charset="0"/>
              </a:rPr>
              <a:t>+ Quạt để bàn được đặt ở bàn học, dùng khi em học bài.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9497" y="5148260"/>
            <a:ext cx="847513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 smtClean="0">
                <a:solidFill>
                  <a:srgbClr val="984807"/>
                </a:solidFill>
                <a:effectLst/>
                <a:latin typeface="Nunito Black" pitchFamily="2" charset="0"/>
              </a:rPr>
              <a:t>+ Quạt trần được treo ở phòng khách, dùng khi cả nhà ngồi xem ti vi hoặc chơi cùng nhau.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119" y="5655426"/>
            <a:ext cx="1940399" cy="10757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28412" y="3165322"/>
            <a:ext cx="1093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Ví</a:t>
            </a:r>
            <a:r>
              <a:rPr lang="en-US" sz="28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dụ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8021" y="655671"/>
            <a:ext cx="3912238" cy="37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4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Củng cố</a:t>
            </a:r>
          </a:p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            Dặn dò</a:t>
            </a:r>
          </a:p>
          <a:p>
            <a:pPr indent="-152408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3891" y="4081544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3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02" y="109440"/>
            <a:ext cx="11949196" cy="6639119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945308" y="169825"/>
            <a:ext cx="7948230" cy="750499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 smtClean="0">
                <a:solidFill>
                  <a:srgbClr val="F92D93"/>
                </a:solidFill>
                <a:latin typeface="Sigmar One" panose="00000500000000000000" pitchFamily="2" charset="0"/>
              </a:rPr>
              <a:t>Nghe</a:t>
            </a:r>
            <a:r>
              <a:rPr lang="en-US" sz="3200" dirty="0" smtClean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 smtClean="0">
                <a:solidFill>
                  <a:srgbClr val="F92D93"/>
                </a:solidFill>
                <a:latin typeface="Sigmar One" panose="00000500000000000000" pitchFamily="2" charset="0"/>
              </a:rPr>
              <a:t>bài</a:t>
            </a:r>
            <a:r>
              <a:rPr lang="en-US" sz="3200" dirty="0" smtClean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 smtClean="0">
                <a:solidFill>
                  <a:srgbClr val="F92D93"/>
                </a:solidFill>
                <a:latin typeface="Sigmar One" panose="00000500000000000000" pitchFamily="2" charset="0"/>
              </a:rPr>
              <a:t>hát</a:t>
            </a:r>
            <a:r>
              <a:rPr lang="en-US" sz="3200" dirty="0" smtClean="0">
                <a:solidFill>
                  <a:srgbClr val="F92D93"/>
                </a:solidFill>
                <a:latin typeface="Sigmar One" panose="00000500000000000000" pitchFamily="2" charset="0"/>
              </a:rPr>
              <a:t>:  </a:t>
            </a:r>
            <a:r>
              <a:rPr lang="en-US" sz="320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đồ</a:t>
            </a:r>
            <a:r>
              <a:rPr lang="en-US" sz="320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dùng</a:t>
            </a:r>
            <a:r>
              <a:rPr lang="en-US" sz="320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bé</a:t>
            </a:r>
            <a:r>
              <a:rPr lang="en-US" sz="320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yêu</a:t>
            </a:r>
            <a:endParaRPr lang="en-US" sz="32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Bài hát Đồ dùng bé yêu_480p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615" y="920324"/>
            <a:ext cx="9117615" cy="525230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239" y="4895066"/>
            <a:ext cx="2347163" cy="1908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1995" y="4459436"/>
            <a:ext cx="2594674" cy="22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6" y="183483"/>
            <a:ext cx="11949196" cy="668405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948108" y="246354"/>
            <a:ext cx="1868959" cy="408181"/>
            <a:chOff x="0" y="0"/>
            <a:chExt cx="3737918" cy="81636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0231">
            <a:off x="342702" y="3897652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0231">
            <a:off x="239429" y="344584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15863" y="2912096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031513" y="1545293"/>
            <a:ext cx="554555" cy="554555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426433" y="654535"/>
            <a:ext cx="8912311" cy="723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3600" b="1" spc="-133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spc="-133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133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spc="-133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133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spc="-133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3600" b="1" spc="-133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spc="-133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spc="-133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spc="-133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600" b="1" spc="-133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5139" y="2475461"/>
            <a:ext cx="1591288" cy="16756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31" y="1821518"/>
            <a:ext cx="1317813" cy="1797231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4049531" y="1382425"/>
            <a:ext cx="3530913" cy="72372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3600" b="1" u="sng" spc="-133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u="sng" spc="-133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spc="-133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600" b="1" u="sng" spc="-133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96814" y="2638043"/>
            <a:ext cx="10993969" cy="971538"/>
            <a:chOff x="3028283" y="2109975"/>
            <a:chExt cx="6577865" cy="842140"/>
          </a:xfrm>
        </p:grpSpPr>
        <p:sp>
          <p:nvSpPr>
            <p:cNvPr id="36" name="Rounded Rectangle 35"/>
            <p:cNvSpPr/>
            <p:nvPr/>
          </p:nvSpPr>
          <p:spPr>
            <a:xfrm>
              <a:off x="3891436" y="2109975"/>
              <a:ext cx="5183554" cy="8421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29"/>
            <p:cNvSpPr txBox="1"/>
            <p:nvPr/>
          </p:nvSpPr>
          <p:spPr>
            <a:xfrm>
              <a:off x="3028283" y="2176860"/>
              <a:ext cx="6577865" cy="71142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00"/>
                </a:lnSpc>
                <a:spcBef>
                  <a:spcPct val="0"/>
                </a:spcBef>
              </a:pPr>
              <a:r>
                <a:rPr lang="en-US" sz="4800" b="1" spc="-133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800" b="1" spc="-133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4800" b="1" spc="-133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800" b="1" spc="-133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-133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800" b="1" spc="-133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-133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sz="4800" b="1" spc="-133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-133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4800" b="1" spc="-133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800" b="1" spc="-133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4800" b="1" spc="-133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4)</a:t>
              </a:r>
              <a:endParaRPr lang="en-US" sz="4800" b="1" spc="-1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รูปCute Characters Summer Summer Fan PNG , ตัวละครน่ารัก, ฤดูร้อน, แฟนภาพ  PNG และ PSD สำหรับดาวน์โหลดฟรี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8750" l="9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66" y="3764700"/>
            <a:ext cx="3257151" cy="308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20222" y1="43162" x2="22667" y2="61538"/>
                        <a14:foregroundMark x1="25333" y1="45085" x2="25333" y2="45085"/>
                        <a14:foregroundMark x1="32000" y1="28632" x2="33778" y2="32906"/>
                        <a14:foregroundMark x1="42000" y1="50427" x2="51333" y2="65598"/>
                        <a14:foregroundMark x1="66889" y1="49359" x2="76000" y2="6538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0444" y="3659157"/>
            <a:ext cx="4286089" cy="44575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3247" r="93506">
                        <a14:foregroundMark x1="29545" y1="8088" x2="54870" y2="9191"/>
                        <a14:foregroundMark x1="29870" y1="11397" x2="53896" y2="14338"/>
                        <a14:foregroundMark x1="33766" y1="2206" x2="58766" y2="9191"/>
                        <a14:foregroundMark x1="64286" y1="76838" x2="75000" y2="93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00" y="3701600"/>
            <a:ext cx="3154387" cy="27856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87996" y="183482"/>
            <a:ext cx="907576" cy="8900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36549" y="4174930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0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1137905" y="1200016"/>
            <a:ext cx="4205864" cy="3067672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92500" lnSpcReduction="10000"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smtClean="0">
                <a:solidFill>
                  <a:srgbClr val="F92D93"/>
                </a:solidFill>
                <a:latin typeface="Sigmar One" panose="00000500000000000000" pitchFamily="2" charset="0"/>
              </a:rPr>
              <a:t>HÌNH THÀNH KIẾN THỨC MỚI</a:t>
            </a:r>
            <a:endParaRPr lang="en-US" sz="5867" dirty="0">
              <a:solidFill>
                <a:srgbClr val="F92D93"/>
              </a:solidFill>
              <a:latin typeface="Sigmar One" panose="00000500000000000000" pitchFamily="2" charset="0"/>
            </a:endParaRPr>
          </a:p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710777"/>
            <a:ext cx="1891323" cy="20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538674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5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5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9222" name="Picture 6" descr="Stt về nắng nóng bá đạo nhất - QuanTriMa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1" y="5043573"/>
            <a:ext cx="1875391" cy="16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757726" y="4802768"/>
            <a:ext cx="2351543" cy="19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516128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75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  <p:pic>
        <p:nvPicPr>
          <p:cNvPr id="9" name="Picture 8" descr="Giải SGK Công nghệ lớp 3 trang 15, 16, 17, 18, 19, 20 Bài 3: Sử dụng ...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547" y="1041595"/>
            <a:ext cx="8416913" cy="5097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83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215679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75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  <p:pic>
        <p:nvPicPr>
          <p:cNvPr id="20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880657" y="5095668"/>
            <a:ext cx="2037806" cy="16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992738" y="478412"/>
            <a:ext cx="5243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0" i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 cách sử dụng quạt điện</a:t>
            </a:r>
            <a:r>
              <a:rPr lang="vi-VN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000057"/>
            <a:ext cx="1169469" cy="1694349"/>
          </a:xfrm>
          <a:prstGeom prst="rect">
            <a:avLst/>
          </a:prstGeom>
        </p:spPr>
      </p:pic>
      <p:pic>
        <p:nvPicPr>
          <p:cNvPr id="15" name="Picture 14" descr="Giải SGK Công nghệ lớp 3 trang 15, 16, 17, 18, 19, 20 Bài 3: Sử dụng ...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656" y="951009"/>
            <a:ext cx="3430699" cy="215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 rotWithShape="1">
          <a:blip r:embed="rId11"/>
          <a:srcRect t="40513" r="66132" b="22393"/>
          <a:stretch/>
        </p:blipFill>
        <p:spPr bwMode="auto">
          <a:xfrm>
            <a:off x="5838837" y="984760"/>
            <a:ext cx="3337168" cy="2440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12"/>
          <a:srcRect l="29765" t="32821" r="30769" b="27521"/>
          <a:stretch/>
        </p:blipFill>
        <p:spPr bwMode="auto">
          <a:xfrm>
            <a:off x="1656878" y="3932289"/>
            <a:ext cx="4048369" cy="24907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13"/>
          <a:srcRect t="29230" r="31517" b="33334"/>
          <a:stretch/>
        </p:blipFill>
        <p:spPr bwMode="auto">
          <a:xfrm>
            <a:off x="6069175" y="3931783"/>
            <a:ext cx="5755502" cy="22139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215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5523226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 smtClean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Hoạt</a:t>
            </a:r>
            <a:r>
              <a:rPr lang="en-US" sz="5867" dirty="0" smtClean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867" dirty="0" err="1" smtClean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r>
              <a:rPr lang="en-US" sz="5867" dirty="0" smtClean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2</a:t>
            </a:r>
            <a:endParaRPr lang="en-US" sz="5867" dirty="0">
              <a:solidFill>
                <a:srgbClr val="F92D93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3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596</Words>
  <Application>Microsoft Office PowerPoint</Application>
  <PresentationFormat>Widescreen</PresentationFormat>
  <Paragraphs>72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#9Slide03 AmpleSoft Bold</vt:lpstr>
      <vt:lpstr>Arial</vt:lpstr>
      <vt:lpstr>Arvo</vt:lpstr>
      <vt:lpstr>Calibri</vt:lpstr>
      <vt:lpstr>Nunito Black</vt:lpstr>
      <vt:lpstr>Open Sans</vt:lpstr>
      <vt:lpstr>Sigmar One</vt:lpstr>
      <vt:lpstr>Sriracha</vt:lpstr>
      <vt:lpstr>Times New Roman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96</cp:revision>
  <dcterms:created xsi:type="dcterms:W3CDTF">2022-07-17T22:20:46Z</dcterms:created>
  <dcterms:modified xsi:type="dcterms:W3CDTF">2024-11-13T00:30:16Z</dcterms:modified>
</cp:coreProperties>
</file>