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74" r:id="rId3"/>
    <p:sldId id="275" r:id="rId4"/>
    <p:sldId id="276" r:id="rId5"/>
    <p:sldId id="285" r:id="rId6"/>
    <p:sldId id="286" r:id="rId7"/>
    <p:sldId id="287" r:id="rId8"/>
    <p:sldId id="288" r:id="rId9"/>
    <p:sldId id="278" r:id="rId10"/>
    <p:sldId id="279" r:id="rId11"/>
    <p:sldId id="280" r:id="rId12"/>
    <p:sldId id="281" r:id="rId13"/>
    <p:sldId id="282" r:id="rId14"/>
    <p:sldId id="283" r:id="rId15"/>
    <p:sldId id="284" r:id="rId16"/>
    <p:sldId id="290" r:id="rId17"/>
    <p:sldId id="289" r:id="rId18"/>
    <p:sldId id="264" r:id="rId19"/>
    <p:sldId id="266" r:id="rId20"/>
    <p:sldId id="299" r:id="rId21"/>
    <p:sldId id="291" r:id="rId22"/>
    <p:sldId id="292" r:id="rId23"/>
    <p:sldId id="293" r:id="rId24"/>
    <p:sldId id="294" r:id="rId25"/>
    <p:sldId id="295" r:id="rId26"/>
    <p:sldId id="296" r:id="rId27"/>
    <p:sldId id="297" r:id="rId28"/>
    <p:sldId id="300" r:id="rId29"/>
    <p:sldId id="298" r:id="rId30"/>
    <p:sldId id="301" r:id="rId31"/>
    <p:sldId id="267" r:id="rId32"/>
    <p:sldId id="268" r:id="rId33"/>
    <p:sldId id="269" r:id="rId34"/>
    <p:sldId id="271" r:id="rId35"/>
    <p:sldId id="272" r:id="rId36"/>
    <p:sldId id="273" r:id="rId37"/>
    <p:sldId id="25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EE42"/>
    <a:srgbClr val="3B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8" d="100"/>
          <a:sy n="78" d="100"/>
        </p:scale>
        <p:origin x="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15321F-6E14-4825-B4BB-65EC9E099816}" type="datetimeFigureOut">
              <a:rPr lang="en-US" smtClean="0"/>
              <a:t>11/23/2023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3E5E6-114B-4CB2-BD35-E282409C8139}" type="slidenum">
              <a:rPr lang="en-US" smtClean="0"/>
              <a:t>‹#›</a:t>
            </a:fld>
            <a:endParaRPr lang="en-US"/>
          </a:p>
        </p:txBody>
      </p:sp>
    </p:spTree>
    <p:extLst>
      <p:ext uri="{BB962C8B-B14F-4D97-AF65-F5344CB8AC3E}">
        <p14:creationId xmlns:p14="http://schemas.microsoft.com/office/powerpoint/2010/main" val="2308410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a:solidFill>
              <a:srgbClr val="000000">
                <a:alpha val="100000"/>
              </a:srgbClr>
            </a:solidFill>
            <a:miter lim="800000"/>
          </a:ln>
        </p:spPr>
      </p:sp>
      <p:sp>
        <p:nvSpPr>
          <p:cNvPr id="81923"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4" name="Slide Number Placeholder 3"/>
          <p:cNvSpPr txBox="1">
            <a:spLocks noGrp="1"/>
          </p:cNvSpPr>
          <p:nvPr>
            <p:ph type="sldNum" sz="quarter"/>
          </p:nvPr>
        </p:nvSpPr>
        <p:spPr>
          <a:noFill/>
        </p:spPr>
        <p:txBody>
          <a:bodyPr wrap="square" lIns="91440" tIns="45720" rIns="91440" bIns="45720" numCol="1" anchor="b" anchorCtr="0" compatLnSpc="1"/>
          <a:lstStyle/>
          <a:p>
            <a:pPr lvl="0" algn="r" eaLnBrk="1" hangingPunct="1">
              <a:buNone/>
            </a:pPr>
            <a:fld id="{9A0DB2DC-4C9A-4742-B13C-FB6460FD3503}" type="slidenum">
              <a:rPr lang="en-US" sz="1200" dirty="0">
                <a:latin typeface="Calibri" panose="020F0502020204030204" pitchFamily="34" charset="0"/>
              </a:rPr>
              <a:t>2</a:t>
            </a:fld>
            <a:endParaRPr lang="en-US" sz="1200" dirty="0">
              <a:latin typeface="Calibri" panose="020F0502020204030204" pitchFamily="34" charset="0"/>
            </a:endParaRPr>
          </a:p>
        </p:txBody>
      </p:sp>
    </p:spTree>
    <p:extLst>
      <p:ext uri="{BB962C8B-B14F-4D97-AF65-F5344CB8AC3E}">
        <p14:creationId xmlns:p14="http://schemas.microsoft.com/office/powerpoint/2010/main" val="1017343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fld id="{9F180AD1-BDC6-4F8B-92F1-D71EF25C8FA4}" type="slidenum">
              <a:rPr lang="en-US" altLang="en-US" sz="1200" smtClean="0">
                <a:latin typeface="Arial" panose="020B0604020202020204" pitchFamily="34" charset="0"/>
              </a:rPr>
              <a:pPr/>
              <a:t>27</a:t>
            </a:fld>
            <a:endParaRPr lang="en-US" altLang="en-US" sz="1200" smtClean="0">
              <a:latin typeface="Arial" panose="020B0604020202020204" pitchFamily="3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47174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fld id="{4122E63B-5856-459E-94C2-94884F58D361}" type="slidenum">
              <a:rPr lang="en-US" altLang="en-US" sz="1200" smtClean="0">
                <a:latin typeface="Arial" panose="020B0604020202020204" pitchFamily="34" charset="0"/>
              </a:rPr>
              <a:pPr/>
              <a:t>29</a:t>
            </a:fld>
            <a:endParaRPr lang="en-US" altLang="en-US" sz="1200" smtClean="0">
              <a:latin typeface="Arial" panose="020B0604020202020204"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034441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b" anchorCtr="0" compatLnSpc="1"/>
          <a:lstStyle/>
          <a:p>
            <a:pPr lvl="0" algn="r" eaLnBrk="1" hangingPunct="1"/>
            <a:fld id="{9A0DB2DC-4C9A-4742-B13C-FB6460FD3503}" type="slidenum">
              <a:rPr lang="en-US" altLang="vi-VN" sz="1200" dirty="0">
                <a:latin typeface="Arial" panose="020B0604020202020204" pitchFamily="34" charset="0"/>
              </a:rPr>
              <a:t>10</a:t>
            </a:fld>
            <a:endParaRPr lang="en-US" altLang="vi-VN" sz="1200" dirty="0">
              <a:latin typeface="Arial" panose="020B0604020202020204" pitchFamily="34" charset="0"/>
            </a:endParaRPr>
          </a:p>
        </p:txBody>
      </p:sp>
      <p:sp>
        <p:nvSpPr>
          <p:cNvPr id="83971" name="Rectangle 2"/>
          <p:cNvSpPr>
            <a:spLocks noGrp="1" noRot="1" noChangeAspect="1" noTextEdit="1"/>
          </p:cNvSpPr>
          <p:nvPr>
            <p:ph type="sldImg"/>
          </p:nvPr>
        </p:nvSpPr>
        <p:spPr>
          <a:ln>
            <a:solidFill>
              <a:srgbClr val="000000">
                <a:alpha val="100000"/>
              </a:srgbClr>
            </a:solidFill>
            <a:miter lim="800000"/>
          </a:ln>
        </p:spPr>
      </p:sp>
      <p:sp>
        <p:nvSpPr>
          <p:cNvPr id="83972" name="Rectangle 3"/>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vi-VN" altLang="vi-VN" dirty="0">
              <a:latin typeface="Arial" panose="020B0604020202020204" pitchFamily="34" charset="0"/>
            </a:endParaRPr>
          </a:p>
        </p:txBody>
      </p:sp>
    </p:spTree>
    <p:extLst>
      <p:ext uri="{BB962C8B-B14F-4D97-AF65-F5344CB8AC3E}">
        <p14:creationId xmlns:p14="http://schemas.microsoft.com/office/powerpoint/2010/main" val="372938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b" anchorCtr="0" compatLnSpc="1"/>
          <a:lstStyle/>
          <a:p>
            <a:pPr lvl="0" algn="r" eaLnBrk="1" hangingPunct="1"/>
            <a:fld id="{9A0DB2DC-4C9A-4742-B13C-FB6460FD3503}" type="slidenum">
              <a:rPr lang="en-US" altLang="vi-VN" sz="1200" dirty="0">
                <a:latin typeface="Arial" panose="020B0604020202020204" pitchFamily="34" charset="0"/>
              </a:rPr>
              <a:t>11</a:t>
            </a:fld>
            <a:endParaRPr lang="en-US" altLang="vi-VN" sz="1200" dirty="0">
              <a:latin typeface="Arial" panose="020B0604020202020204" pitchFamily="34" charset="0"/>
            </a:endParaRPr>
          </a:p>
        </p:txBody>
      </p:sp>
      <p:sp>
        <p:nvSpPr>
          <p:cNvPr id="84995" name="Rectangle 2"/>
          <p:cNvSpPr>
            <a:spLocks noGrp="1" noRot="1" noChangeAspect="1" noTextEdit="1"/>
          </p:cNvSpPr>
          <p:nvPr>
            <p:ph type="sldImg"/>
          </p:nvPr>
        </p:nvSpPr>
        <p:spPr>
          <a:ln>
            <a:solidFill>
              <a:srgbClr val="000000">
                <a:alpha val="100000"/>
              </a:srgbClr>
            </a:solidFill>
            <a:miter lim="800000"/>
          </a:ln>
        </p:spPr>
      </p:sp>
      <p:sp>
        <p:nvSpPr>
          <p:cNvPr id="84996" name="Rectangle 3"/>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vi-VN" altLang="vi-VN" dirty="0">
              <a:latin typeface="Arial" panose="020B0604020202020204" pitchFamily="34" charset="0"/>
            </a:endParaRPr>
          </a:p>
        </p:txBody>
      </p:sp>
    </p:spTree>
    <p:extLst>
      <p:ext uri="{BB962C8B-B14F-4D97-AF65-F5344CB8AC3E}">
        <p14:creationId xmlns:p14="http://schemas.microsoft.com/office/powerpoint/2010/main" val="98858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a:solidFill>
              <a:srgbClr val="000000">
                <a:alpha val="100000"/>
              </a:srgbClr>
            </a:solidFill>
            <a:miter lim="800000"/>
          </a:ln>
        </p:spPr>
      </p:sp>
      <p:sp>
        <p:nvSpPr>
          <p:cNvPr id="86019" name="Notes Placeholder 2"/>
          <p:cNvSpPr>
            <a:spLocks noGrp="1"/>
          </p:cNvSpPr>
          <p:nvPr>
            <p:ph type="body" idx="1"/>
          </p:nvPr>
        </p:nvSpPr>
        <p:spPr>
          <a:noFill/>
          <a:ln>
            <a:noFill/>
          </a:ln>
        </p:spPr>
        <p:txBody>
          <a:bodyPr wrap="square" lIns="91440" tIns="45720" rIns="91440" bIns="45720" anchor="t" anchorCtr="0"/>
          <a:lstStyle/>
          <a:p>
            <a:pPr lvl="0" eaLnBrk="1" hangingPunct="1"/>
            <a:endParaRPr lang="vi-VN" altLang="vi-VN" dirty="0">
              <a:latin typeface="Arial" panose="020B0604020202020204" pitchFamily="34" charset="0"/>
            </a:endParaRPr>
          </a:p>
        </p:txBody>
      </p:sp>
      <p:sp>
        <p:nvSpPr>
          <p:cNvPr id="105476" name="Slide Number Placeholder 3"/>
          <p:cNvSpPr txBox="1">
            <a:spLocks noGrp="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b" anchorCtr="0" compatLnSpc="1"/>
          <a:lstStyle/>
          <a:p>
            <a:pPr lvl="0" algn="r" eaLnBrk="1" hangingPunct="1"/>
            <a:fld id="{9A0DB2DC-4C9A-4742-B13C-FB6460FD3503}" type="slidenum">
              <a:rPr lang="en-US" sz="1200" dirty="0">
                <a:latin typeface="Calibri" panose="020F0502020204030204" pitchFamily="34" charset="0"/>
              </a:rPr>
              <a:t>12</a:t>
            </a:fld>
            <a:endParaRPr lang="en-US" sz="1200" dirty="0">
              <a:latin typeface="Calibri" panose="020F0502020204030204" pitchFamily="34" charset="0"/>
            </a:endParaRPr>
          </a:p>
        </p:txBody>
      </p:sp>
    </p:spTree>
    <p:extLst>
      <p:ext uri="{BB962C8B-B14F-4D97-AF65-F5344CB8AC3E}">
        <p14:creationId xmlns:p14="http://schemas.microsoft.com/office/powerpoint/2010/main" val="161055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a:solidFill>
              <a:srgbClr val="000000">
                <a:alpha val="100000"/>
              </a:srgbClr>
            </a:solidFill>
            <a:miter lim="800000"/>
          </a:ln>
        </p:spPr>
      </p:sp>
      <p:sp>
        <p:nvSpPr>
          <p:cNvPr id="87043" name="Notes Placeholder 2"/>
          <p:cNvSpPr>
            <a:spLocks noGrp="1"/>
          </p:cNvSpPr>
          <p:nvPr>
            <p:ph type="body" idx="1"/>
          </p:nvPr>
        </p:nvSpPr>
        <p:spPr>
          <a:noFill/>
          <a:ln>
            <a:noFill/>
          </a:ln>
        </p:spPr>
        <p:txBody>
          <a:bodyPr wrap="square" lIns="91440" tIns="45720" rIns="91440" bIns="45720" anchor="t" anchorCtr="0"/>
          <a:lstStyle/>
          <a:p>
            <a:pPr lvl="0" algn="ctr"/>
            <a:r>
              <a:rPr dirty="0"/>
              <a:t>11/2/2019 6:55:16 PM</a:t>
            </a:r>
          </a:p>
        </p:txBody>
      </p:sp>
      <p:sp>
        <p:nvSpPr>
          <p:cNvPr id="4" name="Slide Number Placeholder 3"/>
          <p:cNvSpPr txBox="1">
            <a:spLocks noGrp="1"/>
          </p:cNvSpPr>
          <p:nvPr>
            <p:ph type="sldNum" sz="quarter"/>
          </p:nvPr>
        </p:nvSpPr>
        <p:spPr>
          <a:noFill/>
        </p:spPr>
        <p:txBody>
          <a:bodyPr wrap="square" lIns="91440" tIns="45720" rIns="91440" bIns="45720" numCol="1" anchor="b" anchorCtr="0" compatLnSpc="1"/>
          <a:lstStyle/>
          <a:p>
            <a:pPr lvl="0" algn="r" eaLnBrk="1" hangingPunct="1">
              <a:buNone/>
            </a:pPr>
            <a:fld id="{9A0DB2DC-4C9A-4742-B13C-FB6460FD3503}" type="slidenum">
              <a:rPr lang="en-US" sz="1200" dirty="0">
                <a:latin typeface="Calibri" panose="020F0502020204030204" pitchFamily="34" charset="0"/>
              </a:rPr>
              <a:t>14</a:t>
            </a:fld>
            <a:endParaRPr lang="en-US" sz="1200" dirty="0">
              <a:latin typeface="Calibri" panose="020F0502020204030204" pitchFamily="34" charset="0"/>
            </a:endParaRPr>
          </a:p>
        </p:txBody>
      </p:sp>
    </p:spTree>
    <p:extLst>
      <p:ext uri="{BB962C8B-B14F-4D97-AF65-F5344CB8AC3E}">
        <p14:creationId xmlns:p14="http://schemas.microsoft.com/office/powerpoint/2010/main" val="4275360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fld id="{ABA0303F-F3A7-4770-AD99-EDB2FD5FDFE5}" type="slidenum">
              <a:rPr lang="en-US" altLang="en-US" sz="1200" smtClean="0">
                <a:latin typeface="Arial" panose="020B0604020202020204" pitchFamily="34" charset="0"/>
              </a:rPr>
              <a:pPr/>
              <a:t>22</a:t>
            </a:fld>
            <a:endParaRPr lang="en-US" altLang="en-US" sz="1200" smtClean="0">
              <a:latin typeface="Arial" panose="020B060402020202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90554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fld id="{108A56C7-76CA-4CEC-912F-954206F864F2}" type="slidenum">
              <a:rPr lang="en-US" altLang="en-US" sz="1200" smtClean="0">
                <a:latin typeface="Arial" panose="020B0604020202020204" pitchFamily="34" charset="0"/>
              </a:rPr>
              <a:pPr/>
              <a:t>24</a:t>
            </a:fld>
            <a:endParaRPr lang="en-US" altLang="en-US" sz="1200" smtClean="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65379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fld id="{293957BF-01E3-442C-B7F9-8ADFDE94036F}" type="slidenum">
              <a:rPr lang="en-US" altLang="en-US" sz="1200" smtClean="0">
                <a:latin typeface="Arial" panose="020B0604020202020204" pitchFamily="34" charset="0"/>
              </a:rPr>
              <a:pPr/>
              <a:t>25</a:t>
            </a:fld>
            <a:endParaRPr lang="en-US" altLang="en-US" sz="1200" smtClean="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46902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fld id="{92C7F452-6EE8-4173-98DC-57805029BFCC}" type="slidenum">
              <a:rPr lang="en-US" altLang="en-US" sz="1200" smtClean="0">
                <a:latin typeface="Arial" panose="020B0604020202020204" pitchFamily="34" charset="0"/>
              </a:rPr>
              <a:pPr/>
              <a:t>26</a:t>
            </a:fld>
            <a:endParaRPr lang="en-US" altLang="en-US" sz="1200" smtClean="0">
              <a:latin typeface="Arial" panose="020B0604020202020204"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853794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C05450-1B6A-4383-8C93-3E7D8BB32828}"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1E5A-C221-46E3-B697-9A3940802529}" type="slidenum">
              <a:rPr lang="en-US" smtClean="0"/>
              <a:t>‹#›</a:t>
            </a:fld>
            <a:endParaRPr lang="en-US"/>
          </a:p>
        </p:txBody>
      </p:sp>
    </p:spTree>
    <p:extLst>
      <p:ext uri="{BB962C8B-B14F-4D97-AF65-F5344CB8AC3E}">
        <p14:creationId xmlns:p14="http://schemas.microsoft.com/office/powerpoint/2010/main" val="2896034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05450-1B6A-4383-8C93-3E7D8BB32828}"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1E5A-C221-46E3-B697-9A3940802529}" type="slidenum">
              <a:rPr lang="en-US" smtClean="0"/>
              <a:t>‹#›</a:t>
            </a:fld>
            <a:endParaRPr lang="en-US"/>
          </a:p>
        </p:txBody>
      </p:sp>
    </p:spTree>
    <p:extLst>
      <p:ext uri="{BB962C8B-B14F-4D97-AF65-F5344CB8AC3E}">
        <p14:creationId xmlns:p14="http://schemas.microsoft.com/office/powerpoint/2010/main" val="2427902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05450-1B6A-4383-8C93-3E7D8BB32828}"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1E5A-C221-46E3-B697-9A3940802529}" type="slidenum">
              <a:rPr lang="en-US" smtClean="0"/>
              <a:t>‹#›</a:t>
            </a:fld>
            <a:endParaRPr lang="en-US"/>
          </a:p>
        </p:txBody>
      </p:sp>
    </p:spTree>
    <p:extLst>
      <p:ext uri="{BB962C8B-B14F-4D97-AF65-F5344CB8AC3E}">
        <p14:creationId xmlns:p14="http://schemas.microsoft.com/office/powerpoint/2010/main" val="2515331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pPr>
              <a:defRPr/>
            </a:pPr>
            <a:fld id="{0267D5BF-9FC6-4A54-B6D0-65600E84E0CB}" type="slidenum">
              <a:rPr lang="en-US"/>
              <a:pPr>
                <a:defRPr/>
              </a:pPr>
              <a:t>‹#›</a:t>
            </a:fld>
            <a:endParaRPr lang="en-US"/>
          </a:p>
        </p:txBody>
      </p:sp>
    </p:spTree>
    <p:extLst>
      <p:ext uri="{BB962C8B-B14F-4D97-AF65-F5344CB8AC3E}">
        <p14:creationId xmlns:p14="http://schemas.microsoft.com/office/powerpoint/2010/main" val="4232357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152400"/>
            <a:ext cx="9160933" cy="1600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828800"/>
            <a:ext cx="50292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46800" y="1828800"/>
            <a:ext cx="50292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4400" y="3733800"/>
            <a:ext cx="50292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46800" y="3733800"/>
            <a:ext cx="50292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A976F96E-CD78-4095-8D68-46402BB2B9E9}" type="slidenum">
              <a:rPr lang="en-US" altLang="en-US"/>
              <a:pPr/>
              <a:t>‹#›</a:t>
            </a:fld>
            <a:endParaRPr lang="en-US" altLang="en-US"/>
          </a:p>
        </p:txBody>
      </p:sp>
    </p:spTree>
    <p:extLst>
      <p:ext uri="{BB962C8B-B14F-4D97-AF65-F5344CB8AC3E}">
        <p14:creationId xmlns:p14="http://schemas.microsoft.com/office/powerpoint/2010/main" val="2481648736"/>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C05450-1B6A-4383-8C93-3E7D8BB32828}"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1E5A-C221-46E3-B697-9A3940802529}" type="slidenum">
              <a:rPr lang="en-US" smtClean="0"/>
              <a:t>‹#›</a:t>
            </a:fld>
            <a:endParaRPr lang="en-US"/>
          </a:p>
        </p:txBody>
      </p:sp>
    </p:spTree>
    <p:extLst>
      <p:ext uri="{BB962C8B-B14F-4D97-AF65-F5344CB8AC3E}">
        <p14:creationId xmlns:p14="http://schemas.microsoft.com/office/powerpoint/2010/main" val="407872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C05450-1B6A-4383-8C93-3E7D8BB32828}"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1E5A-C221-46E3-B697-9A3940802529}" type="slidenum">
              <a:rPr lang="en-US" smtClean="0"/>
              <a:t>‹#›</a:t>
            </a:fld>
            <a:endParaRPr lang="en-US"/>
          </a:p>
        </p:txBody>
      </p:sp>
    </p:spTree>
    <p:extLst>
      <p:ext uri="{BB962C8B-B14F-4D97-AF65-F5344CB8AC3E}">
        <p14:creationId xmlns:p14="http://schemas.microsoft.com/office/powerpoint/2010/main" val="131568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C05450-1B6A-4383-8C93-3E7D8BB32828}"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B1E5A-C221-46E3-B697-9A3940802529}" type="slidenum">
              <a:rPr lang="en-US" smtClean="0"/>
              <a:t>‹#›</a:t>
            </a:fld>
            <a:endParaRPr lang="en-US"/>
          </a:p>
        </p:txBody>
      </p:sp>
    </p:spTree>
    <p:extLst>
      <p:ext uri="{BB962C8B-B14F-4D97-AF65-F5344CB8AC3E}">
        <p14:creationId xmlns:p14="http://schemas.microsoft.com/office/powerpoint/2010/main" val="3685687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C05450-1B6A-4383-8C93-3E7D8BB32828}" type="datetimeFigureOut">
              <a:rPr lang="en-US" smtClean="0"/>
              <a:t>11/23/2023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FB1E5A-C221-46E3-B697-9A3940802529}" type="slidenum">
              <a:rPr lang="en-US" smtClean="0"/>
              <a:t>‹#›</a:t>
            </a:fld>
            <a:endParaRPr lang="en-US"/>
          </a:p>
        </p:txBody>
      </p:sp>
    </p:spTree>
    <p:extLst>
      <p:ext uri="{BB962C8B-B14F-4D97-AF65-F5344CB8AC3E}">
        <p14:creationId xmlns:p14="http://schemas.microsoft.com/office/powerpoint/2010/main" val="490896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C05450-1B6A-4383-8C93-3E7D8BB32828}" type="datetimeFigureOut">
              <a:rPr lang="en-US" smtClean="0"/>
              <a:t>11/23/2023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FB1E5A-C221-46E3-B697-9A3940802529}" type="slidenum">
              <a:rPr lang="en-US" smtClean="0"/>
              <a:t>‹#›</a:t>
            </a:fld>
            <a:endParaRPr lang="en-US"/>
          </a:p>
        </p:txBody>
      </p:sp>
    </p:spTree>
    <p:extLst>
      <p:ext uri="{BB962C8B-B14F-4D97-AF65-F5344CB8AC3E}">
        <p14:creationId xmlns:p14="http://schemas.microsoft.com/office/powerpoint/2010/main" val="3045152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05450-1B6A-4383-8C93-3E7D8BB32828}" type="datetimeFigureOut">
              <a:rPr lang="en-US" smtClean="0"/>
              <a:t>11/23/2023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FB1E5A-C221-46E3-B697-9A3940802529}" type="slidenum">
              <a:rPr lang="en-US" smtClean="0"/>
              <a:t>‹#›</a:t>
            </a:fld>
            <a:endParaRPr lang="en-US"/>
          </a:p>
        </p:txBody>
      </p:sp>
    </p:spTree>
    <p:extLst>
      <p:ext uri="{BB962C8B-B14F-4D97-AF65-F5344CB8AC3E}">
        <p14:creationId xmlns:p14="http://schemas.microsoft.com/office/powerpoint/2010/main" val="295031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05450-1B6A-4383-8C93-3E7D8BB32828}"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B1E5A-C221-46E3-B697-9A3940802529}" type="slidenum">
              <a:rPr lang="en-US" smtClean="0"/>
              <a:t>‹#›</a:t>
            </a:fld>
            <a:endParaRPr lang="en-US"/>
          </a:p>
        </p:txBody>
      </p:sp>
    </p:spTree>
    <p:extLst>
      <p:ext uri="{BB962C8B-B14F-4D97-AF65-F5344CB8AC3E}">
        <p14:creationId xmlns:p14="http://schemas.microsoft.com/office/powerpoint/2010/main" val="3664681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C05450-1B6A-4383-8C93-3E7D8BB32828}"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B1E5A-C221-46E3-B697-9A3940802529}" type="slidenum">
              <a:rPr lang="en-US" smtClean="0"/>
              <a:t>‹#›</a:t>
            </a:fld>
            <a:endParaRPr lang="en-US"/>
          </a:p>
        </p:txBody>
      </p:sp>
    </p:spTree>
    <p:extLst>
      <p:ext uri="{BB962C8B-B14F-4D97-AF65-F5344CB8AC3E}">
        <p14:creationId xmlns:p14="http://schemas.microsoft.com/office/powerpoint/2010/main" val="2762461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05450-1B6A-4383-8C93-3E7D8BB32828}" type="datetimeFigureOut">
              <a:rPr lang="en-US" smtClean="0"/>
              <a:t>11/23/2023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B1E5A-C221-46E3-B697-9A3940802529}" type="slidenum">
              <a:rPr lang="en-US" smtClean="0"/>
              <a:t>‹#›</a:t>
            </a:fld>
            <a:endParaRPr lang="en-US"/>
          </a:p>
        </p:txBody>
      </p:sp>
    </p:spTree>
    <p:extLst>
      <p:ext uri="{BB962C8B-B14F-4D97-AF65-F5344CB8AC3E}">
        <p14:creationId xmlns:p14="http://schemas.microsoft.com/office/powerpoint/2010/main" val="2408844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hyperlink" Target="clip%20cat/V&#7853;n%20chuy&#7875;n%20c&#225;c%20ch&#7845;t%20qua%20m&#224;ng%20t&#7871;%20b&#224;o%20ch&#7911;%20&#273;&#7897;ng.mp4"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1.GIF"/><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wmf"/><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file:///C:\Users\TRANG\QTsh\Package%20-%20Lessondt1\Lesson.exe"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WordArt 3"/>
          <p:cNvSpPr>
            <a:spLocks noChangeArrowheads="1" noChangeShapeType="1" noTextEdit="1"/>
          </p:cNvSpPr>
          <p:nvPr/>
        </p:nvSpPr>
        <p:spPr bwMode="auto">
          <a:xfrm>
            <a:off x="304800" y="753072"/>
            <a:ext cx="11568608" cy="2167929"/>
          </a:xfrm>
          <a:prstGeom prst="rect">
            <a:avLst/>
          </a:prstGeom>
          <a:solidFill>
            <a:schemeClr val="accent4">
              <a:lumMod val="20000"/>
              <a:lumOff val="80000"/>
            </a:schemeClr>
          </a:solidFill>
          <a:ln>
            <a:solidFill>
              <a:srgbClr val="FF0000"/>
            </a:solidFill>
          </a:ln>
          <a:extLst/>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CHỦ ĐỀ 6. TRAO ĐỔI CHẤT </a:t>
            </a:r>
          </a:p>
          <a:p>
            <a:pPr algn="ct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VÀ CHUYỂN HÓA NĂNG LƯỢNG Ở TẾ BÀO</a:t>
            </a:r>
          </a:p>
        </p:txBody>
      </p:sp>
      <p:sp>
        <p:nvSpPr>
          <p:cNvPr id="5" name="WordArt 3"/>
          <p:cNvSpPr>
            <a:spLocks noChangeArrowheads="1" noChangeShapeType="1" noTextEdit="1"/>
          </p:cNvSpPr>
          <p:nvPr/>
        </p:nvSpPr>
        <p:spPr bwMode="auto">
          <a:xfrm>
            <a:off x="386443" y="3490686"/>
            <a:ext cx="11568608" cy="1083965"/>
          </a:xfrm>
          <a:prstGeom prst="rect">
            <a:avLst/>
          </a:prstGeom>
          <a:ln w="9525">
            <a:solidFill>
              <a:srgbClr val="000000"/>
            </a:solidFill>
            <a:round/>
            <a:headEnd/>
            <a:tailEnd/>
          </a:ln>
          <a:extLst/>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dirty="0" smtClean="0">
                <a:ln w="11430">
                  <a:solidFill>
                    <a:sysClr val="windowText" lastClr="000000"/>
                  </a:solidFill>
                </a:ln>
                <a:solidFill>
                  <a:sysClr val="windowText" lastClr="0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TIẾT 37, 38, 39 - BÀI </a:t>
            </a:r>
            <a:r>
              <a:rPr lang="en-US" sz="4800" b="1" spc="67"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10. </a:t>
            </a:r>
            <a:endParaRPr lang="en-US" sz="4800" b="1" spc="67" dirty="0" smtClean="0">
              <a:ln w="11430">
                <a:solidFill>
                  <a:sysClr val="windowText" lastClr="000000"/>
                </a:solidFill>
              </a:ln>
              <a:solidFill>
                <a:sysClr val="windowText" lastClr="0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4800" b="1" spc="67" dirty="0" smtClean="0">
                <a:ln w="11430">
                  <a:solidFill>
                    <a:sysClr val="windowText" lastClr="000000"/>
                  </a:solidFill>
                </a:ln>
                <a:solidFill>
                  <a:sysClr val="windowText" lastClr="0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SỰ </a:t>
            </a:r>
            <a:r>
              <a:rPr lang="en-US" sz="4800" b="1" dirty="0">
                <a:ln w="0">
                  <a:solidFill>
                    <a:sysClr val="windowText" lastClr="000000"/>
                  </a:solidFill>
                </a:ln>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CHUYỂN</a:t>
            </a:r>
            <a:r>
              <a:rPr lang="en-US" sz="4800" b="1" spc="67"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HÓA NĂNG LƯỢNG VÀ ENZYME</a:t>
            </a:r>
          </a:p>
        </p:txBody>
      </p:sp>
    </p:spTree>
    <p:extLst>
      <p:ext uri="{BB962C8B-B14F-4D97-AF65-F5344CB8AC3E}">
        <p14:creationId xmlns:p14="http://schemas.microsoft.com/office/powerpoint/2010/main" val="3468963585"/>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2" name="Rectangle 10"/>
          <p:cNvSpPr>
            <a:spLocks noChangeArrowheads="1"/>
          </p:cNvSpPr>
          <p:nvPr/>
        </p:nvSpPr>
        <p:spPr bwMode="auto">
          <a:xfrm>
            <a:off x="1587501" y="741364"/>
            <a:ext cx="9077325" cy="58356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algn="ctr">
              <a:buNone/>
            </a:pPr>
            <a:r>
              <a:rPr sz="3200" b="1" i="1" dirty="0">
                <a:solidFill>
                  <a:srgbClr val="F927E0"/>
                </a:solidFill>
                <a:effectLst>
                  <a:outerShdw blurRad="38100" dist="38100" dir="2700000">
                    <a:srgbClr val="C0C0C0"/>
                  </a:outerShdw>
                </a:effectLst>
                <a:latin typeface="Times New Roman" panose="02020603050405020304" pitchFamily="18" charset="0"/>
                <a:cs typeface="Times New Roman" panose="02020603050405020304" pitchFamily="18" charset="0"/>
              </a:rPr>
              <a:t>ATP chuyển năng lượng cho các hợp chất  khác</a:t>
            </a:r>
            <a:endParaRPr sz="3200" b="1" i="1" dirty="0">
              <a:solidFill>
                <a:srgbClr val="F927E0"/>
              </a:solidFill>
              <a:effectLst>
                <a:outerShdw blurRad="38100" dist="38100" dir="2700000">
                  <a:srgbClr val="C0C0C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0604" name="AutoShape 12"/>
          <p:cNvSpPr/>
          <p:nvPr/>
        </p:nvSpPr>
        <p:spPr>
          <a:xfrm>
            <a:off x="4549775" y="1839914"/>
            <a:ext cx="1068388" cy="915987"/>
          </a:xfrm>
          <a:prstGeom prst="irregularSeal1">
            <a:avLst/>
          </a:prstGeom>
          <a:solidFill>
            <a:srgbClr val="FF3300"/>
          </a:solidFill>
          <a:ln w="9525" cap="flat" cmpd="sng">
            <a:solidFill>
              <a:schemeClr val="tx1"/>
            </a:solidFill>
            <a:prstDash val="solid"/>
            <a:miter/>
            <a:headEnd type="none" w="med" len="med"/>
            <a:tailEnd type="none" w="med" len="med"/>
          </a:ln>
        </p:spPr>
        <p:txBody>
          <a:bodyPr wrap="none" anchor="ctr" anchorCtr="0"/>
          <a:lstStyle/>
          <a:p>
            <a:pPr eaLnBrk="0" hangingPunct="0"/>
            <a:r>
              <a:rPr lang="en-US" altLang="vi-VN" sz="2800" b="1" dirty="0">
                <a:solidFill>
                  <a:srgbClr val="66FF33"/>
                </a:solidFill>
                <a:latin typeface="Times New Roman" panose="02020603050405020304" pitchFamily="18" charset="0"/>
              </a:rPr>
              <a:t> Q</a:t>
            </a:r>
          </a:p>
        </p:txBody>
      </p:sp>
      <p:pic>
        <p:nvPicPr>
          <p:cNvPr id="110605" name="Picture 13" descr="1"/>
          <p:cNvPicPr>
            <a:picLocks noChangeAspect="1"/>
          </p:cNvPicPr>
          <p:nvPr/>
        </p:nvPicPr>
        <p:blipFill>
          <a:blip r:embed="rId3"/>
          <a:stretch>
            <a:fillRect/>
          </a:stretch>
        </p:blipFill>
        <p:spPr>
          <a:xfrm>
            <a:off x="4462463" y="3616325"/>
            <a:ext cx="781050" cy="889000"/>
          </a:xfrm>
          <a:prstGeom prst="rect">
            <a:avLst/>
          </a:prstGeom>
          <a:noFill/>
          <a:ln w="9525">
            <a:noFill/>
          </a:ln>
        </p:spPr>
      </p:pic>
      <p:pic>
        <p:nvPicPr>
          <p:cNvPr id="60421" name="Picture 14" descr="c6h12o6"/>
          <p:cNvPicPr>
            <a:picLocks noChangeAspect="1"/>
          </p:cNvPicPr>
          <p:nvPr/>
        </p:nvPicPr>
        <p:blipFill>
          <a:blip r:embed="rId4"/>
          <a:stretch>
            <a:fillRect/>
          </a:stretch>
        </p:blipFill>
        <p:spPr>
          <a:xfrm>
            <a:off x="7824789" y="3981451"/>
            <a:ext cx="1800225" cy="942975"/>
          </a:xfrm>
          <a:prstGeom prst="rect">
            <a:avLst/>
          </a:prstGeom>
          <a:noFill/>
          <a:ln w="9525">
            <a:noFill/>
          </a:ln>
        </p:spPr>
      </p:pic>
      <p:pic>
        <p:nvPicPr>
          <p:cNvPr id="60422" name="Picture 15" descr="Bazo nito"/>
          <p:cNvPicPr>
            <a:picLocks noChangeAspect="1"/>
          </p:cNvPicPr>
          <p:nvPr/>
        </p:nvPicPr>
        <p:blipFill>
          <a:blip r:embed="rId5"/>
          <a:stretch>
            <a:fillRect/>
          </a:stretch>
        </p:blipFill>
        <p:spPr>
          <a:xfrm>
            <a:off x="7735889" y="2000250"/>
            <a:ext cx="2752725" cy="1536700"/>
          </a:xfrm>
          <a:prstGeom prst="rect">
            <a:avLst/>
          </a:prstGeom>
          <a:noFill/>
          <a:ln w="9525">
            <a:noFill/>
          </a:ln>
        </p:spPr>
      </p:pic>
      <p:sp>
        <p:nvSpPr>
          <p:cNvPr id="60423" name="Line 16"/>
          <p:cNvSpPr/>
          <p:nvPr/>
        </p:nvSpPr>
        <p:spPr>
          <a:xfrm>
            <a:off x="9456738" y="3371850"/>
            <a:ext cx="0" cy="609600"/>
          </a:xfrm>
          <a:prstGeom prst="line">
            <a:avLst/>
          </a:prstGeom>
          <a:ln w="38100" cap="flat" cmpd="sng">
            <a:solidFill>
              <a:schemeClr val="bg2"/>
            </a:solidFill>
            <a:prstDash val="solid"/>
            <a:headEnd type="none" w="med" len="med"/>
            <a:tailEnd type="none" w="med" len="med"/>
          </a:ln>
        </p:spPr>
      </p:sp>
      <p:pic>
        <p:nvPicPr>
          <p:cNvPr id="60424" name="Picture 17" descr="1"/>
          <p:cNvPicPr>
            <a:picLocks noChangeAspect="1"/>
          </p:cNvPicPr>
          <p:nvPr/>
        </p:nvPicPr>
        <p:blipFill>
          <a:blip r:embed="rId3"/>
          <a:stretch>
            <a:fillRect/>
          </a:stretch>
        </p:blipFill>
        <p:spPr>
          <a:xfrm>
            <a:off x="5237163" y="3616325"/>
            <a:ext cx="781050" cy="889000"/>
          </a:xfrm>
          <a:prstGeom prst="rect">
            <a:avLst/>
          </a:prstGeom>
          <a:noFill/>
          <a:ln w="9525">
            <a:noFill/>
          </a:ln>
        </p:spPr>
      </p:pic>
      <p:pic>
        <p:nvPicPr>
          <p:cNvPr id="60425" name="Picture 18" descr="4"/>
          <p:cNvPicPr>
            <a:picLocks noChangeAspect="1"/>
          </p:cNvPicPr>
          <p:nvPr/>
        </p:nvPicPr>
        <p:blipFill>
          <a:blip r:embed="rId6"/>
          <a:stretch>
            <a:fillRect/>
          </a:stretch>
        </p:blipFill>
        <p:spPr>
          <a:xfrm>
            <a:off x="6005514" y="3616325"/>
            <a:ext cx="1819275" cy="895350"/>
          </a:xfrm>
          <a:prstGeom prst="rect">
            <a:avLst/>
          </a:prstGeom>
          <a:noFill/>
          <a:ln w="9525">
            <a:noFill/>
          </a:ln>
        </p:spPr>
      </p:pic>
      <p:sp>
        <p:nvSpPr>
          <p:cNvPr id="110611" name="Text Box 19"/>
          <p:cNvSpPr txBox="1"/>
          <p:nvPr/>
        </p:nvSpPr>
        <p:spPr>
          <a:xfrm>
            <a:off x="7964488" y="4776788"/>
            <a:ext cx="1676400" cy="768350"/>
          </a:xfrm>
          <a:prstGeom prst="rect">
            <a:avLst/>
          </a:prstGeom>
          <a:noFill/>
          <a:ln w="9525">
            <a:noFill/>
          </a:ln>
        </p:spPr>
        <p:txBody>
          <a:bodyPr>
            <a:spAutoFit/>
          </a:bodyPr>
          <a:lstStyle/>
          <a:p>
            <a:pPr eaLnBrk="0" hangingPunct="0">
              <a:spcBef>
                <a:spcPct val="50000"/>
              </a:spcBef>
            </a:pPr>
            <a:r>
              <a:rPr lang="en-US" altLang="vi-VN" sz="4400" b="1" dirty="0">
                <a:solidFill>
                  <a:srgbClr val="FF0000"/>
                </a:solidFill>
                <a:latin typeface="Times New Roman" panose="02020603050405020304" pitchFamily="18" charset="0"/>
              </a:rPr>
              <a:t>ATP</a:t>
            </a:r>
          </a:p>
        </p:txBody>
      </p:sp>
      <p:sp>
        <p:nvSpPr>
          <p:cNvPr id="110612" name="Line 20"/>
          <p:cNvSpPr/>
          <p:nvPr/>
        </p:nvSpPr>
        <p:spPr>
          <a:xfrm flipH="1">
            <a:off x="5145088" y="2914650"/>
            <a:ext cx="0" cy="1066800"/>
          </a:xfrm>
          <a:prstGeom prst="line">
            <a:avLst/>
          </a:prstGeom>
          <a:ln w="38100" cap="flat" cmpd="sng">
            <a:solidFill>
              <a:srgbClr val="FF3300"/>
            </a:solidFill>
            <a:prstDash val="solid"/>
            <a:headEnd type="none" w="med" len="med"/>
            <a:tailEnd type="triangle" w="med" len="med"/>
          </a:ln>
        </p:spPr>
      </p:sp>
      <p:sp>
        <p:nvSpPr>
          <p:cNvPr id="110613" name="Text Box 21"/>
          <p:cNvSpPr txBox="1"/>
          <p:nvPr/>
        </p:nvSpPr>
        <p:spPr>
          <a:xfrm>
            <a:off x="7964488" y="4773613"/>
            <a:ext cx="1676400" cy="768350"/>
          </a:xfrm>
          <a:prstGeom prst="rect">
            <a:avLst/>
          </a:prstGeom>
          <a:noFill/>
          <a:ln w="9525">
            <a:noFill/>
          </a:ln>
        </p:spPr>
        <p:txBody>
          <a:bodyPr>
            <a:spAutoFit/>
          </a:bodyPr>
          <a:lstStyle/>
          <a:p>
            <a:pPr eaLnBrk="0" hangingPunct="0">
              <a:spcBef>
                <a:spcPct val="50000"/>
              </a:spcBef>
            </a:pPr>
            <a:r>
              <a:rPr lang="en-US" altLang="vi-VN" sz="4400" b="1" dirty="0">
                <a:solidFill>
                  <a:srgbClr val="FF0000"/>
                </a:solidFill>
                <a:latin typeface="Times New Roman" panose="02020603050405020304" pitchFamily="18" charset="0"/>
              </a:rPr>
              <a:t>ADP</a:t>
            </a:r>
          </a:p>
        </p:txBody>
      </p:sp>
      <p:sp>
        <p:nvSpPr>
          <p:cNvPr id="110614" name="Line 22"/>
          <p:cNvSpPr/>
          <p:nvPr/>
        </p:nvSpPr>
        <p:spPr>
          <a:xfrm flipV="1">
            <a:off x="5145088" y="2835275"/>
            <a:ext cx="0" cy="1066800"/>
          </a:xfrm>
          <a:prstGeom prst="line">
            <a:avLst/>
          </a:prstGeom>
          <a:ln w="38100" cap="flat" cmpd="sng">
            <a:solidFill>
              <a:srgbClr val="FF3300"/>
            </a:solidFill>
            <a:prstDash val="solid"/>
            <a:headEnd type="none" w="med" len="med"/>
            <a:tailEnd type="triangle" w="med" len="med"/>
          </a:ln>
        </p:spPr>
      </p:sp>
      <p:grpSp>
        <p:nvGrpSpPr>
          <p:cNvPr id="2" name="Group 23"/>
          <p:cNvGrpSpPr/>
          <p:nvPr/>
        </p:nvGrpSpPr>
        <p:grpSpPr>
          <a:xfrm>
            <a:off x="2514600" y="4687889"/>
            <a:ext cx="592138" cy="649287"/>
            <a:chOff x="608" y="3701"/>
            <a:chExt cx="308" cy="322"/>
          </a:xfrm>
        </p:grpSpPr>
        <p:sp>
          <p:nvSpPr>
            <p:cNvPr id="60432" name="Oval 24"/>
            <p:cNvSpPr/>
            <p:nvPr/>
          </p:nvSpPr>
          <p:spPr>
            <a:xfrm>
              <a:off x="608" y="3701"/>
              <a:ext cx="308" cy="311"/>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p>
              <a:pPr eaLnBrk="0" hangingPunct="0"/>
              <a:r>
                <a:rPr lang="en-US" altLang="vi-VN" sz="2400" dirty="0">
                  <a:latin typeface="Times New Roman" panose="02020603050405020304" pitchFamily="18" charset="0"/>
                </a:rPr>
                <a:t>P</a:t>
              </a:r>
            </a:p>
          </p:txBody>
        </p:sp>
        <p:sp>
          <p:nvSpPr>
            <p:cNvPr id="60433" name="Text Box 25"/>
            <p:cNvSpPr txBox="1"/>
            <p:nvPr/>
          </p:nvSpPr>
          <p:spPr>
            <a:xfrm>
              <a:off x="720" y="3794"/>
              <a:ext cx="192" cy="229"/>
            </a:xfrm>
            <a:prstGeom prst="rect">
              <a:avLst/>
            </a:prstGeom>
            <a:noFill/>
            <a:ln w="9525">
              <a:noFill/>
            </a:ln>
          </p:spPr>
          <p:txBody>
            <a:bodyPr wrap="none">
              <a:spAutoFit/>
            </a:bodyPr>
            <a:lstStyle/>
            <a:p>
              <a:pPr eaLnBrk="0" hangingPunct="0"/>
              <a:r>
                <a:rPr lang="en-US" altLang="vi-VN" sz="2400" dirty="0">
                  <a:latin typeface=".VnTime" panose="020B7200000000000000"/>
                </a:rPr>
                <a:t>i</a:t>
              </a:r>
              <a:endParaRPr lang="vi-VN" altLang="vi-VN" sz="2400" dirty="0">
                <a:latin typeface=".VnTime" panose="020B7200000000000000"/>
              </a:endParaRPr>
            </a:p>
          </p:txBody>
        </p:sp>
      </p:grpSp>
      <p:sp>
        <p:nvSpPr>
          <p:cNvPr id="3" name="Date Placeholder 2"/>
          <p:cNvSpPr txBox="1">
            <a:spLocks noGrp="1"/>
          </p:cNvSpPr>
          <p:nvPr>
            <p:ph type="dt" sz="half" idx="4294967295"/>
          </p:nvPr>
        </p:nvSpPr>
        <p:spPr>
          <a:xfrm>
            <a:off x="2152650" y="6356351"/>
            <a:ext cx="2057400" cy="365125"/>
          </a:xfrm>
          <a:prstGeom prst="rect">
            <a:avLst/>
          </a:prstGeom>
          <a:noFill/>
        </p:spPr>
        <p:txBody>
          <a:bodyPr lIns="91440" tIns="45720" rIns="91440" bIns="45720" rtlCol="0" anchor="ctr"/>
          <a:lstStyle/>
          <a:p>
            <a:pPr>
              <a:defRPr/>
            </a:pPr>
            <a:fld id="{C38B4AA9-EC73-470F-8FDA-E9B27BA9C2A1}" type="datetime1">
              <a:rPr lang="vi-VN" sz="1200">
                <a:solidFill>
                  <a:srgbClr val="000000"/>
                </a:solidFill>
              </a:rPr>
              <a:pPr>
                <a:defRPr/>
              </a:pPr>
              <a:t>23/11/2023</a:t>
            </a:fld>
            <a:endParaRPr lang="en-US" sz="1200">
              <a:solidFill>
                <a:srgbClr val="000000"/>
              </a:solidFill>
            </a:endParaRPr>
          </a:p>
        </p:txBody>
      </p:sp>
    </p:spTree>
    <p:extLst>
      <p:ext uri="{BB962C8B-B14F-4D97-AF65-F5344CB8AC3E}">
        <p14:creationId xmlns:p14="http://schemas.microsoft.com/office/powerpoint/2010/main" val="173427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repeatCount="3000" fill="hold" nodeType="clickEffect">
                                  <p:stCondLst>
                                    <p:cond delay="0"/>
                                  </p:stCondLst>
                                  <p:childTnLst>
                                    <p:set>
                                      <p:cBhvr>
                                        <p:cTn id="6" dur="1" fill="hold">
                                          <p:stCondLst>
                                            <p:cond delay="0"/>
                                          </p:stCondLst>
                                        </p:cTn>
                                        <p:tgtEl>
                                          <p:spTgt spid="110612"/>
                                        </p:tgtEl>
                                        <p:attrNameLst>
                                          <p:attrName>style.visibility</p:attrName>
                                        </p:attrNameLst>
                                      </p:cBhvr>
                                      <p:to>
                                        <p:strVal val="visible"/>
                                      </p:to>
                                    </p:set>
                                    <p:animEffect transition="in" filter="strips(downLeft)">
                                      <p:cBhvr>
                                        <p:cTn id="7" dur="500"/>
                                        <p:tgtEl>
                                          <p:spTgt spid="110612"/>
                                        </p:tgtEl>
                                      </p:cBhvr>
                                    </p:animEffect>
                                  </p:childTnLst>
                                </p:cTn>
                              </p:par>
                            </p:childTnLst>
                          </p:cTn>
                        </p:par>
                        <p:par>
                          <p:cTn id="8" fill="hold">
                            <p:stCondLst>
                              <p:cond delay="500"/>
                            </p:stCondLst>
                            <p:childTnLst>
                              <p:par>
                                <p:cTn id="9" presetID="5" presetClass="exit" presetSubtype="10" fill="hold" nodeType="afterEffect">
                                  <p:stCondLst>
                                    <p:cond delay="0"/>
                                  </p:stCondLst>
                                  <p:childTnLst>
                                    <p:animEffect transition="out" filter="checkerboard(across)">
                                      <p:cBhvr>
                                        <p:cTn id="10" dur="500"/>
                                        <p:tgtEl>
                                          <p:spTgt spid="110612"/>
                                        </p:tgtEl>
                                      </p:cBhvr>
                                    </p:animEffect>
                                    <p:set>
                                      <p:cBhvr>
                                        <p:cTn id="11" dur="1" fill="hold">
                                          <p:stCondLst>
                                            <p:cond delay="499"/>
                                          </p:stCondLst>
                                        </p:cTn>
                                        <p:tgtEl>
                                          <p:spTgt spid="110612"/>
                                        </p:tgtEl>
                                        <p:attrNameLst>
                                          <p:attrName>style.visibility</p:attrName>
                                        </p:attrNameLst>
                                      </p:cBhvr>
                                      <p:to>
                                        <p:strVal val="hidden"/>
                                      </p:to>
                                    </p:set>
                                  </p:child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2.5E-6 3.7037E-7 C -0.05573 3.7037E-7 -0.05555 3.7037E-7 -0.08819 0.00023 C -0.09878 0.00023 -0.10955 0.00023 -0.11996 0.00046 C -0.125 0.00046 -0.13489 0.00069 -0.13489 0.00093 C -0.14166 0.00093 -0.14861 0.00093 -0.15677 0.00116 C -0.16493 0.00139 -0.17326 0.00139 -0.18107 0.00162 C -0.19653 0.00208 -0.20139 0.00231 -0.21302 0.00301 C -0.23246 0.0037 -0.21944 0.00301 -0.23003 0.00347 C -0.22882 0.00509 -0.23177 0.00671 -0.22031 0.00833 C -0.22569 0.00926 -0.22517 0.0088 -0.22517 0.00949 " pathEditMode="relative" rAng="0" ptsTypes="AAAAAAAAAA">
                                      <p:cBhvr>
                                        <p:cTn id="14" dur="2000" fill="hold"/>
                                        <p:tgtEl>
                                          <p:spTgt spid="110605"/>
                                        </p:tgtEl>
                                        <p:attrNameLst>
                                          <p:attrName>ppt_x</p:attrName>
                                          <p:attrName>ppt_y</p:attrName>
                                        </p:attrNameLst>
                                      </p:cBhvr>
                                      <p:rCtr x="-11500" y="500"/>
                                    </p:animMotion>
                                  </p:childTnLst>
                                </p:cTn>
                              </p:par>
                              <p:par>
                                <p:cTn id="15" presetID="18" presetClass="entr" presetSubtype="12" fill="hold" nodeType="withEffect">
                                  <p:stCondLst>
                                    <p:cond delay="0"/>
                                  </p:stCondLst>
                                  <p:childTnLst>
                                    <p:set>
                                      <p:cBhvr>
                                        <p:cTn id="16" dur="1" fill="hold">
                                          <p:stCondLst>
                                            <p:cond delay="0"/>
                                          </p:stCondLst>
                                        </p:cTn>
                                        <p:tgtEl>
                                          <p:spTgt spid="110614"/>
                                        </p:tgtEl>
                                        <p:attrNameLst>
                                          <p:attrName>style.visibility</p:attrName>
                                        </p:attrNameLst>
                                      </p:cBhvr>
                                      <p:to>
                                        <p:strVal val="visible"/>
                                      </p:to>
                                    </p:set>
                                    <p:animEffect transition="in" filter="strips(downLeft)">
                                      <p:cBhvr>
                                        <p:cTn id="17" dur="500"/>
                                        <p:tgtEl>
                                          <p:spTgt spid="110614"/>
                                        </p:tgtEl>
                                      </p:cBhvr>
                                    </p:animEffect>
                                  </p:childTnLst>
                                </p:cTn>
                              </p:par>
                              <p:par>
                                <p:cTn id="18" presetID="18" presetClass="entr" presetSubtype="12" fill="hold" nodeType="withEffect">
                                  <p:stCondLst>
                                    <p:cond delay="0"/>
                                  </p:stCondLst>
                                  <p:childTnLst>
                                    <p:set>
                                      <p:cBhvr>
                                        <p:cTn id="19" dur="1" fill="hold">
                                          <p:stCondLst>
                                            <p:cond delay="0"/>
                                          </p:stCondLst>
                                        </p:cTn>
                                        <p:tgtEl>
                                          <p:spTgt spid="110614"/>
                                        </p:tgtEl>
                                        <p:attrNameLst>
                                          <p:attrName>style.visibility</p:attrName>
                                        </p:attrNameLst>
                                      </p:cBhvr>
                                      <p:to>
                                        <p:strVal val="visible"/>
                                      </p:to>
                                    </p:set>
                                    <p:animEffect transition="in" filter="strips(downLeft)">
                                      <p:cBhvr>
                                        <p:cTn id="20" dur="500"/>
                                        <p:tgtEl>
                                          <p:spTgt spid="110614"/>
                                        </p:tgtEl>
                                      </p:cBhvr>
                                    </p:animEffect>
                                  </p:childTnLst>
                                </p:cTn>
                              </p:par>
                              <p:par>
                                <p:cTn id="21" presetID="55" presetClass="entr" presetSubtype="0" fill="hold" nodeType="withEffect">
                                  <p:stCondLst>
                                    <p:cond delay="0"/>
                                  </p:stCondLst>
                                  <p:childTnLst>
                                    <p:set>
                                      <p:cBhvr>
                                        <p:cTn id="22" dur="1" fill="hold">
                                          <p:stCondLst>
                                            <p:cond delay="0"/>
                                          </p:stCondLst>
                                        </p:cTn>
                                        <p:tgtEl>
                                          <p:spTgt spid="110604"/>
                                        </p:tgtEl>
                                        <p:attrNameLst>
                                          <p:attrName>style.visibility</p:attrName>
                                        </p:attrNameLst>
                                      </p:cBhvr>
                                      <p:to>
                                        <p:strVal val="visible"/>
                                      </p:to>
                                    </p:set>
                                    <p:anim calcmode="lin" valueType="num">
                                      <p:cBhvr>
                                        <p:cTn id="23" dur="1000" fill="hold"/>
                                        <p:tgtEl>
                                          <p:spTgt spid="110604"/>
                                        </p:tgtEl>
                                        <p:attrNameLst>
                                          <p:attrName>ppt_w</p:attrName>
                                        </p:attrNameLst>
                                      </p:cBhvr>
                                      <p:tavLst>
                                        <p:tav tm="0">
                                          <p:val>
                                            <p:strVal val="#ppt_w*0.70"/>
                                          </p:val>
                                        </p:tav>
                                        <p:tav tm="100000">
                                          <p:val>
                                            <p:strVal val="#ppt_w"/>
                                          </p:val>
                                        </p:tav>
                                      </p:tavLst>
                                    </p:anim>
                                    <p:anim calcmode="lin" valueType="num">
                                      <p:cBhvr>
                                        <p:cTn id="24" dur="1000" fill="hold"/>
                                        <p:tgtEl>
                                          <p:spTgt spid="110604"/>
                                        </p:tgtEl>
                                        <p:attrNameLst>
                                          <p:attrName>ppt_h</p:attrName>
                                        </p:attrNameLst>
                                      </p:cBhvr>
                                      <p:tavLst>
                                        <p:tav tm="0">
                                          <p:val>
                                            <p:strVal val="#ppt_h"/>
                                          </p:val>
                                        </p:tav>
                                        <p:tav tm="100000">
                                          <p:val>
                                            <p:strVal val="#ppt_h"/>
                                          </p:val>
                                        </p:tav>
                                      </p:tavLst>
                                    </p:anim>
                                    <p:animEffect transition="in" filter="fade">
                                      <p:cBhvr>
                                        <p:cTn id="25" dur="1000"/>
                                        <p:tgtEl>
                                          <p:spTgt spid="110604"/>
                                        </p:tgtEl>
                                      </p:cBhvr>
                                    </p:animEffect>
                                  </p:childTnLst>
                                </p:cTn>
                              </p:par>
                            </p:childTnLst>
                          </p:cTn>
                        </p:par>
                        <p:par>
                          <p:cTn id="26" fill="hold">
                            <p:stCondLst>
                              <p:cond delay="3000"/>
                            </p:stCondLst>
                            <p:childTnLst>
                              <p:par>
                                <p:cTn id="27" presetID="5" presetClass="exit" presetSubtype="10" fill="hold" nodeType="afterEffect">
                                  <p:stCondLst>
                                    <p:cond delay="0"/>
                                  </p:stCondLst>
                                  <p:childTnLst>
                                    <p:animEffect transition="out" filter="checkerboard(across)">
                                      <p:cBhvr>
                                        <p:cTn id="28" dur="500"/>
                                        <p:tgtEl>
                                          <p:spTgt spid="110614"/>
                                        </p:tgtEl>
                                      </p:cBhvr>
                                    </p:animEffect>
                                    <p:set>
                                      <p:cBhvr>
                                        <p:cTn id="29" dur="1" fill="hold">
                                          <p:stCondLst>
                                            <p:cond delay="499"/>
                                          </p:stCondLst>
                                        </p:cTn>
                                        <p:tgtEl>
                                          <p:spTgt spid="110614"/>
                                        </p:tgtEl>
                                        <p:attrNameLst>
                                          <p:attrName>style.visibility</p:attrName>
                                        </p:attrNameLst>
                                      </p:cBhvr>
                                      <p:to>
                                        <p:strVal val="hidden"/>
                                      </p:to>
                                    </p:set>
                                  </p:childTnLst>
                                </p:cTn>
                              </p:par>
                              <p:par>
                                <p:cTn id="30" presetID="5" presetClass="exit" presetSubtype="10" fill="hold" nodeType="withEffect">
                                  <p:stCondLst>
                                    <p:cond delay="0"/>
                                  </p:stCondLst>
                                  <p:childTnLst>
                                    <p:animEffect transition="out" filter="checkerboard(across)">
                                      <p:cBhvr>
                                        <p:cTn id="31" dur="500"/>
                                        <p:tgtEl>
                                          <p:spTgt spid="110604"/>
                                        </p:tgtEl>
                                      </p:cBhvr>
                                    </p:animEffect>
                                    <p:set>
                                      <p:cBhvr>
                                        <p:cTn id="32" dur="1" fill="hold">
                                          <p:stCondLst>
                                            <p:cond delay="499"/>
                                          </p:stCondLst>
                                        </p:cTn>
                                        <p:tgtEl>
                                          <p:spTgt spid="110604"/>
                                        </p:tgtEl>
                                        <p:attrNameLst>
                                          <p:attrName>style.visibility</p:attrName>
                                        </p:attrNameLst>
                                      </p:cBhvr>
                                      <p:to>
                                        <p:strVal val="hidden"/>
                                      </p:to>
                                    </p:set>
                                  </p:childTnLst>
                                </p:cTn>
                              </p:par>
                            </p:childTnLst>
                          </p:cTn>
                        </p:par>
                        <p:par>
                          <p:cTn id="33" fill="hold">
                            <p:stCondLst>
                              <p:cond delay="3500"/>
                            </p:stCondLst>
                            <p:childTnLst>
                              <p:par>
                                <p:cTn id="34" presetID="50" presetClass="entr" presetSubtype="0" decel="10000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1000" fill="hold"/>
                                        <p:tgtEl>
                                          <p:spTgt spid="2"/>
                                        </p:tgtEl>
                                        <p:attrNameLst>
                                          <p:attrName>ppt_w</p:attrName>
                                        </p:attrNameLst>
                                      </p:cBhvr>
                                      <p:tavLst>
                                        <p:tav tm="0">
                                          <p:val>
                                            <p:strVal val="#ppt_w+.3"/>
                                          </p:val>
                                        </p:tav>
                                        <p:tav tm="100000">
                                          <p:val>
                                            <p:strVal val="#ppt_w"/>
                                          </p:val>
                                        </p:tav>
                                      </p:tavLst>
                                    </p:anim>
                                    <p:anim calcmode="lin" valueType="num">
                                      <p:cBhvr>
                                        <p:cTn id="37" dur="1000" fill="hold"/>
                                        <p:tgtEl>
                                          <p:spTgt spid="2"/>
                                        </p:tgtEl>
                                        <p:attrNameLst>
                                          <p:attrName>ppt_h</p:attrName>
                                        </p:attrNameLst>
                                      </p:cBhvr>
                                      <p:tavLst>
                                        <p:tav tm="0">
                                          <p:val>
                                            <p:strVal val="#ppt_h"/>
                                          </p:val>
                                        </p:tav>
                                        <p:tav tm="100000">
                                          <p:val>
                                            <p:strVal val="#ppt_h"/>
                                          </p:val>
                                        </p:tav>
                                      </p:tavLst>
                                    </p:anim>
                                    <p:animEffect transition="in" filter="fade">
                                      <p:cBhvr>
                                        <p:cTn id="38" dur="1000"/>
                                        <p:tgtEl>
                                          <p:spTgt spid="2"/>
                                        </p:tgtEl>
                                      </p:cBhvr>
                                    </p:animEffect>
                                  </p:childTnLst>
                                </p:cTn>
                              </p:par>
                            </p:childTnLst>
                          </p:cTn>
                        </p:par>
                        <p:par>
                          <p:cTn id="39" fill="hold">
                            <p:stCondLst>
                              <p:cond delay="4500"/>
                            </p:stCondLst>
                            <p:childTnLst>
                              <p:par>
                                <p:cTn id="40" presetID="5" presetClass="exit" presetSubtype="10" fill="hold" grpId="0" nodeType="afterEffect">
                                  <p:stCondLst>
                                    <p:cond delay="0"/>
                                  </p:stCondLst>
                                  <p:childTnLst>
                                    <p:animEffect transition="out" filter="checkerboard(across)">
                                      <p:cBhvr>
                                        <p:cTn id="41" dur="500"/>
                                        <p:tgtEl>
                                          <p:spTgt spid="110611"/>
                                        </p:tgtEl>
                                      </p:cBhvr>
                                    </p:animEffect>
                                    <p:set>
                                      <p:cBhvr>
                                        <p:cTn id="42" dur="1" fill="hold">
                                          <p:stCondLst>
                                            <p:cond delay="499"/>
                                          </p:stCondLst>
                                        </p:cTn>
                                        <p:tgtEl>
                                          <p:spTgt spid="110611"/>
                                        </p:tgtEl>
                                        <p:attrNameLst>
                                          <p:attrName>style.visibility</p:attrName>
                                        </p:attrNameLst>
                                      </p:cBhvr>
                                      <p:to>
                                        <p:strVal val="hidden"/>
                                      </p:to>
                                    </p:set>
                                  </p:childTnLst>
                                </p:cTn>
                              </p:par>
                            </p:childTnLst>
                          </p:cTn>
                        </p:par>
                        <p:par>
                          <p:cTn id="43" fill="hold">
                            <p:stCondLst>
                              <p:cond delay="5000"/>
                            </p:stCondLst>
                            <p:childTnLst>
                              <p:par>
                                <p:cTn id="44" presetID="50" presetClass="entr" presetSubtype="0" decel="100000" fill="hold" grpId="0" nodeType="afterEffect">
                                  <p:stCondLst>
                                    <p:cond delay="0"/>
                                  </p:stCondLst>
                                  <p:childTnLst>
                                    <p:set>
                                      <p:cBhvr>
                                        <p:cTn id="45" dur="1" fill="hold">
                                          <p:stCondLst>
                                            <p:cond delay="0"/>
                                          </p:stCondLst>
                                        </p:cTn>
                                        <p:tgtEl>
                                          <p:spTgt spid="110613"/>
                                        </p:tgtEl>
                                        <p:attrNameLst>
                                          <p:attrName>style.visibility</p:attrName>
                                        </p:attrNameLst>
                                      </p:cBhvr>
                                      <p:to>
                                        <p:strVal val="visible"/>
                                      </p:to>
                                    </p:set>
                                    <p:anim calcmode="lin" valueType="num">
                                      <p:cBhvr>
                                        <p:cTn id="46" dur="1000" fill="hold"/>
                                        <p:tgtEl>
                                          <p:spTgt spid="110613"/>
                                        </p:tgtEl>
                                        <p:attrNameLst>
                                          <p:attrName>ppt_w</p:attrName>
                                        </p:attrNameLst>
                                      </p:cBhvr>
                                      <p:tavLst>
                                        <p:tav tm="0">
                                          <p:val>
                                            <p:strVal val="#ppt_w+.3"/>
                                          </p:val>
                                        </p:tav>
                                        <p:tav tm="100000">
                                          <p:val>
                                            <p:strVal val="#ppt_w"/>
                                          </p:val>
                                        </p:tav>
                                      </p:tavLst>
                                    </p:anim>
                                    <p:anim calcmode="lin" valueType="num">
                                      <p:cBhvr>
                                        <p:cTn id="47" dur="1000" fill="hold"/>
                                        <p:tgtEl>
                                          <p:spTgt spid="110613"/>
                                        </p:tgtEl>
                                        <p:attrNameLst>
                                          <p:attrName>ppt_h</p:attrName>
                                        </p:attrNameLst>
                                      </p:cBhvr>
                                      <p:tavLst>
                                        <p:tav tm="0">
                                          <p:val>
                                            <p:strVal val="#ppt_h"/>
                                          </p:val>
                                        </p:tav>
                                        <p:tav tm="100000">
                                          <p:val>
                                            <p:strVal val="#ppt_h"/>
                                          </p:val>
                                        </p:tav>
                                      </p:tavLst>
                                    </p:anim>
                                    <p:animEffect transition="in" filter="fade">
                                      <p:cBhvr>
                                        <p:cTn id="48" dur="1000"/>
                                        <p:tgtEl>
                                          <p:spTgt spid="110613"/>
                                        </p:tgtEl>
                                      </p:cBhvr>
                                    </p:animEffect>
                                  </p:childTnLst>
                                </p:cTn>
                              </p:par>
                              <p:par>
                                <p:cTn id="49" presetID="5" presetClass="exit" presetSubtype="10" fill="hold" nodeType="withEffect">
                                  <p:stCondLst>
                                    <p:cond delay="0"/>
                                  </p:stCondLst>
                                  <p:childTnLst>
                                    <p:animEffect transition="out" filter="checkerboard(across)">
                                      <p:cBhvr>
                                        <p:cTn id="50" dur="500"/>
                                        <p:tgtEl>
                                          <p:spTgt spid="110614"/>
                                        </p:tgtEl>
                                      </p:cBhvr>
                                    </p:animEffect>
                                    <p:set>
                                      <p:cBhvr>
                                        <p:cTn id="51" dur="1" fill="hold">
                                          <p:stCondLst>
                                            <p:cond delay="499"/>
                                          </p:stCondLst>
                                        </p:cTn>
                                        <p:tgtEl>
                                          <p:spTgt spid="110614"/>
                                        </p:tgtEl>
                                        <p:attrNameLst>
                                          <p:attrName>style.visibility</p:attrName>
                                        </p:attrNameLst>
                                      </p:cBhvr>
                                      <p:to>
                                        <p:strVal val="hidden"/>
                                      </p:to>
                                    </p:set>
                                  </p:childTnLst>
                                </p:cTn>
                              </p:par>
                            </p:childTnLst>
                          </p:cTn>
                        </p:par>
                        <p:par>
                          <p:cTn id="52" fill="hold">
                            <p:stCondLst>
                              <p:cond delay="6000"/>
                            </p:stCondLst>
                            <p:childTnLst>
                              <p:par>
                                <p:cTn id="53" presetID="5" presetClass="exit" presetSubtype="10" fill="hold" grpId="0" nodeType="afterEffect">
                                  <p:stCondLst>
                                    <p:cond delay="0"/>
                                  </p:stCondLst>
                                  <p:childTnLst>
                                    <p:animEffect transition="out" filter="checkerboard(across)">
                                      <p:cBhvr>
                                        <p:cTn id="54" dur="500"/>
                                        <p:tgtEl>
                                          <p:spTgt spid="110604"/>
                                        </p:tgtEl>
                                      </p:cBhvr>
                                    </p:animEffect>
                                    <p:set>
                                      <p:cBhvr>
                                        <p:cTn id="55" dur="1" fill="hold">
                                          <p:stCondLst>
                                            <p:cond delay="499"/>
                                          </p:stCondLst>
                                        </p:cTn>
                                        <p:tgtEl>
                                          <p:spTgt spid="1106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4" grpId="0" animBg="1"/>
      <p:bldP spid="110611" grpId="0"/>
      <p:bldP spid="1106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03" name="AutoShape 43"/>
          <p:cNvSpPr/>
          <p:nvPr/>
        </p:nvSpPr>
        <p:spPr>
          <a:xfrm>
            <a:off x="4252913" y="1795463"/>
            <a:ext cx="919162" cy="957262"/>
          </a:xfrm>
          <a:prstGeom prst="irregularSeal1">
            <a:avLst/>
          </a:prstGeom>
          <a:solidFill>
            <a:srgbClr val="FF3300"/>
          </a:solidFill>
          <a:ln w="9525" cap="flat" cmpd="sng">
            <a:solidFill>
              <a:schemeClr val="tx1"/>
            </a:solidFill>
            <a:prstDash val="solid"/>
            <a:miter/>
            <a:headEnd type="none" w="med" len="med"/>
            <a:tailEnd type="none" w="med" len="med"/>
          </a:ln>
        </p:spPr>
        <p:txBody>
          <a:bodyPr wrap="none" anchor="ctr" anchorCtr="0"/>
          <a:lstStyle/>
          <a:p>
            <a:pPr eaLnBrk="0" hangingPunct="0"/>
            <a:r>
              <a:rPr lang="en-US" altLang="vi-VN" sz="2800" b="1" dirty="0">
                <a:solidFill>
                  <a:srgbClr val="66FF33"/>
                </a:solidFill>
                <a:latin typeface="Times New Roman" panose="02020603050405020304" pitchFamily="18" charset="0"/>
              </a:rPr>
              <a:t> Q</a:t>
            </a:r>
          </a:p>
        </p:txBody>
      </p:sp>
      <p:pic>
        <p:nvPicPr>
          <p:cNvPr id="117804" name="Picture 44" descr="1"/>
          <p:cNvPicPr>
            <a:picLocks noChangeAspect="1"/>
          </p:cNvPicPr>
          <p:nvPr/>
        </p:nvPicPr>
        <p:blipFill>
          <a:blip r:embed="rId3"/>
          <a:stretch>
            <a:fillRect/>
          </a:stretch>
        </p:blipFill>
        <p:spPr>
          <a:xfrm>
            <a:off x="2719388" y="3587750"/>
            <a:ext cx="781050" cy="889000"/>
          </a:xfrm>
          <a:prstGeom prst="rect">
            <a:avLst/>
          </a:prstGeom>
          <a:noFill/>
          <a:ln w="9525">
            <a:noFill/>
          </a:ln>
        </p:spPr>
      </p:pic>
      <p:pic>
        <p:nvPicPr>
          <p:cNvPr id="61444" name="Picture 45" descr="c6h12o6"/>
          <p:cNvPicPr>
            <a:picLocks noChangeAspect="1"/>
          </p:cNvPicPr>
          <p:nvPr/>
        </p:nvPicPr>
        <p:blipFill>
          <a:blip r:embed="rId4"/>
          <a:stretch>
            <a:fillRect/>
          </a:stretch>
        </p:blipFill>
        <p:spPr>
          <a:xfrm>
            <a:off x="7437439" y="3895726"/>
            <a:ext cx="1800225" cy="942975"/>
          </a:xfrm>
          <a:prstGeom prst="rect">
            <a:avLst/>
          </a:prstGeom>
          <a:noFill/>
          <a:ln w="9525">
            <a:noFill/>
          </a:ln>
        </p:spPr>
      </p:pic>
      <p:pic>
        <p:nvPicPr>
          <p:cNvPr id="61445" name="Picture 46" descr="Bazo nito"/>
          <p:cNvPicPr>
            <a:picLocks noChangeAspect="1"/>
          </p:cNvPicPr>
          <p:nvPr/>
        </p:nvPicPr>
        <p:blipFill>
          <a:blip r:embed="rId5"/>
          <a:stretch>
            <a:fillRect/>
          </a:stretch>
        </p:blipFill>
        <p:spPr>
          <a:xfrm>
            <a:off x="7381876" y="1914525"/>
            <a:ext cx="2752725" cy="1536700"/>
          </a:xfrm>
          <a:prstGeom prst="rect">
            <a:avLst/>
          </a:prstGeom>
          <a:noFill/>
          <a:ln w="9525">
            <a:noFill/>
          </a:ln>
        </p:spPr>
      </p:pic>
      <p:sp>
        <p:nvSpPr>
          <p:cNvPr id="61446" name="Line 47"/>
          <p:cNvSpPr/>
          <p:nvPr/>
        </p:nvSpPr>
        <p:spPr>
          <a:xfrm>
            <a:off x="9091613" y="3286125"/>
            <a:ext cx="0" cy="609600"/>
          </a:xfrm>
          <a:prstGeom prst="line">
            <a:avLst/>
          </a:prstGeom>
          <a:ln w="38100" cap="flat" cmpd="sng">
            <a:solidFill>
              <a:schemeClr val="bg2"/>
            </a:solidFill>
            <a:prstDash val="solid"/>
            <a:headEnd type="none" w="med" len="med"/>
            <a:tailEnd type="none" w="med" len="med"/>
          </a:ln>
        </p:spPr>
      </p:sp>
      <p:pic>
        <p:nvPicPr>
          <p:cNvPr id="61447" name="Picture 48" descr="1"/>
          <p:cNvPicPr>
            <a:picLocks noChangeAspect="1"/>
          </p:cNvPicPr>
          <p:nvPr/>
        </p:nvPicPr>
        <p:blipFill>
          <a:blip r:embed="rId3"/>
          <a:stretch>
            <a:fillRect/>
          </a:stretch>
        </p:blipFill>
        <p:spPr>
          <a:xfrm>
            <a:off x="4883150" y="3551238"/>
            <a:ext cx="781050" cy="889000"/>
          </a:xfrm>
          <a:prstGeom prst="rect">
            <a:avLst/>
          </a:prstGeom>
          <a:noFill/>
          <a:ln w="9525">
            <a:noFill/>
          </a:ln>
        </p:spPr>
      </p:pic>
      <p:pic>
        <p:nvPicPr>
          <p:cNvPr id="61448" name="Picture 49" descr="4"/>
          <p:cNvPicPr>
            <a:picLocks noChangeAspect="1"/>
          </p:cNvPicPr>
          <p:nvPr/>
        </p:nvPicPr>
        <p:blipFill>
          <a:blip r:embed="rId6"/>
          <a:stretch>
            <a:fillRect/>
          </a:stretch>
        </p:blipFill>
        <p:spPr>
          <a:xfrm>
            <a:off x="5661026" y="3548063"/>
            <a:ext cx="1819275" cy="895350"/>
          </a:xfrm>
          <a:prstGeom prst="rect">
            <a:avLst/>
          </a:prstGeom>
          <a:noFill/>
          <a:ln w="9525">
            <a:noFill/>
          </a:ln>
        </p:spPr>
      </p:pic>
      <p:sp>
        <p:nvSpPr>
          <p:cNvPr id="117810" name="Text Box 50"/>
          <p:cNvSpPr txBox="1"/>
          <p:nvPr/>
        </p:nvSpPr>
        <p:spPr>
          <a:xfrm>
            <a:off x="7839075" y="4810125"/>
            <a:ext cx="1371600" cy="769938"/>
          </a:xfrm>
          <a:prstGeom prst="rect">
            <a:avLst/>
          </a:prstGeom>
          <a:noFill/>
          <a:ln w="9525">
            <a:noFill/>
          </a:ln>
        </p:spPr>
        <p:txBody>
          <a:bodyPr>
            <a:spAutoFit/>
          </a:bodyPr>
          <a:lstStyle/>
          <a:p>
            <a:pPr eaLnBrk="0" hangingPunct="0">
              <a:spcBef>
                <a:spcPct val="50000"/>
              </a:spcBef>
            </a:pPr>
            <a:r>
              <a:rPr lang="en-US" altLang="vi-VN" sz="4400" b="1" dirty="0">
                <a:solidFill>
                  <a:srgbClr val="FF0000"/>
                </a:solidFill>
                <a:latin typeface="Times New Roman" panose="02020603050405020304" pitchFamily="18" charset="0"/>
              </a:rPr>
              <a:t>ATP</a:t>
            </a:r>
          </a:p>
        </p:txBody>
      </p:sp>
      <p:sp>
        <p:nvSpPr>
          <p:cNvPr id="117811" name="Line 51"/>
          <p:cNvSpPr/>
          <p:nvPr/>
        </p:nvSpPr>
        <p:spPr>
          <a:xfrm flipH="1">
            <a:off x="4791075" y="2828925"/>
            <a:ext cx="0" cy="1066800"/>
          </a:xfrm>
          <a:prstGeom prst="line">
            <a:avLst/>
          </a:prstGeom>
          <a:ln w="38100" cap="flat" cmpd="sng">
            <a:solidFill>
              <a:srgbClr val="FF3300"/>
            </a:solidFill>
            <a:prstDash val="solid"/>
            <a:headEnd type="none" w="med" len="med"/>
            <a:tailEnd type="triangle" w="med" len="med"/>
          </a:ln>
        </p:spPr>
      </p:sp>
      <p:sp>
        <p:nvSpPr>
          <p:cNvPr id="117812" name="Text Box 52"/>
          <p:cNvSpPr txBox="1"/>
          <p:nvPr/>
        </p:nvSpPr>
        <p:spPr>
          <a:xfrm>
            <a:off x="7675563" y="4810125"/>
            <a:ext cx="1676400" cy="769938"/>
          </a:xfrm>
          <a:prstGeom prst="rect">
            <a:avLst/>
          </a:prstGeom>
          <a:noFill/>
          <a:ln w="9525">
            <a:noFill/>
          </a:ln>
        </p:spPr>
        <p:txBody>
          <a:bodyPr>
            <a:spAutoFit/>
          </a:bodyPr>
          <a:lstStyle/>
          <a:p>
            <a:pPr eaLnBrk="0" hangingPunct="0">
              <a:spcBef>
                <a:spcPct val="50000"/>
              </a:spcBef>
            </a:pPr>
            <a:r>
              <a:rPr lang="en-US" altLang="vi-VN" sz="4400" b="1" dirty="0">
                <a:solidFill>
                  <a:srgbClr val="FF0000"/>
                </a:solidFill>
                <a:latin typeface="Times New Roman" panose="02020603050405020304" pitchFamily="18" charset="0"/>
              </a:rPr>
              <a:t>ADP</a:t>
            </a:r>
          </a:p>
        </p:txBody>
      </p:sp>
      <p:grpSp>
        <p:nvGrpSpPr>
          <p:cNvPr id="2" name="Group 53"/>
          <p:cNvGrpSpPr/>
          <p:nvPr/>
        </p:nvGrpSpPr>
        <p:grpSpPr>
          <a:xfrm>
            <a:off x="2719388" y="4687889"/>
            <a:ext cx="620712" cy="579437"/>
            <a:chOff x="528" y="3696"/>
            <a:chExt cx="391" cy="365"/>
          </a:xfrm>
        </p:grpSpPr>
        <p:sp>
          <p:nvSpPr>
            <p:cNvPr id="61454" name="Oval 54"/>
            <p:cNvSpPr/>
            <p:nvPr/>
          </p:nvSpPr>
          <p:spPr>
            <a:xfrm>
              <a:off x="528" y="3696"/>
              <a:ext cx="391" cy="365"/>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p>
              <a:pPr eaLnBrk="0" hangingPunct="0"/>
              <a:r>
                <a:rPr lang="en-US" altLang="vi-VN" sz="2400" dirty="0">
                  <a:latin typeface="Times New Roman" panose="02020603050405020304" pitchFamily="18" charset="0"/>
                </a:rPr>
                <a:t>P</a:t>
              </a:r>
            </a:p>
          </p:txBody>
        </p:sp>
        <p:sp>
          <p:nvSpPr>
            <p:cNvPr id="61455" name="Text Box 55"/>
            <p:cNvSpPr txBox="1"/>
            <p:nvPr/>
          </p:nvSpPr>
          <p:spPr>
            <a:xfrm>
              <a:off x="695" y="3731"/>
              <a:ext cx="179" cy="330"/>
            </a:xfrm>
            <a:prstGeom prst="rect">
              <a:avLst/>
            </a:prstGeom>
            <a:noFill/>
            <a:ln w="9525">
              <a:noFill/>
            </a:ln>
          </p:spPr>
          <p:txBody>
            <a:bodyPr wrap="none">
              <a:spAutoFit/>
            </a:bodyPr>
            <a:lstStyle/>
            <a:p>
              <a:pPr eaLnBrk="0" hangingPunct="0"/>
              <a:r>
                <a:rPr lang="en-US" altLang="vi-VN" sz="2800" dirty="0">
                  <a:latin typeface="Times New Roman" panose="02020603050405020304" pitchFamily="18" charset="0"/>
                </a:rPr>
                <a:t>i</a:t>
              </a:r>
            </a:p>
          </p:txBody>
        </p:sp>
      </p:grpSp>
      <p:sp>
        <p:nvSpPr>
          <p:cNvPr id="3" name="Date Placeholder 2"/>
          <p:cNvSpPr txBox="1">
            <a:spLocks noGrp="1"/>
          </p:cNvSpPr>
          <p:nvPr>
            <p:ph type="dt" sz="half" idx="4294967295"/>
          </p:nvPr>
        </p:nvSpPr>
        <p:spPr>
          <a:xfrm>
            <a:off x="2152650" y="6356351"/>
            <a:ext cx="2057400" cy="365125"/>
          </a:xfrm>
          <a:prstGeom prst="rect">
            <a:avLst/>
          </a:prstGeom>
          <a:noFill/>
        </p:spPr>
        <p:txBody>
          <a:bodyPr lIns="91440" tIns="45720" rIns="91440" bIns="45720" rtlCol="0" anchor="ctr"/>
          <a:lstStyle/>
          <a:p>
            <a:pPr>
              <a:defRPr/>
            </a:pPr>
            <a:fld id="{EFAA146E-1316-472E-8E96-55149AC94250}" type="datetime1">
              <a:rPr lang="vi-VN" sz="1200">
                <a:solidFill>
                  <a:srgbClr val="000000"/>
                </a:solidFill>
              </a:rPr>
              <a:pPr>
                <a:defRPr/>
              </a:pPr>
              <a:t>23/11/2023</a:t>
            </a:fld>
            <a:endParaRPr lang="en-US" sz="1200">
              <a:solidFill>
                <a:srgbClr val="000000"/>
              </a:solidFill>
            </a:endParaRPr>
          </a:p>
        </p:txBody>
      </p:sp>
    </p:spTree>
    <p:extLst>
      <p:ext uri="{BB962C8B-B14F-4D97-AF65-F5344CB8AC3E}">
        <p14:creationId xmlns:p14="http://schemas.microsoft.com/office/powerpoint/2010/main" val="164853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2084 -0.01111 C 0.01979 -0.01203 0.00069 -0.01203 0.08507 -0.01111 C 0.08802 -0.01111 0.09028 -0.01111 0.09236 -0.01111 C 0.09496 -0.01111 0.10104 -0.01065 0.10104 -0.01111 C 0.11111 -0.01041 0.11649 -0.00972 0.12274 -0.00902 C 0.12326 -0.00833 0.12291 -0.00833 0.12413 -0.00787 C 0.12465 -0.00764 0.13125 -0.00648 0.13437 -0.00648 C 0.13333 -0.00625 0.15364 -0.00625 0.15191 -0.00578 C 0.15121 -0.00578 0.15816 -0.00509 0.15191 -0.00509 " pathEditMode="relative" rAng="0" ptsTypes="AAAAAAAAA">
                                      <p:cBhvr>
                                        <p:cTn id="6" dur="2000" fill="hold"/>
                                        <p:tgtEl>
                                          <p:spTgt spid="117804"/>
                                        </p:tgtEl>
                                        <p:attrNameLst>
                                          <p:attrName>ppt_x</p:attrName>
                                          <p:attrName>ppt_y</p:attrName>
                                        </p:attrNameLst>
                                      </p:cBhvr>
                                      <p:rCtr x="8800" y="300"/>
                                    </p:animMotion>
                                  </p:childTnLst>
                                </p:cTn>
                              </p:par>
                              <p:par>
                                <p:cTn id="7" presetID="5" presetClass="exit" presetSubtype="10" fill="hold" nodeType="withEffect">
                                  <p:stCondLst>
                                    <p:cond delay="0"/>
                                  </p:stCondLst>
                                  <p:childTnLst>
                                    <p:animEffect transition="out" filter="checkerboard(across)">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par>
                          <p:cTn id="10" fill="hold">
                            <p:stCondLst>
                              <p:cond delay="2000"/>
                            </p:stCondLst>
                            <p:childTnLst>
                              <p:par>
                                <p:cTn id="11" presetID="55" presetClass="entr" presetSubtype="0" fill="hold" grpId="0" nodeType="afterEffect">
                                  <p:stCondLst>
                                    <p:cond delay="0"/>
                                  </p:stCondLst>
                                  <p:childTnLst>
                                    <p:set>
                                      <p:cBhvr>
                                        <p:cTn id="12" dur="1" fill="hold">
                                          <p:stCondLst>
                                            <p:cond delay="0"/>
                                          </p:stCondLst>
                                        </p:cTn>
                                        <p:tgtEl>
                                          <p:spTgt spid="117803"/>
                                        </p:tgtEl>
                                        <p:attrNameLst>
                                          <p:attrName>style.visibility</p:attrName>
                                        </p:attrNameLst>
                                      </p:cBhvr>
                                      <p:to>
                                        <p:strVal val="visible"/>
                                      </p:to>
                                    </p:set>
                                    <p:anim calcmode="lin" valueType="num">
                                      <p:cBhvr>
                                        <p:cTn id="13" dur="1000" fill="hold"/>
                                        <p:tgtEl>
                                          <p:spTgt spid="117803"/>
                                        </p:tgtEl>
                                        <p:attrNameLst>
                                          <p:attrName>ppt_w</p:attrName>
                                        </p:attrNameLst>
                                      </p:cBhvr>
                                      <p:tavLst>
                                        <p:tav tm="0">
                                          <p:val>
                                            <p:strVal val="#ppt_w*0.70"/>
                                          </p:val>
                                        </p:tav>
                                        <p:tav tm="100000">
                                          <p:val>
                                            <p:strVal val="#ppt_w"/>
                                          </p:val>
                                        </p:tav>
                                      </p:tavLst>
                                    </p:anim>
                                    <p:anim calcmode="lin" valueType="num">
                                      <p:cBhvr>
                                        <p:cTn id="14" dur="1000" fill="hold"/>
                                        <p:tgtEl>
                                          <p:spTgt spid="117803"/>
                                        </p:tgtEl>
                                        <p:attrNameLst>
                                          <p:attrName>ppt_h</p:attrName>
                                        </p:attrNameLst>
                                      </p:cBhvr>
                                      <p:tavLst>
                                        <p:tav tm="0">
                                          <p:val>
                                            <p:strVal val="#ppt_h"/>
                                          </p:val>
                                        </p:tav>
                                        <p:tav tm="100000">
                                          <p:val>
                                            <p:strVal val="#ppt_h"/>
                                          </p:val>
                                        </p:tav>
                                      </p:tavLst>
                                    </p:anim>
                                    <p:animEffect transition="in" filter="fade">
                                      <p:cBhvr>
                                        <p:cTn id="15" dur="1000"/>
                                        <p:tgtEl>
                                          <p:spTgt spid="117803"/>
                                        </p:tgtEl>
                                      </p:cBhvr>
                                    </p:animEffect>
                                  </p:childTnLst>
                                </p:cTn>
                              </p:par>
                            </p:childTnLst>
                          </p:cTn>
                        </p:par>
                        <p:par>
                          <p:cTn id="16" fill="hold">
                            <p:stCondLst>
                              <p:cond delay="3000"/>
                            </p:stCondLst>
                            <p:childTnLst>
                              <p:par>
                                <p:cTn id="17" presetID="18" presetClass="entr" presetSubtype="12" repeatCount="3000" fill="hold" nodeType="afterEffect">
                                  <p:stCondLst>
                                    <p:cond delay="0"/>
                                  </p:stCondLst>
                                  <p:childTnLst>
                                    <p:set>
                                      <p:cBhvr>
                                        <p:cTn id="18" dur="1" fill="hold">
                                          <p:stCondLst>
                                            <p:cond delay="0"/>
                                          </p:stCondLst>
                                        </p:cTn>
                                        <p:tgtEl>
                                          <p:spTgt spid="117811"/>
                                        </p:tgtEl>
                                        <p:attrNameLst>
                                          <p:attrName>style.visibility</p:attrName>
                                        </p:attrNameLst>
                                      </p:cBhvr>
                                      <p:to>
                                        <p:strVal val="visible"/>
                                      </p:to>
                                    </p:set>
                                    <p:animEffect transition="in" filter="strips(downLeft)">
                                      <p:cBhvr>
                                        <p:cTn id="19" dur="500"/>
                                        <p:tgtEl>
                                          <p:spTgt spid="117811"/>
                                        </p:tgtEl>
                                      </p:cBhvr>
                                    </p:animEffect>
                                  </p:childTnLst>
                                </p:cTn>
                              </p:par>
                            </p:childTnLst>
                          </p:cTn>
                        </p:par>
                        <p:par>
                          <p:cTn id="20" fill="hold">
                            <p:stCondLst>
                              <p:cond delay="3500"/>
                            </p:stCondLst>
                            <p:childTnLst>
                              <p:par>
                                <p:cTn id="21" presetID="5" presetClass="exit" presetSubtype="10" fill="hold" nodeType="afterEffect">
                                  <p:stCondLst>
                                    <p:cond delay="0"/>
                                  </p:stCondLst>
                                  <p:childTnLst>
                                    <p:animEffect transition="out" filter="checkerboard(across)">
                                      <p:cBhvr>
                                        <p:cTn id="22" dur="500"/>
                                        <p:tgtEl>
                                          <p:spTgt spid="117811"/>
                                        </p:tgtEl>
                                      </p:cBhvr>
                                    </p:animEffect>
                                    <p:set>
                                      <p:cBhvr>
                                        <p:cTn id="23" dur="1" fill="hold">
                                          <p:stCondLst>
                                            <p:cond delay="499"/>
                                          </p:stCondLst>
                                        </p:cTn>
                                        <p:tgtEl>
                                          <p:spTgt spid="117811"/>
                                        </p:tgtEl>
                                        <p:attrNameLst>
                                          <p:attrName>style.visibility</p:attrName>
                                        </p:attrNameLst>
                                      </p:cBhvr>
                                      <p:to>
                                        <p:strVal val="hidden"/>
                                      </p:to>
                                    </p:set>
                                  </p:childTnLst>
                                </p:cTn>
                              </p:par>
                            </p:childTnLst>
                          </p:cTn>
                        </p:par>
                        <p:par>
                          <p:cTn id="24" fill="hold">
                            <p:stCondLst>
                              <p:cond delay="4000"/>
                            </p:stCondLst>
                            <p:childTnLst>
                              <p:par>
                                <p:cTn id="25" presetID="5" presetClass="exit" presetSubtype="10" fill="hold" grpId="1" nodeType="afterEffect">
                                  <p:stCondLst>
                                    <p:cond delay="0"/>
                                  </p:stCondLst>
                                  <p:childTnLst>
                                    <p:animEffect transition="out" filter="checkerboard(across)">
                                      <p:cBhvr>
                                        <p:cTn id="26" dur="500"/>
                                        <p:tgtEl>
                                          <p:spTgt spid="117803"/>
                                        </p:tgtEl>
                                      </p:cBhvr>
                                    </p:animEffect>
                                    <p:set>
                                      <p:cBhvr>
                                        <p:cTn id="27" dur="1" fill="hold">
                                          <p:stCondLst>
                                            <p:cond delay="499"/>
                                          </p:stCondLst>
                                        </p:cTn>
                                        <p:tgtEl>
                                          <p:spTgt spid="117803"/>
                                        </p:tgtEl>
                                        <p:attrNameLst>
                                          <p:attrName>style.visibility</p:attrName>
                                        </p:attrNameLst>
                                      </p:cBhvr>
                                      <p:to>
                                        <p:strVal val="hidden"/>
                                      </p:to>
                                    </p:set>
                                  </p:childTnLst>
                                </p:cTn>
                              </p:par>
                              <p:par>
                                <p:cTn id="28" presetID="5" presetClass="exit" presetSubtype="10" fill="hold" grpId="0" nodeType="withEffect">
                                  <p:stCondLst>
                                    <p:cond delay="0"/>
                                  </p:stCondLst>
                                  <p:childTnLst>
                                    <p:animEffect transition="out" filter="checkerboard(across)">
                                      <p:cBhvr>
                                        <p:cTn id="29" dur="500"/>
                                        <p:tgtEl>
                                          <p:spTgt spid="117812"/>
                                        </p:tgtEl>
                                      </p:cBhvr>
                                    </p:animEffect>
                                    <p:set>
                                      <p:cBhvr>
                                        <p:cTn id="30" dur="1" fill="hold">
                                          <p:stCondLst>
                                            <p:cond delay="499"/>
                                          </p:stCondLst>
                                        </p:cTn>
                                        <p:tgtEl>
                                          <p:spTgt spid="117812"/>
                                        </p:tgtEl>
                                        <p:attrNameLst>
                                          <p:attrName>style.visibility</p:attrName>
                                        </p:attrNameLst>
                                      </p:cBhvr>
                                      <p:to>
                                        <p:strVal val="hidden"/>
                                      </p:to>
                                    </p:set>
                                  </p:childTnLst>
                                </p:cTn>
                              </p:par>
                              <p:par>
                                <p:cTn id="31" presetID="50" presetClass="entr" presetSubtype="0" decel="100000" fill="hold" grpId="0" nodeType="withEffect">
                                  <p:stCondLst>
                                    <p:cond delay="0"/>
                                  </p:stCondLst>
                                  <p:childTnLst>
                                    <p:set>
                                      <p:cBhvr>
                                        <p:cTn id="32" dur="1" fill="hold">
                                          <p:stCondLst>
                                            <p:cond delay="0"/>
                                          </p:stCondLst>
                                        </p:cTn>
                                        <p:tgtEl>
                                          <p:spTgt spid="117810"/>
                                        </p:tgtEl>
                                        <p:attrNameLst>
                                          <p:attrName>style.visibility</p:attrName>
                                        </p:attrNameLst>
                                      </p:cBhvr>
                                      <p:to>
                                        <p:strVal val="visible"/>
                                      </p:to>
                                    </p:set>
                                    <p:anim calcmode="lin" valueType="num">
                                      <p:cBhvr>
                                        <p:cTn id="33" dur="1000" fill="hold"/>
                                        <p:tgtEl>
                                          <p:spTgt spid="117810"/>
                                        </p:tgtEl>
                                        <p:attrNameLst>
                                          <p:attrName>ppt_w</p:attrName>
                                        </p:attrNameLst>
                                      </p:cBhvr>
                                      <p:tavLst>
                                        <p:tav tm="0">
                                          <p:val>
                                            <p:strVal val="#ppt_w+.3"/>
                                          </p:val>
                                        </p:tav>
                                        <p:tav tm="100000">
                                          <p:val>
                                            <p:strVal val="#ppt_w"/>
                                          </p:val>
                                        </p:tav>
                                      </p:tavLst>
                                    </p:anim>
                                    <p:anim calcmode="lin" valueType="num">
                                      <p:cBhvr>
                                        <p:cTn id="34" dur="1000" fill="hold"/>
                                        <p:tgtEl>
                                          <p:spTgt spid="117810"/>
                                        </p:tgtEl>
                                        <p:attrNameLst>
                                          <p:attrName>ppt_h</p:attrName>
                                        </p:attrNameLst>
                                      </p:cBhvr>
                                      <p:tavLst>
                                        <p:tav tm="0">
                                          <p:val>
                                            <p:strVal val="#ppt_h"/>
                                          </p:val>
                                        </p:tav>
                                        <p:tav tm="100000">
                                          <p:val>
                                            <p:strVal val="#ppt_h"/>
                                          </p:val>
                                        </p:tav>
                                      </p:tavLst>
                                    </p:anim>
                                    <p:animEffect transition="in" filter="fade">
                                      <p:cBhvr>
                                        <p:cTn id="35" dur="1000"/>
                                        <p:tgtEl>
                                          <p:spTgt spid="117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03" grpId="0" animBg="1"/>
      <p:bldP spid="117803" grpId="1" animBg="1"/>
      <p:bldP spid="117810" grpId="0"/>
      <p:bldP spid="1178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6" name="Text Box 58"/>
          <p:cNvSpPr txBox="1">
            <a:spLocks noChangeArrowheads="1"/>
          </p:cNvSpPr>
          <p:nvPr/>
        </p:nvSpPr>
        <p:spPr bwMode="auto">
          <a:xfrm>
            <a:off x="1441563" y="2829720"/>
            <a:ext cx="8039100" cy="1052513"/>
          </a:xfrm>
          <a:prstGeom prst="rect">
            <a:avLst/>
          </a:prstGeom>
          <a:noFill/>
          <a:ln w="9525">
            <a:noFill/>
            <a:miter lim="800000"/>
          </a:ln>
          <a:effectLst/>
        </p:spPr>
        <p:txBody>
          <a:bodyPr>
            <a:spAutoFit/>
          </a:bodyPr>
          <a:lstStyle/>
          <a:p>
            <a:pPr>
              <a:lnSpc>
                <a:spcPct val="130000"/>
              </a:lnSpc>
            </a:pPr>
            <a:r>
              <a:rPr lang="en-US" altLang="vi-VN" sz="2400" b="1" dirty="0">
                <a:solidFill>
                  <a:srgbClr val="050303"/>
                </a:solidFill>
                <a:effectLst>
                  <a:outerShdw blurRad="38100" dist="38100" dir="2700000">
                    <a:srgbClr val="C0C0C0"/>
                  </a:outerShdw>
                </a:effectLst>
                <a:latin typeface="Times New Roman" panose="02020603050405020304" pitchFamily="18" charset="0"/>
                <a:cs typeface="Times New Roman" panose="02020603050405020304" pitchFamily="18" charset="0"/>
              </a:rPr>
              <a:t>- Liên kết giữa hai nhóm photphat cuối cùng là liên kết cao năng dễ bị phá vỡ để giải phóng năng lượng.</a:t>
            </a:r>
          </a:p>
        </p:txBody>
      </p:sp>
      <p:graphicFrame>
        <p:nvGraphicFramePr>
          <p:cNvPr id="62467" name="Object 10"/>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1090" r:id="rId4" imgW="114300" imgH="215900" progId="Equation.3">
                  <p:embed/>
                </p:oleObj>
              </mc:Choice>
              <mc:Fallback>
                <p:oleObj r:id="rId4" imgW="114300" imgH="215900" progId="Equation.3">
                  <p:embed/>
                  <p:pic>
                    <p:nvPicPr>
                      <p:cNvPr id="0" name=""/>
                      <p:cNvPicPr/>
                      <p:nvPr/>
                    </p:nvPicPr>
                    <p:blipFill>
                      <a:blip r:embed="rId5"/>
                      <a:stretch>
                        <a:fillRect/>
                      </a:stretch>
                    </p:blipFill>
                    <p:spPr>
                      <a:xfrm>
                        <a:off x="6038850" y="3321050"/>
                        <a:ext cx="114300" cy="215900"/>
                      </a:xfrm>
                      <a:prstGeom prst="rect">
                        <a:avLst/>
                      </a:prstGeom>
                      <a:noFill/>
                      <a:ln w="38100">
                        <a:noFill/>
                        <a:miter/>
                      </a:ln>
                    </p:spPr>
                  </p:pic>
                </p:oleObj>
              </mc:Fallback>
            </mc:AlternateContent>
          </a:graphicData>
        </a:graphic>
      </p:graphicFrame>
      <p:grpSp>
        <p:nvGrpSpPr>
          <p:cNvPr id="52337" name="Group 113"/>
          <p:cNvGrpSpPr/>
          <p:nvPr/>
        </p:nvGrpSpPr>
        <p:grpSpPr>
          <a:xfrm>
            <a:off x="2371726" y="4965701"/>
            <a:ext cx="4343400" cy="1160462"/>
            <a:chOff x="1208" y="3721"/>
            <a:chExt cx="2736" cy="731"/>
          </a:xfrm>
        </p:grpSpPr>
        <p:sp>
          <p:nvSpPr>
            <p:cNvPr id="52335" name="Text Box 111"/>
            <p:cNvSpPr txBox="1">
              <a:spLocks noChangeArrowheads="1"/>
            </p:cNvSpPr>
            <p:nvPr/>
          </p:nvSpPr>
          <p:spPr bwMode="auto">
            <a:xfrm>
              <a:off x="1208" y="3721"/>
              <a:ext cx="2736"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vi-VN" sz="2800" b="1" dirty="0">
                  <a:solidFill>
                    <a:srgbClr val="FF0000"/>
                  </a:solidFill>
                  <a:effectLst>
                    <a:outerShdw blurRad="38100" dist="38100" dir="2700000" algn="tl">
                      <a:srgbClr val="C0C0C0"/>
                    </a:outerShdw>
                  </a:effectLst>
                  <a:latin typeface="Times New Roman" panose="02020603050405020304" pitchFamily="18" charset="0"/>
                </a:rPr>
                <a:t>ATP 		ADP + Pi + Q</a:t>
              </a:r>
            </a:p>
            <a:p>
              <a:pPr>
                <a:spcBef>
                  <a:spcPct val="50000"/>
                </a:spcBef>
                <a:defRPr/>
              </a:pPr>
              <a:endParaRPr lang="en-US" altLang="vi-VN" sz="2800" b="1" dirty="0">
                <a:solidFill>
                  <a:srgbClr val="FF0000"/>
                </a:solidFill>
                <a:latin typeface="Times New Roman" panose="02020603050405020304" pitchFamily="18" charset="0"/>
              </a:endParaRPr>
            </a:p>
          </p:txBody>
        </p:sp>
        <p:grpSp>
          <p:nvGrpSpPr>
            <p:cNvPr id="62480" name="Group 110"/>
            <p:cNvGrpSpPr/>
            <p:nvPr/>
          </p:nvGrpSpPr>
          <p:grpSpPr>
            <a:xfrm>
              <a:off x="1916" y="3834"/>
              <a:ext cx="336" cy="153"/>
              <a:chOff x="1292" y="3151"/>
              <a:chExt cx="336" cy="153"/>
            </a:xfrm>
          </p:grpSpPr>
          <p:sp>
            <p:nvSpPr>
              <p:cNvPr id="62481" name="Line 108"/>
              <p:cNvSpPr/>
              <p:nvPr/>
            </p:nvSpPr>
            <p:spPr>
              <a:xfrm>
                <a:off x="1292" y="3151"/>
                <a:ext cx="336" cy="0"/>
              </a:xfrm>
              <a:prstGeom prst="line">
                <a:avLst/>
              </a:prstGeom>
              <a:ln w="28575" cap="flat" cmpd="sng">
                <a:solidFill>
                  <a:srgbClr val="000000"/>
                </a:solidFill>
                <a:prstDash val="solid"/>
                <a:headEnd type="none" w="med" len="med"/>
                <a:tailEnd type="arrow" w="med" len="med"/>
              </a:ln>
            </p:spPr>
          </p:sp>
          <p:sp>
            <p:nvSpPr>
              <p:cNvPr id="62482" name="Line 109"/>
              <p:cNvSpPr/>
              <p:nvPr/>
            </p:nvSpPr>
            <p:spPr>
              <a:xfrm flipH="1">
                <a:off x="1292" y="3304"/>
                <a:ext cx="336" cy="0"/>
              </a:xfrm>
              <a:prstGeom prst="line">
                <a:avLst/>
              </a:prstGeom>
              <a:ln w="28575" cap="flat" cmpd="sng">
                <a:solidFill>
                  <a:srgbClr val="000000"/>
                </a:solidFill>
                <a:prstDash val="solid"/>
                <a:headEnd type="none" w="med" len="med"/>
                <a:tailEnd type="arrow" w="med" len="med"/>
              </a:ln>
            </p:spPr>
          </p:sp>
        </p:grpSp>
      </p:grpSp>
      <p:sp>
        <p:nvSpPr>
          <p:cNvPr id="3" name="Text Box 58"/>
          <p:cNvSpPr txBox="1">
            <a:spLocks noChangeArrowheads="1"/>
          </p:cNvSpPr>
          <p:nvPr/>
        </p:nvSpPr>
        <p:spPr bwMode="auto">
          <a:xfrm>
            <a:off x="1594985" y="986596"/>
            <a:ext cx="6202363" cy="461963"/>
          </a:xfrm>
          <a:prstGeom prst="rect">
            <a:avLst/>
          </a:prstGeom>
          <a:noFill/>
          <a:ln w="9525">
            <a:noFill/>
            <a:miter lim="800000"/>
          </a:ln>
          <a:effectLst/>
        </p:spPr>
        <p:txBody>
          <a:bodyPr>
            <a:spAutoFit/>
          </a:bodyPr>
          <a:lstStyle/>
          <a:p>
            <a:pPr>
              <a:spcBef>
                <a:spcPct val="50000"/>
              </a:spcBef>
            </a:pPr>
            <a:r>
              <a:rPr lang="en-US" altLang="vi-VN" sz="2400" b="1" dirty="0">
                <a:solidFill>
                  <a:srgbClr val="050303"/>
                </a:solidFill>
                <a:effectLst>
                  <a:outerShdw blurRad="38100" dist="38100" dir="2700000">
                    <a:srgbClr val="C0C0C0"/>
                  </a:outerShdw>
                </a:effectLst>
                <a:latin typeface="Times New Roman" panose="02020603050405020304" pitchFamily="18" charset="0"/>
                <a:cs typeface="Times New Roman" panose="02020603050405020304" pitchFamily="18" charset="0"/>
              </a:rPr>
              <a:t>- ATP là phân tử cao năng cấu tạo gồm:</a:t>
            </a:r>
          </a:p>
        </p:txBody>
      </p:sp>
      <p:sp>
        <p:nvSpPr>
          <p:cNvPr id="4" name="Text Box 58"/>
          <p:cNvSpPr txBox="1">
            <a:spLocks noChangeArrowheads="1"/>
          </p:cNvSpPr>
          <p:nvPr/>
        </p:nvSpPr>
        <p:spPr bwMode="auto">
          <a:xfrm>
            <a:off x="1145949" y="1448559"/>
            <a:ext cx="5765800" cy="1422400"/>
          </a:xfrm>
          <a:prstGeom prst="rect">
            <a:avLst/>
          </a:prstGeom>
          <a:noFill/>
          <a:ln w="9525">
            <a:noFill/>
            <a:miter lim="800000"/>
          </a:ln>
          <a:effectLst/>
        </p:spPr>
        <p:txBody>
          <a:bodyPr>
            <a:spAutoFit/>
          </a:bodyPr>
          <a:lstStyle/>
          <a:p>
            <a:pPr>
              <a:spcBef>
                <a:spcPct val="50000"/>
              </a:spcBef>
            </a:pPr>
            <a:r>
              <a:rPr lang="en-US" altLang="vi-VN" sz="2400" b="1" dirty="0">
                <a:solidFill>
                  <a:srgbClr val="050303"/>
                </a:solidFill>
                <a:effectLst>
                  <a:outerShdw blurRad="38100" dist="38100" dir="2700000">
                    <a:srgbClr val="C0C0C0"/>
                  </a:outerShdw>
                </a:effectLst>
                <a:latin typeface="Arial" panose="020B0604020202020204" pitchFamily="34" charset="0"/>
              </a:rPr>
              <a:t>       </a:t>
            </a:r>
            <a:r>
              <a:rPr lang="en-US" altLang="vi-VN" sz="2400" b="1" dirty="0">
                <a:solidFill>
                  <a:srgbClr val="050303"/>
                </a:solidFill>
                <a:effectLst>
                  <a:outerShdw blurRad="38100" dist="38100" dir="2700000">
                    <a:srgbClr val="C0C0C0"/>
                  </a:outerShdw>
                </a:effectLst>
                <a:latin typeface="Times New Roman" panose="02020603050405020304" pitchFamily="18" charset="0"/>
                <a:cs typeface="Times New Roman" panose="02020603050405020304" pitchFamily="18" charset="0"/>
              </a:rPr>
              <a:t>+ 1 bazơ nitơ Ađênin </a:t>
            </a:r>
          </a:p>
          <a:p>
            <a:pPr>
              <a:lnSpc>
                <a:spcPct val="130000"/>
              </a:lnSpc>
            </a:pPr>
            <a:r>
              <a:rPr lang="en-US" altLang="vi-VN" sz="2400" b="1" dirty="0">
                <a:solidFill>
                  <a:srgbClr val="050303"/>
                </a:solidFill>
                <a:effectLst>
                  <a:outerShdw blurRad="38100" dist="38100" dir="2700000">
                    <a:srgbClr val="C0C0C0"/>
                  </a:outerShdw>
                </a:effectLst>
                <a:latin typeface="Times New Roman" panose="02020603050405020304" pitchFamily="18" charset="0"/>
                <a:cs typeface="Times New Roman" panose="02020603050405020304" pitchFamily="18" charset="0"/>
              </a:rPr>
              <a:t>       + 1 phân tử đường 5C (ribôzơ)          </a:t>
            </a:r>
          </a:p>
          <a:p>
            <a:pPr>
              <a:lnSpc>
                <a:spcPct val="130000"/>
              </a:lnSpc>
            </a:pPr>
            <a:r>
              <a:rPr lang="en-US" altLang="vi-VN" sz="2400" b="1" dirty="0">
                <a:solidFill>
                  <a:srgbClr val="050303"/>
                </a:solidFill>
                <a:effectLst>
                  <a:outerShdw blurRad="38100" dist="38100" dir="2700000">
                    <a:srgbClr val="C0C0C0"/>
                  </a:outerShdw>
                </a:effectLst>
                <a:latin typeface="Times New Roman" panose="02020603050405020304" pitchFamily="18" charset="0"/>
                <a:cs typeface="Times New Roman" panose="02020603050405020304" pitchFamily="18" charset="0"/>
              </a:rPr>
              <a:t>       + 3 nhóm photphat.</a:t>
            </a:r>
          </a:p>
        </p:txBody>
      </p:sp>
      <p:sp>
        <p:nvSpPr>
          <p:cNvPr id="5" name="Text Box 58"/>
          <p:cNvSpPr txBox="1">
            <a:spLocks noChangeArrowheads="1"/>
          </p:cNvSpPr>
          <p:nvPr/>
        </p:nvSpPr>
        <p:spPr bwMode="auto">
          <a:xfrm>
            <a:off x="1441563" y="3940573"/>
            <a:ext cx="8313738" cy="1052513"/>
          </a:xfrm>
          <a:prstGeom prst="rect">
            <a:avLst/>
          </a:prstGeom>
          <a:noFill/>
          <a:ln w="9525">
            <a:noFill/>
            <a:miter lim="800000"/>
          </a:ln>
          <a:effectLst/>
        </p:spPr>
        <p:txBody>
          <a:bodyPr>
            <a:spAutoFit/>
          </a:bodyPr>
          <a:lstStyle/>
          <a:p>
            <a:pPr>
              <a:lnSpc>
                <a:spcPct val="130000"/>
              </a:lnSpc>
            </a:pPr>
            <a:r>
              <a:rPr lang="en-US" altLang="vi-VN" sz="2400" b="1" dirty="0">
                <a:solidFill>
                  <a:srgbClr val="050303"/>
                </a:solidFill>
                <a:effectLst>
                  <a:outerShdw blurRad="38100" dist="38100" dir="2700000">
                    <a:srgbClr val="C0C0C0"/>
                  </a:outerShdw>
                </a:effectLst>
                <a:latin typeface="Times New Roman" panose="02020603050405020304" pitchFamily="18" charset="0"/>
                <a:cs typeface="Times New Roman" panose="02020603050405020304" pitchFamily="18" charset="0"/>
              </a:rPr>
              <a:t>- ATP truyền năng lượng bằng cách chuyển nhóm photphat cuối cùng.</a:t>
            </a:r>
          </a:p>
        </p:txBody>
      </p:sp>
      <p:sp>
        <p:nvSpPr>
          <p:cNvPr id="62474" name="Rectangle 8"/>
          <p:cNvSpPr/>
          <p:nvPr/>
        </p:nvSpPr>
        <p:spPr>
          <a:xfrm>
            <a:off x="-17021" y="60767"/>
            <a:ext cx="5445145" cy="523220"/>
          </a:xfrm>
          <a:prstGeom prst="rect">
            <a:avLst/>
          </a:prstGeom>
          <a:noFill/>
          <a:ln w="9525">
            <a:noFill/>
          </a:ln>
        </p:spPr>
        <p:txBody>
          <a:bodyPr wrap="none" anchor="ctr" anchorCtr="0">
            <a:spAutoFit/>
          </a:bodyPr>
          <a:lstStyle/>
          <a:p>
            <a:pPr algn="ctr"/>
            <a:r>
              <a:rPr lang="nl-NL" altLang="vi-VN" sz="2800" b="1" dirty="0">
                <a:solidFill>
                  <a:srgbClr val="000000"/>
                </a:solidFill>
                <a:latin typeface="Times New Roman" panose="02020603050405020304" pitchFamily="18" charset="0"/>
              </a:rPr>
              <a:t>3</a:t>
            </a:r>
            <a:r>
              <a:rPr lang="nl-NL" altLang="vi-VN" sz="2800" b="1" dirty="0" smtClean="0">
                <a:solidFill>
                  <a:srgbClr val="000000"/>
                </a:solidFill>
                <a:latin typeface="Times New Roman" panose="02020603050405020304" pitchFamily="18" charset="0"/>
              </a:rPr>
              <a:t>. </a:t>
            </a:r>
            <a:r>
              <a:rPr lang="nl-NL" altLang="vi-VN" sz="2800" b="1" dirty="0">
                <a:solidFill>
                  <a:srgbClr val="000000"/>
                </a:solidFill>
                <a:latin typeface="Times New Roman" panose="02020603050405020304" pitchFamily="18" charset="0"/>
              </a:rPr>
              <a:t>ATP </a:t>
            </a:r>
            <a:r>
              <a:rPr lang="nl-NL" altLang="vi-VN" sz="2800" b="1" dirty="0" smtClean="0">
                <a:solidFill>
                  <a:srgbClr val="000000"/>
                </a:solidFill>
                <a:latin typeface="Times New Roman" panose="02020603050405020304" pitchFamily="18" charset="0"/>
              </a:rPr>
              <a:t>– ‘’đồng tiền” </a:t>
            </a:r>
            <a:r>
              <a:rPr lang="nl-NL" altLang="vi-VN" sz="2800" b="1" dirty="0">
                <a:solidFill>
                  <a:srgbClr val="000000"/>
                </a:solidFill>
                <a:latin typeface="Times New Roman" panose="02020603050405020304" pitchFamily="18" charset="0"/>
              </a:rPr>
              <a:t>năng lượng </a:t>
            </a:r>
            <a:r>
              <a:rPr lang="nl-NL" altLang="vi-VN" sz="2800" b="1" dirty="0" smtClean="0">
                <a:solidFill>
                  <a:srgbClr val="000000"/>
                </a:solidFill>
                <a:latin typeface="Times New Roman" panose="02020603050405020304" pitchFamily="18" charset="0"/>
              </a:rPr>
              <a:t>:</a:t>
            </a:r>
            <a:endParaRPr lang="en-US" altLang="vi-VN" sz="2800" b="1" dirty="0">
              <a:solidFill>
                <a:srgbClr val="000000"/>
              </a:solidFill>
              <a:latin typeface="Times New Roman" panose="02020603050405020304" pitchFamily="18" charset="0"/>
            </a:endParaRPr>
          </a:p>
        </p:txBody>
      </p:sp>
      <p:sp>
        <p:nvSpPr>
          <p:cNvPr id="62475" name="Rectangle 9"/>
          <p:cNvSpPr/>
          <p:nvPr/>
        </p:nvSpPr>
        <p:spPr>
          <a:xfrm>
            <a:off x="584881" y="518284"/>
            <a:ext cx="1638590" cy="461665"/>
          </a:xfrm>
          <a:prstGeom prst="rect">
            <a:avLst/>
          </a:prstGeom>
          <a:noFill/>
          <a:ln w="9525">
            <a:noFill/>
          </a:ln>
        </p:spPr>
        <p:txBody>
          <a:bodyPr wrap="none">
            <a:spAutoFit/>
          </a:bodyPr>
          <a:lstStyle/>
          <a:p>
            <a:r>
              <a:rPr lang="nl-NL" altLang="vi-VN" sz="2400" b="1" i="1" dirty="0" smtClean="0">
                <a:solidFill>
                  <a:srgbClr val="FF0000"/>
                </a:solidFill>
                <a:latin typeface="Times New Roman" panose="02020603050405020304" pitchFamily="18" charset="0"/>
              </a:rPr>
              <a:t>* Cấu </a:t>
            </a:r>
            <a:r>
              <a:rPr lang="nl-NL" altLang="vi-VN" sz="2400" b="1" i="1" dirty="0">
                <a:solidFill>
                  <a:srgbClr val="FF0000"/>
                </a:solidFill>
                <a:latin typeface="Times New Roman" panose="02020603050405020304" pitchFamily="18" charset="0"/>
              </a:rPr>
              <a:t>trúc:</a:t>
            </a:r>
          </a:p>
        </p:txBody>
      </p:sp>
      <p:sp>
        <p:nvSpPr>
          <p:cNvPr id="2" name="Date Placeholder 1"/>
          <p:cNvSpPr txBox="1">
            <a:spLocks noGrp="1"/>
          </p:cNvSpPr>
          <p:nvPr>
            <p:ph type="dt" sz="half" idx="4294967295"/>
          </p:nvPr>
        </p:nvSpPr>
        <p:spPr>
          <a:xfrm>
            <a:off x="2152650" y="6356351"/>
            <a:ext cx="2057400" cy="365125"/>
          </a:xfrm>
          <a:prstGeom prst="rect">
            <a:avLst/>
          </a:prstGeom>
          <a:noFill/>
        </p:spPr>
        <p:txBody>
          <a:bodyPr lIns="91440" tIns="45720" rIns="91440" bIns="45720" rtlCol="0" anchor="ctr"/>
          <a:lstStyle/>
          <a:p>
            <a:pPr>
              <a:defRPr/>
            </a:pPr>
            <a:fld id="{6E4E110E-396A-4C79-92D8-240B3DD8C18D}" type="datetime1">
              <a:rPr lang="vi-VN" sz="1200">
                <a:solidFill>
                  <a:srgbClr val="000000"/>
                </a:solidFill>
              </a:rPr>
              <a:pPr>
                <a:defRPr/>
              </a:pPr>
              <a:t>23/11/2023</a:t>
            </a:fld>
            <a:endParaRPr lang="en-US" sz="1200">
              <a:solidFill>
                <a:srgbClr val="000000"/>
              </a:solidFill>
            </a:endParaRPr>
          </a:p>
        </p:txBody>
      </p:sp>
      <p:pic>
        <p:nvPicPr>
          <p:cNvPr id="62478" name="Picture 5"/>
          <p:cNvPicPr>
            <a:picLocks noChangeAspect="1"/>
          </p:cNvPicPr>
          <p:nvPr/>
        </p:nvPicPr>
        <p:blipFill>
          <a:blip r:embed="rId6"/>
          <a:stretch>
            <a:fillRect/>
          </a:stretch>
        </p:blipFill>
        <p:spPr>
          <a:xfrm>
            <a:off x="153874" y="1003649"/>
            <a:ext cx="862013" cy="409575"/>
          </a:xfrm>
          <a:prstGeom prst="rect">
            <a:avLst/>
          </a:prstGeom>
          <a:noFill/>
          <a:ln w="9525">
            <a:noFill/>
          </a:ln>
        </p:spPr>
      </p:pic>
    </p:spTree>
    <p:extLst>
      <p:ext uri="{BB962C8B-B14F-4D97-AF65-F5344CB8AC3E}">
        <p14:creationId xmlns:p14="http://schemas.microsoft.com/office/powerpoint/2010/main" val="417053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06"/>
                                        </p:tgtEl>
                                        <p:attrNameLst>
                                          <p:attrName>style.visibility</p:attrName>
                                        </p:attrNameLst>
                                      </p:cBhvr>
                                      <p:to>
                                        <p:strVal val="visible"/>
                                      </p:to>
                                    </p:set>
                                    <p:animEffect transition="in" filter="dissolve">
                                      <p:cBhvr>
                                        <p:cTn id="17" dur="500"/>
                                        <p:tgtEl>
                                          <p:spTgt spid="210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2337"/>
                                        </p:tgtEl>
                                        <p:attrNameLst>
                                          <p:attrName>style.visibility</p:attrName>
                                        </p:attrNameLst>
                                      </p:cBhvr>
                                      <p:to>
                                        <p:strVal val="visible"/>
                                      </p:to>
                                    </p:set>
                                    <p:animEffect transition="in" filter="dissolve">
                                      <p:cBhvr>
                                        <p:cTn id="27" dur="500"/>
                                        <p:tgtEl>
                                          <p:spTgt spid="52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6" grpId="0"/>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0"/>
          <p:cNvSpPr txBox="1"/>
          <p:nvPr/>
        </p:nvSpPr>
        <p:spPr>
          <a:xfrm>
            <a:off x="418647" y="137320"/>
            <a:ext cx="4729163" cy="584200"/>
          </a:xfrm>
          <a:prstGeom prst="rect">
            <a:avLst/>
          </a:prstGeom>
          <a:noFill/>
          <a:ln w="9525">
            <a:noFill/>
          </a:ln>
        </p:spPr>
        <p:txBody>
          <a:bodyPr>
            <a:spAutoFit/>
          </a:bodyPr>
          <a:lstStyle/>
          <a:p>
            <a:pPr algn="ctr">
              <a:spcBef>
                <a:spcPct val="50000"/>
              </a:spcBef>
            </a:pPr>
            <a:r>
              <a:rPr lang="en-US" altLang="vi-VN" sz="3200" b="1" i="1" dirty="0" smtClean="0">
                <a:solidFill>
                  <a:srgbClr val="FF0000"/>
                </a:solidFill>
                <a:latin typeface="Times New Roman" panose="02020603050405020304" pitchFamily="18" charset="0"/>
                <a:cs typeface="Times New Roman" panose="02020603050405020304" pitchFamily="18" charset="0"/>
              </a:rPr>
              <a:t>*</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smtClean="0">
                <a:solidFill>
                  <a:srgbClr val="FF0000"/>
                </a:solidFill>
                <a:latin typeface="Times New Roman" panose="02020603050405020304" pitchFamily="18" charset="0"/>
                <a:cs typeface="Times New Roman" panose="02020603050405020304" pitchFamily="18" charset="0"/>
              </a:rPr>
              <a:t>Chức</a:t>
            </a:r>
            <a:r>
              <a:rPr lang="en-US" altLang="vi-VN" sz="3200" b="1" i="1" dirty="0" smtClean="0">
                <a:solidFill>
                  <a:srgbClr val="FF0000"/>
                </a:solidFill>
                <a:latin typeface="Times New Roman" panose="02020603050405020304" pitchFamily="18" charset="0"/>
                <a:cs typeface="Times New Roman" panose="02020603050405020304" pitchFamily="18" charset="0"/>
              </a:rPr>
              <a:t> </a:t>
            </a:r>
            <a:r>
              <a:rPr lang="en-US" altLang="vi-VN" sz="3200" b="1" i="1" dirty="0">
                <a:solidFill>
                  <a:srgbClr val="FF0000"/>
                </a:solidFill>
                <a:latin typeface="Times New Roman" panose="02020603050405020304" pitchFamily="18" charset="0"/>
                <a:cs typeface="Times New Roman" panose="02020603050405020304" pitchFamily="18" charset="0"/>
              </a:rPr>
              <a:t>năng của ATP</a:t>
            </a:r>
            <a:endParaRPr lang="en-US" altLang="vi-VN"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4" name="Group 3"/>
          <p:cNvGrpSpPr/>
          <p:nvPr/>
        </p:nvGrpSpPr>
        <p:grpSpPr>
          <a:xfrm>
            <a:off x="1862139" y="839788"/>
            <a:ext cx="4808537" cy="2546350"/>
            <a:chOff x="101600" y="1549400"/>
            <a:chExt cx="4808538" cy="2546350"/>
          </a:xfrm>
        </p:grpSpPr>
        <p:pic>
          <p:nvPicPr>
            <p:cNvPr id="64526" name="Picture 5" descr="Photosynthesis"/>
            <p:cNvPicPr>
              <a:picLocks noChangeAspect="1"/>
            </p:cNvPicPr>
            <p:nvPr/>
          </p:nvPicPr>
          <p:blipFill>
            <a:blip r:embed="rId2"/>
            <a:stretch>
              <a:fillRect/>
            </a:stretch>
          </p:blipFill>
          <p:spPr>
            <a:xfrm>
              <a:off x="841375" y="1549400"/>
              <a:ext cx="4068763" cy="2546350"/>
            </a:xfrm>
            <a:prstGeom prst="rect">
              <a:avLst/>
            </a:prstGeom>
            <a:noFill/>
            <a:ln w="9525">
              <a:noFill/>
            </a:ln>
          </p:spPr>
        </p:pic>
        <p:sp>
          <p:nvSpPr>
            <p:cNvPr id="8" name="Oval 7"/>
            <p:cNvSpPr/>
            <p:nvPr/>
          </p:nvSpPr>
          <p:spPr>
            <a:xfrm>
              <a:off x="101600" y="1549400"/>
              <a:ext cx="739775" cy="73501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FFFF00"/>
                  </a:solidFill>
                </a:rPr>
                <a:t>1</a:t>
              </a:r>
            </a:p>
          </p:txBody>
        </p:sp>
      </p:grpSp>
      <p:grpSp>
        <p:nvGrpSpPr>
          <p:cNvPr id="5" name="Group 4"/>
          <p:cNvGrpSpPr/>
          <p:nvPr/>
        </p:nvGrpSpPr>
        <p:grpSpPr>
          <a:xfrm>
            <a:off x="6735764" y="336550"/>
            <a:ext cx="3932237" cy="2528888"/>
            <a:chOff x="5211763" y="336550"/>
            <a:chExt cx="3932237" cy="2528888"/>
          </a:xfrm>
        </p:grpSpPr>
        <p:pic>
          <p:nvPicPr>
            <p:cNvPr id="64524" name="Picture 6">
              <a:hlinkClick r:id="rId3" action="ppaction://hlinkfile"/>
            </p:cNvPr>
            <p:cNvPicPr>
              <a:picLocks noChangeAspect="1"/>
            </p:cNvPicPr>
            <p:nvPr/>
          </p:nvPicPr>
          <p:blipFill>
            <a:blip r:embed="rId4"/>
            <a:stretch>
              <a:fillRect/>
            </a:stretch>
          </p:blipFill>
          <p:spPr>
            <a:xfrm>
              <a:off x="5211763" y="336550"/>
              <a:ext cx="3932237" cy="2528888"/>
            </a:xfrm>
            <a:prstGeom prst="rect">
              <a:avLst/>
            </a:prstGeom>
            <a:noFill/>
            <a:ln w="9525">
              <a:noFill/>
            </a:ln>
          </p:spPr>
        </p:pic>
        <p:sp>
          <p:nvSpPr>
            <p:cNvPr id="9" name="Oval 8"/>
            <p:cNvSpPr/>
            <p:nvPr/>
          </p:nvSpPr>
          <p:spPr>
            <a:xfrm>
              <a:off x="5240338" y="347663"/>
              <a:ext cx="739775" cy="73501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FFFF00"/>
                  </a:solidFill>
                </a:rPr>
                <a:t>2</a:t>
              </a:r>
            </a:p>
          </p:txBody>
        </p:sp>
      </p:grpSp>
      <p:sp>
        <p:nvSpPr>
          <p:cNvPr id="2" name="TextBox 1"/>
          <p:cNvSpPr txBox="1"/>
          <p:nvPr/>
        </p:nvSpPr>
        <p:spPr>
          <a:xfrm>
            <a:off x="6764339" y="3062289"/>
            <a:ext cx="3806825" cy="954087"/>
          </a:xfrm>
          <a:prstGeom prst="rect">
            <a:avLst/>
          </a:prstGeom>
          <a:noFill/>
          <a:ln w="9525">
            <a:noFill/>
          </a:ln>
        </p:spPr>
        <p:txBody>
          <a:bodyPr>
            <a:spAutoFit/>
          </a:bodyPr>
          <a:lstStyle/>
          <a:p>
            <a:r>
              <a:rPr lang="en-US" altLang="vi-VN" sz="2800" b="1" dirty="0">
                <a:latin typeface="Times New Roman" panose="02020603050405020304" pitchFamily="18" charset="0"/>
                <a:cs typeface="Times New Roman" panose="02020603050405020304" pitchFamily="18" charset="0"/>
              </a:rPr>
              <a:t>2. Vận chuyển các chất qua m</a:t>
            </a:r>
            <a:r>
              <a:rPr lang="en-US" altLang="vi-VN" sz="2800" b="1" dirty="0">
                <a:latin typeface="Times New Roman" panose="02020603050405020304" pitchFamily="18" charset="0"/>
                <a:ea typeface="Times New Roman" panose="02020603050405020304" pitchFamily="18" charset="0"/>
              </a:rPr>
              <a:t>à</a:t>
            </a:r>
            <a:r>
              <a:rPr lang="en-US" altLang="vi-VN" sz="2800" b="1" dirty="0">
                <a:latin typeface="Times New Roman" panose="02020603050405020304" pitchFamily="18" charset="0"/>
                <a:cs typeface="Times New Roman" panose="02020603050405020304" pitchFamily="18" charset="0"/>
              </a:rPr>
              <a:t>ng( chủ động</a:t>
            </a:r>
            <a:r>
              <a:rPr lang="en-US" altLang="vi-VN" sz="2800" b="1" dirty="0">
                <a:solidFill>
                  <a:srgbClr val="0000CC"/>
                </a:solidFill>
                <a:latin typeface="Times New Roman" panose="02020603050405020304" pitchFamily="18" charset="0"/>
                <a:cs typeface="Times New Roman" panose="02020603050405020304" pitchFamily="18" charset="0"/>
              </a:rPr>
              <a:t>)</a:t>
            </a:r>
            <a:endParaRPr lang="en-US" altLang="vi-VN" sz="2800" b="1" dirty="0">
              <a:solidFill>
                <a:srgbClr val="0000CC"/>
              </a:solidFill>
              <a:latin typeface="Times New Roman" panose="02020603050405020304" pitchFamily="18" charset="0"/>
              <a:ea typeface="Times New Roman" panose="02020603050405020304" pitchFamily="18" charset="0"/>
            </a:endParaRPr>
          </a:p>
        </p:txBody>
      </p:sp>
      <p:sp>
        <p:nvSpPr>
          <p:cNvPr id="3" name="Date Placeholder 2"/>
          <p:cNvSpPr txBox="1">
            <a:spLocks noGrp="1"/>
          </p:cNvSpPr>
          <p:nvPr>
            <p:ph type="dt" sz="half" idx="4294967295"/>
          </p:nvPr>
        </p:nvSpPr>
        <p:spPr>
          <a:xfrm>
            <a:off x="2152650" y="6356351"/>
            <a:ext cx="2057400" cy="365125"/>
          </a:xfrm>
          <a:prstGeom prst="rect">
            <a:avLst/>
          </a:prstGeom>
          <a:noFill/>
        </p:spPr>
        <p:txBody>
          <a:bodyPr lIns="91440" tIns="45720" rIns="91440" bIns="45720" rtlCol="0" anchor="ctr"/>
          <a:lstStyle/>
          <a:p>
            <a:pPr>
              <a:defRPr/>
            </a:pPr>
            <a:fld id="{5130723F-4859-444E-B06E-F1E79B284D79}" type="datetime1">
              <a:rPr lang="vi-VN" sz="1200">
                <a:solidFill>
                  <a:srgbClr val="000000"/>
                </a:solidFill>
              </a:rPr>
              <a:pPr>
                <a:defRPr/>
              </a:pPr>
              <a:t>23/11/2023</a:t>
            </a:fld>
            <a:endParaRPr lang="en-US" sz="1200">
              <a:solidFill>
                <a:srgbClr val="000000"/>
              </a:solidFill>
            </a:endParaRPr>
          </a:p>
        </p:txBody>
      </p:sp>
      <p:sp>
        <p:nvSpPr>
          <p:cNvPr id="64519" name="AutoShape 12" descr="Káº¿t quáº£ hÃ¬nh áº£nh cho hÃ¬nh áº£nh váº­n Äá»ng viÃªn bÆ¡i lá»i Ã¡nh viÃªn"/>
          <p:cNvSpPr>
            <a:spLocks noChangeAspect="1"/>
          </p:cNvSpPr>
          <p:nvPr/>
        </p:nvSpPr>
        <p:spPr>
          <a:xfrm>
            <a:off x="1679575" y="-144462"/>
            <a:ext cx="304800" cy="304800"/>
          </a:xfrm>
          <a:prstGeom prst="rect">
            <a:avLst/>
          </a:prstGeom>
          <a:noFill/>
          <a:ln w="9525">
            <a:noFill/>
          </a:ln>
        </p:spPr>
        <p:txBody>
          <a:bodyPr/>
          <a:lstStyle/>
          <a:p>
            <a:endParaRPr dirty="0">
              <a:latin typeface="Tw Cen MT" panose="020B0602020104020603"/>
            </a:endParaRPr>
          </a:p>
        </p:txBody>
      </p:sp>
      <p:sp>
        <p:nvSpPr>
          <p:cNvPr id="18" name="TextBox 17"/>
          <p:cNvSpPr txBox="1"/>
          <p:nvPr/>
        </p:nvSpPr>
        <p:spPr>
          <a:xfrm>
            <a:off x="1679576" y="3324225"/>
            <a:ext cx="5172075" cy="954088"/>
          </a:xfrm>
          <a:prstGeom prst="rect">
            <a:avLst/>
          </a:prstGeom>
          <a:noFill/>
          <a:ln w="9525">
            <a:noFill/>
          </a:ln>
        </p:spPr>
        <p:txBody>
          <a:bodyPr>
            <a:spAutoFit/>
          </a:bodyPr>
          <a:lstStyle/>
          <a:p>
            <a:r>
              <a:rPr lang="en-US" altLang="vi-VN" sz="2800" b="1" dirty="0">
                <a:latin typeface="Times New Roman" panose="02020603050405020304" pitchFamily="18" charset="0"/>
                <a:cs typeface="Times New Roman" panose="02020603050405020304" pitchFamily="18" charset="0"/>
              </a:rPr>
              <a:t>1. Tổng hợp các chất hóa học cần thiết cho tế b</a:t>
            </a:r>
            <a:r>
              <a:rPr lang="en-US" altLang="vi-VN" sz="2800" b="1" dirty="0">
                <a:latin typeface="Times New Roman" panose="02020603050405020304" pitchFamily="18" charset="0"/>
                <a:ea typeface="Times New Roman" panose="02020603050405020304" pitchFamily="18" charset="0"/>
              </a:rPr>
              <a:t>à</a:t>
            </a:r>
            <a:r>
              <a:rPr lang="en-US" altLang="vi-VN" sz="2800" b="1" dirty="0">
                <a:latin typeface="Times New Roman" panose="02020603050405020304" pitchFamily="18" charset="0"/>
                <a:cs typeface="Times New Roman" panose="02020603050405020304" pitchFamily="18" charset="0"/>
              </a:rPr>
              <a:t>o.</a:t>
            </a:r>
            <a:endParaRPr lang="en-US" altLang="vi-VN" sz="2800" b="1" dirty="0">
              <a:latin typeface="Times New Roman" panose="02020603050405020304" pitchFamily="18" charset="0"/>
              <a:ea typeface="Times New Roman" panose="02020603050405020304" pitchFamily="18" charset="0"/>
            </a:endParaRPr>
          </a:p>
        </p:txBody>
      </p:sp>
      <p:sp>
        <p:nvSpPr>
          <p:cNvPr id="19" name="TextBox 18"/>
          <p:cNvSpPr txBox="1"/>
          <p:nvPr/>
        </p:nvSpPr>
        <p:spPr>
          <a:xfrm>
            <a:off x="1831976" y="4433888"/>
            <a:ext cx="4638675" cy="1384300"/>
          </a:xfrm>
          <a:prstGeom prst="rect">
            <a:avLst/>
          </a:prstGeom>
          <a:noFill/>
          <a:ln w="9525">
            <a:noFill/>
          </a:ln>
        </p:spPr>
        <p:txBody>
          <a:bodyPr>
            <a:spAutoFit/>
          </a:bodyPr>
          <a:lstStyle/>
          <a:p>
            <a:r>
              <a:rPr lang="en-US" altLang="vi-VN" sz="2800" b="1" dirty="0">
                <a:latin typeface="Times New Roman" panose="02020603050405020304" pitchFamily="18" charset="0"/>
                <a:cs typeface="Times New Roman" panose="02020603050405020304" pitchFamily="18" charset="0"/>
              </a:rPr>
              <a:t>3. Sinh công cơ học như sự co cơ, dẫn truyền xung thần kinh</a:t>
            </a:r>
            <a:r>
              <a:rPr lang="en-US" altLang="vi-VN" sz="2800" b="1" dirty="0">
                <a:latin typeface="Times New Roman" panose="02020603050405020304" pitchFamily="18" charset="0"/>
                <a:ea typeface="Times New Roman" panose="02020603050405020304" pitchFamily="18" charset="0"/>
              </a:rPr>
              <a:t>…</a:t>
            </a:r>
            <a:endParaRPr lang="vi-VN" altLang="vi-VN" sz="2800" b="1" dirty="0">
              <a:latin typeface="Times New Roman" panose="02020603050405020304" pitchFamily="18" charset="0"/>
              <a:ea typeface="Times New Roman" panose="02020603050405020304" pitchFamily="18" charset="0"/>
            </a:endParaRPr>
          </a:p>
        </p:txBody>
      </p:sp>
      <p:pic>
        <p:nvPicPr>
          <p:cNvPr id="16" name="Picture 71" descr="Tim "/>
          <p:cNvPicPr>
            <a:picLocks noChangeAspect="1"/>
          </p:cNvPicPr>
          <p:nvPr/>
        </p:nvPicPr>
        <p:blipFill>
          <a:blip r:embed="rId5"/>
          <a:stretch>
            <a:fillRect/>
          </a:stretch>
        </p:blipFill>
        <p:spPr>
          <a:xfrm>
            <a:off x="6851650" y="3860800"/>
            <a:ext cx="2971800" cy="2528888"/>
          </a:xfrm>
          <a:prstGeom prst="rect">
            <a:avLst/>
          </a:prstGeom>
          <a:noFill/>
          <a:ln w="9525">
            <a:noFill/>
          </a:ln>
        </p:spPr>
      </p:pic>
      <p:pic>
        <p:nvPicPr>
          <p:cNvPr id="64523" name="Picture 6"/>
          <p:cNvPicPr>
            <a:picLocks noChangeAspect="1"/>
          </p:cNvPicPr>
          <p:nvPr/>
        </p:nvPicPr>
        <p:blipFill>
          <a:blip r:embed="rId6"/>
          <a:stretch>
            <a:fillRect/>
          </a:stretch>
        </p:blipFill>
        <p:spPr>
          <a:xfrm>
            <a:off x="1524001" y="2673351"/>
            <a:ext cx="1077913" cy="650875"/>
          </a:xfrm>
          <a:prstGeom prst="rect">
            <a:avLst/>
          </a:prstGeom>
          <a:noFill/>
          <a:ln w="9525">
            <a:noFill/>
          </a:ln>
        </p:spPr>
      </p:pic>
    </p:spTree>
    <p:extLst>
      <p:ext uri="{BB962C8B-B14F-4D97-AF65-F5344CB8AC3E}">
        <p14:creationId xmlns:p14="http://schemas.microsoft.com/office/powerpoint/2010/main" val="347088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ircle(out)">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ou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ircle(ou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style.rotation</p:attrName>
                                        </p:attrNameLst>
                                      </p:cBhvr>
                                      <p:tavLst>
                                        <p:tav tm="0">
                                          <p:val>
                                            <p:fltVal val="90"/>
                                          </p:val>
                                        </p:tav>
                                        <p:tav tm="100000">
                                          <p:val>
                                            <p:fltVal val="0"/>
                                          </p:val>
                                        </p:tav>
                                      </p:tavLst>
                                    </p:anim>
                                    <p:animEffect transition="in" filter="fade">
                                      <p:cBhvr>
                                        <p:cTn id="3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txBox="1">
            <a:spLocks noGrp="1"/>
          </p:cNvSpPr>
          <p:nvPr>
            <p:ph type="dt" sz="half" idx="4294967295"/>
          </p:nvPr>
        </p:nvSpPr>
        <p:spPr>
          <a:xfrm>
            <a:off x="2152650" y="6356351"/>
            <a:ext cx="2057400" cy="365125"/>
          </a:xfrm>
          <a:prstGeom prst="rect">
            <a:avLst/>
          </a:prstGeom>
          <a:noFill/>
        </p:spPr>
        <p:txBody>
          <a:bodyPr lIns="91440" tIns="45720" rIns="91440" bIns="45720" rtlCol="0" anchor="ctr"/>
          <a:lstStyle/>
          <a:p>
            <a:pPr>
              <a:defRPr/>
            </a:pPr>
            <a:fld id="{EB5B397E-8C02-4A40-A8BB-175E33E006E2}" type="datetime1">
              <a:rPr lang="vi-VN" altLang="vi-VN" sz="1200">
                <a:solidFill>
                  <a:srgbClr val="000000"/>
                </a:solidFill>
              </a:rPr>
              <a:pPr>
                <a:defRPr/>
              </a:pPr>
              <a:t>23/11/2023</a:t>
            </a:fld>
            <a:endParaRPr lang="en-US" altLang="vi-VN" sz="1200">
              <a:solidFill>
                <a:srgbClr val="000000"/>
              </a:solidFill>
            </a:endParaRPr>
          </a:p>
        </p:txBody>
      </p:sp>
      <p:pic>
        <p:nvPicPr>
          <p:cNvPr id="65539" name="Picture 2"/>
          <p:cNvPicPr>
            <a:picLocks noChangeAspect="1"/>
          </p:cNvPicPr>
          <p:nvPr/>
        </p:nvPicPr>
        <p:blipFill>
          <a:blip r:embed="rId3"/>
          <a:stretch>
            <a:fillRect/>
          </a:stretch>
        </p:blipFill>
        <p:spPr>
          <a:xfrm>
            <a:off x="1524000" y="1022350"/>
            <a:ext cx="9144000" cy="5699760"/>
          </a:xfrm>
          <a:prstGeom prst="rect">
            <a:avLst/>
          </a:prstGeom>
          <a:noFill/>
          <a:ln w="9525">
            <a:noFill/>
          </a:ln>
        </p:spPr>
      </p:pic>
      <p:sp>
        <p:nvSpPr>
          <p:cNvPr id="4" name="Title 1"/>
          <p:cNvSpPr>
            <a:spLocks noGrp="1"/>
          </p:cNvSpPr>
          <p:nvPr/>
        </p:nvSpPr>
        <p:spPr>
          <a:xfrm>
            <a:off x="2844800" y="279401"/>
            <a:ext cx="7491730" cy="742315"/>
          </a:xfrm>
          <a:prstGeom prst="rect">
            <a:avLst/>
          </a:prstGeom>
          <a:noFill/>
          <a:ln w="9525">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lnSpc>
                <a:spcPct val="100000"/>
              </a:lnSpc>
              <a:buNone/>
            </a:pPr>
            <a:r>
              <a:rPr sz="2400" b="1" dirty="0">
                <a:solidFill>
                  <a:srgbClr val="333333"/>
                </a:solidFill>
                <a:latin typeface="Times New Roman" panose="02020603050405020304" pitchFamily="18" charset="0"/>
                <a:cs typeface="Times New Roman" panose="02020603050405020304" pitchFamily="18" charset="0"/>
              </a:rPr>
              <a:t>Vì sao nói ATP l</a:t>
            </a:r>
            <a:r>
              <a:rPr sz="2400" b="1" dirty="0">
                <a:solidFill>
                  <a:srgbClr val="333333"/>
                </a:solidFill>
                <a:latin typeface="Times New Roman" panose="02020603050405020304" pitchFamily="18" charset="0"/>
                <a:ea typeface="Times New Roman" panose="02020603050405020304" pitchFamily="18" charset="0"/>
              </a:rPr>
              <a:t>à</a:t>
            </a:r>
            <a:r>
              <a:rPr sz="2400" b="1" dirty="0">
                <a:solidFill>
                  <a:srgbClr val="333333"/>
                </a:solidFill>
                <a:latin typeface="Times New Roman" panose="02020603050405020304" pitchFamily="18" charset="0"/>
                <a:cs typeface="Times New Roman" panose="02020603050405020304" pitchFamily="18" charset="0"/>
              </a:rPr>
              <a:t> đồng tiền năng lượng của tế b</a:t>
            </a:r>
            <a:r>
              <a:rPr sz="2400" b="1" dirty="0">
                <a:solidFill>
                  <a:srgbClr val="333333"/>
                </a:solidFill>
                <a:latin typeface="Times New Roman" panose="02020603050405020304" pitchFamily="18" charset="0"/>
                <a:ea typeface="Times New Roman" panose="02020603050405020304" pitchFamily="18" charset="0"/>
              </a:rPr>
              <a:t>à</a:t>
            </a:r>
            <a:r>
              <a:rPr sz="2400" b="1" dirty="0">
                <a:solidFill>
                  <a:srgbClr val="333333"/>
                </a:solidFill>
                <a:latin typeface="Times New Roman" panose="02020603050405020304" pitchFamily="18" charset="0"/>
                <a:cs typeface="Times New Roman" panose="02020603050405020304" pitchFamily="18" charset="0"/>
              </a:rPr>
              <a:t>o? </a:t>
            </a:r>
            <a:r>
              <a:rPr sz="2400" dirty="0">
                <a:solidFill>
                  <a:srgbClr val="000000"/>
                </a:solidFill>
                <a:latin typeface="Times New Roman" panose="02020603050405020304" pitchFamily="18" charset="0"/>
                <a:cs typeface="Times New Roman" panose="02020603050405020304" pitchFamily="18" charset="0"/>
              </a:rPr>
              <a:t/>
            </a:r>
            <a:br>
              <a:rPr sz="2400" dirty="0">
                <a:solidFill>
                  <a:srgbClr val="000000"/>
                </a:solidFill>
                <a:latin typeface="Times New Roman" panose="02020603050405020304" pitchFamily="18" charset="0"/>
                <a:cs typeface="Times New Roman" panose="02020603050405020304" pitchFamily="18" charset="0"/>
              </a:rPr>
            </a:br>
            <a:endParaRPr sz="2400" dirty="0"/>
          </a:p>
        </p:txBody>
      </p:sp>
      <p:pic>
        <p:nvPicPr>
          <p:cNvPr id="63492" name="Picture 2"/>
          <p:cNvPicPr>
            <a:picLocks noChangeAspect="1"/>
          </p:cNvPicPr>
          <p:nvPr/>
        </p:nvPicPr>
        <p:blipFill>
          <a:blip r:embed="rId4"/>
          <a:stretch>
            <a:fillRect/>
          </a:stretch>
        </p:blipFill>
        <p:spPr>
          <a:xfrm>
            <a:off x="1444625" y="1"/>
            <a:ext cx="1324610" cy="1021715"/>
          </a:xfrm>
          <a:prstGeom prst="rect">
            <a:avLst/>
          </a:prstGeom>
          <a:noFill/>
          <a:ln w="9525">
            <a:noFill/>
          </a:ln>
        </p:spPr>
      </p:pic>
    </p:spTree>
    <p:extLst>
      <p:ext uri="{BB962C8B-B14F-4D97-AF65-F5344CB8AC3E}">
        <p14:creationId xmlns:p14="http://schemas.microsoft.com/office/powerpoint/2010/main" val="83255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5539"/>
                                        </p:tgtEl>
                                        <p:attrNameLst>
                                          <p:attrName>style.visibility</p:attrName>
                                        </p:attrNameLst>
                                      </p:cBhvr>
                                      <p:to>
                                        <p:strVal val="visible"/>
                                      </p:to>
                                    </p:set>
                                    <p:animEffect transition="in" filter="box(in)">
                                      <p:cBhvr>
                                        <p:cTn id="12" dur="2000"/>
                                        <p:tgtEl>
                                          <p:spTgt spid="65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2289" y="198439"/>
            <a:ext cx="7491413" cy="1325563"/>
          </a:xfrm>
        </p:spPr>
        <p:txBody>
          <a:bodyPr vert="horz" wrap="square" lIns="91440" tIns="45720" rIns="91440" bIns="45720" numCol="1" rtlCol="0" anchor="ctr" anchorCtr="0" compatLnSpc="1">
            <a:normAutofit/>
          </a:bodyPr>
          <a:lstStyle/>
          <a:p>
            <a:pPr eaLnBrk="1" hangingPunct="1">
              <a:lnSpc>
                <a:spcPct val="100000"/>
              </a:lnSpc>
              <a:buNone/>
            </a:pPr>
            <a:r>
              <a:rPr sz="2400" b="1" dirty="0">
                <a:solidFill>
                  <a:srgbClr val="333333"/>
                </a:solidFill>
                <a:latin typeface="Times New Roman" panose="02020603050405020304" pitchFamily="18" charset="0"/>
                <a:cs typeface="Times New Roman" panose="02020603050405020304" pitchFamily="18" charset="0"/>
              </a:rPr>
              <a:t>Vì sao nói ATP l</a:t>
            </a:r>
            <a:r>
              <a:rPr sz="2400" b="1" dirty="0">
                <a:solidFill>
                  <a:srgbClr val="333333"/>
                </a:solidFill>
                <a:latin typeface="Times New Roman" panose="02020603050405020304" pitchFamily="18" charset="0"/>
                <a:ea typeface="Times New Roman" panose="02020603050405020304" pitchFamily="18" charset="0"/>
              </a:rPr>
              <a:t>à</a:t>
            </a:r>
            <a:r>
              <a:rPr sz="2400" b="1" dirty="0">
                <a:solidFill>
                  <a:srgbClr val="333333"/>
                </a:solidFill>
                <a:latin typeface="Times New Roman" panose="02020603050405020304" pitchFamily="18" charset="0"/>
                <a:cs typeface="Times New Roman" panose="02020603050405020304" pitchFamily="18" charset="0"/>
              </a:rPr>
              <a:t> đồng tiền năng lượng của tế b</a:t>
            </a:r>
            <a:r>
              <a:rPr sz="2400" b="1" dirty="0">
                <a:solidFill>
                  <a:srgbClr val="333333"/>
                </a:solidFill>
                <a:latin typeface="Times New Roman" panose="02020603050405020304" pitchFamily="18" charset="0"/>
                <a:ea typeface="Times New Roman" panose="02020603050405020304" pitchFamily="18" charset="0"/>
              </a:rPr>
              <a:t>à</a:t>
            </a:r>
            <a:r>
              <a:rPr sz="2400" b="1" dirty="0">
                <a:solidFill>
                  <a:srgbClr val="333333"/>
                </a:solidFill>
                <a:latin typeface="Times New Roman" panose="02020603050405020304" pitchFamily="18" charset="0"/>
                <a:cs typeface="Times New Roman" panose="02020603050405020304" pitchFamily="18" charset="0"/>
              </a:rPr>
              <a:t>o? </a:t>
            </a:r>
            <a:r>
              <a:rPr sz="2400" dirty="0">
                <a:solidFill>
                  <a:srgbClr val="000000"/>
                </a:solidFill>
                <a:latin typeface="Times New Roman" panose="02020603050405020304" pitchFamily="18" charset="0"/>
                <a:cs typeface="Times New Roman" panose="02020603050405020304" pitchFamily="18" charset="0"/>
              </a:rPr>
              <a:t/>
            </a:r>
            <a:br>
              <a:rPr sz="2400" dirty="0">
                <a:solidFill>
                  <a:srgbClr val="000000"/>
                </a:solidFill>
                <a:latin typeface="Times New Roman" panose="02020603050405020304" pitchFamily="18" charset="0"/>
                <a:cs typeface="Times New Roman" panose="02020603050405020304" pitchFamily="18" charset="0"/>
              </a:rPr>
            </a:br>
            <a:endParaRPr sz="2400" dirty="0"/>
          </a:p>
        </p:txBody>
      </p:sp>
      <p:sp>
        <p:nvSpPr>
          <p:cNvPr id="4" name="Date Placeholder 3"/>
          <p:cNvSpPr txBox="1">
            <a:spLocks noGrp="1"/>
          </p:cNvSpPr>
          <p:nvPr>
            <p:ph type="dt" sz="half" idx="4294967295"/>
          </p:nvPr>
        </p:nvSpPr>
        <p:spPr>
          <a:xfrm>
            <a:off x="2152650" y="6356351"/>
            <a:ext cx="2057400" cy="365125"/>
          </a:xfrm>
          <a:prstGeom prst="rect">
            <a:avLst/>
          </a:prstGeom>
          <a:noFill/>
        </p:spPr>
        <p:txBody>
          <a:bodyPr lIns="91440" tIns="45720" rIns="91440" bIns="45720" rtlCol="0" anchor="ctr"/>
          <a:lstStyle/>
          <a:p>
            <a:pPr>
              <a:defRPr/>
            </a:pPr>
            <a:fld id="{8C58852D-EBC7-443B-BD65-7BD39F684CCB}" type="datetime1">
              <a:rPr lang="vi-VN" altLang="vi-VN" sz="1200">
                <a:solidFill>
                  <a:srgbClr val="000000"/>
                </a:solidFill>
              </a:rPr>
              <a:pPr>
                <a:defRPr/>
              </a:pPr>
              <a:t>23/11/2023</a:t>
            </a:fld>
            <a:endParaRPr lang="en-US" altLang="vi-VN" sz="1200">
              <a:solidFill>
                <a:srgbClr val="000000"/>
              </a:solidFill>
            </a:endParaRPr>
          </a:p>
        </p:txBody>
      </p:sp>
      <p:pic>
        <p:nvPicPr>
          <p:cNvPr id="63492" name="Picture 2"/>
          <p:cNvPicPr>
            <a:picLocks noChangeAspect="1"/>
          </p:cNvPicPr>
          <p:nvPr/>
        </p:nvPicPr>
        <p:blipFill>
          <a:blip r:embed="rId2"/>
          <a:stretch>
            <a:fillRect/>
          </a:stretch>
        </p:blipFill>
        <p:spPr>
          <a:xfrm>
            <a:off x="1444626" y="1"/>
            <a:ext cx="1700213" cy="1311275"/>
          </a:xfrm>
          <a:prstGeom prst="rect">
            <a:avLst/>
          </a:prstGeom>
          <a:noFill/>
          <a:ln w="9525">
            <a:noFill/>
          </a:ln>
        </p:spPr>
      </p:pic>
      <p:sp>
        <p:nvSpPr>
          <p:cNvPr id="13" name="TextBox 12"/>
          <p:cNvSpPr txBox="1"/>
          <p:nvPr/>
        </p:nvSpPr>
        <p:spPr>
          <a:xfrm>
            <a:off x="2183131" y="1200150"/>
            <a:ext cx="8199755" cy="5077460"/>
          </a:xfrm>
          <a:prstGeom prst="rect">
            <a:avLst/>
          </a:prstGeom>
          <a:noFill/>
        </p:spPr>
        <p:txBody>
          <a:bodyPr wrap="square">
            <a:spAutoFit/>
          </a:bodyPr>
          <a:lstStyle/>
          <a:p>
            <a:pPr>
              <a:buNone/>
            </a:pPr>
            <a:r>
              <a:rPr sz="3600" i="1" dirty="0">
                <a:solidFill>
                  <a:srgbClr val="333333"/>
                </a:solidFill>
                <a:latin typeface="Times New Roman" panose="02020603050405020304" pitchFamily="18" charset="0"/>
                <a:cs typeface="Times New Roman" panose="02020603050405020304" pitchFamily="18" charset="0"/>
              </a:rPr>
              <a:t>- </a:t>
            </a:r>
            <a:r>
              <a:rPr lang="vi-VN" altLang="x-none" sz="3600" i="1" dirty="0">
                <a:solidFill>
                  <a:srgbClr val="333333"/>
                </a:solidFill>
                <a:latin typeface="Times New Roman" panose="02020603050405020304" pitchFamily="18" charset="0"/>
                <a:cs typeface="Times New Roman" panose="02020603050405020304" pitchFamily="18" charset="0"/>
              </a:rPr>
              <a:t>Vì ATP là chất giàu năng lượng và có khả năng nhường năng lượng ch</a:t>
            </a:r>
            <a:r>
              <a:rPr sz="3600" i="1" dirty="0">
                <a:solidFill>
                  <a:srgbClr val="333333"/>
                </a:solidFill>
                <a:latin typeface="Times New Roman" panose="02020603050405020304" pitchFamily="18" charset="0"/>
                <a:cs typeface="Times New Roman" panose="02020603050405020304" pitchFamily="18" charset="0"/>
              </a:rPr>
              <a:t>o</a:t>
            </a:r>
            <a:r>
              <a:rPr lang="vi-VN" altLang="x-none" sz="3600" i="1" dirty="0">
                <a:solidFill>
                  <a:srgbClr val="333333"/>
                </a:solidFill>
                <a:latin typeface="Times New Roman" panose="02020603050405020304" pitchFamily="18" charset="0"/>
                <a:cs typeface="Times New Roman" panose="02020603050405020304" pitchFamily="18" charset="0"/>
              </a:rPr>
              <a:t> các hợp chất khác bằng cách chuyển nhóm photphát cuối cùng</a:t>
            </a:r>
            <a:r>
              <a:rPr sz="3600" i="1" dirty="0">
                <a:solidFill>
                  <a:srgbClr val="333333"/>
                </a:solidFill>
                <a:latin typeface="Times New Roman" panose="02020603050405020304" pitchFamily="18" charset="0"/>
                <a:cs typeface="Times New Roman" panose="02020603050405020304" pitchFamily="18" charset="0"/>
              </a:rPr>
              <a:t>.</a:t>
            </a:r>
          </a:p>
          <a:p>
            <a:pPr>
              <a:buNone/>
            </a:pPr>
            <a:r>
              <a:rPr lang="vi-VN" altLang="x-none" sz="3600" i="1" dirty="0">
                <a:solidFill>
                  <a:srgbClr val="333333"/>
                </a:solidFill>
                <a:latin typeface="Times New Roman" panose="02020603050405020304" pitchFamily="18" charset="0"/>
                <a:cs typeface="Times New Roman" panose="02020603050405020304" pitchFamily="18" charset="0"/>
              </a:rPr>
              <a:t>- ATP là dạng năng lượng tế bào có thể sử dụng được để cung cấp cho các hoạt động sống</a:t>
            </a:r>
            <a:r>
              <a:rPr sz="3600" i="1" dirty="0">
                <a:solidFill>
                  <a:srgbClr val="333333"/>
                </a:solidFill>
                <a:latin typeface="Times New Roman" panose="02020603050405020304" pitchFamily="18" charset="0"/>
                <a:cs typeface="Times New Roman" panose="02020603050405020304" pitchFamily="18" charset="0"/>
              </a:rPr>
              <a:t> </a:t>
            </a:r>
            <a:r>
              <a:rPr lang="vi-VN" altLang="x-none" sz="3600" i="1" dirty="0">
                <a:solidFill>
                  <a:srgbClr val="333333"/>
                </a:solidFill>
                <a:latin typeface="Times New Roman" panose="02020603050405020304" pitchFamily="18" charset="0"/>
                <a:cs typeface="Times New Roman" panose="02020603050405020304" pitchFamily="18" charset="0"/>
              </a:rPr>
              <a:t>của tế bào như các quá trình tổng hợp, các quá trình phân giải, vận chuyển các chất qua màng, sinh công cơ học…</a:t>
            </a:r>
            <a:endParaRP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153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600" y="171847"/>
            <a:ext cx="11988800" cy="584775"/>
          </a:xfrm>
          <a:prstGeom prst="rect">
            <a:avLst/>
          </a:prstGeom>
        </p:spPr>
        <p:txBody>
          <a:bodyPr wrap="square">
            <a:spAutoFit/>
          </a:bodyPr>
          <a:lstStyle/>
          <a:p>
            <a:pPr algn="ctr"/>
            <a:r>
              <a:rPr lang="en-US" sz="3200">
                <a:solidFill>
                  <a:srgbClr val="FF0000"/>
                </a:solidFill>
                <a:latin typeface="Times New Roman" pitchFamily="18" charset="0"/>
                <a:cs typeface="Times New Roman" pitchFamily="18" charset="0"/>
              </a:rPr>
              <a:t>Bản đồ khái niệm hoàn chỉnh về ATP</a:t>
            </a:r>
          </a:p>
        </p:txBody>
      </p:sp>
      <p:pic>
        <p:nvPicPr>
          <p:cNvPr id="6" name="Picture 5" descr="C:\Users\Admin\Documents\My Cmaps\ATP đủ.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600" y="914400"/>
            <a:ext cx="9956800" cy="5867400"/>
          </a:xfrm>
          <a:prstGeom prst="rect">
            <a:avLst/>
          </a:prstGeom>
          <a:noFill/>
          <a:ln>
            <a:noFill/>
          </a:ln>
        </p:spPr>
      </p:pic>
    </p:spTree>
    <p:extLst>
      <p:ext uri="{BB962C8B-B14F-4D97-AF65-F5344CB8AC3E}">
        <p14:creationId xmlns:p14="http://schemas.microsoft.com/office/powerpoint/2010/main" val="18461384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1065" y="146957"/>
            <a:ext cx="6541471" cy="461665"/>
          </a:xfrm>
          <a:prstGeom prst="rect">
            <a:avLst/>
          </a:prstGeom>
          <a:noFill/>
        </p:spPr>
        <p:txBody>
          <a:bodyPr wrap="none" rtlCol="0">
            <a:spAutoFit/>
          </a:bodyPr>
          <a:lstStyle/>
          <a:p>
            <a:r>
              <a:rPr lang="en-US" sz="2400" b="1" dirty="0" err="1" smtClean="0">
                <a:latin typeface="Times New Roman" panose="02020603050405020304" pitchFamily="18" charset="0"/>
                <a:cs typeface="Times New Roman" panose="02020603050405020304" pitchFamily="18" charset="0"/>
              </a:rPr>
              <a:t>Vẽ</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đồ</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tư</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duy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về</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cấu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trúc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chức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năng</a:t>
            </a:r>
            <a:r>
              <a:rPr lang="en-US" sz="2400" b="1" dirty="0" smtClean="0">
                <a:latin typeface="Times New Roman" panose="02020603050405020304" pitchFamily="18" charset="0"/>
                <a:cs typeface="Times New Roman" panose="02020603050405020304" pitchFamily="18" charset="0"/>
              </a:rPr>
              <a:t> ATP ? </a:t>
            </a:r>
            <a:endParaRPr lang="en-US" sz="24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6992"/>
          <a:stretch/>
        </p:blipFill>
        <p:spPr>
          <a:xfrm>
            <a:off x="440871" y="742949"/>
            <a:ext cx="11356522" cy="5927271"/>
          </a:xfrm>
          <a:prstGeom prst="rect">
            <a:avLst/>
          </a:prstGeom>
        </p:spPr>
      </p:pic>
    </p:spTree>
    <p:extLst>
      <p:ext uri="{BB962C8B-B14F-4D97-AF65-F5344CB8AC3E}">
        <p14:creationId xmlns:p14="http://schemas.microsoft.com/office/powerpoint/2010/main" val="4052186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2613" y="6232810"/>
            <a:ext cx="7416800" cy="564322"/>
          </a:xfrm>
          <a:prstGeom prst="rect">
            <a:avLst/>
          </a:prstGeom>
        </p:spPr>
        <p:txBody>
          <a:bodyPr wrap="square">
            <a:spAutoFit/>
          </a:bodyPr>
          <a:lstStyle/>
          <a:p>
            <a:pPr algn="ctr"/>
            <a:r>
              <a:rPr lang="en-US" sz="3067" dirty="0" err="1">
                <a:solidFill>
                  <a:srgbClr val="FF0000"/>
                </a:solidFill>
                <a:latin typeface="Times New Roman" pitchFamily="18" charset="0"/>
                <a:cs typeface="Times New Roman" pitchFamily="18" charset="0"/>
              </a:rPr>
              <a:t>Một</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số</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hoạt</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động</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cần</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năng</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lượng</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của</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tế</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bào</a:t>
            </a:r>
            <a:endParaRPr lang="en-US" sz="3067" dirty="0">
              <a:solidFill>
                <a:srgbClr val="FF0000"/>
              </a:solidFill>
              <a:latin typeface="Times New Roman" pitchFamily="18" charset="0"/>
              <a:cs typeface="Times New Roman" pitchFamily="18" charset="0"/>
            </a:endParaRPr>
          </a:p>
        </p:txBody>
      </p:sp>
      <p:sp>
        <p:nvSpPr>
          <p:cNvPr id="10" name="Rectangle 9"/>
          <p:cNvSpPr/>
          <p:nvPr/>
        </p:nvSpPr>
        <p:spPr>
          <a:xfrm>
            <a:off x="7526560" y="5797600"/>
            <a:ext cx="4481949" cy="1036309"/>
          </a:xfrm>
          <a:prstGeom prst="rect">
            <a:avLst/>
          </a:prstGeom>
        </p:spPr>
        <p:txBody>
          <a:bodyPr wrap="square">
            <a:spAutoFit/>
          </a:bodyPr>
          <a:lstStyle/>
          <a:p>
            <a:pPr algn="ctr"/>
            <a:r>
              <a:rPr lang="en-US" sz="3067" dirty="0">
                <a:solidFill>
                  <a:srgbClr val="FF0000"/>
                </a:solidFill>
                <a:latin typeface="Times New Roman" pitchFamily="18" charset="0"/>
                <a:cs typeface="Times New Roman" pitchFamily="18" charset="0"/>
              </a:rPr>
              <a:t>Chu </a:t>
            </a:r>
            <a:r>
              <a:rPr lang="en-US" sz="3067" dirty="0" err="1">
                <a:solidFill>
                  <a:srgbClr val="FF0000"/>
                </a:solidFill>
                <a:latin typeface="Times New Roman" pitchFamily="18" charset="0"/>
                <a:cs typeface="Times New Roman" pitchFamily="18" charset="0"/>
              </a:rPr>
              <a:t>trình</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phân</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giải</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và</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tổng</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hợp</a:t>
            </a:r>
            <a:r>
              <a:rPr lang="en-US" sz="3067" dirty="0">
                <a:solidFill>
                  <a:srgbClr val="FF0000"/>
                </a:solidFill>
                <a:latin typeface="Times New Roman" pitchFamily="18" charset="0"/>
                <a:cs typeface="Times New Roman" pitchFamily="18" charset="0"/>
              </a:rPr>
              <a:t> ATP</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60" y="300092"/>
            <a:ext cx="6189441" cy="5932718"/>
          </a:xfrm>
          <a:prstGeom prst="rect">
            <a:avLst/>
          </a:prstGeom>
        </p:spPr>
      </p:pic>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l="5902" t="4032" b="-1"/>
          <a:stretch/>
        </p:blipFill>
        <p:spPr>
          <a:xfrm>
            <a:off x="6389251" y="656172"/>
            <a:ext cx="5701149" cy="5107065"/>
          </a:xfrm>
          <a:prstGeom prst="rect">
            <a:avLst/>
          </a:prstGeom>
        </p:spPr>
      </p:pic>
      <p:sp>
        <p:nvSpPr>
          <p:cNvPr id="3" name="Oval 2"/>
          <p:cNvSpPr/>
          <p:nvPr/>
        </p:nvSpPr>
        <p:spPr>
          <a:xfrm>
            <a:off x="3305262" y="528506"/>
            <a:ext cx="5746459" cy="2298584"/>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it-CH" sz="3200" b="1" dirty="0" smtClean="0">
                <a:solidFill>
                  <a:srgbClr val="002060"/>
                </a:solidFill>
                <a:latin typeface="Times New Roman" pitchFamily="18" charset="0"/>
                <a:cs typeface="Times New Roman" pitchFamily="18" charset="0"/>
              </a:rPr>
              <a:t>Cho biết chức năng của ATP trong tế bào? Giải thích.</a:t>
            </a:r>
            <a:endParaRPr lang="en-US" sz="3200" b="1" dirty="0">
              <a:solidFill>
                <a:srgbClr val="002060"/>
              </a:solidFill>
              <a:latin typeface="Times New Roman" pitchFamily="18" charset="0"/>
              <a:cs typeface="Times New Roman" pitchFamily="18" charset="0"/>
            </a:endParaRPr>
          </a:p>
        </p:txBody>
      </p:sp>
      <p:sp>
        <p:nvSpPr>
          <p:cNvPr id="6" name="Rounded Rectangle 5"/>
          <p:cNvSpPr/>
          <p:nvPr/>
        </p:nvSpPr>
        <p:spPr>
          <a:xfrm>
            <a:off x="939567" y="383821"/>
            <a:ext cx="10939244" cy="281238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it-CH" sz="2800" b="1" dirty="0" smtClean="0">
                <a:solidFill>
                  <a:srgbClr val="002060"/>
                </a:solidFill>
                <a:latin typeface="Times New Roman" pitchFamily="18" charset="0"/>
                <a:cs typeface="Times New Roman" pitchFamily="18" charset="0"/>
              </a:rPr>
              <a:t>Chức năng của ATP trong tế bào:</a:t>
            </a:r>
            <a:endParaRPr lang="en-US" sz="2800" b="1" dirty="0" smtClean="0">
              <a:solidFill>
                <a:srgbClr val="002060"/>
              </a:solidFill>
              <a:latin typeface="Times New Roman" pitchFamily="18" charset="0"/>
              <a:cs typeface="Times New Roman" pitchFamily="18" charset="0"/>
            </a:endParaRPr>
          </a:p>
          <a:p>
            <a:pPr algn="just">
              <a:lnSpc>
                <a:spcPct val="130000"/>
              </a:lnSpc>
            </a:pPr>
            <a:r>
              <a:rPr lang="it-CH" sz="2800" b="1" dirty="0" smtClean="0">
                <a:solidFill>
                  <a:srgbClr val="002060"/>
                </a:solidFill>
                <a:latin typeface="Times New Roman" pitchFamily="18" charset="0"/>
                <a:cs typeface="Times New Roman" pitchFamily="18" charset="0"/>
              </a:rPr>
              <a:t>- Cung cấp năng lượng cho quá trình tổng hợp các chất</a:t>
            </a:r>
            <a:endParaRPr lang="en-US" sz="2800" b="1" dirty="0" smtClean="0">
              <a:solidFill>
                <a:srgbClr val="002060"/>
              </a:solidFill>
              <a:latin typeface="Times New Roman" pitchFamily="18" charset="0"/>
              <a:cs typeface="Times New Roman" pitchFamily="18" charset="0"/>
            </a:endParaRPr>
          </a:p>
          <a:p>
            <a:pPr algn="just">
              <a:lnSpc>
                <a:spcPct val="130000"/>
              </a:lnSpc>
            </a:pPr>
            <a:r>
              <a:rPr lang="it-CH" sz="2800" b="1" dirty="0" smtClean="0">
                <a:solidFill>
                  <a:srgbClr val="002060"/>
                </a:solidFill>
                <a:latin typeface="Times New Roman" pitchFamily="18" charset="0"/>
                <a:cs typeface="Times New Roman" pitchFamily="18" charset="0"/>
              </a:rPr>
              <a:t>- Cung cấp năng lượng cho quá trình vận chuyển các chất qua màng.</a:t>
            </a:r>
            <a:endParaRPr lang="en-US" sz="2800" b="1" dirty="0" smtClean="0">
              <a:solidFill>
                <a:srgbClr val="002060"/>
              </a:solidFill>
              <a:latin typeface="Times New Roman" pitchFamily="18" charset="0"/>
              <a:cs typeface="Times New Roman" pitchFamily="18" charset="0"/>
            </a:endParaRPr>
          </a:p>
          <a:p>
            <a:pPr algn="just">
              <a:lnSpc>
                <a:spcPct val="130000"/>
              </a:lnSpc>
            </a:pPr>
            <a:r>
              <a:rPr lang="it-CH" sz="2800" b="1" dirty="0" smtClean="0">
                <a:solidFill>
                  <a:srgbClr val="002060"/>
                </a:solidFill>
                <a:latin typeface="Times New Roman" pitchFamily="18" charset="0"/>
                <a:cs typeface="Times New Roman" pitchFamily="18" charset="0"/>
              </a:rPr>
              <a:t>- Cung cấp năng lượng cho vận chuyển các túi tiết.</a:t>
            </a:r>
            <a:endParaRPr lang="en-US" sz="2800" b="1" dirty="0">
              <a:solidFill>
                <a:srgbClr val="002060"/>
              </a:solidFill>
              <a:latin typeface="Times New Roman" pitchFamily="18" charset="0"/>
              <a:cs typeface="Times New Roman" pitchFamily="18" charset="0"/>
            </a:endParaRPr>
          </a:p>
        </p:txBody>
      </p:sp>
      <p:sp>
        <p:nvSpPr>
          <p:cNvPr id="7" name="Oval 6"/>
          <p:cNvSpPr/>
          <p:nvPr/>
        </p:nvSpPr>
        <p:spPr>
          <a:xfrm>
            <a:off x="703379" y="721239"/>
            <a:ext cx="11488621" cy="3147863"/>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it-CH" sz="3600" b="1" dirty="0" smtClean="0">
                <a:solidFill>
                  <a:srgbClr val="002060"/>
                </a:solidFill>
                <a:latin typeface="Times New Roman" pitchFamily="18" charset="0"/>
                <a:cs typeface="Times New Roman" pitchFamily="18" charset="0"/>
              </a:rPr>
              <a:t>ATP được tổng hợp và phân giải như thế nào? Đặc điểm nào có thể ví ATP là "đồng tiền" năng lượng trong tế bào?</a:t>
            </a:r>
            <a:endParaRPr lang="en-US" sz="3600" b="1" dirty="0">
              <a:solidFill>
                <a:srgbClr val="002060"/>
              </a:solidFill>
              <a:latin typeface="Times New Roman" pitchFamily="18" charset="0"/>
              <a:cs typeface="Times New Roman" pitchFamily="18" charset="0"/>
            </a:endParaRPr>
          </a:p>
        </p:txBody>
      </p:sp>
      <p:sp>
        <p:nvSpPr>
          <p:cNvPr id="8" name="Rounded Rectangle 7"/>
          <p:cNvSpPr/>
          <p:nvPr/>
        </p:nvSpPr>
        <p:spPr>
          <a:xfrm>
            <a:off x="880843" y="383822"/>
            <a:ext cx="10997968" cy="537941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it-CH" sz="2800" b="1" dirty="0" smtClean="0">
                <a:solidFill>
                  <a:srgbClr val="002060"/>
                </a:solidFill>
                <a:latin typeface="Times New Roman" pitchFamily="18" charset="0"/>
                <a:cs typeface="Times New Roman" pitchFamily="18" charset="0"/>
              </a:rPr>
              <a:t>- ATP được tổng hợp bằng cách liên kết ADP với 1 nhóm phosphate.</a:t>
            </a:r>
            <a:endParaRPr lang="en-US" sz="2800" b="1" dirty="0" smtClean="0">
              <a:solidFill>
                <a:srgbClr val="002060"/>
              </a:solidFill>
              <a:latin typeface="Times New Roman" pitchFamily="18" charset="0"/>
              <a:cs typeface="Times New Roman" pitchFamily="18" charset="0"/>
            </a:endParaRPr>
          </a:p>
          <a:p>
            <a:pPr algn="just">
              <a:lnSpc>
                <a:spcPct val="130000"/>
              </a:lnSpc>
            </a:pPr>
            <a:r>
              <a:rPr lang="it-CH" sz="2800" b="1" dirty="0" smtClean="0">
                <a:solidFill>
                  <a:srgbClr val="002060"/>
                </a:solidFill>
                <a:latin typeface="Times New Roman" pitchFamily="18" charset="0"/>
                <a:cs typeface="Times New Roman" pitchFamily="18" charset="0"/>
              </a:rPr>
              <a:t>- ATP được phân giải bằng cách phá vỡ liên kết giữa 2 nhóm phosphat  tạo ADP và Pi.</a:t>
            </a:r>
            <a:endParaRPr lang="en-US" sz="2800" b="1" dirty="0" smtClean="0">
              <a:solidFill>
                <a:srgbClr val="002060"/>
              </a:solidFill>
              <a:latin typeface="Times New Roman" pitchFamily="18" charset="0"/>
              <a:cs typeface="Times New Roman" pitchFamily="18" charset="0"/>
            </a:endParaRPr>
          </a:p>
          <a:p>
            <a:pPr algn="just">
              <a:lnSpc>
                <a:spcPct val="130000"/>
              </a:lnSpc>
            </a:pPr>
            <a:r>
              <a:rPr lang="it-CH" sz="2800" b="1" dirty="0" smtClean="0">
                <a:solidFill>
                  <a:srgbClr val="002060"/>
                </a:solidFill>
                <a:latin typeface="Times New Roman" pitchFamily="18" charset="0"/>
                <a:cs typeface="Times New Roman" pitchFamily="18" charset="0"/>
              </a:rPr>
              <a:t>- Khi liên kết giữa 2 nhóm phosphat của ATP bị phá vỡ, năng lượng được chuyển hóa trực tiếp cho các hoạt động cần năng lượng của tế bào. Sự phân giải các hợp chất dự trữ năng lượng cung cấp năng lượng cho sự hình thành liên kết giữa các gốc phosphat trong phân tử ATP =&gt; ATP đóng vai trò là "đồng tiền" năng lượng của tế bào.</a:t>
            </a:r>
            <a:endParaRPr lang="en-US" sz="2800" b="1" dirty="0"/>
          </a:p>
        </p:txBody>
      </p:sp>
    </p:spTree>
    <p:extLst>
      <p:ext uri="{BB962C8B-B14F-4D97-AF65-F5344CB8AC3E}">
        <p14:creationId xmlns:p14="http://schemas.microsoft.com/office/powerpoint/2010/main" val="1172668964"/>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xit" presetSubtype="1" fill="hold" grpId="1" nodeType="clickEffect">
                                  <p:stCondLst>
                                    <p:cond delay="0"/>
                                  </p:stCondLst>
                                  <p:childTnLst>
                                    <p:animEffect transition="out" filter="wheel(1)">
                                      <p:cBhvr>
                                        <p:cTn id="27" dur="2000"/>
                                        <p:tgtEl>
                                          <p:spTgt spid="3"/>
                                        </p:tgtEl>
                                      </p:cBhvr>
                                    </p:animEffect>
                                    <p:set>
                                      <p:cBhvr>
                                        <p:cTn id="28" dur="1" fill="hold">
                                          <p:stCondLst>
                                            <p:cond delay="1999"/>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xit" presetSubtype="10" fill="hold" grpId="1" nodeType="clickEffect">
                                  <p:stCondLst>
                                    <p:cond delay="0"/>
                                  </p:stCondLst>
                                  <p:childTnLst>
                                    <p:animEffect transition="out" filter="randombar(horizontal)">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ircle(in)">
                                      <p:cBhvr>
                                        <p:cTn id="43" dur="25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xit" presetSubtype="1" fill="hold" grpId="1" nodeType="clickEffect">
                                  <p:stCondLst>
                                    <p:cond delay="0"/>
                                  </p:stCondLst>
                                  <p:childTnLst>
                                    <p:animEffect transition="out" filter="wheel(1)">
                                      <p:cBhvr>
                                        <p:cTn id="47" dur="2000"/>
                                        <p:tgtEl>
                                          <p:spTgt spid="7"/>
                                        </p:tgtEl>
                                      </p:cBhvr>
                                    </p:animEffect>
                                    <p:set>
                                      <p:cBhvr>
                                        <p:cTn id="48" dur="1" fill="hold">
                                          <p:stCondLst>
                                            <p:cond delay="1999"/>
                                          </p:stCondLst>
                                        </p:cTn>
                                        <p:tgtEl>
                                          <p:spTgt spid="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circle(in)">
                                      <p:cBhvr>
                                        <p:cTn id="53" dur="25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xit" presetSubtype="1" fill="hold" grpId="1" nodeType="clickEffect">
                                  <p:stCondLst>
                                    <p:cond delay="0"/>
                                  </p:stCondLst>
                                  <p:childTnLst>
                                    <p:animEffect transition="out" filter="wheel(1)">
                                      <p:cBhvr>
                                        <p:cTn id="57" dur="2000"/>
                                        <p:tgtEl>
                                          <p:spTgt spid="8"/>
                                        </p:tgtEl>
                                      </p:cBhvr>
                                    </p:animEffect>
                                    <p:set>
                                      <p:cBhvr>
                                        <p:cTn id="58"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animBg="1"/>
      <p:bldP spid="3" grpId="1" animBg="1"/>
      <p:bldP spid="6" grpId="0" animBg="1"/>
      <p:bldP spid="6" grpId="1" animBg="1"/>
      <p:bldP spid="7" grpId="0" animBg="1"/>
      <p:bldP spid="7" grpId="1" animBg="1"/>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11370" r="5078"/>
          <a:stretch/>
        </p:blipFill>
        <p:spPr>
          <a:xfrm>
            <a:off x="5476057" y="771728"/>
            <a:ext cx="6672400" cy="4892472"/>
          </a:xfrm>
          <a:prstGeom prst="rect">
            <a:avLst/>
          </a:prstGeom>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76" r="12258"/>
          <a:stretch/>
        </p:blipFill>
        <p:spPr bwMode="auto">
          <a:xfrm>
            <a:off x="62896" y="889173"/>
            <a:ext cx="5220305" cy="466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996648" y="5558837"/>
            <a:ext cx="3657600" cy="584775"/>
          </a:xfrm>
          <a:prstGeom prst="rect">
            <a:avLst/>
          </a:prstGeom>
        </p:spPr>
        <p:txBody>
          <a:bodyPr wrap="square">
            <a:spAutoFit/>
          </a:bodyPr>
          <a:lstStyle/>
          <a:p>
            <a:pPr algn="ctr"/>
            <a:r>
              <a:rPr lang="en-US" sz="3200">
                <a:solidFill>
                  <a:srgbClr val="FF0000"/>
                </a:solidFill>
                <a:latin typeface="Times New Roman" pitchFamily="18" charset="0"/>
                <a:cs typeface="Times New Roman" pitchFamily="18" charset="0"/>
              </a:rPr>
              <a:t>Cấu trúc enzyme</a:t>
            </a:r>
          </a:p>
        </p:txBody>
      </p:sp>
      <p:sp>
        <p:nvSpPr>
          <p:cNvPr id="10" name="Rectangle 9"/>
          <p:cNvSpPr/>
          <p:nvPr/>
        </p:nvSpPr>
        <p:spPr>
          <a:xfrm>
            <a:off x="5476058" y="5558837"/>
            <a:ext cx="6512741" cy="584775"/>
          </a:xfrm>
          <a:prstGeom prst="rect">
            <a:avLst/>
          </a:prstGeom>
        </p:spPr>
        <p:txBody>
          <a:bodyPr wrap="square">
            <a:spAutoFit/>
          </a:bodyPr>
          <a:lstStyle/>
          <a:p>
            <a:pPr algn="ctr"/>
            <a:r>
              <a:rPr lang="en-US" sz="3200">
                <a:solidFill>
                  <a:srgbClr val="FF0000"/>
                </a:solidFill>
                <a:latin typeface="Times New Roman" pitchFamily="18" charset="0"/>
                <a:cs typeface="Times New Roman" pitchFamily="18" charset="0"/>
              </a:rPr>
              <a:t>Cơ chế tác động của emzyme</a:t>
            </a:r>
          </a:p>
        </p:txBody>
      </p:sp>
      <p:sp>
        <p:nvSpPr>
          <p:cNvPr id="3" name="Rectangle 2"/>
          <p:cNvSpPr/>
          <p:nvPr/>
        </p:nvSpPr>
        <p:spPr>
          <a:xfrm>
            <a:off x="5181601" y="171847"/>
            <a:ext cx="2124299" cy="584775"/>
          </a:xfrm>
          <a:prstGeom prst="rect">
            <a:avLst/>
          </a:prstGeom>
        </p:spPr>
        <p:txBody>
          <a:bodyPr wrap="none">
            <a:spAutoFit/>
          </a:bodyPr>
          <a:lstStyle/>
          <a:p>
            <a:r>
              <a:rPr lang="en-US" sz="3200" b="1" dirty="0" smtClean="0">
                <a:solidFill>
                  <a:srgbClr val="FF0000"/>
                </a:solidFill>
                <a:latin typeface="Times New Roman" pitchFamily="18" charset="0"/>
                <a:cs typeface="Times New Roman" pitchFamily="18" charset="0"/>
              </a:rPr>
              <a:t>II. Enzyme</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46764815"/>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0" name="AutoShape 5"/>
          <p:cNvSpPr>
            <a:spLocks noChangeArrowheads="1"/>
          </p:cNvSpPr>
          <p:nvPr/>
        </p:nvSpPr>
        <p:spPr bwMode="auto">
          <a:xfrm>
            <a:off x="777421" y="246063"/>
            <a:ext cx="8686800" cy="533400"/>
          </a:xfrm>
          <a:prstGeom prst="flowChartAlternateProcess">
            <a:avLst/>
          </a:prstGeom>
          <a:noFill/>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w Cen MT" panose="020B0602020104020603"/>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5pPr>
          </a:lstStyle>
          <a:p>
            <a:pPr lvl="0" eaLnBrk="1" hangingPunct="1"/>
            <a:r>
              <a:rPr lang="en-US" altLang="vi-VN" sz="2000" b="1" dirty="0">
                <a:solidFill>
                  <a:srgbClr val="480024"/>
                </a:solidFill>
                <a:effectLst>
                  <a:outerShdw blurRad="38100" dist="38100" dir="2700000">
                    <a:srgbClr val="C0C0C0"/>
                  </a:outerShdw>
                </a:effectLst>
                <a:latin typeface="Times New Roman" panose="02020603050405020304" pitchFamily="18" charset="0"/>
              </a:rPr>
              <a:t>I. NĂNG LƯỢNG VÀ </a:t>
            </a:r>
            <a:r>
              <a:rPr lang="en-US" altLang="vi-VN" sz="2000" b="1" dirty="0" smtClean="0">
                <a:solidFill>
                  <a:srgbClr val="480024"/>
                </a:solidFill>
                <a:effectLst>
                  <a:outerShdw blurRad="38100" dist="38100" dir="2700000">
                    <a:srgbClr val="C0C0C0"/>
                  </a:outerShdw>
                </a:effectLst>
                <a:latin typeface="Times New Roman" panose="02020603050405020304" pitchFamily="18" charset="0"/>
              </a:rPr>
              <a:t>SỰ CHUYỂN HÓA </a:t>
            </a:r>
            <a:r>
              <a:rPr lang="en-US" altLang="vi-VN" sz="2000" b="1" dirty="0">
                <a:solidFill>
                  <a:srgbClr val="480024"/>
                </a:solidFill>
                <a:effectLst>
                  <a:outerShdw blurRad="38100" dist="38100" dir="2700000">
                    <a:srgbClr val="C0C0C0"/>
                  </a:outerShdw>
                </a:effectLst>
                <a:latin typeface="Times New Roman" panose="02020603050405020304" pitchFamily="18" charset="0"/>
              </a:rPr>
              <a:t>NĂNG LƯỢNG TRONG TẾ BÀO</a:t>
            </a:r>
          </a:p>
        </p:txBody>
      </p:sp>
      <p:sp>
        <p:nvSpPr>
          <p:cNvPr id="9350" name="Text Box 134"/>
          <p:cNvSpPr txBox="1"/>
          <p:nvPr/>
        </p:nvSpPr>
        <p:spPr>
          <a:xfrm>
            <a:off x="342900" y="779463"/>
            <a:ext cx="4114800" cy="457200"/>
          </a:xfrm>
          <a:prstGeom prst="rect">
            <a:avLst/>
          </a:prstGeom>
          <a:noFill/>
          <a:ln w="9525">
            <a:noFill/>
          </a:ln>
        </p:spPr>
        <p:txBody>
          <a:bodyPr>
            <a:spAutoFit/>
          </a:bodyPr>
          <a:lstStyle/>
          <a:p>
            <a:pPr algn="ctr">
              <a:spcBef>
                <a:spcPct val="50000"/>
              </a:spcBef>
            </a:pPr>
            <a:r>
              <a:rPr lang="en-US" altLang="vi-VN" sz="2400" b="1" dirty="0">
                <a:solidFill>
                  <a:srgbClr val="000066"/>
                </a:solidFill>
                <a:latin typeface="Times New Roman" panose="02020603050405020304" pitchFamily="18" charset="0"/>
              </a:rPr>
              <a:t>1. Khái niệm năng lượng</a:t>
            </a:r>
          </a:p>
        </p:txBody>
      </p:sp>
      <p:sp>
        <p:nvSpPr>
          <p:cNvPr id="4" name="Date Placeholder 3"/>
          <p:cNvSpPr txBox="1">
            <a:spLocks noGrp="1"/>
          </p:cNvSpPr>
          <p:nvPr>
            <p:ph type="dt" sz="half" idx="4294967295"/>
          </p:nvPr>
        </p:nvSpPr>
        <p:spPr>
          <a:xfrm>
            <a:off x="2152650" y="6356351"/>
            <a:ext cx="2057400" cy="365125"/>
          </a:xfrm>
          <a:prstGeom prst="rect">
            <a:avLst/>
          </a:prstGeom>
          <a:noFill/>
        </p:spPr>
        <p:txBody>
          <a:bodyPr lIns="91440" tIns="45720" rIns="91440" bIns="45720" rtlCol="0" anchor="ctr"/>
          <a:lstStyle/>
          <a:p>
            <a:pPr>
              <a:defRPr/>
            </a:pPr>
            <a:fld id="{B1B97088-2CF0-4B3A-8AD6-52FD3488289C}" type="datetime1">
              <a:rPr lang="vi-VN" sz="1200">
                <a:solidFill>
                  <a:srgbClr val="000000"/>
                </a:solidFill>
              </a:rPr>
              <a:pPr>
                <a:defRPr/>
              </a:pPr>
              <a:t>23/11/2023</a:t>
            </a:fld>
            <a:endParaRPr lang="en-US" sz="1200">
              <a:solidFill>
                <a:srgbClr val="000000"/>
              </a:solidFill>
            </a:endParaRPr>
          </a:p>
        </p:txBody>
      </p:sp>
      <p:graphicFrame>
        <p:nvGraphicFramePr>
          <p:cNvPr id="54278" name="Table 54277"/>
          <p:cNvGraphicFramePr/>
          <p:nvPr/>
        </p:nvGraphicFramePr>
        <p:xfrm>
          <a:off x="1600200" y="1522413"/>
          <a:ext cx="9067800" cy="6889760"/>
        </p:xfrm>
        <a:graphic>
          <a:graphicData uri="http://schemas.openxmlformats.org/drawingml/2006/table">
            <a:tbl>
              <a:tblPr/>
              <a:tblGrid>
                <a:gridCol w="4533900">
                  <a:extLst>
                    <a:ext uri="{9D8B030D-6E8A-4147-A177-3AD203B41FA5}">
                      <a16:colId xmlns:a16="http://schemas.microsoft.com/office/drawing/2014/main" xmlns="" val="20000"/>
                    </a:ext>
                  </a:extLst>
                </a:gridCol>
                <a:gridCol w="4533900">
                  <a:extLst>
                    <a:ext uri="{9D8B030D-6E8A-4147-A177-3AD203B41FA5}">
                      <a16:colId xmlns:a16="http://schemas.microsoft.com/office/drawing/2014/main" xmlns="" val="20001"/>
                    </a:ext>
                  </a:extLst>
                </a:gridCol>
              </a:tblGrid>
              <a:tr h="4572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w Cen MT" panose="020B0602020104020603"/>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5pPr>
                    </a:lstStyle>
                    <a:p>
                      <a:pPr lvl="0" algn="ctr" eaLnBrk="1" hangingPunct="1">
                        <a:buNone/>
                      </a:pPr>
                      <a:r>
                        <a:rPr sz="2400" b="1" dirty="0">
                          <a:solidFill>
                            <a:srgbClr val="FFFFFF"/>
                          </a:solidFill>
                          <a:latin typeface="Times New Roman" panose="02020603050405020304" pitchFamily="18" charset="0"/>
                          <a:cs typeface="Times New Roman" panose="02020603050405020304" pitchFamily="18" charset="0"/>
                        </a:rPr>
                        <a:t>Thế năng</a:t>
                      </a:r>
                      <a:endParaRPr lang="en-US" sz="2400" b="1" dirty="0">
                        <a:solidFill>
                          <a:srgbClr val="FFFFFF"/>
                        </a:solidFill>
                        <a:latin typeface="Times New Roman" panose="02020603050405020304" pitchFamily="18" charset="0"/>
                        <a:ea typeface="Times New Roman" panose="02020603050405020304" pitchFamily="18" charset="0"/>
                      </a:endParaRPr>
                    </a:p>
                  </a:txBody>
                  <a:tcPr marT="45725" marB="457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w Cen MT" panose="020B0602020104020603"/>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5pPr>
                    </a:lstStyle>
                    <a:p>
                      <a:pPr lvl="0" algn="ctr" eaLnBrk="1" hangingPunct="1">
                        <a:buNone/>
                      </a:pPr>
                      <a:r>
                        <a:rPr sz="2400" b="1" dirty="0">
                          <a:solidFill>
                            <a:srgbClr val="FFFFFF"/>
                          </a:solidFill>
                          <a:latin typeface="Times New Roman" panose="02020603050405020304" pitchFamily="18" charset="0"/>
                          <a:cs typeface="Times New Roman" panose="02020603050405020304" pitchFamily="18" charset="0"/>
                        </a:rPr>
                        <a:t>Động năng</a:t>
                      </a:r>
                      <a:endParaRPr lang="en-US" sz="2400" b="1" dirty="0">
                        <a:solidFill>
                          <a:srgbClr val="FFFFFF"/>
                        </a:solidFill>
                        <a:latin typeface="Times New Roman" panose="02020603050405020304" pitchFamily="18" charset="0"/>
                        <a:ea typeface="Times New Roman" panose="02020603050405020304" pitchFamily="18" charset="0"/>
                      </a:endParaRPr>
                    </a:p>
                  </a:txBody>
                  <a:tcPr marT="45725" marB="457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2162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w Cen MT" panose="020B0602020104020603"/>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5pPr>
                    </a:lstStyle>
                    <a:p>
                      <a:pPr lvl="0" eaLnBrk="1" hangingPunct="1">
                        <a:buNone/>
                      </a:pPr>
                      <a:endParaRPr lang="en-US" dirty="0">
                        <a:solidFill>
                          <a:srgbClr val="000000"/>
                        </a:solidFill>
                        <a:latin typeface="Calibri" panose="020F0502020204030204" pitchFamily="34" charset="0"/>
                      </a:endParaRPr>
                    </a:p>
                  </a:txBody>
                  <a:tcPr marT="45725" marB="457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2DEE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w Cen MT" panose="020B0602020104020603"/>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5pPr>
                    </a:lstStyle>
                    <a:p>
                      <a:pPr lvl="0" eaLnBrk="1" hangingPunct="1">
                        <a:buNone/>
                      </a:pPr>
                      <a:endParaRPr lang="en-US" dirty="0">
                        <a:solidFill>
                          <a:srgbClr val="000000"/>
                        </a:solidFill>
                        <a:latin typeface="Calibri" panose="020F0502020204030204" pitchFamily="34" charset="0"/>
                      </a:endParaRPr>
                    </a:p>
                  </a:txBody>
                  <a:tcPr marT="45725" marB="457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xmlns="" val="10001"/>
                  </a:ext>
                </a:extLst>
              </a:tr>
              <a:tr h="32162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w Cen MT" panose="020B0602020104020603"/>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5pPr>
                    </a:lstStyle>
                    <a:p>
                      <a:pPr lvl="0" eaLnBrk="1" hangingPunct="1">
                        <a:buNone/>
                      </a:pPr>
                      <a:endParaRPr lang="en-US" dirty="0">
                        <a:solidFill>
                          <a:srgbClr val="000000"/>
                        </a:solidFill>
                        <a:latin typeface="Calibri" panose="020F0502020204030204" pitchFamily="34" charset="0"/>
                      </a:endParaRPr>
                    </a:p>
                  </a:txBody>
                  <a:tcPr marT="45725" marB="457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7"/>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w Cen MT" panose="020B0602020104020603"/>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w Cen MT" panose="020B0602020104020603"/>
                          <a:ea typeface="+mn-ea"/>
                          <a:cs typeface="+mn-cs"/>
                        </a:defRPr>
                      </a:lvl5pPr>
                    </a:lstStyle>
                    <a:p>
                      <a:pPr lvl="0" eaLnBrk="1" hangingPunct="1">
                        <a:buNone/>
                      </a:pPr>
                      <a:endParaRPr lang="en-US" dirty="0">
                        <a:solidFill>
                          <a:srgbClr val="000000"/>
                        </a:solidFill>
                        <a:latin typeface="Calibri" panose="020F0502020204030204" pitchFamily="34" charset="0"/>
                      </a:endParaRPr>
                    </a:p>
                  </a:txBody>
                  <a:tcPr marT="45725" marB="4572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xmlns="" val="10002"/>
                  </a:ext>
                </a:extLst>
              </a:tr>
            </a:tbl>
          </a:graphicData>
        </a:graphic>
      </p:graphicFrame>
      <p:pic>
        <p:nvPicPr>
          <p:cNvPr id="3" name="Picture 2"/>
          <p:cNvPicPr>
            <a:picLocks noChangeAspect="1"/>
          </p:cNvPicPr>
          <p:nvPr/>
        </p:nvPicPr>
        <p:blipFill>
          <a:blip r:embed="rId3"/>
          <a:stretch>
            <a:fillRect/>
          </a:stretch>
        </p:blipFill>
        <p:spPr>
          <a:xfrm>
            <a:off x="1600200" y="2012951"/>
            <a:ext cx="4508500" cy="3148013"/>
          </a:xfrm>
          <a:prstGeom prst="rect">
            <a:avLst/>
          </a:prstGeom>
          <a:noFill/>
          <a:ln w="38100" cap="flat" cmpd="sng">
            <a:solidFill>
              <a:schemeClr val="tx1"/>
            </a:solidFill>
            <a:prstDash val="solid"/>
            <a:miter/>
            <a:headEnd type="none" w="med" len="med"/>
            <a:tailEnd type="none" w="med" len="med"/>
          </a:ln>
        </p:spPr>
      </p:pic>
      <p:pic>
        <p:nvPicPr>
          <p:cNvPr id="5" name="Picture 4"/>
          <p:cNvPicPr>
            <a:picLocks noChangeAspect="1"/>
          </p:cNvPicPr>
          <p:nvPr/>
        </p:nvPicPr>
        <p:blipFill>
          <a:blip r:embed="rId4"/>
          <a:stretch>
            <a:fillRect/>
          </a:stretch>
        </p:blipFill>
        <p:spPr>
          <a:xfrm>
            <a:off x="6181725" y="1979613"/>
            <a:ext cx="4425950" cy="3149600"/>
          </a:xfrm>
          <a:prstGeom prst="rect">
            <a:avLst/>
          </a:prstGeom>
          <a:noFill/>
          <a:ln w="28575" cap="flat" cmpd="sng">
            <a:solidFill>
              <a:schemeClr val="tx1"/>
            </a:solidFill>
            <a:prstDash val="solid"/>
            <a:miter/>
            <a:headEnd type="none" w="med" len="med"/>
            <a:tailEnd type="none" w="med" len="med"/>
          </a:ln>
        </p:spPr>
      </p:pic>
      <p:sp>
        <p:nvSpPr>
          <p:cNvPr id="10" name="TextBox 9"/>
          <p:cNvSpPr txBox="1"/>
          <p:nvPr/>
        </p:nvSpPr>
        <p:spPr>
          <a:xfrm>
            <a:off x="2119313" y="1536701"/>
            <a:ext cx="8470900" cy="830263"/>
          </a:xfrm>
          <a:prstGeom prst="rect">
            <a:avLst/>
          </a:prstGeom>
          <a:noFill/>
          <a:ln w="9525">
            <a:noFill/>
          </a:ln>
        </p:spPr>
        <p:txBody>
          <a:bodyPr>
            <a:spAutoFit/>
          </a:bodyPr>
          <a:lstStyle/>
          <a:p>
            <a:pPr marL="457200" indent="-457200">
              <a:buAutoNum type="arabicPeriod"/>
            </a:pPr>
            <a:r>
              <a:rPr sz="2400" dirty="0">
                <a:latin typeface="Tw Cen MT" panose="020B0602020104020603"/>
              </a:rPr>
              <a:t>Năng lượng là gì?</a:t>
            </a:r>
          </a:p>
          <a:p>
            <a:pPr marL="457200" indent="-457200">
              <a:buAutoNum type="arabicPeriod"/>
            </a:pPr>
            <a:r>
              <a:rPr sz="2400" dirty="0">
                <a:latin typeface="Tw Cen MT" panose="020B0602020104020603"/>
              </a:rPr>
              <a:t>Năng lượng tồn tại những trạng thái nào?  </a:t>
            </a:r>
          </a:p>
        </p:txBody>
      </p:sp>
      <p:sp>
        <p:nvSpPr>
          <p:cNvPr id="15" name="TextBox 14"/>
          <p:cNvSpPr txBox="1"/>
          <p:nvPr/>
        </p:nvSpPr>
        <p:spPr>
          <a:xfrm>
            <a:off x="1671638" y="5449888"/>
            <a:ext cx="4443412" cy="830997"/>
          </a:xfrm>
          <a:prstGeom prst="rect">
            <a:avLst/>
          </a:prstGeom>
          <a:noFill/>
          <a:ln w="9525">
            <a:noFill/>
          </a:ln>
        </p:spPr>
        <p:txBody>
          <a:bodyPr>
            <a:spAutoFit/>
          </a:bodyPr>
          <a:lstStyle/>
          <a:p>
            <a:r>
              <a:rPr sz="2400" b="1" dirty="0">
                <a:latin typeface="Times New Roman" panose="02020603050405020304" pitchFamily="18" charset="0"/>
                <a:cs typeface="Times New Roman" panose="02020603050405020304" pitchFamily="18" charset="0"/>
              </a:rPr>
              <a:t>Năng lượng ở </a:t>
            </a:r>
            <a:r>
              <a:rPr sz="2400" b="1" dirty="0" err="1">
                <a:latin typeface="Times New Roman" panose="02020603050405020304" pitchFamily="18" charset="0"/>
                <a:cs typeface="Times New Roman" panose="02020603050405020304" pitchFamily="18" charset="0"/>
              </a:rPr>
              <a:t>trạng</a:t>
            </a:r>
            <a:r>
              <a:rPr sz="2400" b="1" dirty="0">
                <a:latin typeface="Times New Roman" panose="02020603050405020304" pitchFamily="18" charset="0"/>
                <a:cs typeface="Times New Roman" panose="02020603050405020304" pitchFamily="18" charset="0"/>
              </a:rPr>
              <a:t> </a:t>
            </a:r>
            <a:r>
              <a:rPr sz="2400" b="1" dirty="0" err="1" smtClean="0">
                <a:latin typeface="Times New Roman" panose="02020603050405020304" pitchFamily="18" charset="0"/>
                <a:cs typeface="Times New Roman" panose="02020603050405020304" pitchFamily="18" charset="0"/>
              </a:rPr>
              <a:t>thái</a:t>
            </a:r>
            <a:endParaRPr lang="en-US" sz="2400" b="1" dirty="0" smtClean="0">
              <a:latin typeface="Times New Roman" panose="02020603050405020304" pitchFamily="18" charset="0"/>
              <a:cs typeface="Times New Roman" panose="02020603050405020304" pitchFamily="18" charset="0"/>
            </a:endParaRPr>
          </a:p>
          <a:p>
            <a:r>
              <a:rPr sz="2400" b="1" dirty="0" smtClean="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tiềm ẩn.</a:t>
            </a:r>
          </a:p>
        </p:txBody>
      </p:sp>
      <p:sp>
        <p:nvSpPr>
          <p:cNvPr id="16" name="TextBox 15"/>
          <p:cNvSpPr txBox="1"/>
          <p:nvPr/>
        </p:nvSpPr>
        <p:spPr>
          <a:xfrm>
            <a:off x="6354763" y="5467350"/>
            <a:ext cx="4572000" cy="830997"/>
          </a:xfrm>
          <a:prstGeom prst="rect">
            <a:avLst/>
          </a:prstGeom>
          <a:noFill/>
          <a:ln w="9525">
            <a:noFill/>
          </a:ln>
        </p:spPr>
        <p:txBody>
          <a:bodyPr>
            <a:spAutoFit/>
          </a:bodyPr>
          <a:lstStyle/>
          <a:p>
            <a:pPr algn="ctr"/>
            <a:r>
              <a:rPr sz="2400" b="1" dirty="0">
                <a:latin typeface="Times New Roman" panose="02020603050405020304" pitchFamily="18" charset="0"/>
                <a:cs typeface="Times New Roman" panose="02020603050405020304" pitchFamily="18" charset="0"/>
              </a:rPr>
              <a:t>Năng lượng ở </a:t>
            </a:r>
            <a:r>
              <a:rPr sz="2400" b="1" dirty="0" err="1">
                <a:latin typeface="Times New Roman" panose="02020603050405020304" pitchFamily="18" charset="0"/>
                <a:cs typeface="Times New Roman" panose="02020603050405020304" pitchFamily="18" charset="0"/>
              </a:rPr>
              <a:t>trạng</a:t>
            </a:r>
            <a:r>
              <a:rPr sz="2400" b="1" dirty="0">
                <a:latin typeface="Times New Roman" panose="02020603050405020304" pitchFamily="18" charset="0"/>
                <a:cs typeface="Times New Roman" panose="02020603050405020304" pitchFamily="18" charset="0"/>
              </a:rPr>
              <a:t> </a:t>
            </a:r>
            <a:r>
              <a:rPr sz="2400" b="1" dirty="0" err="1" smtClean="0">
                <a:latin typeface="Times New Roman" panose="02020603050405020304" pitchFamily="18" charset="0"/>
                <a:cs typeface="Times New Roman" panose="02020603050405020304" pitchFamily="18" charset="0"/>
              </a:rPr>
              <a:t>thái</a:t>
            </a:r>
            <a:endParaRPr lang="en-US" sz="2400" b="1" dirty="0" smtClean="0">
              <a:latin typeface="Times New Roman" panose="02020603050405020304" pitchFamily="18" charset="0"/>
              <a:cs typeface="Times New Roman" panose="02020603050405020304" pitchFamily="18" charset="0"/>
            </a:endParaRPr>
          </a:p>
          <a:p>
            <a:pPr algn="ctr"/>
            <a:r>
              <a:rPr sz="2400" b="1" dirty="0" smtClean="0">
                <a:latin typeface="Times New Roman" panose="02020603050405020304" pitchFamily="18" charset="0"/>
                <a:cs typeface="Times New Roman" panose="02020603050405020304" pitchFamily="18" charset="0"/>
              </a:rPr>
              <a:t> </a:t>
            </a:r>
            <a:r>
              <a:rPr sz="2400" b="1" dirty="0">
                <a:latin typeface="Times New Roman" panose="02020603050405020304" pitchFamily="18" charset="0"/>
                <a:cs typeface="Times New Roman" panose="02020603050405020304" pitchFamily="18" charset="0"/>
              </a:rPr>
              <a:t>hoạt động</a:t>
            </a:r>
          </a:p>
        </p:txBody>
      </p:sp>
      <p:cxnSp>
        <p:nvCxnSpPr>
          <p:cNvPr id="7" name="Straight Arrow Connector 6"/>
          <p:cNvCxnSpPr/>
          <p:nvPr/>
        </p:nvCxnSpPr>
        <p:spPr>
          <a:xfrm>
            <a:off x="5576888" y="5705475"/>
            <a:ext cx="105568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34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250"/>
                                        </p:tgtEl>
                                        <p:attrNameLst>
                                          <p:attrName>style.visibility</p:attrName>
                                        </p:attrNameLst>
                                      </p:cBhvr>
                                      <p:to>
                                        <p:strVal val="visible"/>
                                      </p:to>
                                    </p:set>
                                    <p:anim calcmode="lin" valueType="num">
                                      <p:cBhvr additive="base">
                                        <p:cTn id="7" dur="500" fill="hold"/>
                                        <p:tgtEl>
                                          <p:spTgt spid="9250"/>
                                        </p:tgtEl>
                                        <p:attrNameLst>
                                          <p:attrName>ppt_x</p:attrName>
                                        </p:attrNameLst>
                                      </p:cBhvr>
                                      <p:tavLst>
                                        <p:tav tm="0">
                                          <p:val>
                                            <p:strVal val="#ppt_x"/>
                                          </p:val>
                                        </p:tav>
                                        <p:tav tm="100000">
                                          <p:val>
                                            <p:strVal val="#ppt_x"/>
                                          </p:val>
                                        </p:tav>
                                      </p:tavLst>
                                    </p:anim>
                                    <p:anim calcmode="lin" valueType="num">
                                      <p:cBhvr additive="base">
                                        <p:cTn id="8" dur="500" fill="hold"/>
                                        <p:tgtEl>
                                          <p:spTgt spid="9250"/>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350"/>
                                        </p:tgtEl>
                                        <p:attrNameLst>
                                          <p:attrName>style.visibility</p:attrName>
                                        </p:attrNameLst>
                                      </p:cBhvr>
                                      <p:to>
                                        <p:strVal val="visible"/>
                                      </p:to>
                                    </p:set>
                                    <p:anim calcmode="lin" valueType="num">
                                      <p:cBhvr additive="base">
                                        <p:cTn id="11" dur="500" fill="hold"/>
                                        <p:tgtEl>
                                          <p:spTgt spid="9350"/>
                                        </p:tgtEl>
                                        <p:attrNameLst>
                                          <p:attrName>ppt_x</p:attrName>
                                        </p:attrNameLst>
                                      </p:cBhvr>
                                      <p:tavLst>
                                        <p:tav tm="0">
                                          <p:val>
                                            <p:strVal val="#ppt_x"/>
                                          </p:val>
                                        </p:tav>
                                        <p:tav tm="100000">
                                          <p:val>
                                            <p:strVal val="#ppt_x"/>
                                          </p:val>
                                        </p:tav>
                                      </p:tavLst>
                                    </p:anim>
                                    <p:anim calcmode="lin" valueType="num">
                                      <p:cBhvr additive="base">
                                        <p:cTn id="12" dur="500" fill="hold"/>
                                        <p:tgtEl>
                                          <p:spTgt spid="935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4278"/>
                                        </p:tgtEl>
                                        <p:attrNameLst>
                                          <p:attrName>style.visibility</p:attrName>
                                        </p:attrNameLst>
                                      </p:cBhvr>
                                      <p:to>
                                        <p:strVal val="visible"/>
                                      </p:to>
                                    </p:set>
                                    <p:animEffect transition="in" filter="wheel(1)">
                                      <p:cBhvr>
                                        <p:cTn id="27" dur="2000"/>
                                        <p:tgtEl>
                                          <p:spTgt spid="5427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ircle(in)">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2000"/>
                                        <p:tgtEl>
                                          <p:spTgt spid="7"/>
                                        </p:tgtEl>
                                      </p:cBhvr>
                                    </p:animEffect>
                                    <p:anim calcmode="lin" valueType="num">
                                      <p:cBhvr>
                                        <p:cTn id="50" dur="2000" fill="hold"/>
                                        <p:tgtEl>
                                          <p:spTgt spid="7"/>
                                        </p:tgtEl>
                                        <p:attrNameLst>
                                          <p:attrName>ppt_w</p:attrName>
                                        </p:attrNameLst>
                                      </p:cBhvr>
                                      <p:tavLst>
                                        <p:tav tm="0" fmla="#ppt_w*sin(2.5*pi*$)">
                                          <p:val>
                                            <p:fltVal val="0"/>
                                          </p:val>
                                        </p:tav>
                                        <p:tav tm="100000">
                                          <p:val>
                                            <p:fltVal val="1"/>
                                          </p:val>
                                        </p:tav>
                                      </p:tavLst>
                                    </p:anim>
                                    <p:anim calcmode="lin" valueType="num">
                                      <p:cBhvr>
                                        <p:cTn id="51"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0" grpId="0"/>
      <p:bldP spid="10" grpId="0"/>
      <p:bldP spid="10" grpId="1"/>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362200"/>
            <a:ext cx="22431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886200"/>
            <a:ext cx="22431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28"/>
          <p:cNvSpPr txBox="1">
            <a:spLocks noChangeArrowheads="1"/>
          </p:cNvSpPr>
          <p:nvPr/>
        </p:nvSpPr>
        <p:spPr bwMode="auto">
          <a:xfrm>
            <a:off x="2286000" y="1295400"/>
            <a:ext cx="16995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smtClean="0">
                <a:latin typeface=".VnTime" pitchFamily="34" charset="0"/>
              </a:rPr>
              <a:t>II. </a:t>
            </a:r>
            <a:r>
              <a:rPr lang="en-US" altLang="en-US" sz="2800" b="1" dirty="0">
                <a:latin typeface=".VnTime" pitchFamily="34" charset="0"/>
              </a:rPr>
              <a:t>ENZIM</a:t>
            </a:r>
          </a:p>
        </p:txBody>
      </p:sp>
      <p:sp>
        <p:nvSpPr>
          <p:cNvPr id="1039" name="Text Box 15"/>
          <p:cNvSpPr txBox="1">
            <a:spLocks noChangeArrowheads="1"/>
          </p:cNvSpPr>
          <p:nvPr/>
        </p:nvSpPr>
        <p:spPr bwMode="auto">
          <a:xfrm>
            <a:off x="1828800" y="2133601"/>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solidFill>
                  <a:srgbClr val="0000CC"/>
                </a:solidFill>
                <a:latin typeface="Times New Roman" panose="02020603050405020304" pitchFamily="18" charset="0"/>
              </a:rPr>
              <a:t>     </a:t>
            </a:r>
            <a:r>
              <a:rPr lang="en-US" altLang="en-US" sz="2800" dirty="0" err="1">
                <a:latin typeface="Times New Roman" panose="02020603050405020304" pitchFamily="18" charset="0"/>
              </a:rPr>
              <a:t>Tinh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bột</a:t>
            </a:r>
            <a:endParaRPr lang="en-US" altLang="en-US" sz="2800" dirty="0">
              <a:latin typeface="Times New Roman" panose="02020603050405020304" pitchFamily="18" charset="0"/>
            </a:endParaRPr>
          </a:p>
        </p:txBody>
      </p:sp>
      <p:sp>
        <p:nvSpPr>
          <p:cNvPr id="1040" name="Text Box 16"/>
          <p:cNvSpPr txBox="1">
            <a:spLocks noChangeArrowheads="1"/>
          </p:cNvSpPr>
          <p:nvPr/>
        </p:nvSpPr>
        <p:spPr bwMode="auto">
          <a:xfrm>
            <a:off x="4648201" y="1905000"/>
            <a:ext cx="5405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t>HCl</a:t>
            </a:r>
          </a:p>
        </p:txBody>
      </p:sp>
      <p:sp>
        <p:nvSpPr>
          <p:cNvPr id="1041" name="Text Box 17"/>
          <p:cNvSpPr txBox="1">
            <a:spLocks noChangeArrowheads="1"/>
          </p:cNvSpPr>
          <p:nvPr/>
        </p:nvSpPr>
        <p:spPr bwMode="auto">
          <a:xfrm>
            <a:off x="4175125" y="2474913"/>
            <a:ext cx="14594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100</a:t>
            </a:r>
            <a:r>
              <a:rPr lang="en-US" altLang="en-US" baseline="30000"/>
              <a:t>0</a:t>
            </a:r>
            <a:r>
              <a:rPr lang="en-US" altLang="en-US"/>
              <a:t>C, vài giờ</a:t>
            </a:r>
          </a:p>
        </p:txBody>
      </p:sp>
      <p:sp>
        <p:nvSpPr>
          <p:cNvPr id="1042" name="Text Box 18"/>
          <p:cNvSpPr txBox="1">
            <a:spLocks noChangeArrowheads="1"/>
          </p:cNvSpPr>
          <p:nvPr/>
        </p:nvSpPr>
        <p:spPr bwMode="auto">
          <a:xfrm>
            <a:off x="6629400" y="2209801"/>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latin typeface="Times New Roman" panose="02020603050405020304" pitchFamily="18" charset="0"/>
              </a:rPr>
              <a:t>Glucôzơ</a:t>
            </a:r>
          </a:p>
        </p:txBody>
      </p:sp>
      <p:sp>
        <p:nvSpPr>
          <p:cNvPr id="1043" name="Text Box 19"/>
          <p:cNvSpPr txBox="1">
            <a:spLocks noChangeArrowheads="1"/>
          </p:cNvSpPr>
          <p:nvPr/>
        </p:nvSpPr>
        <p:spPr bwMode="auto">
          <a:xfrm>
            <a:off x="6629400" y="3657601"/>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latin typeface="Times New Roman" panose="02020603050405020304" pitchFamily="18" charset="0"/>
              </a:rPr>
              <a:t>Glucôzơ</a:t>
            </a:r>
          </a:p>
        </p:txBody>
      </p:sp>
      <p:sp>
        <p:nvSpPr>
          <p:cNvPr id="1044" name="Text Box 20"/>
          <p:cNvSpPr txBox="1">
            <a:spLocks noChangeArrowheads="1"/>
          </p:cNvSpPr>
          <p:nvPr/>
        </p:nvSpPr>
        <p:spPr bwMode="auto">
          <a:xfrm>
            <a:off x="1828800" y="3657601"/>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solidFill>
                  <a:srgbClr val="0000CC"/>
                </a:solidFill>
                <a:latin typeface="Times New Roman" panose="02020603050405020304" pitchFamily="18" charset="0"/>
              </a:rPr>
              <a:t>     </a:t>
            </a:r>
            <a:r>
              <a:rPr lang="en-US" altLang="en-US" sz="2800">
                <a:latin typeface="Times New Roman" panose="02020603050405020304" pitchFamily="18" charset="0"/>
              </a:rPr>
              <a:t>Tinh bột</a:t>
            </a:r>
          </a:p>
        </p:txBody>
      </p:sp>
      <p:sp>
        <p:nvSpPr>
          <p:cNvPr id="1045" name="Text Box 21"/>
          <p:cNvSpPr txBox="1">
            <a:spLocks noChangeArrowheads="1"/>
          </p:cNvSpPr>
          <p:nvPr/>
        </p:nvSpPr>
        <p:spPr bwMode="auto">
          <a:xfrm>
            <a:off x="3733801" y="3429000"/>
            <a:ext cx="27079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Amilaza(trong cơ thể sống)</a:t>
            </a:r>
          </a:p>
        </p:txBody>
      </p:sp>
      <p:sp>
        <p:nvSpPr>
          <p:cNvPr id="1046" name="Text Box 22"/>
          <p:cNvSpPr txBox="1">
            <a:spLocks noChangeArrowheads="1"/>
          </p:cNvSpPr>
          <p:nvPr/>
        </p:nvSpPr>
        <p:spPr bwMode="auto">
          <a:xfrm>
            <a:off x="4267200" y="4038601"/>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latin typeface="Times New Roman" panose="02020603050405020304" pitchFamily="18" charset="0"/>
              </a:rPr>
              <a:t>37</a:t>
            </a:r>
            <a:r>
              <a:rPr lang="en-US" altLang="en-US" sz="2000" baseline="30000">
                <a:latin typeface="Times New Roman" panose="02020603050405020304" pitchFamily="18" charset="0"/>
              </a:rPr>
              <a:t>o</a:t>
            </a:r>
            <a:r>
              <a:rPr lang="en-US" altLang="en-US" sz="2000">
                <a:latin typeface="Times New Roman" panose="02020603050405020304" pitchFamily="18" charset="0"/>
              </a:rPr>
              <a:t> C, vài phút</a:t>
            </a:r>
          </a:p>
        </p:txBody>
      </p:sp>
    </p:spTree>
    <p:extLst>
      <p:ext uri="{BB962C8B-B14F-4D97-AF65-F5344CB8AC3E}">
        <p14:creationId xmlns:p14="http://schemas.microsoft.com/office/powerpoint/2010/main" val="1788238221"/>
      </p:ext>
    </p:extLst>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1306286" y="3354866"/>
            <a:ext cx="72390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just" eaLnBrk="1" hangingPunct="1">
              <a:spcBef>
                <a:spcPct val="50000"/>
              </a:spcBef>
              <a:buFont typeface="Wingdings" panose="05000000000000000000" pitchFamily="2" charset="2"/>
              <a:buNone/>
            </a:pPr>
            <a:r>
              <a:rPr lang="en-US" altLang="en-US" sz="2800" dirty="0"/>
              <a:t>    </a:t>
            </a:r>
            <a:r>
              <a:rPr lang="en-US" altLang="en-US" sz="2800" dirty="0" err="1"/>
              <a:t>Enzim</a:t>
            </a:r>
            <a:r>
              <a:rPr lang="en-US" altLang="en-US" sz="2800" dirty="0"/>
              <a:t> </a:t>
            </a:r>
            <a:r>
              <a:rPr lang="en-US" altLang="en-US" sz="2800" dirty="0" err="1"/>
              <a:t>là</a:t>
            </a:r>
            <a:r>
              <a:rPr lang="en-US" altLang="en-US" sz="2800" dirty="0"/>
              <a:t> </a:t>
            </a:r>
            <a:r>
              <a:rPr lang="en-US" altLang="en-US" sz="2800" dirty="0" err="1"/>
              <a:t>chất</a:t>
            </a:r>
            <a:r>
              <a:rPr lang="en-US" altLang="en-US" sz="2800" dirty="0"/>
              <a:t> </a:t>
            </a:r>
            <a:r>
              <a:rPr lang="en-US" altLang="en-US" sz="2800" dirty="0" err="1"/>
              <a:t>xúc</a:t>
            </a:r>
            <a:r>
              <a:rPr lang="en-US" altLang="en-US" sz="2800" dirty="0"/>
              <a:t> </a:t>
            </a:r>
            <a:r>
              <a:rPr lang="en-US" altLang="en-US" sz="2800" dirty="0" err="1"/>
              <a:t>tác</a:t>
            </a:r>
            <a:r>
              <a:rPr lang="en-US" altLang="en-US" sz="2800" dirty="0"/>
              <a:t> </a:t>
            </a:r>
            <a:r>
              <a:rPr lang="en-US" altLang="en-US" sz="2800" dirty="0" err="1"/>
              <a:t>sinh</a:t>
            </a:r>
            <a:r>
              <a:rPr lang="en-US" altLang="en-US" sz="2800" dirty="0"/>
              <a:t> </a:t>
            </a:r>
            <a:r>
              <a:rPr lang="en-US" altLang="en-US" sz="2800" dirty="0" err="1"/>
              <a:t>học</a:t>
            </a:r>
            <a:r>
              <a:rPr lang="en-US" altLang="en-US" sz="2800" dirty="0"/>
              <a:t> </a:t>
            </a:r>
            <a:r>
              <a:rPr lang="en-US" altLang="en-US" sz="2800" dirty="0" err="1"/>
              <a:t>được</a:t>
            </a:r>
            <a:r>
              <a:rPr lang="en-US" altLang="en-US" sz="2800" dirty="0"/>
              <a:t> </a:t>
            </a:r>
            <a:r>
              <a:rPr lang="en-US" altLang="en-US" sz="2800" dirty="0" err="1"/>
              <a:t>tổng</a:t>
            </a:r>
            <a:r>
              <a:rPr lang="en-US" altLang="en-US" sz="2800" dirty="0"/>
              <a:t> </a:t>
            </a:r>
            <a:r>
              <a:rPr lang="en-US" altLang="en-US" sz="2800" dirty="0" err="1"/>
              <a:t>hợp</a:t>
            </a:r>
            <a:r>
              <a:rPr lang="en-US" altLang="en-US" sz="2800" dirty="0"/>
              <a:t> </a:t>
            </a:r>
            <a:r>
              <a:rPr lang="en-US" altLang="en-US" sz="2800" dirty="0" err="1"/>
              <a:t>trong</a:t>
            </a:r>
            <a:r>
              <a:rPr lang="en-US" altLang="en-US" sz="2800" dirty="0"/>
              <a:t> </a:t>
            </a:r>
            <a:r>
              <a:rPr lang="en-US" altLang="en-US" sz="2800" dirty="0" err="1"/>
              <a:t>tế</a:t>
            </a:r>
            <a:r>
              <a:rPr lang="en-US" altLang="en-US" sz="2800" dirty="0"/>
              <a:t> </a:t>
            </a:r>
            <a:r>
              <a:rPr lang="en-US" altLang="en-US" sz="2800" dirty="0" err="1"/>
              <a:t>bào</a:t>
            </a:r>
            <a:r>
              <a:rPr lang="en-US" altLang="en-US" sz="2800" dirty="0"/>
              <a:t> </a:t>
            </a:r>
            <a:r>
              <a:rPr lang="en-US" altLang="en-US" sz="2800" dirty="0" err="1"/>
              <a:t>sống</a:t>
            </a:r>
            <a:r>
              <a:rPr lang="en-US" altLang="en-US" sz="2800" dirty="0"/>
              <a:t>. </a:t>
            </a:r>
            <a:r>
              <a:rPr lang="en-US" altLang="en-US" sz="2800" dirty="0" err="1"/>
              <a:t>Enzim</a:t>
            </a:r>
            <a:r>
              <a:rPr lang="en-US" altLang="en-US" sz="2800" dirty="0"/>
              <a:t> </a:t>
            </a:r>
            <a:r>
              <a:rPr lang="en-US" altLang="en-US" sz="2800" dirty="0" err="1"/>
              <a:t>chỉ</a:t>
            </a:r>
            <a:r>
              <a:rPr lang="en-US" altLang="en-US" sz="2800" dirty="0"/>
              <a:t> </a:t>
            </a:r>
            <a:r>
              <a:rPr lang="en-US" altLang="en-US" sz="2800" dirty="0" err="1"/>
              <a:t>làm</a:t>
            </a:r>
            <a:r>
              <a:rPr lang="en-US" altLang="en-US" sz="2800" dirty="0"/>
              <a:t> </a:t>
            </a:r>
            <a:r>
              <a:rPr lang="en-US" altLang="en-US" sz="2800" dirty="0" err="1"/>
              <a:t>tăng</a:t>
            </a:r>
            <a:r>
              <a:rPr lang="en-US" altLang="en-US" sz="2800" dirty="0"/>
              <a:t> </a:t>
            </a:r>
            <a:r>
              <a:rPr lang="en-US" altLang="en-US" sz="2800" dirty="0" err="1"/>
              <a:t>tốc</a:t>
            </a:r>
            <a:r>
              <a:rPr lang="en-US" altLang="en-US" sz="2800" dirty="0"/>
              <a:t> </a:t>
            </a:r>
            <a:r>
              <a:rPr lang="en-US" altLang="en-US" sz="2800" dirty="0" err="1"/>
              <a:t>độ</a:t>
            </a:r>
            <a:r>
              <a:rPr lang="en-US" altLang="en-US" sz="2800" dirty="0"/>
              <a:t> </a:t>
            </a:r>
            <a:r>
              <a:rPr lang="en-US" altLang="en-US" sz="2800" dirty="0" err="1"/>
              <a:t>phản</a:t>
            </a:r>
            <a:r>
              <a:rPr lang="en-US" altLang="en-US" sz="2800" dirty="0"/>
              <a:t> </a:t>
            </a:r>
            <a:r>
              <a:rPr lang="en-US" altLang="en-US" sz="2800" dirty="0" err="1"/>
              <a:t>ứng</a:t>
            </a:r>
            <a:r>
              <a:rPr lang="en-US" altLang="en-US" sz="2800" dirty="0"/>
              <a:t> </a:t>
            </a:r>
            <a:r>
              <a:rPr lang="en-US" altLang="en-US" sz="2800" dirty="0" err="1"/>
              <a:t>mà</a:t>
            </a:r>
            <a:r>
              <a:rPr lang="en-US" altLang="en-US" sz="2800" dirty="0"/>
              <a:t> </a:t>
            </a:r>
            <a:r>
              <a:rPr lang="en-US" altLang="en-US" sz="2800" dirty="0" err="1"/>
              <a:t>không</a:t>
            </a:r>
            <a:r>
              <a:rPr lang="en-US" altLang="en-US" sz="2800" dirty="0"/>
              <a:t> </a:t>
            </a:r>
            <a:r>
              <a:rPr lang="en-US" altLang="en-US" sz="2800" dirty="0" err="1"/>
              <a:t>bị</a:t>
            </a:r>
            <a:r>
              <a:rPr lang="en-US" altLang="en-US" sz="2800" dirty="0"/>
              <a:t> </a:t>
            </a:r>
            <a:r>
              <a:rPr lang="en-US" altLang="en-US" sz="2800" dirty="0" err="1"/>
              <a:t>biến</a:t>
            </a:r>
            <a:r>
              <a:rPr lang="en-US" altLang="en-US" sz="2800" dirty="0"/>
              <a:t> </a:t>
            </a:r>
            <a:r>
              <a:rPr lang="en-US" altLang="en-US" sz="2800" dirty="0" err="1"/>
              <a:t>đổi</a:t>
            </a:r>
            <a:r>
              <a:rPr lang="en-US" altLang="en-US" sz="2800" dirty="0"/>
              <a:t> </a:t>
            </a:r>
            <a:r>
              <a:rPr lang="en-US" altLang="en-US" sz="2800" dirty="0" err="1"/>
              <a:t>sau</a:t>
            </a:r>
            <a:r>
              <a:rPr lang="en-US" altLang="en-US" sz="2800" dirty="0"/>
              <a:t> </a:t>
            </a:r>
            <a:r>
              <a:rPr lang="en-US" altLang="en-US" sz="2800" dirty="0" err="1"/>
              <a:t>phản</a:t>
            </a:r>
            <a:r>
              <a:rPr lang="en-US" altLang="en-US" sz="2800" dirty="0"/>
              <a:t> </a:t>
            </a:r>
            <a:r>
              <a:rPr lang="en-US" altLang="en-US" sz="2800" dirty="0" err="1"/>
              <a:t>ứng</a:t>
            </a:r>
            <a:r>
              <a:rPr lang="en-US" altLang="en-US" sz="2800" dirty="0"/>
              <a:t>.</a:t>
            </a:r>
          </a:p>
        </p:txBody>
      </p:sp>
      <p:sp>
        <p:nvSpPr>
          <p:cNvPr id="7171" name="Text Box 4"/>
          <p:cNvSpPr txBox="1">
            <a:spLocks noChangeArrowheads="1"/>
          </p:cNvSpPr>
          <p:nvPr/>
        </p:nvSpPr>
        <p:spPr bwMode="auto">
          <a:xfrm>
            <a:off x="255815" y="0"/>
            <a:ext cx="19672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r>
              <a:rPr lang="en-US" altLang="en-US" sz="2800" dirty="0" smtClean="0">
                <a:solidFill>
                  <a:srgbClr val="0066FF"/>
                </a:solidFill>
              </a:rPr>
              <a:t>*</a:t>
            </a:r>
            <a:r>
              <a:rPr lang="en-US" altLang="en-US" sz="2800" dirty="0" err="1" smtClean="0">
                <a:solidFill>
                  <a:srgbClr val="0066FF"/>
                </a:solidFill>
              </a:rPr>
              <a:t>Khái</a:t>
            </a:r>
            <a:r>
              <a:rPr lang="en-US" altLang="en-US" sz="2800" dirty="0" smtClean="0">
                <a:solidFill>
                  <a:srgbClr val="0066FF"/>
                </a:solidFill>
              </a:rPr>
              <a:t> </a:t>
            </a:r>
            <a:r>
              <a:rPr lang="en-US" altLang="en-US" sz="2800" dirty="0" err="1">
                <a:solidFill>
                  <a:srgbClr val="0066FF"/>
                </a:solidFill>
              </a:rPr>
              <a:t>niệm</a:t>
            </a:r>
            <a:r>
              <a:rPr lang="en-US" altLang="en-US" sz="2800" dirty="0">
                <a:solidFill>
                  <a:srgbClr val="0066FF"/>
                </a:solidFill>
              </a:rPr>
              <a:t>:</a:t>
            </a:r>
          </a:p>
        </p:txBody>
      </p:sp>
      <p:sp>
        <p:nvSpPr>
          <p:cNvPr id="73734" name="Rectangle 6"/>
          <p:cNvSpPr>
            <a:spLocks noChangeArrowheads="1"/>
          </p:cNvSpPr>
          <p:nvPr/>
        </p:nvSpPr>
        <p:spPr bwMode="auto">
          <a:xfrm>
            <a:off x="1375457" y="4938234"/>
            <a:ext cx="66119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just" eaLnBrk="1" hangingPunct="1"/>
            <a:r>
              <a:rPr lang="fr-FR" altLang="en-US" sz="2800" dirty="0" err="1"/>
              <a:t>Ví</a:t>
            </a:r>
            <a:r>
              <a:rPr lang="fr-FR" altLang="en-US" sz="2800" dirty="0"/>
              <a:t> </a:t>
            </a:r>
            <a:r>
              <a:rPr lang="fr-FR" altLang="en-US" sz="2800" dirty="0" err="1"/>
              <a:t>dụ</a:t>
            </a:r>
            <a:r>
              <a:rPr lang="fr-FR" altLang="en-US" sz="2800" dirty="0"/>
              <a:t>: </a:t>
            </a:r>
            <a:r>
              <a:rPr lang="fr-FR" altLang="en-US" sz="2800" dirty="0" err="1"/>
              <a:t>Amilaza</a:t>
            </a:r>
            <a:r>
              <a:rPr lang="fr-FR" altLang="en-US" sz="2800" dirty="0"/>
              <a:t>, </a:t>
            </a:r>
            <a:r>
              <a:rPr lang="fr-FR" altLang="en-US" sz="2800" dirty="0" err="1"/>
              <a:t>catalaza</a:t>
            </a:r>
            <a:r>
              <a:rPr lang="fr-FR" altLang="en-US" sz="2800" dirty="0"/>
              <a:t>, </a:t>
            </a:r>
            <a:r>
              <a:rPr lang="fr-FR" altLang="en-US" sz="2800" dirty="0" err="1"/>
              <a:t>pepsin</a:t>
            </a:r>
            <a:r>
              <a:rPr lang="fr-FR" altLang="en-US" sz="2800" dirty="0"/>
              <a:t>, </a:t>
            </a:r>
            <a:r>
              <a:rPr lang="fr-FR" altLang="en-US" sz="2800" dirty="0" err="1"/>
              <a:t>proteaza</a:t>
            </a:r>
            <a:r>
              <a:rPr lang="fr-FR" altLang="en-US" sz="2800" dirty="0"/>
              <a:t>,...        </a:t>
            </a:r>
          </a:p>
        </p:txBody>
      </p:sp>
      <p:pic>
        <p:nvPicPr>
          <p:cNvPr id="8" name="Picture 26" descr="Anh mau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604156"/>
            <a:ext cx="8534400" cy="275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1132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Effect transition="in" filter="blinds(horizontal)">
                                      <p:cBhvr>
                                        <p:cTn id="7" dur="500"/>
                                        <p:tgtEl>
                                          <p:spTgt spid="737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3734">
                                            <p:txEl>
                                              <p:pRg st="0" end="0"/>
                                            </p:txEl>
                                          </p:spTgt>
                                        </p:tgtEl>
                                        <p:attrNameLst>
                                          <p:attrName>style.visibility</p:attrName>
                                        </p:attrNameLst>
                                      </p:cBhvr>
                                      <p:to>
                                        <p:strVal val="visible"/>
                                      </p:to>
                                    </p:set>
                                    <p:animEffect transition="in" filter="blinds(horizontal)">
                                      <p:cBhvr>
                                        <p:cTn id="12" dur="500"/>
                                        <p:tgtEl>
                                          <p:spTgt spid="737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esk2"/>
          <p:cNvSpPr>
            <a:spLocks noEditPoints="1" noChangeArrowheads="1"/>
          </p:cNvSpPr>
          <p:nvPr/>
        </p:nvSpPr>
        <p:spPr bwMode="auto">
          <a:xfrm rot="2737549">
            <a:off x="6008688" y="4545013"/>
            <a:ext cx="1524000" cy="1524000"/>
          </a:xfrm>
          <a:custGeom>
            <a:avLst/>
            <a:gdLst>
              <a:gd name="T0" fmla="*/ 2147483646 w 21600"/>
              <a:gd name="T1" fmla="*/ 0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2147483646 w 21600"/>
              <a:gd name="T13" fmla="*/ 2147483646 h 21600"/>
              <a:gd name="T14" fmla="*/ 2147483646 w 21600"/>
              <a:gd name="T15" fmla="*/ 2147483646 h 21600"/>
              <a:gd name="T16" fmla="*/ 2147483646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1000 w 21600"/>
              <a:gd name="T28" fmla="*/ 11800 h 21600"/>
              <a:gd name="T29" fmla="*/ 20600 w 21600"/>
              <a:gd name="T30" fmla="*/ 20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10800" y="0"/>
                </a:moveTo>
                <a:lnTo>
                  <a:pt x="21600" y="0"/>
                </a:lnTo>
                <a:lnTo>
                  <a:pt x="21600" y="12800"/>
                </a:lnTo>
                <a:lnTo>
                  <a:pt x="12800" y="21600"/>
                </a:lnTo>
                <a:lnTo>
                  <a:pt x="0" y="21600"/>
                </a:lnTo>
                <a:lnTo>
                  <a:pt x="0" y="10800"/>
                </a:lnTo>
                <a:lnTo>
                  <a:pt x="5400" y="10800"/>
                </a:lnTo>
                <a:lnTo>
                  <a:pt x="10800" y="5400"/>
                </a:lnTo>
                <a:lnTo>
                  <a:pt x="10800" y="0"/>
                </a:lnTo>
                <a:close/>
              </a:path>
            </a:pathLst>
          </a:custGeom>
          <a:gradFill rotWithShape="1">
            <a:gsLst>
              <a:gs pos="0">
                <a:srgbClr val="FFFFFF"/>
              </a:gs>
              <a:gs pos="100000">
                <a:srgbClr val="FF3300"/>
              </a:gs>
            </a:gsLst>
            <a:path path="rect">
              <a:fillToRect l="50000" t="50000" r="50000" b="50000"/>
            </a:path>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FF3300"/>
            </a:extrusionClr>
            <a:contourClr>
              <a:srgbClr val="FFFFFF"/>
            </a:contourClr>
          </a:sp3d>
          <a:extLst>
            <a:ext uri="{AF507438-7753-43E0-B8FC-AC1667EBCBE1}">
              <a14:hiddenEffects xmlns:a14="http://schemas.microsoft.com/office/drawing/2010/main">
                <a:effectLst>
                  <a:outerShdw dist="107763" dir="2700000" algn="ctr" rotWithShape="0">
                    <a:srgbClr val="808080"/>
                  </a:outerShdw>
                </a:effectLst>
              </a14:hiddenEffects>
            </a:ext>
          </a:extLst>
        </p:spPr>
        <p:txBody>
          <a:bodyPr rot="10800000" vert="eaVert">
            <a:flatTx/>
          </a:bodyPr>
          <a:lstStyle/>
          <a:p>
            <a:endParaRPr lang="en-US"/>
          </a:p>
        </p:txBody>
      </p:sp>
      <p:sp>
        <p:nvSpPr>
          <p:cNvPr id="8195" name="Text Box 7"/>
          <p:cNvSpPr txBox="1">
            <a:spLocks noChangeArrowheads="1"/>
          </p:cNvSpPr>
          <p:nvPr/>
        </p:nvSpPr>
        <p:spPr bwMode="auto">
          <a:xfrm>
            <a:off x="6019800" y="5181601"/>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sz="2800" b="1">
                <a:solidFill>
                  <a:schemeClr val="accent2"/>
                </a:solidFill>
              </a:rPr>
              <a:t>Enzim1</a:t>
            </a:r>
          </a:p>
        </p:txBody>
      </p:sp>
      <p:sp>
        <p:nvSpPr>
          <p:cNvPr id="8196" name="AutoShape 8"/>
          <p:cNvSpPr>
            <a:spLocks noChangeArrowheads="1"/>
          </p:cNvSpPr>
          <p:nvPr/>
        </p:nvSpPr>
        <p:spPr bwMode="auto">
          <a:xfrm rot="-10600209">
            <a:off x="8162132" y="4298950"/>
            <a:ext cx="1982787" cy="18288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200" y="7817"/>
                  <a:pt x="16200" y="10799"/>
                </a:cubicBezTo>
                <a:lnTo>
                  <a:pt x="21600" y="10800"/>
                </a:lnTo>
                <a:cubicBezTo>
                  <a:pt x="21600" y="4835"/>
                  <a:pt x="16764" y="0"/>
                  <a:pt x="10800" y="0"/>
                </a:cubicBezTo>
                <a:cubicBezTo>
                  <a:pt x="4835" y="0"/>
                  <a:pt x="0" y="4835"/>
                  <a:pt x="0" y="10799"/>
                </a:cubicBezTo>
                <a:lnTo>
                  <a:pt x="5400" y="10800"/>
                </a:lnTo>
                <a:close/>
              </a:path>
            </a:pathLst>
          </a:custGeom>
          <a:gradFill rotWithShape="1">
            <a:gsLst>
              <a:gs pos="0">
                <a:schemeClr val="bg1"/>
              </a:gs>
              <a:gs pos="100000">
                <a:srgbClr val="CC00FF"/>
              </a:gs>
            </a:gsLst>
            <a:path path="rect">
              <a:fillToRect l="50000" t="50000" r="50000" b="50000"/>
            </a:path>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CC00FF"/>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flatTx/>
          </a:bodyPr>
          <a:lstStyle/>
          <a:p>
            <a:endParaRPr lang="en-US"/>
          </a:p>
        </p:txBody>
      </p:sp>
      <p:sp>
        <p:nvSpPr>
          <p:cNvPr id="8197" name="Text Box 9"/>
          <p:cNvSpPr txBox="1">
            <a:spLocks noChangeArrowheads="1"/>
          </p:cNvSpPr>
          <p:nvPr/>
        </p:nvSpPr>
        <p:spPr bwMode="auto">
          <a:xfrm>
            <a:off x="8382000" y="5410201"/>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sz="2800" b="1" dirty="0" err="1">
                <a:solidFill>
                  <a:schemeClr val="accent2"/>
                </a:solidFill>
              </a:rPr>
              <a:t>Enzim</a:t>
            </a:r>
            <a:r>
              <a:rPr lang="en-US" altLang="en-US" sz="2800" b="1" dirty="0">
                <a:solidFill>
                  <a:schemeClr val="accent2"/>
                </a:solidFill>
              </a:rPr>
              <a:t> 2</a:t>
            </a:r>
          </a:p>
        </p:txBody>
      </p:sp>
      <p:sp>
        <p:nvSpPr>
          <p:cNvPr id="80906" name="AutoShape 10"/>
          <p:cNvSpPr>
            <a:spLocks noChangeArrowheads="1"/>
          </p:cNvSpPr>
          <p:nvPr/>
        </p:nvSpPr>
        <p:spPr bwMode="auto">
          <a:xfrm>
            <a:off x="5638800" y="1371600"/>
            <a:ext cx="1143000" cy="914400"/>
          </a:xfrm>
          <a:prstGeom prst="octagon">
            <a:avLst>
              <a:gd name="adj" fmla="val 29287"/>
            </a:avLst>
          </a:prstGeom>
          <a:gradFill rotWithShape="1">
            <a:gsLst>
              <a:gs pos="0">
                <a:schemeClr val="bg1"/>
              </a:gs>
              <a:gs pos="100000">
                <a:srgbClr val="66FF33"/>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FF33"/>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eaLnBrk="1" hangingPunct="1"/>
            <a:r>
              <a:rPr lang="en-US" altLang="en-US" sz="3600" b="1">
                <a:solidFill>
                  <a:schemeClr val="accent2"/>
                </a:solidFill>
              </a:rPr>
              <a:t>S</a:t>
            </a:r>
            <a:r>
              <a:rPr lang="en-US" altLang="en-US" sz="3600" b="1" baseline="-25000">
                <a:solidFill>
                  <a:schemeClr val="accent2"/>
                </a:solidFill>
              </a:rPr>
              <a:t>1</a:t>
            </a:r>
            <a:endParaRPr lang="en-US" altLang="en-US" sz="3600" b="1">
              <a:solidFill>
                <a:schemeClr val="accent2"/>
              </a:solidFill>
            </a:endParaRPr>
          </a:p>
        </p:txBody>
      </p:sp>
      <p:sp>
        <p:nvSpPr>
          <p:cNvPr id="80907" name="AutoShape 11"/>
          <p:cNvSpPr>
            <a:spLocks noChangeArrowheads="1"/>
          </p:cNvSpPr>
          <p:nvPr/>
        </p:nvSpPr>
        <p:spPr bwMode="auto">
          <a:xfrm>
            <a:off x="7010400" y="1219200"/>
            <a:ext cx="914400" cy="914400"/>
          </a:xfrm>
          <a:prstGeom prst="roundRect">
            <a:avLst>
              <a:gd name="adj" fmla="val 16667"/>
            </a:avLst>
          </a:prstGeom>
          <a:gradFill rotWithShape="1">
            <a:gsLst>
              <a:gs pos="0">
                <a:schemeClr val="bg1"/>
              </a:gs>
              <a:gs pos="100000">
                <a:srgbClr val="CC00FF">
                  <a:alpha val="49001"/>
                </a:srgbClr>
              </a:gs>
            </a:gsLst>
            <a:path path="shape">
              <a:fillToRect l="50000" t="50000" r="50000" b="50000"/>
            </a:path>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CC00FF"/>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eaLnBrk="1" hangingPunct="1"/>
            <a:r>
              <a:rPr lang="en-US" altLang="en-US" sz="3600" b="1">
                <a:solidFill>
                  <a:schemeClr val="accent2"/>
                </a:solidFill>
              </a:rPr>
              <a:t>S</a:t>
            </a:r>
            <a:r>
              <a:rPr lang="en-US" altLang="en-US" sz="3600" b="1" baseline="-25000">
                <a:solidFill>
                  <a:schemeClr val="accent2"/>
                </a:solidFill>
              </a:rPr>
              <a:t>2</a:t>
            </a:r>
            <a:endParaRPr lang="en-US" altLang="en-US" sz="3600" b="1">
              <a:solidFill>
                <a:schemeClr val="accent2"/>
              </a:solidFill>
            </a:endParaRPr>
          </a:p>
        </p:txBody>
      </p:sp>
      <p:sp>
        <p:nvSpPr>
          <p:cNvPr id="80908" name="AutoShape 12"/>
          <p:cNvSpPr>
            <a:spLocks noChangeArrowheads="1"/>
          </p:cNvSpPr>
          <p:nvPr/>
        </p:nvSpPr>
        <p:spPr bwMode="auto">
          <a:xfrm>
            <a:off x="9296400" y="1219200"/>
            <a:ext cx="914400" cy="1143000"/>
          </a:xfrm>
          <a:prstGeom prst="flowChartDelay">
            <a:avLst/>
          </a:prstGeom>
          <a:gradFill rotWithShape="1">
            <a:gsLst>
              <a:gs pos="0">
                <a:srgbClr val="FFEBFA">
                  <a:alpha val="50999"/>
                </a:srgbClr>
              </a:gs>
              <a:gs pos="30000">
                <a:srgbClr val="C4D6EB">
                  <a:alpha val="65700"/>
                </a:srgbClr>
              </a:gs>
              <a:gs pos="60001">
                <a:srgbClr val="85C2FF">
                  <a:alpha val="80400"/>
                </a:srgbClr>
              </a:gs>
              <a:gs pos="100000">
                <a:srgbClr val="5E9EFF"/>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5E9EFF"/>
            </a:extrusionClr>
            <a:contourClr>
              <a:srgbClr val="5E9E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1" hangingPunct="1">
              <a:defRPr/>
            </a:pPr>
            <a:r>
              <a:rPr lang="en-US" sz="4000" b="1">
                <a:solidFill>
                  <a:srgbClr val="FF3300"/>
                </a:solidFill>
              </a:rPr>
              <a:t>S</a:t>
            </a:r>
            <a:r>
              <a:rPr lang="en-US" sz="4000" b="1" baseline="-25000">
                <a:solidFill>
                  <a:srgbClr val="FF3300"/>
                </a:solidFill>
              </a:rPr>
              <a:t>4</a:t>
            </a:r>
            <a:endParaRPr lang="en-US" sz="4000" b="1">
              <a:solidFill>
                <a:srgbClr val="FF3300"/>
              </a:solidFill>
            </a:endParaRPr>
          </a:p>
        </p:txBody>
      </p:sp>
      <p:sp>
        <p:nvSpPr>
          <p:cNvPr id="80909" name="Oval 13"/>
          <p:cNvSpPr>
            <a:spLocks noChangeArrowheads="1"/>
          </p:cNvSpPr>
          <p:nvPr/>
        </p:nvSpPr>
        <p:spPr bwMode="auto">
          <a:xfrm>
            <a:off x="8085364" y="798493"/>
            <a:ext cx="990600" cy="762000"/>
          </a:xfrm>
          <a:prstGeom prst="ellipse">
            <a:avLst/>
          </a:prstGeom>
          <a:gradFill rotWithShape="1">
            <a:gsLst>
              <a:gs pos="0">
                <a:schemeClr val="bg1"/>
              </a:gs>
              <a:gs pos="100000">
                <a:srgbClr val="66FFFF"/>
              </a:gs>
            </a:gsLst>
            <a:path path="shape">
              <a:fillToRect l="50000" t="50000" r="50000" b="50000"/>
            </a:path>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66FFFF"/>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eaLnBrk="1" hangingPunct="1"/>
            <a:r>
              <a:rPr lang="en-US" altLang="en-US" sz="3600" b="1" dirty="0">
                <a:solidFill>
                  <a:schemeClr val="accent2"/>
                </a:solidFill>
              </a:rPr>
              <a:t>S</a:t>
            </a:r>
            <a:r>
              <a:rPr lang="en-US" altLang="en-US" sz="3600" b="1" baseline="-25000" dirty="0">
                <a:solidFill>
                  <a:schemeClr val="accent2"/>
                </a:solidFill>
              </a:rPr>
              <a:t>3</a:t>
            </a:r>
            <a:endParaRPr lang="en-US" altLang="en-US" sz="3600" b="1" dirty="0">
              <a:solidFill>
                <a:schemeClr val="accent2"/>
              </a:solidFill>
            </a:endParaRPr>
          </a:p>
        </p:txBody>
      </p:sp>
      <p:sp>
        <p:nvSpPr>
          <p:cNvPr id="80911" name="Text Box 15"/>
          <p:cNvSpPr txBox="1">
            <a:spLocks noChangeArrowheads="1"/>
          </p:cNvSpPr>
          <p:nvPr/>
        </p:nvSpPr>
        <p:spPr bwMode="auto">
          <a:xfrm>
            <a:off x="7467600" y="3200400"/>
            <a:ext cx="182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eaLnBrk="1" hangingPunct="1">
              <a:spcBef>
                <a:spcPct val="50000"/>
              </a:spcBef>
            </a:pPr>
            <a:r>
              <a:rPr lang="en-US" altLang="en-US" sz="2800" b="1">
                <a:solidFill>
                  <a:srgbClr val="0000FF"/>
                </a:solidFill>
              </a:rPr>
              <a:t>Phức hợp    E - S</a:t>
            </a:r>
          </a:p>
        </p:txBody>
      </p:sp>
      <p:sp>
        <p:nvSpPr>
          <p:cNvPr id="80912" name="Line 16"/>
          <p:cNvSpPr>
            <a:spLocks noChangeShapeType="1"/>
          </p:cNvSpPr>
          <p:nvPr/>
        </p:nvSpPr>
        <p:spPr bwMode="auto">
          <a:xfrm flipH="1">
            <a:off x="7391400" y="3733800"/>
            <a:ext cx="533400" cy="3810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3" name="Line 17"/>
          <p:cNvSpPr>
            <a:spLocks noChangeShapeType="1"/>
          </p:cNvSpPr>
          <p:nvPr/>
        </p:nvSpPr>
        <p:spPr bwMode="auto">
          <a:xfrm>
            <a:off x="8839200" y="3886200"/>
            <a:ext cx="381000" cy="6096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 name="Group 14"/>
          <p:cNvGrpSpPr>
            <a:grpSpLocks/>
          </p:cNvGrpSpPr>
          <p:nvPr/>
        </p:nvGrpSpPr>
        <p:grpSpPr bwMode="auto">
          <a:xfrm>
            <a:off x="3437164" y="3048001"/>
            <a:ext cx="5638800" cy="2228850"/>
            <a:chOff x="1056" y="1920"/>
            <a:chExt cx="3552" cy="1404"/>
          </a:xfrm>
        </p:grpSpPr>
        <p:sp>
          <p:nvSpPr>
            <p:cNvPr id="8213" name="Line 15"/>
            <p:cNvSpPr>
              <a:spLocks noChangeShapeType="1"/>
            </p:cNvSpPr>
            <p:nvPr/>
          </p:nvSpPr>
          <p:spPr bwMode="auto">
            <a:xfrm>
              <a:off x="2208" y="2304"/>
              <a:ext cx="864" cy="67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4" name="Text Box 16"/>
            <p:cNvSpPr txBox="1">
              <a:spLocks noChangeArrowheads="1"/>
            </p:cNvSpPr>
            <p:nvPr/>
          </p:nvSpPr>
          <p:spPr bwMode="auto">
            <a:xfrm>
              <a:off x="1056" y="1920"/>
              <a:ext cx="1344"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eaLnBrk="1" hangingPunct="1">
                <a:spcBef>
                  <a:spcPct val="50000"/>
                </a:spcBef>
              </a:pPr>
              <a:r>
                <a:rPr lang="en-US" altLang="en-US" dirty="0" err="1"/>
                <a:t>Trung</a:t>
              </a:r>
              <a:r>
                <a:rPr lang="en-US" altLang="en-US" dirty="0"/>
                <a:t> </a:t>
              </a:r>
              <a:r>
                <a:rPr lang="en-US" altLang="en-US" dirty="0" err="1"/>
                <a:t>tâm</a:t>
              </a:r>
              <a:r>
                <a:rPr lang="en-US" altLang="en-US" dirty="0"/>
                <a:t> </a:t>
              </a:r>
              <a:r>
                <a:rPr lang="en-US" altLang="en-US" dirty="0" err="1"/>
                <a:t>hoạt</a:t>
              </a:r>
              <a:r>
                <a:rPr lang="en-US" altLang="en-US" dirty="0"/>
                <a:t> </a:t>
              </a:r>
              <a:r>
                <a:rPr lang="en-US" altLang="en-US" dirty="0" err="1"/>
                <a:t>động</a:t>
              </a:r>
              <a:endParaRPr lang="en-US" altLang="en-US" dirty="0"/>
            </a:p>
          </p:txBody>
        </p:sp>
        <p:sp>
          <p:nvSpPr>
            <p:cNvPr id="8215" name="Line 17"/>
            <p:cNvSpPr>
              <a:spLocks noChangeShapeType="1"/>
            </p:cNvSpPr>
            <p:nvPr/>
          </p:nvSpPr>
          <p:spPr bwMode="auto">
            <a:xfrm>
              <a:off x="2208" y="2294"/>
              <a:ext cx="2400" cy="103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Text Box 4"/>
          <p:cNvSpPr txBox="1">
            <a:spLocks noChangeArrowheads="1"/>
          </p:cNvSpPr>
          <p:nvPr/>
        </p:nvSpPr>
        <p:spPr bwMode="auto">
          <a:xfrm>
            <a:off x="189049" y="121634"/>
            <a:ext cx="33297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r>
              <a:rPr lang="en-US" altLang="en-US" sz="2800" dirty="0">
                <a:solidFill>
                  <a:srgbClr val="0066FF"/>
                </a:solidFill>
              </a:rPr>
              <a:t>*</a:t>
            </a:r>
            <a:r>
              <a:rPr lang="en-US" altLang="en-US" sz="2800" dirty="0" smtClean="0">
                <a:solidFill>
                  <a:srgbClr val="0066FF"/>
                </a:solidFill>
              </a:rPr>
              <a:t> </a:t>
            </a:r>
            <a:r>
              <a:rPr lang="en-US" altLang="en-US" sz="2800" dirty="0" err="1">
                <a:solidFill>
                  <a:srgbClr val="0066FF"/>
                </a:solidFill>
              </a:rPr>
              <a:t>Cấu</a:t>
            </a:r>
            <a:r>
              <a:rPr lang="en-US" altLang="en-US" sz="2800" dirty="0">
                <a:solidFill>
                  <a:srgbClr val="0066FF"/>
                </a:solidFill>
              </a:rPr>
              <a:t> </a:t>
            </a:r>
            <a:r>
              <a:rPr lang="en-US" altLang="en-US" sz="2800" dirty="0" err="1">
                <a:solidFill>
                  <a:srgbClr val="0066FF"/>
                </a:solidFill>
              </a:rPr>
              <a:t>trúc</a:t>
            </a:r>
            <a:r>
              <a:rPr lang="en-US" altLang="en-US" sz="2800" dirty="0">
                <a:solidFill>
                  <a:srgbClr val="0066FF"/>
                </a:solidFill>
              </a:rPr>
              <a:t> </a:t>
            </a:r>
            <a:r>
              <a:rPr lang="en-US" altLang="en-US" sz="2800" dirty="0" err="1">
                <a:solidFill>
                  <a:srgbClr val="0066FF"/>
                </a:solidFill>
              </a:rPr>
              <a:t>của</a:t>
            </a:r>
            <a:r>
              <a:rPr lang="en-US" altLang="en-US" sz="2800" dirty="0">
                <a:solidFill>
                  <a:srgbClr val="0066FF"/>
                </a:solidFill>
              </a:rPr>
              <a:t> </a:t>
            </a:r>
            <a:r>
              <a:rPr lang="en-US" altLang="en-US" sz="2800" dirty="0" err="1">
                <a:solidFill>
                  <a:srgbClr val="0066FF"/>
                </a:solidFill>
              </a:rPr>
              <a:t>enzim</a:t>
            </a:r>
            <a:r>
              <a:rPr lang="en-US" altLang="en-US" sz="2800" dirty="0">
                <a:solidFill>
                  <a:srgbClr val="0066FF"/>
                </a:solidFill>
              </a:rPr>
              <a:t>:</a:t>
            </a:r>
          </a:p>
        </p:txBody>
      </p:sp>
      <p:sp>
        <p:nvSpPr>
          <p:cNvPr id="2" name="Rectangle 1"/>
          <p:cNvSpPr>
            <a:spLocks noChangeArrowheads="1"/>
          </p:cNvSpPr>
          <p:nvPr/>
        </p:nvSpPr>
        <p:spPr bwMode="auto">
          <a:xfrm>
            <a:off x="265249" y="702440"/>
            <a:ext cx="52211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just"/>
            <a:r>
              <a:rPr lang="en-US" altLang="en-US" sz="2800" dirty="0">
                <a:cs typeface="Times New Roman" panose="02020603050405020304" pitchFamily="18" charset="0"/>
              </a:rPr>
              <a:t>- </a:t>
            </a:r>
            <a:r>
              <a:rPr lang="en-US" altLang="en-US" sz="2800" dirty="0" err="1">
                <a:cs typeface="Times New Roman" panose="02020603050405020304" pitchFamily="18" charset="0"/>
              </a:rPr>
              <a:t>Thành</a:t>
            </a:r>
            <a:r>
              <a:rPr lang="en-US" altLang="en-US" sz="2800" dirty="0">
                <a:cs typeface="Times New Roman" panose="02020603050405020304" pitchFamily="18" charset="0"/>
              </a:rPr>
              <a:t> </a:t>
            </a:r>
            <a:r>
              <a:rPr lang="en-US" altLang="en-US" sz="2800" dirty="0" err="1">
                <a:cs typeface="Times New Roman" panose="02020603050405020304" pitchFamily="18" charset="0"/>
              </a:rPr>
              <a:t>phần</a:t>
            </a:r>
            <a:r>
              <a:rPr lang="en-US" altLang="en-US" sz="2800" dirty="0">
                <a:cs typeface="Times New Roman" panose="02020603050405020304" pitchFamily="18" charset="0"/>
              </a:rPr>
              <a:t> </a:t>
            </a:r>
            <a:r>
              <a:rPr lang="en-US" altLang="en-US" sz="2800" dirty="0" err="1">
                <a:cs typeface="Times New Roman" panose="02020603050405020304" pitchFamily="18" charset="0"/>
              </a:rPr>
              <a:t>là</a:t>
            </a:r>
            <a:r>
              <a:rPr lang="en-US" altLang="en-US" sz="2800" dirty="0">
                <a:cs typeface="Times New Roman" panose="02020603050405020304" pitchFamily="18" charset="0"/>
              </a:rPr>
              <a:t> </a:t>
            </a:r>
            <a:r>
              <a:rPr lang="en-US" altLang="en-US" sz="2800" dirty="0" err="1">
                <a:cs typeface="Times New Roman" panose="02020603050405020304" pitchFamily="18" charset="0"/>
              </a:rPr>
              <a:t>prôtein</a:t>
            </a:r>
            <a:r>
              <a:rPr lang="en-US" altLang="en-US" sz="2800" dirty="0">
                <a:cs typeface="Times New Roman" panose="02020603050405020304" pitchFamily="18" charset="0"/>
              </a:rPr>
              <a:t> </a:t>
            </a:r>
            <a:r>
              <a:rPr lang="en-US" altLang="en-US" sz="2800" dirty="0" err="1">
                <a:cs typeface="Times New Roman" panose="02020603050405020304" pitchFamily="18" charset="0"/>
              </a:rPr>
              <a:t>hoặc</a:t>
            </a:r>
            <a:r>
              <a:rPr lang="en-US" altLang="en-US" sz="2800" dirty="0">
                <a:cs typeface="Times New Roman" panose="02020603050405020304" pitchFamily="18" charset="0"/>
              </a:rPr>
              <a:t> </a:t>
            </a:r>
            <a:r>
              <a:rPr lang="en-US" altLang="en-US" sz="2800" dirty="0" err="1">
                <a:cs typeface="Times New Roman" panose="02020603050405020304" pitchFamily="18" charset="0"/>
              </a:rPr>
              <a:t>prôtein</a:t>
            </a:r>
            <a:r>
              <a:rPr lang="en-US" altLang="en-US" sz="2800" dirty="0">
                <a:cs typeface="Times New Roman" panose="02020603050405020304" pitchFamily="18" charset="0"/>
              </a:rPr>
              <a:t> </a:t>
            </a:r>
            <a:r>
              <a:rPr lang="en-US" altLang="en-US" sz="2800" dirty="0" err="1">
                <a:cs typeface="Times New Roman" panose="02020603050405020304" pitchFamily="18" charset="0"/>
              </a:rPr>
              <a:t>kết</a:t>
            </a:r>
            <a:r>
              <a:rPr lang="en-US" altLang="en-US" sz="2800" dirty="0">
                <a:cs typeface="Times New Roman" panose="02020603050405020304" pitchFamily="18" charset="0"/>
              </a:rPr>
              <a:t> </a:t>
            </a:r>
            <a:r>
              <a:rPr lang="en-US" altLang="en-US" sz="2800" dirty="0" err="1">
                <a:cs typeface="Times New Roman" panose="02020603050405020304" pitchFamily="18" charset="0"/>
              </a:rPr>
              <a:t>hợp</a:t>
            </a:r>
            <a:r>
              <a:rPr lang="en-US" altLang="en-US" sz="2800" dirty="0">
                <a:cs typeface="Times New Roman" panose="02020603050405020304" pitchFamily="18" charset="0"/>
              </a:rPr>
              <a:t> </a:t>
            </a:r>
            <a:r>
              <a:rPr lang="en-US" altLang="en-US" sz="2800" dirty="0" err="1">
                <a:cs typeface="Times New Roman" panose="02020603050405020304" pitchFamily="18" charset="0"/>
              </a:rPr>
              <a:t>với</a:t>
            </a:r>
            <a:r>
              <a:rPr lang="en-US" altLang="en-US" sz="2800" dirty="0">
                <a:cs typeface="Times New Roman" panose="02020603050405020304" pitchFamily="18" charset="0"/>
              </a:rPr>
              <a:t> </a:t>
            </a:r>
            <a:r>
              <a:rPr lang="en-US" altLang="en-US" sz="2800" dirty="0" err="1">
                <a:cs typeface="Times New Roman" panose="02020603050405020304" pitchFamily="18" charset="0"/>
              </a:rPr>
              <a:t>chất</a:t>
            </a:r>
            <a:r>
              <a:rPr lang="en-US" altLang="en-US" sz="2800" dirty="0">
                <a:cs typeface="Times New Roman" panose="02020603050405020304" pitchFamily="18" charset="0"/>
              </a:rPr>
              <a:t> </a:t>
            </a:r>
            <a:r>
              <a:rPr lang="en-US" altLang="en-US" sz="2800" dirty="0" err="1">
                <a:cs typeface="Times New Roman" panose="02020603050405020304" pitchFamily="18" charset="0"/>
              </a:rPr>
              <a:t>khác</a:t>
            </a:r>
            <a:r>
              <a:rPr lang="en-US" altLang="en-US" sz="2800" dirty="0">
                <a:cs typeface="Times New Roman" panose="02020603050405020304" pitchFamily="18" charset="0"/>
              </a:rPr>
              <a:t>.</a:t>
            </a:r>
            <a:endParaRPr lang="en-US" altLang="en-US" sz="2800" dirty="0">
              <a:latin typeface=".VnTime" pitchFamily="34" charset="0"/>
              <a:cs typeface="Times New Roman" panose="02020603050405020304" pitchFamily="18" charset="0"/>
            </a:endParaRPr>
          </a:p>
        </p:txBody>
      </p:sp>
      <p:sp>
        <p:nvSpPr>
          <p:cNvPr id="3" name="Rectangle 2"/>
          <p:cNvSpPr>
            <a:spLocks noChangeArrowheads="1"/>
          </p:cNvSpPr>
          <p:nvPr/>
        </p:nvSpPr>
        <p:spPr bwMode="auto">
          <a:xfrm>
            <a:off x="265248" y="1769240"/>
            <a:ext cx="52211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just"/>
            <a:r>
              <a:rPr lang="en-US" altLang="en-US" sz="2800" dirty="0">
                <a:cs typeface="Times New Roman" panose="02020603050405020304" pitchFamily="18" charset="0"/>
              </a:rPr>
              <a:t>- </a:t>
            </a:r>
            <a:r>
              <a:rPr lang="en-US" altLang="en-US" sz="2800" dirty="0" err="1">
                <a:cs typeface="Times New Roman" panose="02020603050405020304" pitchFamily="18" charset="0"/>
              </a:rPr>
              <a:t>Enzim</a:t>
            </a:r>
            <a:r>
              <a:rPr lang="en-US" altLang="en-US" sz="2800" dirty="0">
                <a:cs typeface="Times New Roman" panose="02020603050405020304" pitchFamily="18" charset="0"/>
              </a:rPr>
              <a:t> </a:t>
            </a:r>
            <a:r>
              <a:rPr lang="en-US" altLang="en-US" sz="2800" dirty="0" err="1">
                <a:cs typeface="Times New Roman" panose="02020603050405020304" pitchFamily="18" charset="0"/>
              </a:rPr>
              <a:t>có</a:t>
            </a:r>
            <a:r>
              <a:rPr lang="en-US" altLang="en-US" sz="2800" dirty="0">
                <a:cs typeface="Times New Roman" panose="02020603050405020304" pitchFamily="18" charset="0"/>
              </a:rPr>
              <a:t> </a:t>
            </a:r>
            <a:r>
              <a:rPr lang="en-US" altLang="en-US" sz="2800" dirty="0" err="1">
                <a:cs typeface="Times New Roman" panose="02020603050405020304" pitchFamily="18" charset="0"/>
              </a:rPr>
              <a:t>trung</a:t>
            </a:r>
            <a:r>
              <a:rPr lang="en-US" altLang="en-US" sz="2800" dirty="0">
                <a:cs typeface="Times New Roman" panose="02020603050405020304" pitchFamily="18" charset="0"/>
              </a:rPr>
              <a:t> </a:t>
            </a:r>
            <a:r>
              <a:rPr lang="en-US" altLang="en-US" sz="2800" dirty="0" err="1">
                <a:cs typeface="Times New Roman" panose="02020603050405020304" pitchFamily="18" charset="0"/>
              </a:rPr>
              <a:t>tâm</a:t>
            </a:r>
            <a:r>
              <a:rPr lang="en-US" altLang="en-US" sz="2800" dirty="0">
                <a:cs typeface="Times New Roman" panose="02020603050405020304" pitchFamily="18" charset="0"/>
              </a:rPr>
              <a:t> </a:t>
            </a:r>
            <a:r>
              <a:rPr lang="en-US" altLang="en-US" sz="2800" dirty="0" err="1">
                <a:cs typeface="Times New Roman" panose="02020603050405020304" pitchFamily="18" charset="0"/>
              </a:rPr>
              <a:t>hoạt</a:t>
            </a:r>
            <a:r>
              <a:rPr lang="en-US" altLang="en-US" sz="2800" dirty="0">
                <a:cs typeface="Times New Roman" panose="02020603050405020304" pitchFamily="18" charset="0"/>
              </a:rPr>
              <a:t> </a:t>
            </a:r>
            <a:r>
              <a:rPr lang="en-US" altLang="en-US" sz="2800" dirty="0" err="1">
                <a:cs typeface="Times New Roman" panose="02020603050405020304" pitchFamily="18" charset="0"/>
              </a:rPr>
              <a:t>động</a:t>
            </a:r>
            <a:r>
              <a:rPr lang="en-US" altLang="en-US" sz="2800" dirty="0">
                <a:cs typeface="Times New Roman" panose="02020603050405020304" pitchFamily="18" charset="0"/>
              </a:rPr>
              <a:t> </a:t>
            </a:r>
            <a:r>
              <a:rPr lang="en-US" altLang="en-US" sz="2800" dirty="0" err="1">
                <a:cs typeface="Times New Roman" panose="02020603050405020304" pitchFamily="18" charset="0"/>
              </a:rPr>
              <a:t>là</a:t>
            </a:r>
            <a:r>
              <a:rPr lang="en-US" altLang="en-US" sz="2800" dirty="0">
                <a:cs typeface="Times New Roman" panose="02020603050405020304" pitchFamily="18" charset="0"/>
              </a:rPr>
              <a:t> </a:t>
            </a:r>
            <a:r>
              <a:rPr lang="en-US" altLang="en-US" sz="2800" dirty="0" err="1">
                <a:cs typeface="Times New Roman" panose="02020603050405020304" pitchFamily="18" charset="0"/>
              </a:rPr>
              <a:t>nơi</a:t>
            </a:r>
            <a:r>
              <a:rPr lang="en-US" altLang="en-US" sz="2800" dirty="0">
                <a:cs typeface="Times New Roman" panose="02020603050405020304" pitchFamily="18" charset="0"/>
              </a:rPr>
              <a:t> </a:t>
            </a:r>
            <a:r>
              <a:rPr lang="en-US" altLang="en-US" sz="2800" dirty="0" err="1">
                <a:cs typeface="Times New Roman" panose="02020603050405020304" pitchFamily="18" charset="0"/>
              </a:rPr>
              <a:t>liên</a:t>
            </a:r>
            <a:r>
              <a:rPr lang="en-US" altLang="en-US" sz="2800" dirty="0">
                <a:cs typeface="Times New Roman" panose="02020603050405020304" pitchFamily="18" charset="0"/>
              </a:rPr>
              <a:t> </a:t>
            </a:r>
            <a:r>
              <a:rPr lang="en-US" altLang="en-US" sz="2800" dirty="0" err="1">
                <a:cs typeface="Times New Roman" panose="02020603050405020304" pitchFamily="18" charset="0"/>
              </a:rPr>
              <a:t>kết</a:t>
            </a:r>
            <a:r>
              <a:rPr lang="en-US" altLang="en-US" sz="2800" dirty="0">
                <a:cs typeface="Times New Roman" panose="02020603050405020304" pitchFamily="18" charset="0"/>
              </a:rPr>
              <a:t> </a:t>
            </a:r>
            <a:r>
              <a:rPr lang="en-US" altLang="en-US" sz="2800" dirty="0" err="1">
                <a:cs typeface="Times New Roman" panose="02020603050405020304" pitchFamily="18" charset="0"/>
              </a:rPr>
              <a:t>với</a:t>
            </a:r>
            <a:r>
              <a:rPr lang="en-US" altLang="en-US" sz="2800" dirty="0">
                <a:cs typeface="Times New Roman" panose="02020603050405020304" pitchFamily="18" charset="0"/>
              </a:rPr>
              <a:t> </a:t>
            </a:r>
            <a:r>
              <a:rPr lang="en-US" altLang="en-US" sz="2800" dirty="0" err="1">
                <a:cs typeface="Times New Roman" panose="02020603050405020304" pitchFamily="18" charset="0"/>
              </a:rPr>
              <a:t>cơ</a:t>
            </a:r>
            <a:r>
              <a:rPr lang="en-US" altLang="en-US" sz="2800" dirty="0">
                <a:cs typeface="Times New Roman" panose="02020603050405020304" pitchFamily="18" charset="0"/>
              </a:rPr>
              <a:t> </a:t>
            </a:r>
            <a:r>
              <a:rPr lang="en-US" altLang="en-US" sz="2800" dirty="0" err="1">
                <a:cs typeface="Times New Roman" panose="02020603050405020304" pitchFamily="18" charset="0"/>
              </a:rPr>
              <a:t>chất</a:t>
            </a:r>
            <a:endParaRPr lang="en-US" altLang="en-US" sz="2800" dirty="0">
              <a:latin typeface=".VnTime" pitchFamily="34" charset="0"/>
              <a:cs typeface="Times New Roman" panose="02020603050405020304" pitchFamily="18" charset="0"/>
            </a:endParaRPr>
          </a:p>
        </p:txBody>
      </p:sp>
      <p:pic>
        <p:nvPicPr>
          <p:cNvPr id="20" name="Picture 8" descr="cau tao enz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1"/>
            <a:ext cx="3649436" cy="371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365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linds(horizontal)">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0" nodeType="clickEffect">
                                  <p:stCondLst>
                                    <p:cond delay="0"/>
                                  </p:stCondLst>
                                  <p:childTnLst>
                                    <p:animMotion origin="layout" path="M -0.00642 0.02751 C -0.00312 0.04092 -0.00729 0.05873 -0.00937 0.0726 C -0.01059 0.0793 -0.01215 0.09271 -0.01215 0.09295 C -0.01371 0.1156 -0.01753 0.13803 -0.02205 0.16 C -0.02395 0.16878 -0.02395 0.17618 -0.0276 0.18358 C -0.02812 0.18982 -0.02812 0.19584 -0.02916 0.20162 C -0.02986 0.20393 -0.03142 0.20532 -0.03211 0.20763 C -0.03559 0.21942 -0.03715 0.23399 -0.04184 0.24532 C -0.04305 0.24809 -0.04479 0.25017 -0.046 0.25295 C -0.04826 0.25826 -0.05173 0.26913 -0.05173 0.26936 C -0.05364 0.28555 -0.05798 0.30081 -0.0618 0.31653 C -0.06371 0.32462 -0.06458 0.33433 -0.06875 0.34034 C -0.07118 0.35075 -0.07274 0.363 -0.07708 0.37202 C -0.08073 0.39052 -0.08125 0.39491 -0.08125 0.41595 " pathEditMode="relative" rAng="0" ptsTypes="fffffffffffffA">
                                      <p:cBhvr>
                                        <p:cTn id="15" dur="1000" fill="hold"/>
                                        <p:tgtEl>
                                          <p:spTgt spid="80907"/>
                                        </p:tgtEl>
                                        <p:attrNameLst>
                                          <p:attrName>ppt_x</p:attrName>
                                          <p:attrName>ppt_y</p:attrName>
                                        </p:attrNameLst>
                                      </p:cBhvr>
                                      <p:rCtr x="-3576" y="19422"/>
                                    </p:animMotion>
                                  </p:childTnLst>
                                </p:cTn>
                              </p:par>
                            </p:childTnLst>
                          </p:cTn>
                        </p:par>
                        <p:par>
                          <p:cTn id="16" fill="hold" nodeType="afterGroup">
                            <p:stCondLst>
                              <p:cond delay="1000"/>
                            </p:stCondLst>
                            <p:childTnLst>
                              <p:par>
                                <p:cTn id="17" presetID="0" presetClass="path" presetSubtype="0" accel="50000" decel="50000" fill="hold" grpId="1" nodeType="afterEffect">
                                  <p:stCondLst>
                                    <p:cond delay="0"/>
                                  </p:stCondLst>
                                  <p:childTnLst>
                                    <p:animMotion origin="layout" path="M -0.0842 0.41433 C -0.0743 0.41757 -0.07014 0.41988 -0.05729 0.41433 C -0.05503 0.41341 -0.05503 0.40878 -0.05417 0.40601 C -0.05295 0.40185 -0.05191 0.39745 -0.05087 0.39329 C -0.04982 0.38913 -0.04774 0.38057 -0.04774 0.3808 C -0.04705 0.3452 -0.05417 0.32115 -0.04132 0.29595 C -0.03889 0.28624 -0.03403 0.27098 -0.02864 0.26427 C -0.02135 0.24462 -0.02587 0.25179 -0.01753 0.24115 C -0.01458 0.23144 -0.01302 0.22173 -0.01128 0.21156 C -0.01007 0.20462 -0.00798 0.19028 -0.00798 0.19052 C -0.0059 0.08254 -0.00642 0.13687 -0.00642 0.02751 " pathEditMode="relative" rAng="0" ptsTypes="ffffffffffA">
                                      <p:cBhvr>
                                        <p:cTn id="18" dur="1000" fill="hold"/>
                                        <p:tgtEl>
                                          <p:spTgt spid="80907"/>
                                        </p:tgtEl>
                                        <p:attrNameLst>
                                          <p:attrName>ppt_x</p:attrName>
                                          <p:attrName>ppt_y</p:attrName>
                                        </p:attrNameLst>
                                      </p:cBhvr>
                                      <p:rCtr x="3906" y="-19075"/>
                                    </p:animMotion>
                                  </p:childTnLst>
                                </p:cTn>
                              </p:par>
                            </p:childTnLst>
                          </p:cTn>
                        </p:par>
                        <p:par>
                          <p:cTn id="19" fill="hold" nodeType="afterGroup">
                            <p:stCondLst>
                              <p:cond delay="2000"/>
                            </p:stCondLst>
                            <p:childTnLst>
                              <p:par>
                                <p:cTn id="20" presetID="0" presetClass="path" presetSubtype="0" accel="50000" decel="50000" fill="hold" grpId="0" nodeType="afterEffect">
                                  <p:stCondLst>
                                    <p:cond delay="0"/>
                                  </p:stCondLst>
                                  <p:childTnLst>
                                    <p:animMotion origin="layout" path="M -0.00625 -0.00162 C -0.0026 0.00787 -0.00377 0.00949 0.0026 0.01736 C 0.00468 0.02708 0.01015 0.03356 0.01329 0.04282 C 0.01602 0.05069 0.01718 0.05926 0.02005 0.06666 C 0.0211 0.06967 0.02292 0.07222 0.02395 0.07546 C 0.0302 0.09375 0.02188 0.07939 0.03203 0.10324 C 0.04415 0.13217 0.03269 0.10463 0.03985 0.12268 C 0.04167 0.12685 0.04532 0.13518 0.04532 0.13541 C 0.04818 0.15439 0.05027 0.1743 0.05313 0.19328 C 0.05403 0.26481 0.05626 0.3368 0.05626 0.40902 " pathEditMode="relative" rAng="0" ptsTypes="AAAAAAAAAA">
                                      <p:cBhvr>
                                        <p:cTn id="21" dur="1000" fill="hold"/>
                                        <p:tgtEl>
                                          <p:spTgt spid="80906"/>
                                        </p:tgtEl>
                                        <p:attrNameLst>
                                          <p:attrName>ppt_x</p:attrName>
                                          <p:attrName>ppt_y</p:attrName>
                                        </p:attrNameLst>
                                      </p:cBhvr>
                                      <p:rCtr x="3125" y="20532"/>
                                    </p:animMotion>
                                  </p:childTnLst>
                                </p:cTn>
                              </p:par>
                            </p:childTnLst>
                          </p:cTn>
                        </p:par>
                        <p:par>
                          <p:cTn id="22" fill="hold" nodeType="afterGroup">
                            <p:stCondLst>
                              <p:cond delay="3000"/>
                            </p:stCondLst>
                            <p:childTnLst>
                              <p:par>
                                <p:cTn id="23" presetID="0" presetClass="path" presetSubtype="0" accel="50000" decel="50000" fill="hold" nodeType="afterEffect">
                                  <p:stCondLst>
                                    <p:cond delay="0"/>
                                  </p:stCondLst>
                                  <p:childTnLst>
                                    <p:animMotion origin="layout" path="M 1.38889E-6 3.17919E-6 C -0.00208 0.01179 -0.0066 0.02196 -0.00955 0.03375 C -0.01024 0.03653 -0.01042 0.03953 -0.01111 0.04231 C -0.01198 0.0467 -0.01424 0.05502 -0.01424 0.05502 C -0.01528 0.07121 -0.01632 0.08601 -0.0191 0.1015 C -0.01979 0.163 -0.01979 0.24254 -0.02222 0.30867 C -0.02327 0.33526 -0.02101 0.32716 -0.02708 0.34242 C -0.02882 0.35375 -0.03056 0.36508 -0.03333 0.37618 C -0.0349 0.39375 -0.03542 0.41179 -0.0382 0.42913 C -0.0382 0.42913 -0.04045 0.44277 -0.04132 0.44393 C -0.04254 0.44555 -0.04601 0.44601 -0.04601 0.44601 " pathEditMode="relative" ptsTypes="ffffffffffA">
                                      <p:cBhvr>
                                        <p:cTn id="24" dur="1000" fill="hold"/>
                                        <p:tgtEl>
                                          <p:spTgt spid="80908"/>
                                        </p:tgtEl>
                                        <p:attrNameLst>
                                          <p:attrName>ppt_x</p:attrName>
                                          <p:attrName>ppt_y</p:attrName>
                                        </p:attrNameLst>
                                      </p:cBhvr>
                                    </p:animMotion>
                                  </p:childTnLst>
                                </p:cTn>
                              </p:par>
                            </p:childTnLst>
                          </p:cTn>
                        </p:par>
                        <p:par>
                          <p:cTn id="25" fill="hold" nodeType="afterGroup">
                            <p:stCondLst>
                              <p:cond delay="4000"/>
                            </p:stCondLst>
                            <p:childTnLst>
                              <p:par>
                                <p:cTn id="26" presetID="0" presetClass="path" presetSubtype="0" accel="50000" decel="50000" fill="hold" nodeType="afterEffect">
                                  <p:stCondLst>
                                    <p:cond delay="0"/>
                                  </p:stCondLst>
                                  <p:childTnLst>
                                    <p:animMotion origin="layout" path="M -0.04597 0.44629 C -0.03685 0.4493 -0.0306 0.44907 -0.02383 0.44004 C -0.02045 0.42801 -0.02097 0.41342 -0.0142 0.40393 C -0.01029 0.38865 -0.01185 0.39583 -0.00938 0.38287 C -0.00742 0.26458 0.00169 0.14583 0.00169 0.02777 " pathEditMode="relative" rAng="0" ptsTypes="AAAAA">
                                      <p:cBhvr>
                                        <p:cTn id="27" dur="1000" fill="hold"/>
                                        <p:tgtEl>
                                          <p:spTgt spid="80908"/>
                                        </p:tgtEl>
                                        <p:attrNameLst>
                                          <p:attrName>ppt_x</p:attrName>
                                          <p:attrName>ppt_y</p:attrName>
                                        </p:attrNameLst>
                                      </p:cBhvr>
                                      <p:rCtr x="2383" y="-20856"/>
                                    </p:animMotion>
                                  </p:childTnLst>
                                </p:cTn>
                              </p:par>
                            </p:childTnLst>
                          </p:cTn>
                        </p:par>
                        <p:par>
                          <p:cTn id="28" fill="hold" nodeType="afterGroup">
                            <p:stCondLst>
                              <p:cond delay="5000"/>
                            </p:stCondLst>
                            <p:childTnLst>
                              <p:par>
                                <p:cTn id="29" presetID="0" presetClass="path" presetSubtype="0" accel="50000" decel="50000" fill="hold" grpId="0" nodeType="afterEffect">
                                  <p:stCondLst>
                                    <p:cond delay="0"/>
                                  </p:stCondLst>
                                  <p:childTnLst>
                                    <p:animMotion origin="layout" path="M -4.58333E-6 2.22222E-6 C 0.00053 0.04745 -0.00039 0.05787 0.00352 0.09236 C 0.00417 0.11273 0.00495 0.13032 0.00717 0.14977 C 0.00834 0.18032 0.00743 0.18403 0.01094 0.20949 C 0.01185 0.21713 0.01459 0.23171 0.01459 0.23194 C 0.01758 0.26481 0.02266 0.29282 0.03321 0.32037 C 0.03373 0.32361 0.03399 0.32639 0.03451 0.3294 C 0.03568 0.33634 0.03816 0.34953 0.03816 0.34977 C 0.04206 0.40463 0.03985 0.41828 0.04193 0.49838 C 0.04232 0.5162 0.04779 0.52407 0.05053 0.54004 C 0.05365 0.55926 0.05339 0.57523 0.05339 0.59653 " pathEditMode="relative" rAng="0" ptsTypes="AAAAAAAAAAA">
                                      <p:cBhvr>
                                        <p:cTn id="30" dur="1000" fill="hold"/>
                                        <p:tgtEl>
                                          <p:spTgt spid="80909"/>
                                        </p:tgtEl>
                                        <p:attrNameLst>
                                          <p:attrName>ppt_x</p:attrName>
                                          <p:attrName>ppt_y</p:attrName>
                                        </p:attrNameLst>
                                      </p:cBhvr>
                                      <p:rCtr x="2669" y="29815"/>
                                    </p:animMotion>
                                  </p:childTnLst>
                                </p:cTn>
                              </p:par>
                              <p:par>
                                <p:cTn id="31" presetID="3" presetClass="entr" presetSubtype="10" fill="hold" grpId="0" nodeType="withEffect">
                                  <p:stCondLst>
                                    <p:cond delay="0"/>
                                  </p:stCondLst>
                                  <p:childTnLst>
                                    <p:set>
                                      <p:cBhvr>
                                        <p:cTn id="32" dur="1" fill="hold">
                                          <p:stCondLst>
                                            <p:cond delay="0"/>
                                          </p:stCondLst>
                                        </p:cTn>
                                        <p:tgtEl>
                                          <p:spTgt spid="80911"/>
                                        </p:tgtEl>
                                        <p:attrNameLst>
                                          <p:attrName>style.visibility</p:attrName>
                                        </p:attrNameLst>
                                      </p:cBhvr>
                                      <p:to>
                                        <p:strVal val="visible"/>
                                      </p:to>
                                    </p:set>
                                    <p:animEffect transition="in" filter="blinds(horizontal)">
                                      <p:cBhvr>
                                        <p:cTn id="33" dur="500"/>
                                        <p:tgtEl>
                                          <p:spTgt spid="80911"/>
                                        </p:tgtEl>
                                      </p:cBhvr>
                                    </p:animEffect>
                                  </p:childTnLst>
                                </p:cTn>
                              </p:par>
                              <p:par>
                                <p:cTn id="34" presetID="3" presetClass="entr" presetSubtype="10" fill="hold" grpId="0" nodeType="withEffect">
                                  <p:stCondLst>
                                    <p:cond delay="1000"/>
                                  </p:stCondLst>
                                  <p:childTnLst>
                                    <p:set>
                                      <p:cBhvr>
                                        <p:cTn id="35" dur="1" fill="hold">
                                          <p:stCondLst>
                                            <p:cond delay="0"/>
                                          </p:stCondLst>
                                        </p:cTn>
                                        <p:tgtEl>
                                          <p:spTgt spid="80912"/>
                                        </p:tgtEl>
                                        <p:attrNameLst>
                                          <p:attrName>style.visibility</p:attrName>
                                        </p:attrNameLst>
                                      </p:cBhvr>
                                      <p:to>
                                        <p:strVal val="visible"/>
                                      </p:to>
                                    </p:set>
                                    <p:animEffect transition="in" filter="blinds(horizontal)">
                                      <p:cBhvr>
                                        <p:cTn id="36" dur="500"/>
                                        <p:tgtEl>
                                          <p:spTgt spid="80912"/>
                                        </p:tgtEl>
                                      </p:cBhvr>
                                    </p:animEffect>
                                  </p:childTnLst>
                                </p:cTn>
                              </p:par>
                              <p:par>
                                <p:cTn id="37" presetID="3" presetClass="entr" presetSubtype="10" fill="hold" grpId="0" nodeType="withEffect">
                                  <p:stCondLst>
                                    <p:cond delay="1000"/>
                                  </p:stCondLst>
                                  <p:childTnLst>
                                    <p:set>
                                      <p:cBhvr>
                                        <p:cTn id="38" dur="1" fill="hold">
                                          <p:stCondLst>
                                            <p:cond delay="0"/>
                                          </p:stCondLst>
                                        </p:cTn>
                                        <p:tgtEl>
                                          <p:spTgt spid="80913"/>
                                        </p:tgtEl>
                                        <p:attrNameLst>
                                          <p:attrName>style.visibility</p:attrName>
                                        </p:attrNameLst>
                                      </p:cBhvr>
                                      <p:to>
                                        <p:strVal val="visible"/>
                                      </p:to>
                                    </p:set>
                                    <p:animEffect transition="in" filter="blinds(horizontal)">
                                      <p:cBhvr>
                                        <p:cTn id="39" dur="500"/>
                                        <p:tgtEl>
                                          <p:spTgt spid="809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childTnLst>
                                </p:cTn>
                              </p:par>
                              <p:par>
                                <p:cTn id="44" presetID="4" presetClass="exit" presetSubtype="32" fill="hold" nodeType="withEffect">
                                  <p:stCondLst>
                                    <p:cond delay="0"/>
                                  </p:stCondLst>
                                  <p:childTnLst>
                                    <p:animEffect transition="out" filter="box(out)">
                                      <p:cBhvr>
                                        <p:cTn id="45" dur="800"/>
                                        <p:tgtEl>
                                          <p:spTgt spid="17"/>
                                        </p:tgtEl>
                                      </p:cBhvr>
                                    </p:animEffect>
                                    <p:set>
                                      <p:cBhvr>
                                        <p:cTn id="46" dur="1" fill="hold">
                                          <p:stCondLst>
                                            <p:cond delay="799"/>
                                          </p:stCondLst>
                                        </p:cTn>
                                        <p:tgtEl>
                                          <p:spTgt spid="17"/>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6" grpId="0" animBg="1"/>
      <p:bldP spid="80907" grpId="0" animBg="1"/>
      <p:bldP spid="80907" grpId="1" animBg="1"/>
      <p:bldP spid="80909" grpId="0" animBg="1"/>
      <p:bldP spid="80911" grpId="0"/>
      <p:bldP spid="80912" grpId="0" animBg="1"/>
      <p:bldP spid="80913" grpId="0" animBg="1"/>
      <p:bldP spid="21" grpId="0"/>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6" descr="Anh mau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849086"/>
            <a:ext cx="8534400" cy="349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8"/>
          <p:cNvSpPr>
            <a:spLocks noChangeArrowheads="1"/>
          </p:cNvSpPr>
          <p:nvPr/>
        </p:nvSpPr>
        <p:spPr bwMode="auto">
          <a:xfrm>
            <a:off x="2209800" y="4556126"/>
            <a:ext cx="15700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r>
              <a:rPr lang="en-US" altLang="en-US" b="1"/>
              <a:t>Cơ chất</a:t>
            </a:r>
            <a:r>
              <a:rPr lang="en-US" altLang="en-US"/>
              <a:t>:</a:t>
            </a:r>
          </a:p>
        </p:txBody>
      </p:sp>
      <p:sp>
        <p:nvSpPr>
          <p:cNvPr id="10244" name="Rectangle 29"/>
          <p:cNvSpPr>
            <a:spLocks noChangeArrowheads="1"/>
          </p:cNvSpPr>
          <p:nvPr/>
        </p:nvSpPr>
        <p:spPr bwMode="auto">
          <a:xfrm>
            <a:off x="2209801" y="5029201"/>
            <a:ext cx="13700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r>
              <a:rPr lang="en-US" altLang="en-US" b="1"/>
              <a:t>Enzim:</a:t>
            </a:r>
          </a:p>
        </p:txBody>
      </p:sp>
      <p:sp>
        <p:nvSpPr>
          <p:cNvPr id="10245" name="Rectangle 31"/>
          <p:cNvSpPr>
            <a:spLocks noChangeArrowheads="1"/>
          </p:cNvSpPr>
          <p:nvPr/>
        </p:nvSpPr>
        <p:spPr bwMode="auto">
          <a:xfrm>
            <a:off x="2209801" y="5562601"/>
            <a:ext cx="19288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r>
              <a:rPr lang="en-US" altLang="en-US" b="1"/>
              <a:t>Sản phẩm</a:t>
            </a:r>
            <a:r>
              <a:rPr lang="en-US" altLang="en-US"/>
              <a:t>:</a:t>
            </a:r>
          </a:p>
        </p:txBody>
      </p:sp>
      <p:sp>
        <p:nvSpPr>
          <p:cNvPr id="15392" name="Text Box 32"/>
          <p:cNvSpPr txBox="1">
            <a:spLocks noChangeArrowheads="1"/>
          </p:cNvSpPr>
          <p:nvPr/>
        </p:nvSpPr>
        <p:spPr bwMode="auto">
          <a:xfrm>
            <a:off x="3657600" y="4556126"/>
            <a:ext cx="2057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b="1">
                <a:solidFill>
                  <a:srgbClr val="0000FF"/>
                </a:solidFill>
              </a:rPr>
              <a:t>Saccarôzơ </a:t>
            </a:r>
          </a:p>
        </p:txBody>
      </p:sp>
      <p:sp>
        <p:nvSpPr>
          <p:cNvPr id="15393" name="Text Box 33"/>
          <p:cNvSpPr txBox="1">
            <a:spLocks noChangeArrowheads="1"/>
          </p:cNvSpPr>
          <p:nvPr/>
        </p:nvSpPr>
        <p:spPr bwMode="auto">
          <a:xfrm>
            <a:off x="3657600" y="5029201"/>
            <a:ext cx="2209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b="1">
                <a:solidFill>
                  <a:srgbClr val="0000FF"/>
                </a:solidFill>
              </a:rPr>
              <a:t>Saccaraza </a:t>
            </a:r>
          </a:p>
        </p:txBody>
      </p:sp>
      <p:sp>
        <p:nvSpPr>
          <p:cNvPr id="15394" name="Rectangle 34"/>
          <p:cNvSpPr>
            <a:spLocks noChangeArrowheads="1"/>
          </p:cNvSpPr>
          <p:nvPr/>
        </p:nvSpPr>
        <p:spPr bwMode="auto">
          <a:xfrm>
            <a:off x="4078289" y="5562601"/>
            <a:ext cx="33813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r>
              <a:rPr lang="en-US" altLang="en-US" b="1">
                <a:solidFill>
                  <a:srgbClr val="0000FF"/>
                </a:solidFill>
              </a:rPr>
              <a:t>glucozơ và fructozơ</a:t>
            </a:r>
          </a:p>
        </p:txBody>
      </p:sp>
      <p:sp>
        <p:nvSpPr>
          <p:cNvPr id="10249" name="Text Box 35"/>
          <p:cNvSpPr txBox="1">
            <a:spLocks noChangeArrowheads="1"/>
          </p:cNvSpPr>
          <p:nvPr/>
        </p:nvSpPr>
        <p:spPr bwMode="auto">
          <a:xfrm>
            <a:off x="3962400" y="3625850"/>
            <a:ext cx="2057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sz="2600" b="1"/>
              <a:t>Saccaraza </a:t>
            </a:r>
          </a:p>
        </p:txBody>
      </p:sp>
      <p:sp>
        <p:nvSpPr>
          <p:cNvPr id="10250" name="Line 36"/>
          <p:cNvSpPr>
            <a:spLocks noChangeShapeType="1"/>
          </p:cNvSpPr>
          <p:nvPr/>
        </p:nvSpPr>
        <p:spPr bwMode="auto">
          <a:xfrm flipH="1">
            <a:off x="3505200" y="3886200"/>
            <a:ext cx="457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4"/>
          <p:cNvSpPr txBox="1">
            <a:spLocks noChangeArrowheads="1"/>
          </p:cNvSpPr>
          <p:nvPr/>
        </p:nvSpPr>
        <p:spPr bwMode="auto">
          <a:xfrm>
            <a:off x="0" y="73480"/>
            <a:ext cx="44342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r>
              <a:rPr lang="en-US" altLang="en-US" sz="2800" dirty="0">
                <a:solidFill>
                  <a:srgbClr val="0066FF"/>
                </a:solidFill>
              </a:rPr>
              <a:t>*</a:t>
            </a:r>
            <a:r>
              <a:rPr lang="en-US" altLang="en-US" sz="2800" dirty="0" smtClean="0">
                <a:solidFill>
                  <a:srgbClr val="0066FF"/>
                </a:solidFill>
              </a:rPr>
              <a:t> </a:t>
            </a:r>
            <a:r>
              <a:rPr lang="en-US" altLang="en-US" sz="2800" dirty="0" err="1">
                <a:solidFill>
                  <a:srgbClr val="0066FF"/>
                </a:solidFill>
              </a:rPr>
              <a:t>Cơ</a:t>
            </a:r>
            <a:r>
              <a:rPr lang="en-US" altLang="en-US" sz="2800" dirty="0">
                <a:solidFill>
                  <a:srgbClr val="0066FF"/>
                </a:solidFill>
              </a:rPr>
              <a:t> </a:t>
            </a:r>
            <a:r>
              <a:rPr lang="en-US" altLang="en-US" sz="2800" dirty="0" err="1">
                <a:solidFill>
                  <a:srgbClr val="0066FF"/>
                </a:solidFill>
              </a:rPr>
              <a:t>chế</a:t>
            </a:r>
            <a:r>
              <a:rPr lang="en-US" altLang="en-US" sz="2800" dirty="0">
                <a:solidFill>
                  <a:srgbClr val="0066FF"/>
                </a:solidFill>
              </a:rPr>
              <a:t> </a:t>
            </a:r>
            <a:r>
              <a:rPr lang="en-US" altLang="en-US" sz="2800" dirty="0" err="1">
                <a:solidFill>
                  <a:srgbClr val="0066FF"/>
                </a:solidFill>
              </a:rPr>
              <a:t>tác</a:t>
            </a:r>
            <a:r>
              <a:rPr lang="en-US" altLang="en-US" sz="2800" dirty="0">
                <a:solidFill>
                  <a:srgbClr val="0066FF"/>
                </a:solidFill>
              </a:rPr>
              <a:t> </a:t>
            </a:r>
            <a:r>
              <a:rPr lang="en-US" altLang="en-US" sz="2800" dirty="0" err="1">
                <a:solidFill>
                  <a:srgbClr val="0066FF"/>
                </a:solidFill>
              </a:rPr>
              <a:t>động</a:t>
            </a:r>
            <a:r>
              <a:rPr lang="en-US" altLang="en-US" sz="2800" dirty="0">
                <a:solidFill>
                  <a:srgbClr val="0066FF"/>
                </a:solidFill>
              </a:rPr>
              <a:t> </a:t>
            </a:r>
            <a:r>
              <a:rPr lang="en-US" altLang="en-US" sz="2800" dirty="0" err="1">
                <a:solidFill>
                  <a:srgbClr val="0066FF"/>
                </a:solidFill>
              </a:rPr>
              <a:t>của</a:t>
            </a:r>
            <a:r>
              <a:rPr lang="en-US" altLang="en-US" sz="2800" dirty="0">
                <a:solidFill>
                  <a:srgbClr val="0066FF"/>
                </a:solidFill>
              </a:rPr>
              <a:t> </a:t>
            </a:r>
            <a:r>
              <a:rPr lang="en-US" altLang="en-US" sz="2800" dirty="0" err="1">
                <a:solidFill>
                  <a:srgbClr val="0066FF"/>
                </a:solidFill>
              </a:rPr>
              <a:t>enzim</a:t>
            </a:r>
            <a:r>
              <a:rPr lang="en-US" altLang="en-US" sz="2800" dirty="0">
                <a:solidFill>
                  <a:srgbClr val="0066FF"/>
                </a:solidFill>
              </a:rPr>
              <a:t>:</a:t>
            </a:r>
          </a:p>
        </p:txBody>
      </p:sp>
    </p:spTree>
    <p:extLst>
      <p:ext uri="{BB962C8B-B14F-4D97-AF65-F5344CB8AC3E}">
        <p14:creationId xmlns:p14="http://schemas.microsoft.com/office/powerpoint/2010/main" val="26962190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2" grpId="0"/>
      <p:bldP spid="15393" grpId="0"/>
      <p:bldP spid="15394"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esk2"/>
          <p:cNvSpPr>
            <a:spLocks noEditPoints="1" noChangeArrowheads="1"/>
          </p:cNvSpPr>
          <p:nvPr/>
        </p:nvSpPr>
        <p:spPr bwMode="auto">
          <a:xfrm rot="2737549">
            <a:off x="7810500" y="3990975"/>
            <a:ext cx="1524000" cy="1600200"/>
          </a:xfrm>
          <a:custGeom>
            <a:avLst/>
            <a:gdLst>
              <a:gd name="T0" fmla="*/ 2147483646 w 21600"/>
              <a:gd name="T1" fmla="*/ 0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2147483646 w 21600"/>
              <a:gd name="T13" fmla="*/ 2147483646 h 21600"/>
              <a:gd name="T14" fmla="*/ 2147483646 w 21600"/>
              <a:gd name="T15" fmla="*/ 2147483646 h 21600"/>
              <a:gd name="T16" fmla="*/ 2147483646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1000 w 21600"/>
              <a:gd name="T28" fmla="*/ 11800 h 21600"/>
              <a:gd name="T29" fmla="*/ 20600 w 21600"/>
              <a:gd name="T30" fmla="*/ 20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10800" y="0"/>
                </a:moveTo>
                <a:lnTo>
                  <a:pt x="21600" y="0"/>
                </a:lnTo>
                <a:lnTo>
                  <a:pt x="21600" y="12800"/>
                </a:lnTo>
                <a:lnTo>
                  <a:pt x="12800" y="21600"/>
                </a:lnTo>
                <a:lnTo>
                  <a:pt x="0" y="21600"/>
                </a:lnTo>
                <a:lnTo>
                  <a:pt x="0" y="10800"/>
                </a:lnTo>
                <a:lnTo>
                  <a:pt x="5400" y="10800"/>
                </a:lnTo>
                <a:lnTo>
                  <a:pt x="10800" y="5400"/>
                </a:lnTo>
                <a:lnTo>
                  <a:pt x="10800" y="0"/>
                </a:lnTo>
                <a:close/>
              </a:path>
            </a:pathLst>
          </a:custGeom>
          <a:gradFill rotWithShape="1">
            <a:gsLst>
              <a:gs pos="0">
                <a:srgbClr val="FFFFFF"/>
              </a:gs>
              <a:gs pos="100000">
                <a:srgbClr val="FF3300"/>
              </a:gs>
            </a:gsLst>
            <a:path path="rect">
              <a:fillToRect l="50000" t="50000" r="50000" b="50000"/>
            </a:path>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FF3300"/>
            </a:extrusionClr>
            <a:contourClr>
              <a:srgbClr val="FFFFFF"/>
            </a:contourClr>
          </a:sp3d>
          <a:extLst>
            <a:ext uri="{AF507438-7753-43E0-B8FC-AC1667EBCBE1}">
              <a14:hiddenEffects xmlns:a14="http://schemas.microsoft.com/office/drawing/2010/main">
                <a:effectLst>
                  <a:outerShdw dist="107763" dir="2700000" algn="ctr" rotWithShape="0">
                    <a:srgbClr val="808080"/>
                  </a:outerShdw>
                </a:effectLst>
              </a14:hiddenEffects>
            </a:ext>
          </a:extLst>
        </p:spPr>
        <p:txBody>
          <a:bodyPr rot="10800000" vert="eaVert">
            <a:flatTx/>
          </a:bodyPr>
          <a:lstStyle/>
          <a:p>
            <a:endParaRPr lang="en-US"/>
          </a:p>
        </p:txBody>
      </p:sp>
      <p:sp>
        <p:nvSpPr>
          <p:cNvPr id="27657" name="Freeform 9"/>
          <p:cNvSpPr>
            <a:spLocks/>
          </p:cNvSpPr>
          <p:nvPr/>
        </p:nvSpPr>
        <p:spPr bwMode="auto">
          <a:xfrm>
            <a:off x="8077200" y="3648075"/>
            <a:ext cx="520700" cy="914400"/>
          </a:xfrm>
          <a:custGeom>
            <a:avLst/>
            <a:gdLst>
              <a:gd name="T0" fmla="*/ 2147483646 w 328"/>
              <a:gd name="T1" fmla="*/ 0 h 576"/>
              <a:gd name="T2" fmla="*/ 2147483646 w 328"/>
              <a:gd name="T3" fmla="*/ 2147483646 h 576"/>
              <a:gd name="T4" fmla="*/ 2147483646 w 328"/>
              <a:gd name="T5" fmla="*/ 2147483646 h 576"/>
              <a:gd name="T6" fmla="*/ 0 w 328"/>
              <a:gd name="T7" fmla="*/ 2147483646 h 576"/>
              <a:gd name="T8" fmla="*/ 0 w 328"/>
              <a:gd name="T9" fmla="*/ 2147483646 h 576"/>
              <a:gd name="T10" fmla="*/ 2147483646 w 328"/>
              <a:gd name="T11" fmla="*/ 0 h 576"/>
              <a:gd name="T12" fmla="*/ 2147483646 w 328"/>
              <a:gd name="T13" fmla="*/ 0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8" h="576">
                <a:moveTo>
                  <a:pt x="328" y="0"/>
                </a:moveTo>
                <a:cubicBezTo>
                  <a:pt x="328" y="189"/>
                  <a:pt x="328" y="379"/>
                  <a:pt x="328" y="568"/>
                </a:cubicBezTo>
                <a:lnTo>
                  <a:pt x="144" y="576"/>
                </a:lnTo>
                <a:lnTo>
                  <a:pt x="0" y="384"/>
                </a:lnTo>
                <a:lnTo>
                  <a:pt x="0" y="144"/>
                </a:lnTo>
                <a:lnTo>
                  <a:pt x="144" y="0"/>
                </a:lnTo>
                <a:lnTo>
                  <a:pt x="328" y="0"/>
                </a:lnTo>
                <a:close/>
              </a:path>
            </a:pathLst>
          </a:custGeom>
          <a:gradFill rotWithShape="1">
            <a:gsLst>
              <a:gs pos="0">
                <a:schemeClr val="bg1"/>
              </a:gs>
              <a:gs pos="100000">
                <a:srgbClr val="FFCCFF"/>
              </a:gs>
            </a:gsLst>
            <a:path path="rect">
              <a:fillToRect l="50000" t="50000" r="50000" b="50000"/>
            </a:path>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FFCCFF"/>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27658" name="Freeform 10"/>
          <p:cNvSpPr>
            <a:spLocks/>
          </p:cNvSpPr>
          <p:nvPr/>
        </p:nvSpPr>
        <p:spPr bwMode="auto">
          <a:xfrm rot="10800000">
            <a:off x="8610600" y="3648075"/>
            <a:ext cx="457200" cy="914400"/>
          </a:xfrm>
          <a:custGeom>
            <a:avLst/>
            <a:gdLst>
              <a:gd name="T0" fmla="*/ 2147483646 w 328"/>
              <a:gd name="T1" fmla="*/ 0 h 576"/>
              <a:gd name="T2" fmla="*/ 2147483646 w 328"/>
              <a:gd name="T3" fmla="*/ 2147483646 h 576"/>
              <a:gd name="T4" fmla="*/ 2147483646 w 328"/>
              <a:gd name="T5" fmla="*/ 2147483646 h 576"/>
              <a:gd name="T6" fmla="*/ 0 w 328"/>
              <a:gd name="T7" fmla="*/ 2147483646 h 576"/>
              <a:gd name="T8" fmla="*/ 0 w 328"/>
              <a:gd name="T9" fmla="*/ 2147483646 h 576"/>
              <a:gd name="T10" fmla="*/ 2147483646 w 328"/>
              <a:gd name="T11" fmla="*/ 0 h 576"/>
              <a:gd name="T12" fmla="*/ 2147483646 w 328"/>
              <a:gd name="T13" fmla="*/ 0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8" h="576">
                <a:moveTo>
                  <a:pt x="328" y="0"/>
                </a:moveTo>
                <a:cubicBezTo>
                  <a:pt x="328" y="189"/>
                  <a:pt x="328" y="379"/>
                  <a:pt x="328" y="568"/>
                </a:cubicBezTo>
                <a:lnTo>
                  <a:pt x="144" y="576"/>
                </a:lnTo>
                <a:lnTo>
                  <a:pt x="0" y="384"/>
                </a:lnTo>
                <a:lnTo>
                  <a:pt x="0" y="144"/>
                </a:lnTo>
                <a:lnTo>
                  <a:pt x="144" y="0"/>
                </a:lnTo>
                <a:lnTo>
                  <a:pt x="328" y="0"/>
                </a:lnTo>
                <a:close/>
              </a:path>
            </a:pathLst>
          </a:custGeom>
          <a:gradFill rotWithShape="1">
            <a:gsLst>
              <a:gs pos="0">
                <a:schemeClr val="bg1"/>
              </a:gs>
              <a:gs pos="100000">
                <a:srgbClr val="00FFCC"/>
              </a:gs>
            </a:gsLst>
            <a:path path="rect">
              <a:fillToRect l="50000" t="50000" r="50000" b="50000"/>
            </a:path>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00FFCC"/>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27659" name="Text Box 11"/>
          <p:cNvSpPr txBox="1">
            <a:spLocks noChangeArrowheads="1"/>
          </p:cNvSpPr>
          <p:nvPr/>
        </p:nvSpPr>
        <p:spPr bwMode="auto">
          <a:xfrm>
            <a:off x="8610600" y="3724275"/>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sz="3200" b="1">
                <a:solidFill>
                  <a:schemeClr val="accent2"/>
                </a:solidFill>
              </a:rPr>
              <a:t>P</a:t>
            </a:r>
            <a:r>
              <a:rPr lang="en-US" altLang="en-US" sz="3200" b="1" baseline="-25000">
                <a:solidFill>
                  <a:schemeClr val="accent2"/>
                </a:solidFill>
              </a:rPr>
              <a:t>2</a:t>
            </a:r>
            <a:endParaRPr lang="en-US" altLang="en-US" sz="3200" b="1">
              <a:solidFill>
                <a:schemeClr val="accent2"/>
              </a:solidFill>
            </a:endParaRPr>
          </a:p>
        </p:txBody>
      </p:sp>
      <p:sp>
        <p:nvSpPr>
          <p:cNvPr id="27660" name="Text Box 12"/>
          <p:cNvSpPr txBox="1">
            <a:spLocks noChangeArrowheads="1"/>
          </p:cNvSpPr>
          <p:nvPr/>
        </p:nvSpPr>
        <p:spPr bwMode="auto">
          <a:xfrm>
            <a:off x="8077200" y="3724275"/>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sz="3200" b="1">
                <a:solidFill>
                  <a:schemeClr val="accent2"/>
                </a:solidFill>
              </a:rPr>
              <a:t>P</a:t>
            </a:r>
            <a:r>
              <a:rPr lang="en-US" altLang="en-US" sz="3200" b="1" baseline="-25000">
                <a:solidFill>
                  <a:schemeClr val="accent2"/>
                </a:solidFill>
              </a:rPr>
              <a:t>1</a:t>
            </a:r>
            <a:endParaRPr lang="en-US" altLang="en-US" sz="3200" b="1">
              <a:solidFill>
                <a:schemeClr val="accent2"/>
              </a:solidFill>
            </a:endParaRPr>
          </a:p>
        </p:txBody>
      </p:sp>
      <p:sp>
        <p:nvSpPr>
          <p:cNvPr id="27661" name="desk2"/>
          <p:cNvSpPr>
            <a:spLocks noEditPoints="1" noChangeArrowheads="1"/>
          </p:cNvSpPr>
          <p:nvPr/>
        </p:nvSpPr>
        <p:spPr bwMode="auto">
          <a:xfrm rot="2737549">
            <a:off x="7810500" y="3990975"/>
            <a:ext cx="1524000" cy="1600200"/>
          </a:xfrm>
          <a:custGeom>
            <a:avLst/>
            <a:gdLst>
              <a:gd name="T0" fmla="*/ 2147483646 w 21600"/>
              <a:gd name="T1" fmla="*/ 0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2147483646 w 21600"/>
              <a:gd name="T13" fmla="*/ 2147483646 h 21600"/>
              <a:gd name="T14" fmla="*/ 2147483646 w 21600"/>
              <a:gd name="T15" fmla="*/ 2147483646 h 21600"/>
              <a:gd name="T16" fmla="*/ 2147483646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1000 w 21600"/>
              <a:gd name="T28" fmla="*/ 11800 h 21600"/>
              <a:gd name="T29" fmla="*/ 20600 w 21600"/>
              <a:gd name="T30" fmla="*/ 20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10800" y="0"/>
                </a:moveTo>
                <a:lnTo>
                  <a:pt x="21600" y="0"/>
                </a:lnTo>
                <a:lnTo>
                  <a:pt x="21600" y="12800"/>
                </a:lnTo>
                <a:lnTo>
                  <a:pt x="12800" y="21600"/>
                </a:lnTo>
                <a:lnTo>
                  <a:pt x="0" y="21600"/>
                </a:lnTo>
                <a:lnTo>
                  <a:pt x="0" y="10800"/>
                </a:lnTo>
                <a:lnTo>
                  <a:pt x="5400" y="10800"/>
                </a:lnTo>
                <a:lnTo>
                  <a:pt x="10800" y="5400"/>
                </a:lnTo>
                <a:lnTo>
                  <a:pt x="10800" y="0"/>
                </a:lnTo>
                <a:close/>
              </a:path>
            </a:pathLst>
          </a:custGeom>
          <a:gradFill rotWithShape="1">
            <a:gsLst>
              <a:gs pos="0">
                <a:srgbClr val="FFFFFF"/>
              </a:gs>
              <a:gs pos="100000">
                <a:srgbClr val="FF3300"/>
              </a:gs>
            </a:gsLst>
            <a:path path="rect">
              <a:fillToRect l="50000" t="50000" r="50000" b="50000"/>
            </a:path>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FF3300"/>
            </a:extrusionClr>
            <a:contourClr>
              <a:srgbClr val="FFFFFF"/>
            </a:contourClr>
          </a:sp3d>
          <a:extLst>
            <a:ext uri="{AF507438-7753-43E0-B8FC-AC1667EBCBE1}">
              <a14:hiddenEffects xmlns:a14="http://schemas.microsoft.com/office/drawing/2010/main">
                <a:effectLst>
                  <a:outerShdw dist="107763" dir="2700000" algn="ctr" rotWithShape="0">
                    <a:srgbClr val="808080"/>
                  </a:outerShdw>
                </a:effectLst>
              </a14:hiddenEffects>
            </a:ext>
          </a:extLst>
        </p:spPr>
        <p:txBody>
          <a:bodyPr rot="10800000" vert="eaVert">
            <a:flatTx/>
          </a:bodyPr>
          <a:lstStyle/>
          <a:p>
            <a:endParaRPr lang="en-US"/>
          </a:p>
        </p:txBody>
      </p:sp>
      <p:sp>
        <p:nvSpPr>
          <p:cNvPr id="11272" name="Text Box 14"/>
          <p:cNvSpPr txBox="1">
            <a:spLocks noChangeArrowheads="1"/>
          </p:cNvSpPr>
          <p:nvPr/>
        </p:nvSpPr>
        <p:spPr bwMode="auto">
          <a:xfrm>
            <a:off x="8077200" y="4638676"/>
            <a:ext cx="137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sz="2800" b="1">
                <a:solidFill>
                  <a:srgbClr val="800080"/>
                </a:solidFill>
              </a:rPr>
              <a:t>Enzim</a:t>
            </a:r>
          </a:p>
        </p:txBody>
      </p:sp>
      <p:sp>
        <p:nvSpPr>
          <p:cNvPr id="27663" name="AutoShape 15"/>
          <p:cNvSpPr>
            <a:spLocks noChangeArrowheads="1"/>
          </p:cNvSpPr>
          <p:nvPr/>
        </p:nvSpPr>
        <p:spPr bwMode="auto">
          <a:xfrm>
            <a:off x="8001000" y="676275"/>
            <a:ext cx="1143000" cy="914400"/>
          </a:xfrm>
          <a:prstGeom prst="octagon">
            <a:avLst>
              <a:gd name="adj" fmla="val 29287"/>
            </a:avLst>
          </a:prstGeom>
          <a:gradFill rotWithShape="1">
            <a:gsLst>
              <a:gs pos="0">
                <a:schemeClr val="bg1"/>
              </a:gs>
              <a:gs pos="100000">
                <a:srgbClr val="66FF33"/>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FF33"/>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eaLnBrk="1" hangingPunct="1"/>
            <a:r>
              <a:rPr lang="en-US" altLang="en-US" sz="3600" b="1">
                <a:solidFill>
                  <a:schemeClr val="accent2"/>
                </a:solidFill>
              </a:rPr>
              <a:t>S</a:t>
            </a:r>
          </a:p>
        </p:txBody>
      </p:sp>
      <p:sp>
        <p:nvSpPr>
          <p:cNvPr id="27664" name="Text Box 16"/>
          <p:cNvSpPr txBox="1">
            <a:spLocks noChangeArrowheads="1"/>
          </p:cNvSpPr>
          <p:nvPr/>
        </p:nvSpPr>
        <p:spPr bwMode="auto">
          <a:xfrm>
            <a:off x="9144000" y="3505200"/>
            <a:ext cx="1447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eaLnBrk="1" hangingPunct="1">
              <a:spcBef>
                <a:spcPct val="50000"/>
              </a:spcBef>
            </a:pPr>
            <a:r>
              <a:rPr lang="en-US" altLang="en-US" sz="2200" b="1">
                <a:solidFill>
                  <a:srgbClr val="800080"/>
                </a:solidFill>
              </a:rPr>
              <a:t>Phức hợp    E - S</a:t>
            </a:r>
          </a:p>
        </p:txBody>
      </p:sp>
      <p:sp>
        <p:nvSpPr>
          <p:cNvPr id="27665" name="Text Box 17"/>
          <p:cNvSpPr txBox="1">
            <a:spLocks noChangeArrowheads="1"/>
          </p:cNvSpPr>
          <p:nvPr/>
        </p:nvSpPr>
        <p:spPr bwMode="auto">
          <a:xfrm>
            <a:off x="7924800" y="904875"/>
            <a:ext cx="1447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eaLnBrk="1" hangingPunct="1">
              <a:spcBef>
                <a:spcPct val="50000"/>
              </a:spcBef>
            </a:pPr>
            <a:r>
              <a:rPr lang="en-US" altLang="en-US" sz="2800" b="1">
                <a:solidFill>
                  <a:srgbClr val="FF3300"/>
                </a:solidFill>
              </a:rPr>
              <a:t>Sản phẩm</a:t>
            </a:r>
          </a:p>
        </p:txBody>
      </p:sp>
      <p:sp>
        <p:nvSpPr>
          <p:cNvPr id="16396" name="AutoShape 29"/>
          <p:cNvSpPr>
            <a:spLocks noChangeArrowheads="1"/>
          </p:cNvSpPr>
          <p:nvPr/>
        </p:nvSpPr>
        <p:spPr bwMode="auto">
          <a:xfrm>
            <a:off x="1905000" y="1676400"/>
            <a:ext cx="5334000" cy="2362200"/>
          </a:xfrm>
          <a:prstGeom prst="cloudCallout">
            <a:avLst>
              <a:gd name="adj1" fmla="val -34583"/>
              <a:gd name="adj2" fmla="val 59273"/>
            </a:avLst>
          </a:prstGeom>
          <a:ln>
            <a:headEnd/>
            <a:tailEnd/>
          </a:ln>
        </p:spPr>
        <p:style>
          <a:lnRef idx="1">
            <a:schemeClr val="accent6"/>
          </a:lnRef>
          <a:fillRef idx="2">
            <a:schemeClr val="accent6"/>
          </a:fillRef>
          <a:effectRef idx="1">
            <a:schemeClr val="accent6"/>
          </a:effectRef>
          <a:fontRef idx="minor">
            <a:schemeClr val="dk1"/>
          </a:fontRef>
        </p:style>
        <p:txBody>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eaLnBrk="1" hangingPunct="1">
              <a:defRPr/>
            </a:pPr>
            <a:r>
              <a:rPr lang="en-US" dirty="0" err="1">
                <a:solidFill>
                  <a:srgbClr val="FF0000"/>
                </a:solidFill>
              </a:rPr>
              <a:t>Quan</a:t>
            </a:r>
            <a:r>
              <a:rPr lang="en-US" dirty="0">
                <a:solidFill>
                  <a:srgbClr val="FF0000"/>
                </a:solidFill>
              </a:rPr>
              <a:t> </a:t>
            </a:r>
            <a:r>
              <a:rPr lang="en-US" dirty="0" err="1">
                <a:solidFill>
                  <a:srgbClr val="FF0000"/>
                </a:solidFill>
              </a:rPr>
              <a:t>sát</a:t>
            </a:r>
            <a:r>
              <a:rPr lang="en-US" dirty="0">
                <a:solidFill>
                  <a:srgbClr val="FF0000"/>
                </a:solidFill>
              </a:rPr>
              <a:t> </a:t>
            </a:r>
            <a:r>
              <a:rPr lang="en-US" dirty="0" err="1">
                <a:solidFill>
                  <a:srgbClr val="FF0000"/>
                </a:solidFill>
              </a:rPr>
              <a:t>hình</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cho</a:t>
            </a:r>
            <a:r>
              <a:rPr lang="en-US" dirty="0">
                <a:solidFill>
                  <a:srgbClr val="FF0000"/>
                </a:solidFill>
              </a:rPr>
              <a:t> </a:t>
            </a:r>
            <a:r>
              <a:rPr lang="en-US" dirty="0" err="1">
                <a:solidFill>
                  <a:srgbClr val="FF0000"/>
                </a:solidFill>
              </a:rPr>
              <a:t>biết</a:t>
            </a:r>
            <a:r>
              <a:rPr lang="en-US" dirty="0">
                <a:solidFill>
                  <a:srgbClr val="FF0000"/>
                </a:solidFill>
              </a:rPr>
              <a:t> </a:t>
            </a:r>
            <a:r>
              <a:rPr lang="en-US" dirty="0" err="1">
                <a:solidFill>
                  <a:srgbClr val="FF0000"/>
                </a:solidFill>
              </a:rPr>
              <a:t>cơ</a:t>
            </a:r>
            <a:r>
              <a:rPr lang="en-US" dirty="0">
                <a:solidFill>
                  <a:srgbClr val="FF0000"/>
                </a:solidFill>
              </a:rPr>
              <a:t> </a:t>
            </a:r>
            <a:r>
              <a:rPr lang="en-US" dirty="0" err="1">
                <a:solidFill>
                  <a:srgbClr val="FF0000"/>
                </a:solidFill>
              </a:rPr>
              <a:t>chế</a:t>
            </a:r>
            <a:r>
              <a:rPr lang="en-US" dirty="0">
                <a:solidFill>
                  <a:srgbClr val="FF0000"/>
                </a:solidFill>
              </a:rPr>
              <a:t> </a:t>
            </a:r>
            <a:r>
              <a:rPr lang="en-US" dirty="0" err="1">
                <a:solidFill>
                  <a:srgbClr val="FF0000"/>
                </a:solidFill>
              </a:rPr>
              <a:t>tác</a:t>
            </a:r>
            <a:r>
              <a:rPr lang="en-US" dirty="0">
                <a:solidFill>
                  <a:srgbClr val="FF0000"/>
                </a:solidFill>
              </a:rPr>
              <a:t> </a:t>
            </a:r>
            <a:r>
              <a:rPr lang="en-US" dirty="0" err="1">
                <a:solidFill>
                  <a:srgbClr val="FF0000"/>
                </a:solidFill>
              </a:rPr>
              <a:t>động</a:t>
            </a:r>
            <a:r>
              <a:rPr lang="en-US" dirty="0">
                <a:solidFill>
                  <a:srgbClr val="FF0000"/>
                </a:solidFill>
              </a:rPr>
              <a:t> </a:t>
            </a:r>
            <a:r>
              <a:rPr lang="en-US" dirty="0" err="1">
                <a:solidFill>
                  <a:srgbClr val="FF0000"/>
                </a:solidFill>
              </a:rPr>
              <a:t>của</a:t>
            </a:r>
            <a:r>
              <a:rPr lang="en-US" dirty="0">
                <a:solidFill>
                  <a:srgbClr val="FF0000"/>
                </a:solidFill>
              </a:rPr>
              <a:t> </a:t>
            </a:r>
            <a:r>
              <a:rPr lang="en-US" dirty="0" err="1">
                <a:solidFill>
                  <a:srgbClr val="FF0000"/>
                </a:solidFill>
              </a:rPr>
              <a:t>enzim</a:t>
            </a:r>
            <a:r>
              <a:rPr lang="en-US" dirty="0">
                <a:solidFill>
                  <a:srgbClr val="FF0000"/>
                </a:solidFill>
              </a:rPr>
              <a:t>?</a:t>
            </a:r>
          </a:p>
        </p:txBody>
      </p:sp>
      <p:sp>
        <p:nvSpPr>
          <p:cNvPr id="11277" name="Text Box 4"/>
          <p:cNvSpPr txBox="1">
            <a:spLocks noChangeArrowheads="1"/>
          </p:cNvSpPr>
          <p:nvPr/>
        </p:nvSpPr>
        <p:spPr bwMode="auto">
          <a:xfrm>
            <a:off x="206830" y="82878"/>
            <a:ext cx="44342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r>
              <a:rPr lang="en-US" altLang="en-US" sz="2800" dirty="0">
                <a:solidFill>
                  <a:srgbClr val="0066FF"/>
                </a:solidFill>
              </a:rPr>
              <a:t>*</a:t>
            </a:r>
            <a:r>
              <a:rPr lang="en-US" altLang="en-US" sz="2800" dirty="0" smtClean="0">
                <a:solidFill>
                  <a:srgbClr val="0066FF"/>
                </a:solidFill>
              </a:rPr>
              <a:t> </a:t>
            </a:r>
            <a:r>
              <a:rPr lang="en-US" altLang="en-US" sz="2800" dirty="0" err="1">
                <a:solidFill>
                  <a:srgbClr val="0066FF"/>
                </a:solidFill>
              </a:rPr>
              <a:t>Cơ</a:t>
            </a:r>
            <a:r>
              <a:rPr lang="en-US" altLang="en-US" sz="2800" dirty="0">
                <a:solidFill>
                  <a:srgbClr val="0066FF"/>
                </a:solidFill>
              </a:rPr>
              <a:t> </a:t>
            </a:r>
            <a:r>
              <a:rPr lang="en-US" altLang="en-US" sz="2800" dirty="0" err="1">
                <a:solidFill>
                  <a:srgbClr val="0066FF"/>
                </a:solidFill>
              </a:rPr>
              <a:t>chế</a:t>
            </a:r>
            <a:r>
              <a:rPr lang="en-US" altLang="en-US" sz="2800" dirty="0">
                <a:solidFill>
                  <a:srgbClr val="0066FF"/>
                </a:solidFill>
              </a:rPr>
              <a:t> </a:t>
            </a:r>
            <a:r>
              <a:rPr lang="en-US" altLang="en-US" sz="2800" dirty="0" err="1">
                <a:solidFill>
                  <a:srgbClr val="0066FF"/>
                </a:solidFill>
              </a:rPr>
              <a:t>tác</a:t>
            </a:r>
            <a:r>
              <a:rPr lang="en-US" altLang="en-US" sz="2800" dirty="0">
                <a:solidFill>
                  <a:srgbClr val="0066FF"/>
                </a:solidFill>
              </a:rPr>
              <a:t> </a:t>
            </a:r>
            <a:r>
              <a:rPr lang="en-US" altLang="en-US" sz="2800" dirty="0" err="1">
                <a:solidFill>
                  <a:srgbClr val="0066FF"/>
                </a:solidFill>
              </a:rPr>
              <a:t>động</a:t>
            </a:r>
            <a:r>
              <a:rPr lang="en-US" altLang="en-US" sz="2800" dirty="0">
                <a:solidFill>
                  <a:srgbClr val="0066FF"/>
                </a:solidFill>
              </a:rPr>
              <a:t> </a:t>
            </a:r>
            <a:r>
              <a:rPr lang="en-US" altLang="en-US" sz="2800" dirty="0" err="1">
                <a:solidFill>
                  <a:srgbClr val="0066FF"/>
                </a:solidFill>
              </a:rPr>
              <a:t>của</a:t>
            </a:r>
            <a:r>
              <a:rPr lang="en-US" altLang="en-US" sz="2800" dirty="0">
                <a:solidFill>
                  <a:srgbClr val="0066FF"/>
                </a:solidFill>
              </a:rPr>
              <a:t> </a:t>
            </a:r>
            <a:r>
              <a:rPr lang="en-US" altLang="en-US" sz="2800" dirty="0" err="1">
                <a:solidFill>
                  <a:srgbClr val="0066FF"/>
                </a:solidFill>
              </a:rPr>
              <a:t>enzim</a:t>
            </a:r>
            <a:r>
              <a:rPr lang="en-US" altLang="en-US" sz="2800" dirty="0">
                <a:solidFill>
                  <a:srgbClr val="0066FF"/>
                </a:solidFill>
              </a:rPr>
              <a:t>:</a:t>
            </a:r>
          </a:p>
        </p:txBody>
      </p:sp>
      <p:sp>
        <p:nvSpPr>
          <p:cNvPr id="16" name="Text Box 2"/>
          <p:cNvSpPr txBox="1">
            <a:spLocks noChangeArrowheads="1"/>
          </p:cNvSpPr>
          <p:nvPr/>
        </p:nvSpPr>
        <p:spPr bwMode="auto">
          <a:xfrm>
            <a:off x="346421" y="624870"/>
            <a:ext cx="65314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defRPr/>
            </a:pP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rPr>
              <a:t>Enzim+cơ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a:t>
            </a:r>
            <a:r>
              <a:rPr lang="en-US" sz="2800" dirty="0" err="1">
                <a:latin typeface="Times New Roman" panose="02020603050405020304" pitchFamily="18" charset="0"/>
                <a:cs typeface="Times New Roman" panose="02020603050405020304" pitchFamily="18" charset="0"/>
              </a:rPr>
              <a:t>phức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Enzim-cơ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p>
        </p:txBody>
      </p:sp>
      <p:sp>
        <p:nvSpPr>
          <p:cNvPr id="18" name="Rectangle 3"/>
          <p:cNvSpPr>
            <a:spLocks noChangeArrowheads="1"/>
          </p:cNvSpPr>
          <p:nvPr/>
        </p:nvSpPr>
        <p:spPr bwMode="auto">
          <a:xfrm>
            <a:off x="367992" y="1067455"/>
            <a:ext cx="65098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r>
              <a:rPr lang="en-US" altLang="en-US" sz="2800" dirty="0"/>
              <a:t>- </a:t>
            </a:r>
            <a:r>
              <a:rPr lang="en-US" altLang="en-US" sz="2800" dirty="0" err="1"/>
              <a:t>Enzim</a:t>
            </a:r>
            <a:r>
              <a:rPr lang="en-US" altLang="en-US" sz="2800" dirty="0"/>
              <a:t> </a:t>
            </a:r>
            <a:r>
              <a:rPr lang="en-US" altLang="en-US" sz="2800" dirty="0" err="1"/>
              <a:t>tương</a:t>
            </a:r>
            <a:r>
              <a:rPr lang="en-US" altLang="en-US" sz="2800" dirty="0"/>
              <a:t> </a:t>
            </a:r>
            <a:r>
              <a:rPr lang="en-US" altLang="en-US" sz="2800" dirty="0" err="1"/>
              <a:t>tác</a:t>
            </a:r>
            <a:r>
              <a:rPr lang="en-US" altLang="en-US" sz="2800" dirty="0"/>
              <a:t> </a:t>
            </a:r>
            <a:r>
              <a:rPr lang="en-US" altLang="en-US" sz="2800" dirty="0" err="1"/>
              <a:t>với</a:t>
            </a:r>
            <a:r>
              <a:rPr lang="en-US" altLang="en-US" sz="2800" dirty="0"/>
              <a:t> </a:t>
            </a:r>
            <a:r>
              <a:rPr lang="en-US" altLang="en-US" sz="2800" dirty="0" err="1"/>
              <a:t>cơ</a:t>
            </a:r>
            <a:r>
              <a:rPr lang="en-US" altLang="en-US" sz="2800" dirty="0"/>
              <a:t> </a:t>
            </a:r>
            <a:r>
              <a:rPr lang="en-US" altLang="en-US" sz="2800" dirty="0" err="1"/>
              <a:t>chất</a:t>
            </a:r>
            <a:r>
              <a:rPr lang="en-US" altLang="en-US" sz="2800" dirty="0"/>
              <a:t> </a:t>
            </a:r>
            <a:r>
              <a:rPr lang="en-US" altLang="en-US" sz="2800" dirty="0" err="1"/>
              <a:t>tạo</a:t>
            </a:r>
            <a:r>
              <a:rPr lang="en-US" altLang="en-US" sz="2800" dirty="0"/>
              <a:t> </a:t>
            </a:r>
            <a:r>
              <a:rPr lang="en-US" altLang="en-US" sz="2800" dirty="0" err="1"/>
              <a:t>sản</a:t>
            </a:r>
            <a:r>
              <a:rPr lang="en-US" altLang="en-US" sz="2800" dirty="0"/>
              <a:t> </a:t>
            </a:r>
            <a:r>
              <a:rPr lang="en-US" altLang="en-US" sz="2800" dirty="0" err="1"/>
              <a:t>phẩm</a:t>
            </a:r>
            <a:r>
              <a:rPr lang="en-US" altLang="en-US" sz="2800" dirty="0"/>
              <a:t> </a:t>
            </a:r>
          </a:p>
        </p:txBody>
      </p:sp>
      <p:sp>
        <p:nvSpPr>
          <p:cNvPr id="19" name="Text Box 4"/>
          <p:cNvSpPr txBox="1">
            <a:spLocks noChangeArrowheads="1"/>
          </p:cNvSpPr>
          <p:nvPr/>
        </p:nvSpPr>
        <p:spPr bwMode="auto">
          <a:xfrm>
            <a:off x="457100" y="1676400"/>
            <a:ext cx="67819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just" eaLnBrk="1" hangingPunct="1">
              <a:spcBef>
                <a:spcPct val="50000"/>
              </a:spcBef>
            </a:pPr>
            <a:r>
              <a:rPr lang="en-US" altLang="en-US" sz="2800" dirty="0"/>
              <a:t>- </a:t>
            </a:r>
            <a:r>
              <a:rPr lang="en-US" altLang="en-US" sz="2800" dirty="0" err="1"/>
              <a:t>Sản</a:t>
            </a:r>
            <a:r>
              <a:rPr lang="en-US" altLang="en-US" sz="2800" dirty="0"/>
              <a:t> </a:t>
            </a:r>
            <a:r>
              <a:rPr lang="en-US" altLang="en-US" sz="2800" dirty="0" err="1"/>
              <a:t>phẩm</a:t>
            </a:r>
            <a:r>
              <a:rPr lang="en-US" altLang="en-US" sz="2800" dirty="0"/>
              <a:t> </a:t>
            </a:r>
            <a:r>
              <a:rPr lang="en-US" altLang="en-US" sz="2800" dirty="0" err="1"/>
              <a:t>tạo</a:t>
            </a:r>
            <a:r>
              <a:rPr lang="en-US" altLang="en-US" sz="2800" dirty="0"/>
              <a:t> </a:t>
            </a:r>
            <a:r>
              <a:rPr lang="en-US" altLang="en-US" sz="2800" dirty="0" err="1"/>
              <a:t>thành</a:t>
            </a:r>
            <a:r>
              <a:rPr lang="en-US" altLang="en-US" sz="2800" dirty="0"/>
              <a:t> </a:t>
            </a:r>
            <a:r>
              <a:rPr lang="en-US" altLang="en-US" sz="2800" dirty="0" err="1"/>
              <a:t>và</a:t>
            </a:r>
            <a:r>
              <a:rPr lang="en-US" altLang="en-US" sz="2800" dirty="0"/>
              <a:t> </a:t>
            </a:r>
            <a:r>
              <a:rPr lang="en-US" altLang="en-US" sz="2800" dirty="0" err="1"/>
              <a:t>enzim</a:t>
            </a:r>
            <a:r>
              <a:rPr lang="en-US" altLang="en-US" sz="2800" dirty="0"/>
              <a:t> </a:t>
            </a:r>
            <a:r>
              <a:rPr lang="en-US" altLang="en-US" sz="2800" dirty="0" err="1"/>
              <a:t>được</a:t>
            </a:r>
            <a:r>
              <a:rPr lang="en-US" altLang="en-US" sz="2800" dirty="0"/>
              <a:t> </a:t>
            </a:r>
            <a:r>
              <a:rPr lang="en-US" altLang="en-US" sz="2800" dirty="0" err="1"/>
              <a:t>giải</a:t>
            </a:r>
            <a:r>
              <a:rPr lang="en-US" altLang="en-US" sz="2800" dirty="0"/>
              <a:t> </a:t>
            </a:r>
            <a:r>
              <a:rPr lang="en-US" altLang="en-US" sz="2800" dirty="0" err="1"/>
              <a:t>phóng</a:t>
            </a:r>
            <a:endParaRPr lang="en-US" altLang="en-US" sz="2800" dirty="0"/>
          </a:p>
        </p:txBody>
      </p:sp>
      <p:sp>
        <p:nvSpPr>
          <p:cNvPr id="20" name="Text Box 50"/>
          <p:cNvSpPr txBox="1">
            <a:spLocks noChangeArrowheads="1"/>
          </p:cNvSpPr>
          <p:nvPr/>
        </p:nvSpPr>
        <p:spPr bwMode="auto">
          <a:xfrm>
            <a:off x="457100" y="2786464"/>
            <a:ext cx="6051958" cy="95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just">
              <a:spcBef>
                <a:spcPct val="50000"/>
              </a:spcBef>
              <a:buClr>
                <a:schemeClr val="bg2"/>
              </a:buClr>
              <a:buFont typeface="Monotype Sorts" pitchFamily="2" charset="2"/>
              <a:buNone/>
            </a:pPr>
            <a:r>
              <a:rPr lang="en-US" altLang="en-US" sz="2800" dirty="0">
                <a:sym typeface="Wingdings" panose="05000000000000000000" pitchFamily="2" charset="2"/>
              </a:rPr>
              <a:t>- </a:t>
            </a:r>
            <a:r>
              <a:rPr kumimoji="1" lang="en-US" altLang="en-US" sz="2800" dirty="0" err="1"/>
              <a:t>Mỗi</a:t>
            </a:r>
            <a:r>
              <a:rPr kumimoji="1" lang="en-US" altLang="en-US" sz="2800" dirty="0"/>
              <a:t> </a:t>
            </a:r>
            <a:r>
              <a:rPr kumimoji="1" lang="en-US" altLang="en-US" sz="2800" dirty="0" err="1"/>
              <a:t>enzim</a:t>
            </a:r>
            <a:r>
              <a:rPr kumimoji="1" lang="en-US" altLang="en-US" sz="2800" dirty="0"/>
              <a:t> </a:t>
            </a:r>
            <a:r>
              <a:rPr kumimoji="1" lang="en-US" altLang="en-US" sz="2800" dirty="0" err="1"/>
              <a:t>thường</a:t>
            </a:r>
            <a:r>
              <a:rPr kumimoji="1" lang="en-US" altLang="en-US" sz="2800" dirty="0"/>
              <a:t> </a:t>
            </a:r>
            <a:r>
              <a:rPr kumimoji="1" lang="en-US" altLang="en-US" sz="2800" dirty="0" err="1"/>
              <a:t>chỉ</a:t>
            </a:r>
            <a:r>
              <a:rPr kumimoji="1" lang="en-US" altLang="en-US" sz="2800" dirty="0"/>
              <a:t> </a:t>
            </a:r>
            <a:r>
              <a:rPr kumimoji="1" lang="en-US" altLang="en-US" sz="2800" dirty="0" err="1"/>
              <a:t>xúc</a:t>
            </a:r>
            <a:r>
              <a:rPr kumimoji="1" lang="en-US" altLang="en-US" sz="2800" dirty="0"/>
              <a:t> </a:t>
            </a:r>
            <a:r>
              <a:rPr kumimoji="1" lang="en-US" altLang="en-US" sz="2800" dirty="0" err="1"/>
              <a:t>tác</a:t>
            </a:r>
            <a:r>
              <a:rPr kumimoji="1" lang="en-US" altLang="en-US" sz="2800" dirty="0"/>
              <a:t> </a:t>
            </a:r>
            <a:r>
              <a:rPr kumimoji="1" lang="en-US" altLang="en-US" sz="2800" dirty="0" err="1"/>
              <a:t>cho</a:t>
            </a:r>
            <a:r>
              <a:rPr kumimoji="1" lang="en-US" altLang="en-US" sz="2800" dirty="0"/>
              <a:t> </a:t>
            </a:r>
            <a:r>
              <a:rPr kumimoji="1" lang="en-US" altLang="en-US" sz="2800" dirty="0" err="1"/>
              <a:t>một</a:t>
            </a:r>
            <a:r>
              <a:rPr kumimoji="1" lang="en-US" altLang="en-US" sz="2800" dirty="0"/>
              <a:t> </a:t>
            </a:r>
            <a:r>
              <a:rPr kumimoji="1" lang="en-US" altLang="en-US" sz="2800" dirty="0" err="1"/>
              <a:t>phản</a:t>
            </a:r>
            <a:r>
              <a:rPr kumimoji="1" lang="en-US" altLang="en-US" sz="2800" dirty="0"/>
              <a:t> </a:t>
            </a:r>
            <a:r>
              <a:rPr kumimoji="1" lang="en-US" altLang="en-US" sz="2800" dirty="0" err="1"/>
              <a:t>ứng</a:t>
            </a:r>
            <a:r>
              <a:rPr kumimoji="1" lang="en-US" altLang="en-US" sz="2800" dirty="0"/>
              <a:t> </a:t>
            </a:r>
            <a:r>
              <a:rPr kumimoji="1" lang="en-US" altLang="en-US" sz="2800" dirty="0">
                <a:sym typeface="Wingdings" panose="05000000000000000000" pitchFamily="2" charset="2"/>
              </a:rPr>
              <a:t> </a:t>
            </a:r>
            <a:r>
              <a:rPr kumimoji="1" lang="en-US" altLang="en-US" sz="2800" dirty="0" err="1">
                <a:sym typeface="Wingdings" panose="05000000000000000000" pitchFamily="2" charset="2"/>
              </a:rPr>
              <a:t>tính</a:t>
            </a:r>
            <a:r>
              <a:rPr kumimoji="1" lang="en-US" altLang="en-US" sz="2800" dirty="0">
                <a:sym typeface="Wingdings" panose="05000000000000000000" pitchFamily="2" charset="2"/>
              </a:rPr>
              <a:t> </a:t>
            </a:r>
            <a:r>
              <a:rPr kumimoji="1" lang="en-US" altLang="en-US" sz="2800" dirty="0" err="1">
                <a:sym typeface="Wingdings" panose="05000000000000000000" pitchFamily="2" charset="2"/>
              </a:rPr>
              <a:t>đặc</a:t>
            </a:r>
            <a:r>
              <a:rPr kumimoji="1" lang="en-US" altLang="en-US" sz="2800" dirty="0">
                <a:sym typeface="Wingdings" panose="05000000000000000000" pitchFamily="2" charset="2"/>
              </a:rPr>
              <a:t> </a:t>
            </a:r>
            <a:r>
              <a:rPr kumimoji="1" lang="en-US" altLang="en-US" sz="2800" dirty="0" err="1">
                <a:sym typeface="Wingdings" panose="05000000000000000000" pitchFamily="2" charset="2"/>
              </a:rPr>
              <a:t>hiệu</a:t>
            </a:r>
            <a:r>
              <a:rPr kumimoji="1" lang="en-US" altLang="en-US" sz="2800" dirty="0">
                <a:sym typeface="Wingdings" panose="05000000000000000000" pitchFamily="2" charset="2"/>
              </a:rPr>
              <a:t> </a:t>
            </a:r>
            <a:r>
              <a:rPr kumimoji="1" lang="en-US" altLang="en-US" sz="2800" dirty="0" err="1">
                <a:sym typeface="Wingdings" panose="05000000000000000000" pitchFamily="2" charset="2"/>
              </a:rPr>
              <a:t>của</a:t>
            </a:r>
            <a:r>
              <a:rPr kumimoji="1" lang="en-US" altLang="en-US" sz="2800" dirty="0">
                <a:sym typeface="Wingdings" panose="05000000000000000000" pitchFamily="2" charset="2"/>
              </a:rPr>
              <a:t> </a:t>
            </a:r>
            <a:r>
              <a:rPr kumimoji="1" lang="en-US" altLang="en-US" sz="2800" dirty="0" err="1">
                <a:sym typeface="Wingdings" panose="05000000000000000000" pitchFamily="2" charset="2"/>
              </a:rPr>
              <a:t>enzim</a:t>
            </a:r>
            <a:r>
              <a:rPr kumimoji="1" lang="en-US" altLang="en-US" sz="2800" dirty="0">
                <a:sym typeface="Wingdings" panose="05000000000000000000" pitchFamily="2" charset="2"/>
              </a:rPr>
              <a:t>.</a:t>
            </a:r>
            <a:endParaRPr kumimoji="1" lang="en-US" altLang="en-US" sz="2800" dirty="0"/>
          </a:p>
        </p:txBody>
      </p:sp>
    </p:spTree>
    <p:extLst>
      <p:ext uri="{BB962C8B-B14F-4D97-AF65-F5344CB8AC3E}">
        <p14:creationId xmlns:p14="http://schemas.microsoft.com/office/powerpoint/2010/main" val="38637182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33333E-6 -3.98844E-6 L 0.00417 0.43284 " pathEditMode="relative" rAng="0" ptsTypes="AA">
                                      <p:cBhvr>
                                        <p:cTn id="6" dur="2000" fill="hold"/>
                                        <p:tgtEl>
                                          <p:spTgt spid="27663"/>
                                        </p:tgtEl>
                                        <p:attrNameLst>
                                          <p:attrName>ppt_x</p:attrName>
                                          <p:attrName>ppt_y</p:attrName>
                                        </p:attrNameLst>
                                      </p:cBhvr>
                                      <p:rCtr x="208" y="21642"/>
                                    </p:animMotion>
                                  </p:childTnLst>
                                </p:cTn>
                              </p:par>
                            </p:childTnLst>
                          </p:cTn>
                        </p:par>
                        <p:par>
                          <p:cTn id="7" fill="hold" nodeType="afterGroup">
                            <p:stCondLst>
                              <p:cond delay="2000"/>
                            </p:stCondLst>
                            <p:childTnLst>
                              <p:par>
                                <p:cTn id="8" presetID="22" presetClass="emph" presetSubtype="0" repeatCount="2000" fill="hold" grpId="1" nodeType="afterEffect">
                                  <p:stCondLst>
                                    <p:cond delay="0"/>
                                  </p:stCondLst>
                                  <p:childTnLst>
                                    <p:animClr clrSpc="hsl" dir="cw">
                                      <p:cBhvr override="childStyle">
                                        <p:cTn id="9" dur="2000" fill="hold"/>
                                        <p:tgtEl>
                                          <p:spTgt spid="27663"/>
                                        </p:tgtEl>
                                        <p:attrNameLst>
                                          <p:attrName>style.color</p:attrName>
                                        </p:attrNameLst>
                                      </p:cBhvr>
                                      <p:by>
                                        <p:hsl h="-7200000" s="0" l="0"/>
                                      </p:by>
                                    </p:animClr>
                                    <p:animClr clrSpc="hsl" dir="cw">
                                      <p:cBhvr>
                                        <p:cTn id="10" dur="2000" fill="hold"/>
                                        <p:tgtEl>
                                          <p:spTgt spid="27663"/>
                                        </p:tgtEl>
                                        <p:attrNameLst>
                                          <p:attrName>fillcolor</p:attrName>
                                        </p:attrNameLst>
                                      </p:cBhvr>
                                      <p:by>
                                        <p:hsl h="-7200000" s="0" l="0"/>
                                      </p:by>
                                    </p:animClr>
                                    <p:animClr clrSpc="hsl" dir="cw">
                                      <p:cBhvr>
                                        <p:cTn id="11" dur="2000" fill="hold"/>
                                        <p:tgtEl>
                                          <p:spTgt spid="27663"/>
                                        </p:tgtEl>
                                        <p:attrNameLst>
                                          <p:attrName>stroke.color</p:attrName>
                                        </p:attrNameLst>
                                      </p:cBhvr>
                                      <p:by>
                                        <p:hsl h="-7200000" s="0" l="0"/>
                                      </p:by>
                                    </p:animClr>
                                    <p:set>
                                      <p:cBhvr>
                                        <p:cTn id="12" dur="2000" fill="hold"/>
                                        <p:tgtEl>
                                          <p:spTgt spid="27663"/>
                                        </p:tgtEl>
                                        <p:attrNameLst>
                                          <p:attrName>fill.type</p:attrName>
                                        </p:attrNameLst>
                                      </p:cBhvr>
                                      <p:to>
                                        <p:strVal val="solid"/>
                                      </p:to>
                                    </p:set>
                                  </p:childTnLst>
                                </p:cTn>
                              </p:par>
                              <p:par>
                                <p:cTn id="13" presetID="10" presetClass="entr" presetSubtype="0" fill="hold" grpId="0" nodeType="withEffect">
                                  <p:stCondLst>
                                    <p:cond delay="0"/>
                                  </p:stCondLst>
                                  <p:childTnLst>
                                    <p:set>
                                      <p:cBhvr>
                                        <p:cTn id="14" dur="1" fill="hold">
                                          <p:stCondLst>
                                            <p:cond delay="0"/>
                                          </p:stCondLst>
                                        </p:cTn>
                                        <p:tgtEl>
                                          <p:spTgt spid="27657"/>
                                        </p:tgtEl>
                                        <p:attrNameLst>
                                          <p:attrName>style.visibility</p:attrName>
                                        </p:attrNameLst>
                                      </p:cBhvr>
                                      <p:to>
                                        <p:strVal val="visible"/>
                                      </p:to>
                                    </p:set>
                                    <p:animEffect transition="in" filter="fade">
                                      <p:cBhvr>
                                        <p:cTn id="15" dur="500"/>
                                        <p:tgtEl>
                                          <p:spTgt spid="2765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658"/>
                                        </p:tgtEl>
                                        <p:attrNameLst>
                                          <p:attrName>style.visibility</p:attrName>
                                        </p:attrNameLst>
                                      </p:cBhvr>
                                      <p:to>
                                        <p:strVal val="visible"/>
                                      </p:to>
                                    </p:set>
                                    <p:animEffect transition="in" filter="fade">
                                      <p:cBhvr>
                                        <p:cTn id="18" dur="500"/>
                                        <p:tgtEl>
                                          <p:spTgt spid="27658"/>
                                        </p:tgtEl>
                                      </p:cBhvr>
                                    </p:animEffect>
                                  </p:childTnLst>
                                </p:cTn>
                              </p:par>
                              <p:par>
                                <p:cTn id="19" presetID="10" presetClass="entr" presetSubtype="0" fill="hold" nodeType="withEffect">
                                  <p:stCondLst>
                                    <p:cond delay="0"/>
                                  </p:stCondLst>
                                  <p:childTnLst>
                                    <p:set>
                                      <p:cBhvr>
                                        <p:cTn id="20" dur="1" fill="hold">
                                          <p:stCondLst>
                                            <p:cond delay="0"/>
                                          </p:stCondLst>
                                        </p:cTn>
                                        <p:tgtEl>
                                          <p:spTgt spid="27664"/>
                                        </p:tgtEl>
                                        <p:attrNameLst>
                                          <p:attrName>style.visibility</p:attrName>
                                        </p:attrNameLst>
                                      </p:cBhvr>
                                      <p:to>
                                        <p:strVal val="visible"/>
                                      </p:to>
                                    </p:set>
                                    <p:animEffect transition="in" filter="fade">
                                      <p:cBhvr>
                                        <p:cTn id="21" dur="500"/>
                                        <p:tgtEl>
                                          <p:spTgt spid="27664"/>
                                        </p:tgtEl>
                                      </p:cBhvr>
                                    </p:animEffect>
                                  </p:childTnLst>
                                </p:cTn>
                              </p:par>
                            </p:childTnLst>
                          </p:cTn>
                        </p:par>
                        <p:par>
                          <p:cTn id="22" fill="hold" nodeType="afterGroup">
                            <p:stCondLst>
                              <p:cond delay="6000"/>
                            </p:stCondLst>
                            <p:childTnLst>
                              <p:par>
                                <p:cTn id="23" presetID="10" presetClass="exit" presetSubtype="0" fill="hold" grpId="2" nodeType="afterEffect">
                                  <p:stCondLst>
                                    <p:cond delay="0"/>
                                  </p:stCondLst>
                                  <p:childTnLst>
                                    <p:animEffect transition="out" filter="fade">
                                      <p:cBhvr>
                                        <p:cTn id="24" dur="2000"/>
                                        <p:tgtEl>
                                          <p:spTgt spid="27663"/>
                                        </p:tgtEl>
                                      </p:cBhvr>
                                    </p:animEffect>
                                    <p:set>
                                      <p:cBhvr>
                                        <p:cTn id="25" dur="1" fill="hold">
                                          <p:stCondLst>
                                            <p:cond delay="1999"/>
                                          </p:stCondLst>
                                        </p:cTn>
                                        <p:tgtEl>
                                          <p:spTgt spid="27663"/>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000"/>
                                        <p:tgtEl>
                                          <p:spTgt spid="27661"/>
                                        </p:tgtEl>
                                      </p:cBhvr>
                                    </p:animEffect>
                                    <p:set>
                                      <p:cBhvr>
                                        <p:cTn id="28" dur="1" fill="hold">
                                          <p:stCondLst>
                                            <p:cond delay="1999"/>
                                          </p:stCondLst>
                                        </p:cTn>
                                        <p:tgtEl>
                                          <p:spTgt spid="27661"/>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27664"/>
                                        </p:tgtEl>
                                      </p:cBhvr>
                                    </p:animEffect>
                                    <p:set>
                                      <p:cBhvr>
                                        <p:cTn id="31" dur="1" fill="hold">
                                          <p:stCondLst>
                                            <p:cond delay="1999"/>
                                          </p:stCondLst>
                                        </p:cTn>
                                        <p:tgtEl>
                                          <p:spTgt spid="27664"/>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7659"/>
                                        </p:tgtEl>
                                        <p:attrNameLst>
                                          <p:attrName>style.visibility</p:attrName>
                                        </p:attrNameLst>
                                      </p:cBhvr>
                                      <p:to>
                                        <p:strVal val="visible"/>
                                      </p:to>
                                    </p:set>
                                    <p:animEffect transition="in" filter="fade">
                                      <p:cBhvr>
                                        <p:cTn id="34" dur="500"/>
                                        <p:tgtEl>
                                          <p:spTgt spid="27659"/>
                                        </p:tgtEl>
                                      </p:cBhvr>
                                    </p:animEffect>
                                  </p:childTnLst>
                                </p:cTn>
                              </p:par>
                              <p:par>
                                <p:cTn id="35" presetID="10" presetClass="entr" presetSubtype="0" fill="hold" nodeType="withEffect">
                                  <p:stCondLst>
                                    <p:cond delay="0"/>
                                  </p:stCondLst>
                                  <p:childTnLst>
                                    <p:set>
                                      <p:cBhvr>
                                        <p:cTn id="36" dur="1" fill="hold">
                                          <p:stCondLst>
                                            <p:cond delay="0"/>
                                          </p:stCondLst>
                                        </p:cTn>
                                        <p:tgtEl>
                                          <p:spTgt spid="27660"/>
                                        </p:tgtEl>
                                        <p:attrNameLst>
                                          <p:attrName>style.visibility</p:attrName>
                                        </p:attrNameLst>
                                      </p:cBhvr>
                                      <p:to>
                                        <p:strVal val="visible"/>
                                      </p:to>
                                    </p:set>
                                    <p:animEffect transition="in" filter="fade">
                                      <p:cBhvr>
                                        <p:cTn id="37" dur="500"/>
                                        <p:tgtEl>
                                          <p:spTgt spid="27660"/>
                                        </p:tgtEl>
                                      </p:cBhvr>
                                    </p:animEffect>
                                  </p:childTnLst>
                                </p:cTn>
                              </p:par>
                            </p:childTnLst>
                          </p:cTn>
                        </p:par>
                        <p:par>
                          <p:cTn id="38" fill="hold" nodeType="afterGroup">
                            <p:stCondLst>
                              <p:cond delay="8000"/>
                            </p:stCondLst>
                            <p:childTnLst>
                              <p:par>
                                <p:cTn id="39" presetID="56" presetClass="path" presetSubtype="0" accel="50000" decel="50000" fill="hold" grpId="1" nodeType="afterEffect">
                                  <p:stCondLst>
                                    <p:cond delay="1500"/>
                                  </p:stCondLst>
                                  <p:childTnLst>
                                    <p:animMotion origin="layout" path="M 3.33333E-6 3.64162E-6 L 0.13333 -0.38844 " pathEditMode="relative" rAng="0" ptsTypes="AA">
                                      <p:cBhvr>
                                        <p:cTn id="40" dur="2000" fill="hold"/>
                                        <p:tgtEl>
                                          <p:spTgt spid="27658"/>
                                        </p:tgtEl>
                                        <p:attrNameLst>
                                          <p:attrName>ppt_x</p:attrName>
                                          <p:attrName>ppt_y</p:attrName>
                                        </p:attrNameLst>
                                      </p:cBhvr>
                                      <p:rCtr x="6667" y="-19422"/>
                                    </p:animMotion>
                                  </p:childTnLst>
                                </p:cTn>
                              </p:par>
                              <p:par>
                                <p:cTn id="41" presetID="56" presetClass="path" presetSubtype="0" accel="50000" decel="50000" fill="hold" grpId="0" nodeType="withEffect">
                                  <p:stCondLst>
                                    <p:cond delay="1500"/>
                                  </p:stCondLst>
                                  <p:childTnLst>
                                    <p:animMotion origin="layout" path="M 3.33333E-6 -4.21965E-6 L 0.125 -0.38612 " pathEditMode="relative" rAng="0" ptsTypes="AA">
                                      <p:cBhvr>
                                        <p:cTn id="42" dur="2000" fill="hold"/>
                                        <p:tgtEl>
                                          <p:spTgt spid="27659"/>
                                        </p:tgtEl>
                                        <p:attrNameLst>
                                          <p:attrName>ppt_x</p:attrName>
                                          <p:attrName>ppt_y</p:attrName>
                                        </p:attrNameLst>
                                      </p:cBhvr>
                                      <p:rCtr x="6250" y="-19306"/>
                                    </p:animMotion>
                                  </p:childTnLst>
                                </p:cTn>
                              </p:par>
                              <p:par>
                                <p:cTn id="43" presetID="49" presetClass="path" presetSubtype="0" accel="50000" decel="50000" fill="hold" grpId="1" nodeType="withEffect">
                                  <p:stCondLst>
                                    <p:cond delay="1500"/>
                                  </p:stCondLst>
                                  <p:childTnLst>
                                    <p:animMotion origin="layout" path="M 0.00486 0.00139 L -0.13195 -0.36505 " pathEditMode="fixed" rAng="0" ptsTypes="AA">
                                      <p:cBhvr>
                                        <p:cTn id="44" dur="2000" fill="hold"/>
                                        <p:tgtEl>
                                          <p:spTgt spid="27657"/>
                                        </p:tgtEl>
                                        <p:attrNameLst>
                                          <p:attrName>ppt_x</p:attrName>
                                          <p:attrName>ppt_y</p:attrName>
                                        </p:attrNameLst>
                                      </p:cBhvr>
                                      <p:rCtr x="-6840" y="-18333"/>
                                    </p:animMotion>
                                  </p:childTnLst>
                                </p:cTn>
                              </p:par>
                              <p:par>
                                <p:cTn id="45" presetID="56" presetClass="path" presetSubtype="0" accel="50000" decel="50000" fill="hold" grpId="0" nodeType="withEffect">
                                  <p:stCondLst>
                                    <p:cond delay="1500"/>
                                  </p:stCondLst>
                                  <p:childTnLst>
                                    <p:animMotion origin="layout" path="M 3.33333E-6 -4.21965E-6 L -0.14167 -0.35283 " pathEditMode="relative" rAng="0" ptsTypes="AA">
                                      <p:cBhvr>
                                        <p:cTn id="46" dur="2000" fill="hold"/>
                                        <p:tgtEl>
                                          <p:spTgt spid="27660"/>
                                        </p:tgtEl>
                                        <p:attrNameLst>
                                          <p:attrName>ppt_x</p:attrName>
                                          <p:attrName>ppt_y</p:attrName>
                                        </p:attrNameLst>
                                      </p:cBhvr>
                                      <p:rCtr x="-7083" y="-17642"/>
                                    </p:animMotion>
                                  </p:childTnLst>
                                </p:cTn>
                              </p:par>
                              <p:par>
                                <p:cTn id="47" presetID="20" presetClass="entr" presetSubtype="0" fill="hold" grpId="0" nodeType="withEffect">
                                  <p:stCondLst>
                                    <p:cond delay="2500"/>
                                  </p:stCondLst>
                                  <p:childTnLst>
                                    <p:set>
                                      <p:cBhvr>
                                        <p:cTn id="48" dur="1" fill="hold">
                                          <p:stCondLst>
                                            <p:cond delay="0"/>
                                          </p:stCondLst>
                                        </p:cTn>
                                        <p:tgtEl>
                                          <p:spTgt spid="27665"/>
                                        </p:tgtEl>
                                        <p:attrNameLst>
                                          <p:attrName>style.visibility</p:attrName>
                                        </p:attrNameLst>
                                      </p:cBhvr>
                                      <p:to>
                                        <p:strVal val="visible"/>
                                      </p:to>
                                    </p:set>
                                    <p:animEffect transition="in" filter="wedge">
                                      <p:cBhvr>
                                        <p:cTn id="49" dur="500"/>
                                        <p:tgtEl>
                                          <p:spTgt spid="2766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xit" presetSubtype="0" fill="hold" grpId="0" nodeType="clickEffect">
                                  <p:stCondLst>
                                    <p:cond delay="0"/>
                                  </p:stCondLst>
                                  <p:childTnLst>
                                    <p:animEffect transition="out" filter="dissolve">
                                      <p:cBhvr>
                                        <p:cTn id="53" dur="500"/>
                                        <p:tgtEl>
                                          <p:spTgt spid="16396"/>
                                        </p:tgtEl>
                                      </p:cBhvr>
                                    </p:animEffect>
                                    <p:set>
                                      <p:cBhvr>
                                        <p:cTn id="54" dur="1" fill="hold">
                                          <p:stCondLst>
                                            <p:cond delay="499"/>
                                          </p:stCondLst>
                                        </p:cTn>
                                        <p:tgtEl>
                                          <p:spTgt spid="16396"/>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linds(horizontal)">
                                      <p:cBhvr>
                                        <p:cTn id="59" dur="500"/>
                                        <p:tgtEl>
                                          <p:spTgt spid="1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linds(horizontal)">
                                      <p:cBhvr>
                                        <p:cTn id="64" dur="500"/>
                                        <p:tgtEl>
                                          <p:spTgt spid="1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linds(horizontal)">
                                      <p:cBhvr>
                                        <p:cTn id="69" dur="500"/>
                                        <p:tgtEl>
                                          <p:spTgt spid="1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animBg="1"/>
      <p:bldP spid="27657" grpId="1" animBg="1"/>
      <p:bldP spid="27658" grpId="0" animBg="1"/>
      <p:bldP spid="27658" grpId="1" animBg="1"/>
      <p:bldP spid="27659" grpId="0"/>
      <p:bldP spid="27660" grpId="0"/>
      <p:bldP spid="27661" grpId="0" animBg="1"/>
      <p:bldP spid="27663" grpId="0" animBg="1"/>
      <p:bldP spid="27663" grpId="1" animBg="1"/>
      <p:bldP spid="27663" grpId="2" animBg="1"/>
      <p:bldP spid="27665" grpId="0"/>
      <p:bldP spid="16396" grpId="0" animBg="1"/>
      <p:bldP spid="16" grpId="0"/>
      <p:bldP spid="18" grpId="0"/>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esk2"/>
          <p:cNvSpPr>
            <a:spLocks noEditPoints="1" noChangeArrowheads="1"/>
          </p:cNvSpPr>
          <p:nvPr/>
        </p:nvSpPr>
        <p:spPr bwMode="auto">
          <a:xfrm rot="2555777">
            <a:off x="3349625" y="5715000"/>
            <a:ext cx="1219200" cy="1143000"/>
          </a:xfrm>
          <a:custGeom>
            <a:avLst/>
            <a:gdLst>
              <a:gd name="T0" fmla="*/ 2147483646 w 21600"/>
              <a:gd name="T1" fmla="*/ 0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2147483646 w 21600"/>
              <a:gd name="T13" fmla="*/ 2147483646 h 21600"/>
              <a:gd name="T14" fmla="*/ 2147483646 w 21600"/>
              <a:gd name="T15" fmla="*/ 2147483646 h 21600"/>
              <a:gd name="T16" fmla="*/ 2147483646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1000 w 21600"/>
              <a:gd name="T28" fmla="*/ 11800 h 21600"/>
              <a:gd name="T29" fmla="*/ 20600 w 21600"/>
              <a:gd name="T30" fmla="*/ 20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10800" y="0"/>
                </a:moveTo>
                <a:lnTo>
                  <a:pt x="21600" y="0"/>
                </a:lnTo>
                <a:lnTo>
                  <a:pt x="21600" y="12800"/>
                </a:lnTo>
                <a:lnTo>
                  <a:pt x="12800" y="21600"/>
                </a:lnTo>
                <a:lnTo>
                  <a:pt x="0" y="21600"/>
                </a:lnTo>
                <a:lnTo>
                  <a:pt x="0" y="10800"/>
                </a:lnTo>
                <a:lnTo>
                  <a:pt x="5400" y="10800"/>
                </a:lnTo>
                <a:lnTo>
                  <a:pt x="10800" y="5400"/>
                </a:lnTo>
                <a:lnTo>
                  <a:pt x="10800" y="0"/>
                </a:lnTo>
                <a:close/>
              </a:path>
            </a:pathLst>
          </a:custGeom>
          <a:gradFill rotWithShape="1">
            <a:gsLst>
              <a:gs pos="0">
                <a:srgbClr val="FFFFFF"/>
              </a:gs>
              <a:gs pos="100000">
                <a:srgbClr val="FF3300"/>
              </a:gs>
            </a:gsLst>
            <a:path path="rect">
              <a:fillToRect l="50000" t="50000" r="50000" b="50000"/>
            </a:path>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FF3300"/>
            </a:extrusionClr>
            <a:contourClr>
              <a:srgbClr val="FFFFFF"/>
            </a:contourClr>
          </a:sp3d>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flatTx/>
          </a:bodyPr>
          <a:lstStyle/>
          <a:p>
            <a:endParaRPr lang="en-US"/>
          </a:p>
        </p:txBody>
      </p:sp>
      <p:sp>
        <p:nvSpPr>
          <p:cNvPr id="13315" name="Freeform 8"/>
          <p:cNvSpPr>
            <a:spLocks/>
          </p:cNvSpPr>
          <p:nvPr/>
        </p:nvSpPr>
        <p:spPr bwMode="auto">
          <a:xfrm>
            <a:off x="3276600" y="5041900"/>
            <a:ext cx="520700" cy="685800"/>
          </a:xfrm>
          <a:custGeom>
            <a:avLst/>
            <a:gdLst>
              <a:gd name="T0" fmla="*/ 2147483646 w 328"/>
              <a:gd name="T1" fmla="*/ 0 h 576"/>
              <a:gd name="T2" fmla="*/ 2147483646 w 328"/>
              <a:gd name="T3" fmla="*/ 2147483646 h 576"/>
              <a:gd name="T4" fmla="*/ 2147483646 w 328"/>
              <a:gd name="T5" fmla="*/ 2147483646 h 576"/>
              <a:gd name="T6" fmla="*/ 0 w 328"/>
              <a:gd name="T7" fmla="*/ 2147483646 h 576"/>
              <a:gd name="T8" fmla="*/ 0 w 328"/>
              <a:gd name="T9" fmla="*/ 2147483646 h 576"/>
              <a:gd name="T10" fmla="*/ 2147483646 w 328"/>
              <a:gd name="T11" fmla="*/ 0 h 576"/>
              <a:gd name="T12" fmla="*/ 2147483646 w 328"/>
              <a:gd name="T13" fmla="*/ 0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8" h="576">
                <a:moveTo>
                  <a:pt x="328" y="0"/>
                </a:moveTo>
                <a:cubicBezTo>
                  <a:pt x="328" y="189"/>
                  <a:pt x="328" y="379"/>
                  <a:pt x="328" y="568"/>
                </a:cubicBezTo>
                <a:lnTo>
                  <a:pt x="144" y="576"/>
                </a:lnTo>
                <a:lnTo>
                  <a:pt x="0" y="384"/>
                </a:lnTo>
                <a:lnTo>
                  <a:pt x="0" y="144"/>
                </a:lnTo>
                <a:lnTo>
                  <a:pt x="144" y="0"/>
                </a:lnTo>
                <a:lnTo>
                  <a:pt x="328" y="0"/>
                </a:lnTo>
                <a:close/>
              </a:path>
            </a:pathLst>
          </a:custGeom>
          <a:gradFill rotWithShape="1">
            <a:gsLst>
              <a:gs pos="0">
                <a:schemeClr val="bg1"/>
              </a:gs>
              <a:gs pos="100000">
                <a:srgbClr val="FFCCFF"/>
              </a:gs>
            </a:gsLst>
            <a:path path="rect">
              <a:fillToRect l="50000" t="50000" r="50000" b="50000"/>
            </a:path>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FFCCFF"/>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13316" name="Freeform 9"/>
          <p:cNvSpPr>
            <a:spLocks/>
          </p:cNvSpPr>
          <p:nvPr/>
        </p:nvSpPr>
        <p:spPr bwMode="auto">
          <a:xfrm rot="10800000">
            <a:off x="4343400" y="5041900"/>
            <a:ext cx="457200" cy="685800"/>
          </a:xfrm>
          <a:custGeom>
            <a:avLst/>
            <a:gdLst>
              <a:gd name="T0" fmla="*/ 2147483646 w 328"/>
              <a:gd name="T1" fmla="*/ 0 h 576"/>
              <a:gd name="T2" fmla="*/ 2147483646 w 328"/>
              <a:gd name="T3" fmla="*/ 2147483646 h 576"/>
              <a:gd name="T4" fmla="*/ 2147483646 w 328"/>
              <a:gd name="T5" fmla="*/ 2147483646 h 576"/>
              <a:gd name="T6" fmla="*/ 0 w 328"/>
              <a:gd name="T7" fmla="*/ 2147483646 h 576"/>
              <a:gd name="T8" fmla="*/ 0 w 328"/>
              <a:gd name="T9" fmla="*/ 2147483646 h 576"/>
              <a:gd name="T10" fmla="*/ 2147483646 w 328"/>
              <a:gd name="T11" fmla="*/ 0 h 576"/>
              <a:gd name="T12" fmla="*/ 2147483646 w 328"/>
              <a:gd name="T13" fmla="*/ 0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8" h="576">
                <a:moveTo>
                  <a:pt x="328" y="0"/>
                </a:moveTo>
                <a:cubicBezTo>
                  <a:pt x="328" y="189"/>
                  <a:pt x="328" y="379"/>
                  <a:pt x="328" y="568"/>
                </a:cubicBezTo>
                <a:lnTo>
                  <a:pt x="144" y="576"/>
                </a:lnTo>
                <a:lnTo>
                  <a:pt x="0" y="384"/>
                </a:lnTo>
                <a:lnTo>
                  <a:pt x="0" y="144"/>
                </a:lnTo>
                <a:lnTo>
                  <a:pt x="144" y="0"/>
                </a:lnTo>
                <a:lnTo>
                  <a:pt x="328" y="0"/>
                </a:lnTo>
                <a:close/>
              </a:path>
            </a:pathLst>
          </a:custGeom>
          <a:gradFill rotWithShape="1">
            <a:gsLst>
              <a:gs pos="0">
                <a:schemeClr val="bg1"/>
              </a:gs>
              <a:gs pos="100000">
                <a:srgbClr val="00FFCC"/>
              </a:gs>
            </a:gsLst>
            <a:path path="rect">
              <a:fillToRect l="50000" t="50000" r="50000" b="50000"/>
            </a:path>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00FFCC"/>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13317" name="Text Box 10"/>
          <p:cNvSpPr txBox="1">
            <a:spLocks noChangeArrowheads="1"/>
          </p:cNvSpPr>
          <p:nvPr/>
        </p:nvSpPr>
        <p:spPr bwMode="auto">
          <a:xfrm>
            <a:off x="4343400" y="5075239"/>
            <a:ext cx="685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sz="3200" b="1"/>
              <a:t>P</a:t>
            </a:r>
            <a:r>
              <a:rPr lang="en-US" altLang="en-US" sz="3200" b="1" baseline="-25000"/>
              <a:t>2</a:t>
            </a:r>
            <a:endParaRPr lang="en-US" altLang="en-US" sz="3200" b="1"/>
          </a:p>
        </p:txBody>
      </p:sp>
      <p:sp>
        <p:nvSpPr>
          <p:cNvPr id="13318" name="Text Box 11"/>
          <p:cNvSpPr txBox="1">
            <a:spLocks noChangeArrowheads="1"/>
          </p:cNvSpPr>
          <p:nvPr/>
        </p:nvSpPr>
        <p:spPr bwMode="auto">
          <a:xfrm>
            <a:off x="3276600" y="5075239"/>
            <a:ext cx="838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sz="3200" b="1"/>
              <a:t>P</a:t>
            </a:r>
            <a:r>
              <a:rPr lang="en-US" altLang="en-US" sz="3200" b="1" baseline="-25000"/>
              <a:t>1</a:t>
            </a:r>
            <a:endParaRPr lang="en-US" altLang="en-US" sz="3200" b="1"/>
          </a:p>
        </p:txBody>
      </p:sp>
      <p:sp>
        <p:nvSpPr>
          <p:cNvPr id="13319" name="desk2"/>
          <p:cNvSpPr>
            <a:spLocks noEditPoints="1" noChangeArrowheads="1"/>
          </p:cNvSpPr>
          <p:nvPr/>
        </p:nvSpPr>
        <p:spPr bwMode="auto">
          <a:xfrm rot="2692785">
            <a:off x="3478213" y="1774825"/>
            <a:ext cx="1104900" cy="1028700"/>
          </a:xfrm>
          <a:custGeom>
            <a:avLst/>
            <a:gdLst>
              <a:gd name="T0" fmla="*/ 2147483646 w 21600"/>
              <a:gd name="T1" fmla="*/ 0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2147483646 w 21600"/>
              <a:gd name="T13" fmla="*/ 2147483646 h 21600"/>
              <a:gd name="T14" fmla="*/ 2147483646 w 21600"/>
              <a:gd name="T15" fmla="*/ 2147483646 h 21600"/>
              <a:gd name="T16" fmla="*/ 2147483646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1000 w 21600"/>
              <a:gd name="T28" fmla="*/ 11800 h 21600"/>
              <a:gd name="T29" fmla="*/ 20600 w 21600"/>
              <a:gd name="T30" fmla="*/ 20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10800" y="0"/>
                </a:moveTo>
                <a:lnTo>
                  <a:pt x="21600" y="0"/>
                </a:lnTo>
                <a:lnTo>
                  <a:pt x="21600" y="12800"/>
                </a:lnTo>
                <a:lnTo>
                  <a:pt x="12800" y="21600"/>
                </a:lnTo>
                <a:lnTo>
                  <a:pt x="0" y="21600"/>
                </a:lnTo>
                <a:lnTo>
                  <a:pt x="0" y="10800"/>
                </a:lnTo>
                <a:lnTo>
                  <a:pt x="5400" y="10800"/>
                </a:lnTo>
                <a:lnTo>
                  <a:pt x="10800" y="5400"/>
                </a:lnTo>
                <a:lnTo>
                  <a:pt x="10800" y="0"/>
                </a:lnTo>
                <a:close/>
              </a:path>
            </a:pathLst>
          </a:custGeom>
          <a:gradFill rotWithShape="1">
            <a:gsLst>
              <a:gs pos="0">
                <a:srgbClr val="FFFFFF"/>
              </a:gs>
              <a:gs pos="100000">
                <a:srgbClr val="FF3300"/>
              </a:gs>
            </a:gsLst>
            <a:path path="rect">
              <a:fillToRect l="50000" t="50000" r="50000" b="50000"/>
            </a:path>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FF3300"/>
            </a:extrusionClr>
            <a:contourClr>
              <a:srgbClr val="FFFFFF"/>
            </a:contourClr>
          </a:sp3d>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flatTx/>
          </a:bodyPr>
          <a:lstStyle/>
          <a:p>
            <a:endParaRPr lang="en-US"/>
          </a:p>
        </p:txBody>
      </p:sp>
      <p:sp>
        <p:nvSpPr>
          <p:cNvPr id="13320" name="Text Box 13"/>
          <p:cNvSpPr txBox="1">
            <a:spLocks noChangeArrowheads="1"/>
          </p:cNvSpPr>
          <p:nvPr/>
        </p:nvSpPr>
        <p:spPr bwMode="auto">
          <a:xfrm>
            <a:off x="3505200" y="2155825"/>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sz="2400" b="1">
                <a:solidFill>
                  <a:srgbClr val="800080"/>
                </a:solidFill>
              </a:rPr>
              <a:t>Enzim</a:t>
            </a:r>
          </a:p>
        </p:txBody>
      </p:sp>
      <p:sp>
        <p:nvSpPr>
          <p:cNvPr id="13321" name="AutoShape 14"/>
          <p:cNvSpPr>
            <a:spLocks noChangeArrowheads="1"/>
          </p:cNvSpPr>
          <p:nvPr/>
        </p:nvSpPr>
        <p:spPr bwMode="auto">
          <a:xfrm>
            <a:off x="3657600" y="904875"/>
            <a:ext cx="838200" cy="609600"/>
          </a:xfrm>
          <a:prstGeom prst="octagon">
            <a:avLst>
              <a:gd name="adj" fmla="val 29287"/>
            </a:avLst>
          </a:prstGeom>
          <a:gradFill rotWithShape="1">
            <a:gsLst>
              <a:gs pos="0">
                <a:schemeClr val="bg1"/>
              </a:gs>
              <a:gs pos="100000">
                <a:srgbClr val="66FF33"/>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FF33"/>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eaLnBrk="1" hangingPunct="1"/>
            <a:r>
              <a:rPr lang="en-US" altLang="en-US" sz="3600" b="1"/>
              <a:t>S</a:t>
            </a:r>
            <a:r>
              <a:rPr lang="en-US" altLang="en-US" sz="3600" b="1" baseline="-25000"/>
              <a:t>1</a:t>
            </a:r>
            <a:endParaRPr lang="en-US" altLang="en-US" sz="3600" b="1"/>
          </a:p>
        </p:txBody>
      </p:sp>
      <p:sp>
        <p:nvSpPr>
          <p:cNvPr id="13322" name="Text Box 15"/>
          <p:cNvSpPr txBox="1">
            <a:spLocks noChangeArrowheads="1"/>
          </p:cNvSpPr>
          <p:nvPr/>
        </p:nvSpPr>
        <p:spPr bwMode="auto">
          <a:xfrm>
            <a:off x="3886200" y="1406525"/>
            <a:ext cx="38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sz="3600" b="1">
                <a:solidFill>
                  <a:srgbClr val="990099"/>
                </a:solidFill>
              </a:rPr>
              <a:t>+</a:t>
            </a:r>
          </a:p>
        </p:txBody>
      </p:sp>
      <p:sp>
        <p:nvSpPr>
          <p:cNvPr id="13323" name="Text Box 16"/>
          <p:cNvSpPr txBox="1">
            <a:spLocks noChangeArrowheads="1"/>
          </p:cNvSpPr>
          <p:nvPr/>
        </p:nvSpPr>
        <p:spPr bwMode="auto">
          <a:xfrm>
            <a:off x="3657600" y="6111875"/>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sz="2400" b="1">
                <a:solidFill>
                  <a:srgbClr val="800080"/>
                </a:solidFill>
              </a:rPr>
              <a:t>Enzim</a:t>
            </a:r>
          </a:p>
        </p:txBody>
      </p:sp>
      <p:sp>
        <p:nvSpPr>
          <p:cNvPr id="13324" name="Text Box 17"/>
          <p:cNvSpPr txBox="1">
            <a:spLocks noChangeArrowheads="1"/>
          </p:cNvSpPr>
          <p:nvPr/>
        </p:nvSpPr>
        <p:spPr bwMode="auto">
          <a:xfrm>
            <a:off x="3810000" y="5378450"/>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eaLnBrk="1" hangingPunct="1">
              <a:spcBef>
                <a:spcPct val="50000"/>
              </a:spcBef>
            </a:pPr>
            <a:r>
              <a:rPr lang="en-US" altLang="en-US" sz="3600" b="1">
                <a:solidFill>
                  <a:srgbClr val="990099"/>
                </a:solidFill>
              </a:rPr>
              <a:t>+</a:t>
            </a:r>
          </a:p>
        </p:txBody>
      </p:sp>
      <p:sp>
        <p:nvSpPr>
          <p:cNvPr id="13325" name="Line 18"/>
          <p:cNvSpPr>
            <a:spLocks noChangeShapeType="1"/>
          </p:cNvSpPr>
          <p:nvPr/>
        </p:nvSpPr>
        <p:spPr bwMode="auto">
          <a:xfrm>
            <a:off x="4114800" y="2765425"/>
            <a:ext cx="1588" cy="533400"/>
          </a:xfrm>
          <a:prstGeom prst="line">
            <a:avLst/>
          </a:prstGeom>
          <a:noFill/>
          <a:ln w="76200">
            <a:solidFill>
              <a:srgbClr val="99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Rectangle 19"/>
          <p:cNvSpPr>
            <a:spLocks noChangeArrowheads="1"/>
          </p:cNvSpPr>
          <p:nvPr/>
        </p:nvSpPr>
        <p:spPr bwMode="auto">
          <a:xfrm>
            <a:off x="2819400" y="609600"/>
            <a:ext cx="2362200" cy="6237288"/>
          </a:xfrm>
          <a:prstGeom prst="rect">
            <a:avLst/>
          </a:prstGeom>
          <a:noFill/>
          <a:ln w="3810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eaLnBrk="1" hangingPunct="1"/>
            <a:endParaRPr lang="en-US" altLang="en-US" sz="2800">
              <a:solidFill>
                <a:srgbClr val="FF9900"/>
              </a:solidFill>
            </a:endParaRPr>
          </a:p>
        </p:txBody>
      </p:sp>
      <p:sp>
        <p:nvSpPr>
          <p:cNvPr id="13327" name="desk2"/>
          <p:cNvSpPr>
            <a:spLocks noEditPoints="1" noChangeArrowheads="1"/>
          </p:cNvSpPr>
          <p:nvPr/>
        </p:nvSpPr>
        <p:spPr bwMode="auto">
          <a:xfrm rot="2477116">
            <a:off x="8131175" y="5692775"/>
            <a:ext cx="1219200" cy="1219200"/>
          </a:xfrm>
          <a:custGeom>
            <a:avLst/>
            <a:gdLst>
              <a:gd name="T0" fmla="*/ 2147483646 w 21600"/>
              <a:gd name="T1" fmla="*/ 0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2147483646 w 21600"/>
              <a:gd name="T13" fmla="*/ 2147483646 h 21600"/>
              <a:gd name="T14" fmla="*/ 2147483646 w 21600"/>
              <a:gd name="T15" fmla="*/ 2147483646 h 21600"/>
              <a:gd name="T16" fmla="*/ 2147483646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1000 w 21600"/>
              <a:gd name="T28" fmla="*/ 11800 h 21600"/>
              <a:gd name="T29" fmla="*/ 20600 w 21600"/>
              <a:gd name="T30" fmla="*/ 20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10800" y="0"/>
                </a:moveTo>
                <a:lnTo>
                  <a:pt x="21600" y="0"/>
                </a:lnTo>
                <a:lnTo>
                  <a:pt x="21600" y="12800"/>
                </a:lnTo>
                <a:lnTo>
                  <a:pt x="12800" y="21600"/>
                </a:lnTo>
                <a:lnTo>
                  <a:pt x="0" y="21600"/>
                </a:lnTo>
                <a:lnTo>
                  <a:pt x="0" y="10800"/>
                </a:lnTo>
                <a:lnTo>
                  <a:pt x="5400" y="10800"/>
                </a:lnTo>
                <a:lnTo>
                  <a:pt x="10800" y="5400"/>
                </a:lnTo>
                <a:lnTo>
                  <a:pt x="10800" y="0"/>
                </a:lnTo>
                <a:close/>
              </a:path>
            </a:pathLst>
          </a:custGeom>
          <a:gradFill rotWithShape="1">
            <a:gsLst>
              <a:gs pos="0">
                <a:srgbClr val="FFFFFF"/>
              </a:gs>
              <a:gs pos="100000">
                <a:srgbClr val="FF3300"/>
              </a:gs>
            </a:gsLst>
            <a:path path="rect">
              <a:fillToRect l="50000" t="50000" r="50000" b="50000"/>
            </a:path>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FF3300"/>
            </a:extrusionClr>
            <a:contourClr>
              <a:srgbClr val="FFFFFF"/>
            </a:contourClr>
          </a:sp3d>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flatTx/>
          </a:bodyPr>
          <a:lstStyle/>
          <a:p>
            <a:endParaRPr lang="en-US"/>
          </a:p>
        </p:txBody>
      </p:sp>
      <p:sp>
        <p:nvSpPr>
          <p:cNvPr id="13328" name="AutoShape 21"/>
          <p:cNvSpPr>
            <a:spLocks noChangeArrowheads="1"/>
          </p:cNvSpPr>
          <p:nvPr/>
        </p:nvSpPr>
        <p:spPr bwMode="auto">
          <a:xfrm>
            <a:off x="8305800" y="4953000"/>
            <a:ext cx="914400" cy="685800"/>
          </a:xfrm>
          <a:prstGeom prst="octagon">
            <a:avLst>
              <a:gd name="adj" fmla="val 29287"/>
            </a:avLst>
          </a:prstGeom>
          <a:gradFill rotWithShape="1">
            <a:gsLst>
              <a:gs pos="0">
                <a:schemeClr val="bg1"/>
              </a:gs>
              <a:gs pos="100000">
                <a:srgbClr val="CC99FF"/>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99FF"/>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eaLnBrk="1" hangingPunct="1"/>
            <a:r>
              <a:rPr lang="en-US" altLang="en-US" sz="3600" b="1"/>
              <a:t>P</a:t>
            </a:r>
          </a:p>
        </p:txBody>
      </p:sp>
      <p:sp>
        <p:nvSpPr>
          <p:cNvPr id="13329" name="Text Box 22"/>
          <p:cNvSpPr txBox="1">
            <a:spLocks noChangeArrowheads="1"/>
          </p:cNvSpPr>
          <p:nvPr/>
        </p:nvSpPr>
        <p:spPr bwMode="auto">
          <a:xfrm>
            <a:off x="8305800" y="614045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sz="2400" b="1">
                <a:solidFill>
                  <a:srgbClr val="800080"/>
                </a:solidFill>
              </a:rPr>
              <a:t>Enzim</a:t>
            </a:r>
          </a:p>
        </p:txBody>
      </p:sp>
      <p:sp>
        <p:nvSpPr>
          <p:cNvPr id="13330" name="Freeform 23"/>
          <p:cNvSpPr>
            <a:spLocks/>
          </p:cNvSpPr>
          <p:nvPr/>
        </p:nvSpPr>
        <p:spPr bwMode="auto">
          <a:xfrm>
            <a:off x="8077200" y="838200"/>
            <a:ext cx="520700" cy="685800"/>
          </a:xfrm>
          <a:custGeom>
            <a:avLst/>
            <a:gdLst>
              <a:gd name="T0" fmla="*/ 2147483646 w 328"/>
              <a:gd name="T1" fmla="*/ 0 h 576"/>
              <a:gd name="T2" fmla="*/ 2147483646 w 328"/>
              <a:gd name="T3" fmla="*/ 2147483646 h 576"/>
              <a:gd name="T4" fmla="*/ 2147483646 w 328"/>
              <a:gd name="T5" fmla="*/ 2147483646 h 576"/>
              <a:gd name="T6" fmla="*/ 0 w 328"/>
              <a:gd name="T7" fmla="*/ 2147483646 h 576"/>
              <a:gd name="T8" fmla="*/ 0 w 328"/>
              <a:gd name="T9" fmla="*/ 2147483646 h 576"/>
              <a:gd name="T10" fmla="*/ 2147483646 w 328"/>
              <a:gd name="T11" fmla="*/ 0 h 576"/>
              <a:gd name="T12" fmla="*/ 2147483646 w 328"/>
              <a:gd name="T13" fmla="*/ 0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8" h="576">
                <a:moveTo>
                  <a:pt x="328" y="0"/>
                </a:moveTo>
                <a:cubicBezTo>
                  <a:pt x="328" y="189"/>
                  <a:pt x="328" y="379"/>
                  <a:pt x="328" y="568"/>
                </a:cubicBezTo>
                <a:lnTo>
                  <a:pt x="144" y="576"/>
                </a:lnTo>
                <a:lnTo>
                  <a:pt x="0" y="384"/>
                </a:lnTo>
                <a:lnTo>
                  <a:pt x="0" y="144"/>
                </a:lnTo>
                <a:lnTo>
                  <a:pt x="144" y="0"/>
                </a:lnTo>
                <a:lnTo>
                  <a:pt x="328" y="0"/>
                </a:lnTo>
                <a:close/>
              </a:path>
            </a:pathLst>
          </a:custGeom>
          <a:gradFill rotWithShape="1">
            <a:gsLst>
              <a:gs pos="0">
                <a:srgbClr val="66FF99"/>
              </a:gs>
              <a:gs pos="100000">
                <a:srgbClr val="FFFF99"/>
              </a:gs>
            </a:gsLst>
            <a:path path="rect">
              <a:fillToRect l="50000" t="50000" r="50000" b="50000"/>
            </a:path>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FFFF99"/>
            </a:extrusionClr>
            <a:contourClr>
              <a:srgbClr val="66FF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13331" name="Text Box 24"/>
          <p:cNvSpPr txBox="1">
            <a:spLocks noChangeArrowheads="1"/>
          </p:cNvSpPr>
          <p:nvPr/>
        </p:nvSpPr>
        <p:spPr bwMode="auto">
          <a:xfrm>
            <a:off x="8153400" y="792164"/>
            <a:ext cx="609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sz="3200" b="1"/>
              <a:t>S</a:t>
            </a:r>
            <a:r>
              <a:rPr lang="en-US" altLang="en-US" sz="3200" b="1" baseline="-25000"/>
              <a:t>1</a:t>
            </a:r>
            <a:endParaRPr lang="en-US" altLang="en-US" sz="3200" b="1"/>
          </a:p>
        </p:txBody>
      </p:sp>
      <p:sp>
        <p:nvSpPr>
          <p:cNvPr id="13332" name="Freeform 25"/>
          <p:cNvSpPr>
            <a:spLocks/>
          </p:cNvSpPr>
          <p:nvPr/>
        </p:nvSpPr>
        <p:spPr bwMode="auto">
          <a:xfrm rot="10800000">
            <a:off x="9296400" y="838200"/>
            <a:ext cx="533400" cy="685800"/>
          </a:xfrm>
          <a:custGeom>
            <a:avLst/>
            <a:gdLst>
              <a:gd name="T0" fmla="*/ 2147483646 w 328"/>
              <a:gd name="T1" fmla="*/ 0 h 576"/>
              <a:gd name="T2" fmla="*/ 2147483646 w 328"/>
              <a:gd name="T3" fmla="*/ 2147483646 h 576"/>
              <a:gd name="T4" fmla="*/ 2147483646 w 328"/>
              <a:gd name="T5" fmla="*/ 2147483646 h 576"/>
              <a:gd name="T6" fmla="*/ 0 w 328"/>
              <a:gd name="T7" fmla="*/ 2147483646 h 576"/>
              <a:gd name="T8" fmla="*/ 0 w 328"/>
              <a:gd name="T9" fmla="*/ 2147483646 h 576"/>
              <a:gd name="T10" fmla="*/ 2147483646 w 328"/>
              <a:gd name="T11" fmla="*/ 0 h 576"/>
              <a:gd name="T12" fmla="*/ 2147483646 w 328"/>
              <a:gd name="T13" fmla="*/ 0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8" h="576">
                <a:moveTo>
                  <a:pt x="328" y="0"/>
                </a:moveTo>
                <a:cubicBezTo>
                  <a:pt x="328" y="189"/>
                  <a:pt x="328" y="379"/>
                  <a:pt x="328" y="568"/>
                </a:cubicBezTo>
                <a:lnTo>
                  <a:pt x="144" y="576"/>
                </a:lnTo>
                <a:lnTo>
                  <a:pt x="0" y="384"/>
                </a:lnTo>
                <a:lnTo>
                  <a:pt x="0" y="144"/>
                </a:lnTo>
                <a:lnTo>
                  <a:pt x="144" y="0"/>
                </a:lnTo>
                <a:lnTo>
                  <a:pt x="328" y="0"/>
                </a:lnTo>
                <a:close/>
              </a:path>
            </a:pathLst>
          </a:custGeom>
          <a:gradFill rotWithShape="1">
            <a:gsLst>
              <a:gs pos="0">
                <a:schemeClr val="bg1"/>
              </a:gs>
              <a:gs pos="100000">
                <a:srgbClr val="FF00FF"/>
              </a:gs>
            </a:gsLst>
            <a:path path="rect">
              <a:fillToRect l="50000" t="50000" r="50000" b="50000"/>
            </a:path>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FF00FF"/>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13333" name="Text Box 26"/>
          <p:cNvSpPr txBox="1">
            <a:spLocks noChangeArrowheads="1"/>
          </p:cNvSpPr>
          <p:nvPr/>
        </p:nvSpPr>
        <p:spPr bwMode="auto">
          <a:xfrm>
            <a:off x="9296400" y="868364"/>
            <a:ext cx="609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sz="3200" b="1"/>
              <a:t>S</a:t>
            </a:r>
            <a:r>
              <a:rPr lang="en-US" altLang="en-US" sz="3200" b="1" baseline="-25000"/>
              <a:t>2</a:t>
            </a:r>
            <a:endParaRPr lang="en-US" altLang="en-US" sz="3200" b="1"/>
          </a:p>
        </p:txBody>
      </p:sp>
      <p:sp>
        <p:nvSpPr>
          <p:cNvPr id="13334" name="Text Box 27"/>
          <p:cNvSpPr txBox="1">
            <a:spLocks noChangeArrowheads="1"/>
          </p:cNvSpPr>
          <p:nvPr/>
        </p:nvSpPr>
        <p:spPr bwMode="auto">
          <a:xfrm>
            <a:off x="8534400" y="5454650"/>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sz="3600" b="1">
                <a:solidFill>
                  <a:srgbClr val="990099"/>
                </a:solidFill>
              </a:rPr>
              <a:t>+</a:t>
            </a:r>
          </a:p>
        </p:txBody>
      </p:sp>
      <p:sp>
        <p:nvSpPr>
          <p:cNvPr id="13335" name="Line 28"/>
          <p:cNvSpPr>
            <a:spLocks noChangeShapeType="1"/>
          </p:cNvSpPr>
          <p:nvPr/>
        </p:nvSpPr>
        <p:spPr bwMode="auto">
          <a:xfrm>
            <a:off x="8915400" y="2514600"/>
            <a:ext cx="1588" cy="457200"/>
          </a:xfrm>
          <a:prstGeom prst="line">
            <a:avLst/>
          </a:prstGeom>
          <a:noFill/>
          <a:ln w="76200">
            <a:solidFill>
              <a:srgbClr val="99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Text Box 29"/>
          <p:cNvSpPr txBox="1">
            <a:spLocks noChangeArrowheads="1"/>
          </p:cNvSpPr>
          <p:nvPr/>
        </p:nvSpPr>
        <p:spPr bwMode="auto">
          <a:xfrm>
            <a:off x="8763000" y="958850"/>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sz="3600" b="1">
                <a:solidFill>
                  <a:srgbClr val="990099"/>
                </a:solidFill>
              </a:rPr>
              <a:t>+</a:t>
            </a:r>
          </a:p>
        </p:txBody>
      </p:sp>
      <p:sp>
        <p:nvSpPr>
          <p:cNvPr id="13337" name="desk2"/>
          <p:cNvSpPr>
            <a:spLocks noEditPoints="1" noChangeArrowheads="1"/>
          </p:cNvSpPr>
          <p:nvPr/>
        </p:nvSpPr>
        <p:spPr bwMode="auto">
          <a:xfrm rot="2737549">
            <a:off x="8324850" y="1504950"/>
            <a:ext cx="1066800" cy="1143000"/>
          </a:xfrm>
          <a:custGeom>
            <a:avLst/>
            <a:gdLst>
              <a:gd name="T0" fmla="*/ 2147483646 w 21600"/>
              <a:gd name="T1" fmla="*/ 0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2147483646 w 21600"/>
              <a:gd name="T13" fmla="*/ 2147483646 h 21600"/>
              <a:gd name="T14" fmla="*/ 2147483646 w 21600"/>
              <a:gd name="T15" fmla="*/ 2147483646 h 21600"/>
              <a:gd name="T16" fmla="*/ 2147483646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1000 w 21600"/>
              <a:gd name="T28" fmla="*/ 11800 h 21600"/>
              <a:gd name="T29" fmla="*/ 20600 w 21600"/>
              <a:gd name="T30" fmla="*/ 20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10800" y="0"/>
                </a:moveTo>
                <a:lnTo>
                  <a:pt x="21600" y="0"/>
                </a:lnTo>
                <a:lnTo>
                  <a:pt x="21600" y="12800"/>
                </a:lnTo>
                <a:lnTo>
                  <a:pt x="12800" y="21600"/>
                </a:lnTo>
                <a:lnTo>
                  <a:pt x="0" y="21600"/>
                </a:lnTo>
                <a:lnTo>
                  <a:pt x="0" y="10800"/>
                </a:lnTo>
                <a:lnTo>
                  <a:pt x="5400" y="10800"/>
                </a:lnTo>
                <a:lnTo>
                  <a:pt x="10800" y="5400"/>
                </a:lnTo>
                <a:lnTo>
                  <a:pt x="10800" y="0"/>
                </a:lnTo>
                <a:close/>
              </a:path>
            </a:pathLst>
          </a:custGeom>
          <a:gradFill rotWithShape="1">
            <a:gsLst>
              <a:gs pos="0">
                <a:srgbClr val="FFFFFF"/>
              </a:gs>
              <a:gs pos="100000">
                <a:srgbClr val="FF3300"/>
              </a:gs>
            </a:gsLst>
            <a:path path="rect">
              <a:fillToRect l="50000" t="50000" r="50000" b="50000"/>
            </a:path>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FF3300"/>
            </a:extrusionClr>
            <a:contourClr>
              <a:srgbClr val="FFFFFF"/>
            </a:contourClr>
          </a:sp3d>
          <a:extLst>
            <a:ext uri="{AF507438-7753-43E0-B8FC-AC1667EBCBE1}">
              <a14:hiddenEffects xmlns:a14="http://schemas.microsoft.com/office/drawing/2010/main">
                <a:effectLst>
                  <a:outerShdw dist="107763" dir="2700000" algn="ctr" rotWithShape="0">
                    <a:srgbClr val="808080"/>
                  </a:outerShdw>
                </a:effectLst>
              </a14:hiddenEffects>
            </a:ext>
          </a:extLst>
        </p:spPr>
        <p:txBody>
          <a:bodyPr rot="10800000" vert="eaVert">
            <a:flatTx/>
          </a:bodyPr>
          <a:lstStyle/>
          <a:p>
            <a:endParaRPr lang="en-US"/>
          </a:p>
        </p:txBody>
      </p:sp>
      <p:sp>
        <p:nvSpPr>
          <p:cNvPr id="13338" name="Text Box 31"/>
          <p:cNvSpPr txBox="1">
            <a:spLocks noChangeArrowheads="1"/>
          </p:cNvSpPr>
          <p:nvPr/>
        </p:nvSpPr>
        <p:spPr bwMode="auto">
          <a:xfrm>
            <a:off x="8382000" y="20574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sz="2400" b="1">
                <a:solidFill>
                  <a:srgbClr val="800080"/>
                </a:solidFill>
              </a:rPr>
              <a:t>Enzim</a:t>
            </a:r>
          </a:p>
        </p:txBody>
      </p:sp>
      <p:sp>
        <p:nvSpPr>
          <p:cNvPr id="13339" name="Rectangle 32"/>
          <p:cNvSpPr>
            <a:spLocks noChangeArrowheads="1"/>
          </p:cNvSpPr>
          <p:nvPr/>
        </p:nvSpPr>
        <p:spPr bwMode="auto">
          <a:xfrm>
            <a:off x="7696200" y="609600"/>
            <a:ext cx="2438400" cy="6248400"/>
          </a:xfrm>
          <a:prstGeom prst="rect">
            <a:avLst/>
          </a:prstGeom>
          <a:noFill/>
          <a:ln w="3810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eaLnBrk="1" hangingPunct="1"/>
            <a:endParaRPr lang="en-US" altLang="en-US" sz="2800">
              <a:solidFill>
                <a:srgbClr val="FF9900"/>
              </a:solidFill>
            </a:endParaRPr>
          </a:p>
        </p:txBody>
      </p:sp>
      <p:sp>
        <p:nvSpPr>
          <p:cNvPr id="89121" name="Text Box 33"/>
          <p:cNvSpPr txBox="1">
            <a:spLocks noChangeArrowheads="1"/>
          </p:cNvSpPr>
          <p:nvPr/>
        </p:nvSpPr>
        <p:spPr bwMode="auto">
          <a:xfrm>
            <a:off x="5334000" y="1239839"/>
            <a:ext cx="99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eaLnBrk="1" hangingPunct="1">
              <a:spcBef>
                <a:spcPct val="50000"/>
              </a:spcBef>
            </a:pPr>
            <a:r>
              <a:rPr lang="en-US" altLang="en-US" sz="2400" b="1">
                <a:solidFill>
                  <a:srgbClr val="800080"/>
                </a:solidFill>
              </a:rPr>
              <a:t>Phân giải</a:t>
            </a:r>
          </a:p>
        </p:txBody>
      </p:sp>
      <p:sp>
        <p:nvSpPr>
          <p:cNvPr id="89122" name="Line 34"/>
          <p:cNvSpPr>
            <a:spLocks noChangeShapeType="1"/>
          </p:cNvSpPr>
          <p:nvPr/>
        </p:nvSpPr>
        <p:spPr bwMode="auto">
          <a:xfrm flipH="1">
            <a:off x="4953000" y="2057400"/>
            <a:ext cx="685800" cy="1752600"/>
          </a:xfrm>
          <a:prstGeom prst="line">
            <a:avLst/>
          </a:prstGeom>
          <a:noFill/>
          <a:ln w="7620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23" name="Text Box 35"/>
          <p:cNvSpPr txBox="1">
            <a:spLocks noChangeArrowheads="1"/>
          </p:cNvSpPr>
          <p:nvPr/>
        </p:nvSpPr>
        <p:spPr bwMode="auto">
          <a:xfrm>
            <a:off x="6477000" y="4572001"/>
            <a:ext cx="99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eaLnBrk="1" hangingPunct="1">
              <a:spcBef>
                <a:spcPct val="50000"/>
              </a:spcBef>
            </a:pPr>
            <a:r>
              <a:rPr lang="en-US" altLang="en-US" sz="2400" b="1">
                <a:solidFill>
                  <a:srgbClr val="800080"/>
                </a:solidFill>
              </a:rPr>
              <a:t>Tổng hợp</a:t>
            </a:r>
          </a:p>
        </p:txBody>
      </p:sp>
      <p:sp>
        <p:nvSpPr>
          <p:cNvPr id="89124" name="Line 36"/>
          <p:cNvSpPr>
            <a:spLocks noChangeShapeType="1"/>
          </p:cNvSpPr>
          <p:nvPr/>
        </p:nvSpPr>
        <p:spPr bwMode="auto">
          <a:xfrm flipV="1">
            <a:off x="7239000" y="2590800"/>
            <a:ext cx="1066800" cy="2057400"/>
          </a:xfrm>
          <a:prstGeom prst="line">
            <a:avLst/>
          </a:prstGeom>
          <a:noFill/>
          <a:ln w="7620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4" name="desk2"/>
          <p:cNvSpPr>
            <a:spLocks noEditPoints="1" noChangeArrowheads="1"/>
          </p:cNvSpPr>
          <p:nvPr/>
        </p:nvSpPr>
        <p:spPr bwMode="auto">
          <a:xfrm rot="2622682">
            <a:off x="3425825" y="3706813"/>
            <a:ext cx="1219200" cy="1143000"/>
          </a:xfrm>
          <a:custGeom>
            <a:avLst/>
            <a:gdLst>
              <a:gd name="T0" fmla="*/ 2147483646 w 21600"/>
              <a:gd name="T1" fmla="*/ 0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2147483646 w 21600"/>
              <a:gd name="T13" fmla="*/ 2147483646 h 21600"/>
              <a:gd name="T14" fmla="*/ 2147483646 w 21600"/>
              <a:gd name="T15" fmla="*/ 2147483646 h 21600"/>
              <a:gd name="T16" fmla="*/ 2147483646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1000 w 21600"/>
              <a:gd name="T28" fmla="*/ 11800 h 21600"/>
              <a:gd name="T29" fmla="*/ 20600 w 21600"/>
              <a:gd name="T30" fmla="*/ 20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10800" y="0"/>
                </a:moveTo>
                <a:lnTo>
                  <a:pt x="21600" y="0"/>
                </a:lnTo>
                <a:lnTo>
                  <a:pt x="21600" y="12800"/>
                </a:lnTo>
                <a:lnTo>
                  <a:pt x="12800" y="21600"/>
                </a:lnTo>
                <a:lnTo>
                  <a:pt x="0" y="21600"/>
                </a:lnTo>
                <a:lnTo>
                  <a:pt x="0" y="10800"/>
                </a:lnTo>
                <a:lnTo>
                  <a:pt x="5400" y="10800"/>
                </a:lnTo>
                <a:lnTo>
                  <a:pt x="10800" y="5400"/>
                </a:lnTo>
                <a:lnTo>
                  <a:pt x="10800" y="0"/>
                </a:lnTo>
                <a:close/>
              </a:path>
            </a:pathLst>
          </a:custGeom>
          <a:gradFill rotWithShape="1">
            <a:gsLst>
              <a:gs pos="0">
                <a:srgbClr val="FFFFFF"/>
              </a:gs>
              <a:gs pos="100000">
                <a:srgbClr val="990000"/>
              </a:gs>
            </a:gsLst>
            <a:path path="rect">
              <a:fillToRect l="50000" t="50000" r="50000" b="50000"/>
            </a:path>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990000"/>
            </a:extrusionClr>
            <a:contourClr>
              <a:srgbClr val="FFFFFF"/>
            </a:contourClr>
          </a:sp3d>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flatTx/>
          </a:bodyPr>
          <a:lstStyle/>
          <a:p>
            <a:endParaRPr lang="en-US"/>
          </a:p>
        </p:txBody>
      </p:sp>
      <p:sp>
        <p:nvSpPr>
          <p:cNvPr id="13345" name="AutoShape 38"/>
          <p:cNvSpPr>
            <a:spLocks noChangeArrowheads="1"/>
          </p:cNvSpPr>
          <p:nvPr/>
        </p:nvSpPr>
        <p:spPr bwMode="auto">
          <a:xfrm>
            <a:off x="3581400" y="3516313"/>
            <a:ext cx="838200" cy="609600"/>
          </a:xfrm>
          <a:prstGeom prst="octagon">
            <a:avLst>
              <a:gd name="adj" fmla="val 29287"/>
            </a:avLst>
          </a:prstGeom>
          <a:gradFill rotWithShape="1">
            <a:gsLst>
              <a:gs pos="0">
                <a:schemeClr val="bg1"/>
              </a:gs>
              <a:gs pos="100000">
                <a:srgbClr val="33CC33"/>
              </a:gs>
            </a:gsLst>
            <a:path path="shape">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CC33"/>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eaLnBrk="1" hangingPunct="1"/>
            <a:r>
              <a:rPr lang="en-US" altLang="en-US" sz="3600" b="1"/>
              <a:t>S</a:t>
            </a:r>
            <a:r>
              <a:rPr lang="en-US" altLang="en-US" sz="3600" b="1" baseline="-25000"/>
              <a:t>1</a:t>
            </a:r>
            <a:endParaRPr lang="en-US" altLang="en-US" sz="3600" b="1"/>
          </a:p>
        </p:txBody>
      </p:sp>
      <p:sp>
        <p:nvSpPr>
          <p:cNvPr id="13346" name="Text Box 39"/>
          <p:cNvSpPr txBox="1">
            <a:spLocks noChangeArrowheads="1"/>
          </p:cNvSpPr>
          <p:nvPr/>
        </p:nvSpPr>
        <p:spPr bwMode="auto">
          <a:xfrm>
            <a:off x="3505200" y="41910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sz="2400" b="1">
                <a:solidFill>
                  <a:schemeClr val="accent2"/>
                </a:solidFill>
              </a:rPr>
              <a:t>Enzim</a:t>
            </a:r>
          </a:p>
        </p:txBody>
      </p:sp>
      <p:sp>
        <p:nvSpPr>
          <p:cNvPr id="13347" name="Line 40"/>
          <p:cNvSpPr>
            <a:spLocks noChangeShapeType="1"/>
          </p:cNvSpPr>
          <p:nvPr/>
        </p:nvSpPr>
        <p:spPr bwMode="auto">
          <a:xfrm>
            <a:off x="4114800" y="4811713"/>
            <a:ext cx="1588" cy="533400"/>
          </a:xfrm>
          <a:prstGeom prst="line">
            <a:avLst/>
          </a:prstGeom>
          <a:noFill/>
          <a:ln w="76200">
            <a:solidFill>
              <a:srgbClr val="99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desk2"/>
          <p:cNvSpPr>
            <a:spLocks noEditPoints="1" noChangeArrowheads="1"/>
          </p:cNvSpPr>
          <p:nvPr/>
        </p:nvSpPr>
        <p:spPr bwMode="auto">
          <a:xfrm rot="2737549">
            <a:off x="8248650" y="3371850"/>
            <a:ext cx="1066800" cy="1143000"/>
          </a:xfrm>
          <a:custGeom>
            <a:avLst/>
            <a:gdLst>
              <a:gd name="T0" fmla="*/ 2147483646 w 21600"/>
              <a:gd name="T1" fmla="*/ 0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0 w 21600"/>
              <a:gd name="T11" fmla="*/ 2147483646 h 21600"/>
              <a:gd name="T12" fmla="*/ 2147483646 w 21600"/>
              <a:gd name="T13" fmla="*/ 2147483646 h 21600"/>
              <a:gd name="T14" fmla="*/ 2147483646 w 21600"/>
              <a:gd name="T15" fmla="*/ 2147483646 h 21600"/>
              <a:gd name="T16" fmla="*/ 2147483646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1000 w 21600"/>
              <a:gd name="T28" fmla="*/ 11800 h 21600"/>
              <a:gd name="T29" fmla="*/ 20600 w 21600"/>
              <a:gd name="T30" fmla="*/ 20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10800" y="0"/>
                </a:moveTo>
                <a:lnTo>
                  <a:pt x="21600" y="0"/>
                </a:lnTo>
                <a:lnTo>
                  <a:pt x="21600" y="12800"/>
                </a:lnTo>
                <a:lnTo>
                  <a:pt x="12800" y="21600"/>
                </a:lnTo>
                <a:lnTo>
                  <a:pt x="0" y="21600"/>
                </a:lnTo>
                <a:lnTo>
                  <a:pt x="0" y="10800"/>
                </a:lnTo>
                <a:lnTo>
                  <a:pt x="5400" y="10800"/>
                </a:lnTo>
                <a:lnTo>
                  <a:pt x="10800" y="5400"/>
                </a:lnTo>
                <a:lnTo>
                  <a:pt x="10800" y="0"/>
                </a:lnTo>
                <a:close/>
              </a:path>
            </a:pathLst>
          </a:custGeom>
          <a:gradFill rotWithShape="1">
            <a:gsLst>
              <a:gs pos="0">
                <a:srgbClr val="FFFFFF"/>
              </a:gs>
              <a:gs pos="100000">
                <a:srgbClr val="CC9900"/>
              </a:gs>
            </a:gsLst>
            <a:path path="rect">
              <a:fillToRect l="50000" t="50000" r="50000" b="50000"/>
            </a:path>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CC9900"/>
            </a:extrusionClr>
            <a:contourClr>
              <a:srgbClr val="FFFFFF"/>
            </a:contourClr>
          </a:sp3d>
          <a:extLst>
            <a:ext uri="{AF507438-7753-43E0-B8FC-AC1667EBCBE1}">
              <a14:hiddenEffects xmlns:a14="http://schemas.microsoft.com/office/drawing/2010/main">
                <a:effectLst>
                  <a:outerShdw dist="107763" dir="2700000" algn="ctr" rotWithShape="0">
                    <a:srgbClr val="808080"/>
                  </a:outerShdw>
                </a:effectLst>
              </a14:hiddenEffects>
            </a:ext>
          </a:extLst>
        </p:spPr>
        <p:txBody>
          <a:bodyPr rot="10800000" vert="eaVert">
            <a:flatTx/>
          </a:bodyPr>
          <a:lstStyle/>
          <a:p>
            <a:endParaRPr lang="en-US"/>
          </a:p>
        </p:txBody>
      </p:sp>
      <p:sp>
        <p:nvSpPr>
          <p:cNvPr id="13349" name="Freeform 42"/>
          <p:cNvSpPr>
            <a:spLocks/>
          </p:cNvSpPr>
          <p:nvPr/>
        </p:nvSpPr>
        <p:spPr bwMode="auto">
          <a:xfrm>
            <a:off x="8382000" y="3124200"/>
            <a:ext cx="457200" cy="609600"/>
          </a:xfrm>
          <a:custGeom>
            <a:avLst/>
            <a:gdLst>
              <a:gd name="T0" fmla="*/ 2147483646 w 328"/>
              <a:gd name="T1" fmla="*/ 0 h 576"/>
              <a:gd name="T2" fmla="*/ 2147483646 w 328"/>
              <a:gd name="T3" fmla="*/ 2147483646 h 576"/>
              <a:gd name="T4" fmla="*/ 2147483646 w 328"/>
              <a:gd name="T5" fmla="*/ 2147483646 h 576"/>
              <a:gd name="T6" fmla="*/ 0 w 328"/>
              <a:gd name="T7" fmla="*/ 2147483646 h 576"/>
              <a:gd name="T8" fmla="*/ 0 w 328"/>
              <a:gd name="T9" fmla="*/ 2147483646 h 576"/>
              <a:gd name="T10" fmla="*/ 2147483646 w 328"/>
              <a:gd name="T11" fmla="*/ 0 h 576"/>
              <a:gd name="T12" fmla="*/ 2147483646 w 328"/>
              <a:gd name="T13" fmla="*/ 0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8" h="576">
                <a:moveTo>
                  <a:pt x="328" y="0"/>
                </a:moveTo>
                <a:cubicBezTo>
                  <a:pt x="328" y="189"/>
                  <a:pt x="328" y="379"/>
                  <a:pt x="328" y="568"/>
                </a:cubicBezTo>
                <a:lnTo>
                  <a:pt x="144" y="576"/>
                </a:lnTo>
                <a:lnTo>
                  <a:pt x="0" y="384"/>
                </a:lnTo>
                <a:lnTo>
                  <a:pt x="0" y="144"/>
                </a:lnTo>
                <a:lnTo>
                  <a:pt x="144" y="0"/>
                </a:lnTo>
                <a:lnTo>
                  <a:pt x="328" y="0"/>
                </a:lnTo>
                <a:close/>
              </a:path>
            </a:pathLst>
          </a:custGeom>
          <a:gradFill rotWithShape="1">
            <a:gsLst>
              <a:gs pos="0">
                <a:srgbClr val="33CC33"/>
              </a:gs>
              <a:gs pos="100000">
                <a:srgbClr val="FF9900"/>
              </a:gs>
            </a:gsLst>
            <a:path path="rect">
              <a:fillToRect l="50000" t="50000" r="50000" b="50000"/>
            </a:path>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33CC33"/>
            </a:extrusionClr>
            <a:contourClr>
              <a:srgbClr val="33CC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13350" name="Text Box 43"/>
          <p:cNvSpPr txBox="1">
            <a:spLocks noChangeArrowheads="1"/>
          </p:cNvSpPr>
          <p:nvPr/>
        </p:nvSpPr>
        <p:spPr bwMode="auto">
          <a:xfrm>
            <a:off x="8382000" y="3214688"/>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sz="2800" b="1"/>
              <a:t>S</a:t>
            </a:r>
            <a:r>
              <a:rPr lang="en-US" altLang="en-US" sz="2800" b="1" baseline="-25000"/>
              <a:t>1</a:t>
            </a:r>
            <a:endParaRPr lang="en-US" altLang="en-US" sz="2800" b="1"/>
          </a:p>
        </p:txBody>
      </p:sp>
      <p:sp>
        <p:nvSpPr>
          <p:cNvPr id="13351" name="Freeform 44"/>
          <p:cNvSpPr>
            <a:spLocks/>
          </p:cNvSpPr>
          <p:nvPr/>
        </p:nvSpPr>
        <p:spPr bwMode="auto">
          <a:xfrm rot="10800000">
            <a:off x="8839200" y="3124200"/>
            <a:ext cx="381000" cy="609600"/>
          </a:xfrm>
          <a:custGeom>
            <a:avLst/>
            <a:gdLst>
              <a:gd name="T0" fmla="*/ 2147483646 w 328"/>
              <a:gd name="T1" fmla="*/ 0 h 576"/>
              <a:gd name="T2" fmla="*/ 2147483646 w 328"/>
              <a:gd name="T3" fmla="*/ 2147483646 h 576"/>
              <a:gd name="T4" fmla="*/ 2147483646 w 328"/>
              <a:gd name="T5" fmla="*/ 2147483646 h 576"/>
              <a:gd name="T6" fmla="*/ 0 w 328"/>
              <a:gd name="T7" fmla="*/ 2147483646 h 576"/>
              <a:gd name="T8" fmla="*/ 0 w 328"/>
              <a:gd name="T9" fmla="*/ 2147483646 h 576"/>
              <a:gd name="T10" fmla="*/ 2147483646 w 328"/>
              <a:gd name="T11" fmla="*/ 0 h 576"/>
              <a:gd name="T12" fmla="*/ 2147483646 w 328"/>
              <a:gd name="T13" fmla="*/ 0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8" h="576">
                <a:moveTo>
                  <a:pt x="328" y="0"/>
                </a:moveTo>
                <a:cubicBezTo>
                  <a:pt x="328" y="189"/>
                  <a:pt x="328" y="379"/>
                  <a:pt x="328" y="568"/>
                </a:cubicBezTo>
                <a:lnTo>
                  <a:pt x="144" y="576"/>
                </a:lnTo>
                <a:lnTo>
                  <a:pt x="0" y="384"/>
                </a:lnTo>
                <a:lnTo>
                  <a:pt x="0" y="144"/>
                </a:lnTo>
                <a:lnTo>
                  <a:pt x="144" y="0"/>
                </a:lnTo>
                <a:lnTo>
                  <a:pt x="328" y="0"/>
                </a:lnTo>
                <a:close/>
              </a:path>
            </a:pathLst>
          </a:custGeom>
          <a:gradFill rotWithShape="1">
            <a:gsLst>
              <a:gs pos="0">
                <a:schemeClr val="bg1"/>
              </a:gs>
              <a:gs pos="100000">
                <a:srgbClr val="FF6699"/>
              </a:gs>
            </a:gsLst>
            <a:path path="rect">
              <a:fillToRect l="50000" t="50000" r="50000" b="50000"/>
            </a:path>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FF6699"/>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13352" name="Text Box 45"/>
          <p:cNvSpPr txBox="1">
            <a:spLocks noChangeArrowheads="1"/>
          </p:cNvSpPr>
          <p:nvPr/>
        </p:nvSpPr>
        <p:spPr bwMode="auto">
          <a:xfrm>
            <a:off x="8839200" y="3200401"/>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sz="2800" b="1"/>
              <a:t>S</a:t>
            </a:r>
            <a:r>
              <a:rPr lang="en-US" altLang="en-US" sz="2800" b="1" baseline="-25000"/>
              <a:t>2</a:t>
            </a:r>
            <a:endParaRPr lang="en-US" altLang="en-US" sz="2800" b="1"/>
          </a:p>
        </p:txBody>
      </p:sp>
      <p:sp>
        <p:nvSpPr>
          <p:cNvPr id="13353" name="Text Box 46"/>
          <p:cNvSpPr txBox="1">
            <a:spLocks noChangeArrowheads="1"/>
          </p:cNvSpPr>
          <p:nvPr/>
        </p:nvSpPr>
        <p:spPr bwMode="auto">
          <a:xfrm>
            <a:off x="8305800" y="3733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sz="2400" b="1">
                <a:solidFill>
                  <a:schemeClr val="accent2"/>
                </a:solidFill>
              </a:rPr>
              <a:t>Enzim</a:t>
            </a:r>
          </a:p>
        </p:txBody>
      </p:sp>
      <p:sp>
        <p:nvSpPr>
          <p:cNvPr id="13354" name="Line 47"/>
          <p:cNvSpPr>
            <a:spLocks noChangeShapeType="1"/>
          </p:cNvSpPr>
          <p:nvPr/>
        </p:nvSpPr>
        <p:spPr bwMode="auto">
          <a:xfrm>
            <a:off x="8839200" y="4376738"/>
            <a:ext cx="0" cy="423862"/>
          </a:xfrm>
          <a:prstGeom prst="line">
            <a:avLst/>
          </a:prstGeom>
          <a:noFill/>
          <a:ln w="76200">
            <a:solidFill>
              <a:srgbClr val="99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75579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9121"/>
                                        </p:tgtEl>
                                        <p:attrNameLst>
                                          <p:attrName>style.visibility</p:attrName>
                                        </p:attrNameLst>
                                      </p:cBhvr>
                                      <p:to>
                                        <p:strVal val="visible"/>
                                      </p:to>
                                    </p:set>
                                    <p:animEffect transition="in" filter="box(in)">
                                      <p:cBhvr>
                                        <p:cTn id="7" dur="500"/>
                                        <p:tgtEl>
                                          <p:spTgt spid="891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122"/>
                                        </p:tgtEl>
                                        <p:attrNameLst>
                                          <p:attrName>style.visibility</p:attrName>
                                        </p:attrNameLst>
                                      </p:cBhvr>
                                      <p:to>
                                        <p:strVal val="visible"/>
                                      </p:to>
                                    </p:set>
                                    <p:animEffect transition="in" filter="fade">
                                      <p:cBhvr>
                                        <p:cTn id="10" dur="500"/>
                                        <p:tgtEl>
                                          <p:spTgt spid="89122"/>
                                        </p:tgtEl>
                                      </p:cBhvr>
                                    </p:animEffect>
                                  </p:childTnLst>
                                </p:cTn>
                              </p:par>
                            </p:childTnLst>
                          </p:cTn>
                        </p:par>
                        <p:par>
                          <p:cTn id="11" fill="hold" nodeType="afterGroup">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89123"/>
                                        </p:tgtEl>
                                        <p:attrNameLst>
                                          <p:attrName>style.visibility</p:attrName>
                                        </p:attrNameLst>
                                      </p:cBhvr>
                                      <p:to>
                                        <p:strVal val="visible"/>
                                      </p:to>
                                    </p:set>
                                    <p:animEffect transition="in" filter="box(in)">
                                      <p:cBhvr>
                                        <p:cTn id="14" dur="500"/>
                                        <p:tgtEl>
                                          <p:spTgt spid="891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9124"/>
                                        </p:tgtEl>
                                        <p:attrNameLst>
                                          <p:attrName>style.visibility</p:attrName>
                                        </p:attrNameLst>
                                      </p:cBhvr>
                                      <p:to>
                                        <p:strVal val="visible"/>
                                      </p:to>
                                    </p:set>
                                    <p:animEffect transition="in" filter="fade">
                                      <p:cBhvr>
                                        <p:cTn id="17" dur="500"/>
                                        <p:tgtEl>
                                          <p:spTgt spid="89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21" grpId="0"/>
      <p:bldP spid="89122" grpId="0" animBg="1"/>
      <p:bldP spid="89123" grpId="0"/>
      <p:bldP spid="891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0"/>
          <p:cNvGrpSpPr>
            <a:grpSpLocks/>
          </p:cNvGrpSpPr>
          <p:nvPr/>
        </p:nvGrpSpPr>
        <p:grpSpPr bwMode="auto">
          <a:xfrm>
            <a:off x="1752600" y="1258888"/>
            <a:ext cx="4495800" cy="2322512"/>
            <a:chOff x="144" y="608"/>
            <a:chExt cx="2832" cy="1463"/>
          </a:xfrm>
        </p:grpSpPr>
        <p:sp>
          <p:nvSpPr>
            <p:cNvPr id="39947" name="Rectangle 11"/>
            <p:cNvSpPr>
              <a:spLocks noChangeArrowheads="1"/>
            </p:cNvSpPr>
            <p:nvPr/>
          </p:nvSpPr>
          <p:spPr bwMode="auto">
            <a:xfrm>
              <a:off x="2502" y="1859"/>
              <a:ext cx="474"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bg2"/>
                </a:buClr>
                <a:buFont typeface="Monotype Sorts" pitchFamily="2" charset="2"/>
                <a:buNone/>
                <a:defRPr/>
              </a:pPr>
              <a:r>
                <a:rPr kumimoji="1" lang="en-US" sz="1400" b="1">
                  <a:effectLst>
                    <a:outerShdw blurRad="38100" dist="38100" dir="2700000" algn="tl">
                      <a:srgbClr val="C0C0C0"/>
                    </a:outerShdw>
                  </a:effectLst>
                  <a:latin typeface="Arial" panose="020B0604020202020204" pitchFamily="34" charset="0"/>
                </a:rPr>
                <a:t>t</a:t>
              </a:r>
              <a:r>
                <a:rPr kumimoji="1" lang="en-US" sz="1400" b="1" baseline="30000">
                  <a:effectLst>
                    <a:outerShdw blurRad="38100" dist="38100" dir="2700000" algn="tl">
                      <a:srgbClr val="C0C0C0"/>
                    </a:outerShdw>
                  </a:effectLst>
                  <a:latin typeface="Arial" panose="020B0604020202020204" pitchFamily="34" charset="0"/>
                </a:rPr>
                <a:t>0</a:t>
              </a:r>
              <a:endParaRPr kumimoji="1" lang="en-US" sz="1400" b="1">
                <a:effectLst>
                  <a:outerShdw blurRad="38100" dist="38100" dir="2700000" algn="tl">
                    <a:srgbClr val="C0C0C0"/>
                  </a:outerShdw>
                </a:effectLst>
                <a:latin typeface="Arial" panose="020B0604020202020204" pitchFamily="34" charset="0"/>
              </a:endParaRPr>
            </a:p>
          </p:txBody>
        </p:sp>
        <p:sp>
          <p:nvSpPr>
            <p:cNvPr id="39948" name="Rectangle 12"/>
            <p:cNvSpPr>
              <a:spLocks noChangeArrowheads="1"/>
            </p:cNvSpPr>
            <p:nvPr/>
          </p:nvSpPr>
          <p:spPr bwMode="auto">
            <a:xfrm rot="16200000">
              <a:off x="-359" y="1129"/>
              <a:ext cx="1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bg2"/>
                </a:buClr>
                <a:buFont typeface="Monotype Sorts" pitchFamily="2" charset="2"/>
                <a:buNone/>
                <a:defRPr/>
              </a:pPr>
              <a:r>
                <a:rPr kumimoji="1" lang="en-US" sz="1400" b="1">
                  <a:effectLst>
                    <a:outerShdw blurRad="38100" dist="38100" dir="2700000" algn="tl">
                      <a:srgbClr val="C0C0C0"/>
                    </a:outerShdw>
                  </a:effectLst>
                  <a:latin typeface="Arial" panose="020B0604020202020204" pitchFamily="34" charset="0"/>
                </a:rPr>
                <a:t>Hoạt tính của enzim</a:t>
              </a:r>
            </a:p>
          </p:txBody>
        </p:sp>
        <p:sp>
          <p:nvSpPr>
            <p:cNvPr id="16481" name="Line 13"/>
            <p:cNvSpPr>
              <a:spLocks noChangeShapeType="1"/>
            </p:cNvSpPr>
            <p:nvPr/>
          </p:nvSpPr>
          <p:spPr bwMode="auto">
            <a:xfrm flipV="1">
              <a:off x="364" y="608"/>
              <a:ext cx="2" cy="1254"/>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82" name="Line 14"/>
            <p:cNvSpPr>
              <a:spLocks noChangeShapeType="1"/>
            </p:cNvSpPr>
            <p:nvPr/>
          </p:nvSpPr>
          <p:spPr bwMode="auto">
            <a:xfrm>
              <a:off x="364" y="1862"/>
              <a:ext cx="2324" cy="1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1" name="Text Box 15"/>
            <p:cNvSpPr txBox="1">
              <a:spLocks noChangeArrowheads="1"/>
            </p:cNvSpPr>
            <p:nvPr/>
          </p:nvSpPr>
          <p:spPr bwMode="auto">
            <a:xfrm>
              <a:off x="244" y="1862"/>
              <a:ext cx="236" cy="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chemeClr val="bg2"/>
                </a:buClr>
                <a:buFont typeface="Monotype Sorts" pitchFamily="2" charset="2"/>
                <a:buNone/>
                <a:defRPr/>
              </a:pPr>
              <a:r>
                <a:rPr kumimoji="1" lang="en-US" sz="1400" b="1">
                  <a:effectLst>
                    <a:outerShdw blurRad="38100" dist="38100" dir="2700000" algn="tl">
                      <a:srgbClr val="C0C0C0"/>
                    </a:outerShdw>
                  </a:effectLst>
                  <a:latin typeface="Arial" panose="020B0604020202020204" pitchFamily="34" charset="0"/>
                </a:rPr>
                <a:t>0</a:t>
              </a:r>
            </a:p>
          </p:txBody>
        </p:sp>
        <p:sp>
          <p:nvSpPr>
            <p:cNvPr id="16484" name="Line 16"/>
            <p:cNvSpPr>
              <a:spLocks noChangeShapeType="1"/>
            </p:cNvSpPr>
            <p:nvPr/>
          </p:nvSpPr>
          <p:spPr bwMode="auto">
            <a:xfrm>
              <a:off x="2044" y="842"/>
              <a:ext cx="0" cy="1024"/>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6485" name="Line 17"/>
            <p:cNvSpPr>
              <a:spLocks noChangeShapeType="1"/>
            </p:cNvSpPr>
            <p:nvPr/>
          </p:nvSpPr>
          <p:spPr bwMode="auto">
            <a:xfrm>
              <a:off x="767" y="1798"/>
              <a:ext cx="0" cy="6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6486" name="Line 18"/>
            <p:cNvSpPr>
              <a:spLocks noChangeShapeType="1"/>
            </p:cNvSpPr>
            <p:nvPr/>
          </p:nvSpPr>
          <p:spPr bwMode="auto">
            <a:xfrm>
              <a:off x="1246" y="1798"/>
              <a:ext cx="0" cy="6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6487" name="Line 19"/>
            <p:cNvSpPr>
              <a:spLocks noChangeShapeType="1"/>
            </p:cNvSpPr>
            <p:nvPr/>
          </p:nvSpPr>
          <p:spPr bwMode="auto">
            <a:xfrm>
              <a:off x="1725" y="1798"/>
              <a:ext cx="0" cy="6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6488" name="Line 20"/>
            <p:cNvSpPr>
              <a:spLocks noChangeShapeType="1"/>
            </p:cNvSpPr>
            <p:nvPr/>
          </p:nvSpPr>
          <p:spPr bwMode="auto">
            <a:xfrm>
              <a:off x="2204" y="1798"/>
              <a:ext cx="0" cy="6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9957" name="Text Box 21"/>
            <p:cNvSpPr txBox="1">
              <a:spLocks noChangeArrowheads="1"/>
            </p:cNvSpPr>
            <p:nvPr/>
          </p:nvSpPr>
          <p:spPr bwMode="auto">
            <a:xfrm>
              <a:off x="1824" y="1866"/>
              <a:ext cx="24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spcBef>
                  <a:spcPct val="50000"/>
                </a:spcBef>
                <a:buClr>
                  <a:schemeClr val="bg2"/>
                </a:buClr>
                <a:buFont typeface="Monotype Sorts" pitchFamily="2" charset="2"/>
                <a:buNone/>
                <a:defRPr/>
              </a:pPr>
              <a:r>
                <a:rPr kumimoji="1" lang="en-US" sz="1400" b="1">
                  <a:effectLst>
                    <a:outerShdw blurRad="38100" dist="38100" dir="2700000" algn="tl">
                      <a:srgbClr val="C0C0C0"/>
                    </a:outerShdw>
                  </a:effectLst>
                  <a:latin typeface="Arial" panose="020B0604020202020204" pitchFamily="34" charset="0"/>
                </a:rPr>
                <a:t>35</a:t>
              </a:r>
            </a:p>
          </p:txBody>
        </p:sp>
        <p:sp>
          <p:nvSpPr>
            <p:cNvPr id="16490" name="Line 22"/>
            <p:cNvSpPr>
              <a:spLocks noChangeShapeType="1"/>
            </p:cNvSpPr>
            <p:nvPr/>
          </p:nvSpPr>
          <p:spPr bwMode="auto">
            <a:xfrm>
              <a:off x="1965" y="1798"/>
              <a:ext cx="0" cy="68"/>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9959" name="Text Box 23"/>
            <p:cNvSpPr txBox="1">
              <a:spLocks noChangeArrowheads="1"/>
            </p:cNvSpPr>
            <p:nvPr/>
          </p:nvSpPr>
          <p:spPr bwMode="auto">
            <a:xfrm>
              <a:off x="2092" y="1866"/>
              <a:ext cx="26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spcBef>
                  <a:spcPct val="50000"/>
                </a:spcBef>
                <a:buClr>
                  <a:schemeClr val="bg2"/>
                </a:buClr>
                <a:buFont typeface="Monotype Sorts" pitchFamily="2" charset="2"/>
                <a:buNone/>
                <a:defRPr/>
              </a:pPr>
              <a:r>
                <a:rPr kumimoji="1" lang="en-US" sz="1400" b="1">
                  <a:effectLst>
                    <a:outerShdw blurRad="38100" dist="38100" dir="2700000" algn="tl">
                      <a:srgbClr val="C0C0C0"/>
                    </a:outerShdw>
                  </a:effectLst>
                  <a:latin typeface="Arial" panose="020B0604020202020204" pitchFamily="34" charset="0"/>
                </a:rPr>
                <a:t>40</a:t>
              </a:r>
            </a:p>
          </p:txBody>
        </p:sp>
        <p:sp>
          <p:nvSpPr>
            <p:cNvPr id="16492" name="Freeform 24"/>
            <p:cNvSpPr>
              <a:spLocks/>
            </p:cNvSpPr>
            <p:nvPr/>
          </p:nvSpPr>
          <p:spPr bwMode="auto">
            <a:xfrm>
              <a:off x="527" y="842"/>
              <a:ext cx="1917" cy="888"/>
            </a:xfrm>
            <a:custGeom>
              <a:avLst/>
              <a:gdLst>
                <a:gd name="T0" fmla="*/ 0 w 1584"/>
                <a:gd name="T1" fmla="*/ 928 h 880"/>
                <a:gd name="T2" fmla="*/ 753 w 1584"/>
                <a:gd name="T3" fmla="*/ 826 h 880"/>
                <a:gd name="T4" fmla="*/ 1659 w 1584"/>
                <a:gd name="T5" fmla="*/ 625 h 880"/>
                <a:gd name="T6" fmla="*/ 2411 w 1584"/>
                <a:gd name="T7" fmla="*/ 424 h 880"/>
                <a:gd name="T8" fmla="*/ 3318 w 1584"/>
                <a:gd name="T9" fmla="*/ 118 h 880"/>
                <a:gd name="T10" fmla="*/ 3769 w 1584"/>
                <a:gd name="T11" fmla="*/ 16 h 880"/>
                <a:gd name="T12" fmla="*/ 4071 w 1584"/>
                <a:gd name="T13" fmla="*/ 16 h 880"/>
                <a:gd name="T14" fmla="*/ 4224 w 1584"/>
                <a:gd name="T15" fmla="*/ 70 h 880"/>
                <a:gd name="T16" fmla="*/ 4375 w 1584"/>
                <a:gd name="T17" fmla="*/ 167 h 880"/>
                <a:gd name="T18" fmla="*/ 4676 w 1584"/>
                <a:gd name="T19" fmla="*/ 472 h 880"/>
                <a:gd name="T20" fmla="*/ 4976 w 1584"/>
                <a:gd name="T21" fmla="*/ 880 h 8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84" h="880">
                  <a:moveTo>
                    <a:pt x="0" y="880"/>
                  </a:moveTo>
                  <a:cubicBezTo>
                    <a:pt x="76" y="856"/>
                    <a:pt x="152" y="832"/>
                    <a:pt x="240" y="784"/>
                  </a:cubicBezTo>
                  <a:cubicBezTo>
                    <a:pt x="328" y="736"/>
                    <a:pt x="440" y="656"/>
                    <a:pt x="528" y="592"/>
                  </a:cubicBezTo>
                  <a:cubicBezTo>
                    <a:pt x="616" y="528"/>
                    <a:pt x="680" y="480"/>
                    <a:pt x="768" y="400"/>
                  </a:cubicBezTo>
                  <a:cubicBezTo>
                    <a:pt x="856" y="320"/>
                    <a:pt x="984" y="176"/>
                    <a:pt x="1056" y="112"/>
                  </a:cubicBezTo>
                  <a:cubicBezTo>
                    <a:pt x="1128" y="48"/>
                    <a:pt x="1160" y="32"/>
                    <a:pt x="1200" y="16"/>
                  </a:cubicBezTo>
                  <a:cubicBezTo>
                    <a:pt x="1240" y="0"/>
                    <a:pt x="1272" y="8"/>
                    <a:pt x="1296" y="16"/>
                  </a:cubicBezTo>
                  <a:cubicBezTo>
                    <a:pt x="1320" y="24"/>
                    <a:pt x="1328" y="40"/>
                    <a:pt x="1344" y="64"/>
                  </a:cubicBezTo>
                  <a:cubicBezTo>
                    <a:pt x="1360" y="88"/>
                    <a:pt x="1368" y="96"/>
                    <a:pt x="1392" y="160"/>
                  </a:cubicBezTo>
                  <a:cubicBezTo>
                    <a:pt x="1416" y="224"/>
                    <a:pt x="1456" y="336"/>
                    <a:pt x="1488" y="448"/>
                  </a:cubicBezTo>
                  <a:cubicBezTo>
                    <a:pt x="1520" y="560"/>
                    <a:pt x="1560" y="768"/>
                    <a:pt x="1584" y="832"/>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grpSp>
      <p:grpSp>
        <p:nvGrpSpPr>
          <p:cNvPr id="40074" name="Group 138"/>
          <p:cNvGrpSpPr>
            <a:grpSpLocks/>
          </p:cNvGrpSpPr>
          <p:nvPr/>
        </p:nvGrpSpPr>
        <p:grpSpPr bwMode="auto">
          <a:xfrm>
            <a:off x="3810000" y="4114802"/>
            <a:ext cx="5029200" cy="2671763"/>
            <a:chOff x="1440" y="2400"/>
            <a:chExt cx="3168" cy="1683"/>
          </a:xfrm>
        </p:grpSpPr>
        <p:sp>
          <p:nvSpPr>
            <p:cNvPr id="39965" name="Text Box 29"/>
            <p:cNvSpPr txBox="1">
              <a:spLocks noChangeArrowheads="1"/>
            </p:cNvSpPr>
            <p:nvPr/>
          </p:nvSpPr>
          <p:spPr bwMode="auto">
            <a:xfrm>
              <a:off x="1536" y="3792"/>
              <a:ext cx="227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ctr">
                <a:spcBef>
                  <a:spcPct val="50000"/>
                </a:spcBef>
                <a:buClr>
                  <a:schemeClr val="bg2"/>
                </a:buClr>
                <a:buFont typeface="Monotype Sorts" pitchFamily="2" charset="2"/>
                <a:buNone/>
                <a:defRPr/>
              </a:pPr>
              <a:r>
                <a:rPr kumimoji="1" lang="en-US" sz="2400" b="1" dirty="0" err="1">
                  <a:solidFill>
                    <a:srgbClr val="0000FF"/>
                  </a:solidFill>
                  <a:effectLst>
                    <a:outerShdw blurRad="38100" dist="38100" dir="2700000" algn="tl">
                      <a:srgbClr val="C0C0C0"/>
                    </a:outerShdw>
                  </a:effectLst>
                </a:rPr>
                <a:t>Ảnh</a:t>
              </a:r>
              <a:r>
                <a:rPr kumimoji="1" lang="en-US" sz="2400" b="1" dirty="0">
                  <a:solidFill>
                    <a:srgbClr val="0000FF"/>
                  </a:solidFill>
                  <a:effectLst>
                    <a:outerShdw blurRad="38100" dist="38100" dir="2700000" algn="tl">
                      <a:srgbClr val="C0C0C0"/>
                    </a:outerShdw>
                  </a:effectLst>
                </a:rPr>
                <a:t> </a:t>
              </a:r>
              <a:r>
                <a:rPr kumimoji="1" lang="en-US" sz="2400" b="1" dirty="0" err="1">
                  <a:solidFill>
                    <a:srgbClr val="0000FF"/>
                  </a:solidFill>
                  <a:effectLst>
                    <a:outerShdw blurRad="38100" dist="38100" dir="2700000" algn="tl">
                      <a:srgbClr val="C0C0C0"/>
                    </a:outerShdw>
                  </a:effectLst>
                </a:rPr>
                <a:t>hưởng</a:t>
              </a:r>
              <a:r>
                <a:rPr kumimoji="1" lang="en-US" sz="2400" b="1" dirty="0">
                  <a:solidFill>
                    <a:srgbClr val="0000FF"/>
                  </a:solidFill>
                  <a:effectLst>
                    <a:outerShdw blurRad="38100" dist="38100" dir="2700000" algn="tl">
                      <a:srgbClr val="C0C0C0"/>
                    </a:outerShdw>
                  </a:effectLst>
                </a:rPr>
                <a:t> </a:t>
              </a:r>
              <a:r>
                <a:rPr kumimoji="1" lang="en-US" sz="2400" b="1" dirty="0" err="1">
                  <a:solidFill>
                    <a:srgbClr val="0000FF"/>
                  </a:solidFill>
                  <a:effectLst>
                    <a:outerShdw blurRad="38100" dist="38100" dir="2700000" algn="tl">
                      <a:srgbClr val="C0C0C0"/>
                    </a:outerShdw>
                  </a:effectLst>
                </a:rPr>
                <a:t>của</a:t>
              </a:r>
              <a:r>
                <a:rPr kumimoji="1" lang="en-US" sz="2400" b="1" dirty="0">
                  <a:solidFill>
                    <a:srgbClr val="0000FF"/>
                  </a:solidFill>
                  <a:effectLst>
                    <a:outerShdw blurRad="38100" dist="38100" dir="2700000" algn="tl">
                      <a:srgbClr val="C0C0C0"/>
                    </a:outerShdw>
                  </a:effectLst>
                </a:rPr>
                <a:t> pH</a:t>
              </a:r>
            </a:p>
          </p:txBody>
        </p:sp>
        <p:grpSp>
          <p:nvGrpSpPr>
            <p:cNvPr id="16454" name="Group 30"/>
            <p:cNvGrpSpPr>
              <a:grpSpLocks/>
            </p:cNvGrpSpPr>
            <p:nvPr/>
          </p:nvGrpSpPr>
          <p:grpSpPr bwMode="auto">
            <a:xfrm>
              <a:off x="1440" y="2400"/>
              <a:ext cx="3168" cy="1442"/>
              <a:chOff x="3072" y="528"/>
              <a:chExt cx="2736" cy="1442"/>
            </a:xfrm>
          </p:grpSpPr>
          <p:sp>
            <p:nvSpPr>
              <p:cNvPr id="39967" name="Rectangle 31"/>
              <p:cNvSpPr>
                <a:spLocks noChangeArrowheads="1"/>
              </p:cNvSpPr>
              <p:nvPr/>
            </p:nvSpPr>
            <p:spPr bwMode="auto">
              <a:xfrm>
                <a:off x="5456" y="1765"/>
                <a:ext cx="352"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bg2"/>
                  </a:buClr>
                  <a:buFont typeface="Monotype Sorts" pitchFamily="2" charset="2"/>
                  <a:buNone/>
                  <a:defRPr/>
                </a:pPr>
                <a:r>
                  <a:rPr kumimoji="1" lang="en-US" sz="1400" b="1">
                    <a:effectLst>
                      <a:outerShdw blurRad="38100" dist="38100" dir="2700000" algn="tl">
                        <a:srgbClr val="C0C0C0"/>
                      </a:outerShdw>
                    </a:effectLst>
                    <a:latin typeface="Arial" panose="020B0604020202020204" pitchFamily="34" charset="0"/>
                  </a:rPr>
                  <a:t>pH</a:t>
                </a:r>
              </a:p>
            </p:txBody>
          </p:sp>
          <p:sp>
            <p:nvSpPr>
              <p:cNvPr id="39968" name="Rectangle 32"/>
              <p:cNvSpPr>
                <a:spLocks noChangeArrowheads="1"/>
              </p:cNvSpPr>
              <p:nvPr/>
            </p:nvSpPr>
            <p:spPr bwMode="auto">
              <a:xfrm rot="16200000">
                <a:off x="2579" y="1021"/>
                <a:ext cx="117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bg2"/>
                  </a:buClr>
                  <a:buFont typeface="Monotype Sorts" pitchFamily="2" charset="2"/>
                  <a:buNone/>
                  <a:defRPr/>
                </a:pPr>
                <a:r>
                  <a:rPr kumimoji="1" lang="en-US" sz="1400" b="1">
                    <a:effectLst>
                      <a:outerShdw blurRad="38100" dist="38100" dir="2700000" algn="tl">
                        <a:srgbClr val="C0C0C0"/>
                      </a:outerShdw>
                    </a:effectLst>
                    <a:latin typeface="Arial" panose="020B0604020202020204" pitchFamily="34" charset="0"/>
                  </a:rPr>
                  <a:t>Hoạt tính của enzim</a:t>
                </a:r>
              </a:p>
            </p:txBody>
          </p:sp>
          <p:sp>
            <p:nvSpPr>
              <p:cNvPr id="16457" name="Line 33"/>
              <p:cNvSpPr>
                <a:spLocks noChangeShapeType="1"/>
              </p:cNvSpPr>
              <p:nvPr/>
            </p:nvSpPr>
            <p:spPr bwMode="auto">
              <a:xfrm flipV="1">
                <a:off x="3290" y="528"/>
                <a:ext cx="2" cy="123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58" name="Line 34"/>
              <p:cNvSpPr>
                <a:spLocks noChangeShapeType="1"/>
              </p:cNvSpPr>
              <p:nvPr/>
            </p:nvSpPr>
            <p:spPr bwMode="auto">
              <a:xfrm>
                <a:off x="3290" y="1760"/>
                <a:ext cx="2233" cy="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59" name="Freeform 35"/>
              <p:cNvSpPr>
                <a:spLocks/>
              </p:cNvSpPr>
              <p:nvPr/>
            </p:nvSpPr>
            <p:spPr bwMode="auto">
              <a:xfrm>
                <a:off x="3357" y="922"/>
                <a:ext cx="1995" cy="843"/>
              </a:xfrm>
              <a:custGeom>
                <a:avLst/>
                <a:gdLst>
                  <a:gd name="T0" fmla="*/ 0 w 2064"/>
                  <a:gd name="T1" fmla="*/ 487 h 920"/>
                  <a:gd name="T2" fmla="*/ 391 w 2064"/>
                  <a:gd name="T3" fmla="*/ 317 h 920"/>
                  <a:gd name="T4" fmla="*/ 823 w 2064"/>
                  <a:gd name="T5" fmla="*/ 147 h 920"/>
                  <a:gd name="T6" fmla="*/ 1057 w 2064"/>
                  <a:gd name="T7" fmla="*/ 61 h 920"/>
                  <a:gd name="T8" fmla="*/ 1292 w 2064"/>
                  <a:gd name="T9" fmla="*/ 5 h 920"/>
                  <a:gd name="T10" fmla="*/ 1449 w 2064"/>
                  <a:gd name="T11" fmla="*/ 89 h 920"/>
                  <a:gd name="T12" fmla="*/ 1566 w 2064"/>
                  <a:gd name="T13" fmla="*/ 290 h 920"/>
                  <a:gd name="T14" fmla="*/ 1684 w 2064"/>
                  <a:gd name="T15" fmla="*/ 544 h 9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64" h="920">
                    <a:moveTo>
                      <a:pt x="0" y="824"/>
                    </a:moveTo>
                    <a:cubicBezTo>
                      <a:pt x="156" y="728"/>
                      <a:pt x="312" y="632"/>
                      <a:pt x="480" y="536"/>
                    </a:cubicBezTo>
                    <a:cubicBezTo>
                      <a:pt x="648" y="440"/>
                      <a:pt x="872" y="320"/>
                      <a:pt x="1008" y="248"/>
                    </a:cubicBezTo>
                    <a:cubicBezTo>
                      <a:pt x="1144" y="176"/>
                      <a:pt x="1200" y="144"/>
                      <a:pt x="1296" y="104"/>
                    </a:cubicBezTo>
                    <a:cubicBezTo>
                      <a:pt x="1392" y="64"/>
                      <a:pt x="1504" y="0"/>
                      <a:pt x="1584" y="8"/>
                    </a:cubicBezTo>
                    <a:cubicBezTo>
                      <a:pt x="1664" y="16"/>
                      <a:pt x="1720" y="72"/>
                      <a:pt x="1776" y="152"/>
                    </a:cubicBezTo>
                    <a:cubicBezTo>
                      <a:pt x="1832" y="232"/>
                      <a:pt x="1872" y="360"/>
                      <a:pt x="1920" y="488"/>
                    </a:cubicBezTo>
                    <a:cubicBezTo>
                      <a:pt x="1968" y="616"/>
                      <a:pt x="2016" y="768"/>
                      <a:pt x="2064" y="92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6460" name="Line 36"/>
              <p:cNvSpPr>
                <a:spLocks noChangeShapeType="1"/>
              </p:cNvSpPr>
              <p:nvPr/>
            </p:nvSpPr>
            <p:spPr bwMode="auto">
              <a:xfrm>
                <a:off x="4896" y="922"/>
                <a:ext cx="0" cy="843"/>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6461" name="Line 37"/>
              <p:cNvSpPr>
                <a:spLocks noChangeShapeType="1"/>
              </p:cNvSpPr>
              <p:nvPr/>
            </p:nvSpPr>
            <p:spPr bwMode="auto">
              <a:xfrm>
                <a:off x="3300" y="922"/>
                <a:ext cx="1612"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6462" name="Line 38"/>
              <p:cNvSpPr>
                <a:spLocks noChangeShapeType="1"/>
              </p:cNvSpPr>
              <p:nvPr/>
            </p:nvSpPr>
            <p:spPr bwMode="auto">
              <a:xfrm>
                <a:off x="3528" y="1709"/>
                <a:ext cx="0" cy="5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6463" name="Line 39"/>
              <p:cNvSpPr>
                <a:spLocks noChangeShapeType="1"/>
              </p:cNvSpPr>
              <p:nvPr/>
            </p:nvSpPr>
            <p:spPr bwMode="auto">
              <a:xfrm>
                <a:off x="4212" y="1709"/>
                <a:ext cx="0" cy="5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6464" name="Line 40"/>
              <p:cNvSpPr>
                <a:spLocks noChangeShapeType="1"/>
              </p:cNvSpPr>
              <p:nvPr/>
            </p:nvSpPr>
            <p:spPr bwMode="auto">
              <a:xfrm>
                <a:off x="3756" y="1709"/>
                <a:ext cx="0" cy="5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6465" name="Line 41"/>
              <p:cNvSpPr>
                <a:spLocks noChangeShapeType="1"/>
              </p:cNvSpPr>
              <p:nvPr/>
            </p:nvSpPr>
            <p:spPr bwMode="auto">
              <a:xfrm>
                <a:off x="3984" y="1709"/>
                <a:ext cx="0" cy="5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6466" name="Line 42"/>
              <p:cNvSpPr>
                <a:spLocks noChangeShapeType="1"/>
              </p:cNvSpPr>
              <p:nvPr/>
            </p:nvSpPr>
            <p:spPr bwMode="auto">
              <a:xfrm>
                <a:off x="4440" y="1709"/>
                <a:ext cx="0" cy="5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6467" name="Line 43"/>
              <p:cNvSpPr>
                <a:spLocks noChangeShapeType="1"/>
              </p:cNvSpPr>
              <p:nvPr/>
            </p:nvSpPr>
            <p:spPr bwMode="auto">
              <a:xfrm>
                <a:off x="4668" y="1709"/>
                <a:ext cx="0" cy="5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6468" name="Line 44"/>
              <p:cNvSpPr>
                <a:spLocks noChangeShapeType="1"/>
              </p:cNvSpPr>
              <p:nvPr/>
            </p:nvSpPr>
            <p:spPr bwMode="auto">
              <a:xfrm>
                <a:off x="5124" y="1709"/>
                <a:ext cx="0" cy="56"/>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39981" name="Text Box 45"/>
              <p:cNvSpPr txBox="1">
                <a:spLocks noChangeArrowheads="1"/>
              </p:cNvSpPr>
              <p:nvPr/>
            </p:nvSpPr>
            <p:spPr bwMode="auto">
              <a:xfrm>
                <a:off x="3660" y="1765"/>
                <a:ext cx="22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spcBef>
                    <a:spcPct val="50000"/>
                  </a:spcBef>
                  <a:buClr>
                    <a:schemeClr val="bg2"/>
                  </a:buClr>
                  <a:buFont typeface="Monotype Sorts" pitchFamily="2" charset="2"/>
                  <a:buNone/>
                  <a:defRPr/>
                </a:pPr>
                <a:r>
                  <a:rPr kumimoji="1" lang="en-US" sz="1400" b="1">
                    <a:effectLst>
                      <a:outerShdw blurRad="38100" dist="38100" dir="2700000" algn="tl">
                        <a:srgbClr val="C0C0C0"/>
                      </a:outerShdw>
                    </a:effectLst>
                    <a:latin typeface="Arial" panose="020B0604020202020204" pitchFamily="34" charset="0"/>
                  </a:rPr>
                  <a:t>2</a:t>
                </a:r>
              </a:p>
            </p:txBody>
          </p:sp>
          <p:sp>
            <p:nvSpPr>
              <p:cNvPr id="39982" name="Text Box 46"/>
              <p:cNvSpPr txBox="1">
                <a:spLocks noChangeArrowheads="1"/>
              </p:cNvSpPr>
              <p:nvPr/>
            </p:nvSpPr>
            <p:spPr bwMode="auto">
              <a:xfrm>
                <a:off x="3180" y="1765"/>
                <a:ext cx="22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spcBef>
                    <a:spcPct val="50000"/>
                  </a:spcBef>
                  <a:buClr>
                    <a:schemeClr val="bg2"/>
                  </a:buClr>
                  <a:buFont typeface="Monotype Sorts" pitchFamily="2" charset="2"/>
                  <a:buNone/>
                  <a:defRPr/>
                </a:pPr>
                <a:r>
                  <a:rPr kumimoji="1" lang="en-US" sz="1400" b="1">
                    <a:effectLst>
                      <a:outerShdw blurRad="38100" dist="38100" dir="2700000" algn="tl">
                        <a:srgbClr val="C0C0C0"/>
                      </a:outerShdw>
                    </a:effectLst>
                    <a:latin typeface="Arial" panose="020B0604020202020204" pitchFamily="34" charset="0"/>
                  </a:rPr>
                  <a:t>0</a:t>
                </a:r>
              </a:p>
            </p:txBody>
          </p:sp>
          <p:sp>
            <p:nvSpPr>
              <p:cNvPr id="39983" name="Text Box 47"/>
              <p:cNvSpPr txBox="1">
                <a:spLocks noChangeArrowheads="1"/>
              </p:cNvSpPr>
              <p:nvPr/>
            </p:nvSpPr>
            <p:spPr bwMode="auto">
              <a:xfrm>
                <a:off x="3900" y="1765"/>
                <a:ext cx="22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spcBef>
                    <a:spcPct val="50000"/>
                  </a:spcBef>
                  <a:buClr>
                    <a:schemeClr val="bg2"/>
                  </a:buClr>
                  <a:buFont typeface="Monotype Sorts" pitchFamily="2" charset="2"/>
                  <a:buNone/>
                  <a:defRPr/>
                </a:pPr>
                <a:r>
                  <a:rPr kumimoji="1" lang="en-US" sz="1400" b="1">
                    <a:effectLst>
                      <a:outerShdw blurRad="38100" dist="38100" dir="2700000" algn="tl">
                        <a:srgbClr val="C0C0C0"/>
                      </a:outerShdw>
                    </a:effectLst>
                    <a:latin typeface="Arial" panose="020B0604020202020204" pitchFamily="34" charset="0"/>
                  </a:rPr>
                  <a:t>3</a:t>
                </a:r>
              </a:p>
            </p:txBody>
          </p:sp>
          <p:sp>
            <p:nvSpPr>
              <p:cNvPr id="39984" name="Text Box 48"/>
              <p:cNvSpPr txBox="1">
                <a:spLocks noChangeArrowheads="1"/>
              </p:cNvSpPr>
              <p:nvPr/>
            </p:nvSpPr>
            <p:spPr bwMode="auto">
              <a:xfrm>
                <a:off x="4572" y="1765"/>
                <a:ext cx="22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spcBef>
                    <a:spcPct val="50000"/>
                  </a:spcBef>
                  <a:buClr>
                    <a:schemeClr val="bg2"/>
                  </a:buClr>
                  <a:buFont typeface="Monotype Sorts" pitchFamily="2" charset="2"/>
                  <a:buNone/>
                  <a:defRPr/>
                </a:pPr>
                <a:r>
                  <a:rPr kumimoji="1" lang="en-US" sz="1400" b="1">
                    <a:effectLst>
                      <a:outerShdw blurRad="38100" dist="38100" dir="2700000" algn="tl">
                        <a:srgbClr val="C0C0C0"/>
                      </a:outerShdw>
                    </a:effectLst>
                    <a:latin typeface="Arial" panose="020B0604020202020204" pitchFamily="34" charset="0"/>
                  </a:rPr>
                  <a:t>6</a:t>
                </a:r>
              </a:p>
            </p:txBody>
          </p:sp>
          <p:sp>
            <p:nvSpPr>
              <p:cNvPr id="39985" name="Text Box 49"/>
              <p:cNvSpPr txBox="1">
                <a:spLocks noChangeArrowheads="1"/>
              </p:cNvSpPr>
              <p:nvPr/>
            </p:nvSpPr>
            <p:spPr bwMode="auto">
              <a:xfrm>
                <a:off x="4140" y="1765"/>
                <a:ext cx="22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spcBef>
                    <a:spcPct val="50000"/>
                  </a:spcBef>
                  <a:buClr>
                    <a:schemeClr val="bg2"/>
                  </a:buClr>
                  <a:buFont typeface="Monotype Sorts" pitchFamily="2" charset="2"/>
                  <a:buNone/>
                  <a:defRPr/>
                </a:pPr>
                <a:r>
                  <a:rPr kumimoji="1" lang="en-US" sz="1400" b="1">
                    <a:effectLst>
                      <a:outerShdw blurRad="38100" dist="38100" dir="2700000" algn="tl">
                        <a:srgbClr val="C0C0C0"/>
                      </a:outerShdw>
                    </a:effectLst>
                    <a:latin typeface="Arial" panose="020B0604020202020204" pitchFamily="34" charset="0"/>
                  </a:rPr>
                  <a:t>4</a:t>
                </a:r>
              </a:p>
            </p:txBody>
          </p:sp>
          <p:sp>
            <p:nvSpPr>
              <p:cNvPr id="39986" name="Text Box 50"/>
              <p:cNvSpPr txBox="1">
                <a:spLocks noChangeArrowheads="1"/>
              </p:cNvSpPr>
              <p:nvPr/>
            </p:nvSpPr>
            <p:spPr bwMode="auto">
              <a:xfrm>
                <a:off x="4332" y="1776"/>
                <a:ext cx="22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spcBef>
                    <a:spcPct val="50000"/>
                  </a:spcBef>
                  <a:buClr>
                    <a:schemeClr val="bg2"/>
                  </a:buClr>
                  <a:buFont typeface="Monotype Sorts" pitchFamily="2" charset="2"/>
                  <a:buNone/>
                  <a:defRPr/>
                </a:pPr>
                <a:r>
                  <a:rPr kumimoji="1" lang="en-US" sz="1400" b="1" dirty="0">
                    <a:effectLst>
                      <a:outerShdw blurRad="38100" dist="38100" dir="2700000" algn="tl">
                        <a:srgbClr val="C0C0C0"/>
                      </a:outerShdw>
                    </a:effectLst>
                    <a:latin typeface="Arial" panose="020B0604020202020204" pitchFamily="34" charset="0"/>
                  </a:rPr>
                  <a:t>5</a:t>
                </a:r>
              </a:p>
            </p:txBody>
          </p:sp>
          <p:sp>
            <p:nvSpPr>
              <p:cNvPr id="39987" name="Text Box 51"/>
              <p:cNvSpPr txBox="1">
                <a:spLocks noChangeArrowheads="1"/>
              </p:cNvSpPr>
              <p:nvPr/>
            </p:nvSpPr>
            <p:spPr bwMode="auto">
              <a:xfrm>
                <a:off x="5052" y="1765"/>
                <a:ext cx="22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spcBef>
                    <a:spcPct val="50000"/>
                  </a:spcBef>
                  <a:buClr>
                    <a:schemeClr val="bg2"/>
                  </a:buClr>
                  <a:buFont typeface="Monotype Sorts" pitchFamily="2" charset="2"/>
                  <a:buNone/>
                  <a:defRPr/>
                </a:pPr>
                <a:r>
                  <a:rPr kumimoji="1" lang="en-US" sz="1400" b="1">
                    <a:effectLst>
                      <a:outerShdw blurRad="38100" dist="38100" dir="2700000" algn="tl">
                        <a:srgbClr val="C0C0C0"/>
                      </a:outerShdw>
                    </a:effectLst>
                    <a:latin typeface="Arial" panose="020B0604020202020204" pitchFamily="34" charset="0"/>
                  </a:rPr>
                  <a:t>8</a:t>
                </a:r>
              </a:p>
            </p:txBody>
          </p:sp>
          <p:sp>
            <p:nvSpPr>
              <p:cNvPr id="39988" name="Text Box 52"/>
              <p:cNvSpPr txBox="1">
                <a:spLocks noChangeArrowheads="1"/>
              </p:cNvSpPr>
              <p:nvPr/>
            </p:nvSpPr>
            <p:spPr bwMode="auto">
              <a:xfrm>
                <a:off x="4812" y="1765"/>
                <a:ext cx="22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spcBef>
                    <a:spcPct val="50000"/>
                  </a:spcBef>
                  <a:buClr>
                    <a:schemeClr val="bg2"/>
                  </a:buClr>
                  <a:buFont typeface="Monotype Sorts" pitchFamily="2" charset="2"/>
                  <a:buNone/>
                  <a:defRPr/>
                </a:pPr>
                <a:r>
                  <a:rPr kumimoji="1" lang="en-US" sz="1400" b="1">
                    <a:effectLst>
                      <a:outerShdw blurRad="38100" dist="38100" dir="2700000" algn="tl">
                        <a:srgbClr val="C0C0C0"/>
                      </a:outerShdw>
                    </a:effectLst>
                    <a:latin typeface="Arial" panose="020B0604020202020204" pitchFamily="34" charset="0"/>
                  </a:rPr>
                  <a:t>7</a:t>
                </a:r>
              </a:p>
            </p:txBody>
          </p:sp>
          <p:sp>
            <p:nvSpPr>
              <p:cNvPr id="39989" name="Text Box 53"/>
              <p:cNvSpPr txBox="1">
                <a:spLocks noChangeArrowheads="1"/>
              </p:cNvSpPr>
              <p:nvPr/>
            </p:nvSpPr>
            <p:spPr bwMode="auto">
              <a:xfrm>
                <a:off x="5280" y="1776"/>
                <a:ext cx="22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spcBef>
                    <a:spcPct val="50000"/>
                  </a:spcBef>
                  <a:buClr>
                    <a:schemeClr val="bg2"/>
                  </a:buClr>
                  <a:buFont typeface="Monotype Sorts" pitchFamily="2" charset="2"/>
                  <a:buNone/>
                  <a:defRPr/>
                </a:pPr>
                <a:r>
                  <a:rPr kumimoji="1" lang="en-US" sz="1400" b="1">
                    <a:effectLst>
                      <a:outerShdw blurRad="38100" dist="38100" dir="2700000" algn="tl">
                        <a:srgbClr val="C0C0C0"/>
                      </a:outerShdw>
                    </a:effectLst>
                    <a:latin typeface="Arial" panose="020B0604020202020204" pitchFamily="34" charset="0"/>
                  </a:rPr>
                  <a:t>9</a:t>
                </a:r>
              </a:p>
            </p:txBody>
          </p:sp>
          <p:sp>
            <p:nvSpPr>
              <p:cNvPr id="39990" name="Text Box 54"/>
              <p:cNvSpPr txBox="1">
                <a:spLocks noChangeArrowheads="1"/>
              </p:cNvSpPr>
              <p:nvPr/>
            </p:nvSpPr>
            <p:spPr bwMode="auto">
              <a:xfrm>
                <a:off x="3420" y="1776"/>
                <a:ext cx="22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spcBef>
                    <a:spcPct val="50000"/>
                  </a:spcBef>
                  <a:buClr>
                    <a:schemeClr val="bg2"/>
                  </a:buClr>
                  <a:buFont typeface="Monotype Sorts" pitchFamily="2" charset="2"/>
                  <a:buNone/>
                  <a:defRPr/>
                </a:pPr>
                <a:r>
                  <a:rPr kumimoji="1" lang="en-US" sz="1400" b="1">
                    <a:effectLst>
                      <a:outerShdw blurRad="38100" dist="38100" dir="2700000" algn="tl">
                        <a:srgbClr val="C0C0C0"/>
                      </a:outerShdw>
                    </a:effectLst>
                    <a:latin typeface="Arial" panose="020B0604020202020204" pitchFamily="34" charset="0"/>
                  </a:rPr>
                  <a:t>1</a:t>
                </a:r>
              </a:p>
            </p:txBody>
          </p:sp>
        </p:grpSp>
      </p:grpSp>
      <p:grpSp>
        <p:nvGrpSpPr>
          <p:cNvPr id="40013" name="Group 77"/>
          <p:cNvGrpSpPr>
            <a:grpSpLocks/>
          </p:cNvGrpSpPr>
          <p:nvPr/>
        </p:nvGrpSpPr>
        <p:grpSpPr bwMode="auto">
          <a:xfrm>
            <a:off x="6380162" y="607113"/>
            <a:ext cx="4597400" cy="2485709"/>
            <a:chOff x="144" y="1008"/>
            <a:chExt cx="3600" cy="2016"/>
          </a:xfrm>
        </p:grpSpPr>
        <p:sp>
          <p:nvSpPr>
            <p:cNvPr id="16394" name="Rectangle 79"/>
            <p:cNvSpPr>
              <a:spLocks noChangeArrowheads="1"/>
            </p:cNvSpPr>
            <p:nvPr/>
          </p:nvSpPr>
          <p:spPr bwMode="auto">
            <a:xfrm>
              <a:off x="144" y="1008"/>
              <a:ext cx="3600" cy="2016"/>
            </a:xfrm>
            <a:prstGeom prst="rect">
              <a:avLst/>
            </a:prstGeom>
            <a:gradFill rotWithShape="1">
              <a:gsLst>
                <a:gs pos="0">
                  <a:srgbClr val="FFEFD1"/>
                </a:gs>
                <a:gs pos="64999">
                  <a:srgbClr val="F0EBD5"/>
                </a:gs>
                <a:gs pos="100000">
                  <a:srgbClr val="D1C39F"/>
                </a:gs>
              </a:gsLst>
              <a:path path="shape">
                <a:fillToRect l="50000" t="50000" r="50000" b="50000"/>
              </a:path>
            </a:gra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endParaRPr lang="en-US" altLang="en-US"/>
            </a:p>
          </p:txBody>
        </p:sp>
        <p:pic>
          <p:nvPicPr>
            <p:cNvPr id="16395" name="Picture 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 y="1559"/>
              <a:ext cx="1232"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1559"/>
              <a:ext cx="1222"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7" name="Group 82"/>
            <p:cNvGrpSpPr>
              <a:grpSpLocks/>
            </p:cNvGrpSpPr>
            <p:nvPr/>
          </p:nvGrpSpPr>
          <p:grpSpPr bwMode="auto">
            <a:xfrm>
              <a:off x="475" y="2661"/>
              <a:ext cx="298" cy="105"/>
              <a:chOff x="624" y="3360"/>
              <a:chExt cx="336" cy="96"/>
            </a:xfrm>
          </p:grpSpPr>
          <p:sp>
            <p:nvSpPr>
              <p:cNvPr id="23617" name="Line 83"/>
              <p:cNvSpPr>
                <a:spLocks noChangeShapeType="1"/>
              </p:cNvSpPr>
              <p:nvPr/>
            </p:nvSpPr>
            <p:spPr bwMode="auto">
              <a:xfrm>
                <a:off x="624" y="3408"/>
                <a:ext cx="336"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23618" name="Line 84"/>
              <p:cNvSpPr>
                <a:spLocks noChangeShapeType="1"/>
              </p:cNvSpPr>
              <p:nvPr/>
            </p:nvSpPr>
            <p:spPr bwMode="auto">
              <a:xfrm>
                <a:off x="960" y="3360"/>
                <a:ext cx="0" cy="92"/>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pPr>
                  <a:defRPr/>
                </a:pPr>
                <a:endParaRPr lang="en-US"/>
              </a:p>
            </p:txBody>
          </p:sp>
        </p:grpSp>
        <p:grpSp>
          <p:nvGrpSpPr>
            <p:cNvPr id="16398" name="Group 85"/>
            <p:cNvGrpSpPr>
              <a:grpSpLocks/>
            </p:cNvGrpSpPr>
            <p:nvPr/>
          </p:nvGrpSpPr>
          <p:grpSpPr bwMode="auto">
            <a:xfrm>
              <a:off x="773" y="2661"/>
              <a:ext cx="297" cy="105"/>
              <a:chOff x="624" y="3360"/>
              <a:chExt cx="336" cy="96"/>
            </a:xfrm>
          </p:grpSpPr>
          <p:sp>
            <p:nvSpPr>
              <p:cNvPr id="23615" name="Line 86"/>
              <p:cNvSpPr>
                <a:spLocks noChangeShapeType="1"/>
              </p:cNvSpPr>
              <p:nvPr/>
            </p:nvSpPr>
            <p:spPr bwMode="auto">
              <a:xfrm>
                <a:off x="624" y="3408"/>
                <a:ext cx="336"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23616" name="Line 87"/>
              <p:cNvSpPr>
                <a:spLocks noChangeShapeType="1"/>
              </p:cNvSpPr>
              <p:nvPr/>
            </p:nvSpPr>
            <p:spPr bwMode="auto">
              <a:xfrm>
                <a:off x="960" y="3360"/>
                <a:ext cx="0" cy="92"/>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pPr>
                  <a:defRPr/>
                </a:pPr>
                <a:endParaRPr lang="en-US"/>
              </a:p>
            </p:txBody>
          </p:sp>
        </p:grpSp>
        <p:grpSp>
          <p:nvGrpSpPr>
            <p:cNvPr id="16399" name="Group 88"/>
            <p:cNvGrpSpPr>
              <a:grpSpLocks/>
            </p:cNvGrpSpPr>
            <p:nvPr/>
          </p:nvGrpSpPr>
          <p:grpSpPr bwMode="auto">
            <a:xfrm>
              <a:off x="1070" y="2661"/>
              <a:ext cx="298" cy="105"/>
              <a:chOff x="624" y="3360"/>
              <a:chExt cx="336" cy="96"/>
            </a:xfrm>
          </p:grpSpPr>
          <p:sp>
            <p:nvSpPr>
              <p:cNvPr id="23613" name="Line 89"/>
              <p:cNvSpPr>
                <a:spLocks noChangeShapeType="1"/>
              </p:cNvSpPr>
              <p:nvPr/>
            </p:nvSpPr>
            <p:spPr bwMode="auto">
              <a:xfrm>
                <a:off x="624" y="3408"/>
                <a:ext cx="336"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23614" name="Line 90"/>
              <p:cNvSpPr>
                <a:spLocks noChangeShapeType="1"/>
              </p:cNvSpPr>
              <p:nvPr/>
            </p:nvSpPr>
            <p:spPr bwMode="auto">
              <a:xfrm>
                <a:off x="962" y="3360"/>
                <a:ext cx="0" cy="92"/>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pPr>
                  <a:defRPr/>
                </a:pPr>
                <a:endParaRPr lang="en-US"/>
              </a:p>
            </p:txBody>
          </p:sp>
        </p:grpSp>
        <p:grpSp>
          <p:nvGrpSpPr>
            <p:cNvPr id="16400" name="Group 91"/>
            <p:cNvGrpSpPr>
              <a:grpSpLocks/>
            </p:cNvGrpSpPr>
            <p:nvPr/>
          </p:nvGrpSpPr>
          <p:grpSpPr bwMode="auto">
            <a:xfrm>
              <a:off x="1368" y="2661"/>
              <a:ext cx="298" cy="105"/>
              <a:chOff x="624" y="3360"/>
              <a:chExt cx="336" cy="96"/>
            </a:xfrm>
          </p:grpSpPr>
          <p:sp>
            <p:nvSpPr>
              <p:cNvPr id="16445" name="Line 92"/>
              <p:cNvSpPr>
                <a:spLocks noChangeShapeType="1"/>
              </p:cNvSpPr>
              <p:nvPr/>
            </p:nvSpPr>
            <p:spPr bwMode="auto">
              <a:xfrm>
                <a:off x="624" y="3408"/>
                <a:ext cx="336"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6" name="Line 93"/>
              <p:cNvSpPr>
                <a:spLocks noChangeShapeType="1"/>
              </p:cNvSpPr>
              <p:nvPr/>
            </p:nvSpPr>
            <p:spPr bwMode="auto">
              <a:xfrm>
                <a:off x="960" y="3360"/>
                <a:ext cx="0" cy="96"/>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1" name="Group 94"/>
            <p:cNvGrpSpPr>
              <a:grpSpLocks/>
            </p:cNvGrpSpPr>
            <p:nvPr/>
          </p:nvGrpSpPr>
          <p:grpSpPr bwMode="auto">
            <a:xfrm>
              <a:off x="1368" y="2661"/>
              <a:ext cx="298" cy="105"/>
              <a:chOff x="624" y="3360"/>
              <a:chExt cx="336" cy="96"/>
            </a:xfrm>
          </p:grpSpPr>
          <p:sp>
            <p:nvSpPr>
              <p:cNvPr id="23609" name="Line 95"/>
              <p:cNvSpPr>
                <a:spLocks noChangeShapeType="1"/>
              </p:cNvSpPr>
              <p:nvPr/>
            </p:nvSpPr>
            <p:spPr bwMode="auto">
              <a:xfrm>
                <a:off x="626" y="3408"/>
                <a:ext cx="334"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23610" name="Line 96"/>
              <p:cNvSpPr>
                <a:spLocks noChangeShapeType="1"/>
              </p:cNvSpPr>
              <p:nvPr/>
            </p:nvSpPr>
            <p:spPr bwMode="auto">
              <a:xfrm>
                <a:off x="958" y="3360"/>
                <a:ext cx="0" cy="92"/>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pPr>
                  <a:defRPr/>
                </a:pPr>
                <a:endParaRPr lang="en-US"/>
              </a:p>
            </p:txBody>
          </p:sp>
        </p:grpSp>
        <p:grpSp>
          <p:nvGrpSpPr>
            <p:cNvPr id="16402" name="Group 97"/>
            <p:cNvGrpSpPr>
              <a:grpSpLocks/>
            </p:cNvGrpSpPr>
            <p:nvPr/>
          </p:nvGrpSpPr>
          <p:grpSpPr bwMode="auto">
            <a:xfrm>
              <a:off x="1666" y="2661"/>
              <a:ext cx="298" cy="105"/>
              <a:chOff x="624" y="3360"/>
              <a:chExt cx="336" cy="96"/>
            </a:xfrm>
          </p:grpSpPr>
          <p:sp>
            <p:nvSpPr>
              <p:cNvPr id="23607" name="Line 98"/>
              <p:cNvSpPr>
                <a:spLocks noChangeShapeType="1"/>
              </p:cNvSpPr>
              <p:nvPr/>
            </p:nvSpPr>
            <p:spPr bwMode="auto">
              <a:xfrm>
                <a:off x="622" y="3408"/>
                <a:ext cx="336"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23608" name="Line 99"/>
              <p:cNvSpPr>
                <a:spLocks noChangeShapeType="1"/>
              </p:cNvSpPr>
              <p:nvPr/>
            </p:nvSpPr>
            <p:spPr bwMode="auto">
              <a:xfrm>
                <a:off x="960" y="3360"/>
                <a:ext cx="0" cy="92"/>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pPr>
                  <a:defRPr/>
                </a:pPr>
                <a:endParaRPr lang="en-US"/>
              </a:p>
            </p:txBody>
          </p:sp>
        </p:grpSp>
        <p:grpSp>
          <p:nvGrpSpPr>
            <p:cNvPr id="16403" name="Group 100"/>
            <p:cNvGrpSpPr>
              <a:grpSpLocks/>
            </p:cNvGrpSpPr>
            <p:nvPr/>
          </p:nvGrpSpPr>
          <p:grpSpPr bwMode="auto">
            <a:xfrm>
              <a:off x="1964" y="2661"/>
              <a:ext cx="297" cy="105"/>
              <a:chOff x="624" y="3360"/>
              <a:chExt cx="336" cy="96"/>
            </a:xfrm>
          </p:grpSpPr>
          <p:sp>
            <p:nvSpPr>
              <p:cNvPr id="23605" name="Line 101"/>
              <p:cNvSpPr>
                <a:spLocks noChangeShapeType="1"/>
              </p:cNvSpPr>
              <p:nvPr/>
            </p:nvSpPr>
            <p:spPr bwMode="auto">
              <a:xfrm>
                <a:off x="624" y="3408"/>
                <a:ext cx="336"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23606" name="Line 102"/>
              <p:cNvSpPr>
                <a:spLocks noChangeShapeType="1"/>
              </p:cNvSpPr>
              <p:nvPr/>
            </p:nvSpPr>
            <p:spPr bwMode="auto">
              <a:xfrm>
                <a:off x="960" y="3360"/>
                <a:ext cx="0" cy="92"/>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pPr>
                  <a:defRPr/>
                </a:pPr>
                <a:endParaRPr lang="en-US"/>
              </a:p>
            </p:txBody>
          </p:sp>
        </p:grpSp>
        <p:grpSp>
          <p:nvGrpSpPr>
            <p:cNvPr id="16404" name="Group 103"/>
            <p:cNvGrpSpPr>
              <a:grpSpLocks/>
            </p:cNvGrpSpPr>
            <p:nvPr/>
          </p:nvGrpSpPr>
          <p:grpSpPr bwMode="auto">
            <a:xfrm>
              <a:off x="2261" y="2661"/>
              <a:ext cx="298" cy="105"/>
              <a:chOff x="624" y="3360"/>
              <a:chExt cx="336" cy="96"/>
            </a:xfrm>
          </p:grpSpPr>
          <p:sp>
            <p:nvSpPr>
              <p:cNvPr id="16437" name="Line 104"/>
              <p:cNvSpPr>
                <a:spLocks noChangeShapeType="1"/>
              </p:cNvSpPr>
              <p:nvPr/>
            </p:nvSpPr>
            <p:spPr bwMode="auto">
              <a:xfrm>
                <a:off x="624" y="3408"/>
                <a:ext cx="336"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8" name="Line 105"/>
              <p:cNvSpPr>
                <a:spLocks noChangeShapeType="1"/>
              </p:cNvSpPr>
              <p:nvPr/>
            </p:nvSpPr>
            <p:spPr bwMode="auto">
              <a:xfrm>
                <a:off x="960" y="3360"/>
                <a:ext cx="0" cy="96"/>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5" name="Group 106"/>
            <p:cNvGrpSpPr>
              <a:grpSpLocks/>
            </p:cNvGrpSpPr>
            <p:nvPr/>
          </p:nvGrpSpPr>
          <p:grpSpPr bwMode="auto">
            <a:xfrm>
              <a:off x="2261" y="2661"/>
              <a:ext cx="298" cy="105"/>
              <a:chOff x="624" y="3360"/>
              <a:chExt cx="336" cy="96"/>
            </a:xfrm>
          </p:grpSpPr>
          <p:sp>
            <p:nvSpPr>
              <p:cNvPr id="23601" name="Line 107"/>
              <p:cNvSpPr>
                <a:spLocks noChangeShapeType="1"/>
              </p:cNvSpPr>
              <p:nvPr/>
            </p:nvSpPr>
            <p:spPr bwMode="auto">
              <a:xfrm>
                <a:off x="624" y="3408"/>
                <a:ext cx="336"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23602" name="Line 108"/>
              <p:cNvSpPr>
                <a:spLocks noChangeShapeType="1"/>
              </p:cNvSpPr>
              <p:nvPr/>
            </p:nvSpPr>
            <p:spPr bwMode="auto">
              <a:xfrm>
                <a:off x="960" y="3360"/>
                <a:ext cx="0" cy="92"/>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pPr>
                  <a:defRPr/>
                </a:pPr>
                <a:endParaRPr lang="en-US"/>
              </a:p>
            </p:txBody>
          </p:sp>
        </p:grpSp>
        <p:grpSp>
          <p:nvGrpSpPr>
            <p:cNvPr id="16406" name="Group 109"/>
            <p:cNvGrpSpPr>
              <a:grpSpLocks/>
            </p:cNvGrpSpPr>
            <p:nvPr/>
          </p:nvGrpSpPr>
          <p:grpSpPr bwMode="auto">
            <a:xfrm>
              <a:off x="2559" y="2661"/>
              <a:ext cx="297" cy="105"/>
              <a:chOff x="624" y="3360"/>
              <a:chExt cx="336" cy="96"/>
            </a:xfrm>
          </p:grpSpPr>
          <p:sp>
            <p:nvSpPr>
              <p:cNvPr id="16433" name="Line 110"/>
              <p:cNvSpPr>
                <a:spLocks noChangeShapeType="1"/>
              </p:cNvSpPr>
              <p:nvPr/>
            </p:nvSpPr>
            <p:spPr bwMode="auto">
              <a:xfrm>
                <a:off x="624" y="3408"/>
                <a:ext cx="336"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4" name="Line 111"/>
              <p:cNvSpPr>
                <a:spLocks noChangeShapeType="1"/>
              </p:cNvSpPr>
              <p:nvPr/>
            </p:nvSpPr>
            <p:spPr bwMode="auto">
              <a:xfrm>
                <a:off x="960" y="3360"/>
                <a:ext cx="0" cy="96"/>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7" name="Group 112"/>
            <p:cNvGrpSpPr>
              <a:grpSpLocks/>
            </p:cNvGrpSpPr>
            <p:nvPr/>
          </p:nvGrpSpPr>
          <p:grpSpPr bwMode="auto">
            <a:xfrm>
              <a:off x="2559" y="2661"/>
              <a:ext cx="297" cy="105"/>
              <a:chOff x="624" y="3360"/>
              <a:chExt cx="336" cy="96"/>
            </a:xfrm>
          </p:grpSpPr>
          <p:sp>
            <p:nvSpPr>
              <p:cNvPr id="23597" name="Line 113"/>
              <p:cNvSpPr>
                <a:spLocks noChangeShapeType="1"/>
              </p:cNvSpPr>
              <p:nvPr/>
            </p:nvSpPr>
            <p:spPr bwMode="auto">
              <a:xfrm>
                <a:off x="624" y="3408"/>
                <a:ext cx="336"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23598" name="Line 114"/>
              <p:cNvSpPr>
                <a:spLocks noChangeShapeType="1"/>
              </p:cNvSpPr>
              <p:nvPr/>
            </p:nvSpPr>
            <p:spPr bwMode="auto">
              <a:xfrm>
                <a:off x="960" y="3360"/>
                <a:ext cx="0" cy="92"/>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pPr>
                  <a:defRPr/>
                </a:pPr>
                <a:endParaRPr lang="en-US"/>
              </a:p>
            </p:txBody>
          </p:sp>
        </p:grpSp>
        <p:grpSp>
          <p:nvGrpSpPr>
            <p:cNvPr id="16408" name="Group 115"/>
            <p:cNvGrpSpPr>
              <a:grpSpLocks/>
            </p:cNvGrpSpPr>
            <p:nvPr/>
          </p:nvGrpSpPr>
          <p:grpSpPr bwMode="auto">
            <a:xfrm>
              <a:off x="2856" y="2661"/>
              <a:ext cx="298" cy="105"/>
              <a:chOff x="624" y="3360"/>
              <a:chExt cx="336" cy="96"/>
            </a:xfrm>
          </p:grpSpPr>
          <p:sp>
            <p:nvSpPr>
              <p:cNvPr id="16429" name="Line 116"/>
              <p:cNvSpPr>
                <a:spLocks noChangeShapeType="1"/>
              </p:cNvSpPr>
              <p:nvPr/>
            </p:nvSpPr>
            <p:spPr bwMode="auto">
              <a:xfrm>
                <a:off x="624" y="3408"/>
                <a:ext cx="336"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0" name="Line 117"/>
              <p:cNvSpPr>
                <a:spLocks noChangeShapeType="1"/>
              </p:cNvSpPr>
              <p:nvPr/>
            </p:nvSpPr>
            <p:spPr bwMode="auto">
              <a:xfrm>
                <a:off x="960" y="3360"/>
                <a:ext cx="0" cy="96"/>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9" name="Group 118"/>
            <p:cNvGrpSpPr>
              <a:grpSpLocks/>
            </p:cNvGrpSpPr>
            <p:nvPr/>
          </p:nvGrpSpPr>
          <p:grpSpPr bwMode="auto">
            <a:xfrm>
              <a:off x="2856" y="2661"/>
              <a:ext cx="298" cy="105"/>
              <a:chOff x="624" y="3360"/>
              <a:chExt cx="336" cy="96"/>
            </a:xfrm>
          </p:grpSpPr>
          <p:sp>
            <p:nvSpPr>
              <p:cNvPr id="23593" name="Line 119"/>
              <p:cNvSpPr>
                <a:spLocks noChangeShapeType="1"/>
              </p:cNvSpPr>
              <p:nvPr/>
            </p:nvSpPr>
            <p:spPr bwMode="auto">
              <a:xfrm>
                <a:off x="624" y="3408"/>
                <a:ext cx="334"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23594" name="Line 120"/>
              <p:cNvSpPr>
                <a:spLocks noChangeShapeType="1"/>
              </p:cNvSpPr>
              <p:nvPr/>
            </p:nvSpPr>
            <p:spPr bwMode="auto">
              <a:xfrm>
                <a:off x="958" y="3360"/>
                <a:ext cx="0" cy="92"/>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pPr>
                  <a:defRPr/>
                </a:pPr>
                <a:endParaRPr lang="en-US"/>
              </a:p>
            </p:txBody>
          </p:sp>
        </p:grpSp>
        <p:sp>
          <p:nvSpPr>
            <p:cNvPr id="23576" name="Line 121"/>
            <p:cNvSpPr>
              <a:spLocks noChangeShapeType="1"/>
            </p:cNvSpPr>
            <p:nvPr/>
          </p:nvSpPr>
          <p:spPr bwMode="auto">
            <a:xfrm flipV="1">
              <a:off x="475" y="1296"/>
              <a:ext cx="0" cy="1418"/>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16411" name="Rectangle 122"/>
            <p:cNvSpPr>
              <a:spLocks noChangeArrowheads="1"/>
            </p:cNvSpPr>
            <p:nvPr/>
          </p:nvSpPr>
          <p:spPr bwMode="auto">
            <a:xfrm>
              <a:off x="687" y="2766"/>
              <a:ext cx="17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a:r>
                <a:rPr lang="en-US" altLang="en-US" sz="1800" b="1">
                  <a:latin typeface=".VnArial" pitchFamily="34" charset="0"/>
                </a:rPr>
                <a:t>10</a:t>
              </a:r>
            </a:p>
          </p:txBody>
        </p:sp>
        <p:sp>
          <p:nvSpPr>
            <p:cNvPr id="16412" name="Rectangle 123"/>
            <p:cNvSpPr>
              <a:spLocks noChangeArrowheads="1"/>
            </p:cNvSpPr>
            <p:nvPr/>
          </p:nvSpPr>
          <p:spPr bwMode="auto">
            <a:xfrm>
              <a:off x="985" y="2766"/>
              <a:ext cx="17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a:r>
                <a:rPr lang="en-US" altLang="en-US" sz="1800" b="1">
                  <a:latin typeface=".VnArial" pitchFamily="34" charset="0"/>
                </a:rPr>
                <a:t>20</a:t>
              </a:r>
            </a:p>
          </p:txBody>
        </p:sp>
        <p:sp>
          <p:nvSpPr>
            <p:cNvPr id="16413" name="Rectangle 124"/>
            <p:cNvSpPr>
              <a:spLocks noChangeArrowheads="1"/>
            </p:cNvSpPr>
            <p:nvPr/>
          </p:nvSpPr>
          <p:spPr bwMode="auto">
            <a:xfrm>
              <a:off x="1283" y="2766"/>
              <a:ext cx="17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a:r>
                <a:rPr lang="en-US" altLang="en-US" sz="1800" b="1">
                  <a:latin typeface=".VnArial" pitchFamily="34" charset="0"/>
                </a:rPr>
                <a:t>30</a:t>
              </a:r>
            </a:p>
          </p:txBody>
        </p:sp>
        <p:sp>
          <p:nvSpPr>
            <p:cNvPr id="16414" name="Rectangle 125"/>
            <p:cNvSpPr>
              <a:spLocks noChangeArrowheads="1"/>
            </p:cNvSpPr>
            <p:nvPr/>
          </p:nvSpPr>
          <p:spPr bwMode="auto">
            <a:xfrm>
              <a:off x="1581" y="2766"/>
              <a:ext cx="17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a:r>
                <a:rPr lang="en-US" altLang="en-US" sz="1800" b="1">
                  <a:latin typeface=".VnArial" pitchFamily="34" charset="0"/>
                </a:rPr>
                <a:t>40</a:t>
              </a:r>
            </a:p>
          </p:txBody>
        </p:sp>
        <p:sp>
          <p:nvSpPr>
            <p:cNvPr id="16415" name="Rectangle 126"/>
            <p:cNvSpPr>
              <a:spLocks noChangeArrowheads="1"/>
            </p:cNvSpPr>
            <p:nvPr/>
          </p:nvSpPr>
          <p:spPr bwMode="auto">
            <a:xfrm>
              <a:off x="1879" y="2766"/>
              <a:ext cx="17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a:r>
                <a:rPr lang="en-US" altLang="en-US" sz="1800" b="1">
                  <a:latin typeface=".VnArial" pitchFamily="34" charset="0"/>
                </a:rPr>
                <a:t>50</a:t>
              </a:r>
            </a:p>
          </p:txBody>
        </p:sp>
        <p:sp>
          <p:nvSpPr>
            <p:cNvPr id="16416" name="Rectangle 127"/>
            <p:cNvSpPr>
              <a:spLocks noChangeArrowheads="1"/>
            </p:cNvSpPr>
            <p:nvPr/>
          </p:nvSpPr>
          <p:spPr bwMode="auto">
            <a:xfrm>
              <a:off x="2176" y="2766"/>
              <a:ext cx="17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a:r>
                <a:rPr lang="en-US" altLang="en-US" sz="1800" b="1">
                  <a:latin typeface=".VnArial" pitchFamily="34" charset="0"/>
                </a:rPr>
                <a:t>60</a:t>
              </a:r>
            </a:p>
          </p:txBody>
        </p:sp>
        <p:sp>
          <p:nvSpPr>
            <p:cNvPr id="16417" name="Rectangle 128"/>
            <p:cNvSpPr>
              <a:spLocks noChangeArrowheads="1"/>
            </p:cNvSpPr>
            <p:nvPr/>
          </p:nvSpPr>
          <p:spPr bwMode="auto">
            <a:xfrm>
              <a:off x="2474" y="2766"/>
              <a:ext cx="17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a:r>
                <a:rPr lang="en-US" altLang="en-US" sz="1800" b="1">
                  <a:latin typeface=".VnArial" pitchFamily="34" charset="0"/>
                </a:rPr>
                <a:t>70</a:t>
              </a:r>
            </a:p>
          </p:txBody>
        </p:sp>
        <p:sp>
          <p:nvSpPr>
            <p:cNvPr id="16418" name="Rectangle 129"/>
            <p:cNvSpPr>
              <a:spLocks noChangeArrowheads="1"/>
            </p:cNvSpPr>
            <p:nvPr/>
          </p:nvSpPr>
          <p:spPr bwMode="auto">
            <a:xfrm>
              <a:off x="2771" y="2766"/>
              <a:ext cx="17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a:r>
                <a:rPr lang="en-US" altLang="en-US" sz="1800" b="1">
                  <a:latin typeface=".VnArial" pitchFamily="34" charset="0"/>
                </a:rPr>
                <a:t>80</a:t>
              </a:r>
            </a:p>
          </p:txBody>
        </p:sp>
        <p:sp>
          <p:nvSpPr>
            <p:cNvPr id="16419" name="Rectangle 130"/>
            <p:cNvSpPr>
              <a:spLocks noChangeArrowheads="1"/>
            </p:cNvSpPr>
            <p:nvPr/>
          </p:nvSpPr>
          <p:spPr bwMode="auto">
            <a:xfrm>
              <a:off x="3069" y="2766"/>
              <a:ext cx="17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a:r>
                <a:rPr lang="en-US" altLang="en-US" sz="1800" b="1">
                  <a:latin typeface=".VnArial" pitchFamily="34" charset="0"/>
                </a:rPr>
                <a:t>90</a:t>
              </a:r>
            </a:p>
          </p:txBody>
        </p:sp>
        <p:sp>
          <p:nvSpPr>
            <p:cNvPr id="23586" name="Line 131"/>
            <p:cNvSpPr>
              <a:spLocks noChangeShapeType="1"/>
            </p:cNvSpPr>
            <p:nvPr/>
          </p:nvSpPr>
          <p:spPr bwMode="auto">
            <a:xfrm>
              <a:off x="3167" y="2714"/>
              <a:ext cx="341"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16421" name="Rectangle 132"/>
            <p:cNvSpPr>
              <a:spLocks noChangeArrowheads="1"/>
            </p:cNvSpPr>
            <p:nvPr/>
          </p:nvSpPr>
          <p:spPr bwMode="auto">
            <a:xfrm>
              <a:off x="3413" y="2766"/>
              <a:ext cx="17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a:r>
                <a:rPr lang="en-US" altLang="en-US" sz="2400" b="1">
                  <a:latin typeface=".VnArial" pitchFamily="34" charset="0"/>
                </a:rPr>
                <a:t>t</a:t>
              </a:r>
              <a:r>
                <a:rPr lang="en-US" altLang="en-US" sz="2400" b="1" baseline="30000">
                  <a:latin typeface=".VnArial" pitchFamily="34" charset="0"/>
                </a:rPr>
                <a:t>o</a:t>
              </a:r>
              <a:endParaRPr lang="en-US" altLang="en-US" sz="2400" b="1">
                <a:latin typeface=".VnArial" pitchFamily="34" charset="0"/>
              </a:endParaRPr>
            </a:p>
          </p:txBody>
        </p:sp>
        <p:sp>
          <p:nvSpPr>
            <p:cNvPr id="16422" name="Text Box 133"/>
            <p:cNvSpPr txBox="1">
              <a:spLocks noChangeArrowheads="1"/>
            </p:cNvSpPr>
            <p:nvPr/>
          </p:nvSpPr>
          <p:spPr bwMode="auto">
            <a:xfrm>
              <a:off x="959" y="1198"/>
              <a:ext cx="902" cy="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a:spcBef>
                  <a:spcPct val="50000"/>
                </a:spcBef>
              </a:pPr>
              <a:r>
                <a:rPr lang="en-US" altLang="en-US" sz="1800" b="1">
                  <a:cs typeface="Times New Roman" panose="02020603050405020304" pitchFamily="18" charset="0"/>
                </a:rPr>
                <a:t>Ở người</a:t>
              </a:r>
            </a:p>
          </p:txBody>
        </p:sp>
        <p:sp>
          <p:nvSpPr>
            <p:cNvPr id="16423" name="Text Box 134"/>
            <p:cNvSpPr txBox="1">
              <a:spLocks noChangeArrowheads="1"/>
            </p:cNvSpPr>
            <p:nvPr/>
          </p:nvSpPr>
          <p:spPr bwMode="auto">
            <a:xfrm>
              <a:off x="2086" y="1132"/>
              <a:ext cx="1273" cy="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a:spcBef>
                  <a:spcPct val="50000"/>
                </a:spcBef>
              </a:pPr>
              <a:r>
                <a:rPr lang="en-US" altLang="en-US" sz="1800" b="1">
                  <a:cs typeface="Times New Roman" panose="02020603050405020304" pitchFamily="18" charset="0"/>
                </a:rPr>
                <a:t>Ở VK suối nước nóng</a:t>
              </a:r>
            </a:p>
          </p:txBody>
        </p:sp>
        <p:sp>
          <p:nvSpPr>
            <p:cNvPr id="16424" name="Rectangle 135"/>
            <p:cNvSpPr>
              <a:spLocks noChangeArrowheads="1"/>
            </p:cNvSpPr>
            <p:nvPr/>
          </p:nvSpPr>
          <p:spPr bwMode="auto">
            <a:xfrm rot="-5400000">
              <a:off x="-344" y="1974"/>
              <a:ext cx="1354"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a:r>
                <a:rPr lang="en-US" altLang="en-US" sz="1800" b="1" dirty="0" err="1" smtClean="0">
                  <a:cs typeface="Times New Roman" panose="02020603050405020304" pitchFamily="18" charset="0"/>
                </a:rPr>
                <a:t>Hoat</a:t>
              </a:r>
              <a:r>
                <a:rPr lang="en-US" altLang="en-US" sz="1800" b="1" dirty="0" smtClean="0">
                  <a:cs typeface="Times New Roman" panose="02020603050405020304" pitchFamily="18" charset="0"/>
                </a:rPr>
                <a:t> </a:t>
              </a:r>
              <a:r>
                <a:rPr lang="en-US" altLang="en-US" sz="1800" b="1" dirty="0" err="1" smtClean="0">
                  <a:cs typeface="Times New Roman" panose="02020603050405020304" pitchFamily="18" charset="0"/>
                </a:rPr>
                <a:t>tính</a:t>
              </a:r>
              <a:r>
                <a:rPr lang="en-US" altLang="en-US" sz="1800" b="1" dirty="0" smtClean="0">
                  <a:cs typeface="Times New Roman" panose="02020603050405020304" pitchFamily="18" charset="0"/>
                </a:rPr>
                <a:t> </a:t>
              </a:r>
              <a:r>
                <a:rPr lang="en-US" altLang="en-US" sz="1800" b="1" dirty="0" err="1" smtClean="0">
                  <a:cs typeface="Times New Roman" panose="02020603050405020304" pitchFamily="18" charset="0"/>
                </a:rPr>
                <a:t>của</a:t>
              </a:r>
              <a:r>
                <a:rPr lang="en-US" altLang="en-US" sz="1800" b="1" dirty="0" smtClean="0">
                  <a:cs typeface="Times New Roman" panose="02020603050405020304" pitchFamily="18" charset="0"/>
                </a:rPr>
                <a:t> enzyme</a:t>
              </a:r>
              <a:endParaRPr lang="en-US" altLang="en-US" sz="1800" b="1" dirty="0">
                <a:cs typeface="Times New Roman" panose="02020603050405020304" pitchFamily="18" charset="0"/>
              </a:endParaRPr>
            </a:p>
          </p:txBody>
        </p:sp>
        <p:sp>
          <p:nvSpPr>
            <p:cNvPr id="23591" name="Line 136"/>
            <p:cNvSpPr>
              <a:spLocks noChangeShapeType="1"/>
            </p:cNvSpPr>
            <p:nvPr/>
          </p:nvSpPr>
          <p:spPr bwMode="auto">
            <a:xfrm flipV="1">
              <a:off x="1536" y="1680"/>
              <a:ext cx="0" cy="1056"/>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pPr>
                <a:defRPr/>
              </a:pPr>
              <a:endParaRPr lang="en-US"/>
            </a:p>
          </p:txBody>
        </p:sp>
        <p:sp>
          <p:nvSpPr>
            <p:cNvPr id="23592" name="Line 137"/>
            <p:cNvSpPr>
              <a:spLocks noChangeShapeType="1"/>
            </p:cNvSpPr>
            <p:nvPr/>
          </p:nvSpPr>
          <p:spPr bwMode="auto">
            <a:xfrm flipV="1">
              <a:off x="2544" y="1632"/>
              <a:ext cx="0" cy="1008"/>
            </a:xfrm>
            <a:prstGeom prst="line">
              <a:avLst/>
            </a:prstGeom>
            <a:ln>
              <a:headEnd/>
              <a:tailEnd/>
            </a:ln>
          </p:spPr>
          <p:style>
            <a:lnRef idx="2">
              <a:schemeClr val="accent3"/>
            </a:lnRef>
            <a:fillRef idx="0">
              <a:schemeClr val="accent3"/>
            </a:fillRef>
            <a:effectRef idx="1">
              <a:schemeClr val="accent3"/>
            </a:effectRef>
            <a:fontRef idx="minor">
              <a:schemeClr val="tx1"/>
            </a:fontRef>
          </p:style>
          <p:txBody>
            <a:bodyPr/>
            <a:lstStyle/>
            <a:p>
              <a:pPr>
                <a:defRPr/>
              </a:pPr>
              <a:endParaRPr lang="en-US"/>
            </a:p>
          </p:txBody>
        </p:sp>
      </p:grpSp>
      <p:sp>
        <p:nvSpPr>
          <p:cNvPr id="39962" name="Text Box 26"/>
          <p:cNvSpPr txBox="1">
            <a:spLocks noChangeArrowheads="1"/>
          </p:cNvSpPr>
          <p:nvPr/>
        </p:nvSpPr>
        <p:spPr bwMode="auto">
          <a:xfrm>
            <a:off x="4243674" y="3594099"/>
            <a:ext cx="3648326" cy="462307"/>
          </a:xfrm>
          <a:prstGeom prst="rect">
            <a:avLst/>
          </a:prstGeom>
          <a:solidFill>
            <a:schemeClr val="accent1"/>
          </a:solidFill>
          <a:ln w="31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p>
            <a:pPr algn="ctr">
              <a:spcBef>
                <a:spcPct val="50000"/>
              </a:spcBef>
              <a:buClr>
                <a:schemeClr val="bg2"/>
              </a:buClr>
              <a:buFont typeface="Monotype Sorts" pitchFamily="2" charset="2"/>
              <a:buNone/>
              <a:defRPr/>
            </a:pPr>
            <a:r>
              <a:rPr kumimoji="1" lang="en-US" sz="2400" b="1">
                <a:solidFill>
                  <a:srgbClr val="FF3300"/>
                </a:solidFill>
                <a:effectLst>
                  <a:outerShdw blurRad="38100" dist="38100" dir="2700000" algn="tl">
                    <a:srgbClr val="000000"/>
                  </a:outerShdw>
                </a:effectLst>
              </a:rPr>
              <a:t>Ảnh hưởng của nhiệt độ</a:t>
            </a:r>
          </a:p>
        </p:txBody>
      </p:sp>
      <p:sp>
        <p:nvSpPr>
          <p:cNvPr id="16390" name="Text Box 10"/>
          <p:cNvSpPr txBox="1">
            <a:spLocks noChangeArrowheads="1"/>
          </p:cNvSpPr>
          <p:nvPr/>
        </p:nvSpPr>
        <p:spPr bwMode="auto">
          <a:xfrm>
            <a:off x="385177" y="65776"/>
            <a:ext cx="8153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sz="2800" dirty="0">
                <a:solidFill>
                  <a:srgbClr val="0000FF"/>
                </a:solidFill>
              </a:rPr>
              <a:t>*</a:t>
            </a:r>
            <a:r>
              <a:rPr lang="en-US" altLang="en-US" sz="2800" dirty="0" smtClean="0">
                <a:solidFill>
                  <a:srgbClr val="0000FF"/>
                </a:solidFill>
              </a:rPr>
              <a:t> </a:t>
            </a:r>
            <a:r>
              <a:rPr lang="en-US" altLang="en-US" sz="2800" dirty="0" err="1">
                <a:solidFill>
                  <a:srgbClr val="0000FF"/>
                </a:solidFill>
              </a:rPr>
              <a:t>Các</a:t>
            </a:r>
            <a:r>
              <a:rPr lang="en-US" altLang="en-US" sz="2800" dirty="0">
                <a:solidFill>
                  <a:srgbClr val="0000FF"/>
                </a:solidFill>
              </a:rPr>
              <a:t> </a:t>
            </a:r>
            <a:r>
              <a:rPr lang="en-US" altLang="en-US" sz="2800" dirty="0" err="1">
                <a:solidFill>
                  <a:srgbClr val="0000FF"/>
                </a:solidFill>
              </a:rPr>
              <a:t>yếu</a:t>
            </a:r>
            <a:r>
              <a:rPr lang="en-US" altLang="en-US" sz="2800" dirty="0">
                <a:solidFill>
                  <a:srgbClr val="0000FF"/>
                </a:solidFill>
              </a:rPr>
              <a:t> </a:t>
            </a:r>
            <a:r>
              <a:rPr lang="en-US" altLang="en-US" sz="2800" dirty="0" err="1">
                <a:solidFill>
                  <a:srgbClr val="0000FF"/>
                </a:solidFill>
              </a:rPr>
              <a:t>tố</a:t>
            </a:r>
            <a:r>
              <a:rPr lang="en-US" altLang="en-US" sz="2800" dirty="0">
                <a:solidFill>
                  <a:srgbClr val="0000FF"/>
                </a:solidFill>
              </a:rPr>
              <a:t> </a:t>
            </a:r>
            <a:r>
              <a:rPr lang="en-US" altLang="en-US" sz="2800" dirty="0" err="1">
                <a:solidFill>
                  <a:srgbClr val="0000FF"/>
                </a:solidFill>
              </a:rPr>
              <a:t>ảnh</a:t>
            </a:r>
            <a:r>
              <a:rPr lang="en-US" altLang="en-US" sz="2800" dirty="0">
                <a:solidFill>
                  <a:srgbClr val="0000FF"/>
                </a:solidFill>
              </a:rPr>
              <a:t> </a:t>
            </a:r>
            <a:r>
              <a:rPr lang="en-US" altLang="en-US" sz="2800" dirty="0" err="1">
                <a:solidFill>
                  <a:srgbClr val="0000FF"/>
                </a:solidFill>
              </a:rPr>
              <a:t>hưởng</a:t>
            </a:r>
            <a:r>
              <a:rPr lang="en-US" altLang="en-US" sz="2800" dirty="0">
                <a:solidFill>
                  <a:srgbClr val="0000FF"/>
                </a:solidFill>
              </a:rPr>
              <a:t> </a:t>
            </a:r>
            <a:r>
              <a:rPr lang="en-US" altLang="en-US" sz="2800" dirty="0" err="1">
                <a:solidFill>
                  <a:srgbClr val="0000FF"/>
                </a:solidFill>
              </a:rPr>
              <a:t>tới</a:t>
            </a:r>
            <a:r>
              <a:rPr lang="en-US" altLang="en-US" sz="2800" dirty="0">
                <a:solidFill>
                  <a:srgbClr val="0000FF"/>
                </a:solidFill>
              </a:rPr>
              <a:t> </a:t>
            </a:r>
            <a:r>
              <a:rPr lang="en-US" altLang="en-US" sz="2800" dirty="0" err="1">
                <a:solidFill>
                  <a:srgbClr val="0000FF"/>
                </a:solidFill>
              </a:rPr>
              <a:t>hoạt</a:t>
            </a:r>
            <a:r>
              <a:rPr lang="en-US" altLang="en-US" sz="2800" dirty="0">
                <a:solidFill>
                  <a:srgbClr val="0000FF"/>
                </a:solidFill>
              </a:rPr>
              <a:t> </a:t>
            </a:r>
            <a:r>
              <a:rPr lang="en-US" altLang="en-US" sz="2800" dirty="0" err="1">
                <a:solidFill>
                  <a:srgbClr val="0000FF"/>
                </a:solidFill>
              </a:rPr>
              <a:t>tính</a:t>
            </a:r>
            <a:r>
              <a:rPr lang="en-US" altLang="en-US" sz="2800" dirty="0">
                <a:solidFill>
                  <a:srgbClr val="0000FF"/>
                </a:solidFill>
              </a:rPr>
              <a:t> </a:t>
            </a:r>
            <a:r>
              <a:rPr lang="en-US" altLang="en-US" sz="2800" dirty="0" err="1">
                <a:solidFill>
                  <a:srgbClr val="0000FF"/>
                </a:solidFill>
              </a:rPr>
              <a:t>của</a:t>
            </a:r>
            <a:r>
              <a:rPr lang="en-US" altLang="en-US" sz="2800" dirty="0">
                <a:solidFill>
                  <a:srgbClr val="0000FF"/>
                </a:solidFill>
              </a:rPr>
              <a:t> </a:t>
            </a:r>
            <a:r>
              <a:rPr lang="en-US" altLang="en-US" sz="2800" dirty="0" err="1">
                <a:solidFill>
                  <a:srgbClr val="0000FF"/>
                </a:solidFill>
              </a:rPr>
              <a:t>enzim</a:t>
            </a:r>
            <a:endParaRPr lang="en-US" altLang="en-US" sz="2800" dirty="0">
              <a:solidFill>
                <a:srgbClr val="0000FF"/>
              </a:solidFill>
            </a:endParaRPr>
          </a:p>
        </p:txBody>
      </p:sp>
    </p:spTree>
    <p:custDataLst>
      <p:tags r:id="rId1"/>
    </p:custDataLst>
    <p:extLst>
      <p:ext uri="{BB962C8B-B14F-4D97-AF65-F5344CB8AC3E}">
        <p14:creationId xmlns:p14="http://schemas.microsoft.com/office/powerpoint/2010/main" val="33685927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013"/>
                                        </p:tgtEl>
                                        <p:attrNameLst>
                                          <p:attrName>style.visibility</p:attrName>
                                        </p:attrNameLst>
                                      </p:cBhvr>
                                      <p:to>
                                        <p:strVal val="visible"/>
                                      </p:to>
                                    </p:set>
                                    <p:animEffect transition="in" filter="blinds(horizontal)">
                                      <p:cBhvr>
                                        <p:cTn id="7" dur="500"/>
                                        <p:tgtEl>
                                          <p:spTgt spid="400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074"/>
                                        </p:tgtEl>
                                        <p:attrNameLst>
                                          <p:attrName>style.visibility</p:attrName>
                                        </p:attrNameLst>
                                      </p:cBhvr>
                                      <p:to>
                                        <p:strVal val="visible"/>
                                      </p:to>
                                    </p:set>
                                    <p:animEffect transition="in" filter="blinds(horizontal)">
                                      <p:cBhvr>
                                        <p:cTn id="12" dur="500"/>
                                        <p:tgtEl>
                                          <p:spTgt spid="40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45" name="Text Box 25"/>
          <p:cNvSpPr txBox="1">
            <a:spLocks noChangeArrowheads="1"/>
          </p:cNvSpPr>
          <p:nvPr/>
        </p:nvSpPr>
        <p:spPr bwMode="auto">
          <a:xfrm>
            <a:off x="2286000" y="5311776"/>
            <a:ext cx="2362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ctr">
              <a:spcBef>
                <a:spcPct val="50000"/>
              </a:spcBef>
              <a:buClr>
                <a:schemeClr val="bg2"/>
              </a:buClr>
              <a:buFont typeface="Monotype Sorts" pitchFamily="2" charset="2"/>
              <a:buNone/>
              <a:defRPr/>
            </a:pPr>
            <a:r>
              <a:rPr kumimoji="1" lang="en-US" sz="2000" b="1" dirty="0" err="1">
                <a:solidFill>
                  <a:srgbClr val="0000FF"/>
                </a:solidFill>
                <a:effectLst>
                  <a:outerShdw blurRad="38100" dist="38100" dir="2700000" algn="tl">
                    <a:srgbClr val="C0C0C0"/>
                  </a:outerShdw>
                </a:effectLst>
                <a:latin typeface="Arial" panose="020B0604020202020204" pitchFamily="34" charset="0"/>
              </a:rPr>
              <a:t>Ảnh</a:t>
            </a:r>
            <a:r>
              <a:rPr kumimoji="1" lang="en-US" sz="2000" b="1" dirty="0">
                <a:solidFill>
                  <a:srgbClr val="0000FF"/>
                </a:solidFill>
                <a:effectLst>
                  <a:outerShdw blurRad="38100" dist="38100" dir="2700000" algn="tl">
                    <a:srgbClr val="C0C0C0"/>
                  </a:outerShdw>
                </a:effectLst>
                <a:latin typeface="Arial" panose="020B0604020202020204" pitchFamily="34" charset="0"/>
              </a:rPr>
              <a:t> </a:t>
            </a:r>
            <a:r>
              <a:rPr kumimoji="1" lang="en-US" sz="2000" b="1" dirty="0" err="1">
                <a:solidFill>
                  <a:srgbClr val="0000FF"/>
                </a:solidFill>
                <a:effectLst>
                  <a:outerShdw blurRad="38100" dist="38100" dir="2700000" algn="tl">
                    <a:srgbClr val="C0C0C0"/>
                  </a:outerShdw>
                </a:effectLst>
                <a:latin typeface="Arial" panose="020B0604020202020204" pitchFamily="34" charset="0"/>
              </a:rPr>
              <a:t>hưởng</a:t>
            </a:r>
            <a:r>
              <a:rPr kumimoji="1" lang="en-US" sz="2000" b="1" dirty="0">
                <a:solidFill>
                  <a:srgbClr val="0000FF"/>
                </a:solidFill>
                <a:effectLst>
                  <a:outerShdw blurRad="38100" dist="38100" dir="2700000" algn="tl">
                    <a:srgbClr val="C0C0C0"/>
                  </a:outerShdw>
                </a:effectLst>
                <a:latin typeface="Arial" panose="020B0604020202020204" pitchFamily="34" charset="0"/>
              </a:rPr>
              <a:t> </a:t>
            </a:r>
            <a:r>
              <a:rPr kumimoji="1" lang="en-US" sz="2000" b="1" dirty="0" err="1">
                <a:solidFill>
                  <a:srgbClr val="0000FF"/>
                </a:solidFill>
                <a:effectLst>
                  <a:outerShdw blurRad="38100" dist="38100" dir="2700000" algn="tl">
                    <a:srgbClr val="C0C0C0"/>
                  </a:outerShdw>
                </a:effectLst>
                <a:latin typeface="Arial" panose="020B0604020202020204" pitchFamily="34" charset="0"/>
              </a:rPr>
              <a:t>của</a:t>
            </a:r>
            <a:r>
              <a:rPr kumimoji="1" lang="en-US" sz="2000" b="1" dirty="0">
                <a:solidFill>
                  <a:srgbClr val="0000FF"/>
                </a:solidFill>
                <a:effectLst>
                  <a:outerShdw blurRad="38100" dist="38100" dir="2700000" algn="tl">
                    <a:srgbClr val="C0C0C0"/>
                  </a:outerShdw>
                </a:effectLst>
                <a:latin typeface="Arial" panose="020B0604020202020204" pitchFamily="34" charset="0"/>
              </a:rPr>
              <a:t> </a:t>
            </a:r>
            <a:r>
              <a:rPr kumimoji="1" lang="en-US" sz="2000" b="1" dirty="0" err="1">
                <a:solidFill>
                  <a:srgbClr val="0000FF"/>
                </a:solidFill>
                <a:effectLst>
                  <a:outerShdw blurRad="38100" dist="38100" dir="2700000" algn="tl">
                    <a:srgbClr val="C0C0C0"/>
                  </a:outerShdw>
                </a:effectLst>
                <a:latin typeface="Arial" panose="020B0604020202020204" pitchFamily="34" charset="0"/>
              </a:rPr>
              <a:t>nồng</a:t>
            </a:r>
            <a:r>
              <a:rPr kumimoji="1" lang="en-US" sz="2000" b="1" dirty="0">
                <a:solidFill>
                  <a:srgbClr val="0000FF"/>
                </a:solidFill>
                <a:effectLst>
                  <a:outerShdw blurRad="38100" dist="38100" dir="2700000" algn="tl">
                    <a:srgbClr val="C0C0C0"/>
                  </a:outerShdw>
                </a:effectLst>
                <a:latin typeface="Arial" panose="020B0604020202020204" pitchFamily="34" charset="0"/>
              </a:rPr>
              <a:t> </a:t>
            </a:r>
            <a:r>
              <a:rPr kumimoji="1" lang="en-US" sz="2000" b="1" dirty="0" err="1">
                <a:solidFill>
                  <a:srgbClr val="0000FF"/>
                </a:solidFill>
                <a:effectLst>
                  <a:outerShdw blurRad="38100" dist="38100" dir="2700000" algn="tl">
                    <a:srgbClr val="C0C0C0"/>
                  </a:outerShdw>
                </a:effectLst>
                <a:latin typeface="Arial" panose="020B0604020202020204" pitchFamily="34" charset="0"/>
              </a:rPr>
              <a:t>độ</a:t>
            </a:r>
            <a:r>
              <a:rPr kumimoji="1" lang="en-US" sz="2000" b="1" dirty="0">
                <a:solidFill>
                  <a:srgbClr val="0000FF"/>
                </a:solidFill>
                <a:effectLst>
                  <a:outerShdw blurRad="38100" dist="38100" dir="2700000" algn="tl">
                    <a:srgbClr val="C0C0C0"/>
                  </a:outerShdw>
                </a:effectLst>
                <a:latin typeface="Arial" panose="020B0604020202020204" pitchFamily="34" charset="0"/>
              </a:rPr>
              <a:t> </a:t>
            </a:r>
            <a:r>
              <a:rPr kumimoji="1" lang="en-US" sz="2000" b="1" dirty="0" err="1">
                <a:solidFill>
                  <a:srgbClr val="0000FF"/>
                </a:solidFill>
                <a:effectLst>
                  <a:outerShdw blurRad="38100" dist="38100" dir="2700000" algn="tl">
                    <a:srgbClr val="C0C0C0"/>
                  </a:outerShdw>
                </a:effectLst>
                <a:latin typeface="Arial" panose="020B0604020202020204" pitchFamily="34" charset="0"/>
              </a:rPr>
              <a:t>cơ</a:t>
            </a:r>
            <a:r>
              <a:rPr kumimoji="1" lang="en-US" sz="2000" b="1" dirty="0">
                <a:solidFill>
                  <a:srgbClr val="0000FF"/>
                </a:solidFill>
                <a:effectLst>
                  <a:outerShdw blurRad="38100" dist="38100" dir="2700000" algn="tl">
                    <a:srgbClr val="C0C0C0"/>
                  </a:outerShdw>
                </a:effectLst>
                <a:latin typeface="Arial" panose="020B0604020202020204" pitchFamily="34" charset="0"/>
              </a:rPr>
              <a:t> </a:t>
            </a:r>
            <a:r>
              <a:rPr kumimoji="1" lang="en-US" sz="2000" b="1" dirty="0" err="1">
                <a:solidFill>
                  <a:srgbClr val="0000FF"/>
                </a:solidFill>
                <a:effectLst>
                  <a:outerShdw blurRad="38100" dist="38100" dir="2700000" algn="tl">
                    <a:srgbClr val="C0C0C0"/>
                  </a:outerShdw>
                </a:effectLst>
                <a:latin typeface="Arial" panose="020B0604020202020204" pitchFamily="34" charset="0"/>
              </a:rPr>
              <a:t>chất</a:t>
            </a:r>
            <a:endParaRPr kumimoji="1" lang="en-US" sz="2000" b="1" dirty="0">
              <a:solidFill>
                <a:srgbClr val="0000FF"/>
              </a:solidFill>
              <a:effectLst>
                <a:outerShdw blurRad="38100" dist="38100" dir="2700000" algn="tl">
                  <a:srgbClr val="C0C0C0"/>
                </a:outerShdw>
              </a:effectLst>
              <a:latin typeface="Arial" panose="020B0604020202020204" pitchFamily="34" charset="0"/>
            </a:endParaRPr>
          </a:p>
        </p:txBody>
      </p:sp>
      <p:grpSp>
        <p:nvGrpSpPr>
          <p:cNvPr id="18435" name="Group 53"/>
          <p:cNvGrpSpPr>
            <a:grpSpLocks/>
          </p:cNvGrpSpPr>
          <p:nvPr/>
        </p:nvGrpSpPr>
        <p:grpSpPr bwMode="auto">
          <a:xfrm>
            <a:off x="1905000" y="1828800"/>
            <a:ext cx="4267200" cy="3581400"/>
            <a:chOff x="144" y="2160"/>
            <a:chExt cx="2717" cy="1619"/>
          </a:xfrm>
        </p:grpSpPr>
        <p:sp>
          <p:nvSpPr>
            <p:cNvPr id="18447" name="Line 54"/>
            <p:cNvSpPr>
              <a:spLocks noChangeShapeType="1"/>
            </p:cNvSpPr>
            <p:nvPr/>
          </p:nvSpPr>
          <p:spPr bwMode="auto">
            <a:xfrm flipV="1">
              <a:off x="398" y="2160"/>
              <a:ext cx="0" cy="13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8448" name="Line 55"/>
            <p:cNvSpPr>
              <a:spLocks noChangeShapeType="1"/>
            </p:cNvSpPr>
            <p:nvPr/>
          </p:nvSpPr>
          <p:spPr bwMode="auto">
            <a:xfrm flipH="1">
              <a:off x="384" y="2431"/>
              <a:ext cx="1584"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07576" name="Text Box 56"/>
            <p:cNvSpPr txBox="1">
              <a:spLocks noChangeArrowheads="1"/>
            </p:cNvSpPr>
            <p:nvPr/>
          </p:nvSpPr>
          <p:spPr bwMode="auto">
            <a:xfrm>
              <a:off x="295" y="3534"/>
              <a:ext cx="185"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chemeClr val="bg2"/>
                </a:buClr>
                <a:buFont typeface="Monotype Sorts" pitchFamily="2" charset="2"/>
                <a:buNone/>
                <a:defRPr/>
              </a:pPr>
              <a:r>
                <a:rPr kumimoji="1" lang="en-US" sz="1400" b="1">
                  <a:effectLst>
                    <a:outerShdw blurRad="38100" dist="38100" dir="2700000" algn="tl">
                      <a:srgbClr val="C0C0C0"/>
                    </a:outerShdw>
                  </a:effectLst>
                  <a:latin typeface="Arial" panose="020B0604020202020204" pitchFamily="34" charset="0"/>
                </a:rPr>
                <a:t>0</a:t>
              </a:r>
            </a:p>
          </p:txBody>
        </p:sp>
        <p:sp>
          <p:nvSpPr>
            <p:cNvPr id="107577" name="Rectangle 57"/>
            <p:cNvSpPr>
              <a:spLocks noChangeArrowheads="1"/>
            </p:cNvSpPr>
            <p:nvPr/>
          </p:nvSpPr>
          <p:spPr bwMode="auto">
            <a:xfrm>
              <a:off x="1728" y="3552"/>
              <a:ext cx="113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bg2"/>
                </a:buClr>
                <a:buFont typeface="Monotype Sorts" pitchFamily="2" charset="2"/>
                <a:buNone/>
                <a:defRPr/>
              </a:pPr>
              <a:r>
                <a:rPr kumimoji="1" lang="en-US" sz="1400" b="1">
                  <a:effectLst>
                    <a:outerShdw blurRad="38100" dist="38100" dir="2700000" algn="tl">
                      <a:srgbClr val="C0C0C0"/>
                    </a:outerShdw>
                  </a:effectLst>
                  <a:latin typeface="Arial" panose="020B0604020202020204" pitchFamily="34" charset="0"/>
                </a:rPr>
                <a:t>Nồng độ cơ chất</a:t>
              </a:r>
            </a:p>
          </p:txBody>
        </p:sp>
        <p:sp>
          <p:nvSpPr>
            <p:cNvPr id="107578" name="Rectangle 58"/>
            <p:cNvSpPr>
              <a:spLocks noChangeArrowheads="1"/>
            </p:cNvSpPr>
            <p:nvPr/>
          </p:nvSpPr>
          <p:spPr bwMode="auto">
            <a:xfrm rot="16200000">
              <a:off x="-327" y="2679"/>
              <a:ext cx="118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bg2"/>
                </a:buClr>
                <a:buFont typeface="Monotype Sorts" pitchFamily="2" charset="2"/>
                <a:buNone/>
                <a:defRPr/>
              </a:pPr>
              <a:r>
                <a:rPr kumimoji="1" lang="en-US" sz="1400" b="1">
                  <a:effectLst>
                    <a:outerShdw blurRad="38100" dist="38100" dir="2700000" algn="tl">
                      <a:srgbClr val="C0C0C0"/>
                    </a:outerShdw>
                  </a:effectLst>
                  <a:latin typeface="Arial" panose="020B0604020202020204" pitchFamily="34" charset="0"/>
                </a:rPr>
                <a:t>Hoạt tính của enzim</a:t>
              </a:r>
            </a:p>
            <a:p>
              <a:pPr>
                <a:spcBef>
                  <a:spcPct val="20000"/>
                </a:spcBef>
                <a:buClr>
                  <a:schemeClr val="bg2"/>
                </a:buClr>
                <a:buFont typeface="Monotype Sorts" pitchFamily="2" charset="2"/>
                <a:buNone/>
                <a:defRPr/>
              </a:pPr>
              <a:endParaRPr kumimoji="1" lang="en-US" sz="1400" b="1">
                <a:effectLst>
                  <a:outerShdw blurRad="38100" dist="38100" dir="2700000" algn="tl">
                    <a:srgbClr val="C0C0C0"/>
                  </a:outerShdw>
                </a:effectLst>
                <a:latin typeface="Arial" panose="020B0604020202020204" pitchFamily="34" charset="0"/>
              </a:endParaRPr>
            </a:p>
          </p:txBody>
        </p:sp>
        <p:sp>
          <p:nvSpPr>
            <p:cNvPr id="18452" name="Line 59"/>
            <p:cNvSpPr>
              <a:spLocks noChangeShapeType="1"/>
            </p:cNvSpPr>
            <p:nvPr/>
          </p:nvSpPr>
          <p:spPr bwMode="auto">
            <a:xfrm>
              <a:off x="398" y="3535"/>
              <a:ext cx="190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8453" name="Freeform 60"/>
            <p:cNvSpPr>
              <a:spLocks/>
            </p:cNvSpPr>
            <p:nvPr/>
          </p:nvSpPr>
          <p:spPr bwMode="auto">
            <a:xfrm>
              <a:off x="398" y="2422"/>
              <a:ext cx="1842" cy="1113"/>
            </a:xfrm>
            <a:custGeom>
              <a:avLst/>
              <a:gdLst>
                <a:gd name="T0" fmla="*/ 0 w 1104"/>
                <a:gd name="T1" fmla="*/ 6417 h 784"/>
                <a:gd name="T2" fmla="*/ 5169 w 1104"/>
                <a:gd name="T3" fmla="*/ 2885 h 784"/>
                <a:gd name="T4" fmla="*/ 10353 w 1104"/>
                <a:gd name="T5" fmla="*/ 919 h 784"/>
                <a:gd name="T6" fmla="*/ 15530 w 1104"/>
                <a:gd name="T7" fmla="*/ 135 h 784"/>
                <a:gd name="T8" fmla="*/ 23813 w 1104"/>
                <a:gd name="T9" fmla="*/ 135 h 7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4" h="784">
                  <a:moveTo>
                    <a:pt x="0" y="784"/>
                  </a:moveTo>
                  <a:cubicBezTo>
                    <a:pt x="80" y="624"/>
                    <a:pt x="160" y="464"/>
                    <a:pt x="240" y="352"/>
                  </a:cubicBezTo>
                  <a:cubicBezTo>
                    <a:pt x="320" y="240"/>
                    <a:pt x="400" y="168"/>
                    <a:pt x="480" y="112"/>
                  </a:cubicBezTo>
                  <a:cubicBezTo>
                    <a:pt x="560" y="56"/>
                    <a:pt x="616" y="32"/>
                    <a:pt x="720" y="16"/>
                  </a:cubicBezTo>
                  <a:cubicBezTo>
                    <a:pt x="824" y="0"/>
                    <a:pt x="964" y="8"/>
                    <a:pt x="1104" y="16"/>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8454" name="Line 61"/>
            <p:cNvSpPr>
              <a:spLocks noChangeShapeType="1"/>
            </p:cNvSpPr>
            <p:nvPr/>
          </p:nvSpPr>
          <p:spPr bwMode="auto">
            <a:xfrm>
              <a:off x="1632" y="2448"/>
              <a:ext cx="0" cy="1104"/>
            </a:xfrm>
            <a:prstGeom prst="line">
              <a:avLst/>
            </a:prstGeom>
            <a:noFill/>
            <a:ln w="31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07582" name="Text Box 62"/>
            <p:cNvSpPr txBox="1">
              <a:spLocks noChangeArrowheads="1"/>
            </p:cNvSpPr>
            <p:nvPr/>
          </p:nvSpPr>
          <p:spPr bwMode="auto">
            <a:xfrm>
              <a:off x="1488" y="3552"/>
              <a:ext cx="3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spcBef>
                  <a:spcPct val="50000"/>
                </a:spcBef>
                <a:buClr>
                  <a:schemeClr val="bg2"/>
                </a:buClr>
                <a:buFont typeface="Monotype Sorts" pitchFamily="2" charset="2"/>
                <a:buNone/>
                <a:defRPr/>
              </a:pPr>
              <a:r>
                <a:rPr kumimoji="1" lang="en-US" sz="1600" b="1">
                  <a:effectLst>
                    <a:outerShdw blurRad="38100" dist="38100" dir="2700000" algn="tl">
                      <a:srgbClr val="C0C0C0"/>
                    </a:outerShdw>
                  </a:effectLst>
                  <a:latin typeface="Arial" panose="020B0604020202020204" pitchFamily="34" charset="0"/>
                </a:rPr>
                <a:t>S</a:t>
              </a:r>
              <a:r>
                <a:rPr kumimoji="1" lang="en-US" sz="1600" b="1" baseline="-25000">
                  <a:effectLst>
                    <a:outerShdw blurRad="38100" dist="38100" dir="2700000" algn="tl">
                      <a:srgbClr val="C0C0C0"/>
                    </a:outerShdw>
                  </a:effectLst>
                  <a:latin typeface="Arial" panose="020B0604020202020204" pitchFamily="34" charset="0"/>
                </a:rPr>
                <a:t>0</a:t>
              </a:r>
              <a:endParaRPr kumimoji="1" lang="en-US" sz="1600" b="1">
                <a:effectLst>
                  <a:outerShdw blurRad="38100" dist="38100" dir="2700000" algn="tl">
                    <a:srgbClr val="C0C0C0"/>
                  </a:outerShdw>
                </a:effectLst>
                <a:latin typeface="Arial" panose="020B0604020202020204" pitchFamily="34" charset="0"/>
              </a:endParaRPr>
            </a:p>
          </p:txBody>
        </p:sp>
        <p:sp>
          <p:nvSpPr>
            <p:cNvPr id="107583" name="Text Box 63"/>
            <p:cNvSpPr txBox="1">
              <a:spLocks noChangeArrowheads="1"/>
            </p:cNvSpPr>
            <p:nvPr/>
          </p:nvSpPr>
          <p:spPr bwMode="auto">
            <a:xfrm>
              <a:off x="295" y="3534"/>
              <a:ext cx="185"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chemeClr val="bg2"/>
                </a:buClr>
                <a:buFont typeface="Monotype Sorts" pitchFamily="2" charset="2"/>
                <a:buNone/>
                <a:defRPr/>
              </a:pPr>
              <a:r>
                <a:rPr kumimoji="1" lang="en-US" sz="1400" b="1">
                  <a:effectLst>
                    <a:outerShdw blurRad="38100" dist="38100" dir="2700000" algn="tl">
                      <a:srgbClr val="C0C0C0"/>
                    </a:outerShdw>
                  </a:effectLst>
                  <a:latin typeface="Arial" panose="020B0604020202020204" pitchFamily="34" charset="0"/>
                </a:rPr>
                <a:t>0</a:t>
              </a:r>
            </a:p>
          </p:txBody>
        </p:sp>
        <p:sp>
          <p:nvSpPr>
            <p:cNvPr id="107584" name="Rectangle 64"/>
            <p:cNvSpPr>
              <a:spLocks noChangeArrowheads="1"/>
            </p:cNvSpPr>
            <p:nvPr/>
          </p:nvSpPr>
          <p:spPr bwMode="auto">
            <a:xfrm>
              <a:off x="1728" y="3552"/>
              <a:ext cx="113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bg2"/>
                </a:buClr>
                <a:buFont typeface="Monotype Sorts" pitchFamily="2" charset="2"/>
                <a:buNone/>
                <a:defRPr/>
              </a:pPr>
              <a:r>
                <a:rPr kumimoji="1" lang="en-US" sz="1400" b="1">
                  <a:effectLst>
                    <a:outerShdw blurRad="38100" dist="38100" dir="2700000" algn="tl">
                      <a:srgbClr val="C0C0C0"/>
                    </a:outerShdw>
                  </a:effectLst>
                  <a:latin typeface="Arial" panose="020B0604020202020204" pitchFamily="34" charset="0"/>
                </a:rPr>
                <a:t>Nồng độ cơ chất</a:t>
              </a:r>
            </a:p>
          </p:txBody>
        </p:sp>
        <p:sp>
          <p:nvSpPr>
            <p:cNvPr id="107585" name="Rectangle 65"/>
            <p:cNvSpPr>
              <a:spLocks noChangeArrowheads="1"/>
            </p:cNvSpPr>
            <p:nvPr/>
          </p:nvSpPr>
          <p:spPr bwMode="auto">
            <a:xfrm rot="16200000">
              <a:off x="-327" y="2679"/>
              <a:ext cx="118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bg2"/>
                </a:buClr>
                <a:buFont typeface="Monotype Sorts" pitchFamily="2" charset="2"/>
                <a:buNone/>
                <a:defRPr/>
              </a:pPr>
              <a:r>
                <a:rPr kumimoji="1" lang="en-US" sz="1400" b="1">
                  <a:effectLst>
                    <a:outerShdw blurRad="38100" dist="38100" dir="2700000" algn="tl">
                      <a:srgbClr val="C0C0C0"/>
                    </a:outerShdw>
                  </a:effectLst>
                  <a:latin typeface="Arial" panose="020B0604020202020204" pitchFamily="34" charset="0"/>
                </a:rPr>
                <a:t>Hoạt tính của enzim</a:t>
              </a:r>
            </a:p>
            <a:p>
              <a:pPr>
                <a:spcBef>
                  <a:spcPct val="20000"/>
                </a:spcBef>
                <a:buClr>
                  <a:schemeClr val="bg2"/>
                </a:buClr>
                <a:buFont typeface="Monotype Sorts" pitchFamily="2" charset="2"/>
                <a:buNone/>
                <a:defRPr/>
              </a:pPr>
              <a:endParaRPr kumimoji="1" lang="en-US" sz="1400" b="1">
                <a:effectLst>
                  <a:outerShdw blurRad="38100" dist="38100" dir="2700000" algn="tl">
                    <a:srgbClr val="C0C0C0"/>
                  </a:outerShdw>
                </a:effectLst>
                <a:latin typeface="Arial" panose="020B0604020202020204" pitchFamily="34" charset="0"/>
              </a:endParaRPr>
            </a:p>
          </p:txBody>
        </p:sp>
        <p:sp>
          <p:nvSpPr>
            <p:cNvPr id="18459" name="Line 66"/>
            <p:cNvSpPr>
              <a:spLocks noChangeShapeType="1"/>
            </p:cNvSpPr>
            <p:nvPr/>
          </p:nvSpPr>
          <p:spPr bwMode="auto">
            <a:xfrm>
              <a:off x="398" y="3535"/>
              <a:ext cx="190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8460" name="Freeform 67"/>
            <p:cNvSpPr>
              <a:spLocks/>
            </p:cNvSpPr>
            <p:nvPr/>
          </p:nvSpPr>
          <p:spPr bwMode="auto">
            <a:xfrm>
              <a:off x="398" y="2422"/>
              <a:ext cx="1842" cy="1113"/>
            </a:xfrm>
            <a:custGeom>
              <a:avLst/>
              <a:gdLst>
                <a:gd name="T0" fmla="*/ 0 w 1104"/>
                <a:gd name="T1" fmla="*/ 6417 h 784"/>
                <a:gd name="T2" fmla="*/ 5169 w 1104"/>
                <a:gd name="T3" fmla="*/ 2885 h 784"/>
                <a:gd name="T4" fmla="*/ 10353 w 1104"/>
                <a:gd name="T5" fmla="*/ 919 h 784"/>
                <a:gd name="T6" fmla="*/ 15530 w 1104"/>
                <a:gd name="T7" fmla="*/ 135 h 784"/>
                <a:gd name="T8" fmla="*/ 23813 w 1104"/>
                <a:gd name="T9" fmla="*/ 135 h 7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4" h="784">
                  <a:moveTo>
                    <a:pt x="0" y="784"/>
                  </a:moveTo>
                  <a:cubicBezTo>
                    <a:pt x="80" y="624"/>
                    <a:pt x="160" y="464"/>
                    <a:pt x="240" y="352"/>
                  </a:cubicBezTo>
                  <a:cubicBezTo>
                    <a:pt x="320" y="240"/>
                    <a:pt x="400" y="168"/>
                    <a:pt x="480" y="112"/>
                  </a:cubicBezTo>
                  <a:cubicBezTo>
                    <a:pt x="560" y="56"/>
                    <a:pt x="616" y="32"/>
                    <a:pt x="720" y="16"/>
                  </a:cubicBezTo>
                  <a:cubicBezTo>
                    <a:pt x="824" y="0"/>
                    <a:pt x="964" y="8"/>
                    <a:pt x="1104" y="16"/>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8461" name="Line 68"/>
            <p:cNvSpPr>
              <a:spLocks noChangeShapeType="1"/>
            </p:cNvSpPr>
            <p:nvPr/>
          </p:nvSpPr>
          <p:spPr bwMode="auto">
            <a:xfrm>
              <a:off x="1632" y="2448"/>
              <a:ext cx="0" cy="1104"/>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07589" name="Text Box 69"/>
            <p:cNvSpPr txBox="1">
              <a:spLocks noChangeArrowheads="1"/>
            </p:cNvSpPr>
            <p:nvPr/>
          </p:nvSpPr>
          <p:spPr bwMode="auto">
            <a:xfrm>
              <a:off x="1488" y="3552"/>
              <a:ext cx="3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spcBef>
                  <a:spcPct val="50000"/>
                </a:spcBef>
                <a:buClr>
                  <a:schemeClr val="bg2"/>
                </a:buClr>
                <a:buFont typeface="Monotype Sorts" pitchFamily="2" charset="2"/>
                <a:buNone/>
                <a:defRPr/>
              </a:pPr>
              <a:r>
                <a:rPr kumimoji="1" lang="en-US" sz="1600" b="1">
                  <a:effectLst>
                    <a:outerShdw blurRad="38100" dist="38100" dir="2700000" algn="tl">
                      <a:srgbClr val="C0C0C0"/>
                    </a:outerShdw>
                  </a:effectLst>
                  <a:latin typeface="Arial" panose="020B0604020202020204" pitchFamily="34" charset="0"/>
                </a:rPr>
                <a:t>S</a:t>
              </a:r>
              <a:r>
                <a:rPr kumimoji="1" lang="en-US" sz="1600" b="1" baseline="-25000">
                  <a:effectLst>
                    <a:outerShdw blurRad="38100" dist="38100" dir="2700000" algn="tl">
                      <a:srgbClr val="C0C0C0"/>
                    </a:outerShdw>
                  </a:effectLst>
                  <a:latin typeface="Arial" panose="020B0604020202020204" pitchFamily="34" charset="0"/>
                </a:rPr>
                <a:t>0</a:t>
              </a:r>
              <a:endParaRPr kumimoji="1" lang="en-US" sz="1600" b="1">
                <a:effectLst>
                  <a:outerShdw blurRad="38100" dist="38100" dir="2700000" algn="tl">
                    <a:srgbClr val="C0C0C0"/>
                  </a:outerShdw>
                </a:effectLst>
                <a:latin typeface="Arial" panose="020B0604020202020204" pitchFamily="34" charset="0"/>
              </a:endParaRPr>
            </a:p>
          </p:txBody>
        </p:sp>
      </p:grpSp>
      <p:grpSp>
        <p:nvGrpSpPr>
          <p:cNvPr id="18436" name="Group 2"/>
          <p:cNvGrpSpPr>
            <a:grpSpLocks/>
          </p:cNvGrpSpPr>
          <p:nvPr/>
        </p:nvGrpSpPr>
        <p:grpSpPr bwMode="auto">
          <a:xfrm>
            <a:off x="6251576" y="1828801"/>
            <a:ext cx="4264025" cy="3471863"/>
            <a:chOff x="3218" y="2091"/>
            <a:chExt cx="2717" cy="1647"/>
          </a:xfrm>
        </p:grpSpPr>
        <p:sp>
          <p:nvSpPr>
            <p:cNvPr id="22" name="Rectangle 3"/>
            <p:cNvSpPr>
              <a:spLocks noChangeArrowheads="1"/>
            </p:cNvSpPr>
            <p:nvPr/>
          </p:nvSpPr>
          <p:spPr bwMode="auto">
            <a:xfrm>
              <a:off x="4964" y="3557"/>
              <a:ext cx="97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bg2"/>
                </a:buClr>
                <a:buFont typeface="Monotype Sorts" pitchFamily="2" charset="2"/>
                <a:buNone/>
                <a:defRPr/>
              </a:pPr>
              <a:r>
                <a:rPr kumimoji="1" lang="en-US" sz="1400" b="1" dirty="0" err="1">
                  <a:effectLst>
                    <a:outerShdw blurRad="38100" dist="38100" dir="2700000" algn="tl">
                      <a:srgbClr val="C0C0C0"/>
                    </a:outerShdw>
                  </a:effectLst>
                  <a:latin typeface="Arial" panose="020B0604020202020204" pitchFamily="34" charset="0"/>
                </a:rPr>
                <a:t>Nồng</a:t>
              </a:r>
              <a:r>
                <a:rPr kumimoji="1" lang="en-US" sz="1400" b="1" dirty="0">
                  <a:effectLst>
                    <a:outerShdw blurRad="38100" dist="38100" dir="2700000" algn="tl">
                      <a:srgbClr val="C0C0C0"/>
                    </a:outerShdw>
                  </a:effectLst>
                  <a:latin typeface="Arial" panose="020B0604020202020204" pitchFamily="34" charset="0"/>
                </a:rPr>
                <a:t> </a:t>
              </a:r>
              <a:r>
                <a:rPr kumimoji="1" lang="en-US" sz="1400" b="1" dirty="0" err="1">
                  <a:effectLst>
                    <a:outerShdw blurRad="38100" dist="38100" dir="2700000" algn="tl">
                      <a:srgbClr val="C0C0C0"/>
                    </a:outerShdw>
                  </a:effectLst>
                </a:rPr>
                <a:t>độ</a:t>
              </a:r>
              <a:r>
                <a:rPr kumimoji="1" lang="en-US" sz="1400" b="1" dirty="0">
                  <a:effectLst>
                    <a:outerShdw blurRad="38100" dist="38100" dir="2700000" algn="tl">
                      <a:srgbClr val="C0C0C0"/>
                    </a:outerShdw>
                  </a:effectLst>
                  <a:latin typeface="Arial" panose="020B0604020202020204" pitchFamily="34" charset="0"/>
                </a:rPr>
                <a:t> </a:t>
              </a:r>
              <a:r>
                <a:rPr kumimoji="1" lang="en-US" sz="1400" b="1" dirty="0" err="1">
                  <a:effectLst>
                    <a:outerShdw blurRad="38100" dist="38100" dir="2700000" algn="tl">
                      <a:srgbClr val="C0C0C0"/>
                    </a:outerShdw>
                  </a:effectLst>
                  <a:latin typeface="Arial" panose="020B0604020202020204" pitchFamily="34" charset="0"/>
                </a:rPr>
                <a:t>enzim</a:t>
              </a:r>
              <a:endParaRPr kumimoji="1" lang="en-US" sz="1400" b="1" dirty="0">
                <a:effectLst>
                  <a:outerShdw blurRad="38100" dist="38100" dir="2700000" algn="tl">
                    <a:srgbClr val="C0C0C0"/>
                  </a:outerShdw>
                </a:effectLst>
                <a:latin typeface="Arial" panose="020B0604020202020204" pitchFamily="34" charset="0"/>
              </a:endParaRPr>
            </a:p>
          </p:txBody>
        </p:sp>
        <p:sp>
          <p:nvSpPr>
            <p:cNvPr id="23" name="Rectangle 4"/>
            <p:cNvSpPr>
              <a:spLocks noChangeArrowheads="1"/>
            </p:cNvSpPr>
            <p:nvPr/>
          </p:nvSpPr>
          <p:spPr bwMode="auto">
            <a:xfrm rot="16200000">
              <a:off x="2706" y="2603"/>
              <a:ext cx="1219"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bg2"/>
                </a:buClr>
                <a:buFont typeface="Monotype Sorts" pitchFamily="2" charset="2"/>
                <a:buNone/>
                <a:defRPr/>
              </a:pPr>
              <a:r>
                <a:rPr kumimoji="1" lang="en-US" sz="1400" b="1">
                  <a:effectLst>
                    <a:outerShdw blurRad="38100" dist="38100" dir="2700000" algn="tl">
                      <a:srgbClr val="C0C0C0"/>
                    </a:outerShdw>
                  </a:effectLst>
                  <a:latin typeface="Arial" panose="020B0604020202020204" pitchFamily="34" charset="0"/>
                </a:rPr>
                <a:t>Hoạt tính của enzim</a:t>
              </a:r>
            </a:p>
          </p:txBody>
        </p:sp>
        <p:sp>
          <p:nvSpPr>
            <p:cNvPr id="18443" name="Line 5"/>
            <p:cNvSpPr>
              <a:spLocks noChangeShapeType="1"/>
            </p:cNvSpPr>
            <p:nvPr/>
          </p:nvSpPr>
          <p:spPr bwMode="auto">
            <a:xfrm flipV="1">
              <a:off x="3438" y="2112"/>
              <a:ext cx="2" cy="142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4" name="Line 6"/>
            <p:cNvSpPr>
              <a:spLocks noChangeShapeType="1"/>
            </p:cNvSpPr>
            <p:nvPr/>
          </p:nvSpPr>
          <p:spPr bwMode="auto">
            <a:xfrm>
              <a:off x="3438" y="3532"/>
              <a:ext cx="1888" cy="1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5" name="Line 7"/>
            <p:cNvSpPr>
              <a:spLocks noChangeShapeType="1"/>
            </p:cNvSpPr>
            <p:nvPr/>
          </p:nvSpPr>
          <p:spPr bwMode="auto">
            <a:xfrm flipV="1">
              <a:off x="3438" y="2540"/>
              <a:ext cx="1790" cy="992"/>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 name="Text Box 8"/>
            <p:cNvSpPr txBox="1">
              <a:spLocks noChangeArrowheads="1"/>
            </p:cNvSpPr>
            <p:nvPr/>
          </p:nvSpPr>
          <p:spPr bwMode="auto">
            <a:xfrm>
              <a:off x="3353" y="3550"/>
              <a:ext cx="354" cy="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chemeClr val="bg2"/>
                </a:buClr>
                <a:buFont typeface="Monotype Sorts" pitchFamily="2" charset="2"/>
                <a:buNone/>
                <a:defRPr/>
              </a:pPr>
              <a:r>
                <a:rPr kumimoji="1" lang="en-US" sz="1400" b="1">
                  <a:effectLst>
                    <a:outerShdw blurRad="38100" dist="38100" dir="2700000" algn="tl">
                      <a:srgbClr val="C0C0C0"/>
                    </a:outerShdw>
                  </a:effectLst>
                  <a:latin typeface="Arial" panose="020B0604020202020204" pitchFamily="34" charset="0"/>
                </a:rPr>
                <a:t>0</a:t>
              </a:r>
            </a:p>
          </p:txBody>
        </p:sp>
      </p:grpSp>
      <p:sp>
        <p:nvSpPr>
          <p:cNvPr id="28" name="Text Box 9"/>
          <p:cNvSpPr txBox="1">
            <a:spLocks noChangeArrowheads="1"/>
          </p:cNvSpPr>
          <p:nvPr/>
        </p:nvSpPr>
        <p:spPr bwMode="auto">
          <a:xfrm>
            <a:off x="6807200" y="5311776"/>
            <a:ext cx="2413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ctr">
              <a:spcBef>
                <a:spcPct val="50000"/>
              </a:spcBef>
              <a:buClr>
                <a:schemeClr val="bg2"/>
              </a:buClr>
              <a:buFont typeface="Monotype Sorts" pitchFamily="2" charset="2"/>
              <a:buNone/>
              <a:defRPr/>
            </a:pPr>
            <a:r>
              <a:rPr kumimoji="1" lang="en-US" sz="2000" b="1">
                <a:solidFill>
                  <a:srgbClr val="0000FF"/>
                </a:solidFill>
                <a:effectLst>
                  <a:outerShdw blurRad="38100" dist="38100" dir="2700000" algn="tl">
                    <a:srgbClr val="C0C0C0"/>
                  </a:outerShdw>
                </a:effectLst>
                <a:latin typeface="Arial" panose="020B0604020202020204" pitchFamily="34" charset="0"/>
              </a:rPr>
              <a:t>Ảnh hưởng của nồng độ enzim</a:t>
            </a:r>
          </a:p>
        </p:txBody>
      </p:sp>
      <p:sp>
        <p:nvSpPr>
          <p:cNvPr id="18438" name="Text Box 10"/>
          <p:cNvSpPr txBox="1">
            <a:spLocks noChangeArrowheads="1"/>
          </p:cNvSpPr>
          <p:nvPr/>
        </p:nvSpPr>
        <p:spPr bwMode="auto">
          <a:xfrm>
            <a:off x="202980" y="286963"/>
            <a:ext cx="8153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spcBef>
                <a:spcPct val="50000"/>
              </a:spcBef>
            </a:pPr>
            <a:r>
              <a:rPr lang="en-US" altLang="en-US" sz="2800" dirty="0">
                <a:solidFill>
                  <a:srgbClr val="0000FF"/>
                </a:solidFill>
              </a:rPr>
              <a:t>*</a:t>
            </a:r>
            <a:r>
              <a:rPr lang="en-US" altLang="en-US" sz="2800" dirty="0" err="1" smtClean="0">
                <a:solidFill>
                  <a:srgbClr val="0000FF"/>
                </a:solidFill>
              </a:rPr>
              <a:t>Các</a:t>
            </a:r>
            <a:r>
              <a:rPr lang="en-US" altLang="en-US" sz="2800" dirty="0" smtClean="0">
                <a:solidFill>
                  <a:srgbClr val="0000FF"/>
                </a:solidFill>
              </a:rPr>
              <a:t> </a:t>
            </a:r>
            <a:r>
              <a:rPr lang="en-US" altLang="en-US" sz="2800" dirty="0" err="1">
                <a:solidFill>
                  <a:srgbClr val="0000FF"/>
                </a:solidFill>
              </a:rPr>
              <a:t>yếu</a:t>
            </a:r>
            <a:r>
              <a:rPr lang="en-US" altLang="en-US" sz="2800" dirty="0">
                <a:solidFill>
                  <a:srgbClr val="0000FF"/>
                </a:solidFill>
              </a:rPr>
              <a:t> </a:t>
            </a:r>
            <a:r>
              <a:rPr lang="en-US" altLang="en-US" sz="2800" dirty="0" err="1">
                <a:solidFill>
                  <a:srgbClr val="0000FF"/>
                </a:solidFill>
              </a:rPr>
              <a:t>tố</a:t>
            </a:r>
            <a:r>
              <a:rPr lang="en-US" altLang="en-US" sz="2800" dirty="0">
                <a:solidFill>
                  <a:srgbClr val="0000FF"/>
                </a:solidFill>
              </a:rPr>
              <a:t> </a:t>
            </a:r>
            <a:r>
              <a:rPr lang="en-US" altLang="en-US" sz="2800" dirty="0" err="1">
                <a:solidFill>
                  <a:srgbClr val="0000FF"/>
                </a:solidFill>
              </a:rPr>
              <a:t>ảnh</a:t>
            </a:r>
            <a:r>
              <a:rPr lang="en-US" altLang="en-US" sz="2800" dirty="0">
                <a:solidFill>
                  <a:srgbClr val="0000FF"/>
                </a:solidFill>
              </a:rPr>
              <a:t> </a:t>
            </a:r>
            <a:r>
              <a:rPr lang="en-US" altLang="en-US" sz="2800" dirty="0" err="1">
                <a:solidFill>
                  <a:srgbClr val="0000FF"/>
                </a:solidFill>
              </a:rPr>
              <a:t>hưởng</a:t>
            </a:r>
            <a:r>
              <a:rPr lang="en-US" altLang="en-US" sz="2800" dirty="0">
                <a:solidFill>
                  <a:srgbClr val="0000FF"/>
                </a:solidFill>
              </a:rPr>
              <a:t> </a:t>
            </a:r>
            <a:r>
              <a:rPr lang="en-US" altLang="en-US" sz="2800" dirty="0" err="1">
                <a:solidFill>
                  <a:srgbClr val="0000FF"/>
                </a:solidFill>
              </a:rPr>
              <a:t>tới</a:t>
            </a:r>
            <a:r>
              <a:rPr lang="en-US" altLang="en-US" sz="2800" dirty="0">
                <a:solidFill>
                  <a:srgbClr val="0000FF"/>
                </a:solidFill>
              </a:rPr>
              <a:t> </a:t>
            </a:r>
            <a:r>
              <a:rPr lang="en-US" altLang="en-US" sz="2800" dirty="0" err="1">
                <a:solidFill>
                  <a:srgbClr val="0000FF"/>
                </a:solidFill>
              </a:rPr>
              <a:t>hoạt</a:t>
            </a:r>
            <a:r>
              <a:rPr lang="en-US" altLang="en-US" sz="2800" dirty="0">
                <a:solidFill>
                  <a:srgbClr val="0000FF"/>
                </a:solidFill>
              </a:rPr>
              <a:t> </a:t>
            </a:r>
            <a:r>
              <a:rPr lang="en-US" altLang="en-US" sz="2800" dirty="0" err="1">
                <a:solidFill>
                  <a:srgbClr val="0000FF"/>
                </a:solidFill>
              </a:rPr>
              <a:t>tính</a:t>
            </a:r>
            <a:r>
              <a:rPr lang="en-US" altLang="en-US" sz="2800" dirty="0">
                <a:solidFill>
                  <a:srgbClr val="0000FF"/>
                </a:solidFill>
              </a:rPr>
              <a:t> </a:t>
            </a:r>
            <a:r>
              <a:rPr lang="en-US" altLang="en-US" sz="2800" dirty="0" err="1">
                <a:solidFill>
                  <a:srgbClr val="0000FF"/>
                </a:solidFill>
              </a:rPr>
              <a:t>của</a:t>
            </a:r>
            <a:r>
              <a:rPr lang="en-US" altLang="en-US" sz="2800" dirty="0">
                <a:solidFill>
                  <a:srgbClr val="0000FF"/>
                </a:solidFill>
              </a:rPr>
              <a:t> </a:t>
            </a:r>
            <a:r>
              <a:rPr lang="en-US" altLang="en-US" sz="2800" dirty="0" err="1">
                <a:solidFill>
                  <a:srgbClr val="0000FF"/>
                </a:solidFill>
              </a:rPr>
              <a:t>enzim</a:t>
            </a:r>
            <a:endParaRPr lang="en-US" altLang="en-US" sz="2800" dirty="0">
              <a:solidFill>
                <a:srgbClr val="0000FF"/>
              </a:solidFill>
            </a:endParaRPr>
          </a:p>
        </p:txBody>
      </p:sp>
    </p:spTree>
    <p:custDataLst>
      <p:tags r:id="rId1"/>
    </p:custDataLst>
    <p:extLst>
      <p:ext uri="{BB962C8B-B14F-4D97-AF65-F5344CB8AC3E}">
        <p14:creationId xmlns:p14="http://schemas.microsoft.com/office/powerpoint/2010/main" val="96539925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Giang Kieu\Desktop\anh fu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79" y="143328"/>
            <a:ext cx="11340192" cy="65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2"/>
          <p:cNvSpPr txBox="1">
            <a:spLocks noChangeArrowheads="1"/>
          </p:cNvSpPr>
          <p:nvPr/>
        </p:nvSpPr>
        <p:spPr bwMode="auto">
          <a:xfrm>
            <a:off x="7619999" y="762001"/>
            <a:ext cx="34507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err="1">
                <a:latin typeface="Times New Roman" panose="02020603050405020304" pitchFamily="18" charset="0"/>
                <a:cs typeface="Times New Roman" panose="02020603050405020304" pitchFamily="18" charset="0"/>
              </a:rPr>
              <a:t>Mỗi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enzim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nhiệt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độ</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tối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ưu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riêng</a:t>
            </a:r>
            <a:endParaRPr lang="en-US" altLang="en-US" sz="2400" b="1" dirty="0">
              <a:latin typeface="Times New Roman" panose="02020603050405020304" pitchFamily="18" charset="0"/>
              <a:cs typeface="Times New Roman" panose="02020603050405020304" pitchFamily="18" charset="0"/>
            </a:endParaRPr>
          </a:p>
        </p:txBody>
      </p:sp>
      <p:sp>
        <p:nvSpPr>
          <p:cNvPr id="24582" name="Text Box 6"/>
          <p:cNvSpPr txBox="1">
            <a:spLocks noChangeArrowheads="1"/>
          </p:cNvSpPr>
          <p:nvPr/>
        </p:nvSpPr>
        <p:spPr bwMode="auto">
          <a:xfrm>
            <a:off x="7620001" y="2362201"/>
            <a:ext cx="30123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err="1">
                <a:latin typeface="Times New Roman" panose="02020603050405020304" pitchFamily="18" charset="0"/>
                <a:cs typeface="Times New Roman" panose="02020603050405020304" pitchFamily="18" charset="0"/>
              </a:rPr>
              <a:t>Mỗi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enzim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độ</a:t>
            </a:r>
            <a:r>
              <a:rPr lang="en-US" altLang="en-US" sz="2400" b="1" dirty="0">
                <a:latin typeface="Times New Roman" panose="02020603050405020304" pitchFamily="18" charset="0"/>
                <a:cs typeface="Times New Roman" panose="02020603050405020304" pitchFamily="18" charset="0"/>
              </a:rPr>
              <a:t> </a:t>
            </a:r>
          </a:p>
          <a:p>
            <a:r>
              <a:rPr lang="en-US" altLang="en-US" sz="2400" b="1" dirty="0">
                <a:latin typeface="Times New Roman" panose="02020603050405020304" pitchFamily="18" charset="0"/>
                <a:cs typeface="Times New Roman" panose="02020603050405020304" pitchFamily="18" charset="0"/>
              </a:rPr>
              <a:t>pH </a:t>
            </a:r>
            <a:r>
              <a:rPr lang="en-US" altLang="en-US" sz="2400" b="1" dirty="0" err="1">
                <a:latin typeface="Times New Roman" panose="02020603050405020304" pitchFamily="18" charset="0"/>
                <a:cs typeface="Times New Roman" panose="02020603050405020304" pitchFamily="18" charset="0"/>
              </a:rPr>
              <a:t>thích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hợp</a:t>
            </a:r>
            <a:endParaRPr lang="en-US" altLang="en-US" sz="2400" b="1" dirty="0">
              <a:latin typeface="Times New Roman" panose="02020603050405020304" pitchFamily="18" charset="0"/>
              <a:cs typeface="Times New Roman" panose="02020603050405020304" pitchFamily="18" charset="0"/>
            </a:endParaRPr>
          </a:p>
        </p:txBody>
      </p:sp>
      <p:sp>
        <p:nvSpPr>
          <p:cNvPr id="24583" name="Text Box 7"/>
          <p:cNvSpPr txBox="1">
            <a:spLocks noChangeArrowheads="1"/>
          </p:cNvSpPr>
          <p:nvPr/>
        </p:nvSpPr>
        <p:spPr bwMode="auto">
          <a:xfrm>
            <a:off x="6604907" y="3998914"/>
            <a:ext cx="50373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latin typeface="Times New Roman" panose="02020603050405020304" pitchFamily="18" charset="0"/>
                <a:cs typeface="Times New Roman" panose="02020603050405020304" pitchFamily="18" charset="0"/>
              </a:rPr>
              <a:t>V</a:t>
            </a:r>
            <a:r>
              <a:rPr lang="vi-VN" altLang="en-US" sz="2000" b="1" dirty="0">
                <a:latin typeface="Times New Roman" panose="02020603050405020304" pitchFamily="18" charset="0"/>
                <a:cs typeface="Times New Roman" panose="02020603050405020304" pitchFamily="18" charset="0"/>
              </a:rPr>
              <a:t>ới 1 lượng enzim xác định, </a:t>
            </a:r>
            <a:endParaRPr lang="en-US" altLang="en-US" sz="2000" b="1" dirty="0">
              <a:latin typeface="Times New Roman" panose="02020603050405020304" pitchFamily="18" charset="0"/>
              <a:cs typeface="Times New Roman" panose="02020603050405020304" pitchFamily="18" charset="0"/>
            </a:endParaRPr>
          </a:p>
          <a:p>
            <a:r>
              <a:rPr lang="vi-VN" altLang="en-US" sz="2000" b="1" dirty="0">
                <a:latin typeface="Times New Roman" panose="02020603050405020304" pitchFamily="18" charset="0"/>
                <a:cs typeface="Times New Roman" panose="02020603050405020304" pitchFamily="18" charset="0"/>
              </a:rPr>
              <a:t>khi tăng dần lượng cơ chất thì hoạt</a:t>
            </a:r>
            <a:endParaRPr lang="en-US" altLang="en-US" sz="2000" b="1" dirty="0">
              <a:latin typeface="Times New Roman" panose="02020603050405020304" pitchFamily="18" charset="0"/>
              <a:cs typeface="Times New Roman" panose="02020603050405020304" pitchFamily="18" charset="0"/>
            </a:endParaRPr>
          </a:p>
          <a:p>
            <a:r>
              <a:rPr lang="vi-VN" altLang="en-US" sz="2000" b="1" dirty="0">
                <a:latin typeface="Times New Roman" panose="02020603050405020304" pitchFamily="18" charset="0"/>
                <a:cs typeface="Times New Roman" panose="02020603050405020304" pitchFamily="18" charset="0"/>
              </a:rPr>
              <a:t>t</a:t>
            </a:r>
            <a:r>
              <a:rPr lang="en-US" altLang="en-US" sz="2000" b="1" dirty="0" err="1">
                <a:latin typeface="Times New Roman" panose="02020603050405020304" pitchFamily="18" charset="0"/>
                <a:cs typeface="Times New Roman" panose="02020603050405020304" pitchFamily="18" charset="0"/>
              </a:rPr>
              <a:t>ính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enzim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tăng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đến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giá</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trị</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cực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đại</a:t>
            </a:r>
            <a:endParaRPr lang="en-US" altLang="en-US" sz="2000" b="1" dirty="0">
              <a:latin typeface="Times New Roman" panose="02020603050405020304" pitchFamily="18" charset="0"/>
              <a:cs typeface="Times New Roman" panose="02020603050405020304" pitchFamily="18" charset="0"/>
            </a:endParaRPr>
          </a:p>
          <a:p>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thì</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dừng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lại</a:t>
            </a:r>
            <a:endParaRPr lang="en-US" altLang="en-US" sz="2000" b="1" dirty="0">
              <a:latin typeface="Times New Roman" panose="02020603050405020304" pitchFamily="18" charset="0"/>
              <a:cs typeface="Times New Roman" panose="02020603050405020304" pitchFamily="18" charset="0"/>
            </a:endParaRPr>
          </a:p>
        </p:txBody>
      </p:sp>
      <p:sp>
        <p:nvSpPr>
          <p:cNvPr id="24584" name="Text Box 8"/>
          <p:cNvSpPr txBox="1">
            <a:spLocks noChangeArrowheads="1"/>
          </p:cNvSpPr>
          <p:nvPr/>
        </p:nvSpPr>
        <p:spPr bwMode="auto">
          <a:xfrm>
            <a:off x="3324184" y="5322353"/>
            <a:ext cx="6021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err="1">
                <a:latin typeface="Times New Roman" panose="02020603050405020304" pitchFamily="18" charset="0"/>
                <a:cs typeface="Times New Roman" panose="02020603050405020304" pitchFamily="18" charset="0"/>
              </a:rPr>
              <a:t>Với</a:t>
            </a:r>
            <a:r>
              <a:rPr lang="en-US" altLang="en-US" sz="2000" b="1" dirty="0">
                <a:latin typeface="Times New Roman" panose="02020603050405020304" pitchFamily="18" charset="0"/>
                <a:cs typeface="Times New Roman" panose="02020603050405020304" pitchFamily="18" charset="0"/>
              </a:rPr>
              <a:t> 1 </a:t>
            </a:r>
            <a:r>
              <a:rPr lang="en-US" altLang="en-US" sz="2000" b="1" dirty="0" err="1">
                <a:latin typeface="Times New Roman" panose="02020603050405020304" pitchFamily="18" charset="0"/>
                <a:cs typeface="Times New Roman" panose="02020603050405020304" pitchFamily="18" charset="0"/>
              </a:rPr>
              <a:t>lượng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cơ</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chất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xác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định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tăng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nồng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enzim</a:t>
            </a:r>
            <a:endParaRPr lang="en-US" altLang="en-US" sz="2000" b="1" dirty="0">
              <a:latin typeface="Times New Roman" panose="02020603050405020304" pitchFamily="18" charset="0"/>
              <a:cs typeface="Times New Roman" panose="02020603050405020304" pitchFamily="18" charset="0"/>
            </a:endParaRPr>
          </a:p>
          <a:p>
            <a:r>
              <a:rPr lang="en-US" altLang="en-US" sz="2000" b="1" dirty="0" err="1">
                <a:latin typeface="Times New Roman" panose="02020603050405020304" pitchFamily="18" charset="0"/>
                <a:cs typeface="Times New Roman" panose="02020603050405020304" pitchFamily="18" charset="0"/>
              </a:rPr>
              <a:t>thì</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hoạt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tính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enzim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tăng</a:t>
            </a:r>
            <a:r>
              <a:rPr lang="en-US" altLang="en-US" sz="2000" b="1" dirty="0">
                <a:latin typeface="Times New Roman" panose="02020603050405020304" pitchFamily="18" charset="0"/>
                <a:cs typeface="Times New Roman" panose="02020603050405020304" pitchFamily="18" charset="0"/>
              </a:rPr>
              <a:t> </a:t>
            </a:r>
          </a:p>
        </p:txBody>
      </p:sp>
      <p:sp>
        <p:nvSpPr>
          <p:cNvPr id="24586" name="Text Box 10"/>
          <p:cNvSpPr txBox="1">
            <a:spLocks noChangeArrowheads="1"/>
          </p:cNvSpPr>
          <p:nvPr/>
        </p:nvSpPr>
        <p:spPr bwMode="auto">
          <a:xfrm>
            <a:off x="3657600" y="5943600"/>
            <a:ext cx="45336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err="1">
                <a:latin typeface="Times New Roman" panose="02020603050405020304" pitchFamily="18" charset="0"/>
                <a:cs typeface="Times New Roman" panose="02020603050405020304" pitchFamily="18" charset="0"/>
              </a:rPr>
              <a:t>Chất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hoạt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hóa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làm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tăng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hoạt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tính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enzim</a:t>
            </a:r>
            <a:endParaRPr lang="en-US" altLang="en-US" sz="2000" b="1" dirty="0">
              <a:latin typeface="Times New Roman" panose="02020603050405020304" pitchFamily="18" charset="0"/>
              <a:cs typeface="Times New Roman" panose="02020603050405020304" pitchFamily="18" charset="0"/>
            </a:endParaRPr>
          </a:p>
          <a:p>
            <a:r>
              <a:rPr lang="en-US" altLang="en-US" sz="2000" b="1" dirty="0" err="1">
                <a:latin typeface="Times New Roman" panose="02020603050405020304" pitchFamily="18" charset="0"/>
                <a:cs typeface="Times New Roman" panose="02020603050405020304" pitchFamily="18" charset="0"/>
              </a:rPr>
              <a:t>Chất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ức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chế</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làm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giảm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hoạt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tính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enzim</a:t>
            </a:r>
            <a:endParaRPr lang="en-US"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5203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ox(in)">
                                      <p:cBhvr>
                                        <p:cTn id="7" dur="500"/>
                                        <p:tgtEl>
                                          <p:spTgt spid="24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582"/>
                                        </p:tgtEl>
                                        <p:attrNameLst>
                                          <p:attrName>style.visibility</p:attrName>
                                        </p:attrNameLst>
                                      </p:cBhvr>
                                      <p:to>
                                        <p:strVal val="visible"/>
                                      </p:to>
                                    </p:set>
                                    <p:animEffect transition="in" filter="box(in)">
                                      <p:cBhvr>
                                        <p:cTn id="12" dur="500"/>
                                        <p:tgtEl>
                                          <p:spTgt spid="245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583"/>
                                        </p:tgtEl>
                                        <p:attrNameLst>
                                          <p:attrName>style.visibility</p:attrName>
                                        </p:attrNameLst>
                                      </p:cBhvr>
                                      <p:to>
                                        <p:strVal val="visible"/>
                                      </p:to>
                                    </p:set>
                                    <p:animEffect transition="in" filter="box(in)">
                                      <p:cBhvr>
                                        <p:cTn id="17" dur="500"/>
                                        <p:tgtEl>
                                          <p:spTgt spid="245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box(in)">
                                      <p:cBhvr>
                                        <p:cTn id="22" dur="500"/>
                                        <p:tgtEl>
                                          <p:spTgt spid="245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586"/>
                                        </p:tgtEl>
                                        <p:attrNameLst>
                                          <p:attrName>style.visibility</p:attrName>
                                        </p:attrNameLst>
                                      </p:cBhvr>
                                      <p:to>
                                        <p:strVal val="visible"/>
                                      </p:to>
                                    </p:set>
                                    <p:animEffect transition="in" filter="box(in)">
                                      <p:cBhvr>
                                        <p:cTn id="27" dur="5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2" grpId="0"/>
      <p:bldP spid="24583" grpId="0"/>
      <p:bldP spid="24584" grpId="0"/>
      <p:bldP spid="2458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2" name="Text Box 6"/>
          <p:cNvSpPr txBox="1">
            <a:spLocks noChangeArrowheads="1"/>
          </p:cNvSpPr>
          <p:nvPr/>
        </p:nvSpPr>
        <p:spPr bwMode="auto">
          <a:xfrm>
            <a:off x="5562600" y="2514600"/>
            <a:ext cx="1524000" cy="946150"/>
          </a:xfrm>
          <a:prstGeom prst="rect">
            <a:avLst/>
          </a:prstGeom>
          <a:gradFill rotWithShape="1">
            <a:gsLst>
              <a:gs pos="0">
                <a:srgbClr val="FFCC00">
                  <a:alpha val="80000"/>
                </a:srgbClr>
              </a:gs>
              <a:gs pos="50000">
                <a:schemeClr val="bg1"/>
              </a:gs>
              <a:gs pos="100000">
                <a:srgbClr val="FFCC00">
                  <a:alpha val="80000"/>
                </a:srgbClr>
              </a:gs>
            </a:gsLst>
            <a:lin ang="5400000" scaled="1"/>
          </a:gradFill>
          <a:ln>
            <a:noFill/>
          </a:ln>
          <a:effectLst/>
          <a:scene3d>
            <a:camera prst="legacyObliqueTopRight"/>
            <a:lightRig rig="legacyFlat3" dir="b"/>
          </a:scene3d>
          <a:sp3d extrusionH="430200" prstMaterial="legacyMatte">
            <a:bevelT w="13500" h="13500" prst="angle"/>
            <a:bevelB w="13500" h="13500" prst="angle"/>
            <a:extrusionClr>
              <a:srgbClr val="FFCC00"/>
            </a:extrusionClr>
            <a:contourClr>
              <a:srgbClr val="FFCC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eaLnBrk="1" hangingPunct="1">
              <a:spcBef>
                <a:spcPct val="50000"/>
              </a:spcBef>
              <a:defRPr/>
            </a:pPr>
            <a:r>
              <a:rPr lang="en-US" sz="2800" b="1" dirty="0">
                <a:solidFill>
                  <a:srgbClr val="0000FF"/>
                </a:solidFill>
              </a:rPr>
              <a:t>100 g </a:t>
            </a:r>
            <a:r>
              <a:rPr lang="en-US" sz="2800" b="1" dirty="0" err="1">
                <a:solidFill>
                  <a:srgbClr val="0000FF"/>
                </a:solidFill>
              </a:rPr>
              <a:t>tinh</a:t>
            </a:r>
            <a:r>
              <a:rPr lang="en-US" sz="2800" b="1" dirty="0">
                <a:solidFill>
                  <a:srgbClr val="0000FF"/>
                </a:solidFill>
              </a:rPr>
              <a:t> </a:t>
            </a:r>
            <a:r>
              <a:rPr lang="en-US" sz="2800" b="1" dirty="0" err="1">
                <a:solidFill>
                  <a:srgbClr val="0000FF"/>
                </a:solidFill>
              </a:rPr>
              <a:t>bột</a:t>
            </a:r>
            <a:endParaRPr lang="en-US" sz="2800" b="1" dirty="0">
              <a:solidFill>
                <a:srgbClr val="0000FF"/>
              </a:solidFill>
            </a:endParaRPr>
          </a:p>
        </p:txBody>
      </p:sp>
      <p:sp>
        <p:nvSpPr>
          <p:cNvPr id="20485" name="Line 7"/>
          <p:cNvSpPr>
            <a:spLocks noChangeShapeType="1"/>
          </p:cNvSpPr>
          <p:nvPr/>
        </p:nvSpPr>
        <p:spPr bwMode="auto">
          <a:xfrm flipV="1">
            <a:off x="7239000" y="1676400"/>
            <a:ext cx="1752600" cy="9144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6" name="Text Box 8"/>
          <p:cNvSpPr txBox="1">
            <a:spLocks noChangeArrowheads="1"/>
          </p:cNvSpPr>
          <p:nvPr/>
        </p:nvSpPr>
        <p:spPr bwMode="auto">
          <a:xfrm rot="-1632166">
            <a:off x="7477126" y="1717675"/>
            <a:ext cx="1444625"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eaLnBrk="1" hangingPunct="1">
              <a:spcBef>
                <a:spcPct val="50000"/>
              </a:spcBef>
            </a:pPr>
            <a:r>
              <a:rPr lang="en-US" altLang="en-US" sz="1800" b="1">
                <a:solidFill>
                  <a:srgbClr val="0000FF"/>
                </a:solidFill>
              </a:rPr>
              <a:t>HCl</a:t>
            </a:r>
          </a:p>
          <a:p>
            <a:pPr algn="ctr" eaLnBrk="1" hangingPunct="1">
              <a:spcBef>
                <a:spcPct val="50000"/>
              </a:spcBef>
            </a:pPr>
            <a:r>
              <a:rPr lang="en-US" altLang="en-US" sz="1800" b="1">
                <a:solidFill>
                  <a:srgbClr val="0000FF"/>
                </a:solidFill>
              </a:rPr>
              <a:t>7200 giây,   t</a:t>
            </a:r>
            <a:r>
              <a:rPr lang="en-US" altLang="en-US" sz="1800" b="1" baseline="30000">
                <a:solidFill>
                  <a:srgbClr val="0000FF"/>
                </a:solidFill>
              </a:rPr>
              <a:t>0 </a:t>
            </a:r>
            <a:r>
              <a:rPr lang="en-US" altLang="en-US" sz="1800" b="1">
                <a:solidFill>
                  <a:srgbClr val="0000FF"/>
                </a:solidFill>
              </a:rPr>
              <a:t>= 100</a:t>
            </a:r>
            <a:r>
              <a:rPr lang="en-US" altLang="en-US" sz="1800" b="1" baseline="30000">
                <a:solidFill>
                  <a:srgbClr val="0000FF"/>
                </a:solidFill>
              </a:rPr>
              <a:t>0</a:t>
            </a:r>
            <a:r>
              <a:rPr lang="en-US" altLang="en-US" sz="1800" b="1">
                <a:solidFill>
                  <a:srgbClr val="0000FF"/>
                </a:solidFill>
              </a:rPr>
              <a:t>C</a:t>
            </a:r>
          </a:p>
        </p:txBody>
      </p:sp>
      <p:sp>
        <p:nvSpPr>
          <p:cNvPr id="96265" name="Text Box 9"/>
          <p:cNvSpPr txBox="1">
            <a:spLocks noChangeArrowheads="1"/>
          </p:cNvSpPr>
          <p:nvPr/>
        </p:nvSpPr>
        <p:spPr bwMode="auto">
          <a:xfrm>
            <a:off x="9002714" y="1447801"/>
            <a:ext cx="1512887" cy="519113"/>
          </a:xfrm>
          <a:prstGeom prst="rect">
            <a:avLst/>
          </a:prstGeom>
          <a:gradFill rotWithShape="1">
            <a:gsLst>
              <a:gs pos="0">
                <a:srgbClr val="CC99FF"/>
              </a:gs>
              <a:gs pos="50000">
                <a:schemeClr val="bg1"/>
              </a:gs>
              <a:gs pos="100000">
                <a:srgbClr val="CC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2800" b="1">
                <a:solidFill>
                  <a:srgbClr val="0000FF"/>
                </a:solidFill>
              </a:rPr>
              <a:t>Glucôzơ</a:t>
            </a:r>
          </a:p>
        </p:txBody>
      </p:sp>
      <p:sp>
        <p:nvSpPr>
          <p:cNvPr id="96266" name="Line 10"/>
          <p:cNvSpPr>
            <a:spLocks noChangeShapeType="1"/>
          </p:cNvSpPr>
          <p:nvPr/>
        </p:nvSpPr>
        <p:spPr bwMode="auto">
          <a:xfrm>
            <a:off x="7239000" y="3124200"/>
            <a:ext cx="1600200" cy="11430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7" name="Text Box 11"/>
          <p:cNvSpPr txBox="1">
            <a:spLocks noChangeArrowheads="1"/>
          </p:cNvSpPr>
          <p:nvPr/>
        </p:nvSpPr>
        <p:spPr bwMode="auto">
          <a:xfrm>
            <a:off x="9013826" y="4038601"/>
            <a:ext cx="1501775" cy="519113"/>
          </a:xfrm>
          <a:prstGeom prst="rect">
            <a:avLst/>
          </a:prstGeom>
          <a:gradFill rotWithShape="1">
            <a:gsLst>
              <a:gs pos="0">
                <a:srgbClr val="CC99FF"/>
              </a:gs>
              <a:gs pos="50000">
                <a:schemeClr val="bg1"/>
              </a:gs>
              <a:gs pos="100000">
                <a:srgbClr val="CC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2800" b="1">
                <a:solidFill>
                  <a:srgbClr val="0000FF"/>
                </a:solidFill>
              </a:rPr>
              <a:t>Glucôzơ</a:t>
            </a:r>
          </a:p>
        </p:txBody>
      </p:sp>
      <p:sp>
        <p:nvSpPr>
          <p:cNvPr id="96268" name="Text Box 12"/>
          <p:cNvSpPr txBox="1">
            <a:spLocks noChangeArrowheads="1"/>
          </p:cNvSpPr>
          <p:nvPr/>
        </p:nvSpPr>
        <p:spPr bwMode="auto">
          <a:xfrm rot="2067398">
            <a:off x="7383464" y="3346450"/>
            <a:ext cx="1296987"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ctr" eaLnBrk="1" hangingPunct="1">
              <a:spcBef>
                <a:spcPct val="50000"/>
              </a:spcBef>
            </a:pPr>
            <a:r>
              <a:rPr lang="en-US" altLang="en-US" sz="1800" b="1">
                <a:solidFill>
                  <a:srgbClr val="0000FF"/>
                </a:solidFill>
              </a:rPr>
              <a:t>E. Amilaza</a:t>
            </a:r>
          </a:p>
          <a:p>
            <a:pPr algn="ctr" eaLnBrk="1" hangingPunct="1">
              <a:spcBef>
                <a:spcPct val="50000"/>
              </a:spcBef>
            </a:pPr>
            <a:r>
              <a:rPr lang="en-US" altLang="en-US" sz="1800" b="1">
                <a:solidFill>
                  <a:srgbClr val="0000FF"/>
                </a:solidFill>
              </a:rPr>
              <a:t>2 giây,        t</a:t>
            </a:r>
            <a:r>
              <a:rPr lang="en-US" altLang="en-US" sz="1800" b="1" baseline="30000">
                <a:solidFill>
                  <a:srgbClr val="0000FF"/>
                </a:solidFill>
              </a:rPr>
              <a:t>0</a:t>
            </a:r>
            <a:r>
              <a:rPr lang="en-US" altLang="en-US" sz="1800" b="1">
                <a:solidFill>
                  <a:srgbClr val="0000FF"/>
                </a:solidFill>
              </a:rPr>
              <a:t> = 37</a:t>
            </a:r>
            <a:r>
              <a:rPr lang="en-US" altLang="en-US" sz="1800" b="1" baseline="30000">
                <a:solidFill>
                  <a:srgbClr val="0000FF"/>
                </a:solidFill>
              </a:rPr>
              <a:t>0</a:t>
            </a:r>
            <a:r>
              <a:rPr lang="en-US" altLang="en-US" sz="1800" b="1">
                <a:solidFill>
                  <a:srgbClr val="0000FF"/>
                </a:solidFill>
              </a:rPr>
              <a:t>C</a:t>
            </a:r>
          </a:p>
        </p:txBody>
      </p:sp>
      <p:sp>
        <p:nvSpPr>
          <p:cNvPr id="20491" name="Rectangle 15"/>
          <p:cNvSpPr>
            <a:spLocks noChangeArrowheads="1"/>
          </p:cNvSpPr>
          <p:nvPr/>
        </p:nvSpPr>
        <p:spPr bwMode="auto">
          <a:xfrm>
            <a:off x="615157" y="152400"/>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eaLnBrk="1" hangingPunct="1"/>
            <a:r>
              <a:rPr lang="nl-NL" altLang="en-US" sz="2800" b="1" dirty="0">
                <a:solidFill>
                  <a:srgbClr val="0000FF"/>
                </a:solidFill>
              </a:rPr>
              <a:t>*</a:t>
            </a:r>
            <a:r>
              <a:rPr lang="nl-NL" altLang="en-US" sz="2800" b="1" dirty="0" smtClean="0">
                <a:solidFill>
                  <a:srgbClr val="0000FF"/>
                </a:solidFill>
              </a:rPr>
              <a:t>Vai </a:t>
            </a:r>
            <a:r>
              <a:rPr lang="nl-NL" altLang="en-US" sz="2800" b="1" dirty="0">
                <a:solidFill>
                  <a:srgbClr val="0000FF"/>
                </a:solidFill>
              </a:rPr>
              <a:t>trò của enzim trong quá trình chuyển hoá vật chất</a:t>
            </a:r>
          </a:p>
        </p:txBody>
      </p:sp>
      <p:sp>
        <p:nvSpPr>
          <p:cNvPr id="13" name="Text Box 14"/>
          <p:cNvSpPr txBox="1">
            <a:spLocks noChangeArrowheads="1"/>
          </p:cNvSpPr>
          <p:nvPr/>
        </p:nvSpPr>
        <p:spPr bwMode="auto">
          <a:xfrm>
            <a:off x="1720850" y="762000"/>
            <a:ext cx="361315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defRPr/>
            </a:pPr>
            <a:r>
              <a:rPr lang="en-US" sz="2800" dirty="0">
                <a:effectLst>
                  <a:outerShdw blurRad="38100" dist="38100" dir="2700000" algn="tl">
                    <a:srgbClr val="C0C0C0"/>
                  </a:outerShdw>
                </a:effectLst>
                <a:sym typeface="Wingdings" panose="05000000000000000000" pitchFamily="2" charset="2"/>
              </a:rPr>
              <a:t>- </a:t>
            </a:r>
            <a:r>
              <a:rPr lang="nl-NL" sz="2800" dirty="0"/>
              <a:t>Enzim làm tăng tốc độ phản ứng.</a:t>
            </a:r>
            <a:endParaRPr lang="en-US" sz="2800" dirty="0"/>
          </a:p>
        </p:txBody>
      </p:sp>
      <p:sp>
        <p:nvSpPr>
          <p:cNvPr id="15" name="Text Box 4"/>
          <p:cNvSpPr txBox="1">
            <a:spLocks noChangeArrowheads="1"/>
          </p:cNvSpPr>
          <p:nvPr/>
        </p:nvSpPr>
        <p:spPr bwMode="auto">
          <a:xfrm>
            <a:off x="1752600" y="1676401"/>
            <a:ext cx="35814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just" eaLnBrk="1" hangingPunct="1">
              <a:spcBef>
                <a:spcPct val="50000"/>
              </a:spcBef>
            </a:pPr>
            <a:r>
              <a:rPr lang="en-US" altLang="en-US" sz="2800"/>
              <a:t>- Tế bào điều hòa quá trình chuyển hóa vật chất thông qua điều khiển hoạt tính của các enzim bằng các chất hoạt hóa hay ức chế.</a:t>
            </a:r>
          </a:p>
        </p:txBody>
      </p:sp>
      <p:grpSp>
        <p:nvGrpSpPr>
          <p:cNvPr id="16" name="Group 54"/>
          <p:cNvGrpSpPr>
            <a:grpSpLocks/>
          </p:cNvGrpSpPr>
          <p:nvPr/>
        </p:nvGrpSpPr>
        <p:grpSpPr bwMode="auto">
          <a:xfrm>
            <a:off x="2362200" y="4800600"/>
            <a:ext cx="7162800" cy="1123950"/>
            <a:chOff x="768" y="2590"/>
            <a:chExt cx="4128" cy="708"/>
          </a:xfrm>
        </p:grpSpPr>
        <p:sp>
          <p:nvSpPr>
            <p:cNvPr id="17" name="Text Box 19"/>
            <p:cNvSpPr txBox="1">
              <a:spLocks noChangeArrowheads="1"/>
            </p:cNvSpPr>
            <p:nvPr/>
          </p:nvSpPr>
          <p:spPr bwMode="auto">
            <a:xfrm>
              <a:off x="3792" y="2688"/>
              <a:ext cx="1059"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chemeClr val="bg2"/>
                </a:buClr>
                <a:buFont typeface="Monotype Sorts" pitchFamily="2" charset="2"/>
                <a:buNone/>
                <a:defRPr/>
              </a:pPr>
              <a:r>
                <a:rPr kumimoji="1" lang="en-US">
                  <a:effectLst>
                    <a:outerShdw blurRad="38100" dist="38100" dir="2700000" algn="tl">
                      <a:srgbClr val="C0C0C0"/>
                    </a:outerShdw>
                  </a:effectLst>
                </a:rPr>
                <a:t>Enzim d</a:t>
              </a:r>
            </a:p>
          </p:txBody>
        </p:sp>
        <p:sp>
          <p:nvSpPr>
            <p:cNvPr id="18" name="Text Box 21"/>
            <p:cNvSpPr txBox="1">
              <a:spLocks noChangeArrowheads="1"/>
            </p:cNvSpPr>
            <p:nvPr/>
          </p:nvSpPr>
          <p:spPr bwMode="auto">
            <a:xfrm>
              <a:off x="816" y="3072"/>
              <a:ext cx="285" cy="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chemeClr val="bg2"/>
                </a:buClr>
                <a:buFont typeface="Monotype Sorts" pitchFamily="2" charset="2"/>
                <a:buNone/>
                <a:defRPr/>
              </a:pPr>
              <a:r>
                <a:rPr kumimoji="1" lang="en-US">
                  <a:effectLst>
                    <a:outerShdw blurRad="38100" dist="38100" dir="2700000" algn="tl">
                      <a:srgbClr val="C0C0C0"/>
                    </a:outerShdw>
                  </a:effectLst>
                </a:rPr>
                <a:t>A</a:t>
              </a:r>
            </a:p>
          </p:txBody>
        </p:sp>
        <p:sp>
          <p:nvSpPr>
            <p:cNvPr id="19" name="Text Box 22"/>
            <p:cNvSpPr txBox="1">
              <a:spLocks noChangeArrowheads="1"/>
            </p:cNvSpPr>
            <p:nvPr/>
          </p:nvSpPr>
          <p:spPr bwMode="auto">
            <a:xfrm>
              <a:off x="1654" y="3123"/>
              <a:ext cx="244" cy="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chemeClr val="bg2"/>
                </a:buClr>
                <a:buFont typeface="Monotype Sorts" pitchFamily="2" charset="2"/>
                <a:buNone/>
                <a:defRPr/>
              </a:pPr>
              <a:r>
                <a:rPr kumimoji="1" lang="en-US">
                  <a:effectLst>
                    <a:outerShdw blurRad="38100" dist="38100" dir="2700000" algn="tl">
                      <a:srgbClr val="C0C0C0"/>
                    </a:outerShdw>
                  </a:effectLst>
                </a:rPr>
                <a:t>B</a:t>
              </a:r>
            </a:p>
          </p:txBody>
        </p:sp>
        <p:sp>
          <p:nvSpPr>
            <p:cNvPr id="20" name="Text Box 23"/>
            <p:cNvSpPr txBox="1">
              <a:spLocks noChangeArrowheads="1"/>
            </p:cNvSpPr>
            <p:nvPr/>
          </p:nvSpPr>
          <p:spPr bwMode="auto">
            <a:xfrm>
              <a:off x="2658" y="3124"/>
              <a:ext cx="278"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chemeClr val="bg2"/>
                </a:buClr>
                <a:buFont typeface="Monotype Sorts" pitchFamily="2" charset="2"/>
                <a:buNone/>
                <a:defRPr/>
              </a:pPr>
              <a:r>
                <a:rPr kumimoji="1" lang="en-US">
                  <a:effectLst>
                    <a:outerShdw blurRad="38100" dist="38100" dir="2700000" algn="tl">
                      <a:srgbClr val="C0C0C0"/>
                    </a:outerShdw>
                  </a:effectLst>
                </a:rPr>
                <a:t>C</a:t>
              </a:r>
            </a:p>
          </p:txBody>
        </p:sp>
        <p:sp>
          <p:nvSpPr>
            <p:cNvPr id="21" name="Text Box 24"/>
            <p:cNvSpPr txBox="1">
              <a:spLocks noChangeArrowheads="1"/>
            </p:cNvSpPr>
            <p:nvPr/>
          </p:nvSpPr>
          <p:spPr bwMode="auto">
            <a:xfrm>
              <a:off x="3765" y="3124"/>
              <a:ext cx="267"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chemeClr val="bg2"/>
                </a:buClr>
                <a:buFont typeface="Monotype Sorts" pitchFamily="2" charset="2"/>
                <a:buNone/>
                <a:defRPr/>
              </a:pPr>
              <a:r>
                <a:rPr kumimoji="1" lang="en-US">
                  <a:effectLst>
                    <a:outerShdw blurRad="38100" dist="38100" dir="2700000" algn="tl">
                      <a:srgbClr val="C0C0C0"/>
                    </a:outerShdw>
                  </a:effectLst>
                </a:rPr>
                <a:t>D</a:t>
              </a:r>
            </a:p>
          </p:txBody>
        </p:sp>
        <p:sp>
          <p:nvSpPr>
            <p:cNvPr id="20503" name="Line 26"/>
            <p:cNvSpPr>
              <a:spLocks noChangeShapeType="1"/>
            </p:cNvSpPr>
            <p:nvPr/>
          </p:nvSpPr>
          <p:spPr bwMode="auto">
            <a:xfrm>
              <a:off x="1094" y="3210"/>
              <a:ext cx="502" cy="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04" name="Line 27"/>
            <p:cNvSpPr>
              <a:spLocks noChangeShapeType="1"/>
            </p:cNvSpPr>
            <p:nvPr/>
          </p:nvSpPr>
          <p:spPr bwMode="auto">
            <a:xfrm>
              <a:off x="1997" y="3210"/>
              <a:ext cx="504" cy="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05" name="Line 28"/>
            <p:cNvSpPr>
              <a:spLocks noChangeShapeType="1"/>
            </p:cNvSpPr>
            <p:nvPr/>
          </p:nvSpPr>
          <p:spPr bwMode="auto">
            <a:xfrm>
              <a:off x="2994" y="3210"/>
              <a:ext cx="612" cy="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06" name="Line 29"/>
            <p:cNvSpPr>
              <a:spLocks noChangeShapeType="1"/>
            </p:cNvSpPr>
            <p:nvPr/>
          </p:nvSpPr>
          <p:spPr bwMode="auto">
            <a:xfrm>
              <a:off x="4108" y="3210"/>
              <a:ext cx="502" cy="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 name="Text Box 30"/>
            <p:cNvSpPr txBox="1">
              <a:spLocks noChangeArrowheads="1"/>
            </p:cNvSpPr>
            <p:nvPr/>
          </p:nvSpPr>
          <p:spPr bwMode="auto">
            <a:xfrm>
              <a:off x="4666" y="3124"/>
              <a:ext cx="230" cy="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chemeClr val="bg2"/>
                </a:buClr>
                <a:buFont typeface="Monotype Sorts" pitchFamily="2" charset="2"/>
                <a:buNone/>
                <a:defRPr/>
              </a:pPr>
              <a:r>
                <a:rPr kumimoji="1" lang="en-US">
                  <a:effectLst>
                    <a:outerShdw blurRad="38100" dist="38100" dir="2700000" algn="tl">
                      <a:srgbClr val="C0C0C0"/>
                    </a:outerShdw>
                  </a:effectLst>
                </a:rPr>
                <a:t>P</a:t>
              </a:r>
            </a:p>
          </p:txBody>
        </p:sp>
        <p:cxnSp>
          <p:nvCxnSpPr>
            <p:cNvPr id="20508" name="AutoShape 33"/>
            <p:cNvCxnSpPr>
              <a:cxnSpLocks noChangeShapeType="1"/>
            </p:cNvCxnSpPr>
            <p:nvPr/>
          </p:nvCxnSpPr>
          <p:spPr bwMode="auto">
            <a:xfrm flipV="1">
              <a:off x="4812" y="2597"/>
              <a:ext cx="0" cy="517"/>
            </a:xfrm>
            <a:prstGeom prst="straightConnector1">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509" name="AutoShape 34"/>
            <p:cNvCxnSpPr>
              <a:cxnSpLocks noChangeShapeType="1"/>
              <a:endCxn id="20510" idx="0"/>
            </p:cNvCxnSpPr>
            <p:nvPr/>
          </p:nvCxnSpPr>
          <p:spPr bwMode="auto">
            <a:xfrm flipH="1">
              <a:off x="1294" y="2590"/>
              <a:ext cx="3518" cy="1"/>
            </a:xfrm>
            <a:prstGeom prst="straightConnector1">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510" name="Line 35"/>
            <p:cNvSpPr>
              <a:spLocks noChangeShapeType="1"/>
            </p:cNvSpPr>
            <p:nvPr/>
          </p:nvSpPr>
          <p:spPr bwMode="auto">
            <a:xfrm>
              <a:off x="1294" y="2597"/>
              <a:ext cx="2" cy="175"/>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 name="Text Box 36"/>
            <p:cNvSpPr txBox="1">
              <a:spLocks noChangeArrowheads="1"/>
            </p:cNvSpPr>
            <p:nvPr/>
          </p:nvSpPr>
          <p:spPr bwMode="auto">
            <a:xfrm>
              <a:off x="1728" y="2688"/>
              <a:ext cx="1017"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chemeClr val="bg2"/>
                </a:buClr>
                <a:buFont typeface="Monotype Sorts" pitchFamily="2" charset="2"/>
                <a:buNone/>
                <a:defRPr/>
              </a:pPr>
              <a:r>
                <a:rPr kumimoji="1" lang="en-US">
                  <a:effectLst>
                    <a:outerShdw blurRad="38100" dist="38100" dir="2700000" algn="tl">
                      <a:srgbClr val="C0C0C0"/>
                    </a:outerShdw>
                  </a:effectLst>
                </a:rPr>
                <a:t>Enzim b</a:t>
              </a:r>
            </a:p>
          </p:txBody>
        </p:sp>
        <p:sp>
          <p:nvSpPr>
            <p:cNvPr id="31" name="Text Box 37"/>
            <p:cNvSpPr txBox="1">
              <a:spLocks noChangeArrowheads="1"/>
            </p:cNvSpPr>
            <p:nvPr/>
          </p:nvSpPr>
          <p:spPr bwMode="auto">
            <a:xfrm>
              <a:off x="2832" y="2688"/>
              <a:ext cx="967"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chemeClr val="bg2"/>
                </a:buClr>
                <a:buFont typeface="Monotype Sorts" pitchFamily="2" charset="2"/>
                <a:buNone/>
                <a:defRPr/>
              </a:pPr>
              <a:r>
                <a:rPr kumimoji="1" lang="en-US">
                  <a:solidFill>
                    <a:schemeClr val="accent2"/>
                  </a:solidFill>
                  <a:effectLst>
                    <a:outerShdw blurRad="38100" dist="38100" dir="2700000" algn="tl">
                      <a:srgbClr val="C0C0C0"/>
                    </a:outerShdw>
                  </a:effectLst>
                </a:rPr>
                <a:t>Enzim c</a:t>
              </a:r>
            </a:p>
          </p:txBody>
        </p:sp>
        <p:sp>
          <p:nvSpPr>
            <p:cNvPr id="20513" name="Line 39"/>
            <p:cNvSpPr>
              <a:spLocks noChangeShapeType="1"/>
            </p:cNvSpPr>
            <p:nvPr/>
          </p:nvSpPr>
          <p:spPr bwMode="auto">
            <a:xfrm>
              <a:off x="2199" y="2978"/>
              <a:ext cx="0" cy="17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14" name="Line 40"/>
            <p:cNvSpPr>
              <a:spLocks noChangeShapeType="1"/>
            </p:cNvSpPr>
            <p:nvPr/>
          </p:nvSpPr>
          <p:spPr bwMode="auto">
            <a:xfrm>
              <a:off x="3305" y="2978"/>
              <a:ext cx="0" cy="17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15" name="Line 41"/>
            <p:cNvSpPr>
              <a:spLocks noChangeShapeType="1"/>
            </p:cNvSpPr>
            <p:nvPr/>
          </p:nvSpPr>
          <p:spPr bwMode="auto">
            <a:xfrm>
              <a:off x="4309" y="2978"/>
              <a:ext cx="0" cy="17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 name="Text Box 42"/>
            <p:cNvSpPr txBox="1">
              <a:spLocks noChangeAspect="1" noChangeArrowheads="1"/>
            </p:cNvSpPr>
            <p:nvPr/>
          </p:nvSpPr>
          <p:spPr bwMode="auto">
            <a:xfrm>
              <a:off x="768" y="2688"/>
              <a:ext cx="110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chemeClr val="bg2"/>
                </a:buClr>
                <a:buFont typeface="Monotype Sorts" pitchFamily="2" charset="2"/>
                <a:buNone/>
                <a:defRPr/>
              </a:pPr>
              <a:r>
                <a:rPr kumimoji="1" lang="en-US">
                  <a:solidFill>
                    <a:srgbClr val="FF3300"/>
                  </a:solidFill>
                  <a:effectLst>
                    <a:outerShdw blurRad="38100" dist="38100" dir="2700000" algn="tl">
                      <a:srgbClr val="C0C0C0"/>
                    </a:outerShdw>
                  </a:effectLst>
                </a:rPr>
                <a:t>Enzim a</a:t>
              </a:r>
            </a:p>
          </p:txBody>
        </p:sp>
        <p:sp>
          <p:nvSpPr>
            <p:cNvPr id="20517" name="Line 43"/>
            <p:cNvSpPr>
              <a:spLocks noChangeShapeType="1"/>
            </p:cNvSpPr>
            <p:nvPr/>
          </p:nvSpPr>
          <p:spPr bwMode="auto">
            <a:xfrm>
              <a:off x="1294" y="2978"/>
              <a:ext cx="2" cy="176"/>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7" name="Text Box 18"/>
          <p:cNvSpPr txBox="1">
            <a:spLocks noChangeArrowheads="1"/>
          </p:cNvSpPr>
          <p:nvPr/>
        </p:nvSpPr>
        <p:spPr bwMode="auto">
          <a:xfrm>
            <a:off x="4267200" y="6096000"/>
            <a:ext cx="3505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chemeClr val="bg2"/>
              </a:buClr>
              <a:buFont typeface="Monotype Sorts" pitchFamily="2" charset="2"/>
              <a:buNone/>
              <a:defRPr/>
            </a:pPr>
            <a:r>
              <a:rPr kumimoji="1" lang="en-US" b="1" dirty="0" err="1">
                <a:solidFill>
                  <a:srgbClr val="0000FF"/>
                </a:solidFill>
                <a:effectLst>
                  <a:outerShdw blurRad="38100" dist="38100" dir="2700000" algn="tl">
                    <a:srgbClr val="C0C0C0"/>
                  </a:outerShdw>
                </a:effectLst>
              </a:rPr>
              <a:t>Sơ</a:t>
            </a:r>
            <a:r>
              <a:rPr kumimoji="1" lang="en-US" b="1" dirty="0">
                <a:solidFill>
                  <a:srgbClr val="0000FF"/>
                </a:solidFill>
                <a:effectLst>
                  <a:outerShdw blurRad="38100" dist="38100" dir="2700000" algn="tl">
                    <a:srgbClr val="C0C0C0"/>
                  </a:outerShdw>
                </a:effectLst>
              </a:rPr>
              <a:t> </a:t>
            </a:r>
            <a:r>
              <a:rPr kumimoji="1" lang="en-US" b="1" dirty="0" err="1">
                <a:solidFill>
                  <a:srgbClr val="0000FF"/>
                </a:solidFill>
                <a:effectLst>
                  <a:outerShdw blurRad="38100" dist="38100" dir="2700000" algn="tl">
                    <a:srgbClr val="C0C0C0"/>
                  </a:outerShdw>
                </a:effectLst>
              </a:rPr>
              <a:t>đồ</a:t>
            </a:r>
            <a:r>
              <a:rPr kumimoji="1" lang="en-US" b="1" dirty="0">
                <a:solidFill>
                  <a:srgbClr val="0000FF"/>
                </a:solidFill>
                <a:effectLst>
                  <a:outerShdw blurRad="38100" dist="38100" dir="2700000" algn="tl">
                    <a:srgbClr val="C0C0C0"/>
                  </a:outerShdw>
                </a:effectLst>
              </a:rPr>
              <a:t> </a:t>
            </a:r>
            <a:r>
              <a:rPr kumimoji="1" lang="en-US" b="1" dirty="0" err="1">
                <a:solidFill>
                  <a:srgbClr val="0000FF"/>
                </a:solidFill>
                <a:effectLst>
                  <a:outerShdw blurRad="38100" dist="38100" dir="2700000" algn="tl">
                    <a:srgbClr val="C0C0C0"/>
                  </a:outerShdw>
                </a:effectLst>
              </a:rPr>
              <a:t>ức</a:t>
            </a:r>
            <a:r>
              <a:rPr kumimoji="1" lang="en-US" b="1" dirty="0">
                <a:solidFill>
                  <a:srgbClr val="0000FF"/>
                </a:solidFill>
                <a:effectLst>
                  <a:outerShdw blurRad="38100" dist="38100" dir="2700000" algn="tl">
                    <a:srgbClr val="C0C0C0"/>
                  </a:outerShdw>
                </a:effectLst>
              </a:rPr>
              <a:t> </a:t>
            </a:r>
            <a:r>
              <a:rPr kumimoji="1" lang="en-US" b="1" dirty="0" err="1">
                <a:solidFill>
                  <a:srgbClr val="0000FF"/>
                </a:solidFill>
                <a:effectLst>
                  <a:outerShdw blurRad="38100" dist="38100" dir="2700000" algn="tl">
                    <a:srgbClr val="C0C0C0"/>
                  </a:outerShdw>
                </a:effectLst>
              </a:rPr>
              <a:t>chế</a:t>
            </a:r>
            <a:r>
              <a:rPr kumimoji="1" lang="en-US" b="1" dirty="0">
                <a:solidFill>
                  <a:srgbClr val="0000FF"/>
                </a:solidFill>
                <a:effectLst>
                  <a:outerShdw blurRad="38100" dist="38100" dir="2700000" algn="tl">
                    <a:srgbClr val="C0C0C0"/>
                  </a:outerShdw>
                </a:effectLst>
              </a:rPr>
              <a:t> </a:t>
            </a:r>
            <a:r>
              <a:rPr kumimoji="1" lang="en-US" b="1" dirty="0" err="1">
                <a:solidFill>
                  <a:srgbClr val="0000FF"/>
                </a:solidFill>
                <a:effectLst>
                  <a:outerShdw blurRad="38100" dist="38100" dir="2700000" algn="tl">
                    <a:srgbClr val="C0C0C0"/>
                  </a:outerShdw>
                </a:effectLst>
              </a:rPr>
              <a:t>ngược</a:t>
            </a:r>
            <a:endParaRPr kumimoji="1" lang="en-US" b="1" dirty="0">
              <a:solidFill>
                <a:srgbClr val="0000FF"/>
              </a:solidFill>
              <a:effectLst>
                <a:outerShdw blurRad="38100" dist="38100" dir="2700000" algn="tl">
                  <a:srgbClr val="C0C0C0"/>
                </a:outerShdw>
              </a:effectLst>
            </a:endParaRPr>
          </a:p>
        </p:txBody>
      </p:sp>
      <p:sp>
        <p:nvSpPr>
          <p:cNvPr id="38" name="Text Box 75"/>
          <p:cNvSpPr txBox="1">
            <a:spLocks noChangeArrowheads="1"/>
          </p:cNvSpPr>
          <p:nvPr/>
        </p:nvSpPr>
        <p:spPr bwMode="auto">
          <a:xfrm>
            <a:off x="1752600" y="4389438"/>
            <a:ext cx="54864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anose="02020603050405020304" pitchFamily="18" charset="0"/>
              </a:defRPr>
            </a:lvl1pPr>
            <a:lvl2pPr marL="742950" indent="-285750">
              <a:defRPr sz="3000">
                <a:solidFill>
                  <a:schemeClr val="tx1"/>
                </a:solidFill>
                <a:latin typeface="Times New Roman" panose="02020603050405020304" pitchFamily="18" charset="0"/>
              </a:defRPr>
            </a:lvl2pPr>
            <a:lvl3pPr marL="1143000" indent="-228600">
              <a:defRPr sz="3000">
                <a:solidFill>
                  <a:schemeClr val="tx1"/>
                </a:solidFill>
                <a:latin typeface="Times New Roman" panose="02020603050405020304" pitchFamily="18" charset="0"/>
              </a:defRPr>
            </a:lvl3pPr>
            <a:lvl4pPr marL="1600200" indent="-228600">
              <a:defRPr sz="3000">
                <a:solidFill>
                  <a:schemeClr val="tx1"/>
                </a:solidFill>
                <a:latin typeface="Times New Roman" panose="02020603050405020304" pitchFamily="18" charset="0"/>
              </a:defRPr>
            </a:lvl4pPr>
            <a:lvl5pPr marL="2057400" indent="-228600">
              <a:defRPr sz="3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000">
                <a:solidFill>
                  <a:schemeClr val="tx1"/>
                </a:solidFill>
                <a:latin typeface="Times New Roman" panose="02020603050405020304" pitchFamily="18" charset="0"/>
              </a:defRPr>
            </a:lvl9pPr>
          </a:lstStyle>
          <a:p>
            <a:pPr algn="just" eaLnBrk="1" hangingPunct="1">
              <a:spcBef>
                <a:spcPct val="50000"/>
              </a:spcBef>
            </a:pPr>
            <a:r>
              <a:rPr lang="en-US" altLang="en-US" sz="2800" dirty="0">
                <a:sym typeface="Wingdings" panose="05000000000000000000" pitchFamily="2" charset="2"/>
              </a:rPr>
              <a:t>- </a:t>
            </a:r>
            <a:r>
              <a:rPr lang="en-US" altLang="en-US" sz="2800" dirty="0" err="1"/>
              <a:t>Ức</a:t>
            </a:r>
            <a:r>
              <a:rPr lang="en-US" altLang="en-US" sz="2800" dirty="0"/>
              <a:t> </a:t>
            </a:r>
            <a:r>
              <a:rPr lang="en-US" altLang="en-US" sz="2800" dirty="0" err="1"/>
              <a:t>chế</a:t>
            </a:r>
            <a:r>
              <a:rPr lang="en-US" altLang="en-US" sz="2800" dirty="0"/>
              <a:t> </a:t>
            </a:r>
            <a:r>
              <a:rPr lang="en-US" altLang="en-US" sz="2800" dirty="0" err="1"/>
              <a:t>ngược</a:t>
            </a:r>
            <a:r>
              <a:rPr lang="en-US" altLang="en-US" sz="2800" dirty="0"/>
              <a:t> </a:t>
            </a:r>
            <a:r>
              <a:rPr lang="en-US" altLang="en-US" sz="2800" dirty="0" err="1"/>
              <a:t>là</a:t>
            </a:r>
            <a:r>
              <a:rPr lang="en-US" altLang="en-US" sz="2800" dirty="0"/>
              <a:t> </a:t>
            </a:r>
            <a:r>
              <a:rPr lang="en-US" altLang="en-US" sz="2800" dirty="0" err="1"/>
              <a:t>kiểu</a:t>
            </a:r>
            <a:r>
              <a:rPr lang="en-US" altLang="en-US" sz="2800" dirty="0"/>
              <a:t> </a:t>
            </a:r>
            <a:r>
              <a:rPr lang="en-US" altLang="en-US" sz="2800" dirty="0" err="1"/>
              <a:t>điều</a:t>
            </a:r>
            <a:r>
              <a:rPr lang="en-US" altLang="en-US" sz="2800" dirty="0"/>
              <a:t> </a:t>
            </a:r>
            <a:r>
              <a:rPr lang="en-US" altLang="en-US" sz="2800" dirty="0" err="1"/>
              <a:t>hòa</a:t>
            </a:r>
            <a:r>
              <a:rPr lang="en-US" altLang="en-US" sz="2800" dirty="0"/>
              <a:t> </a:t>
            </a:r>
            <a:r>
              <a:rPr lang="en-US" altLang="en-US" sz="2800" dirty="0" err="1"/>
              <a:t>trong</a:t>
            </a:r>
            <a:r>
              <a:rPr lang="en-US" altLang="en-US" sz="2800" dirty="0"/>
              <a:t> </a:t>
            </a:r>
            <a:r>
              <a:rPr lang="en-US" altLang="en-US" sz="2800" dirty="0" err="1"/>
              <a:t>đó</a:t>
            </a:r>
            <a:r>
              <a:rPr lang="en-US" altLang="en-US" sz="2800" dirty="0"/>
              <a:t> </a:t>
            </a:r>
            <a:r>
              <a:rPr lang="en-US" altLang="en-US" sz="2800" dirty="0" err="1"/>
              <a:t>sản</a:t>
            </a:r>
            <a:r>
              <a:rPr lang="en-US" altLang="en-US" sz="2800" dirty="0"/>
              <a:t> </a:t>
            </a:r>
            <a:r>
              <a:rPr lang="en-US" altLang="en-US" sz="2800" dirty="0" err="1"/>
              <a:t>phẩm</a:t>
            </a:r>
            <a:r>
              <a:rPr lang="en-US" altLang="en-US" sz="2800" dirty="0"/>
              <a:t> quay </a:t>
            </a:r>
            <a:r>
              <a:rPr lang="en-US" altLang="en-US" sz="2800" dirty="0" err="1"/>
              <a:t>lại</a:t>
            </a:r>
            <a:r>
              <a:rPr lang="en-US" altLang="en-US" sz="2800" dirty="0"/>
              <a:t> </a:t>
            </a:r>
            <a:r>
              <a:rPr lang="en-US" altLang="en-US" sz="2800" dirty="0" err="1"/>
              <a:t>tác</a:t>
            </a:r>
            <a:r>
              <a:rPr lang="en-US" altLang="en-US" sz="2800" dirty="0"/>
              <a:t> </a:t>
            </a:r>
            <a:r>
              <a:rPr lang="en-US" altLang="en-US" sz="2800" dirty="0" err="1"/>
              <a:t>động</a:t>
            </a:r>
            <a:r>
              <a:rPr lang="en-US" altLang="en-US" sz="2800" dirty="0"/>
              <a:t> </a:t>
            </a:r>
            <a:r>
              <a:rPr lang="en-US" altLang="en-US" sz="2800" dirty="0" err="1"/>
              <a:t>như</a:t>
            </a:r>
            <a:r>
              <a:rPr lang="en-US" altLang="en-US" sz="2800" dirty="0"/>
              <a:t> 1 </a:t>
            </a:r>
            <a:r>
              <a:rPr lang="en-US" altLang="en-US" sz="2800" dirty="0" err="1"/>
              <a:t>chất</a:t>
            </a:r>
            <a:r>
              <a:rPr lang="en-US" altLang="en-US" sz="2800" dirty="0"/>
              <a:t> </a:t>
            </a:r>
            <a:r>
              <a:rPr lang="en-US" altLang="en-US" sz="2800" dirty="0" err="1"/>
              <a:t>ức</a:t>
            </a:r>
            <a:r>
              <a:rPr lang="en-US" altLang="en-US" sz="2800" dirty="0"/>
              <a:t> </a:t>
            </a:r>
            <a:r>
              <a:rPr lang="en-US" altLang="en-US" sz="2800" dirty="0" err="1"/>
              <a:t>chế</a:t>
            </a:r>
            <a:r>
              <a:rPr lang="en-US" altLang="en-US" sz="2800" dirty="0"/>
              <a:t> </a:t>
            </a:r>
            <a:r>
              <a:rPr lang="en-US" altLang="en-US" sz="2800" dirty="0">
                <a:sym typeface="Wingdings" panose="05000000000000000000" pitchFamily="2" charset="2"/>
              </a:rPr>
              <a:t> </a:t>
            </a:r>
            <a:r>
              <a:rPr lang="en-US" altLang="en-US" sz="2800" dirty="0" err="1"/>
              <a:t>bất</a:t>
            </a:r>
            <a:r>
              <a:rPr lang="en-US" altLang="en-US" sz="2800" dirty="0"/>
              <a:t> </a:t>
            </a:r>
            <a:r>
              <a:rPr lang="en-US" altLang="en-US" sz="2800" dirty="0" err="1"/>
              <a:t>hoạt</a:t>
            </a:r>
            <a:r>
              <a:rPr lang="en-US" altLang="en-US" sz="2800" dirty="0"/>
              <a:t> </a:t>
            </a:r>
            <a:r>
              <a:rPr lang="en-US" altLang="en-US" sz="2800"/>
              <a:t>enzim</a:t>
            </a:r>
            <a:endParaRPr lang="en-US" altLang="en-US" sz="2800" dirty="0"/>
          </a:p>
        </p:txBody>
      </p:sp>
    </p:spTree>
    <p:extLst>
      <p:ext uri="{BB962C8B-B14F-4D97-AF65-F5344CB8AC3E}">
        <p14:creationId xmlns:p14="http://schemas.microsoft.com/office/powerpoint/2010/main" val="4031079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2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2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xit" presetSubtype="4" fill="hold" nodeType="clickEffect">
                                  <p:stCondLst>
                                    <p:cond delay="0"/>
                                  </p:stCondLst>
                                  <p:childTnLst>
                                    <p:anim calcmode="lin" valueType="num">
                                      <p:cBhvr additive="base">
                                        <p:cTn id="28" dur="500"/>
                                        <p:tgtEl>
                                          <p:spTgt spid="16"/>
                                        </p:tgtEl>
                                        <p:attrNameLst>
                                          <p:attrName>ppt_y</p:attrName>
                                        </p:attrNameLst>
                                      </p:cBhvr>
                                      <p:tavLst>
                                        <p:tav tm="0">
                                          <p:val>
                                            <p:strVal val="#ppt_y"/>
                                          </p:val>
                                        </p:tav>
                                        <p:tav tm="100000">
                                          <p:val>
                                            <p:strVal val="#ppt_y+#ppt_h*1.125000"/>
                                          </p:val>
                                        </p:tav>
                                      </p:tavLst>
                                    </p:anim>
                                    <p:animEffect transition="out" filter="wipe(down)">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par>
                                <p:cTn id="31" presetID="12" presetClass="exit" presetSubtype="4" fill="hold" grpId="1" nodeType="withEffect">
                                  <p:stCondLst>
                                    <p:cond delay="0"/>
                                  </p:stCondLst>
                                  <p:childTnLst>
                                    <p:anim calcmode="lin" valueType="num">
                                      <p:cBhvr additive="base">
                                        <p:cTn id="32" dur="500"/>
                                        <p:tgtEl>
                                          <p:spTgt spid="37"/>
                                        </p:tgtEl>
                                        <p:attrNameLst>
                                          <p:attrName>ppt_y</p:attrName>
                                        </p:attrNameLst>
                                      </p:cBhvr>
                                      <p:tavLst>
                                        <p:tav tm="0">
                                          <p:val>
                                            <p:strVal val="#ppt_y"/>
                                          </p:val>
                                        </p:tav>
                                        <p:tav tm="100000">
                                          <p:val>
                                            <p:strVal val="#ppt_y+#ppt_h*1.125000"/>
                                          </p:val>
                                        </p:tav>
                                      </p:tavLst>
                                    </p:anim>
                                    <p:animEffect transition="out" filter="wipe(down)">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6" grpId="0" animBg="1"/>
      <p:bldP spid="96267" grpId="0" animBg="1"/>
      <p:bldP spid="96268" grpId="0"/>
      <p:bldP spid="13" grpId="0"/>
      <p:bldP spid="15" grpId="0"/>
      <p:bldP spid="37" grpId="0"/>
      <p:bldP spid="37" grpId="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11"/>
          <p:cNvSpPr txBox="1"/>
          <p:nvPr/>
        </p:nvSpPr>
        <p:spPr>
          <a:xfrm>
            <a:off x="-44450" y="35153"/>
            <a:ext cx="6404429" cy="584775"/>
          </a:xfrm>
          <a:prstGeom prst="rect">
            <a:avLst/>
          </a:prstGeom>
          <a:noFill/>
          <a:ln w="9525">
            <a:noFill/>
          </a:ln>
        </p:spPr>
        <p:txBody>
          <a:bodyPr wrap="square">
            <a:spAutoFit/>
          </a:bodyPr>
          <a:lstStyle/>
          <a:p>
            <a:pPr algn="ctr">
              <a:spcBef>
                <a:spcPct val="50000"/>
              </a:spcBef>
            </a:pPr>
            <a:r>
              <a:rPr lang="en-US" altLang="vi-VN" sz="3200" b="1" dirty="0">
                <a:solidFill>
                  <a:srgbClr val="000066"/>
                </a:solidFill>
                <a:latin typeface="Times New Roman" panose="02020603050405020304" pitchFamily="18" charset="0"/>
              </a:rPr>
              <a:t>1. Khái niệm năng lượng</a:t>
            </a:r>
          </a:p>
        </p:txBody>
      </p:sp>
      <p:sp>
        <p:nvSpPr>
          <p:cNvPr id="2106" name="Text Box 58"/>
          <p:cNvSpPr txBox="1">
            <a:spLocks noChangeArrowheads="1"/>
          </p:cNvSpPr>
          <p:nvPr/>
        </p:nvSpPr>
        <p:spPr bwMode="auto">
          <a:xfrm>
            <a:off x="572861" y="566965"/>
            <a:ext cx="11153604" cy="584775"/>
          </a:xfrm>
          <a:prstGeom prst="rect">
            <a:avLst/>
          </a:prstGeom>
          <a:noFill/>
          <a:ln w="9525">
            <a:noFill/>
            <a:miter lim="800000"/>
          </a:ln>
          <a:effectLst/>
        </p:spPr>
        <p:txBody>
          <a:bodyPr wrap="square">
            <a:spAutoFit/>
          </a:bodyPr>
          <a:lstStyle/>
          <a:p>
            <a:pPr>
              <a:spcBef>
                <a:spcPct val="50000"/>
              </a:spcBef>
            </a:pPr>
            <a:r>
              <a:rPr lang="en-US" altLang="vi-VN" sz="3200" dirty="0">
                <a:solidFill>
                  <a:srgbClr val="050303"/>
                </a:solidFill>
                <a:effectLst>
                  <a:outerShdw blurRad="38100" dist="38100" dir="2700000">
                    <a:srgbClr val="C0C0C0"/>
                  </a:outerShdw>
                </a:effectLst>
                <a:latin typeface="Times New Roman" panose="02020603050405020304" pitchFamily="18" charset="0"/>
                <a:cs typeface="Times New Roman" panose="02020603050405020304" pitchFamily="18" charset="0"/>
              </a:rPr>
              <a:t>- Năng lượng l</a:t>
            </a:r>
            <a:r>
              <a:rPr lang="en-US" altLang="vi-VN" sz="3200" dirty="0">
                <a:solidFill>
                  <a:srgbClr val="050303"/>
                </a:solidFill>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en-US" altLang="vi-VN" sz="3200" dirty="0">
                <a:solidFill>
                  <a:srgbClr val="050303"/>
                </a:solidFill>
                <a:effectLst>
                  <a:outerShdw blurRad="38100" dist="38100" dir="2700000">
                    <a:srgbClr val="C0C0C0"/>
                  </a:outerShdw>
                </a:effectLst>
                <a:latin typeface="Times New Roman" panose="02020603050405020304" pitchFamily="18" charset="0"/>
                <a:cs typeface="Times New Roman" panose="02020603050405020304" pitchFamily="18" charset="0"/>
              </a:rPr>
              <a:t> đại lượng đặc trưng cho khả năng sinh công</a:t>
            </a:r>
            <a:r>
              <a:rPr lang="en-US" altLang="vi-VN" sz="3200" dirty="0">
                <a:effectLst>
                  <a:outerShdw blurRad="38100" dist="38100" dir="2700000">
                    <a:srgbClr val="C0C0C0"/>
                  </a:outerShdw>
                </a:effectLst>
                <a:latin typeface="Times New Roman" panose="02020603050405020304" pitchFamily="18" charset="0"/>
                <a:cs typeface="Times New Roman" panose="02020603050405020304" pitchFamily="18" charset="0"/>
              </a:rPr>
              <a:t>.</a:t>
            </a:r>
            <a:endParaRPr lang="en-US" altLang="vi-VN" sz="3200"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 name="Text Box 58"/>
          <p:cNvSpPr txBox="1">
            <a:spLocks noChangeArrowheads="1"/>
          </p:cNvSpPr>
          <p:nvPr/>
        </p:nvSpPr>
        <p:spPr bwMode="auto">
          <a:xfrm>
            <a:off x="467859" y="1480727"/>
            <a:ext cx="8458200" cy="584775"/>
          </a:xfrm>
          <a:prstGeom prst="rect">
            <a:avLst/>
          </a:prstGeom>
          <a:noFill/>
          <a:ln w="9525">
            <a:noFill/>
            <a:miter lim="800000"/>
          </a:ln>
          <a:effectLst/>
        </p:spPr>
        <p:txBody>
          <a:bodyPr>
            <a:spAutoFit/>
          </a:bodyPr>
          <a:lstStyle/>
          <a:p>
            <a:pPr>
              <a:spcBef>
                <a:spcPct val="50000"/>
              </a:spcBef>
              <a:buNone/>
            </a:pPr>
            <a:r>
              <a:rPr lang="en-US" altLang="vi-VN" sz="2000" dirty="0">
                <a:solidFill>
                  <a:srgbClr val="7030A0"/>
                </a:solidFill>
                <a:effectLst>
                  <a:outerShdw blurRad="38100" dist="38100" dir="2700000">
                    <a:srgbClr val="C0C0C0"/>
                  </a:outerShdw>
                </a:effectLst>
                <a:latin typeface="Arial" panose="020B0604020202020204" pitchFamily="34" charset="0"/>
              </a:rPr>
              <a:t>    </a:t>
            </a:r>
            <a:r>
              <a:rPr lang="en-US" altLang="vi-VN" sz="3200" b="1" dirty="0">
                <a:solidFill>
                  <a:srgbClr val="7030A0"/>
                </a:solidFill>
                <a:effectLst>
                  <a:outerShdw blurRad="38100" dist="38100" dir="2700000">
                    <a:srgbClr val="C0C0C0"/>
                  </a:outerShdw>
                </a:effectLst>
                <a:latin typeface="Times New Roman" panose="02020603050405020304" pitchFamily="18" charset="0"/>
                <a:cs typeface="Times New Roman" panose="02020603050405020304" pitchFamily="18" charset="0"/>
              </a:rPr>
              <a:t>- </a:t>
            </a:r>
            <a:r>
              <a:rPr lang="en-US" altLang="vi-VN" sz="3200" b="1" dirty="0">
                <a:effectLst>
                  <a:outerShdw blurRad="38100" dist="38100" dir="2700000">
                    <a:srgbClr val="C0C0C0"/>
                  </a:outerShdw>
                </a:effectLst>
                <a:latin typeface="Times New Roman" panose="02020603050405020304" pitchFamily="18" charset="0"/>
                <a:cs typeface="Times New Roman" panose="02020603050405020304" pitchFamily="18" charset="0"/>
              </a:rPr>
              <a:t>Năng lượng có hai trạng thái: </a:t>
            </a:r>
            <a:endParaRPr lang="en-US" altLang="vi-VN" sz="3200"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4" name="Text Box 58"/>
          <p:cNvSpPr txBox="1">
            <a:spLocks noChangeArrowheads="1"/>
          </p:cNvSpPr>
          <p:nvPr/>
        </p:nvSpPr>
        <p:spPr bwMode="auto">
          <a:xfrm>
            <a:off x="572861" y="2141763"/>
            <a:ext cx="9742375" cy="1323439"/>
          </a:xfrm>
          <a:prstGeom prst="rect">
            <a:avLst/>
          </a:prstGeom>
          <a:noFill/>
          <a:ln w="9525">
            <a:noFill/>
            <a:miter lim="800000"/>
          </a:ln>
          <a:effectLst/>
        </p:spPr>
        <p:txBody>
          <a:bodyPr wrap="square">
            <a:spAutoFit/>
          </a:bodyPr>
          <a:lstStyle/>
          <a:p>
            <a:pPr>
              <a:spcBef>
                <a:spcPct val="50000"/>
              </a:spcBef>
            </a:pPr>
            <a:r>
              <a:rPr lang="en-US" altLang="vi-VN" sz="3200" dirty="0">
                <a:effectLst>
                  <a:outerShdw blurRad="38100" dist="38100" dir="2700000">
                    <a:srgbClr val="C0C0C0"/>
                  </a:outerShdw>
                </a:effectLst>
                <a:latin typeface="Times New Roman" panose="02020603050405020304" pitchFamily="18" charset="0"/>
                <a:cs typeface="Times New Roman" panose="02020603050405020304" pitchFamily="18" charset="0"/>
              </a:rPr>
              <a:t>+ Thế năng: l</a:t>
            </a:r>
            <a:r>
              <a:rPr lang="en-US" altLang="vi-VN" sz="32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en-US" altLang="vi-VN" sz="3200" dirty="0">
                <a:effectLst>
                  <a:outerShdw blurRad="38100" dist="38100" dir="2700000">
                    <a:srgbClr val="C0C0C0"/>
                  </a:outerShdw>
                </a:effectLst>
                <a:latin typeface="Times New Roman" panose="02020603050405020304" pitchFamily="18" charset="0"/>
                <a:cs typeface="Times New Roman" panose="02020603050405020304" pitchFamily="18" charset="0"/>
              </a:rPr>
              <a:t> năng lượng tiềm ẩn (chưa sinh công) </a:t>
            </a:r>
          </a:p>
          <a:p>
            <a:pPr>
              <a:spcBef>
                <a:spcPct val="50000"/>
              </a:spcBef>
            </a:pPr>
            <a:r>
              <a:rPr lang="en-US" altLang="vi-VN" sz="3200" dirty="0">
                <a:effectLst>
                  <a:outerShdw blurRad="38100" dist="38100" dir="2700000">
                    <a:srgbClr val="C0C0C0"/>
                  </a:outerShdw>
                </a:effectLst>
                <a:latin typeface="Times New Roman" panose="02020603050405020304" pitchFamily="18" charset="0"/>
                <a:cs typeface="Times New Roman" panose="02020603050405020304" pitchFamily="18" charset="0"/>
              </a:rPr>
              <a:t>+ Động năng: l</a:t>
            </a:r>
            <a:r>
              <a:rPr lang="en-US" altLang="vi-VN" sz="3200" dirty="0">
                <a:effectLst>
                  <a:outerShdw blurRad="38100" dist="38100" dir="2700000">
                    <a:srgbClr val="C0C0C0"/>
                  </a:outerShdw>
                </a:effectLst>
                <a:latin typeface="Times New Roman" panose="02020603050405020304" pitchFamily="18" charset="0"/>
                <a:ea typeface="Times New Roman" panose="02020603050405020304" pitchFamily="18" charset="0"/>
              </a:rPr>
              <a:t>à</a:t>
            </a:r>
            <a:r>
              <a:rPr lang="en-US" altLang="vi-VN" sz="3200" dirty="0">
                <a:effectLst>
                  <a:outerShdw blurRad="38100" dist="38100" dir="2700000">
                    <a:srgbClr val="C0C0C0"/>
                  </a:outerShdw>
                </a:effectLst>
                <a:latin typeface="Times New Roman" panose="02020603050405020304" pitchFamily="18" charset="0"/>
                <a:cs typeface="Times New Roman" panose="02020603050405020304" pitchFamily="18" charset="0"/>
              </a:rPr>
              <a:t> năng lượng đang sinh công</a:t>
            </a:r>
            <a:endParaRPr lang="en-US" altLang="vi-VN" sz="3200"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6" name="Date Placeholder 5"/>
          <p:cNvSpPr txBox="1">
            <a:spLocks noGrp="1"/>
          </p:cNvSpPr>
          <p:nvPr>
            <p:ph type="dt" sz="half" idx="4294967295"/>
          </p:nvPr>
        </p:nvSpPr>
        <p:spPr>
          <a:xfrm>
            <a:off x="2152650" y="6356351"/>
            <a:ext cx="2057400" cy="365125"/>
          </a:xfrm>
          <a:prstGeom prst="rect">
            <a:avLst/>
          </a:prstGeom>
          <a:noFill/>
        </p:spPr>
        <p:txBody>
          <a:bodyPr lIns="91440" tIns="45720" rIns="91440" bIns="45720" rtlCol="0" anchor="ctr"/>
          <a:lstStyle/>
          <a:p>
            <a:pPr>
              <a:defRPr/>
            </a:pPr>
            <a:fld id="{9D327599-195C-478C-8012-8D163C33105C}" type="datetime1">
              <a:rPr lang="vi-VN" sz="1200">
                <a:solidFill>
                  <a:srgbClr val="000000"/>
                </a:solidFill>
              </a:rPr>
              <a:pPr>
                <a:defRPr/>
              </a:pPr>
              <a:t>23/11/2023</a:t>
            </a:fld>
            <a:endParaRPr lang="en-US" sz="1200">
              <a:solidFill>
                <a:srgbClr val="000000"/>
              </a:solidFill>
            </a:endParaRPr>
          </a:p>
        </p:txBody>
      </p:sp>
      <p:pic>
        <p:nvPicPr>
          <p:cNvPr id="56329" name="Picture 4"/>
          <p:cNvPicPr>
            <a:picLocks noChangeAspect="1"/>
          </p:cNvPicPr>
          <p:nvPr/>
        </p:nvPicPr>
        <p:blipFill>
          <a:blip r:embed="rId2"/>
          <a:stretch>
            <a:fillRect/>
          </a:stretch>
        </p:blipFill>
        <p:spPr>
          <a:xfrm>
            <a:off x="11082112" y="163285"/>
            <a:ext cx="644353" cy="514577"/>
          </a:xfrm>
          <a:prstGeom prst="rect">
            <a:avLst/>
          </a:prstGeom>
          <a:noFill/>
          <a:ln w="9525">
            <a:noFill/>
          </a:ln>
        </p:spPr>
      </p:pic>
    </p:spTree>
    <p:extLst>
      <p:ext uri="{BB962C8B-B14F-4D97-AF65-F5344CB8AC3E}">
        <p14:creationId xmlns:p14="http://schemas.microsoft.com/office/powerpoint/2010/main" val="44915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06"/>
                                        </p:tgtEl>
                                        <p:attrNameLst>
                                          <p:attrName>style.visibility</p:attrName>
                                        </p:attrNameLst>
                                      </p:cBhvr>
                                      <p:to>
                                        <p:strVal val="visible"/>
                                      </p:to>
                                    </p:set>
                                    <p:animEffect transition="in" filter="wipe(down)">
                                      <p:cBhvr>
                                        <p:cTn id="7" dur="500"/>
                                        <p:tgtEl>
                                          <p:spTgt spid="21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6"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ai tap uc che ngu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65" y="168964"/>
            <a:ext cx="11171583" cy="66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92087" y="3707294"/>
            <a:ext cx="914400" cy="72555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0000"/>
                </a:solidFill>
                <a:latin typeface="Times New Roman" panose="02020603050405020304" pitchFamily="18" charset="0"/>
                <a:cs typeface="Times New Roman" panose="02020603050405020304" pitchFamily="18" charset="0"/>
              </a:rPr>
              <a:t>H</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8" name="Left Arrow 7"/>
          <p:cNvSpPr/>
          <p:nvPr/>
        </p:nvSpPr>
        <p:spPr>
          <a:xfrm>
            <a:off x="6182138" y="3707294"/>
            <a:ext cx="978408" cy="26835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8199783" y="1421296"/>
            <a:ext cx="971780" cy="25179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6182138" y="1464366"/>
            <a:ext cx="971780" cy="25179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4164493" y="1421296"/>
            <a:ext cx="971780" cy="25179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2206487" y="1461053"/>
            <a:ext cx="971780" cy="25179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5136272" y="2345635"/>
            <a:ext cx="347741"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flipH="1">
            <a:off x="1391478" y="2266122"/>
            <a:ext cx="228599" cy="121257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8229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mph" presetSubtype="0" fill="hold" grpId="1" nodeType="clickEffect">
                                  <p:stCondLst>
                                    <p:cond delay="0"/>
                                  </p:stCondLst>
                                  <p:childTnLst>
                                    <p:animClr clrSpc="hsl" dir="cw">
                                      <p:cBhvr override="childStyle">
                                        <p:cTn id="34" dur="500" fill="hold"/>
                                        <p:tgtEl>
                                          <p:spTgt spid="2"/>
                                        </p:tgtEl>
                                        <p:attrNameLst>
                                          <p:attrName>style.color</p:attrName>
                                        </p:attrNameLst>
                                      </p:cBhvr>
                                      <p:by>
                                        <p:hsl h="7200000" s="0" l="0"/>
                                      </p:by>
                                    </p:animClr>
                                    <p:animClr clrSpc="hsl" dir="cw">
                                      <p:cBhvr>
                                        <p:cTn id="35" dur="500" fill="hold"/>
                                        <p:tgtEl>
                                          <p:spTgt spid="2"/>
                                        </p:tgtEl>
                                        <p:attrNameLst>
                                          <p:attrName>fillcolor</p:attrName>
                                        </p:attrNameLst>
                                      </p:cBhvr>
                                      <p:by>
                                        <p:hsl h="7200000" s="0" l="0"/>
                                      </p:by>
                                    </p:animClr>
                                    <p:animClr clrSpc="hsl" dir="cw">
                                      <p:cBhvr>
                                        <p:cTn id="36" dur="500" fill="hold"/>
                                        <p:tgtEl>
                                          <p:spTgt spid="2"/>
                                        </p:tgtEl>
                                        <p:attrNameLst>
                                          <p:attrName>stroke.color</p:attrName>
                                        </p:attrNameLst>
                                      </p:cBhvr>
                                      <p:by>
                                        <p:hsl h="7200000" s="0" l="0"/>
                                      </p:by>
                                    </p:animClr>
                                    <p:set>
                                      <p:cBhvr>
                                        <p:cTn id="37"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animBg="1"/>
      <p:bldP spid="11" grpId="0" animBg="1"/>
      <p:bldP spid="12" grpId="0" animBg="1"/>
      <p:bldP spid="13" grpId="0" animBg="1"/>
      <p:bldP spid="14"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2202" y="728406"/>
            <a:ext cx="6636657" cy="584775"/>
          </a:xfrm>
          <a:prstGeom prst="rect">
            <a:avLst/>
          </a:prstGeom>
        </p:spPr>
        <p:txBody>
          <a:bodyPr wrap="square">
            <a:spAutoFit/>
          </a:bodyPr>
          <a:lstStyle/>
          <a:p>
            <a:pPr algn="ctr"/>
            <a:r>
              <a:rPr lang="en-US" sz="3200" b="1" dirty="0" err="1">
                <a:solidFill>
                  <a:srgbClr val="FF0000"/>
                </a:solidFill>
                <a:latin typeface="Times New Roman" pitchFamily="18" charset="0"/>
                <a:cs typeface="Times New Roman" pitchFamily="18" charset="0"/>
              </a:rPr>
              <a:t>Sơ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đồ</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tư</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duy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về</a:t>
            </a:r>
            <a:r>
              <a:rPr lang="en-US" sz="3200" b="1" dirty="0">
                <a:solidFill>
                  <a:srgbClr val="FF0000"/>
                </a:solidFill>
                <a:latin typeface="Times New Roman" pitchFamily="18" charset="0"/>
                <a:cs typeface="Times New Roman" pitchFamily="18" charset="0"/>
              </a:rPr>
              <a:t> Enzyme</a:t>
            </a:r>
          </a:p>
        </p:txBody>
      </p:sp>
      <p:pic>
        <p:nvPicPr>
          <p:cNvPr id="5" name="Picture 4"/>
          <p:cNvPicPr/>
          <p:nvPr/>
        </p:nvPicPr>
        <p:blipFill rotWithShape="1">
          <a:blip r:embed="rId2"/>
          <a:srcRect l="19815" t="24944" r="10371" b="14813"/>
          <a:stretch/>
        </p:blipFill>
        <p:spPr bwMode="auto">
          <a:xfrm>
            <a:off x="298174" y="1313181"/>
            <a:ext cx="11893826" cy="5367020"/>
          </a:xfrm>
          <a:prstGeom prst="rect">
            <a:avLst/>
          </a:prstGeom>
          <a:ln>
            <a:noFill/>
          </a:ln>
          <a:extLst>
            <a:ext uri="{53640926-AAD7-44D8-BBD7-CCE9431645EC}">
              <a14:shadowObscured xmlns:a14="http://schemas.microsoft.com/office/drawing/2010/main"/>
            </a:ext>
          </a:extLst>
        </p:spPr>
      </p:pic>
      <p:sp>
        <p:nvSpPr>
          <p:cNvPr id="6" name="Rectangle 2"/>
          <p:cNvSpPr>
            <a:spLocks noGrp="1" noChangeArrowheads="1"/>
          </p:cNvSpPr>
          <p:nvPr>
            <p:ph type="title"/>
          </p:nvPr>
        </p:nvSpPr>
        <p:spPr>
          <a:xfrm>
            <a:off x="2375807" y="76200"/>
            <a:ext cx="7029449" cy="711200"/>
          </a:xfrm>
        </p:spPr>
        <p:txBody>
          <a:bodyPr>
            <a:normAutofit/>
          </a:bodyPr>
          <a:lstStyle/>
          <a:p>
            <a:pPr eaLnBrk="1" hangingPunct="1"/>
            <a:r>
              <a:rPr lang="en-US" sz="3200" b="1" dirty="0" err="1" smtClean="0">
                <a:solidFill>
                  <a:srgbClr val="FF0000"/>
                </a:solidFill>
                <a:latin typeface="Times New Roman" pitchFamily="18" charset="0"/>
                <a:cs typeface="Times New Roman" pitchFamily="18" charset="0"/>
              </a:rPr>
              <a:t>Trình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sơ</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đồ</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tư</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duy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về</a:t>
            </a:r>
            <a:r>
              <a:rPr lang="en-US" sz="3200" b="1" dirty="0" smtClean="0">
                <a:solidFill>
                  <a:srgbClr val="FF0000"/>
                </a:solidFill>
                <a:latin typeface="Times New Roman" pitchFamily="18" charset="0"/>
                <a:cs typeface="Times New Roman" pitchFamily="18" charset="0"/>
              </a:rPr>
              <a:t> enzyme ? </a:t>
            </a:r>
            <a:endParaRPr lang="en-US" sz="3200" b="1" dirty="0">
              <a:solidFill>
                <a:srgbClr val="FF0000"/>
              </a:solidFill>
              <a:latin typeface="Times New Roman" pitchFamily="18" charset="0"/>
              <a:cs typeface="Times New Roman" pitchFamily="18" charset="0"/>
            </a:endParaRPr>
          </a:p>
        </p:txBody>
      </p:sp>
      <p:sp>
        <p:nvSpPr>
          <p:cNvPr id="2" name="Oval 1"/>
          <p:cNvSpPr/>
          <p:nvPr/>
        </p:nvSpPr>
        <p:spPr>
          <a:xfrm>
            <a:off x="1763487" y="2139044"/>
            <a:ext cx="8907234" cy="1436913"/>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Tại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sao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đom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đóm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lại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phát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sáng</a:t>
            </a:r>
            <a:r>
              <a:rPr lang="en-US" sz="3200" b="1" dirty="0" smtClean="0">
                <a:solidFill>
                  <a:srgbClr val="FF0000"/>
                </a:solidFill>
                <a:latin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12643" y="1897405"/>
            <a:ext cx="12079357" cy="22860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Đom</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đóm</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phát</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sáng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trong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bóng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tối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là</a:t>
            </a:r>
            <a:r>
              <a:rPr lang="en-US" sz="3200" b="1" dirty="0" smtClean="0">
                <a:solidFill>
                  <a:schemeClr val="tx1"/>
                </a:solidFill>
                <a:latin typeface="Times New Roman" panose="02020603050405020304" pitchFamily="18" charset="0"/>
                <a:cs typeface="Times New Roman" panose="02020603050405020304" pitchFamily="18" charset="0"/>
              </a:rPr>
              <a:t> do enzyme luciferase </a:t>
            </a:r>
            <a:r>
              <a:rPr lang="en-US" sz="3200" b="1" dirty="0" err="1" smtClean="0">
                <a:solidFill>
                  <a:schemeClr val="tx1"/>
                </a:solidFill>
                <a:latin typeface="Times New Roman" panose="02020603050405020304" pitchFamily="18" charset="0"/>
                <a:cs typeface="Times New Roman" panose="02020603050405020304" pitchFamily="18" charset="0"/>
              </a:rPr>
              <a:t>xúc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tác</a:t>
            </a:r>
            <a:r>
              <a:rPr lang="en-US" sz="3200" b="1" dirty="0" smtClean="0">
                <a:solidFill>
                  <a:schemeClr val="tx1"/>
                </a:solidFill>
                <a:latin typeface="Times New Roman" panose="02020603050405020304" pitchFamily="18" charset="0"/>
                <a:cs typeface="Times New Roman" panose="02020603050405020304" pitchFamily="18" charset="0"/>
              </a:rPr>
              <a:t> </a:t>
            </a:r>
          </a:p>
          <a:p>
            <a:pPr algn="ctr"/>
            <a:r>
              <a:rPr lang="en-US" sz="3200" b="1" dirty="0" smtClean="0">
                <a:solidFill>
                  <a:schemeClr val="tx1"/>
                </a:solidFill>
                <a:latin typeface="Times New Roman" panose="02020603050405020304" pitchFamily="18" charset="0"/>
                <a:cs typeface="Times New Roman" panose="02020603050405020304" pitchFamily="18" charset="0"/>
              </a:rPr>
              <a:t>Luciferin + O</a:t>
            </a:r>
            <a:r>
              <a:rPr lang="en-US" sz="3200" b="1" baseline="-25000" dirty="0" smtClean="0">
                <a:solidFill>
                  <a:schemeClr val="tx1"/>
                </a:solidFill>
                <a:latin typeface="Times New Roman" panose="02020603050405020304" pitchFamily="18" charset="0"/>
                <a:cs typeface="Times New Roman" panose="02020603050405020304" pitchFamily="18" charset="0"/>
              </a:rPr>
              <a:t>2</a:t>
            </a:r>
            <a:r>
              <a:rPr lang="en-US" sz="3200" b="1" dirty="0" smtClean="0">
                <a:solidFill>
                  <a:schemeClr val="tx1"/>
                </a:solidFill>
                <a:latin typeface="Times New Roman" panose="02020603050405020304" pitchFamily="18" charset="0"/>
                <a:cs typeface="Times New Roman" panose="02020603050405020304" pitchFamily="18" charset="0"/>
              </a:rPr>
              <a:t> + ATP </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smtClean="0">
                <a:solidFill>
                  <a:schemeClr val="tx1"/>
                </a:solidFill>
                <a:latin typeface="Times New Roman" panose="02020603050405020304" pitchFamily="18" charset="0"/>
                <a:cs typeface="Times New Roman" panose="02020603050405020304" pitchFamily="18" charset="0"/>
              </a:rPr>
              <a:t>luciferase</a:t>
            </a:r>
            <a:endParaRPr lang="en-US" sz="3200" b="1"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Oxyluciferin</a:t>
            </a:r>
            <a:r>
              <a:rPr lang="en-US" sz="3200" b="1" dirty="0" smtClean="0">
                <a:solidFill>
                  <a:schemeClr val="tx1"/>
                </a:solidFill>
                <a:latin typeface="Times New Roman" panose="02020603050405020304" pitchFamily="18" charset="0"/>
                <a:cs typeface="Times New Roman" panose="02020603050405020304" pitchFamily="18" charset="0"/>
              </a:rPr>
              <a:t> + CO</a:t>
            </a:r>
            <a:r>
              <a:rPr lang="en-US" sz="3200" b="1" baseline="-25000" dirty="0" smtClean="0">
                <a:solidFill>
                  <a:schemeClr val="tx1"/>
                </a:solidFill>
                <a:latin typeface="Times New Roman" panose="02020603050405020304" pitchFamily="18" charset="0"/>
                <a:cs typeface="Times New Roman" panose="02020603050405020304" pitchFamily="18" charset="0"/>
              </a:rPr>
              <a:t>2</a:t>
            </a:r>
            <a:r>
              <a:rPr lang="en-US" sz="3200" b="1" dirty="0" smtClean="0">
                <a:solidFill>
                  <a:schemeClr val="tx1"/>
                </a:solidFill>
                <a:latin typeface="Times New Roman" panose="02020603050405020304" pitchFamily="18" charset="0"/>
                <a:cs typeface="Times New Roman" panose="02020603050405020304" pitchFamily="18" charset="0"/>
              </a:rPr>
              <a:t> + AMP + PP + </a:t>
            </a:r>
            <a:r>
              <a:rPr lang="en-US" sz="3200" b="1" dirty="0" err="1" smtClean="0">
                <a:solidFill>
                  <a:schemeClr val="tx1"/>
                </a:solidFill>
                <a:latin typeface="Times New Roman" panose="02020603050405020304" pitchFamily="18" charset="0"/>
                <a:cs typeface="Times New Roman" panose="02020603050405020304" pitchFamily="18" charset="0"/>
              </a:rPr>
              <a:t>ánh</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sáng</a:t>
            </a:r>
            <a:endParaRPr lang="en-US" sz="3200" b="1" dirty="0">
              <a:solidFill>
                <a:schemeClr val="tx1"/>
              </a:solidFill>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7046844" y="3149712"/>
            <a:ext cx="3110947" cy="198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819845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600"/>
                                        <p:tgtEl>
                                          <p:spTgt spid="11"/>
                                        </p:tgtEl>
                                      </p:cBhvr>
                                    </p:animEffect>
                                    <p:anim calcmode="lin" valueType="num">
                                      <p:cBhvr>
                                        <p:cTn id="23" dur="600" fill="hold"/>
                                        <p:tgtEl>
                                          <p:spTgt spid="11"/>
                                        </p:tgtEl>
                                        <p:attrNameLst>
                                          <p:attrName>ppt_x</p:attrName>
                                        </p:attrNameLst>
                                      </p:cBhvr>
                                      <p:tavLst>
                                        <p:tav tm="0">
                                          <p:val>
                                            <p:strVal val="#ppt_x"/>
                                          </p:val>
                                        </p:tav>
                                        <p:tav tm="100000">
                                          <p:val>
                                            <p:strVal val="#ppt_x"/>
                                          </p:val>
                                        </p:tav>
                                      </p:tavLst>
                                    </p:anim>
                                    <p:anim calcmode="lin" valueType="num">
                                      <p:cBhvr>
                                        <p:cTn id="24" dur="6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grpId="1" nodeType="clickEffect">
                                  <p:stCondLst>
                                    <p:cond delay="0"/>
                                  </p:stCondLst>
                                  <p:childTnLst>
                                    <p:animEffect transition="out" filter="randombar(horizontal)">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14" presetClass="exit" presetSubtype="10" fill="hold" nodeType="withEffect">
                                  <p:stCondLst>
                                    <p:cond delay="0"/>
                                  </p:stCondLst>
                                  <p:childTnLst>
                                    <p:animEffect transition="out" filter="randombar(horizontal)">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1" nodeType="clickEffect">
                                  <p:stCondLst>
                                    <p:cond delay="0"/>
                                  </p:stCondLst>
                                  <p:childTnLst>
                                    <p:animEffect transition="out" filter="wipe(down)">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arn(inVertical)">
                                      <p:cBhvr>
                                        <p:cTn id="47" dur="500"/>
                                        <p:tgtEl>
                                          <p:spTgt spid="4"/>
                                        </p:tgtEl>
                                      </p:cBhvr>
                                    </p:animEffect>
                                  </p:childTnLst>
                                </p:cTn>
                              </p:par>
                              <p:par>
                                <p:cTn id="48" presetID="16" presetClass="entr" presetSubtype="21"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arn(inVertical)">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2" grpId="0" animBg="1"/>
      <p:bldP spid="2" grpId="1" animBg="1"/>
      <p:bldP spid="3" grpId="0" animBg="1"/>
      <p:bldP spid="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177801"/>
            <a:ext cx="11887200" cy="3046988"/>
          </a:xfrm>
          <a:prstGeom prst="rect">
            <a:avLst/>
          </a:prstGeom>
        </p:spPr>
        <p:txBody>
          <a:bodyPr wrap="square">
            <a:spAutoFit/>
          </a:bodyPr>
          <a:lstStyle/>
          <a:p>
            <a:pPr algn="just">
              <a:lnSpc>
                <a:spcPct val="120000"/>
              </a:lnSpc>
            </a:pPr>
            <a:r>
              <a:rPr lang="en-US" sz="3200" dirty="0" smtClean="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Người</a:t>
            </a:r>
            <a:r>
              <a:rPr lang="en-US" sz="3200" dirty="0">
                <a:solidFill>
                  <a:srgbClr val="002060"/>
                </a:solidFill>
                <a:latin typeface="Times New Roman" pitchFamily="18" charset="0"/>
                <a:cs typeface="Times New Roman" pitchFamily="18" charset="0"/>
              </a:rPr>
              <a:t> ta </a:t>
            </a:r>
            <a:r>
              <a:rPr lang="en-US" sz="3200" dirty="0" err="1">
                <a:solidFill>
                  <a:srgbClr val="002060"/>
                </a:solidFill>
                <a:latin typeface="Times New Roman" pitchFamily="18" charset="0"/>
                <a:cs typeface="Times New Roman" pitchFamily="18" charset="0"/>
              </a:rPr>
              <a:t>tiến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hành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thí</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đun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sôi</a:t>
            </a:r>
            <a:r>
              <a:rPr lang="en-US" sz="3200" dirty="0">
                <a:solidFill>
                  <a:srgbClr val="002060"/>
                </a:solidFill>
                <a:latin typeface="Times New Roman" pitchFamily="18" charset="0"/>
                <a:cs typeface="Times New Roman" pitchFamily="18" charset="0"/>
              </a:rPr>
              <a:t> 200ml dung </a:t>
            </a:r>
            <a:r>
              <a:rPr lang="en-US" sz="3200" dirty="0" err="1">
                <a:solidFill>
                  <a:srgbClr val="002060"/>
                </a:solidFill>
                <a:latin typeface="Times New Roman" pitchFamily="18" charset="0"/>
                <a:cs typeface="Times New Roman" pitchFamily="18" charset="0"/>
              </a:rPr>
              <a:t>dịch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tinh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bột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với</a:t>
            </a:r>
            <a:r>
              <a:rPr lang="en-US" sz="3200" dirty="0">
                <a:solidFill>
                  <a:srgbClr val="002060"/>
                </a:solidFill>
                <a:latin typeface="Times New Roman" pitchFamily="18" charset="0"/>
                <a:cs typeface="Times New Roman" pitchFamily="18" charset="0"/>
              </a:rPr>
              <a:t> 5ml </a:t>
            </a:r>
            <a:r>
              <a:rPr lang="en-US" sz="3200" dirty="0" err="1">
                <a:solidFill>
                  <a:srgbClr val="002060"/>
                </a:solidFill>
                <a:latin typeface="Times New Roman" pitchFamily="18" charset="0"/>
                <a:cs typeface="Times New Roman" pitchFamily="18" charset="0"/>
              </a:rPr>
              <a:t>chất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xúc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HCl</a:t>
            </a:r>
            <a:r>
              <a:rPr lang="en-US" sz="3200" dirty="0">
                <a:solidFill>
                  <a:srgbClr val="002060"/>
                </a:solidFill>
                <a:latin typeface="Times New Roman" pitchFamily="18" charset="0"/>
                <a:cs typeface="Times New Roman" pitchFamily="18" charset="0"/>
              </a:rPr>
              <a:t> 1N </a:t>
            </a:r>
            <a:r>
              <a:rPr lang="en-US" sz="3200" dirty="0" err="1">
                <a:solidFill>
                  <a:srgbClr val="002060"/>
                </a:solidFill>
                <a:latin typeface="Times New Roman" pitchFamily="18" charset="0"/>
                <a:cs typeface="Times New Roman" pitchFamily="18" charset="0"/>
              </a:rPr>
              <a:t>trong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thời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gian</a:t>
            </a:r>
            <a:r>
              <a:rPr lang="en-US" sz="3200" dirty="0">
                <a:solidFill>
                  <a:srgbClr val="002060"/>
                </a:solidFill>
                <a:latin typeface="Times New Roman" pitchFamily="18" charset="0"/>
                <a:cs typeface="Times New Roman" pitchFamily="18" charset="0"/>
              </a:rPr>
              <a:t> 1 </a:t>
            </a:r>
            <a:r>
              <a:rPr lang="en-US" sz="3200" dirty="0" err="1">
                <a:solidFill>
                  <a:srgbClr val="002060"/>
                </a:solidFill>
                <a:latin typeface="Times New Roman" pitchFamily="18" charset="0"/>
                <a:cs typeface="Times New Roman" pitchFamily="18" charset="0"/>
              </a:rPr>
              <a:t>giờ</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Kết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quả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thấy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tinh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bột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bị</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phân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thành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đường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nhai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cơm</a:t>
            </a:r>
            <a:r>
              <a:rPr lang="en-US" sz="3200" dirty="0">
                <a:solidFill>
                  <a:srgbClr val="002060"/>
                </a:solidFill>
                <a:latin typeface="Times New Roman" pitchFamily="18" charset="0"/>
                <a:cs typeface="Times New Roman" pitchFamily="18" charset="0"/>
              </a:rPr>
              <a:t>, ta </a:t>
            </a:r>
            <a:r>
              <a:rPr lang="en-US" sz="3200" dirty="0" err="1">
                <a:solidFill>
                  <a:srgbClr val="002060"/>
                </a:solidFill>
                <a:latin typeface="Times New Roman" pitchFamily="18" charset="0"/>
                <a:cs typeface="Times New Roman" pitchFamily="18" charset="0"/>
              </a:rPr>
              <a:t>thấy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vị</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ngọt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vì</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tinh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bột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được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phân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thành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đường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nhờ</a:t>
            </a:r>
            <a:r>
              <a:rPr lang="en-US" sz="3200" dirty="0">
                <a:solidFill>
                  <a:srgbClr val="002060"/>
                </a:solidFill>
                <a:latin typeface="Times New Roman" pitchFamily="18" charset="0"/>
                <a:cs typeface="Times New Roman" pitchFamily="18" charset="0"/>
              </a:rPr>
              <a:t> enzyme amylase. </a:t>
            </a:r>
            <a:r>
              <a:rPr lang="en-US" sz="3200" dirty="0" err="1">
                <a:solidFill>
                  <a:srgbClr val="002060"/>
                </a:solidFill>
                <a:latin typeface="Times New Roman" pitchFamily="18" charset="0"/>
                <a:cs typeface="Times New Roman" pitchFamily="18" charset="0"/>
              </a:rPr>
              <a:t>Nhận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xét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điều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kiện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tốc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độ</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của</a:t>
            </a:r>
            <a:r>
              <a:rPr lang="en-US" sz="3200" dirty="0">
                <a:solidFill>
                  <a:srgbClr val="002060"/>
                </a:solidFill>
                <a:latin typeface="Times New Roman" pitchFamily="18" charset="0"/>
                <a:cs typeface="Times New Roman" pitchFamily="18" charset="0"/>
              </a:rPr>
              <a:t> 2 </a:t>
            </a:r>
            <a:r>
              <a:rPr lang="en-US" sz="3200" dirty="0" err="1">
                <a:solidFill>
                  <a:srgbClr val="002060"/>
                </a:solidFill>
                <a:latin typeface="Times New Roman" pitchFamily="18" charset="0"/>
                <a:cs typeface="Times New Roman" pitchFamily="18" charset="0"/>
              </a:rPr>
              <a:t>phản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ứng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trên</a:t>
            </a:r>
            <a:r>
              <a:rPr lang="en-US" sz="3200" dirty="0" smtClean="0">
                <a:solidFill>
                  <a:srgbClr val="002060"/>
                </a:solidFill>
                <a:latin typeface="Times New Roman" pitchFamily="18"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sp>
        <p:nvSpPr>
          <p:cNvPr id="3" name="TextBox 2"/>
          <p:cNvSpPr txBox="1"/>
          <p:nvPr/>
        </p:nvSpPr>
        <p:spPr>
          <a:xfrm>
            <a:off x="628650" y="4000500"/>
            <a:ext cx="184731" cy="369332"/>
          </a:xfrm>
          <a:prstGeom prst="rect">
            <a:avLst/>
          </a:prstGeom>
          <a:noFill/>
        </p:spPr>
        <p:txBody>
          <a:bodyPr wrap="none" rtlCol="0">
            <a:spAutoFit/>
          </a:bodyPr>
          <a:lstStyle/>
          <a:p>
            <a:endParaRPr lang="en-US" dirty="0"/>
          </a:p>
        </p:txBody>
      </p:sp>
      <p:sp>
        <p:nvSpPr>
          <p:cNvPr id="4" name="TextBox 3"/>
          <p:cNvSpPr txBox="1"/>
          <p:nvPr/>
        </p:nvSpPr>
        <p:spPr>
          <a:xfrm>
            <a:off x="554264" y="3437164"/>
            <a:ext cx="10422020" cy="2339102"/>
          </a:xfrm>
          <a:prstGeom prst="rect">
            <a:avLst/>
          </a:prstGeom>
          <a:noFill/>
        </p:spPr>
        <p:txBody>
          <a:bodyPr wrap="none" rtlCol="0">
            <a:spAutoFit/>
          </a:bodyPr>
          <a:lstStyle/>
          <a:p>
            <a:r>
              <a:rPr lang="en-US" dirty="0" smtClean="0">
                <a:solidFill>
                  <a:srgbClr val="002060"/>
                </a:solidFill>
                <a:latin typeface="Times New Roman" pitchFamily="18" charset="0"/>
                <a:cs typeface="Times New Roman" pitchFamily="18" charset="0"/>
              </a:rPr>
              <a:t> </a:t>
            </a:r>
            <a:r>
              <a:rPr lang="en-US" sz="3200" b="1" dirty="0">
                <a:solidFill>
                  <a:srgbClr val="002060"/>
                </a:solidFill>
                <a:latin typeface="Times New Roman" pitchFamily="18" charset="0"/>
                <a:cs typeface="Times New Roman" pitchFamily="18" charset="0"/>
              </a:rPr>
              <a:t>Hai </a:t>
            </a:r>
            <a:r>
              <a:rPr lang="en-US" sz="3200" b="1" dirty="0" err="1">
                <a:solidFill>
                  <a:srgbClr val="002060"/>
                </a:solidFill>
                <a:latin typeface="Times New Roman" pitchFamily="18" charset="0"/>
                <a:cs typeface="Times New Roman" pitchFamily="18" charset="0"/>
              </a:rPr>
              <a:t>phản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ứng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đều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phân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giải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thành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đường</a:t>
            </a:r>
            <a:r>
              <a:rPr lang="en-US" sz="3200" b="1" dirty="0">
                <a:solidFill>
                  <a:srgbClr val="002060"/>
                </a:solidFill>
                <a:latin typeface="Times New Roman" pitchFamily="18" charset="0"/>
                <a:cs typeface="Times New Roman" pitchFamily="18" charset="0"/>
              </a:rPr>
              <a:t>. </a:t>
            </a:r>
            <a:endParaRPr lang="en-US" sz="3200" b="1" dirty="0" smtClean="0">
              <a:solidFill>
                <a:srgbClr val="002060"/>
              </a:solidFill>
              <a:latin typeface="Times New Roman" pitchFamily="18" charset="0"/>
              <a:cs typeface="Times New Roman" pitchFamily="18" charset="0"/>
            </a:endParaRPr>
          </a:p>
          <a:p>
            <a:r>
              <a:rPr lang="en-US" sz="3200" b="1" dirty="0" err="1" smtClean="0">
                <a:solidFill>
                  <a:srgbClr val="002060"/>
                </a:solidFill>
                <a:latin typeface="Times New Roman" pitchFamily="18" charset="0"/>
                <a:cs typeface="Times New Roman" pitchFamily="18" charset="0"/>
              </a:rPr>
              <a:t>Phản</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ứng</a:t>
            </a:r>
            <a:r>
              <a:rPr lang="en-US" sz="3200" b="1" dirty="0">
                <a:solidFill>
                  <a:srgbClr val="002060"/>
                </a:solidFill>
                <a:latin typeface="Times New Roman" pitchFamily="18" charset="0"/>
                <a:cs typeface="Times New Roman" pitchFamily="18" charset="0"/>
              </a:rPr>
              <a:t> 1 </a:t>
            </a:r>
            <a:r>
              <a:rPr lang="en-US" sz="3200" b="1" dirty="0" err="1">
                <a:solidFill>
                  <a:srgbClr val="002060"/>
                </a:solidFill>
                <a:latin typeface="Times New Roman" pitchFamily="18" charset="0"/>
                <a:cs typeface="Times New Roman" pitchFamily="18" charset="0"/>
              </a:rPr>
              <a:t>diễn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trong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điều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kiện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nhiệt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độ</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cao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tốc</a:t>
            </a:r>
            <a:r>
              <a:rPr lang="en-US" sz="3200" b="1" dirty="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độ</a:t>
            </a:r>
            <a:endParaRPr lang="en-US" sz="3200" b="1" dirty="0" smtClean="0">
              <a:solidFill>
                <a:srgbClr val="002060"/>
              </a:solidFill>
              <a:latin typeface="Times New Roman" pitchFamily="18" charset="0"/>
              <a:cs typeface="Times New Roman" pitchFamily="18" charset="0"/>
            </a:endParaRPr>
          </a:p>
          <a:p>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phản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ứng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chậm</a:t>
            </a:r>
            <a:r>
              <a:rPr lang="en-US" sz="3200" b="1" dirty="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Phản</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ứng</a:t>
            </a:r>
            <a:r>
              <a:rPr lang="en-US" sz="3200" b="1" dirty="0">
                <a:solidFill>
                  <a:srgbClr val="002060"/>
                </a:solidFill>
                <a:latin typeface="Times New Roman" pitchFamily="18" charset="0"/>
                <a:cs typeface="Times New Roman" pitchFamily="18" charset="0"/>
              </a:rPr>
              <a:t> 2 </a:t>
            </a:r>
            <a:r>
              <a:rPr lang="en-US" sz="3200" b="1" dirty="0" err="1">
                <a:solidFill>
                  <a:srgbClr val="002060"/>
                </a:solidFill>
                <a:latin typeface="Times New Roman" pitchFamily="18" charset="0"/>
                <a:cs typeface="Times New Roman" pitchFamily="18" charset="0"/>
              </a:rPr>
              <a:t>diễn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trong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điều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kiện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nhiệt</a:t>
            </a:r>
            <a:r>
              <a:rPr lang="en-US" sz="3200" b="1" dirty="0">
                <a:solidFill>
                  <a:srgbClr val="002060"/>
                </a:solidFill>
                <a:latin typeface="Times New Roman" pitchFamily="18" charset="0"/>
                <a:cs typeface="Times New Roman" pitchFamily="18" charset="0"/>
              </a:rPr>
              <a:t> </a:t>
            </a:r>
            <a:endParaRPr lang="en-US" sz="3200" b="1" dirty="0" smtClean="0">
              <a:solidFill>
                <a:srgbClr val="002060"/>
              </a:solidFill>
              <a:latin typeface="Times New Roman" pitchFamily="18" charset="0"/>
              <a:cs typeface="Times New Roman" pitchFamily="18" charset="0"/>
            </a:endParaRPr>
          </a:p>
          <a:p>
            <a:r>
              <a:rPr lang="en-US" sz="3200" b="1" dirty="0" err="1" smtClean="0">
                <a:solidFill>
                  <a:srgbClr val="002060"/>
                </a:solidFill>
                <a:latin typeface="Times New Roman" pitchFamily="18" charset="0"/>
                <a:cs typeface="Times New Roman" pitchFamily="18" charset="0"/>
              </a:rPr>
              <a:t>bình</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thường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thể</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tốc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độ</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phản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ứng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nhanh</a:t>
            </a:r>
            <a:r>
              <a:rPr lang="en-US" sz="3200" b="1" dirty="0">
                <a:solidFill>
                  <a:srgbClr val="002060"/>
                </a:solidFill>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1923861026"/>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51" y="284785"/>
            <a:ext cx="11887200" cy="1953868"/>
          </a:xfrm>
          <a:prstGeom prst="rect">
            <a:avLst/>
          </a:prstGeom>
        </p:spPr>
        <p:txBody>
          <a:bodyPr wrap="square">
            <a:spAutoFit/>
          </a:bodyPr>
          <a:lstStyle/>
          <a:p>
            <a:pPr algn="just">
              <a:lnSpc>
                <a:spcPct val="150000"/>
              </a:lnSpc>
            </a:pPr>
            <a:r>
              <a:rPr lang="en-US" sz="2800" dirty="0" err="1" smtClean="0">
                <a:solidFill>
                  <a:srgbClr val="002060"/>
                </a:solidFill>
                <a:latin typeface="Times New Roman" pitchFamily="18" charset="0"/>
                <a:cs typeface="Times New Roman" pitchFamily="18" charset="0"/>
              </a:rPr>
              <a:t>Nếu</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không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enzyme,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phản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ứng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hóa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học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chuyển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hóa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năng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lượng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diễn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ra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được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không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Điều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gì</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sẽ</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xảy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ra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nếu</a:t>
            </a:r>
            <a:r>
              <a:rPr lang="en-US" sz="2800" dirty="0">
                <a:solidFill>
                  <a:srgbClr val="002060"/>
                </a:solidFill>
                <a:latin typeface="Times New Roman" pitchFamily="18" charset="0"/>
                <a:cs typeface="Times New Roman" pitchFamily="18" charset="0"/>
              </a:rPr>
              <a:t> 1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chuỗi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phản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ứng</a:t>
            </a:r>
            <a:r>
              <a:rPr lang="en-US" sz="2800" dirty="0">
                <a:solidFill>
                  <a:srgbClr val="002060"/>
                </a:solidFill>
                <a:latin typeface="Times New Roman" pitchFamily="18" charset="0"/>
                <a:cs typeface="Times New Roman" pitchFamily="18" charset="0"/>
              </a:rPr>
              <a:t> do </a:t>
            </a:r>
            <a:r>
              <a:rPr lang="en-US" sz="2800" dirty="0" err="1">
                <a:solidFill>
                  <a:srgbClr val="002060"/>
                </a:solidFill>
                <a:latin typeface="Times New Roman" pitchFamily="18" charset="0"/>
                <a:cs typeface="Times New Roman" pitchFamily="18" charset="0"/>
              </a:rPr>
              <a:t>nhiều</a:t>
            </a:r>
            <a:r>
              <a:rPr lang="en-US" sz="2800" dirty="0">
                <a:solidFill>
                  <a:srgbClr val="002060"/>
                </a:solidFill>
                <a:latin typeface="Times New Roman" pitchFamily="18" charset="0"/>
                <a:cs typeface="Times New Roman" pitchFamily="18" charset="0"/>
              </a:rPr>
              <a:t> enzyme </a:t>
            </a:r>
            <a:r>
              <a:rPr lang="en-US" sz="2800" dirty="0" err="1">
                <a:solidFill>
                  <a:srgbClr val="002060"/>
                </a:solidFill>
                <a:latin typeface="Times New Roman" pitchFamily="18" charset="0"/>
                <a:cs typeface="Times New Roman" pitchFamily="18" charset="0"/>
              </a:rPr>
              <a:t>xúc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1 enzyme </a:t>
            </a:r>
            <a:r>
              <a:rPr lang="en-US" sz="2800" dirty="0" err="1">
                <a:solidFill>
                  <a:srgbClr val="002060"/>
                </a:solidFill>
                <a:latin typeface="Times New Roman" pitchFamily="18" charset="0"/>
                <a:cs typeface="Times New Roman" pitchFamily="18" charset="0"/>
              </a:rPr>
              <a:t>không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
        <p:nvSpPr>
          <p:cNvPr id="5" name="TextBox 4"/>
          <p:cNvSpPr txBox="1"/>
          <p:nvPr/>
        </p:nvSpPr>
        <p:spPr>
          <a:xfrm>
            <a:off x="401385" y="2810580"/>
            <a:ext cx="11216532" cy="2862322"/>
          </a:xfrm>
          <a:prstGeom prst="rect">
            <a:avLst/>
          </a:prstGeom>
          <a:noFill/>
        </p:spPr>
        <p:txBody>
          <a:bodyPr wrap="none" rtlCol="0">
            <a:spAutoFit/>
          </a:bodyPr>
          <a:lstStyle/>
          <a:p>
            <a:pPr algn="just">
              <a:lnSpc>
                <a:spcPct val="150000"/>
              </a:lnSpc>
            </a:pPr>
            <a:r>
              <a:rPr lang="en-US" sz="2400" dirty="0" err="1">
                <a:solidFill>
                  <a:srgbClr val="002060"/>
                </a:solidFill>
                <a:latin typeface="Times New Roman" pitchFamily="18" charset="0"/>
                <a:cs typeface="Times New Roman" pitchFamily="18" charset="0"/>
              </a:rPr>
              <a:t>Nếu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không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a:t>
            </a:r>
            <a:r>
              <a:rPr lang="en-US" sz="2400" dirty="0">
                <a:solidFill>
                  <a:srgbClr val="002060"/>
                </a:solidFill>
                <a:latin typeface="Times New Roman" pitchFamily="18" charset="0"/>
                <a:cs typeface="Times New Roman" pitchFamily="18" charset="0"/>
              </a:rPr>
              <a:t> enzyme, </a:t>
            </a:r>
            <a:r>
              <a:rPr lang="en-US" sz="2400" dirty="0" err="1">
                <a:solidFill>
                  <a:srgbClr val="002060"/>
                </a:solidFill>
                <a:latin typeface="Times New Roman" pitchFamily="18" charset="0"/>
                <a:cs typeface="Times New Roman" pitchFamily="18" charset="0"/>
              </a:rPr>
              <a:t>các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phản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ứng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hóa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quá</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trình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chuyển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hóa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năng</a:t>
            </a:r>
            <a:r>
              <a:rPr lang="en-US" sz="2400" dirty="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lượng</a:t>
            </a:r>
            <a:endParaRPr lang="en-US" sz="2400" dirty="0" smtClean="0">
              <a:solidFill>
                <a:srgbClr val="002060"/>
              </a:solidFill>
              <a:latin typeface="Times New Roman" pitchFamily="18" charset="0"/>
              <a:cs typeface="Times New Roman" pitchFamily="18" charset="0"/>
            </a:endParaRPr>
          </a:p>
          <a:p>
            <a:pPr algn="just">
              <a:lnSpc>
                <a:spcPct val="150000"/>
              </a:lnSpc>
            </a:pPr>
            <a:r>
              <a:rPr lang="en-US" sz="2400"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trong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tế</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bào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không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diễn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hoặc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nếu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thì</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rất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chậm</a:t>
            </a:r>
            <a:r>
              <a:rPr lang="en-US" sz="2400" dirty="0">
                <a:solidFill>
                  <a:srgbClr val="002060"/>
                </a:solidFill>
                <a:latin typeface="Times New Roman" pitchFamily="18" charset="0"/>
                <a:cs typeface="Times New Roman" pitchFamily="18" charset="0"/>
              </a:rPr>
              <a:t>.</a:t>
            </a:r>
          </a:p>
          <a:p>
            <a:pPr algn="just">
              <a:lnSpc>
                <a:spcPct val="150000"/>
              </a:lnSpc>
            </a:pPr>
            <a:r>
              <a:rPr lang="en-US" sz="2400" dirty="0" err="1">
                <a:solidFill>
                  <a:srgbClr val="002060"/>
                </a:solidFill>
                <a:latin typeface="Times New Roman" pitchFamily="18" charset="0"/>
                <a:cs typeface="Times New Roman" pitchFamily="18" charset="0"/>
              </a:rPr>
              <a:t>Nếu</a:t>
            </a:r>
            <a:r>
              <a:rPr lang="en-US" sz="2400" dirty="0">
                <a:solidFill>
                  <a:srgbClr val="002060"/>
                </a:solidFill>
                <a:latin typeface="Times New Roman" pitchFamily="18" charset="0"/>
                <a:cs typeface="Times New Roman" pitchFamily="18" charset="0"/>
              </a:rPr>
              <a:t> 1 </a:t>
            </a:r>
            <a:r>
              <a:rPr lang="en-US" sz="2400" dirty="0" err="1">
                <a:solidFill>
                  <a:srgbClr val="002060"/>
                </a:solidFill>
                <a:latin typeface="Times New Roman" pitchFamily="18" charset="0"/>
                <a:cs typeface="Times New Roman" pitchFamily="18" charset="0"/>
              </a:rPr>
              <a:t>trong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chuỗi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phản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ứng</a:t>
            </a:r>
            <a:r>
              <a:rPr lang="en-US" sz="2400" dirty="0">
                <a:solidFill>
                  <a:srgbClr val="002060"/>
                </a:solidFill>
                <a:latin typeface="Times New Roman" pitchFamily="18" charset="0"/>
                <a:cs typeface="Times New Roman" pitchFamily="18" charset="0"/>
              </a:rPr>
              <a:t> do </a:t>
            </a:r>
            <a:r>
              <a:rPr lang="en-US" sz="2400" dirty="0" err="1">
                <a:solidFill>
                  <a:srgbClr val="002060"/>
                </a:solidFill>
                <a:latin typeface="Times New Roman" pitchFamily="18" charset="0"/>
                <a:cs typeface="Times New Roman" pitchFamily="18" charset="0"/>
              </a:rPr>
              <a:t>nhiều</a:t>
            </a:r>
            <a:r>
              <a:rPr lang="en-US" sz="2400" dirty="0">
                <a:solidFill>
                  <a:srgbClr val="002060"/>
                </a:solidFill>
                <a:latin typeface="Times New Roman" pitchFamily="18" charset="0"/>
                <a:cs typeface="Times New Roman" pitchFamily="18" charset="0"/>
              </a:rPr>
              <a:t> enzyme </a:t>
            </a:r>
            <a:r>
              <a:rPr lang="en-US" sz="2400" dirty="0" err="1">
                <a:solidFill>
                  <a:srgbClr val="002060"/>
                </a:solidFill>
                <a:latin typeface="Times New Roman" pitchFamily="18" charset="0"/>
                <a:cs typeface="Times New Roman" pitchFamily="18" charset="0"/>
              </a:rPr>
              <a:t>xúc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tác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a:t>
            </a:r>
            <a:r>
              <a:rPr lang="en-US" sz="2400" dirty="0">
                <a:solidFill>
                  <a:srgbClr val="002060"/>
                </a:solidFill>
                <a:latin typeface="Times New Roman" pitchFamily="18" charset="0"/>
                <a:cs typeface="Times New Roman" pitchFamily="18" charset="0"/>
              </a:rPr>
              <a:t> 1 enzyme </a:t>
            </a:r>
            <a:endParaRPr lang="en-US" sz="2400" dirty="0" smtClean="0">
              <a:solidFill>
                <a:srgbClr val="002060"/>
              </a:solidFill>
              <a:latin typeface="Times New Roman" pitchFamily="18" charset="0"/>
              <a:cs typeface="Times New Roman" pitchFamily="18" charset="0"/>
            </a:endParaRPr>
          </a:p>
          <a:p>
            <a:pPr algn="just">
              <a:lnSpc>
                <a:spcPct val="150000"/>
              </a:lnSpc>
            </a:pPr>
            <a:r>
              <a:rPr lang="en-US" sz="2400" dirty="0" err="1" smtClean="0">
                <a:solidFill>
                  <a:srgbClr val="002060"/>
                </a:solidFill>
                <a:latin typeface="Times New Roman" pitchFamily="18" charset="0"/>
                <a:cs typeface="Times New Roman" pitchFamily="18" charset="0"/>
              </a:rPr>
              <a:t>không</a:t>
            </a:r>
            <a:r>
              <a:rPr lang="en-US" sz="2400"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hoạt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động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thì</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chuỗi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phản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ứng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bị</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ngừng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trệ</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Một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số</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chất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trong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tế</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bào</a:t>
            </a:r>
            <a:r>
              <a:rPr lang="en-US" sz="2400" dirty="0">
                <a:solidFill>
                  <a:srgbClr val="002060"/>
                </a:solidFill>
                <a:latin typeface="Times New Roman" pitchFamily="18" charset="0"/>
                <a:cs typeface="Times New Roman" pitchFamily="18" charset="0"/>
              </a:rPr>
              <a:t>, </a:t>
            </a:r>
            <a:endParaRPr lang="en-US" sz="2400" dirty="0" smtClean="0">
              <a:solidFill>
                <a:srgbClr val="002060"/>
              </a:solidFill>
              <a:latin typeface="Times New Roman" pitchFamily="18" charset="0"/>
              <a:cs typeface="Times New Roman" pitchFamily="18" charset="0"/>
            </a:endParaRPr>
          </a:p>
          <a:p>
            <a:pPr algn="just">
              <a:lnSpc>
                <a:spcPct val="150000"/>
              </a:lnSpc>
            </a:pPr>
            <a:r>
              <a:rPr lang="en-US" sz="2400" dirty="0" err="1" smtClean="0">
                <a:solidFill>
                  <a:srgbClr val="002060"/>
                </a:solidFill>
                <a:latin typeface="Times New Roman" pitchFamily="18" charset="0"/>
                <a:cs typeface="Times New Roman" pitchFamily="18" charset="0"/>
              </a:rPr>
              <a:t>cơ</a:t>
            </a:r>
            <a:r>
              <a:rPr lang="en-US" sz="2400"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bị</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thừa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còn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một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số</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chất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bị</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thiếu</a:t>
            </a:r>
            <a:r>
              <a:rPr lang="en-US" sz="2400" dirty="0">
                <a:solidFill>
                  <a:srgbClr val="002060"/>
                </a:solidFill>
                <a:latin typeface="Times New Roman" pitchFamily="18" charset="0"/>
                <a:cs typeface="Times New Roman" pitchFamily="18" charset="0"/>
              </a:rPr>
              <a:t> -&gt; </a:t>
            </a:r>
            <a:r>
              <a:rPr lang="en-US" sz="2400" dirty="0" err="1">
                <a:solidFill>
                  <a:srgbClr val="002060"/>
                </a:solidFill>
                <a:latin typeface="Times New Roman" pitchFamily="18" charset="0"/>
                <a:cs typeface="Times New Roman" pitchFamily="18" charset="0"/>
              </a:rPr>
              <a:t>tế</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bào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bị</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rối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loạn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chuyển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hóa</a:t>
            </a:r>
            <a:r>
              <a:rPr lang="en-US" sz="2400" dirty="0">
                <a:solidFill>
                  <a:srgbClr val="002060"/>
                </a:solidFill>
                <a:latin typeface="Times New Roman" pitchFamily="18" charset="0"/>
                <a:cs typeface="Times New Roman" pitchFamily="18" charset="0"/>
              </a:rPr>
              <a:t> -&gt; </a:t>
            </a:r>
            <a:r>
              <a:rPr lang="en-US" sz="2400" dirty="0" err="1">
                <a:solidFill>
                  <a:srgbClr val="002060"/>
                </a:solidFill>
                <a:latin typeface="Times New Roman" pitchFamily="18" charset="0"/>
                <a:cs typeface="Times New Roman" pitchFamily="18" charset="0"/>
              </a:rPr>
              <a:t>cơ</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bị</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bệnh</a:t>
            </a:r>
            <a:r>
              <a:rPr lang="en-US" sz="2400" dirty="0" smtClean="0">
                <a:solidFill>
                  <a:srgbClr val="002060"/>
                </a:solidFill>
                <a:latin typeface="Times New Roman" pitchFamily="18" charset="0"/>
                <a:cs typeface="Times New Roman" pitchFamily="18" charset="0"/>
              </a:rPr>
              <a:t>.</a:t>
            </a:r>
            <a:endParaRPr lang="en-US"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431714334"/>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 y="318089"/>
            <a:ext cx="11887200" cy="5213735"/>
          </a:xfrm>
          <a:prstGeom prst="rect">
            <a:avLst/>
          </a:prstGeom>
        </p:spPr>
        <p:txBody>
          <a:bodyPr wrap="square">
            <a:spAutoFit/>
          </a:bodyPr>
          <a:lstStyle/>
          <a:p>
            <a:pPr algn="just">
              <a:lnSpc>
                <a:spcPct val="130000"/>
              </a:lnSpc>
            </a:pPr>
            <a:r>
              <a:rPr lang="en-US" sz="3200" b="1">
                <a:solidFill>
                  <a:srgbClr val="002060"/>
                </a:solidFill>
                <a:latin typeface="Times New Roman" pitchFamily="18" charset="0"/>
                <a:cs typeface="Times New Roman" pitchFamily="18" charset="0"/>
              </a:rPr>
              <a:t>Câu 3</a:t>
            </a:r>
            <a:r>
              <a:rPr lang="en-US" sz="3200">
                <a:solidFill>
                  <a:srgbClr val="002060"/>
                </a:solidFill>
                <a:latin typeface="Times New Roman" pitchFamily="18" charset="0"/>
                <a:cs typeface="Times New Roman" pitchFamily="18" charset="0"/>
              </a:rPr>
              <a:t>. Phản ứng do enzyme xúc tác thay đổi như thế nào khi trung tâm hoạt động của enzyme bị thay đổi hình dạng không phù hợp với cơ chất?</a:t>
            </a:r>
          </a:p>
          <a:p>
            <a:pPr algn="just">
              <a:lnSpc>
                <a:spcPct val="130000"/>
              </a:lnSpc>
            </a:pPr>
            <a:r>
              <a:rPr lang="en-US" sz="3200" b="1">
                <a:solidFill>
                  <a:srgbClr val="002060"/>
                </a:solidFill>
                <a:latin typeface="Times New Roman" pitchFamily="18" charset="0"/>
                <a:cs typeface="Times New Roman" pitchFamily="18" charset="0"/>
              </a:rPr>
              <a:t>Câu 4</a:t>
            </a:r>
            <a:r>
              <a:rPr lang="en-US" sz="3200">
                <a:solidFill>
                  <a:srgbClr val="002060"/>
                </a:solidFill>
                <a:latin typeface="Times New Roman" pitchFamily="18" charset="0"/>
                <a:cs typeface="Times New Roman" pitchFamily="18" charset="0"/>
              </a:rPr>
              <a:t>. Dựa vào hình 10.6, mô tả 3 bước cơ bản trong cơ chế tác động của enzyme đến phản ứng mà nó xúc tác?</a:t>
            </a:r>
          </a:p>
          <a:p>
            <a:pPr algn="just">
              <a:lnSpc>
                <a:spcPct val="130000"/>
              </a:lnSpc>
            </a:pPr>
            <a:r>
              <a:rPr lang="en-US" sz="3200" b="1">
                <a:solidFill>
                  <a:srgbClr val="002060"/>
                </a:solidFill>
                <a:latin typeface="Times New Roman" pitchFamily="18" charset="0"/>
                <a:cs typeface="Times New Roman" pitchFamily="18" charset="0"/>
              </a:rPr>
              <a:t>Câu 5</a:t>
            </a:r>
            <a:r>
              <a:rPr lang="en-US" sz="3200">
                <a:solidFill>
                  <a:srgbClr val="002060"/>
                </a:solidFill>
                <a:latin typeface="Times New Roman" pitchFamily="18" charset="0"/>
                <a:cs typeface="Times New Roman" pitchFamily="18" charset="0"/>
              </a:rPr>
              <a:t>. Quan sát hình 10.7 và cho biết khi tăng nồng độ cơ chất hay nhiệt độ, độ pH thì tốc độ phản ứng thay đổi như thế nào? Nhận xét về giá trị tốc độ phản ứng ở nhiệt độ và pH tối ưu?</a:t>
            </a:r>
          </a:p>
        </p:txBody>
      </p:sp>
    </p:spTree>
    <p:extLst>
      <p:ext uri="{BB962C8B-B14F-4D97-AF65-F5344CB8AC3E}">
        <p14:creationId xmlns:p14="http://schemas.microsoft.com/office/powerpoint/2010/main" val="874801246"/>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647780"/>
            <a:ext cx="11887200" cy="2308324"/>
          </a:xfrm>
          <a:prstGeom prst="rect">
            <a:avLst/>
          </a:prstGeom>
        </p:spPr>
        <p:txBody>
          <a:bodyPr wrap="square">
            <a:spAutoFit/>
          </a:bodyPr>
          <a:lstStyle/>
          <a:p>
            <a:pPr algn="just">
              <a:lnSpc>
                <a:spcPct val="150000"/>
              </a:lnSpc>
            </a:pPr>
            <a:r>
              <a:rPr lang="en-US" sz="3200" b="1">
                <a:solidFill>
                  <a:srgbClr val="002060"/>
                </a:solidFill>
                <a:latin typeface="Times New Roman" pitchFamily="18" charset="0"/>
                <a:cs typeface="Times New Roman" pitchFamily="18" charset="0"/>
              </a:rPr>
              <a:t>Câu 3</a:t>
            </a:r>
            <a:r>
              <a:rPr lang="en-US" sz="3200">
                <a:solidFill>
                  <a:srgbClr val="002060"/>
                </a:solidFill>
                <a:latin typeface="Times New Roman" pitchFamily="18" charset="0"/>
                <a:cs typeface="Times New Roman" pitchFamily="18" charset="0"/>
              </a:rPr>
              <a:t>. Khi trung tâm hoạt động của enzyme bị thay đổi hình dạng không phù hợp với cơ chất -&gt; Enzyme không liên kết được với cơ chất -&gt; Phản ứng do enzyme xúc tác bị ngừng.</a:t>
            </a:r>
          </a:p>
        </p:txBody>
      </p:sp>
      <p:sp>
        <p:nvSpPr>
          <p:cNvPr id="3" name="Rectangle 2"/>
          <p:cNvSpPr>
            <a:spLocks noGrp="1" noChangeArrowheads="1"/>
          </p:cNvSpPr>
          <p:nvPr>
            <p:ph type="title"/>
          </p:nvPr>
        </p:nvSpPr>
        <p:spPr>
          <a:xfrm>
            <a:off x="3911600" y="76200"/>
            <a:ext cx="4318000" cy="711200"/>
          </a:xfrm>
        </p:spPr>
        <p:txBody>
          <a:bodyPr>
            <a:normAutofit/>
          </a:bodyPr>
          <a:lstStyle/>
          <a:p>
            <a:pPr eaLnBrk="1" hangingPunct="1"/>
            <a:r>
              <a:rPr lang="en-US" sz="3200" b="1">
                <a:solidFill>
                  <a:srgbClr val="FF0000"/>
                </a:solidFill>
                <a:latin typeface="Times New Roman" pitchFamily="18" charset="0"/>
                <a:cs typeface="Times New Roman" pitchFamily="18" charset="0"/>
              </a:rPr>
              <a:t>ĐÁP ÁN</a:t>
            </a:r>
          </a:p>
        </p:txBody>
      </p:sp>
    </p:spTree>
    <p:extLst>
      <p:ext uri="{BB962C8B-B14F-4D97-AF65-F5344CB8AC3E}">
        <p14:creationId xmlns:p14="http://schemas.microsoft.com/office/powerpoint/2010/main" val="954820196"/>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647780"/>
            <a:ext cx="11887200" cy="5853910"/>
          </a:xfrm>
          <a:prstGeom prst="rect">
            <a:avLst/>
          </a:prstGeom>
        </p:spPr>
        <p:txBody>
          <a:bodyPr wrap="square">
            <a:spAutoFit/>
          </a:bodyPr>
          <a:lstStyle/>
          <a:p>
            <a:pPr algn="just">
              <a:lnSpc>
                <a:spcPct val="130000"/>
              </a:lnSpc>
            </a:pPr>
            <a:r>
              <a:rPr lang="en-US" sz="3200" b="1">
                <a:solidFill>
                  <a:srgbClr val="002060"/>
                </a:solidFill>
                <a:latin typeface="Times New Roman" pitchFamily="18" charset="0"/>
                <a:cs typeface="Times New Roman" pitchFamily="18" charset="0"/>
              </a:rPr>
              <a:t>Câu 4</a:t>
            </a:r>
            <a:r>
              <a:rPr lang="en-US" sz="3200">
                <a:solidFill>
                  <a:srgbClr val="002060"/>
                </a:solidFill>
                <a:latin typeface="Times New Roman" pitchFamily="18" charset="0"/>
                <a:cs typeface="Times New Roman" pitchFamily="18" charset="0"/>
              </a:rPr>
              <a:t>. </a:t>
            </a:r>
          </a:p>
          <a:p>
            <a:pPr algn="just">
              <a:lnSpc>
                <a:spcPct val="130000"/>
              </a:lnSpc>
            </a:pPr>
            <a:r>
              <a:rPr lang="en-US" sz="3200">
                <a:solidFill>
                  <a:srgbClr val="002060"/>
                </a:solidFill>
                <a:latin typeface="Times New Roman" pitchFamily="18" charset="0"/>
                <a:cs typeface="Times New Roman" pitchFamily="18" charset="0"/>
              </a:rPr>
              <a:t>Bước 1: Enzyme liên kết với cơ chất tại trung tâm hoạt động tạo thành phức hợp enzyme - cơ chất.</a:t>
            </a:r>
          </a:p>
          <a:p>
            <a:pPr algn="just">
              <a:lnSpc>
                <a:spcPct val="130000"/>
              </a:lnSpc>
            </a:pPr>
            <a:r>
              <a:rPr lang="en-US" sz="3200">
                <a:solidFill>
                  <a:srgbClr val="002060"/>
                </a:solidFill>
                <a:latin typeface="Times New Roman" pitchFamily="18" charset="0"/>
                <a:cs typeface="Times New Roman" pitchFamily="18" charset="0"/>
              </a:rPr>
              <a:t>Bước 2. Enzyme xúc tác biến đổi cơ chất thành sản phẩm -&gt; phức hợp enzyme – sản phẩm.</a:t>
            </a:r>
          </a:p>
          <a:p>
            <a:pPr algn="just">
              <a:lnSpc>
                <a:spcPct val="130000"/>
              </a:lnSpc>
            </a:pPr>
            <a:r>
              <a:rPr lang="en-US" sz="3200">
                <a:solidFill>
                  <a:srgbClr val="002060"/>
                </a:solidFill>
                <a:latin typeface="Times New Roman" pitchFamily="18" charset="0"/>
                <a:cs typeface="Times New Roman" pitchFamily="18" charset="0"/>
              </a:rPr>
              <a:t>Bước 3. Sản phẩm tách khỏi enzyme.</a:t>
            </a:r>
          </a:p>
          <a:p>
            <a:pPr algn="just">
              <a:lnSpc>
                <a:spcPct val="130000"/>
              </a:lnSpc>
            </a:pPr>
            <a:r>
              <a:rPr lang="en-US" sz="3200" b="1">
                <a:solidFill>
                  <a:srgbClr val="002060"/>
                </a:solidFill>
                <a:latin typeface="Times New Roman" pitchFamily="18" charset="0"/>
                <a:cs typeface="Times New Roman" pitchFamily="18" charset="0"/>
              </a:rPr>
              <a:t>Câu 5</a:t>
            </a:r>
            <a:r>
              <a:rPr lang="en-US" sz="3200">
                <a:solidFill>
                  <a:srgbClr val="002060"/>
                </a:solidFill>
                <a:latin typeface="Times New Roman" pitchFamily="18" charset="0"/>
                <a:cs typeface="Times New Roman" pitchFamily="18" charset="0"/>
              </a:rPr>
              <a:t>. Khi tăng nồng độ cơ chất hay nhiệt độ, độ pH thì tốc độ phản ứng tăng lên. </a:t>
            </a:r>
          </a:p>
          <a:p>
            <a:pPr algn="just">
              <a:lnSpc>
                <a:spcPct val="130000"/>
              </a:lnSpc>
            </a:pPr>
            <a:r>
              <a:rPr lang="en-US" sz="3200">
                <a:solidFill>
                  <a:srgbClr val="002060"/>
                </a:solidFill>
                <a:latin typeface="Times New Roman" pitchFamily="18" charset="0"/>
                <a:cs typeface="Times New Roman" pitchFamily="18" charset="0"/>
              </a:rPr>
              <a:t>Tốc độ phản ứng cao nhất ở nhiệt độ và pH tối ưu.</a:t>
            </a:r>
          </a:p>
        </p:txBody>
      </p:sp>
      <p:sp>
        <p:nvSpPr>
          <p:cNvPr id="3" name="Rectangle 2"/>
          <p:cNvSpPr>
            <a:spLocks noGrp="1" noChangeArrowheads="1"/>
          </p:cNvSpPr>
          <p:nvPr>
            <p:ph type="title"/>
          </p:nvPr>
        </p:nvSpPr>
        <p:spPr>
          <a:xfrm>
            <a:off x="3911600" y="76200"/>
            <a:ext cx="4318000" cy="711200"/>
          </a:xfrm>
        </p:spPr>
        <p:txBody>
          <a:bodyPr>
            <a:normAutofit/>
          </a:bodyPr>
          <a:lstStyle/>
          <a:p>
            <a:pPr eaLnBrk="1" hangingPunct="1"/>
            <a:r>
              <a:rPr lang="en-US" sz="3200" b="1">
                <a:solidFill>
                  <a:srgbClr val="FF0000"/>
                </a:solidFill>
                <a:latin typeface="Times New Roman" pitchFamily="18" charset="0"/>
                <a:cs typeface="Times New Roman" pitchFamily="18" charset="0"/>
              </a:rPr>
              <a:t>ĐÁP ÁN</a:t>
            </a:r>
          </a:p>
        </p:txBody>
      </p:sp>
    </p:spTree>
    <p:extLst>
      <p:ext uri="{BB962C8B-B14F-4D97-AF65-F5344CB8AC3E}">
        <p14:creationId xmlns:p14="http://schemas.microsoft.com/office/powerpoint/2010/main" val="2919272128"/>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barn(inVertical)">
                                      <p:cBhvr>
                                        <p:cTn id="3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416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50" name="Picture 14" descr="tải xuống (3)"/>
          <p:cNvPicPr>
            <a:picLocks noChangeAspect="1"/>
          </p:cNvPicPr>
          <p:nvPr/>
        </p:nvPicPr>
        <p:blipFill>
          <a:blip r:embed="rId2">
            <a:lum bright="17999"/>
          </a:blip>
          <a:stretch>
            <a:fillRect/>
          </a:stretch>
        </p:blipFill>
        <p:spPr>
          <a:xfrm>
            <a:off x="8920162" y="195943"/>
            <a:ext cx="3130323" cy="3036207"/>
          </a:xfrm>
          <a:prstGeom prst="rect">
            <a:avLst/>
          </a:prstGeom>
          <a:noFill/>
          <a:ln w="9525">
            <a:noFill/>
          </a:ln>
        </p:spPr>
      </p:pic>
      <p:sp>
        <p:nvSpPr>
          <p:cNvPr id="44051" name="AutoShape 15"/>
          <p:cNvSpPr/>
          <p:nvPr/>
        </p:nvSpPr>
        <p:spPr>
          <a:xfrm>
            <a:off x="8288060" y="2007506"/>
            <a:ext cx="409575" cy="381000"/>
          </a:xfrm>
          <a:prstGeom prst="rightArrow">
            <a:avLst>
              <a:gd name="adj1" fmla="val 54685"/>
              <a:gd name="adj2" fmla="val 44169"/>
            </a:avLst>
          </a:prstGeom>
          <a:solidFill>
            <a:srgbClr val="FF0000"/>
          </a:solidFill>
          <a:ln w="9525" cap="flat" cmpd="sng">
            <a:solidFill>
              <a:schemeClr val="tx1"/>
            </a:solidFill>
            <a:prstDash val="solid"/>
            <a:miter/>
            <a:headEnd type="none" w="med" len="med"/>
            <a:tailEnd type="none" w="med" len="med"/>
          </a:ln>
        </p:spPr>
        <p:txBody>
          <a:bodyPr wrap="none" anchor="ctr" anchorCtr="0"/>
          <a:lstStyle/>
          <a:p>
            <a:pPr algn="ctr"/>
            <a:endParaRPr lang="vi-VN" altLang="vi-VN" sz="2400" b="1" dirty="0">
              <a:solidFill>
                <a:srgbClr val="FF0000"/>
              </a:solidFill>
              <a:latin typeface="Times New Roman" panose="02020603050405020304" pitchFamily="18" charset="0"/>
            </a:endParaRPr>
          </a:p>
        </p:txBody>
      </p:sp>
      <p:sp>
        <p:nvSpPr>
          <p:cNvPr id="55300" name="Text Box 16"/>
          <p:cNvSpPr txBox="1"/>
          <p:nvPr/>
        </p:nvSpPr>
        <p:spPr>
          <a:xfrm>
            <a:off x="9048750" y="2801938"/>
            <a:ext cx="1638300" cy="366712"/>
          </a:xfrm>
          <a:prstGeom prst="rect">
            <a:avLst/>
          </a:prstGeom>
          <a:noFill/>
          <a:ln w="9525">
            <a:noFill/>
          </a:ln>
        </p:spPr>
        <p:txBody>
          <a:bodyPr>
            <a:spAutoFit/>
          </a:bodyPr>
          <a:lstStyle/>
          <a:p>
            <a:pPr algn="ctr">
              <a:spcBef>
                <a:spcPct val="50000"/>
              </a:spcBef>
            </a:pPr>
            <a:r>
              <a:rPr lang="en-US" altLang="vi-VN" b="1" i="1" dirty="0">
                <a:solidFill>
                  <a:schemeClr val="bg1"/>
                </a:solidFill>
                <a:latin typeface="Times New Roman" panose="02020603050405020304" pitchFamily="18" charset="0"/>
              </a:rPr>
              <a:t>Điện năng</a:t>
            </a:r>
          </a:p>
        </p:txBody>
      </p:sp>
      <p:grpSp>
        <p:nvGrpSpPr>
          <p:cNvPr id="110609" name="Group 17"/>
          <p:cNvGrpSpPr/>
          <p:nvPr/>
        </p:nvGrpSpPr>
        <p:grpSpPr>
          <a:xfrm>
            <a:off x="5273676" y="3547987"/>
            <a:ext cx="5268913" cy="2970289"/>
            <a:chOff x="2736" y="2535"/>
            <a:chExt cx="3024" cy="1785"/>
          </a:xfrm>
        </p:grpSpPr>
        <p:pic>
          <p:nvPicPr>
            <p:cNvPr id="55315" name="Picture 18" descr="1711201002Leopard"/>
            <p:cNvPicPr>
              <a:picLocks noChangeAspect="1"/>
            </p:cNvPicPr>
            <p:nvPr/>
          </p:nvPicPr>
          <p:blipFill>
            <a:blip r:embed="rId3">
              <a:lum bright="17999"/>
            </a:blip>
            <a:srcRect t="19414" b="19919"/>
            <a:stretch>
              <a:fillRect/>
            </a:stretch>
          </p:blipFill>
          <p:spPr>
            <a:xfrm>
              <a:off x="2736" y="2749"/>
              <a:ext cx="3024" cy="1571"/>
            </a:xfrm>
            <a:prstGeom prst="rect">
              <a:avLst/>
            </a:prstGeom>
            <a:noFill/>
            <a:ln w="9525">
              <a:noFill/>
            </a:ln>
          </p:spPr>
        </p:pic>
        <p:sp>
          <p:nvSpPr>
            <p:cNvPr id="55316" name="AutoShape 19"/>
            <p:cNvSpPr/>
            <p:nvPr/>
          </p:nvSpPr>
          <p:spPr>
            <a:xfrm rot="5400000">
              <a:off x="4189" y="2522"/>
              <a:ext cx="213" cy="240"/>
            </a:xfrm>
            <a:prstGeom prst="rightArrow">
              <a:avLst>
                <a:gd name="adj1" fmla="val 54685"/>
                <a:gd name="adj2" fmla="val 44166"/>
              </a:avLst>
            </a:prstGeom>
            <a:solidFill>
              <a:srgbClr val="FF0000"/>
            </a:solidFill>
            <a:ln w="9525" cap="flat" cmpd="sng">
              <a:solidFill>
                <a:schemeClr val="tx1"/>
              </a:solidFill>
              <a:prstDash val="solid"/>
              <a:miter/>
              <a:headEnd type="none" w="med" len="med"/>
              <a:tailEnd type="none" w="med" len="med"/>
            </a:ln>
          </p:spPr>
          <p:txBody>
            <a:bodyPr rot="10800000" vert="eaVert" wrap="none" anchor="ctr" anchorCtr="0"/>
            <a:lstStyle/>
            <a:p>
              <a:pPr algn="ctr"/>
              <a:endParaRPr lang="vi-VN" altLang="vi-VN" sz="2400" b="1" dirty="0">
                <a:solidFill>
                  <a:srgbClr val="FF0000"/>
                </a:solidFill>
                <a:latin typeface="Times New Roman" panose="02020603050405020304" pitchFamily="18" charset="0"/>
              </a:endParaRPr>
            </a:p>
          </p:txBody>
        </p:sp>
        <p:sp>
          <p:nvSpPr>
            <p:cNvPr id="55317" name="Text Box 20"/>
            <p:cNvSpPr txBox="1"/>
            <p:nvPr/>
          </p:nvSpPr>
          <p:spPr>
            <a:xfrm>
              <a:off x="3792" y="3120"/>
              <a:ext cx="960" cy="220"/>
            </a:xfrm>
            <a:prstGeom prst="rect">
              <a:avLst/>
            </a:prstGeom>
            <a:noFill/>
            <a:ln w="9525">
              <a:noFill/>
            </a:ln>
          </p:spPr>
          <p:txBody>
            <a:bodyPr>
              <a:spAutoFit/>
            </a:bodyPr>
            <a:lstStyle/>
            <a:p>
              <a:pPr algn="ctr">
                <a:spcBef>
                  <a:spcPct val="50000"/>
                </a:spcBef>
              </a:pPr>
              <a:r>
                <a:rPr lang="en-US" altLang="vi-VN" b="1" i="1" dirty="0">
                  <a:solidFill>
                    <a:schemeClr val="bg1"/>
                  </a:solidFill>
                  <a:latin typeface="Times New Roman" panose="02020603050405020304" pitchFamily="18" charset="0"/>
                </a:rPr>
                <a:t>Cơ năng</a:t>
              </a:r>
            </a:p>
          </p:txBody>
        </p:sp>
        <p:sp>
          <p:nvSpPr>
            <p:cNvPr id="55318" name="Text Box 20"/>
            <p:cNvSpPr txBox="1"/>
            <p:nvPr/>
          </p:nvSpPr>
          <p:spPr>
            <a:xfrm>
              <a:off x="3772" y="2680"/>
              <a:ext cx="960" cy="220"/>
            </a:xfrm>
            <a:prstGeom prst="rect">
              <a:avLst/>
            </a:prstGeom>
            <a:noFill/>
            <a:ln w="9525">
              <a:noFill/>
            </a:ln>
          </p:spPr>
          <p:txBody>
            <a:bodyPr>
              <a:spAutoFit/>
            </a:bodyPr>
            <a:lstStyle/>
            <a:p>
              <a:pPr algn="ctr">
                <a:spcBef>
                  <a:spcPct val="50000"/>
                </a:spcBef>
              </a:pPr>
              <a:r>
                <a:rPr lang="en-US" altLang="vi-VN" b="1" i="1" dirty="0">
                  <a:solidFill>
                    <a:schemeClr val="bg1"/>
                  </a:solidFill>
                  <a:latin typeface="Times New Roman" panose="02020603050405020304" pitchFamily="18" charset="0"/>
                </a:rPr>
                <a:t>Hóa năng</a:t>
              </a:r>
            </a:p>
          </p:txBody>
        </p:sp>
      </p:grpSp>
      <p:grpSp>
        <p:nvGrpSpPr>
          <p:cNvPr id="5" name="Group 4"/>
          <p:cNvGrpSpPr/>
          <p:nvPr/>
        </p:nvGrpSpPr>
        <p:grpSpPr>
          <a:xfrm>
            <a:off x="526824" y="2388506"/>
            <a:ext cx="3455535" cy="3002644"/>
            <a:chOff x="3845536" y="1059040"/>
            <a:chExt cx="1801812" cy="2085975"/>
          </a:xfrm>
        </p:grpSpPr>
        <p:pic>
          <p:nvPicPr>
            <p:cNvPr id="55313" name="Picture 2"/>
            <p:cNvPicPr>
              <a:picLocks noChangeAspect="1"/>
            </p:cNvPicPr>
            <p:nvPr/>
          </p:nvPicPr>
          <p:blipFill>
            <a:blip r:embed="rId4"/>
            <a:stretch>
              <a:fillRect/>
            </a:stretch>
          </p:blipFill>
          <p:spPr>
            <a:xfrm>
              <a:off x="3845536" y="1059040"/>
              <a:ext cx="1801812" cy="2085975"/>
            </a:xfrm>
            <a:prstGeom prst="rect">
              <a:avLst/>
            </a:prstGeom>
            <a:noFill/>
            <a:ln w="9525">
              <a:noFill/>
            </a:ln>
          </p:spPr>
        </p:pic>
        <p:sp>
          <p:nvSpPr>
            <p:cNvPr id="55314" name="Text Box 12"/>
            <p:cNvSpPr txBox="1"/>
            <p:nvPr/>
          </p:nvSpPr>
          <p:spPr>
            <a:xfrm>
              <a:off x="4010636" y="2718620"/>
              <a:ext cx="1636712" cy="366713"/>
            </a:xfrm>
            <a:prstGeom prst="rect">
              <a:avLst/>
            </a:prstGeom>
            <a:noFill/>
            <a:ln w="9525">
              <a:noFill/>
            </a:ln>
          </p:spPr>
          <p:txBody>
            <a:bodyPr>
              <a:spAutoFit/>
            </a:bodyPr>
            <a:lstStyle/>
            <a:p>
              <a:pPr algn="ctr">
                <a:spcBef>
                  <a:spcPct val="50000"/>
                </a:spcBef>
              </a:pPr>
              <a:r>
                <a:rPr lang="en-US" altLang="vi-VN" b="1" i="1" dirty="0">
                  <a:solidFill>
                    <a:schemeClr val="bg1"/>
                  </a:solidFill>
                  <a:latin typeface="Times New Roman" panose="02020603050405020304" pitchFamily="18" charset="0"/>
                </a:rPr>
                <a:t>Quang năng</a:t>
              </a:r>
            </a:p>
          </p:txBody>
        </p:sp>
      </p:grpSp>
      <p:sp>
        <p:nvSpPr>
          <p:cNvPr id="4" name="Date Placeholder 3"/>
          <p:cNvSpPr txBox="1">
            <a:spLocks noGrp="1"/>
          </p:cNvSpPr>
          <p:nvPr>
            <p:ph type="dt" sz="half" idx="4294967295"/>
          </p:nvPr>
        </p:nvSpPr>
        <p:spPr>
          <a:xfrm>
            <a:off x="2757488" y="6335714"/>
            <a:ext cx="2057400" cy="365125"/>
          </a:xfrm>
          <a:prstGeom prst="rect">
            <a:avLst/>
          </a:prstGeom>
          <a:noFill/>
        </p:spPr>
        <p:txBody>
          <a:bodyPr lIns="91440" tIns="45720" rIns="91440" bIns="45720" rtlCol="0" anchor="ctr"/>
          <a:lstStyle/>
          <a:p>
            <a:pPr algn="ctr">
              <a:defRPr/>
            </a:pPr>
            <a:fld id="{45E41334-8562-444E-A26A-583344B0D934}" type="datetime1">
              <a:rPr lang="vi-VN" sz="1200">
                <a:solidFill>
                  <a:srgbClr val="000000"/>
                </a:solidFill>
              </a:rPr>
              <a:pPr algn="ctr">
                <a:defRPr/>
              </a:pPr>
              <a:t>23/11/2023</a:t>
            </a:fld>
            <a:endParaRPr lang="en-US" sz="1200" dirty="0">
              <a:solidFill>
                <a:srgbClr val="000000"/>
              </a:solidFill>
            </a:endParaRPr>
          </a:p>
        </p:txBody>
      </p:sp>
      <p:grpSp>
        <p:nvGrpSpPr>
          <p:cNvPr id="3" name="Group 2"/>
          <p:cNvGrpSpPr/>
          <p:nvPr/>
        </p:nvGrpSpPr>
        <p:grpSpPr>
          <a:xfrm>
            <a:off x="4367893" y="440040"/>
            <a:ext cx="3983493" cy="3272686"/>
            <a:chOff x="5570025" y="1209675"/>
            <a:chExt cx="1787509" cy="2286863"/>
          </a:xfrm>
        </p:grpSpPr>
        <p:pic>
          <p:nvPicPr>
            <p:cNvPr id="55311" name="Picture 8" descr="GLUCÔZƠ MẠCH VÒNG"/>
            <p:cNvPicPr>
              <a:picLocks noChangeAspect="1"/>
            </p:cNvPicPr>
            <p:nvPr/>
          </p:nvPicPr>
          <p:blipFill>
            <a:blip r:embed="rId5">
              <a:clrChange>
                <a:clrFrom>
                  <a:srgbClr val="E9F0E0"/>
                </a:clrFrom>
                <a:clrTo>
                  <a:srgbClr val="E9F0E0">
                    <a:alpha val="0"/>
                  </a:srgbClr>
                </a:clrTo>
              </a:clrChange>
            </a:blip>
            <a:srcRect l="41936" b="3134"/>
            <a:stretch>
              <a:fillRect/>
            </a:stretch>
          </p:blipFill>
          <p:spPr>
            <a:xfrm>
              <a:off x="5570025" y="1209675"/>
              <a:ext cx="1677987" cy="1786239"/>
            </a:xfrm>
            <a:prstGeom prst="rect">
              <a:avLst/>
            </a:prstGeom>
            <a:noFill/>
            <a:ln w="9525">
              <a:noFill/>
            </a:ln>
          </p:spPr>
        </p:pic>
        <p:sp>
          <p:nvSpPr>
            <p:cNvPr id="55312" name="Text Box 16"/>
            <p:cNvSpPr txBox="1"/>
            <p:nvPr/>
          </p:nvSpPr>
          <p:spPr>
            <a:xfrm>
              <a:off x="5719265" y="3129825"/>
              <a:ext cx="1638269" cy="366713"/>
            </a:xfrm>
            <a:prstGeom prst="rect">
              <a:avLst/>
            </a:prstGeom>
            <a:noFill/>
            <a:ln w="9525">
              <a:noFill/>
            </a:ln>
          </p:spPr>
          <p:txBody>
            <a:bodyPr>
              <a:spAutoFit/>
            </a:bodyPr>
            <a:lstStyle/>
            <a:p>
              <a:pPr algn="ctr">
                <a:spcBef>
                  <a:spcPct val="50000"/>
                </a:spcBef>
              </a:pPr>
              <a:r>
                <a:rPr lang="en-US" altLang="vi-VN" b="1" i="1" dirty="0">
                  <a:solidFill>
                    <a:srgbClr val="FF0000"/>
                  </a:solidFill>
                  <a:latin typeface="Times New Roman" panose="02020603050405020304" pitchFamily="18" charset="0"/>
                </a:rPr>
                <a:t>Hóa năng</a:t>
              </a:r>
            </a:p>
          </p:txBody>
        </p:sp>
      </p:grpSp>
      <p:sp>
        <p:nvSpPr>
          <p:cNvPr id="26" name="Text Box 9">
            <a:hlinkClick r:id="" action="ppaction://noaction" highlightClick="1"/>
          </p:cNvPr>
          <p:cNvSpPr txBox="1">
            <a:spLocks noChangeArrowheads="1"/>
          </p:cNvSpPr>
          <p:nvPr/>
        </p:nvSpPr>
        <p:spPr bwMode="auto">
          <a:xfrm>
            <a:off x="339046" y="388484"/>
            <a:ext cx="364331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None/>
            </a:pPr>
            <a:r>
              <a:rPr lang="nl-NL" altLang="vi-VN" sz="2400" b="1" dirty="0">
                <a:solidFill>
                  <a:srgbClr val="000000"/>
                </a:solidFill>
                <a:latin typeface="Times New Roman" panose="02020603050405020304" pitchFamily="18" charset="0"/>
              </a:rPr>
              <a:t> </a:t>
            </a:r>
            <a:r>
              <a:rPr lang="nl-NL" altLang="vi-VN" sz="2800" b="1" dirty="0">
                <a:solidFill>
                  <a:srgbClr val="000000"/>
                </a:solidFill>
                <a:latin typeface="Times New Roman" panose="02020603050405020304" pitchFamily="18" charset="0"/>
              </a:rPr>
              <a:t>- Năng lượng trong tế bào gồm: </a:t>
            </a:r>
            <a:r>
              <a:rPr lang="nl-NL" altLang="vi-VN" sz="2800" b="1" u="sng" dirty="0">
                <a:solidFill>
                  <a:srgbClr val="FF0000"/>
                </a:solidFill>
                <a:latin typeface="Times New Roman" panose="02020603050405020304" pitchFamily="18" charset="0"/>
              </a:rPr>
              <a:t>hoá năng</a:t>
            </a:r>
            <a:r>
              <a:rPr lang="nl-NL" altLang="vi-VN" sz="2800" b="1" dirty="0">
                <a:solidFill>
                  <a:srgbClr val="000000"/>
                </a:solidFill>
                <a:latin typeface="Times New Roman" panose="02020603050405020304" pitchFamily="18" charset="0"/>
              </a:rPr>
              <a:t>, nhiệt năng, cơ năng, điện năng...</a:t>
            </a:r>
            <a:endParaRPr lang="en-US" altLang="vi-VN" sz="2800" b="1" dirty="0">
              <a:solidFill>
                <a:srgbClr val="000000"/>
              </a:solidFill>
              <a:latin typeface="Times New Roman" panose="02020603050405020304" pitchFamily="18" charset="0"/>
            </a:endParaRPr>
          </a:p>
        </p:txBody>
      </p:sp>
      <p:pic>
        <p:nvPicPr>
          <p:cNvPr id="55310" name="Picture 6" descr="POINSET2">
            <a:hlinkClick r:id="rId6" action="ppaction://hlinkfile"/>
          </p:cNvPr>
          <p:cNvPicPr>
            <a:picLocks noChangeAspect="1"/>
          </p:cNvPicPr>
          <p:nvPr/>
        </p:nvPicPr>
        <p:blipFill>
          <a:blip r:embed="rId7"/>
          <a:stretch>
            <a:fillRect/>
          </a:stretch>
        </p:blipFill>
        <p:spPr>
          <a:xfrm rot="-5400000">
            <a:off x="1752600" y="5280026"/>
            <a:ext cx="1309688" cy="1717675"/>
          </a:xfrm>
          <a:prstGeom prst="rect">
            <a:avLst/>
          </a:prstGeom>
          <a:noFill/>
          <a:ln w="9525">
            <a:noFill/>
          </a:ln>
        </p:spPr>
      </p:pic>
    </p:spTree>
    <p:extLst>
      <p:ext uri="{BB962C8B-B14F-4D97-AF65-F5344CB8AC3E}">
        <p14:creationId xmlns:p14="http://schemas.microsoft.com/office/powerpoint/2010/main" val="130930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0609"/>
                                        </p:tgtEl>
                                        <p:attrNameLst>
                                          <p:attrName>style.visibility</p:attrName>
                                        </p:attrNameLst>
                                      </p:cBhvr>
                                      <p:to>
                                        <p:strVal val="visible"/>
                                      </p:to>
                                    </p:set>
                                    <p:animEffect transition="in" filter="circle(in)">
                                      <p:cBhvr>
                                        <p:cTn id="12" dur="2000"/>
                                        <p:tgtEl>
                                          <p:spTgt spid="11060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4050"/>
                                        </p:tgtEl>
                                        <p:attrNameLst>
                                          <p:attrName>style.visibility</p:attrName>
                                        </p:attrNameLst>
                                      </p:cBhvr>
                                      <p:to>
                                        <p:strVal val="visible"/>
                                      </p:to>
                                    </p:set>
                                    <p:animEffect transition="in" filter="circle(in)">
                                      <p:cBhvr>
                                        <p:cTn id="17" dur="2000"/>
                                        <p:tgtEl>
                                          <p:spTgt spid="4405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4051"/>
                                        </p:tgtEl>
                                        <p:attrNameLst>
                                          <p:attrName>style.visibility</p:attrName>
                                        </p:attrNameLst>
                                      </p:cBhvr>
                                      <p:to>
                                        <p:strVal val="visible"/>
                                      </p:to>
                                    </p:set>
                                    <p:animEffect transition="in" filter="circle(in)">
                                      <p:cBhvr>
                                        <p:cTn id="27" dur="2000"/>
                                        <p:tgtEl>
                                          <p:spTgt spid="44051"/>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slide(fromBottom)">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1"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5555" y="305787"/>
            <a:ext cx="4874681" cy="5509200"/>
          </a:xfrm>
          <a:prstGeom prst="rect">
            <a:avLst/>
          </a:prstGeom>
        </p:spPr>
        <p:txBody>
          <a:bodyPr wrap="square">
            <a:spAutoFit/>
          </a:bodyPr>
          <a:lstStyle/>
          <a:p>
            <a:pPr marL="457200" indent="-457200" algn="just">
              <a:buFontTx/>
              <a:buChar char="-"/>
            </a:pPr>
            <a:r>
              <a:rPr lang="en-US" sz="3200" dirty="0" err="1" smtClean="0">
                <a:solidFill>
                  <a:srgbClr val="002060"/>
                </a:solidFill>
                <a:latin typeface="Times New Roman" pitchFamily="18" charset="0"/>
                <a:ea typeface="Tahoma" pitchFamily="34" charset="0"/>
                <a:cs typeface="Times New Roman" pitchFamily="18" charset="0"/>
              </a:rPr>
              <a:t>Nêu</a:t>
            </a:r>
            <a:r>
              <a:rPr lang="en-US" sz="3200" dirty="0" smtClean="0">
                <a:solidFill>
                  <a:srgbClr val="002060"/>
                </a:solidFill>
                <a:latin typeface="Times New Roman" pitchFamily="18" charset="0"/>
                <a:ea typeface="Tahoma" pitchFamily="34" charset="0"/>
                <a:cs typeface="Times New Roman" pitchFamily="18" charset="0"/>
              </a:rPr>
              <a:t> </a:t>
            </a:r>
            <a:r>
              <a:rPr lang="en-US" sz="3200" dirty="0" err="1">
                <a:solidFill>
                  <a:srgbClr val="002060"/>
                </a:solidFill>
                <a:latin typeface="Times New Roman" pitchFamily="18" charset="0"/>
                <a:ea typeface="Tahoma" pitchFamily="34" charset="0"/>
                <a:cs typeface="Times New Roman" pitchFamily="18" charset="0"/>
              </a:rPr>
              <a:t>các</a:t>
            </a:r>
            <a:r>
              <a:rPr lang="en-US" sz="3200" dirty="0">
                <a:solidFill>
                  <a:srgbClr val="002060"/>
                </a:solidFill>
                <a:latin typeface="Times New Roman" pitchFamily="18" charset="0"/>
                <a:ea typeface="Tahoma" pitchFamily="34" charset="0"/>
                <a:cs typeface="Times New Roman" pitchFamily="18" charset="0"/>
              </a:rPr>
              <a:t> </a:t>
            </a:r>
            <a:r>
              <a:rPr lang="en-US" sz="3200" dirty="0" err="1">
                <a:solidFill>
                  <a:srgbClr val="002060"/>
                </a:solidFill>
                <a:latin typeface="Times New Roman" pitchFamily="18" charset="0"/>
                <a:ea typeface="Tahoma" pitchFamily="34" charset="0"/>
                <a:cs typeface="Times New Roman" pitchFamily="18" charset="0"/>
              </a:rPr>
              <a:t>dạng</a:t>
            </a:r>
            <a:r>
              <a:rPr lang="en-US" sz="3200" dirty="0">
                <a:solidFill>
                  <a:srgbClr val="002060"/>
                </a:solidFill>
                <a:latin typeface="Times New Roman" pitchFamily="18" charset="0"/>
                <a:ea typeface="Tahoma" pitchFamily="34" charset="0"/>
                <a:cs typeface="Times New Roman" pitchFamily="18" charset="0"/>
              </a:rPr>
              <a:t> </a:t>
            </a:r>
            <a:r>
              <a:rPr lang="en-US" sz="3200" dirty="0" err="1">
                <a:solidFill>
                  <a:srgbClr val="002060"/>
                </a:solidFill>
                <a:latin typeface="Times New Roman" pitchFamily="18" charset="0"/>
                <a:ea typeface="Tahoma" pitchFamily="34" charset="0"/>
                <a:cs typeface="Times New Roman" pitchFamily="18" charset="0"/>
              </a:rPr>
              <a:t>năng</a:t>
            </a:r>
            <a:r>
              <a:rPr lang="en-US" sz="3200" dirty="0">
                <a:solidFill>
                  <a:srgbClr val="002060"/>
                </a:solidFill>
                <a:latin typeface="Times New Roman" pitchFamily="18" charset="0"/>
                <a:ea typeface="Tahoma" pitchFamily="34" charset="0"/>
                <a:cs typeface="Times New Roman" pitchFamily="18" charset="0"/>
              </a:rPr>
              <a:t> </a:t>
            </a:r>
            <a:r>
              <a:rPr lang="en-US" sz="3200" dirty="0" err="1">
                <a:solidFill>
                  <a:srgbClr val="002060"/>
                </a:solidFill>
                <a:latin typeface="Times New Roman" pitchFamily="18" charset="0"/>
                <a:ea typeface="Tahoma" pitchFamily="34" charset="0"/>
                <a:cs typeface="Times New Roman" pitchFamily="18" charset="0"/>
              </a:rPr>
              <a:t>lượng</a:t>
            </a:r>
            <a:r>
              <a:rPr lang="en-US" sz="3200" dirty="0">
                <a:solidFill>
                  <a:srgbClr val="002060"/>
                </a:solidFill>
                <a:latin typeface="Times New Roman" pitchFamily="18" charset="0"/>
                <a:ea typeface="Tahoma" pitchFamily="34" charset="0"/>
                <a:cs typeface="Times New Roman" pitchFamily="18" charset="0"/>
              </a:rPr>
              <a:t> </a:t>
            </a:r>
            <a:r>
              <a:rPr lang="en-US" sz="3200" dirty="0" err="1">
                <a:solidFill>
                  <a:srgbClr val="002060"/>
                </a:solidFill>
                <a:latin typeface="Times New Roman" pitchFamily="18" charset="0"/>
                <a:ea typeface="Tahoma" pitchFamily="34" charset="0"/>
                <a:cs typeface="Times New Roman" pitchFamily="18" charset="0"/>
              </a:rPr>
              <a:t>trong</a:t>
            </a:r>
            <a:r>
              <a:rPr lang="en-US" sz="3200" dirty="0">
                <a:solidFill>
                  <a:srgbClr val="002060"/>
                </a:solidFill>
                <a:latin typeface="Times New Roman" pitchFamily="18" charset="0"/>
                <a:ea typeface="Tahoma" pitchFamily="34" charset="0"/>
                <a:cs typeface="Times New Roman" pitchFamily="18" charset="0"/>
              </a:rPr>
              <a:t> </a:t>
            </a:r>
            <a:r>
              <a:rPr lang="en-US" sz="3200" dirty="0" err="1">
                <a:solidFill>
                  <a:srgbClr val="002060"/>
                </a:solidFill>
                <a:latin typeface="Times New Roman" pitchFamily="18" charset="0"/>
                <a:ea typeface="Tahoma" pitchFamily="34" charset="0"/>
                <a:cs typeface="Times New Roman" pitchFamily="18" charset="0"/>
              </a:rPr>
              <a:t>quá</a:t>
            </a:r>
            <a:r>
              <a:rPr lang="en-US" sz="3200" dirty="0">
                <a:solidFill>
                  <a:srgbClr val="002060"/>
                </a:solidFill>
                <a:latin typeface="Times New Roman" pitchFamily="18" charset="0"/>
                <a:ea typeface="Tahoma" pitchFamily="34" charset="0"/>
                <a:cs typeface="Times New Roman" pitchFamily="18" charset="0"/>
              </a:rPr>
              <a:t> </a:t>
            </a:r>
            <a:r>
              <a:rPr lang="en-US" sz="3200" dirty="0" err="1">
                <a:solidFill>
                  <a:srgbClr val="002060"/>
                </a:solidFill>
                <a:latin typeface="Times New Roman" pitchFamily="18" charset="0"/>
                <a:ea typeface="Tahoma" pitchFamily="34" charset="0"/>
                <a:cs typeface="Times New Roman" pitchFamily="18" charset="0"/>
              </a:rPr>
              <a:t>trình</a:t>
            </a:r>
            <a:r>
              <a:rPr lang="en-US" sz="3200" dirty="0">
                <a:solidFill>
                  <a:srgbClr val="002060"/>
                </a:solidFill>
                <a:latin typeface="Times New Roman" pitchFamily="18" charset="0"/>
                <a:ea typeface="Tahoma" pitchFamily="34" charset="0"/>
                <a:cs typeface="Times New Roman" pitchFamily="18" charset="0"/>
              </a:rPr>
              <a:t> </a:t>
            </a:r>
            <a:r>
              <a:rPr lang="en-US" sz="3200" dirty="0" err="1">
                <a:solidFill>
                  <a:srgbClr val="002060"/>
                </a:solidFill>
                <a:latin typeface="Times New Roman" pitchFamily="18" charset="0"/>
                <a:ea typeface="Tahoma" pitchFamily="34" charset="0"/>
                <a:cs typeface="Times New Roman" pitchFamily="18" charset="0"/>
              </a:rPr>
              <a:t>quang</a:t>
            </a:r>
            <a:r>
              <a:rPr lang="en-US" sz="3200" dirty="0">
                <a:solidFill>
                  <a:srgbClr val="002060"/>
                </a:solidFill>
                <a:latin typeface="Times New Roman" pitchFamily="18" charset="0"/>
                <a:ea typeface="Tahoma" pitchFamily="34" charset="0"/>
                <a:cs typeface="Times New Roman" pitchFamily="18" charset="0"/>
              </a:rPr>
              <a:t> </a:t>
            </a:r>
            <a:r>
              <a:rPr lang="en-US" sz="3200" dirty="0" err="1">
                <a:solidFill>
                  <a:srgbClr val="002060"/>
                </a:solidFill>
                <a:latin typeface="Times New Roman" pitchFamily="18" charset="0"/>
                <a:ea typeface="Tahoma" pitchFamily="34" charset="0"/>
                <a:cs typeface="Times New Roman" pitchFamily="18" charset="0"/>
              </a:rPr>
              <a:t>hợp</a:t>
            </a:r>
            <a:r>
              <a:rPr lang="en-US" sz="3200" dirty="0">
                <a:solidFill>
                  <a:srgbClr val="002060"/>
                </a:solidFill>
                <a:latin typeface="Times New Roman" pitchFamily="18" charset="0"/>
                <a:ea typeface="Tahoma" pitchFamily="34" charset="0"/>
                <a:cs typeface="Times New Roman" pitchFamily="18" charset="0"/>
              </a:rPr>
              <a:t>? </a:t>
            </a:r>
            <a:r>
              <a:rPr lang="en-US" sz="3200" dirty="0" err="1">
                <a:solidFill>
                  <a:srgbClr val="002060"/>
                </a:solidFill>
                <a:latin typeface="Times New Roman" pitchFamily="18" charset="0"/>
                <a:ea typeface="Tahoma" pitchFamily="34" charset="0"/>
                <a:cs typeface="Times New Roman" pitchFamily="18" charset="0"/>
              </a:rPr>
              <a:t>Trong</a:t>
            </a:r>
            <a:r>
              <a:rPr lang="en-US" sz="3200" dirty="0">
                <a:solidFill>
                  <a:srgbClr val="002060"/>
                </a:solidFill>
                <a:latin typeface="Times New Roman" pitchFamily="18" charset="0"/>
                <a:ea typeface="Tahoma" pitchFamily="34" charset="0"/>
                <a:cs typeface="Times New Roman" pitchFamily="18" charset="0"/>
              </a:rPr>
              <a:t> </a:t>
            </a:r>
            <a:r>
              <a:rPr lang="en-US" sz="3200" dirty="0" err="1">
                <a:solidFill>
                  <a:srgbClr val="002060"/>
                </a:solidFill>
                <a:latin typeface="Times New Roman" pitchFamily="18" charset="0"/>
                <a:ea typeface="Tahoma" pitchFamily="34" charset="0"/>
                <a:cs typeface="Times New Roman" pitchFamily="18" charset="0"/>
              </a:rPr>
              <a:t>quá</a:t>
            </a:r>
            <a:r>
              <a:rPr lang="en-US" sz="3200" dirty="0">
                <a:solidFill>
                  <a:srgbClr val="002060"/>
                </a:solidFill>
                <a:latin typeface="Times New Roman" pitchFamily="18" charset="0"/>
                <a:ea typeface="Tahoma" pitchFamily="34" charset="0"/>
                <a:cs typeface="Times New Roman" pitchFamily="18" charset="0"/>
              </a:rPr>
              <a:t> </a:t>
            </a:r>
            <a:r>
              <a:rPr lang="en-US" sz="3200" dirty="0" err="1">
                <a:solidFill>
                  <a:srgbClr val="002060"/>
                </a:solidFill>
                <a:latin typeface="Times New Roman" pitchFamily="18" charset="0"/>
                <a:ea typeface="Tahoma" pitchFamily="34" charset="0"/>
                <a:cs typeface="Times New Roman" pitchFamily="18" charset="0"/>
              </a:rPr>
              <a:t>trình</a:t>
            </a:r>
            <a:r>
              <a:rPr lang="en-US" sz="3200" dirty="0">
                <a:solidFill>
                  <a:srgbClr val="002060"/>
                </a:solidFill>
                <a:latin typeface="Times New Roman" pitchFamily="18" charset="0"/>
                <a:ea typeface="Tahoma" pitchFamily="34" charset="0"/>
                <a:cs typeface="Times New Roman" pitchFamily="18" charset="0"/>
              </a:rPr>
              <a:t> </a:t>
            </a:r>
            <a:r>
              <a:rPr lang="en-US" sz="3200" dirty="0" err="1">
                <a:solidFill>
                  <a:srgbClr val="002060"/>
                </a:solidFill>
                <a:latin typeface="Times New Roman" pitchFamily="18" charset="0"/>
                <a:ea typeface="Tahoma" pitchFamily="34" charset="0"/>
                <a:cs typeface="Times New Roman" pitchFamily="18" charset="0"/>
              </a:rPr>
              <a:t>đó</a:t>
            </a:r>
            <a:r>
              <a:rPr lang="en-US" sz="3200" dirty="0">
                <a:solidFill>
                  <a:srgbClr val="002060"/>
                </a:solidFill>
                <a:latin typeface="Times New Roman" pitchFamily="18" charset="0"/>
                <a:ea typeface="Tahoma" pitchFamily="34" charset="0"/>
                <a:cs typeface="Times New Roman" pitchFamily="18" charset="0"/>
              </a:rPr>
              <a:t>, </a:t>
            </a:r>
            <a:r>
              <a:rPr lang="en-US" sz="3200" dirty="0" err="1">
                <a:solidFill>
                  <a:srgbClr val="002060"/>
                </a:solidFill>
                <a:latin typeface="Times New Roman" pitchFamily="18" charset="0"/>
                <a:ea typeface="Tahoma" pitchFamily="34" charset="0"/>
                <a:cs typeface="Times New Roman" pitchFamily="18" charset="0"/>
              </a:rPr>
              <a:t>năng</a:t>
            </a:r>
            <a:r>
              <a:rPr lang="en-US" sz="3200" dirty="0">
                <a:solidFill>
                  <a:srgbClr val="002060"/>
                </a:solidFill>
                <a:latin typeface="Times New Roman" pitchFamily="18" charset="0"/>
                <a:ea typeface="Tahoma" pitchFamily="34" charset="0"/>
                <a:cs typeface="Times New Roman" pitchFamily="18" charset="0"/>
              </a:rPr>
              <a:t> </a:t>
            </a:r>
            <a:r>
              <a:rPr lang="en-US" sz="3200" dirty="0" err="1">
                <a:solidFill>
                  <a:srgbClr val="002060"/>
                </a:solidFill>
                <a:latin typeface="Times New Roman" pitchFamily="18" charset="0"/>
                <a:ea typeface="Tahoma" pitchFamily="34" charset="0"/>
                <a:cs typeface="Times New Roman" pitchFamily="18" charset="0"/>
              </a:rPr>
              <a:t>lượng</a:t>
            </a:r>
            <a:r>
              <a:rPr lang="en-US" sz="3200" dirty="0">
                <a:solidFill>
                  <a:srgbClr val="002060"/>
                </a:solidFill>
                <a:latin typeface="Times New Roman" pitchFamily="18" charset="0"/>
                <a:ea typeface="Tahoma" pitchFamily="34" charset="0"/>
                <a:cs typeface="Times New Roman" pitchFamily="18" charset="0"/>
              </a:rPr>
              <a:t> </a:t>
            </a:r>
            <a:r>
              <a:rPr lang="en-US" sz="3200" dirty="0" err="1">
                <a:solidFill>
                  <a:srgbClr val="002060"/>
                </a:solidFill>
                <a:latin typeface="Times New Roman" pitchFamily="18" charset="0"/>
                <a:ea typeface="Tahoma" pitchFamily="34" charset="0"/>
                <a:cs typeface="Times New Roman" pitchFamily="18" charset="0"/>
              </a:rPr>
              <a:t>được</a:t>
            </a:r>
            <a:r>
              <a:rPr lang="en-US" sz="3200" dirty="0">
                <a:solidFill>
                  <a:srgbClr val="002060"/>
                </a:solidFill>
                <a:latin typeface="Times New Roman" pitchFamily="18" charset="0"/>
                <a:ea typeface="Tahoma" pitchFamily="34" charset="0"/>
                <a:cs typeface="Times New Roman" pitchFamily="18" charset="0"/>
              </a:rPr>
              <a:t> </a:t>
            </a:r>
            <a:r>
              <a:rPr lang="en-US" sz="3200" dirty="0" err="1">
                <a:solidFill>
                  <a:srgbClr val="002060"/>
                </a:solidFill>
                <a:latin typeface="Times New Roman" pitchFamily="18" charset="0"/>
                <a:ea typeface="Tahoma" pitchFamily="34" charset="0"/>
                <a:cs typeface="Times New Roman" pitchFamily="18" charset="0"/>
              </a:rPr>
              <a:t>chuyển</a:t>
            </a:r>
            <a:r>
              <a:rPr lang="en-US" sz="3200" dirty="0">
                <a:solidFill>
                  <a:srgbClr val="002060"/>
                </a:solidFill>
                <a:latin typeface="Times New Roman" pitchFamily="18" charset="0"/>
                <a:ea typeface="Tahoma" pitchFamily="34" charset="0"/>
                <a:cs typeface="Times New Roman" pitchFamily="18" charset="0"/>
              </a:rPr>
              <a:t> </a:t>
            </a:r>
            <a:r>
              <a:rPr lang="en-US" sz="3200" dirty="0" err="1">
                <a:solidFill>
                  <a:srgbClr val="002060"/>
                </a:solidFill>
                <a:latin typeface="Times New Roman" pitchFamily="18" charset="0"/>
                <a:ea typeface="Tahoma" pitchFamily="34" charset="0"/>
                <a:cs typeface="Times New Roman" pitchFamily="18" charset="0"/>
              </a:rPr>
              <a:t>hóa</a:t>
            </a:r>
            <a:r>
              <a:rPr lang="en-US" sz="3200" dirty="0">
                <a:solidFill>
                  <a:srgbClr val="002060"/>
                </a:solidFill>
                <a:latin typeface="Times New Roman" pitchFamily="18" charset="0"/>
                <a:ea typeface="Tahoma" pitchFamily="34" charset="0"/>
                <a:cs typeface="Times New Roman" pitchFamily="18" charset="0"/>
              </a:rPr>
              <a:t> </a:t>
            </a:r>
            <a:r>
              <a:rPr lang="en-US" sz="3200" dirty="0" err="1">
                <a:solidFill>
                  <a:srgbClr val="002060"/>
                </a:solidFill>
                <a:latin typeface="Times New Roman" pitchFamily="18" charset="0"/>
                <a:ea typeface="Tahoma" pitchFamily="34" charset="0"/>
                <a:cs typeface="Times New Roman" pitchFamily="18" charset="0"/>
              </a:rPr>
              <a:t>từ</a:t>
            </a:r>
            <a:r>
              <a:rPr lang="en-US" sz="3200" dirty="0">
                <a:solidFill>
                  <a:srgbClr val="002060"/>
                </a:solidFill>
                <a:latin typeface="Times New Roman" pitchFamily="18" charset="0"/>
                <a:ea typeface="Tahoma" pitchFamily="34" charset="0"/>
                <a:cs typeface="Times New Roman" pitchFamily="18" charset="0"/>
              </a:rPr>
              <a:t> </a:t>
            </a:r>
            <a:r>
              <a:rPr lang="en-US" sz="3200" dirty="0" err="1">
                <a:solidFill>
                  <a:srgbClr val="002060"/>
                </a:solidFill>
                <a:latin typeface="Times New Roman" pitchFamily="18" charset="0"/>
                <a:ea typeface="Tahoma" pitchFamily="34" charset="0"/>
                <a:cs typeface="Times New Roman" pitchFamily="18" charset="0"/>
              </a:rPr>
              <a:t>dạng</a:t>
            </a:r>
            <a:r>
              <a:rPr lang="en-US" sz="3200" dirty="0">
                <a:solidFill>
                  <a:srgbClr val="002060"/>
                </a:solidFill>
                <a:latin typeface="Times New Roman" pitchFamily="18" charset="0"/>
                <a:ea typeface="Tahoma" pitchFamily="34" charset="0"/>
                <a:cs typeface="Times New Roman" pitchFamily="18" charset="0"/>
              </a:rPr>
              <a:t> </a:t>
            </a:r>
            <a:r>
              <a:rPr lang="en-US" sz="3200" dirty="0" err="1">
                <a:solidFill>
                  <a:srgbClr val="002060"/>
                </a:solidFill>
                <a:latin typeface="Times New Roman" pitchFamily="18" charset="0"/>
                <a:ea typeface="Tahoma" pitchFamily="34" charset="0"/>
                <a:cs typeface="Times New Roman" pitchFamily="18" charset="0"/>
              </a:rPr>
              <a:t>nào</a:t>
            </a:r>
            <a:r>
              <a:rPr lang="en-US" sz="3200" dirty="0">
                <a:solidFill>
                  <a:srgbClr val="002060"/>
                </a:solidFill>
                <a:latin typeface="Times New Roman" pitchFamily="18" charset="0"/>
                <a:ea typeface="Tahoma" pitchFamily="34" charset="0"/>
                <a:cs typeface="Times New Roman" pitchFamily="18" charset="0"/>
              </a:rPr>
              <a:t> sang </a:t>
            </a:r>
            <a:r>
              <a:rPr lang="en-US" sz="3200" dirty="0" err="1">
                <a:solidFill>
                  <a:srgbClr val="002060"/>
                </a:solidFill>
                <a:latin typeface="Times New Roman" pitchFamily="18" charset="0"/>
                <a:ea typeface="Tahoma" pitchFamily="34" charset="0"/>
                <a:cs typeface="Times New Roman" pitchFamily="18" charset="0"/>
              </a:rPr>
              <a:t>dạng</a:t>
            </a:r>
            <a:r>
              <a:rPr lang="en-US" sz="3200" dirty="0">
                <a:solidFill>
                  <a:srgbClr val="002060"/>
                </a:solidFill>
                <a:latin typeface="Times New Roman" pitchFamily="18" charset="0"/>
                <a:ea typeface="Tahoma" pitchFamily="34" charset="0"/>
                <a:cs typeface="Times New Roman" pitchFamily="18" charset="0"/>
              </a:rPr>
              <a:t> </a:t>
            </a:r>
            <a:r>
              <a:rPr lang="en-US" sz="3200" dirty="0" err="1">
                <a:solidFill>
                  <a:srgbClr val="002060"/>
                </a:solidFill>
                <a:latin typeface="Times New Roman" pitchFamily="18" charset="0"/>
                <a:ea typeface="Tahoma" pitchFamily="34" charset="0"/>
                <a:cs typeface="Times New Roman" pitchFamily="18" charset="0"/>
              </a:rPr>
              <a:t>nào</a:t>
            </a:r>
            <a:r>
              <a:rPr lang="en-US" sz="3200" dirty="0" smtClean="0">
                <a:solidFill>
                  <a:srgbClr val="002060"/>
                </a:solidFill>
                <a:latin typeface="Times New Roman" pitchFamily="18" charset="0"/>
                <a:ea typeface="Tahoma" pitchFamily="34" charset="0"/>
                <a:cs typeface="Times New Roman" pitchFamily="18" charset="0"/>
              </a:rPr>
              <a:t>?</a:t>
            </a:r>
          </a:p>
          <a:p>
            <a:pPr marL="457200" indent="-457200" algn="just">
              <a:buFontTx/>
              <a:buChar char="-"/>
            </a:pPr>
            <a:r>
              <a:rPr lang="en-US" sz="3200" dirty="0" err="1" smtClean="0">
                <a:solidFill>
                  <a:srgbClr val="002060"/>
                </a:solidFill>
                <a:latin typeface="Times New Roman" pitchFamily="18" charset="0"/>
                <a:ea typeface="Tahoma" pitchFamily="34" charset="0"/>
                <a:cs typeface="Times New Roman" pitchFamily="18" charset="0"/>
              </a:rPr>
              <a:t>Năng</a:t>
            </a:r>
            <a:r>
              <a:rPr lang="en-US" sz="3200" dirty="0" smtClean="0">
                <a:solidFill>
                  <a:srgbClr val="002060"/>
                </a:solidFill>
                <a:latin typeface="Times New Roman" pitchFamily="18" charset="0"/>
                <a:ea typeface="Tahoma" pitchFamily="34" charset="0"/>
                <a:cs typeface="Times New Roman" pitchFamily="18" charset="0"/>
              </a:rPr>
              <a:t> </a:t>
            </a:r>
            <a:r>
              <a:rPr lang="en-US" sz="3200" dirty="0" err="1" smtClean="0">
                <a:solidFill>
                  <a:srgbClr val="002060"/>
                </a:solidFill>
                <a:latin typeface="Times New Roman" pitchFamily="18" charset="0"/>
                <a:ea typeface="Tahoma" pitchFamily="34" charset="0"/>
                <a:cs typeface="Times New Roman" pitchFamily="18" charset="0"/>
              </a:rPr>
              <a:t>lượng</a:t>
            </a:r>
            <a:r>
              <a:rPr lang="en-US" sz="3200" dirty="0" smtClean="0">
                <a:solidFill>
                  <a:srgbClr val="002060"/>
                </a:solidFill>
                <a:latin typeface="Times New Roman" pitchFamily="18" charset="0"/>
                <a:ea typeface="Tahoma" pitchFamily="34" charset="0"/>
                <a:cs typeface="Times New Roman" pitchFamily="18" charset="0"/>
              </a:rPr>
              <a:t> </a:t>
            </a:r>
            <a:r>
              <a:rPr lang="en-US" sz="3200" dirty="0" err="1" smtClean="0">
                <a:solidFill>
                  <a:srgbClr val="002060"/>
                </a:solidFill>
                <a:latin typeface="Times New Roman" pitchFamily="18" charset="0"/>
                <a:ea typeface="Tahoma" pitchFamily="34" charset="0"/>
                <a:cs typeface="Times New Roman" pitchFamily="18" charset="0"/>
              </a:rPr>
              <a:t>được</a:t>
            </a:r>
            <a:r>
              <a:rPr lang="en-US" sz="3200" dirty="0" smtClean="0">
                <a:solidFill>
                  <a:srgbClr val="002060"/>
                </a:solidFill>
                <a:latin typeface="Times New Roman" pitchFamily="18" charset="0"/>
                <a:ea typeface="Tahoma" pitchFamily="34" charset="0"/>
                <a:cs typeface="Times New Roman" pitchFamily="18" charset="0"/>
              </a:rPr>
              <a:t> </a:t>
            </a:r>
            <a:r>
              <a:rPr lang="en-US" sz="3200" dirty="0" err="1" smtClean="0">
                <a:solidFill>
                  <a:srgbClr val="002060"/>
                </a:solidFill>
                <a:latin typeface="Times New Roman" pitchFamily="18" charset="0"/>
                <a:ea typeface="Tahoma" pitchFamily="34" charset="0"/>
                <a:cs typeface="Times New Roman" pitchFamily="18" charset="0"/>
              </a:rPr>
              <a:t>chuyển</a:t>
            </a:r>
            <a:r>
              <a:rPr lang="en-US" sz="3200" dirty="0" smtClean="0">
                <a:solidFill>
                  <a:srgbClr val="002060"/>
                </a:solidFill>
                <a:latin typeface="Times New Roman" pitchFamily="18" charset="0"/>
                <a:ea typeface="Tahoma" pitchFamily="34" charset="0"/>
                <a:cs typeface="Times New Roman" pitchFamily="18" charset="0"/>
              </a:rPr>
              <a:t> </a:t>
            </a:r>
            <a:r>
              <a:rPr lang="en-US" sz="3200" dirty="0" err="1" smtClean="0">
                <a:solidFill>
                  <a:srgbClr val="002060"/>
                </a:solidFill>
                <a:latin typeface="Times New Roman" pitchFamily="18" charset="0"/>
                <a:ea typeface="Tahoma" pitchFamily="34" charset="0"/>
                <a:cs typeface="Times New Roman" pitchFamily="18" charset="0"/>
              </a:rPr>
              <a:t>từ</a:t>
            </a:r>
            <a:r>
              <a:rPr lang="en-US" sz="3200" dirty="0" smtClean="0">
                <a:solidFill>
                  <a:srgbClr val="002060"/>
                </a:solidFill>
                <a:latin typeface="Times New Roman" pitchFamily="18" charset="0"/>
                <a:ea typeface="Tahoma" pitchFamily="34" charset="0"/>
                <a:cs typeface="Times New Roman" pitchFamily="18" charset="0"/>
              </a:rPr>
              <a:t> </a:t>
            </a:r>
            <a:r>
              <a:rPr lang="en-US" sz="3200" dirty="0" err="1" smtClean="0">
                <a:solidFill>
                  <a:srgbClr val="002060"/>
                </a:solidFill>
                <a:latin typeface="Times New Roman" pitchFamily="18" charset="0"/>
                <a:ea typeface="Tahoma" pitchFamily="34" charset="0"/>
                <a:cs typeface="Times New Roman" pitchFamily="18" charset="0"/>
              </a:rPr>
              <a:t>dạng</a:t>
            </a:r>
            <a:r>
              <a:rPr lang="en-US" sz="3200" dirty="0" smtClean="0">
                <a:solidFill>
                  <a:srgbClr val="002060"/>
                </a:solidFill>
                <a:latin typeface="Times New Roman" pitchFamily="18" charset="0"/>
                <a:ea typeface="Tahoma" pitchFamily="34" charset="0"/>
                <a:cs typeface="Times New Roman" pitchFamily="18" charset="0"/>
              </a:rPr>
              <a:t> </a:t>
            </a:r>
            <a:r>
              <a:rPr lang="en-US" sz="3200" dirty="0" err="1" smtClean="0">
                <a:solidFill>
                  <a:srgbClr val="002060"/>
                </a:solidFill>
                <a:latin typeface="Times New Roman" pitchFamily="18" charset="0"/>
                <a:ea typeface="Tahoma" pitchFamily="34" charset="0"/>
                <a:cs typeface="Times New Roman" pitchFamily="18" charset="0"/>
              </a:rPr>
              <a:t>nào</a:t>
            </a:r>
            <a:r>
              <a:rPr lang="en-US" sz="3200" dirty="0" smtClean="0">
                <a:solidFill>
                  <a:srgbClr val="002060"/>
                </a:solidFill>
                <a:latin typeface="Times New Roman" pitchFamily="18" charset="0"/>
                <a:ea typeface="Tahoma" pitchFamily="34" charset="0"/>
                <a:cs typeface="Times New Roman" pitchFamily="18" charset="0"/>
              </a:rPr>
              <a:t> sang </a:t>
            </a:r>
            <a:r>
              <a:rPr lang="en-US" sz="3200" dirty="0" err="1" smtClean="0">
                <a:solidFill>
                  <a:srgbClr val="002060"/>
                </a:solidFill>
                <a:latin typeface="Times New Roman" pitchFamily="18" charset="0"/>
                <a:ea typeface="Tahoma" pitchFamily="34" charset="0"/>
                <a:cs typeface="Times New Roman" pitchFamily="18" charset="0"/>
              </a:rPr>
              <a:t>dạng</a:t>
            </a:r>
            <a:r>
              <a:rPr lang="en-US" sz="3200" dirty="0" smtClean="0">
                <a:solidFill>
                  <a:srgbClr val="002060"/>
                </a:solidFill>
                <a:latin typeface="Times New Roman" pitchFamily="18" charset="0"/>
                <a:ea typeface="Tahoma" pitchFamily="34" charset="0"/>
                <a:cs typeface="Times New Roman" pitchFamily="18" charset="0"/>
              </a:rPr>
              <a:t> </a:t>
            </a:r>
            <a:r>
              <a:rPr lang="en-US" sz="3200" dirty="0" err="1" smtClean="0">
                <a:solidFill>
                  <a:srgbClr val="002060"/>
                </a:solidFill>
                <a:latin typeface="Times New Roman" pitchFamily="18" charset="0"/>
                <a:ea typeface="Tahoma" pitchFamily="34" charset="0"/>
                <a:cs typeface="Times New Roman" pitchFamily="18" charset="0"/>
              </a:rPr>
              <a:t>nào</a:t>
            </a:r>
            <a:r>
              <a:rPr lang="en-US" sz="3200" dirty="0" smtClean="0">
                <a:solidFill>
                  <a:srgbClr val="002060"/>
                </a:solidFill>
                <a:latin typeface="Times New Roman" pitchFamily="18" charset="0"/>
                <a:ea typeface="Tahoma" pitchFamily="34" charset="0"/>
                <a:cs typeface="Times New Roman" pitchFamily="18" charset="0"/>
              </a:rPr>
              <a:t>? </a:t>
            </a:r>
          </a:p>
          <a:p>
            <a:pPr marL="457200" indent="-457200" algn="just">
              <a:buFontTx/>
              <a:buChar char="-"/>
            </a:pPr>
            <a:r>
              <a:rPr lang="en-US" sz="3200" dirty="0" err="1" smtClean="0">
                <a:solidFill>
                  <a:srgbClr val="002060"/>
                </a:solidFill>
                <a:latin typeface="Times New Roman" pitchFamily="18" charset="0"/>
                <a:ea typeface="Tahoma" pitchFamily="34" charset="0"/>
                <a:cs typeface="Times New Roman" pitchFamily="18" charset="0"/>
              </a:rPr>
              <a:t>Chuyển</a:t>
            </a:r>
            <a:r>
              <a:rPr lang="en-US" sz="3200" dirty="0" smtClean="0">
                <a:solidFill>
                  <a:srgbClr val="002060"/>
                </a:solidFill>
                <a:latin typeface="Times New Roman" pitchFamily="18" charset="0"/>
                <a:ea typeface="Tahoma" pitchFamily="34" charset="0"/>
                <a:cs typeface="Times New Roman" pitchFamily="18" charset="0"/>
              </a:rPr>
              <a:t> </a:t>
            </a:r>
            <a:r>
              <a:rPr lang="en-US" sz="3200" dirty="0" err="1" smtClean="0">
                <a:solidFill>
                  <a:srgbClr val="002060"/>
                </a:solidFill>
                <a:latin typeface="Times New Roman" pitchFamily="18" charset="0"/>
                <a:ea typeface="Tahoma" pitchFamily="34" charset="0"/>
                <a:cs typeface="Times New Roman" pitchFamily="18" charset="0"/>
              </a:rPr>
              <a:t>hóa</a:t>
            </a:r>
            <a:r>
              <a:rPr lang="en-US" sz="3200" dirty="0" smtClean="0">
                <a:solidFill>
                  <a:srgbClr val="002060"/>
                </a:solidFill>
                <a:latin typeface="Times New Roman" pitchFamily="18" charset="0"/>
                <a:ea typeface="Tahoma" pitchFamily="34" charset="0"/>
                <a:cs typeface="Times New Roman" pitchFamily="18" charset="0"/>
              </a:rPr>
              <a:t> </a:t>
            </a:r>
            <a:r>
              <a:rPr lang="en-US" sz="3200" dirty="0" err="1" smtClean="0">
                <a:solidFill>
                  <a:srgbClr val="002060"/>
                </a:solidFill>
                <a:latin typeface="Times New Roman" pitchFamily="18" charset="0"/>
                <a:ea typeface="Tahoma" pitchFamily="34" charset="0"/>
                <a:cs typeface="Times New Roman" pitchFamily="18" charset="0"/>
              </a:rPr>
              <a:t>năng</a:t>
            </a:r>
            <a:r>
              <a:rPr lang="en-US" sz="3200" dirty="0" smtClean="0">
                <a:solidFill>
                  <a:srgbClr val="002060"/>
                </a:solidFill>
                <a:latin typeface="Times New Roman" pitchFamily="18" charset="0"/>
                <a:ea typeface="Tahoma" pitchFamily="34" charset="0"/>
                <a:cs typeface="Times New Roman" pitchFamily="18" charset="0"/>
              </a:rPr>
              <a:t> </a:t>
            </a:r>
            <a:r>
              <a:rPr lang="en-US" sz="3200" dirty="0" err="1" smtClean="0">
                <a:solidFill>
                  <a:srgbClr val="002060"/>
                </a:solidFill>
                <a:latin typeface="Times New Roman" pitchFamily="18" charset="0"/>
                <a:ea typeface="Tahoma" pitchFamily="34" charset="0"/>
                <a:cs typeface="Times New Roman" pitchFamily="18" charset="0"/>
              </a:rPr>
              <a:t>lượng</a:t>
            </a:r>
            <a:r>
              <a:rPr lang="en-US" sz="3200" dirty="0" smtClean="0">
                <a:solidFill>
                  <a:srgbClr val="002060"/>
                </a:solidFill>
                <a:latin typeface="Times New Roman" pitchFamily="18" charset="0"/>
                <a:ea typeface="Tahoma" pitchFamily="34" charset="0"/>
                <a:cs typeface="Times New Roman" pitchFamily="18" charset="0"/>
              </a:rPr>
              <a:t> </a:t>
            </a:r>
            <a:r>
              <a:rPr lang="en-US" sz="3200" dirty="0" err="1" smtClean="0">
                <a:solidFill>
                  <a:srgbClr val="002060"/>
                </a:solidFill>
                <a:latin typeface="Times New Roman" pitchFamily="18" charset="0"/>
                <a:ea typeface="Tahoma" pitchFamily="34" charset="0"/>
                <a:cs typeface="Times New Roman" pitchFamily="18" charset="0"/>
              </a:rPr>
              <a:t>là</a:t>
            </a:r>
            <a:r>
              <a:rPr lang="en-US" sz="3200" dirty="0" smtClean="0">
                <a:solidFill>
                  <a:srgbClr val="002060"/>
                </a:solidFill>
                <a:latin typeface="Times New Roman" pitchFamily="18" charset="0"/>
                <a:ea typeface="Tahoma" pitchFamily="34" charset="0"/>
                <a:cs typeface="Times New Roman" pitchFamily="18" charset="0"/>
              </a:rPr>
              <a:t> </a:t>
            </a:r>
            <a:r>
              <a:rPr lang="en-US" sz="3200" dirty="0" err="1" smtClean="0">
                <a:solidFill>
                  <a:srgbClr val="002060"/>
                </a:solidFill>
                <a:latin typeface="Times New Roman" pitchFamily="18" charset="0"/>
                <a:ea typeface="Tahoma" pitchFamily="34" charset="0"/>
                <a:cs typeface="Times New Roman" pitchFamily="18" charset="0"/>
              </a:rPr>
              <a:t>gì</a:t>
            </a:r>
            <a:r>
              <a:rPr lang="en-US" sz="3200" dirty="0" smtClean="0">
                <a:solidFill>
                  <a:srgbClr val="002060"/>
                </a:solidFill>
                <a:latin typeface="Times New Roman" pitchFamily="18" charset="0"/>
                <a:ea typeface="Tahoma" pitchFamily="34" charset="0"/>
                <a:cs typeface="Times New Roman" pitchFamily="18" charset="0"/>
              </a:rPr>
              <a:t>?</a:t>
            </a:r>
            <a:endParaRPr lang="en-US" sz="3200" dirty="0">
              <a:solidFill>
                <a:srgbClr val="002060"/>
              </a:solidFill>
              <a:latin typeface="Times New Roman" pitchFamily="18" charset="0"/>
              <a:ea typeface="Tahoma" pitchFamily="34" charset="0"/>
              <a:cs typeface="Times New Roman" pitchFamily="18" charset="0"/>
            </a:endParaRPr>
          </a:p>
        </p:txBody>
      </p:sp>
      <p:sp>
        <p:nvSpPr>
          <p:cNvPr id="15" name="Rectangle 14"/>
          <p:cNvSpPr/>
          <p:nvPr/>
        </p:nvSpPr>
        <p:spPr>
          <a:xfrm>
            <a:off x="5892800" y="6070600"/>
            <a:ext cx="4622571" cy="584775"/>
          </a:xfrm>
          <a:prstGeom prst="rect">
            <a:avLst/>
          </a:prstGeom>
        </p:spPr>
        <p:txBody>
          <a:bodyPr wrap="square">
            <a:spAutoFit/>
          </a:bodyPr>
          <a:lstStyle/>
          <a:p>
            <a:pPr algn="ctr"/>
            <a:r>
              <a:rPr lang="en-US" sz="3200">
                <a:solidFill>
                  <a:srgbClr val="FF0000"/>
                </a:solidFill>
                <a:latin typeface="Times New Roman" pitchFamily="18" charset="0"/>
                <a:cs typeface="Times New Roman" pitchFamily="18" charset="0"/>
              </a:rPr>
              <a:t>Quang hợp ở thực vật</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200" y="106137"/>
            <a:ext cx="6824435" cy="5908500"/>
          </a:xfrm>
          <a:prstGeom prst="rect">
            <a:avLst/>
          </a:prstGeom>
        </p:spPr>
      </p:pic>
    </p:spTree>
    <p:extLst>
      <p:ext uri="{BB962C8B-B14F-4D97-AF65-F5344CB8AC3E}">
        <p14:creationId xmlns:p14="http://schemas.microsoft.com/office/powerpoint/2010/main" val="248684213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706" y="217748"/>
            <a:ext cx="5995001" cy="6001643"/>
          </a:xfrm>
          <a:prstGeom prst="rect">
            <a:avLst/>
          </a:prstGeom>
        </p:spPr>
        <p:txBody>
          <a:bodyPr wrap="square">
            <a:spAutoFit/>
          </a:bodyPr>
          <a:lstStyle/>
          <a:p>
            <a:pPr algn="just"/>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dạng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năng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lượng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trong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quá</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trình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quang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hợp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quang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năng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năng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lượng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ánh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sáng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hóa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năng</a:t>
            </a:r>
            <a:r>
              <a:rPr lang="en-US" sz="3200" dirty="0">
                <a:solidFill>
                  <a:srgbClr val="002060"/>
                </a:solidFill>
                <a:latin typeface="Times New Roman" pitchFamily="18" charset="0"/>
                <a:cs typeface="Times New Roman" pitchFamily="18" charset="0"/>
              </a:rPr>
              <a:t>.</a:t>
            </a:r>
          </a:p>
          <a:p>
            <a:pPr marL="457200" indent="-457200" algn="just">
              <a:buFontTx/>
              <a:buChar char="-"/>
            </a:pPr>
            <a:r>
              <a:rPr lang="en-US" sz="3200" dirty="0" err="1" smtClean="0">
                <a:solidFill>
                  <a:srgbClr val="002060"/>
                </a:solidFill>
                <a:latin typeface="Times New Roman" pitchFamily="18" charset="0"/>
                <a:cs typeface="Times New Roman" pitchFamily="18" charset="0"/>
              </a:rPr>
              <a:t>Trong</a:t>
            </a:r>
            <a:r>
              <a:rPr lang="en-US" sz="3200" dirty="0" smtClean="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quá</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trình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quang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hợp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năng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lượng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được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chuyển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hóa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từ</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quang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năng</a:t>
            </a:r>
            <a:r>
              <a:rPr lang="en-US" sz="3200" dirty="0">
                <a:solidFill>
                  <a:srgbClr val="002060"/>
                </a:solidFill>
                <a:latin typeface="Times New Roman" pitchFamily="18" charset="0"/>
                <a:cs typeface="Times New Roman" pitchFamily="18" charset="0"/>
              </a:rPr>
              <a:t> sang </a:t>
            </a:r>
            <a:r>
              <a:rPr lang="en-US" sz="3200" dirty="0" err="1">
                <a:solidFill>
                  <a:srgbClr val="002060"/>
                </a:solidFill>
                <a:latin typeface="Times New Roman" pitchFamily="18" charset="0"/>
                <a:cs typeface="Times New Roman" pitchFamily="18" charset="0"/>
              </a:rPr>
              <a:t>hóa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năng</a:t>
            </a:r>
            <a:r>
              <a:rPr lang="en-US" sz="3200" dirty="0" smtClean="0">
                <a:solidFill>
                  <a:srgbClr val="002060"/>
                </a:solidFill>
                <a:latin typeface="Times New Roman" pitchFamily="18" charset="0"/>
                <a:cs typeface="Times New Roman" pitchFamily="18" charset="0"/>
              </a:rPr>
              <a:t>.</a:t>
            </a:r>
          </a:p>
          <a:p>
            <a:pPr algn="just"/>
            <a:r>
              <a:rPr lang="en-US" sz="3200" b="1" dirty="0" smtClean="0">
                <a:solidFill>
                  <a:srgbClr val="FF0000"/>
                </a:solidFill>
                <a:latin typeface="Times New Roman" pitchFamily="18" charset="0"/>
                <a:cs typeface="Times New Roman" pitchFamily="18" charset="0"/>
                <a:sym typeface="Wingdings" panose="05000000000000000000" pitchFamily="2" charset="2"/>
              </a:rPr>
              <a:t> KN </a:t>
            </a:r>
            <a:r>
              <a:rPr lang="en-US" sz="3200" dirty="0" smtClean="0">
                <a:solidFill>
                  <a:srgbClr val="002060"/>
                </a:solidFill>
                <a:latin typeface="Times New Roman" pitchFamily="18" charset="0"/>
                <a:cs typeface="Times New Roman" pitchFamily="18" charset="0"/>
                <a:sym typeface="Wingdings" panose="05000000000000000000" pitchFamily="2" charset="2"/>
              </a:rPr>
              <a:t>: </a:t>
            </a:r>
            <a:r>
              <a:rPr lang="en-US" sz="3200" dirty="0" err="1" smtClean="0">
                <a:solidFill>
                  <a:srgbClr val="002060"/>
                </a:solidFill>
                <a:latin typeface="Times New Roman" pitchFamily="18" charset="0"/>
                <a:cs typeface="Times New Roman" pitchFamily="18" charset="0"/>
              </a:rPr>
              <a:t>Chuyển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hóa</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năng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lượng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trong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tế</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bào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là</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quá</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trình</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biến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đổi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năng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lượng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từ</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dạng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này</a:t>
            </a:r>
            <a:r>
              <a:rPr lang="en-US" sz="3200" dirty="0" smtClean="0">
                <a:solidFill>
                  <a:srgbClr val="002060"/>
                </a:solidFill>
                <a:latin typeface="Times New Roman" pitchFamily="18" charset="0"/>
                <a:cs typeface="Times New Roman" pitchFamily="18" charset="0"/>
              </a:rPr>
              <a:t> sang </a:t>
            </a:r>
            <a:r>
              <a:rPr lang="en-US" sz="3200" dirty="0" err="1" smtClean="0">
                <a:solidFill>
                  <a:srgbClr val="002060"/>
                </a:solidFill>
                <a:latin typeface="Times New Roman" pitchFamily="18" charset="0"/>
                <a:cs typeface="Times New Roman" pitchFamily="18" charset="0"/>
              </a:rPr>
              <a:t>dạng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khác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từ</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năng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lượng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từ</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hợp</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chất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này</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thành</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năng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lượng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trong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hợp</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chất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khác</a:t>
            </a:r>
            <a:r>
              <a:rPr lang="en-US" sz="3200" dirty="0">
                <a:solidFill>
                  <a:srgbClr val="002060"/>
                </a:solidFill>
                <a:latin typeface="Times New Roman" pitchFamily="18" charset="0"/>
                <a:cs typeface="Times New Roman" pitchFamily="18" charset="0"/>
              </a:rPr>
              <a:t>.</a:t>
            </a:r>
          </a:p>
        </p:txBody>
      </p:sp>
      <p:sp>
        <p:nvSpPr>
          <p:cNvPr id="15" name="Rectangle 14"/>
          <p:cNvSpPr/>
          <p:nvPr/>
        </p:nvSpPr>
        <p:spPr>
          <a:xfrm>
            <a:off x="5892800" y="6070600"/>
            <a:ext cx="4622571" cy="584775"/>
          </a:xfrm>
          <a:prstGeom prst="rect">
            <a:avLst/>
          </a:prstGeom>
        </p:spPr>
        <p:txBody>
          <a:bodyPr wrap="square">
            <a:spAutoFit/>
          </a:bodyPr>
          <a:lstStyle/>
          <a:p>
            <a:pPr algn="ctr"/>
            <a:r>
              <a:rPr lang="en-US" sz="3200">
                <a:solidFill>
                  <a:srgbClr val="FF0000"/>
                </a:solidFill>
                <a:latin typeface="Times New Roman" pitchFamily="18" charset="0"/>
                <a:cs typeface="Times New Roman" pitchFamily="18" charset="0"/>
              </a:rPr>
              <a:t>Quang hợp ở thực vật</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471" y="65315"/>
            <a:ext cx="5633358" cy="5949322"/>
          </a:xfrm>
          <a:prstGeom prst="rect">
            <a:avLst/>
          </a:prstGeom>
        </p:spPr>
      </p:pic>
    </p:spTree>
    <p:extLst>
      <p:ext uri="{BB962C8B-B14F-4D97-AF65-F5344CB8AC3E}">
        <p14:creationId xmlns:p14="http://schemas.microsoft.com/office/powerpoint/2010/main" val="518597705"/>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06587" y="1498601"/>
            <a:ext cx="5686213" cy="2123012"/>
          </a:xfrm>
          <a:prstGeom prst="rect">
            <a:avLst/>
          </a:prstGeom>
        </p:spPr>
      </p:pic>
      <p:sp>
        <p:nvSpPr>
          <p:cNvPr id="9" name="Rectangle 8"/>
          <p:cNvSpPr/>
          <p:nvPr/>
        </p:nvSpPr>
        <p:spPr>
          <a:xfrm>
            <a:off x="6460837" y="3581241"/>
            <a:ext cx="5019963" cy="1036309"/>
          </a:xfrm>
          <a:prstGeom prst="rect">
            <a:avLst/>
          </a:prstGeom>
        </p:spPr>
        <p:txBody>
          <a:bodyPr wrap="square">
            <a:spAutoFit/>
          </a:bodyPr>
          <a:lstStyle/>
          <a:p>
            <a:pPr algn="ctr"/>
            <a:r>
              <a:rPr lang="en-US" sz="3067">
                <a:solidFill>
                  <a:srgbClr val="FF0000"/>
                </a:solidFill>
                <a:latin typeface="Times New Roman" pitchFamily="18" charset="0"/>
                <a:cs typeface="Times New Roman" pitchFamily="18" charset="0"/>
              </a:rPr>
              <a:t>Hình 10.2. Sự chuyển hóa năng lượng trong tế bào</a:t>
            </a:r>
          </a:p>
        </p:txBody>
      </p:sp>
      <p:sp>
        <p:nvSpPr>
          <p:cNvPr id="10" name="Rectangle 9"/>
          <p:cNvSpPr/>
          <p:nvPr/>
        </p:nvSpPr>
        <p:spPr>
          <a:xfrm>
            <a:off x="231987" y="3581241"/>
            <a:ext cx="4644812" cy="1036309"/>
          </a:xfrm>
          <a:prstGeom prst="rect">
            <a:avLst/>
          </a:prstGeom>
        </p:spPr>
        <p:txBody>
          <a:bodyPr wrap="square">
            <a:spAutoFit/>
          </a:bodyPr>
          <a:lstStyle/>
          <a:p>
            <a:pPr algn="ctr"/>
            <a:r>
              <a:rPr lang="en-US" sz="3067" dirty="0" err="1">
                <a:solidFill>
                  <a:srgbClr val="FF0000"/>
                </a:solidFill>
                <a:latin typeface="Times New Roman" pitchFamily="18" charset="0"/>
                <a:cs typeface="Times New Roman" pitchFamily="18" charset="0"/>
              </a:rPr>
              <a:t>Hình</a:t>
            </a:r>
            <a:r>
              <a:rPr lang="en-US" sz="3067" dirty="0">
                <a:solidFill>
                  <a:srgbClr val="FF0000"/>
                </a:solidFill>
                <a:latin typeface="Times New Roman" pitchFamily="18" charset="0"/>
                <a:cs typeface="Times New Roman" pitchFamily="18" charset="0"/>
              </a:rPr>
              <a:t> 10.1.  </a:t>
            </a:r>
            <a:r>
              <a:rPr lang="en-US" sz="3067" dirty="0" err="1">
                <a:solidFill>
                  <a:srgbClr val="FF0000"/>
                </a:solidFill>
                <a:latin typeface="Times New Roman" pitchFamily="18" charset="0"/>
                <a:cs typeface="Times New Roman" pitchFamily="18" charset="0"/>
              </a:rPr>
              <a:t>Sự</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dẫn</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truyền</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xung</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thần</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kinh</a:t>
            </a:r>
            <a:endParaRPr lang="en-US" sz="3067" dirty="0">
              <a:solidFill>
                <a:srgbClr val="FF0000"/>
              </a:solidFill>
              <a:latin typeface="Times New Roman" pitchFamily="18" charset="0"/>
              <a:cs typeface="Times New Roman" pitchFamily="18" charset="0"/>
            </a:endParaRPr>
          </a:p>
        </p:txBody>
      </p:sp>
      <p:pic>
        <p:nvPicPr>
          <p:cNvPr id="13" name="Picture 12"/>
          <p:cNvPicPr/>
          <p:nvPr/>
        </p:nvPicPr>
        <p:blipFill rotWithShape="1">
          <a:blip r:embed="rId3">
            <a:extLst>
              <a:ext uri="{28A0092B-C50C-407E-A947-70E740481C1C}">
                <a14:useLocalDpi xmlns:a14="http://schemas.microsoft.com/office/drawing/2010/main" val="0"/>
              </a:ext>
            </a:extLst>
          </a:blip>
          <a:srcRect b="10293"/>
          <a:stretch/>
        </p:blipFill>
        <p:spPr bwMode="auto">
          <a:xfrm>
            <a:off x="5998634" y="1404284"/>
            <a:ext cx="5990167" cy="2217329"/>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4">
            <a:extLst>
              <a:ext uri="{28A0092B-C50C-407E-A947-70E740481C1C}">
                <a14:useLocalDpi xmlns:a14="http://schemas.microsoft.com/office/drawing/2010/main" val="0"/>
              </a:ext>
            </a:extLst>
          </a:blip>
          <a:srcRect b="21212"/>
          <a:stretch/>
        </p:blipFill>
        <p:spPr bwMode="auto">
          <a:xfrm>
            <a:off x="2336800" y="4533053"/>
            <a:ext cx="7677573" cy="1842347"/>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2946401" y="6224356"/>
            <a:ext cx="6303329" cy="564322"/>
          </a:xfrm>
          <a:prstGeom prst="rect">
            <a:avLst/>
          </a:prstGeom>
        </p:spPr>
        <p:txBody>
          <a:bodyPr wrap="none">
            <a:spAutoFit/>
          </a:bodyPr>
          <a:lstStyle/>
          <a:p>
            <a:r>
              <a:rPr lang="en-US" sz="3067">
                <a:solidFill>
                  <a:srgbClr val="FF0000"/>
                </a:solidFill>
                <a:latin typeface="Times New Roman" pitchFamily="18" charset="0"/>
                <a:cs typeface="Times New Roman" pitchFamily="18" charset="0"/>
              </a:rPr>
              <a:t>Hình 10.3. Quá trình phân giải glucose</a:t>
            </a:r>
          </a:p>
        </p:txBody>
      </p:sp>
      <p:sp>
        <p:nvSpPr>
          <p:cNvPr id="15" name="Rectangle 14"/>
          <p:cNvSpPr/>
          <p:nvPr/>
        </p:nvSpPr>
        <p:spPr>
          <a:xfrm>
            <a:off x="3759201" y="787400"/>
            <a:ext cx="4389343" cy="564322"/>
          </a:xfrm>
          <a:prstGeom prst="rect">
            <a:avLst/>
          </a:prstGeom>
        </p:spPr>
        <p:txBody>
          <a:bodyPr wrap="none">
            <a:spAutoFit/>
          </a:bodyPr>
          <a:lstStyle/>
          <a:p>
            <a:r>
              <a:rPr lang="en-US" sz="3067" dirty="0" err="1">
                <a:solidFill>
                  <a:srgbClr val="FF0000"/>
                </a:solidFill>
                <a:latin typeface="Times New Roman" pitchFamily="18" charset="0"/>
                <a:cs typeface="Times New Roman" pitchFamily="18" charset="0"/>
              </a:rPr>
              <a:t>Quan</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sát</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các</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hình</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ảnh</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sau</a:t>
            </a:r>
            <a:r>
              <a:rPr lang="en-US" sz="3067" dirty="0">
                <a:solidFill>
                  <a:srgbClr val="FF0000"/>
                </a:solidFill>
                <a:latin typeface="Times New Roman" pitchFamily="18" charset="0"/>
                <a:cs typeface="Times New Roman" pitchFamily="18" charset="0"/>
              </a:rPr>
              <a:t>:</a:t>
            </a:r>
          </a:p>
        </p:txBody>
      </p:sp>
      <p:sp>
        <p:nvSpPr>
          <p:cNvPr id="3" name="Rectangle 2"/>
          <p:cNvSpPr/>
          <p:nvPr/>
        </p:nvSpPr>
        <p:spPr>
          <a:xfrm>
            <a:off x="203201" y="70247"/>
            <a:ext cx="11756812" cy="646331"/>
          </a:xfrm>
          <a:prstGeom prst="rect">
            <a:avLst/>
          </a:prstGeom>
        </p:spPr>
        <p:txBody>
          <a:bodyPr wrap="square">
            <a:spAutoFit/>
          </a:bodyPr>
          <a:lstStyle/>
          <a:p>
            <a:pPr algn="ctr"/>
            <a:r>
              <a:rPr lang="en-US" sz="3600" b="1" dirty="0" smtClean="0">
                <a:solidFill>
                  <a:srgbClr val="FF0000"/>
                </a:solidFill>
                <a:latin typeface="Times New Roman" pitchFamily="18" charset="0"/>
                <a:ea typeface="Tahoma" pitchFamily="34" charset="0"/>
                <a:cs typeface="Times New Roman" pitchFamily="18" charset="0"/>
              </a:rPr>
              <a:t>I. </a:t>
            </a:r>
            <a:r>
              <a:rPr lang="en-US" sz="3600" b="1" dirty="0" err="1">
                <a:solidFill>
                  <a:srgbClr val="FF0000"/>
                </a:solidFill>
                <a:latin typeface="Times New Roman" pitchFamily="18" charset="0"/>
                <a:ea typeface="Tahoma" pitchFamily="34" charset="0"/>
                <a:cs typeface="Times New Roman" pitchFamily="18" charset="0"/>
              </a:rPr>
              <a:t>N</a:t>
            </a:r>
            <a:r>
              <a:rPr lang="en-US" sz="3600" b="1" dirty="0" err="1" smtClean="0">
                <a:solidFill>
                  <a:srgbClr val="FF0000"/>
                </a:solidFill>
                <a:latin typeface="Times New Roman" pitchFamily="18" charset="0"/>
                <a:ea typeface="Tahoma" pitchFamily="34" charset="0"/>
                <a:cs typeface="Times New Roman" pitchFamily="18" charset="0"/>
              </a:rPr>
              <a:t>ăng</a:t>
            </a:r>
            <a:r>
              <a:rPr lang="en-US" sz="3600" b="1" dirty="0" smtClean="0">
                <a:solidFill>
                  <a:srgbClr val="FF0000"/>
                </a:solidFill>
                <a:latin typeface="Times New Roman" pitchFamily="18" charset="0"/>
                <a:ea typeface="Tahoma" pitchFamily="34" charset="0"/>
                <a:cs typeface="Times New Roman" pitchFamily="18" charset="0"/>
              </a:rPr>
              <a:t> </a:t>
            </a:r>
            <a:r>
              <a:rPr lang="en-US" sz="3600" b="1" dirty="0" err="1">
                <a:solidFill>
                  <a:srgbClr val="FF0000"/>
                </a:solidFill>
                <a:latin typeface="Times New Roman" pitchFamily="18" charset="0"/>
                <a:ea typeface="Tahoma" pitchFamily="34" charset="0"/>
                <a:cs typeface="Times New Roman" pitchFamily="18" charset="0"/>
              </a:rPr>
              <a:t>lượng</a:t>
            </a:r>
            <a:r>
              <a:rPr lang="en-US" sz="3600" b="1" dirty="0">
                <a:solidFill>
                  <a:srgbClr val="FF0000"/>
                </a:solidFill>
                <a:latin typeface="Times New Roman" pitchFamily="18" charset="0"/>
                <a:ea typeface="Tahoma" pitchFamily="34" charset="0"/>
                <a:cs typeface="Times New Roman" pitchFamily="18" charset="0"/>
              </a:rPr>
              <a:t> </a:t>
            </a:r>
            <a:r>
              <a:rPr lang="en-US" sz="3600" b="1" dirty="0" err="1">
                <a:solidFill>
                  <a:srgbClr val="FF0000"/>
                </a:solidFill>
                <a:latin typeface="Times New Roman" pitchFamily="18" charset="0"/>
                <a:ea typeface="Tahoma" pitchFamily="34" charset="0"/>
                <a:cs typeface="Times New Roman" pitchFamily="18" charset="0"/>
              </a:rPr>
              <a:t>và</a:t>
            </a:r>
            <a:r>
              <a:rPr lang="en-US" sz="3600" b="1" dirty="0">
                <a:solidFill>
                  <a:srgbClr val="FF0000"/>
                </a:solidFill>
                <a:latin typeface="Times New Roman" pitchFamily="18" charset="0"/>
                <a:ea typeface="Tahoma" pitchFamily="34" charset="0"/>
                <a:cs typeface="Times New Roman" pitchFamily="18" charset="0"/>
              </a:rPr>
              <a:t> </a:t>
            </a:r>
            <a:r>
              <a:rPr lang="en-US" sz="3600" b="1" dirty="0" err="1">
                <a:solidFill>
                  <a:srgbClr val="FF0000"/>
                </a:solidFill>
                <a:latin typeface="Times New Roman" pitchFamily="18" charset="0"/>
                <a:ea typeface="Tahoma" pitchFamily="34" charset="0"/>
                <a:cs typeface="Times New Roman" pitchFamily="18" charset="0"/>
              </a:rPr>
              <a:t>sự</a:t>
            </a:r>
            <a:r>
              <a:rPr lang="en-US" sz="3600" b="1" dirty="0">
                <a:solidFill>
                  <a:srgbClr val="FF0000"/>
                </a:solidFill>
                <a:latin typeface="Times New Roman" pitchFamily="18" charset="0"/>
                <a:ea typeface="Tahoma" pitchFamily="34" charset="0"/>
                <a:cs typeface="Times New Roman" pitchFamily="18" charset="0"/>
              </a:rPr>
              <a:t> </a:t>
            </a:r>
            <a:r>
              <a:rPr lang="en-US" sz="3600" b="1" dirty="0" err="1">
                <a:solidFill>
                  <a:srgbClr val="FF0000"/>
                </a:solidFill>
                <a:latin typeface="Times New Roman" pitchFamily="18" charset="0"/>
                <a:ea typeface="Tahoma" pitchFamily="34" charset="0"/>
                <a:cs typeface="Times New Roman" pitchFamily="18" charset="0"/>
              </a:rPr>
              <a:t>chuyển</a:t>
            </a:r>
            <a:r>
              <a:rPr lang="en-US" sz="3600" b="1" dirty="0">
                <a:solidFill>
                  <a:srgbClr val="FF0000"/>
                </a:solidFill>
                <a:latin typeface="Times New Roman" pitchFamily="18" charset="0"/>
                <a:ea typeface="Tahoma" pitchFamily="34" charset="0"/>
                <a:cs typeface="Times New Roman" pitchFamily="18" charset="0"/>
              </a:rPr>
              <a:t> </a:t>
            </a:r>
            <a:r>
              <a:rPr lang="en-US" sz="3600" b="1" dirty="0" err="1">
                <a:solidFill>
                  <a:srgbClr val="FF0000"/>
                </a:solidFill>
                <a:latin typeface="Times New Roman" pitchFamily="18" charset="0"/>
                <a:ea typeface="Tahoma" pitchFamily="34" charset="0"/>
                <a:cs typeface="Times New Roman" pitchFamily="18" charset="0"/>
              </a:rPr>
              <a:t>hóa</a:t>
            </a:r>
            <a:r>
              <a:rPr lang="en-US" sz="3600" b="1" dirty="0">
                <a:solidFill>
                  <a:srgbClr val="FF0000"/>
                </a:solidFill>
                <a:latin typeface="Times New Roman" pitchFamily="18" charset="0"/>
                <a:ea typeface="Tahoma" pitchFamily="34" charset="0"/>
                <a:cs typeface="Times New Roman" pitchFamily="18" charset="0"/>
              </a:rPr>
              <a:t> </a:t>
            </a:r>
            <a:r>
              <a:rPr lang="en-US" sz="3600" b="1" dirty="0" err="1">
                <a:solidFill>
                  <a:srgbClr val="FF0000"/>
                </a:solidFill>
                <a:latin typeface="Times New Roman" pitchFamily="18" charset="0"/>
                <a:ea typeface="Tahoma" pitchFamily="34" charset="0"/>
                <a:cs typeface="Times New Roman" pitchFamily="18" charset="0"/>
              </a:rPr>
              <a:t>năng</a:t>
            </a:r>
            <a:r>
              <a:rPr lang="en-US" sz="3600" b="1" dirty="0">
                <a:solidFill>
                  <a:srgbClr val="FF0000"/>
                </a:solidFill>
                <a:latin typeface="Times New Roman" pitchFamily="18" charset="0"/>
                <a:ea typeface="Tahoma" pitchFamily="34" charset="0"/>
                <a:cs typeface="Times New Roman" pitchFamily="18" charset="0"/>
              </a:rPr>
              <a:t> </a:t>
            </a:r>
            <a:r>
              <a:rPr lang="en-US" sz="3600" b="1" dirty="0" err="1">
                <a:solidFill>
                  <a:srgbClr val="FF0000"/>
                </a:solidFill>
                <a:latin typeface="Times New Roman" pitchFamily="18" charset="0"/>
                <a:ea typeface="Tahoma" pitchFamily="34" charset="0"/>
                <a:cs typeface="Times New Roman" pitchFamily="18" charset="0"/>
              </a:rPr>
              <a:t>lượng</a:t>
            </a:r>
            <a:r>
              <a:rPr lang="en-US" sz="3600" b="1" dirty="0">
                <a:solidFill>
                  <a:srgbClr val="FF0000"/>
                </a:solidFill>
                <a:latin typeface="Times New Roman" pitchFamily="18" charset="0"/>
                <a:ea typeface="Tahoma" pitchFamily="34" charset="0"/>
                <a:cs typeface="Times New Roman" pitchFamily="18" charset="0"/>
              </a:rPr>
              <a:t> </a:t>
            </a:r>
            <a:r>
              <a:rPr lang="en-US" sz="3600" b="1" dirty="0" err="1">
                <a:solidFill>
                  <a:srgbClr val="FF0000"/>
                </a:solidFill>
                <a:latin typeface="Times New Roman" pitchFamily="18" charset="0"/>
                <a:ea typeface="Tahoma" pitchFamily="34" charset="0"/>
                <a:cs typeface="Times New Roman" pitchFamily="18" charset="0"/>
              </a:rPr>
              <a:t>trong</a:t>
            </a:r>
            <a:r>
              <a:rPr lang="en-US" sz="3600" b="1" dirty="0">
                <a:solidFill>
                  <a:srgbClr val="FF0000"/>
                </a:solidFill>
                <a:latin typeface="Times New Roman" pitchFamily="18" charset="0"/>
                <a:ea typeface="Tahoma" pitchFamily="34" charset="0"/>
                <a:cs typeface="Times New Roman" pitchFamily="18" charset="0"/>
              </a:rPr>
              <a:t> </a:t>
            </a:r>
            <a:r>
              <a:rPr lang="en-US" sz="3600" b="1" dirty="0" err="1">
                <a:solidFill>
                  <a:srgbClr val="FF0000"/>
                </a:solidFill>
                <a:latin typeface="Times New Roman" pitchFamily="18" charset="0"/>
                <a:ea typeface="Tahoma" pitchFamily="34" charset="0"/>
                <a:cs typeface="Times New Roman" pitchFamily="18" charset="0"/>
              </a:rPr>
              <a:t>tế</a:t>
            </a:r>
            <a:r>
              <a:rPr lang="en-US" sz="3600" b="1" dirty="0">
                <a:solidFill>
                  <a:srgbClr val="FF0000"/>
                </a:solidFill>
                <a:latin typeface="Times New Roman" pitchFamily="18" charset="0"/>
                <a:ea typeface="Tahoma" pitchFamily="34" charset="0"/>
                <a:cs typeface="Times New Roman" pitchFamily="18" charset="0"/>
              </a:rPr>
              <a:t> </a:t>
            </a:r>
            <a:r>
              <a:rPr lang="en-US" sz="3600" b="1" dirty="0" err="1">
                <a:solidFill>
                  <a:srgbClr val="FF0000"/>
                </a:solidFill>
                <a:latin typeface="Times New Roman" pitchFamily="18" charset="0"/>
                <a:ea typeface="Tahoma" pitchFamily="34" charset="0"/>
                <a:cs typeface="Times New Roman" pitchFamily="18" charset="0"/>
              </a:rPr>
              <a:t>bào</a:t>
            </a:r>
            <a:endParaRPr lang="en-US" sz="3600" dirty="0">
              <a:solidFill>
                <a:srgbClr val="FF0000"/>
              </a:solidFill>
              <a:latin typeface="Times New Roman" pitchFamily="18" charset="0"/>
              <a:ea typeface="Tahoma" pitchFamily="34" charset="0"/>
              <a:cs typeface="Times New Roman" pitchFamily="18" charset="0"/>
            </a:endParaRPr>
          </a:p>
        </p:txBody>
      </p:sp>
      <p:sp>
        <p:nvSpPr>
          <p:cNvPr id="4" name="Oval 3"/>
          <p:cNvSpPr/>
          <p:nvPr/>
        </p:nvSpPr>
        <p:spPr>
          <a:xfrm>
            <a:off x="2620736" y="1159330"/>
            <a:ext cx="6172200" cy="242191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3200" b="1" dirty="0" err="1" smtClean="0">
                <a:solidFill>
                  <a:srgbClr val="002060"/>
                </a:solidFill>
                <a:latin typeface="Times New Roman" pitchFamily="18" charset="0"/>
                <a:cs typeface="Times New Roman" pitchFamily="18" charset="0"/>
              </a:rPr>
              <a:t>Có</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những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dạng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trong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các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hình</a:t>
            </a:r>
            <a:r>
              <a:rPr lang="en-US" sz="3200" b="1" dirty="0" smtClean="0">
                <a:solidFill>
                  <a:srgbClr val="002060"/>
                </a:solidFill>
                <a:latin typeface="Times New Roman" pitchFamily="18" charset="0"/>
                <a:cs typeface="Times New Roman" pitchFamily="18" charset="0"/>
              </a:rPr>
              <a:t> 10.1 – 10.3?</a:t>
            </a:r>
            <a:endParaRPr lang="en-US" sz="3200" b="1" dirty="0">
              <a:solidFill>
                <a:srgbClr val="002060"/>
              </a:solidFill>
              <a:latin typeface="Times New Roman" pitchFamily="18" charset="0"/>
              <a:cs typeface="Times New Roman" pitchFamily="18" charset="0"/>
            </a:endParaRPr>
          </a:p>
        </p:txBody>
      </p:sp>
      <p:sp>
        <p:nvSpPr>
          <p:cNvPr id="6" name="Rounded Rectangle 5"/>
          <p:cNvSpPr/>
          <p:nvPr/>
        </p:nvSpPr>
        <p:spPr>
          <a:xfrm>
            <a:off x="2555421" y="1498601"/>
            <a:ext cx="6915150" cy="139493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Times New Roman" panose="02020603050405020304" pitchFamily="18" charset="0"/>
                <a:cs typeface="Times New Roman" panose="02020603050405020304" pitchFamily="18" charset="0"/>
              </a:rPr>
              <a:t>Gồm</a:t>
            </a:r>
            <a:r>
              <a:rPr lang="en-US" sz="3600" b="1" dirty="0" smtClean="0">
                <a:solidFill>
                  <a:schemeClr val="tx1"/>
                </a:solidFill>
                <a:latin typeface="Times New Roman" panose="02020603050405020304" pitchFamily="18" charset="0"/>
                <a:cs typeface="Times New Roman" panose="02020603050405020304" pitchFamily="18" charset="0"/>
              </a:rPr>
              <a:t> : NL </a:t>
            </a:r>
            <a:r>
              <a:rPr lang="en-US" sz="3600" b="1" dirty="0" err="1" smtClean="0">
                <a:solidFill>
                  <a:schemeClr val="tx1"/>
                </a:solidFill>
                <a:latin typeface="Times New Roman" panose="02020603050405020304" pitchFamily="18" charset="0"/>
                <a:cs typeface="Times New Roman" panose="02020603050405020304" pitchFamily="18" charset="0"/>
              </a:rPr>
              <a:t>hóa</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học</a:t>
            </a:r>
            <a:r>
              <a:rPr lang="en-US" sz="3600" b="1" dirty="0" smtClean="0">
                <a:solidFill>
                  <a:schemeClr val="tx1"/>
                </a:solidFill>
                <a:latin typeface="Times New Roman" panose="02020603050405020304" pitchFamily="18" charset="0"/>
                <a:cs typeface="Times New Roman" panose="02020603050405020304" pitchFamily="18" charset="0"/>
              </a:rPr>
              <a:t> </a:t>
            </a:r>
            <a:r>
              <a:rPr lang="en-US" sz="3600" b="1" dirty="0" err="1" smtClean="0">
                <a:solidFill>
                  <a:schemeClr val="tx1"/>
                </a:solidFill>
                <a:latin typeface="Times New Roman" panose="02020603050405020304" pitchFamily="18" charset="0"/>
                <a:cs typeface="Times New Roman" panose="02020603050405020304" pitchFamily="18" charset="0"/>
              </a:rPr>
              <a:t>và</a:t>
            </a:r>
            <a:r>
              <a:rPr lang="en-US" sz="3600" b="1" dirty="0" smtClean="0">
                <a:solidFill>
                  <a:schemeClr val="tx1"/>
                </a:solidFill>
                <a:latin typeface="Times New Roman" panose="02020603050405020304" pitchFamily="18" charset="0"/>
                <a:cs typeface="Times New Roman" panose="02020603050405020304" pitchFamily="18" charset="0"/>
              </a:rPr>
              <a:t> NL </a:t>
            </a:r>
            <a:r>
              <a:rPr lang="en-US" sz="3600" b="1" dirty="0" err="1" smtClean="0">
                <a:solidFill>
                  <a:schemeClr val="tx1"/>
                </a:solidFill>
                <a:latin typeface="Times New Roman" panose="02020603050405020304" pitchFamily="18" charset="0"/>
                <a:cs typeface="Times New Roman" panose="02020603050405020304" pitchFamily="18" charset="0"/>
              </a:rPr>
              <a:t>nhiệt</a:t>
            </a:r>
            <a:r>
              <a:rPr lang="en-US" sz="3600" b="1" dirty="0" smtClean="0">
                <a:solidFill>
                  <a:schemeClr val="tx1"/>
                </a:solidFill>
                <a:latin typeface="Times New Roman" panose="02020603050405020304" pitchFamily="18" charset="0"/>
                <a:cs typeface="Times New Roman" panose="02020603050405020304" pitchFamily="18" charset="0"/>
              </a:rPr>
              <a:t>. </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687897" y="1498601"/>
            <a:ext cx="10024844" cy="381163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r>
              <a:rPr lang="en-US" sz="3200" b="1" dirty="0" err="1" smtClean="0">
                <a:solidFill>
                  <a:srgbClr val="FF0000"/>
                </a:solidFill>
                <a:latin typeface="Times New Roman" panose="02020603050405020304" pitchFamily="18" charset="0"/>
                <a:cs typeface="Times New Roman" panose="02020603050405020304" pitchFamily="18" charset="0"/>
              </a:rPr>
              <a:t>Các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dạng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năng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lượng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trong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tế</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bào</a:t>
            </a:r>
            <a:r>
              <a:rPr lang="en-US" sz="3200" b="1" dirty="0" smtClean="0">
                <a:solidFill>
                  <a:srgbClr val="FF0000"/>
                </a:solidFill>
                <a:latin typeface="Times New Roman" panose="02020603050405020304" pitchFamily="18" charset="0"/>
                <a:cs typeface="Times New Roman" panose="02020603050405020304" pitchFamily="18" charset="0"/>
              </a:rPr>
              <a:t> :</a:t>
            </a:r>
          </a:p>
          <a:p>
            <a:pPr marL="457200" indent="-457200">
              <a:buFontTx/>
              <a:buChar char="-"/>
            </a:pPr>
            <a:r>
              <a:rPr lang="en-US" sz="3200" b="1" dirty="0" smtClean="0">
                <a:solidFill>
                  <a:schemeClr val="tx1"/>
                </a:solidFill>
                <a:latin typeface="Times New Roman" panose="02020603050405020304" pitchFamily="18" charset="0"/>
                <a:cs typeface="Times New Roman" panose="02020603050405020304" pitchFamily="18" charset="0"/>
              </a:rPr>
              <a:t>NL </a:t>
            </a:r>
            <a:r>
              <a:rPr lang="en-US" sz="3200" b="1" dirty="0" err="1" smtClean="0">
                <a:solidFill>
                  <a:schemeClr val="tx1"/>
                </a:solidFill>
                <a:latin typeface="Times New Roman" panose="02020603050405020304" pitchFamily="18" charset="0"/>
                <a:cs typeface="Times New Roman" panose="02020603050405020304" pitchFamily="18" charset="0"/>
              </a:rPr>
              <a:t>hóa</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học</a:t>
            </a:r>
            <a:r>
              <a:rPr lang="en-US" sz="3200" b="1" dirty="0" smtClean="0">
                <a:solidFill>
                  <a:schemeClr val="tx1"/>
                </a:solidFill>
                <a:latin typeface="Times New Roman" panose="02020603050405020304" pitchFamily="18" charset="0"/>
                <a:cs typeface="Times New Roman" panose="02020603050405020304" pitchFamily="18" charset="0"/>
              </a:rPr>
              <a:t>, NL </a:t>
            </a:r>
            <a:r>
              <a:rPr lang="en-US" sz="3200" b="1" dirty="0" err="1" smtClean="0">
                <a:solidFill>
                  <a:schemeClr val="tx1"/>
                </a:solidFill>
                <a:latin typeface="Times New Roman" panose="02020603050405020304" pitchFamily="18" charset="0"/>
                <a:cs typeface="Times New Roman" panose="02020603050405020304" pitchFamily="18" charset="0"/>
              </a:rPr>
              <a:t>cơ</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học</a:t>
            </a:r>
            <a:r>
              <a:rPr lang="en-US" sz="3200" b="1" dirty="0" smtClean="0">
                <a:solidFill>
                  <a:schemeClr val="tx1"/>
                </a:solidFill>
                <a:latin typeface="Times New Roman" panose="02020603050405020304" pitchFamily="18" charset="0"/>
                <a:cs typeface="Times New Roman" panose="02020603050405020304" pitchFamily="18" charset="0"/>
              </a:rPr>
              <a:t>, NL </a:t>
            </a:r>
            <a:r>
              <a:rPr lang="en-US" sz="3200" b="1" dirty="0" err="1" smtClean="0">
                <a:solidFill>
                  <a:schemeClr val="tx1"/>
                </a:solidFill>
                <a:latin typeface="Times New Roman" panose="02020603050405020304" pitchFamily="18" charset="0"/>
                <a:cs typeface="Times New Roman" panose="02020603050405020304" pitchFamily="18" charset="0"/>
              </a:rPr>
              <a:t>điện</a:t>
            </a:r>
            <a:r>
              <a:rPr lang="en-US" sz="3200" b="1" dirty="0" smtClean="0">
                <a:solidFill>
                  <a:schemeClr val="tx1"/>
                </a:solidFill>
                <a:latin typeface="Times New Roman" panose="02020603050405020304" pitchFamily="18" charset="0"/>
                <a:cs typeface="Times New Roman" panose="02020603050405020304" pitchFamily="18" charset="0"/>
              </a:rPr>
              <a:t>, NL </a:t>
            </a:r>
            <a:r>
              <a:rPr lang="en-US" sz="3200" b="1" dirty="0" err="1" smtClean="0">
                <a:solidFill>
                  <a:schemeClr val="tx1"/>
                </a:solidFill>
                <a:latin typeface="Times New Roman" panose="02020603050405020304" pitchFamily="18" charset="0"/>
                <a:cs typeface="Times New Roman" panose="02020603050405020304" pitchFamily="18" charset="0"/>
              </a:rPr>
              <a:t>nhiệt</a:t>
            </a:r>
            <a:r>
              <a:rPr lang="en-US" sz="3200" b="1" dirty="0" smtClean="0">
                <a:solidFill>
                  <a:schemeClr val="tx1"/>
                </a:solidFill>
                <a:latin typeface="Times New Roman" panose="02020603050405020304" pitchFamily="18" charset="0"/>
                <a:cs typeface="Times New Roman" panose="02020603050405020304" pitchFamily="18" charset="0"/>
              </a:rPr>
              <a:t> .</a:t>
            </a:r>
          </a:p>
          <a:p>
            <a:pPr marL="457200" indent="-457200">
              <a:buFontTx/>
              <a:buChar char="-"/>
            </a:pPr>
            <a:r>
              <a:rPr lang="en-US" sz="3200" b="1" dirty="0" smtClean="0">
                <a:solidFill>
                  <a:schemeClr val="tx1"/>
                </a:solidFill>
                <a:latin typeface="Times New Roman" panose="02020603050405020304" pitchFamily="18" charset="0"/>
                <a:cs typeface="Times New Roman" panose="02020603050405020304" pitchFamily="18" charset="0"/>
              </a:rPr>
              <a:t>NL </a:t>
            </a:r>
            <a:r>
              <a:rPr lang="en-US" sz="3200" b="1" dirty="0" err="1" smtClean="0">
                <a:solidFill>
                  <a:schemeClr val="tx1"/>
                </a:solidFill>
                <a:latin typeface="Times New Roman" panose="02020603050405020304" pitchFamily="18" charset="0"/>
                <a:cs typeface="Times New Roman" panose="02020603050405020304" pitchFamily="18" charset="0"/>
              </a:rPr>
              <a:t>hóa</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học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là</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năng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lượng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được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tích</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lũy</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trong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các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liên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kết</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hóa</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học</a:t>
            </a:r>
            <a:r>
              <a:rPr lang="en-US" sz="3200" b="1" dirty="0" smtClean="0">
                <a:solidFill>
                  <a:schemeClr val="tx1"/>
                </a:solidFill>
                <a:latin typeface="Times New Roman" panose="02020603050405020304" pitchFamily="18" charset="0"/>
                <a:cs typeface="Times New Roman" panose="02020603050405020304" pitchFamily="18" charset="0"/>
              </a:rPr>
              <a:t>. </a:t>
            </a:r>
          </a:p>
          <a:p>
            <a:pPr marL="457200" indent="-457200">
              <a:buFontTx/>
              <a:buChar char="-"/>
            </a:pPr>
            <a:r>
              <a:rPr lang="en-US" sz="3200" b="1" dirty="0" smtClean="0">
                <a:solidFill>
                  <a:schemeClr val="tx1"/>
                </a:solidFill>
                <a:latin typeface="Times New Roman" panose="02020603050405020304" pitchFamily="18" charset="0"/>
                <a:cs typeface="Times New Roman" panose="02020603050405020304" pitchFamily="18" charset="0"/>
              </a:rPr>
              <a:t>NL </a:t>
            </a:r>
            <a:r>
              <a:rPr lang="en-US" sz="3200" b="1" dirty="0" err="1" smtClean="0">
                <a:solidFill>
                  <a:schemeClr val="tx1"/>
                </a:solidFill>
                <a:latin typeface="Times New Roman" panose="02020603050405020304" pitchFamily="18" charset="0"/>
                <a:cs typeface="Times New Roman" panose="02020603050405020304" pitchFamily="18" charset="0"/>
              </a:rPr>
              <a:t>cơ</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học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điện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nhiệt</a:t>
            </a:r>
            <a:r>
              <a:rPr lang="en-US" sz="3200" b="1" dirty="0" smtClean="0">
                <a:solidFill>
                  <a:schemeClr val="tx1"/>
                </a:solidFill>
                <a:latin typeface="Times New Roman" panose="02020603050405020304" pitchFamily="18" charset="0"/>
                <a:cs typeface="Times New Roman" panose="02020603050405020304" pitchFamily="18" charset="0"/>
              </a:rPr>
              <a:t>(Q) </a:t>
            </a:r>
            <a:r>
              <a:rPr lang="en-US" sz="3200" b="1" dirty="0" err="1" smtClean="0">
                <a:solidFill>
                  <a:schemeClr val="tx1"/>
                </a:solidFill>
                <a:latin typeface="Times New Roman" panose="02020603050405020304" pitchFamily="18" charset="0"/>
                <a:cs typeface="Times New Roman" panose="02020603050405020304" pitchFamily="18" charset="0"/>
              </a:rPr>
              <a:t>là</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các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dạng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năng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lượng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liên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quan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đến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sự</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chuyển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động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của</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các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phần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tử</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vật</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chất</a:t>
            </a:r>
            <a:r>
              <a:rPr lang="en-US" sz="3200" b="1" dirty="0" smtClean="0">
                <a:solidFill>
                  <a:schemeClr val="tx1"/>
                </a:solidFill>
                <a:latin typeface="Times New Roman" panose="02020603050405020304" pitchFamily="18" charset="0"/>
                <a:cs typeface="Times New Roman" panose="02020603050405020304" pitchFamily="18" charset="0"/>
              </a:rPr>
              <a:t>. </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476221"/>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xit" presetSubtype="1" fill="hold" grpId="1" nodeType="clickEffect">
                                  <p:stCondLst>
                                    <p:cond delay="0"/>
                                  </p:stCondLst>
                                  <p:childTnLst>
                                    <p:animEffect transition="out" filter="wheel(1)">
                                      <p:cBhvr>
                                        <p:cTn id="40" dur="2000"/>
                                        <p:tgtEl>
                                          <p:spTgt spid="4"/>
                                        </p:tgtEl>
                                      </p:cBhvr>
                                    </p:animEffect>
                                    <p:set>
                                      <p:cBhvr>
                                        <p:cTn id="41" dur="1" fill="hold">
                                          <p:stCondLst>
                                            <p:cond delay="1999"/>
                                          </p:stCondLst>
                                        </p:cTn>
                                        <p:tgtEl>
                                          <p:spTgt spid="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xit" presetSubtype="1" fill="hold" grpId="1" nodeType="clickEffect">
                                  <p:stCondLst>
                                    <p:cond delay="0"/>
                                  </p:stCondLst>
                                  <p:childTnLst>
                                    <p:animEffect transition="out" filter="wheel(1)">
                                      <p:cBhvr>
                                        <p:cTn id="50" dur="2000"/>
                                        <p:tgtEl>
                                          <p:spTgt spid="6"/>
                                        </p:tgtEl>
                                      </p:cBhvr>
                                    </p:animEffect>
                                    <p:set>
                                      <p:cBhvr>
                                        <p:cTn id="51" dur="1" fill="hold">
                                          <p:stCondLst>
                                            <p:cond delay="1999"/>
                                          </p:stCondLst>
                                        </p:cTn>
                                        <p:tgtEl>
                                          <p:spTgt spid="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circle(in)">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xit" presetSubtype="10" fill="hold" grpId="1" nodeType="clickEffect">
                                  <p:stCondLst>
                                    <p:cond delay="0"/>
                                  </p:stCondLst>
                                  <p:childTnLst>
                                    <p:animEffect transition="out" filter="randombar(horizontal)">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P spid="15" grpId="0"/>
      <p:bldP spid="4" grpId="0" animBg="1"/>
      <p:bldP spid="4" grpId="1" animBg="1"/>
      <p:bldP spid="6" grpId="0" animBg="1"/>
      <p:bldP spid="6" grpId="1" animBg="1"/>
      <p:bldP spid="18" grpId="0" animBg="1"/>
      <p:bldP spid="1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06587" y="1498601"/>
            <a:ext cx="5686213" cy="2123012"/>
          </a:xfrm>
          <a:prstGeom prst="rect">
            <a:avLst/>
          </a:prstGeom>
        </p:spPr>
      </p:pic>
      <p:sp>
        <p:nvSpPr>
          <p:cNvPr id="9" name="Rectangle 8"/>
          <p:cNvSpPr/>
          <p:nvPr/>
        </p:nvSpPr>
        <p:spPr>
          <a:xfrm>
            <a:off x="6460837" y="3581241"/>
            <a:ext cx="5019963" cy="1036309"/>
          </a:xfrm>
          <a:prstGeom prst="rect">
            <a:avLst/>
          </a:prstGeom>
        </p:spPr>
        <p:txBody>
          <a:bodyPr wrap="square">
            <a:spAutoFit/>
          </a:bodyPr>
          <a:lstStyle/>
          <a:p>
            <a:pPr algn="ctr"/>
            <a:r>
              <a:rPr lang="en-US" sz="3067">
                <a:solidFill>
                  <a:srgbClr val="FF0000"/>
                </a:solidFill>
                <a:latin typeface="Times New Roman" pitchFamily="18" charset="0"/>
                <a:cs typeface="Times New Roman" pitchFamily="18" charset="0"/>
              </a:rPr>
              <a:t>Hình 10.2. Sự chuyển hóa năng lượng trong tế bào</a:t>
            </a:r>
          </a:p>
        </p:txBody>
      </p:sp>
      <p:sp>
        <p:nvSpPr>
          <p:cNvPr id="10" name="Rectangle 9"/>
          <p:cNvSpPr/>
          <p:nvPr/>
        </p:nvSpPr>
        <p:spPr>
          <a:xfrm>
            <a:off x="231987" y="3581241"/>
            <a:ext cx="4644812" cy="1036309"/>
          </a:xfrm>
          <a:prstGeom prst="rect">
            <a:avLst/>
          </a:prstGeom>
        </p:spPr>
        <p:txBody>
          <a:bodyPr wrap="square">
            <a:spAutoFit/>
          </a:bodyPr>
          <a:lstStyle/>
          <a:p>
            <a:pPr algn="ctr"/>
            <a:r>
              <a:rPr lang="en-US" sz="3067" dirty="0" err="1">
                <a:solidFill>
                  <a:srgbClr val="FF0000"/>
                </a:solidFill>
                <a:latin typeface="Times New Roman" pitchFamily="18" charset="0"/>
                <a:cs typeface="Times New Roman" pitchFamily="18" charset="0"/>
              </a:rPr>
              <a:t>Hình</a:t>
            </a:r>
            <a:r>
              <a:rPr lang="en-US" sz="3067" dirty="0">
                <a:solidFill>
                  <a:srgbClr val="FF0000"/>
                </a:solidFill>
                <a:latin typeface="Times New Roman" pitchFamily="18" charset="0"/>
                <a:cs typeface="Times New Roman" pitchFamily="18" charset="0"/>
              </a:rPr>
              <a:t> 10.1.  </a:t>
            </a:r>
            <a:r>
              <a:rPr lang="en-US" sz="3067" dirty="0" err="1">
                <a:solidFill>
                  <a:srgbClr val="FF0000"/>
                </a:solidFill>
                <a:latin typeface="Times New Roman" pitchFamily="18" charset="0"/>
                <a:cs typeface="Times New Roman" pitchFamily="18" charset="0"/>
              </a:rPr>
              <a:t>Sự</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dẫn</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truyền</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xung</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thần</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kinh</a:t>
            </a:r>
            <a:endParaRPr lang="en-US" sz="3067" dirty="0">
              <a:solidFill>
                <a:srgbClr val="FF0000"/>
              </a:solidFill>
              <a:latin typeface="Times New Roman" pitchFamily="18" charset="0"/>
              <a:cs typeface="Times New Roman" pitchFamily="18" charset="0"/>
            </a:endParaRPr>
          </a:p>
        </p:txBody>
      </p:sp>
      <p:pic>
        <p:nvPicPr>
          <p:cNvPr id="13" name="Picture 12"/>
          <p:cNvPicPr/>
          <p:nvPr/>
        </p:nvPicPr>
        <p:blipFill rotWithShape="1">
          <a:blip r:embed="rId3">
            <a:extLst>
              <a:ext uri="{28A0092B-C50C-407E-A947-70E740481C1C}">
                <a14:useLocalDpi xmlns:a14="http://schemas.microsoft.com/office/drawing/2010/main" val="0"/>
              </a:ext>
            </a:extLst>
          </a:blip>
          <a:srcRect b="10293"/>
          <a:stretch/>
        </p:blipFill>
        <p:spPr bwMode="auto">
          <a:xfrm>
            <a:off x="5998634" y="1404284"/>
            <a:ext cx="5990167" cy="2217329"/>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4">
            <a:extLst>
              <a:ext uri="{28A0092B-C50C-407E-A947-70E740481C1C}">
                <a14:useLocalDpi xmlns:a14="http://schemas.microsoft.com/office/drawing/2010/main" val="0"/>
              </a:ext>
            </a:extLst>
          </a:blip>
          <a:srcRect b="21212"/>
          <a:stretch/>
        </p:blipFill>
        <p:spPr bwMode="auto">
          <a:xfrm>
            <a:off x="2336800" y="4533053"/>
            <a:ext cx="7677573" cy="1842347"/>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2946401" y="6224356"/>
            <a:ext cx="6303329" cy="564322"/>
          </a:xfrm>
          <a:prstGeom prst="rect">
            <a:avLst/>
          </a:prstGeom>
        </p:spPr>
        <p:txBody>
          <a:bodyPr wrap="none">
            <a:spAutoFit/>
          </a:bodyPr>
          <a:lstStyle/>
          <a:p>
            <a:r>
              <a:rPr lang="en-US" sz="3067">
                <a:solidFill>
                  <a:srgbClr val="FF0000"/>
                </a:solidFill>
                <a:latin typeface="Times New Roman" pitchFamily="18" charset="0"/>
                <a:cs typeface="Times New Roman" pitchFamily="18" charset="0"/>
              </a:rPr>
              <a:t>Hình 10.3. Quá trình phân giải glucose</a:t>
            </a:r>
          </a:p>
        </p:txBody>
      </p:sp>
      <p:sp>
        <p:nvSpPr>
          <p:cNvPr id="15" name="Rectangle 14"/>
          <p:cNvSpPr/>
          <p:nvPr/>
        </p:nvSpPr>
        <p:spPr>
          <a:xfrm>
            <a:off x="3759201" y="787400"/>
            <a:ext cx="4389343" cy="564322"/>
          </a:xfrm>
          <a:prstGeom prst="rect">
            <a:avLst/>
          </a:prstGeom>
        </p:spPr>
        <p:txBody>
          <a:bodyPr wrap="none">
            <a:spAutoFit/>
          </a:bodyPr>
          <a:lstStyle/>
          <a:p>
            <a:r>
              <a:rPr lang="en-US" sz="3067" dirty="0" err="1">
                <a:solidFill>
                  <a:srgbClr val="FF0000"/>
                </a:solidFill>
                <a:latin typeface="Times New Roman" pitchFamily="18" charset="0"/>
                <a:cs typeface="Times New Roman" pitchFamily="18" charset="0"/>
              </a:rPr>
              <a:t>Quan</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sát</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các</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hình</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ảnh</a:t>
            </a:r>
            <a:r>
              <a:rPr lang="en-US" sz="3067" dirty="0">
                <a:solidFill>
                  <a:srgbClr val="FF0000"/>
                </a:solidFill>
                <a:latin typeface="Times New Roman" pitchFamily="18" charset="0"/>
                <a:cs typeface="Times New Roman" pitchFamily="18" charset="0"/>
              </a:rPr>
              <a:t> </a:t>
            </a:r>
            <a:r>
              <a:rPr lang="en-US" sz="3067" dirty="0" err="1">
                <a:solidFill>
                  <a:srgbClr val="FF0000"/>
                </a:solidFill>
                <a:latin typeface="Times New Roman" pitchFamily="18" charset="0"/>
                <a:cs typeface="Times New Roman" pitchFamily="18" charset="0"/>
              </a:rPr>
              <a:t>sau</a:t>
            </a:r>
            <a:r>
              <a:rPr lang="en-US" sz="3067" dirty="0">
                <a:solidFill>
                  <a:srgbClr val="FF0000"/>
                </a:solidFill>
                <a:latin typeface="Times New Roman" pitchFamily="18" charset="0"/>
                <a:cs typeface="Times New Roman" pitchFamily="18" charset="0"/>
              </a:rPr>
              <a:t>:</a:t>
            </a:r>
          </a:p>
        </p:txBody>
      </p:sp>
      <p:sp>
        <p:nvSpPr>
          <p:cNvPr id="3" name="Rectangle 2"/>
          <p:cNvSpPr/>
          <p:nvPr/>
        </p:nvSpPr>
        <p:spPr>
          <a:xfrm>
            <a:off x="203201" y="70247"/>
            <a:ext cx="11756812" cy="646331"/>
          </a:xfrm>
          <a:prstGeom prst="rect">
            <a:avLst/>
          </a:prstGeom>
        </p:spPr>
        <p:txBody>
          <a:bodyPr wrap="square">
            <a:spAutoFit/>
          </a:bodyPr>
          <a:lstStyle/>
          <a:p>
            <a:pPr algn="ctr"/>
            <a:r>
              <a:rPr lang="en-US" sz="3600" b="1" dirty="0" smtClean="0">
                <a:solidFill>
                  <a:srgbClr val="FF0000"/>
                </a:solidFill>
                <a:latin typeface="Times New Roman" pitchFamily="18" charset="0"/>
                <a:ea typeface="Tahoma" pitchFamily="34" charset="0"/>
                <a:cs typeface="Times New Roman" pitchFamily="18" charset="0"/>
              </a:rPr>
              <a:t>I. </a:t>
            </a:r>
            <a:r>
              <a:rPr lang="en-US" sz="3600" b="1" dirty="0" err="1">
                <a:solidFill>
                  <a:srgbClr val="FF0000"/>
                </a:solidFill>
                <a:latin typeface="Times New Roman" pitchFamily="18" charset="0"/>
                <a:ea typeface="Tahoma" pitchFamily="34" charset="0"/>
                <a:cs typeface="Times New Roman" pitchFamily="18" charset="0"/>
              </a:rPr>
              <a:t>N</a:t>
            </a:r>
            <a:r>
              <a:rPr lang="en-US" sz="3600" b="1" dirty="0" err="1" smtClean="0">
                <a:solidFill>
                  <a:srgbClr val="FF0000"/>
                </a:solidFill>
                <a:latin typeface="Times New Roman" pitchFamily="18" charset="0"/>
                <a:ea typeface="Tahoma" pitchFamily="34" charset="0"/>
                <a:cs typeface="Times New Roman" pitchFamily="18" charset="0"/>
              </a:rPr>
              <a:t>ăng</a:t>
            </a:r>
            <a:r>
              <a:rPr lang="en-US" sz="3600" b="1" dirty="0" smtClean="0">
                <a:solidFill>
                  <a:srgbClr val="FF0000"/>
                </a:solidFill>
                <a:latin typeface="Times New Roman" pitchFamily="18" charset="0"/>
                <a:ea typeface="Tahoma" pitchFamily="34" charset="0"/>
                <a:cs typeface="Times New Roman" pitchFamily="18" charset="0"/>
              </a:rPr>
              <a:t> </a:t>
            </a:r>
            <a:r>
              <a:rPr lang="en-US" sz="3600" b="1" dirty="0" err="1">
                <a:solidFill>
                  <a:srgbClr val="FF0000"/>
                </a:solidFill>
                <a:latin typeface="Times New Roman" pitchFamily="18" charset="0"/>
                <a:ea typeface="Tahoma" pitchFamily="34" charset="0"/>
                <a:cs typeface="Times New Roman" pitchFamily="18" charset="0"/>
              </a:rPr>
              <a:t>lượng</a:t>
            </a:r>
            <a:r>
              <a:rPr lang="en-US" sz="3600" b="1" dirty="0">
                <a:solidFill>
                  <a:srgbClr val="FF0000"/>
                </a:solidFill>
                <a:latin typeface="Times New Roman" pitchFamily="18" charset="0"/>
                <a:ea typeface="Tahoma" pitchFamily="34" charset="0"/>
                <a:cs typeface="Times New Roman" pitchFamily="18" charset="0"/>
              </a:rPr>
              <a:t> </a:t>
            </a:r>
            <a:r>
              <a:rPr lang="en-US" sz="3600" b="1" dirty="0" err="1">
                <a:solidFill>
                  <a:srgbClr val="FF0000"/>
                </a:solidFill>
                <a:latin typeface="Times New Roman" pitchFamily="18" charset="0"/>
                <a:ea typeface="Tahoma" pitchFamily="34" charset="0"/>
                <a:cs typeface="Times New Roman" pitchFamily="18" charset="0"/>
              </a:rPr>
              <a:t>và</a:t>
            </a:r>
            <a:r>
              <a:rPr lang="en-US" sz="3600" b="1" dirty="0">
                <a:solidFill>
                  <a:srgbClr val="FF0000"/>
                </a:solidFill>
                <a:latin typeface="Times New Roman" pitchFamily="18" charset="0"/>
                <a:ea typeface="Tahoma" pitchFamily="34" charset="0"/>
                <a:cs typeface="Times New Roman" pitchFamily="18" charset="0"/>
              </a:rPr>
              <a:t> </a:t>
            </a:r>
            <a:r>
              <a:rPr lang="en-US" sz="3600" b="1" dirty="0" err="1">
                <a:solidFill>
                  <a:srgbClr val="FF0000"/>
                </a:solidFill>
                <a:latin typeface="Times New Roman" pitchFamily="18" charset="0"/>
                <a:ea typeface="Tahoma" pitchFamily="34" charset="0"/>
                <a:cs typeface="Times New Roman" pitchFamily="18" charset="0"/>
              </a:rPr>
              <a:t>sự</a:t>
            </a:r>
            <a:r>
              <a:rPr lang="en-US" sz="3600" b="1" dirty="0">
                <a:solidFill>
                  <a:srgbClr val="FF0000"/>
                </a:solidFill>
                <a:latin typeface="Times New Roman" pitchFamily="18" charset="0"/>
                <a:ea typeface="Tahoma" pitchFamily="34" charset="0"/>
                <a:cs typeface="Times New Roman" pitchFamily="18" charset="0"/>
              </a:rPr>
              <a:t> </a:t>
            </a:r>
            <a:r>
              <a:rPr lang="en-US" sz="3600" b="1" dirty="0" err="1">
                <a:solidFill>
                  <a:srgbClr val="FF0000"/>
                </a:solidFill>
                <a:latin typeface="Times New Roman" pitchFamily="18" charset="0"/>
                <a:ea typeface="Tahoma" pitchFamily="34" charset="0"/>
                <a:cs typeface="Times New Roman" pitchFamily="18" charset="0"/>
              </a:rPr>
              <a:t>chuyển</a:t>
            </a:r>
            <a:r>
              <a:rPr lang="en-US" sz="3600" b="1" dirty="0">
                <a:solidFill>
                  <a:srgbClr val="FF0000"/>
                </a:solidFill>
                <a:latin typeface="Times New Roman" pitchFamily="18" charset="0"/>
                <a:ea typeface="Tahoma" pitchFamily="34" charset="0"/>
                <a:cs typeface="Times New Roman" pitchFamily="18" charset="0"/>
              </a:rPr>
              <a:t> </a:t>
            </a:r>
            <a:r>
              <a:rPr lang="en-US" sz="3600" b="1" dirty="0" err="1">
                <a:solidFill>
                  <a:srgbClr val="FF0000"/>
                </a:solidFill>
                <a:latin typeface="Times New Roman" pitchFamily="18" charset="0"/>
                <a:ea typeface="Tahoma" pitchFamily="34" charset="0"/>
                <a:cs typeface="Times New Roman" pitchFamily="18" charset="0"/>
              </a:rPr>
              <a:t>hóa</a:t>
            </a:r>
            <a:r>
              <a:rPr lang="en-US" sz="3600" b="1" dirty="0">
                <a:solidFill>
                  <a:srgbClr val="FF0000"/>
                </a:solidFill>
                <a:latin typeface="Times New Roman" pitchFamily="18" charset="0"/>
                <a:ea typeface="Tahoma" pitchFamily="34" charset="0"/>
                <a:cs typeface="Times New Roman" pitchFamily="18" charset="0"/>
              </a:rPr>
              <a:t> </a:t>
            </a:r>
            <a:r>
              <a:rPr lang="en-US" sz="3600" b="1" dirty="0" err="1">
                <a:solidFill>
                  <a:srgbClr val="FF0000"/>
                </a:solidFill>
                <a:latin typeface="Times New Roman" pitchFamily="18" charset="0"/>
                <a:ea typeface="Tahoma" pitchFamily="34" charset="0"/>
                <a:cs typeface="Times New Roman" pitchFamily="18" charset="0"/>
              </a:rPr>
              <a:t>năng</a:t>
            </a:r>
            <a:r>
              <a:rPr lang="en-US" sz="3600" b="1" dirty="0">
                <a:solidFill>
                  <a:srgbClr val="FF0000"/>
                </a:solidFill>
                <a:latin typeface="Times New Roman" pitchFamily="18" charset="0"/>
                <a:ea typeface="Tahoma" pitchFamily="34" charset="0"/>
                <a:cs typeface="Times New Roman" pitchFamily="18" charset="0"/>
              </a:rPr>
              <a:t> </a:t>
            </a:r>
            <a:r>
              <a:rPr lang="en-US" sz="3600" b="1" dirty="0" err="1">
                <a:solidFill>
                  <a:srgbClr val="FF0000"/>
                </a:solidFill>
                <a:latin typeface="Times New Roman" pitchFamily="18" charset="0"/>
                <a:ea typeface="Tahoma" pitchFamily="34" charset="0"/>
                <a:cs typeface="Times New Roman" pitchFamily="18" charset="0"/>
              </a:rPr>
              <a:t>lượng</a:t>
            </a:r>
            <a:r>
              <a:rPr lang="en-US" sz="3600" b="1" dirty="0">
                <a:solidFill>
                  <a:srgbClr val="FF0000"/>
                </a:solidFill>
                <a:latin typeface="Times New Roman" pitchFamily="18" charset="0"/>
                <a:ea typeface="Tahoma" pitchFamily="34" charset="0"/>
                <a:cs typeface="Times New Roman" pitchFamily="18" charset="0"/>
              </a:rPr>
              <a:t> </a:t>
            </a:r>
            <a:r>
              <a:rPr lang="en-US" sz="3600" b="1" dirty="0" err="1">
                <a:solidFill>
                  <a:srgbClr val="FF0000"/>
                </a:solidFill>
                <a:latin typeface="Times New Roman" pitchFamily="18" charset="0"/>
                <a:ea typeface="Tahoma" pitchFamily="34" charset="0"/>
                <a:cs typeface="Times New Roman" pitchFamily="18" charset="0"/>
              </a:rPr>
              <a:t>trong</a:t>
            </a:r>
            <a:r>
              <a:rPr lang="en-US" sz="3600" b="1" dirty="0">
                <a:solidFill>
                  <a:srgbClr val="FF0000"/>
                </a:solidFill>
                <a:latin typeface="Times New Roman" pitchFamily="18" charset="0"/>
                <a:ea typeface="Tahoma" pitchFamily="34" charset="0"/>
                <a:cs typeface="Times New Roman" pitchFamily="18" charset="0"/>
              </a:rPr>
              <a:t> </a:t>
            </a:r>
            <a:r>
              <a:rPr lang="en-US" sz="3600" b="1" dirty="0" err="1">
                <a:solidFill>
                  <a:srgbClr val="FF0000"/>
                </a:solidFill>
                <a:latin typeface="Times New Roman" pitchFamily="18" charset="0"/>
                <a:ea typeface="Tahoma" pitchFamily="34" charset="0"/>
                <a:cs typeface="Times New Roman" pitchFamily="18" charset="0"/>
              </a:rPr>
              <a:t>tế</a:t>
            </a:r>
            <a:r>
              <a:rPr lang="en-US" sz="3600" b="1" dirty="0">
                <a:solidFill>
                  <a:srgbClr val="FF0000"/>
                </a:solidFill>
                <a:latin typeface="Times New Roman" pitchFamily="18" charset="0"/>
                <a:ea typeface="Tahoma" pitchFamily="34" charset="0"/>
                <a:cs typeface="Times New Roman" pitchFamily="18" charset="0"/>
              </a:rPr>
              <a:t> </a:t>
            </a:r>
            <a:r>
              <a:rPr lang="en-US" sz="3600" b="1" dirty="0" err="1">
                <a:solidFill>
                  <a:srgbClr val="FF0000"/>
                </a:solidFill>
                <a:latin typeface="Times New Roman" pitchFamily="18" charset="0"/>
                <a:ea typeface="Tahoma" pitchFamily="34" charset="0"/>
                <a:cs typeface="Times New Roman" pitchFamily="18" charset="0"/>
              </a:rPr>
              <a:t>bào</a:t>
            </a:r>
            <a:endParaRPr lang="en-US" sz="3600" dirty="0">
              <a:solidFill>
                <a:srgbClr val="FF0000"/>
              </a:solidFill>
              <a:latin typeface="Times New Roman" pitchFamily="18" charset="0"/>
              <a:ea typeface="Tahoma" pitchFamily="34" charset="0"/>
              <a:cs typeface="Times New Roman" pitchFamily="18" charset="0"/>
            </a:endParaRPr>
          </a:p>
        </p:txBody>
      </p:sp>
      <p:sp>
        <p:nvSpPr>
          <p:cNvPr id="7" name="Rounded Rectangle 6"/>
          <p:cNvSpPr/>
          <p:nvPr/>
        </p:nvSpPr>
        <p:spPr>
          <a:xfrm>
            <a:off x="1764783" y="1599045"/>
            <a:ext cx="8147957" cy="283421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Quan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sát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hình</a:t>
            </a:r>
            <a:r>
              <a:rPr lang="en-US" sz="3200" b="1" dirty="0" smtClean="0">
                <a:solidFill>
                  <a:srgbClr val="002060"/>
                </a:solidFill>
                <a:latin typeface="Times New Roman" pitchFamily="18" charset="0"/>
                <a:cs typeface="Times New Roman" pitchFamily="18" charset="0"/>
              </a:rPr>
              <a:t> 10.2, 10.3 </a:t>
            </a:r>
            <a:r>
              <a:rPr lang="en-US" sz="3200" b="1" dirty="0" err="1" smtClean="0">
                <a:solidFill>
                  <a:srgbClr val="002060"/>
                </a:solidFill>
                <a:latin typeface="Times New Roman" pitchFamily="18" charset="0"/>
                <a:cs typeface="Times New Roman" pitchFamily="18" charset="0"/>
              </a:rPr>
              <a:t>cho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biết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được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từ</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dạng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nào</a:t>
            </a:r>
            <a:r>
              <a:rPr lang="en-US" sz="3200" b="1" dirty="0" smtClean="0">
                <a:solidFill>
                  <a:srgbClr val="002060"/>
                </a:solidFill>
                <a:latin typeface="Times New Roman" pitchFamily="18" charset="0"/>
                <a:cs typeface="Times New Roman" pitchFamily="18" charset="0"/>
              </a:rPr>
              <a:t> sang </a:t>
            </a:r>
            <a:r>
              <a:rPr lang="en-US" sz="3200" b="1" dirty="0" err="1" smtClean="0">
                <a:solidFill>
                  <a:srgbClr val="002060"/>
                </a:solidFill>
                <a:latin typeface="Times New Roman" pitchFamily="18" charset="0"/>
                <a:cs typeface="Times New Roman" pitchFamily="18" charset="0"/>
              </a:rPr>
              <a:t>dạng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Sự</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này</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có</a:t>
            </a:r>
            <a:r>
              <a:rPr lang="en-US" sz="3200" b="1" dirty="0" smtClean="0">
                <a:solidFill>
                  <a:srgbClr val="002060"/>
                </a:solidFill>
                <a:latin typeface="Times New Roman" pitchFamily="18" charset="0"/>
                <a:cs typeface="Times New Roman" pitchFamily="18" charset="0"/>
              </a:rPr>
              <a:t> ý </a:t>
            </a:r>
            <a:r>
              <a:rPr lang="en-US" sz="3200" b="1" dirty="0" err="1" smtClean="0">
                <a:solidFill>
                  <a:srgbClr val="002060"/>
                </a:solidFill>
                <a:latin typeface="Times New Roman" pitchFamily="18" charset="0"/>
                <a:cs typeface="Times New Roman" pitchFamily="18" charset="0"/>
              </a:rPr>
              <a:t>nghĩa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gì</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với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tế</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bào</a:t>
            </a:r>
            <a:r>
              <a:rPr lang="en-US" sz="3200" b="1" dirty="0" smtClean="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
        <p:nvSpPr>
          <p:cNvPr id="8" name="Oval 7"/>
          <p:cNvSpPr/>
          <p:nvPr/>
        </p:nvSpPr>
        <p:spPr>
          <a:xfrm>
            <a:off x="108947" y="1362803"/>
            <a:ext cx="12133277" cy="428615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b="1" dirty="0" err="1" smtClean="0">
                <a:solidFill>
                  <a:srgbClr val="002060"/>
                </a:solidFill>
                <a:latin typeface="Times New Roman" pitchFamily="18" charset="0"/>
                <a:cs typeface="Times New Roman" pitchFamily="18" charset="0"/>
              </a:rPr>
              <a:t>Năng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lượng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được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chuyển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hóa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từ</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năng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lượng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hóa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học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trong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chất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hữu</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cơ</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phức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tạp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thành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năng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lượng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hóa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học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trong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các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phân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tử</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đơn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giản</a:t>
            </a:r>
            <a:r>
              <a:rPr lang="en-US" sz="2800" b="1" dirty="0" smtClean="0">
                <a:solidFill>
                  <a:srgbClr val="002060"/>
                </a:solidFill>
                <a:latin typeface="Times New Roman" pitchFamily="18" charset="0"/>
                <a:cs typeface="Times New Roman" pitchFamily="18" charset="0"/>
              </a:rPr>
              <a:t> (ATP) </a:t>
            </a:r>
            <a:r>
              <a:rPr lang="en-US" sz="2800" b="1" dirty="0" err="1" smtClean="0">
                <a:solidFill>
                  <a:srgbClr val="002060"/>
                </a:solidFill>
                <a:latin typeface="Times New Roman" pitchFamily="18" charset="0"/>
                <a:cs typeface="Times New Roman" pitchFamily="18" charset="0"/>
              </a:rPr>
              <a:t>và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nhiệt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Quá</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trình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này</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giúp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tạo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ra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năng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lượng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cung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cấp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các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hoạt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động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sống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của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tế</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bào</a:t>
            </a:r>
            <a:r>
              <a:rPr lang="en-US" sz="2800" b="1" dirty="0" smtClean="0">
                <a:solidFill>
                  <a:srgbClr val="002060"/>
                </a:solidFill>
                <a:latin typeface="Times New Roman" pitchFamily="18" charset="0"/>
                <a:cs typeface="Times New Roman" pitchFamily="18" charset="0"/>
              </a:rPr>
              <a:t>.</a:t>
            </a:r>
            <a:endParaRPr lang="en-US" sz="2800" b="1" dirty="0">
              <a:solidFill>
                <a:srgbClr val="002060"/>
              </a:solidFill>
              <a:latin typeface="Times New Roman" pitchFamily="18" charset="0"/>
              <a:cs typeface="Times New Roman" pitchFamily="18" charset="0"/>
            </a:endParaRPr>
          </a:p>
        </p:txBody>
      </p:sp>
      <p:sp>
        <p:nvSpPr>
          <p:cNvPr id="11" name="Rounded Rectangle 10"/>
          <p:cNvSpPr/>
          <p:nvPr/>
        </p:nvSpPr>
        <p:spPr>
          <a:xfrm>
            <a:off x="1304489" y="1765741"/>
            <a:ext cx="10192624" cy="2300341"/>
          </a:xfrm>
          <a:prstGeom prst="roundRect">
            <a:avLst/>
          </a:prstGeom>
          <a:solidFill>
            <a:srgbClr val="3BF5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3200" b="1" dirty="0" err="1" smtClean="0">
                <a:solidFill>
                  <a:srgbClr val="002060"/>
                </a:solidFill>
                <a:latin typeface="Times New Roman" pitchFamily="18" charset="0"/>
                <a:cs typeface="Times New Roman" pitchFamily="18" charset="0"/>
              </a:rPr>
              <a:t>Tại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lượngtích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lũy</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sử</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các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hoạt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sống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của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tế</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bào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học</a:t>
            </a:r>
            <a:r>
              <a:rPr lang="en-US" sz="3200" b="1" dirty="0" smtClean="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
        <p:nvSpPr>
          <p:cNvPr id="12" name="Rounded Rectangle 11"/>
          <p:cNvSpPr/>
          <p:nvPr/>
        </p:nvSpPr>
        <p:spPr>
          <a:xfrm>
            <a:off x="79299" y="653667"/>
            <a:ext cx="11854452" cy="5935892"/>
          </a:xfrm>
          <a:prstGeom prst="roundRect">
            <a:avLst/>
          </a:prstGeom>
          <a:solidFill>
            <a:srgbClr val="3BF5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b="1" dirty="0" smtClean="0">
                <a:solidFill>
                  <a:srgbClr val="FF0000"/>
                </a:solidFill>
                <a:latin typeface="Times New Roman" pitchFamily="18" charset="0"/>
                <a:cs typeface="Times New Roman" pitchFamily="18" charset="0"/>
              </a:rPr>
              <a:t>2. </a:t>
            </a:r>
            <a:r>
              <a:rPr lang="en-US" sz="3200" b="1" dirty="0" err="1" smtClean="0">
                <a:solidFill>
                  <a:srgbClr val="FF0000"/>
                </a:solidFill>
                <a:latin typeface="Times New Roman" pitchFamily="18" charset="0"/>
                <a:cs typeface="Times New Roman" pitchFamily="18" charset="0"/>
              </a:rPr>
              <a:t>Sự</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chuyển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hóa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năng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lượng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trong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tế</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bào</a:t>
            </a:r>
            <a:r>
              <a:rPr lang="en-US" sz="3200" b="1" dirty="0" smtClean="0">
                <a:solidFill>
                  <a:srgbClr val="FF0000"/>
                </a:solidFill>
                <a:latin typeface="Times New Roman" pitchFamily="18" charset="0"/>
                <a:cs typeface="Times New Roman" pitchFamily="18" charset="0"/>
              </a:rPr>
              <a:t>.</a:t>
            </a:r>
          </a:p>
          <a:p>
            <a:pPr algn="just">
              <a:lnSpc>
                <a:spcPct val="150000"/>
              </a:lnSpc>
            </a:pP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tích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lũy</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sử</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các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hoạt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sống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của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tế</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bào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vì</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dễ</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tích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lũy</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dễ</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sử</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Khi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tổng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hợp</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-&gt; </a:t>
            </a:r>
            <a:r>
              <a:rPr lang="en-US" sz="3200" b="1" dirty="0" err="1" smtClean="0">
                <a:solidFill>
                  <a:srgbClr val="002060"/>
                </a:solidFill>
                <a:latin typeface="Times New Roman" pitchFamily="18" charset="0"/>
                <a:cs typeface="Times New Roman" pitchFamily="18" charset="0"/>
              </a:rPr>
              <a:t>liên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kết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được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thành</a:t>
            </a:r>
            <a:r>
              <a:rPr lang="en-US" sz="3200" b="1" dirty="0" smtClean="0">
                <a:solidFill>
                  <a:srgbClr val="002060"/>
                </a:solidFill>
                <a:latin typeface="Times New Roman" pitchFamily="18" charset="0"/>
                <a:cs typeface="Times New Roman" pitchFamily="18" charset="0"/>
              </a:rPr>
              <a:t> =&gt;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được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tích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lũy</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khi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phân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giải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-&gt; </a:t>
            </a:r>
            <a:r>
              <a:rPr lang="en-US" sz="3200" b="1" dirty="0" err="1" smtClean="0">
                <a:solidFill>
                  <a:srgbClr val="002060"/>
                </a:solidFill>
                <a:latin typeface="Times New Roman" pitchFamily="18" charset="0"/>
                <a:cs typeface="Times New Roman" pitchFamily="18" charset="0"/>
              </a:rPr>
              <a:t>liên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kết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bị</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phá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vỡ</a:t>
            </a:r>
            <a:r>
              <a:rPr lang="en-US" sz="3200" b="1" dirty="0" smtClean="0">
                <a:solidFill>
                  <a:srgbClr val="002060"/>
                </a:solidFill>
                <a:latin typeface="Times New Roman" pitchFamily="18" charset="0"/>
                <a:cs typeface="Times New Roman" pitchFamily="18" charset="0"/>
              </a:rPr>
              <a:t> =&gt;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được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giải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phóng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sử</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các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hoạt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sống</a:t>
            </a:r>
            <a:r>
              <a:rPr lang="en-US" sz="3200" b="1" dirty="0" smtClean="0">
                <a:solidFill>
                  <a:srgbClr val="002060"/>
                </a:solidFill>
                <a:latin typeface="Times New Roman" pitchFamily="18" charset="0"/>
                <a:cs typeface="Times New Roman" pitchFamily="18" charset="0"/>
              </a:rPr>
              <a:t>.</a:t>
            </a:r>
          </a:p>
          <a:p>
            <a:pPr algn="just">
              <a:lnSpc>
                <a:spcPct val="150000"/>
              </a:lnSpc>
            </a:pPr>
            <a:r>
              <a:rPr lang="en-US" sz="3200" b="1" dirty="0" smtClean="0">
                <a:solidFill>
                  <a:srgbClr val="002060"/>
                </a:solidFill>
                <a:latin typeface="Times New Roman" pitchFamily="18" charset="0"/>
                <a:cs typeface="Times New Roman" pitchFamily="18" charset="0"/>
              </a:rPr>
              <a:t>=&gt; TB </a:t>
            </a:r>
            <a:r>
              <a:rPr lang="en-US" sz="3200" b="1" dirty="0" err="1" smtClean="0">
                <a:solidFill>
                  <a:srgbClr val="002060"/>
                </a:solidFill>
                <a:latin typeface="Times New Roman" pitchFamily="18" charset="0"/>
                <a:cs typeface="Times New Roman" pitchFamily="18" charset="0"/>
              </a:rPr>
              <a:t>sử</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hiện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các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hoạt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sống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đảm</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bảo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sự</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tồn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tại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trưởng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phát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triển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sản</a:t>
            </a:r>
            <a:r>
              <a:rPr lang="en-US" sz="3200" b="1" dirty="0" smtClean="0">
                <a:solidFill>
                  <a:srgbClr val="002060"/>
                </a:solidFill>
                <a:latin typeface="Times New Roman" pitchFamily="18" charset="0"/>
                <a:cs typeface="Times New Roman" pitchFamily="18" charset="0"/>
              </a:rPr>
              <a:t>. </a:t>
            </a:r>
            <a:endParaRPr lang="en-US" sz="3200" b="1" dirty="0">
              <a:solidFill>
                <a:srgbClr val="002060"/>
              </a:solidFill>
              <a:latin typeface="Times New Roman" pitchFamily="18" charset="0"/>
              <a:cs typeface="Times New Roman" pitchFamily="18" charset="0"/>
            </a:endParaRPr>
          </a:p>
        </p:txBody>
      </p:sp>
      <p:sp>
        <p:nvSpPr>
          <p:cNvPr id="19" name="Oval 18"/>
          <p:cNvSpPr/>
          <p:nvPr/>
        </p:nvSpPr>
        <p:spPr>
          <a:xfrm>
            <a:off x="1047166" y="727659"/>
            <a:ext cx="9206393" cy="379856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3600" b="1" dirty="0" err="1" smtClean="0">
                <a:solidFill>
                  <a:srgbClr val="002060"/>
                </a:solidFill>
                <a:latin typeface="Times New Roman" pitchFamily="18" charset="0"/>
                <a:cs typeface="Times New Roman" pitchFamily="18" charset="0"/>
              </a:rPr>
              <a:t>Nêu</a:t>
            </a:r>
            <a:r>
              <a:rPr lang="en-US" sz="3600" b="1" dirty="0" smtClean="0">
                <a:solidFill>
                  <a:srgbClr val="002060"/>
                </a:solidFill>
                <a:latin typeface="Times New Roman" pitchFamily="18" charset="0"/>
                <a:cs typeface="Times New Roman" pitchFamily="18" charset="0"/>
              </a:rPr>
              <a:t> 1 </a:t>
            </a:r>
            <a:r>
              <a:rPr lang="en-US" sz="3600" b="1" dirty="0" err="1" smtClean="0">
                <a:solidFill>
                  <a:srgbClr val="002060"/>
                </a:solidFill>
                <a:latin typeface="Times New Roman" pitchFamily="18" charset="0"/>
                <a:cs typeface="Times New Roman" pitchFamily="18" charset="0"/>
              </a:rPr>
              <a:t>số</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hoạt</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động</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tế</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bào</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cần</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sử</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dụng</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năng</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lượng</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Trong</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các</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hoạt</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động</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đó</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năng</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lượng</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được</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chuyển</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hóa</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như</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thế</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nào</a:t>
            </a:r>
            <a:r>
              <a:rPr lang="en-US" sz="3600" b="1" dirty="0" smtClean="0">
                <a:solidFill>
                  <a:srgbClr val="002060"/>
                </a:solidFill>
                <a:latin typeface="Times New Roman" pitchFamily="18" charset="0"/>
                <a:cs typeface="Times New Roman" pitchFamily="18" charset="0"/>
              </a:rPr>
              <a:t>?</a:t>
            </a:r>
            <a:endParaRPr lang="en-US" sz="3600" b="1" dirty="0">
              <a:solidFill>
                <a:srgbClr val="002060"/>
              </a:solidFill>
              <a:latin typeface="Times New Roman" pitchFamily="18" charset="0"/>
              <a:cs typeface="Times New Roman" pitchFamily="18" charset="0"/>
            </a:endParaRPr>
          </a:p>
        </p:txBody>
      </p:sp>
      <p:sp>
        <p:nvSpPr>
          <p:cNvPr id="20" name="Rounded Rectangle 19"/>
          <p:cNvSpPr/>
          <p:nvPr/>
        </p:nvSpPr>
        <p:spPr>
          <a:xfrm>
            <a:off x="204893" y="892469"/>
            <a:ext cx="11941383" cy="3030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b="1" dirty="0" err="1" smtClean="0">
                <a:solidFill>
                  <a:srgbClr val="002060"/>
                </a:solidFill>
                <a:latin typeface="Times New Roman" pitchFamily="18" charset="0"/>
                <a:cs typeface="Times New Roman" pitchFamily="18" charset="0"/>
              </a:rPr>
              <a:t>Một</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số</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hoạt</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động</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tế</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bào</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cần</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sử</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dụng</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năng</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lượng</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Tổng</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hợp</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các</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chất</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vận</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chuyển</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các</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chất</a:t>
            </a:r>
            <a:r>
              <a:rPr lang="en-US" sz="3600" b="1" dirty="0" smtClean="0">
                <a:solidFill>
                  <a:srgbClr val="002060"/>
                </a:solidFill>
                <a:latin typeface="Times New Roman" pitchFamily="18" charset="0"/>
                <a:cs typeface="Times New Roman" pitchFamily="18" charset="0"/>
              </a:rPr>
              <a:t> qua </a:t>
            </a:r>
            <a:r>
              <a:rPr lang="en-US" sz="3600" b="1" dirty="0" err="1" smtClean="0">
                <a:solidFill>
                  <a:srgbClr val="002060"/>
                </a:solidFill>
                <a:latin typeface="Times New Roman" pitchFamily="18" charset="0"/>
                <a:cs typeface="Times New Roman" pitchFamily="18" charset="0"/>
              </a:rPr>
              <a:t>màng</a:t>
            </a:r>
            <a:r>
              <a:rPr lang="en-US" sz="3600" b="1" dirty="0" smtClean="0">
                <a:solidFill>
                  <a:srgbClr val="002060"/>
                </a:solidFill>
                <a:latin typeface="Times New Roman" pitchFamily="18" charset="0"/>
                <a:cs typeface="Times New Roman" pitchFamily="18" charset="0"/>
              </a:rPr>
              <a:t>; co </a:t>
            </a:r>
            <a:r>
              <a:rPr lang="en-US" sz="3600" b="1" dirty="0" err="1" smtClean="0">
                <a:solidFill>
                  <a:srgbClr val="002060"/>
                </a:solidFill>
                <a:latin typeface="Times New Roman" pitchFamily="18" charset="0"/>
                <a:cs typeface="Times New Roman" pitchFamily="18" charset="0"/>
              </a:rPr>
              <a:t>cơ</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dẫn</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truyền</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xung</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thần</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kinh</a:t>
            </a:r>
            <a:r>
              <a:rPr lang="en-US" sz="3600" b="1" dirty="0" smtClean="0">
                <a:solidFill>
                  <a:srgbClr val="002060"/>
                </a:solidFill>
                <a:latin typeface="Times New Roman" pitchFamily="18" charset="0"/>
                <a:cs typeface="Times New Roman" pitchFamily="18" charset="0"/>
              </a:rPr>
              <a:t>,…</a:t>
            </a:r>
            <a:endParaRPr lang="en-US" sz="36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60839962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xit" presetSubtype="10" fill="hold" grpId="1" nodeType="clickEffect">
                                  <p:stCondLst>
                                    <p:cond delay="0"/>
                                  </p:stCondLst>
                                  <p:childTnLst>
                                    <p:animEffect transition="out" filter="randombar(horizontal)">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xit" presetSubtype="1" fill="hold" grpId="1" nodeType="clickEffect">
                                  <p:stCondLst>
                                    <p:cond delay="0"/>
                                  </p:stCondLst>
                                  <p:childTnLst>
                                    <p:animEffect transition="out" filter="wheel(1)">
                                      <p:cBhvr>
                                        <p:cTn id="60" dur="2000"/>
                                        <p:tgtEl>
                                          <p:spTgt spid="11"/>
                                        </p:tgtEl>
                                      </p:cBhvr>
                                    </p:animEffect>
                                    <p:set>
                                      <p:cBhvr>
                                        <p:cTn id="61" dur="1" fill="hold">
                                          <p:stCondLst>
                                            <p:cond delay="1999"/>
                                          </p:stCondLst>
                                        </p:cTn>
                                        <p:tgtEl>
                                          <p:spTgt spid="1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arn(inVertical)">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xit" presetSubtype="10" fill="hold" grpId="1" nodeType="clickEffect">
                                  <p:stCondLst>
                                    <p:cond delay="0"/>
                                  </p:stCondLst>
                                  <p:childTnLst>
                                    <p:animEffect transition="out" filter="randombar(horizontal)">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barn(inVertical)">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xit" presetSubtype="10" fill="hold" grpId="1" nodeType="clickEffect">
                                  <p:stCondLst>
                                    <p:cond delay="0"/>
                                  </p:stCondLst>
                                  <p:childTnLst>
                                    <p:animEffect transition="out" filter="randombar(horizontal)">
                                      <p:cBhvr>
                                        <p:cTn id="80" dur="500"/>
                                        <p:tgtEl>
                                          <p:spTgt spid="19"/>
                                        </p:tgtEl>
                                      </p:cBhvr>
                                    </p:animEffect>
                                    <p:set>
                                      <p:cBhvr>
                                        <p:cTn id="81" dur="1" fill="hold">
                                          <p:stCondLst>
                                            <p:cond delay="499"/>
                                          </p:stCondLst>
                                        </p:cTn>
                                        <p:tgtEl>
                                          <p:spTgt spid="19"/>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20"/>
                                        </p:tgtEl>
                                      </p:cBhvr>
                                    </p:animEffect>
                                    <p:set>
                                      <p:cBhvr>
                                        <p:cTn id="91"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P spid="15" grpId="0"/>
      <p:bldP spid="7" grpId="0" animBg="1"/>
      <p:bldP spid="7" grpId="1" animBg="1"/>
      <p:bldP spid="8" grpId="0" animBg="1"/>
      <p:bldP spid="8" grpId="1" animBg="1"/>
      <p:bldP spid="11" grpId="0" animBg="1"/>
      <p:bldP spid="11" grpId="1" animBg="1"/>
      <p:bldP spid="12" grpId="0" animBg="1"/>
      <p:bldP spid="12" grpId="1" animBg="1"/>
      <p:bldP spid="19" grpId="0" animBg="1"/>
      <p:bldP spid="19" grpId="1" animBg="1"/>
      <p:bldP spid="20" grpId="0" animBg="1"/>
      <p:bldP spid="2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12"/>
          <p:cNvPicPr>
            <a:picLocks noChangeAspect="1"/>
          </p:cNvPicPr>
          <p:nvPr/>
        </p:nvPicPr>
        <p:blipFill>
          <a:blip r:embed="rId2"/>
          <a:stretch>
            <a:fillRect/>
          </a:stretch>
        </p:blipFill>
        <p:spPr>
          <a:xfrm>
            <a:off x="2057400" y="1160463"/>
            <a:ext cx="8153400" cy="4476750"/>
          </a:xfrm>
          <a:prstGeom prst="rect">
            <a:avLst/>
          </a:prstGeom>
          <a:noFill/>
          <a:ln w="9525">
            <a:noFill/>
          </a:ln>
        </p:spPr>
      </p:pic>
      <p:sp>
        <p:nvSpPr>
          <p:cNvPr id="156677" name="Oval 5"/>
          <p:cNvSpPr/>
          <p:nvPr/>
        </p:nvSpPr>
        <p:spPr>
          <a:xfrm>
            <a:off x="2820988" y="4395788"/>
            <a:ext cx="457200" cy="304800"/>
          </a:xfrm>
          <a:prstGeom prst="ellipse">
            <a:avLst/>
          </a:prstGeom>
          <a:solidFill>
            <a:srgbClr val="00B0F0"/>
          </a:solidFill>
          <a:ln w="9525" cap="flat" cmpd="sng">
            <a:solidFill>
              <a:schemeClr val="tx1"/>
            </a:solidFill>
            <a:prstDash val="solid"/>
            <a:headEnd type="none" w="med" len="med"/>
            <a:tailEnd type="none" w="med" len="med"/>
          </a:ln>
        </p:spPr>
        <p:txBody>
          <a:bodyPr wrap="none" anchor="ctr" anchorCtr="1"/>
          <a:lstStyle/>
          <a:p>
            <a:pPr eaLnBrk="0" hangingPunct="0"/>
            <a:r>
              <a:rPr lang="en-US" altLang="vi-VN" sz="3200" dirty="0">
                <a:latin typeface=".VnTime" panose="020B7200000000000000"/>
              </a:rPr>
              <a:t>-</a:t>
            </a:r>
          </a:p>
        </p:txBody>
      </p:sp>
      <p:sp>
        <p:nvSpPr>
          <p:cNvPr id="156678" name="Line 6"/>
          <p:cNvSpPr/>
          <p:nvPr/>
        </p:nvSpPr>
        <p:spPr>
          <a:xfrm flipH="1">
            <a:off x="3322639" y="4548188"/>
            <a:ext cx="479425" cy="0"/>
          </a:xfrm>
          <a:prstGeom prst="line">
            <a:avLst/>
          </a:prstGeom>
          <a:ln w="38100" cap="flat" cmpd="sng">
            <a:solidFill>
              <a:srgbClr val="FF3300"/>
            </a:solidFill>
            <a:prstDash val="solid"/>
            <a:headEnd type="none" w="med" len="med"/>
            <a:tailEnd type="triangle" w="med" len="med"/>
          </a:ln>
        </p:spPr>
      </p:sp>
      <p:sp>
        <p:nvSpPr>
          <p:cNvPr id="156681" name="Line 9"/>
          <p:cNvSpPr/>
          <p:nvPr/>
        </p:nvSpPr>
        <p:spPr>
          <a:xfrm>
            <a:off x="4394200" y="4548188"/>
            <a:ext cx="527050" cy="0"/>
          </a:xfrm>
          <a:prstGeom prst="line">
            <a:avLst/>
          </a:prstGeom>
          <a:ln w="38100" cap="flat" cmpd="sng">
            <a:solidFill>
              <a:srgbClr val="FF3300"/>
            </a:solidFill>
            <a:prstDash val="solid"/>
            <a:headEnd type="none" w="med" len="med"/>
            <a:tailEnd type="triangle" w="med" len="med"/>
          </a:ln>
        </p:spPr>
      </p:sp>
      <p:sp>
        <p:nvSpPr>
          <p:cNvPr id="156682" name="Oval 10"/>
          <p:cNvSpPr/>
          <p:nvPr/>
        </p:nvSpPr>
        <p:spPr>
          <a:xfrm>
            <a:off x="3887788" y="4395788"/>
            <a:ext cx="457200" cy="304800"/>
          </a:xfrm>
          <a:prstGeom prst="ellipse">
            <a:avLst/>
          </a:prstGeom>
          <a:solidFill>
            <a:srgbClr val="00B0F0"/>
          </a:solidFill>
          <a:ln w="9525" cap="flat" cmpd="sng">
            <a:solidFill>
              <a:schemeClr val="tx1"/>
            </a:solidFill>
            <a:prstDash val="solid"/>
            <a:headEnd type="none" w="med" len="med"/>
            <a:tailEnd type="none" w="med" len="med"/>
          </a:ln>
        </p:spPr>
        <p:txBody>
          <a:bodyPr wrap="none" anchor="ctr" anchorCtr="1"/>
          <a:lstStyle/>
          <a:p>
            <a:pPr eaLnBrk="0" hangingPunct="0"/>
            <a:r>
              <a:rPr lang="en-US" altLang="vi-VN" sz="3200" dirty="0">
                <a:latin typeface=".VnTime" panose="020B7200000000000000"/>
              </a:rPr>
              <a:t>-</a:t>
            </a:r>
          </a:p>
        </p:txBody>
      </p:sp>
      <p:sp>
        <p:nvSpPr>
          <p:cNvPr id="156683" name="Oval 11"/>
          <p:cNvSpPr/>
          <p:nvPr/>
        </p:nvSpPr>
        <p:spPr>
          <a:xfrm>
            <a:off x="4954588" y="4395788"/>
            <a:ext cx="457200" cy="304800"/>
          </a:xfrm>
          <a:prstGeom prst="ellipse">
            <a:avLst/>
          </a:prstGeom>
          <a:solidFill>
            <a:srgbClr val="00B0F0"/>
          </a:solidFill>
          <a:ln w="9525" cap="flat" cmpd="sng">
            <a:solidFill>
              <a:schemeClr val="tx1"/>
            </a:solidFill>
            <a:prstDash val="solid"/>
            <a:headEnd type="none" w="med" len="med"/>
            <a:tailEnd type="none" w="med" len="med"/>
          </a:ln>
        </p:spPr>
        <p:txBody>
          <a:bodyPr wrap="none" anchor="ctr" anchorCtr="1"/>
          <a:lstStyle/>
          <a:p>
            <a:pPr eaLnBrk="0" hangingPunct="0"/>
            <a:r>
              <a:rPr lang="en-US" altLang="vi-VN" sz="3200" dirty="0">
                <a:latin typeface=".VnTime" panose="020B7200000000000000"/>
              </a:rPr>
              <a:t>-</a:t>
            </a:r>
          </a:p>
        </p:txBody>
      </p:sp>
      <p:sp>
        <p:nvSpPr>
          <p:cNvPr id="156684" name="Line 12"/>
          <p:cNvSpPr/>
          <p:nvPr/>
        </p:nvSpPr>
        <p:spPr>
          <a:xfrm flipH="1">
            <a:off x="3429000" y="3048000"/>
            <a:ext cx="0" cy="609600"/>
          </a:xfrm>
          <a:prstGeom prst="line">
            <a:avLst/>
          </a:prstGeom>
          <a:ln w="38100" cap="flat" cmpd="sng">
            <a:solidFill>
              <a:srgbClr val="FF3300"/>
            </a:solidFill>
            <a:prstDash val="solid"/>
            <a:headEnd type="none" w="med" len="med"/>
            <a:tailEnd type="triangle" w="med" len="med"/>
          </a:ln>
        </p:spPr>
      </p:sp>
      <p:sp>
        <p:nvSpPr>
          <p:cNvPr id="14" name="Line 12"/>
          <p:cNvSpPr/>
          <p:nvPr/>
        </p:nvSpPr>
        <p:spPr>
          <a:xfrm flipH="1">
            <a:off x="4352925" y="3094038"/>
            <a:ext cx="0" cy="609600"/>
          </a:xfrm>
          <a:prstGeom prst="line">
            <a:avLst/>
          </a:prstGeom>
          <a:ln w="38100" cap="flat" cmpd="sng">
            <a:solidFill>
              <a:srgbClr val="FF3300"/>
            </a:solidFill>
            <a:prstDash val="solid"/>
            <a:headEnd type="none" w="med" len="med"/>
            <a:tailEnd type="triangle" w="med" len="med"/>
          </a:ln>
        </p:spPr>
      </p:sp>
      <p:sp>
        <p:nvSpPr>
          <p:cNvPr id="15" name="Oval 5"/>
          <p:cNvSpPr/>
          <p:nvPr/>
        </p:nvSpPr>
        <p:spPr>
          <a:xfrm>
            <a:off x="2819400" y="4394200"/>
            <a:ext cx="457200" cy="304800"/>
          </a:xfrm>
          <a:prstGeom prst="ellipse">
            <a:avLst/>
          </a:prstGeom>
          <a:solidFill>
            <a:srgbClr val="00B0F0"/>
          </a:solidFill>
          <a:ln w="9525" cap="flat" cmpd="sng">
            <a:solidFill>
              <a:schemeClr val="tx1"/>
            </a:solidFill>
            <a:prstDash val="solid"/>
            <a:headEnd type="none" w="med" len="med"/>
            <a:tailEnd type="none" w="med" len="med"/>
          </a:ln>
        </p:spPr>
        <p:txBody>
          <a:bodyPr wrap="none" anchor="ctr" anchorCtr="1"/>
          <a:lstStyle/>
          <a:p>
            <a:pPr eaLnBrk="0" hangingPunct="0"/>
            <a:r>
              <a:rPr lang="en-US" altLang="vi-VN" sz="3200" dirty="0">
                <a:latin typeface=".VnTime" panose="020B7200000000000000"/>
              </a:rPr>
              <a:t>-</a:t>
            </a:r>
          </a:p>
        </p:txBody>
      </p:sp>
      <p:sp>
        <p:nvSpPr>
          <p:cNvPr id="16" name="Oval 10"/>
          <p:cNvSpPr/>
          <p:nvPr/>
        </p:nvSpPr>
        <p:spPr>
          <a:xfrm>
            <a:off x="3886200" y="4394200"/>
            <a:ext cx="457200" cy="304800"/>
          </a:xfrm>
          <a:prstGeom prst="ellipse">
            <a:avLst/>
          </a:prstGeom>
          <a:solidFill>
            <a:srgbClr val="00B0F0"/>
          </a:solidFill>
          <a:ln w="9525" cap="flat" cmpd="sng">
            <a:solidFill>
              <a:schemeClr val="tx1"/>
            </a:solidFill>
            <a:prstDash val="solid"/>
            <a:headEnd type="none" w="med" len="med"/>
            <a:tailEnd type="none" w="med" len="med"/>
          </a:ln>
        </p:spPr>
        <p:txBody>
          <a:bodyPr wrap="none" anchor="ctr" anchorCtr="1"/>
          <a:lstStyle/>
          <a:p>
            <a:pPr eaLnBrk="0" hangingPunct="0"/>
            <a:r>
              <a:rPr lang="en-US" altLang="vi-VN" sz="3200" dirty="0">
                <a:latin typeface=".VnTime" panose="020B7200000000000000"/>
              </a:rPr>
              <a:t>-</a:t>
            </a:r>
          </a:p>
        </p:txBody>
      </p:sp>
      <p:sp>
        <p:nvSpPr>
          <p:cNvPr id="17" name="Oval 11"/>
          <p:cNvSpPr/>
          <p:nvPr/>
        </p:nvSpPr>
        <p:spPr>
          <a:xfrm>
            <a:off x="4964113" y="4394200"/>
            <a:ext cx="457200" cy="304800"/>
          </a:xfrm>
          <a:prstGeom prst="ellipse">
            <a:avLst/>
          </a:prstGeom>
          <a:solidFill>
            <a:srgbClr val="00B0F0"/>
          </a:solidFill>
          <a:ln w="9525" cap="flat" cmpd="sng">
            <a:solidFill>
              <a:schemeClr val="tx1"/>
            </a:solidFill>
            <a:prstDash val="solid"/>
            <a:headEnd type="none" w="med" len="med"/>
            <a:tailEnd type="none" w="med" len="med"/>
          </a:ln>
        </p:spPr>
        <p:txBody>
          <a:bodyPr wrap="none" anchor="ctr" anchorCtr="1"/>
          <a:lstStyle/>
          <a:p>
            <a:pPr eaLnBrk="0" hangingPunct="0"/>
            <a:r>
              <a:rPr lang="en-US" altLang="vi-VN" sz="3200" dirty="0">
                <a:latin typeface=".VnTime" panose="020B7200000000000000"/>
              </a:rPr>
              <a:t>-</a:t>
            </a:r>
          </a:p>
        </p:txBody>
      </p:sp>
      <p:sp>
        <p:nvSpPr>
          <p:cNvPr id="53261" name="Text Box 19"/>
          <p:cNvSpPr txBox="1"/>
          <p:nvPr/>
        </p:nvSpPr>
        <p:spPr>
          <a:xfrm>
            <a:off x="1892300" y="368301"/>
            <a:ext cx="8686800" cy="583565"/>
          </a:xfrm>
          <a:prstGeom prst="rect">
            <a:avLst/>
          </a:prstGeom>
          <a:noFill/>
          <a:ln w="9525">
            <a:noFill/>
          </a:ln>
        </p:spPr>
        <p:txBody>
          <a:bodyPr>
            <a:spAutoFit/>
          </a:bodyPr>
          <a:lstStyle/>
          <a:p>
            <a:pPr algn="ctr" eaLnBrk="0" hangingPunct="0">
              <a:spcBef>
                <a:spcPct val="50000"/>
              </a:spcBef>
            </a:pPr>
            <a:r>
              <a:rPr lang="en-US" altLang="vi-VN" sz="3200" b="1" dirty="0">
                <a:solidFill>
                  <a:srgbClr val="000099"/>
                </a:solidFill>
                <a:latin typeface="Times New Roman" panose="02020603050405020304" pitchFamily="18" charset="0"/>
              </a:rPr>
              <a:t>ATP LÀ HỢP CHẤT CAO NĂNG </a:t>
            </a:r>
          </a:p>
        </p:txBody>
      </p:sp>
      <p:sp>
        <p:nvSpPr>
          <p:cNvPr id="2" name="Date Placeholder 1"/>
          <p:cNvSpPr txBox="1">
            <a:spLocks noGrp="1"/>
          </p:cNvSpPr>
          <p:nvPr>
            <p:ph type="dt" sz="half" idx="4294967295"/>
          </p:nvPr>
        </p:nvSpPr>
        <p:spPr>
          <a:xfrm>
            <a:off x="2152650" y="6356351"/>
            <a:ext cx="2057400" cy="365125"/>
          </a:xfrm>
          <a:prstGeom prst="rect">
            <a:avLst/>
          </a:prstGeom>
          <a:noFill/>
        </p:spPr>
        <p:txBody>
          <a:bodyPr lIns="91440" tIns="45720" rIns="91440" bIns="45720" rtlCol="0" anchor="ctr"/>
          <a:lstStyle/>
          <a:p>
            <a:pPr>
              <a:defRPr/>
            </a:pPr>
            <a:fld id="{4F90D92C-676B-48BB-B126-8B6D236BEB43}" type="datetime1">
              <a:rPr lang="vi-VN" sz="1200">
                <a:solidFill>
                  <a:srgbClr val="000000"/>
                </a:solidFill>
              </a:rPr>
              <a:pPr>
                <a:defRPr/>
              </a:pPr>
              <a:t>23/11/2023</a:t>
            </a:fld>
            <a:endParaRPr lang="en-US" sz="1200">
              <a:solidFill>
                <a:srgbClr val="000000"/>
              </a:solidFill>
            </a:endParaRPr>
          </a:p>
        </p:txBody>
      </p:sp>
      <p:sp>
        <p:nvSpPr>
          <p:cNvPr id="18" name="Rectangle 6"/>
          <p:cNvSpPr/>
          <p:nvPr/>
        </p:nvSpPr>
        <p:spPr>
          <a:xfrm>
            <a:off x="241300" y="22225"/>
            <a:ext cx="5613400" cy="461963"/>
          </a:xfrm>
          <a:prstGeom prst="rect">
            <a:avLst/>
          </a:prstGeom>
          <a:noFill/>
          <a:ln w="9525">
            <a:noFill/>
          </a:ln>
        </p:spPr>
        <p:txBody>
          <a:bodyPr wrap="none" anchor="ctr" anchorCtr="0">
            <a:spAutoFit/>
          </a:bodyPr>
          <a:lstStyle/>
          <a:p>
            <a:pPr algn="ctr"/>
            <a:r>
              <a:rPr lang="nl-NL" altLang="vi-VN" sz="2400" b="1" dirty="0">
                <a:solidFill>
                  <a:srgbClr val="000000"/>
                </a:solidFill>
                <a:latin typeface="Times New Roman" panose="02020603050405020304" pitchFamily="18" charset="0"/>
              </a:rPr>
              <a:t>2. ATP - đồng tiền năng lượng của tế bào</a:t>
            </a:r>
            <a:endParaRPr lang="en-US" altLang="vi-VN" sz="2400" b="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98611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261"/>
                                        </p:tgtEl>
                                        <p:attrNameLst>
                                          <p:attrName>style.visibility</p:attrName>
                                        </p:attrNameLst>
                                      </p:cBhvr>
                                      <p:to>
                                        <p:strVal val="visible"/>
                                      </p:to>
                                    </p:set>
                                    <p:animEffect transition="in" filter="barn(inVertical)">
                                      <p:cBhvr>
                                        <p:cTn id="7" dur="500"/>
                                        <p:tgtEl>
                                          <p:spTgt spid="53261"/>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156677"/>
                                        </p:tgtEl>
                                        <p:attrNameLst>
                                          <p:attrName>style.visibility</p:attrName>
                                        </p:attrNameLst>
                                      </p:cBhvr>
                                      <p:to>
                                        <p:strVal val="visible"/>
                                      </p:to>
                                    </p:set>
                                    <p:animEffect transition="in" filter="dissolve">
                                      <p:cBhvr>
                                        <p:cTn id="11" dur="500"/>
                                        <p:tgtEl>
                                          <p:spTgt spid="156677"/>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56682"/>
                                        </p:tgtEl>
                                        <p:attrNameLst>
                                          <p:attrName>style.visibility</p:attrName>
                                        </p:attrNameLst>
                                      </p:cBhvr>
                                      <p:to>
                                        <p:strVal val="visible"/>
                                      </p:to>
                                    </p:set>
                                    <p:animEffect transition="in" filter="dissolve">
                                      <p:cBhvr>
                                        <p:cTn id="14" dur="500"/>
                                        <p:tgtEl>
                                          <p:spTgt spid="156682"/>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56683"/>
                                        </p:tgtEl>
                                        <p:attrNameLst>
                                          <p:attrName>style.visibility</p:attrName>
                                        </p:attrNameLst>
                                      </p:cBhvr>
                                      <p:to>
                                        <p:strVal val="visible"/>
                                      </p:to>
                                    </p:set>
                                    <p:animEffect transition="in" filter="dissolve">
                                      <p:cBhvr>
                                        <p:cTn id="17" dur="500"/>
                                        <p:tgtEl>
                                          <p:spTgt spid="156683"/>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156678"/>
                                        </p:tgtEl>
                                        <p:attrNameLst>
                                          <p:attrName>style.visibility</p:attrName>
                                        </p:attrNameLst>
                                      </p:cBhvr>
                                      <p:to>
                                        <p:strVal val="visible"/>
                                      </p:to>
                                    </p:set>
                                    <p:anim calcmode="lin" valueType="num">
                                      <p:cBhvr>
                                        <p:cTn id="20" dur="1000" fill="hold"/>
                                        <p:tgtEl>
                                          <p:spTgt spid="156678"/>
                                        </p:tgtEl>
                                        <p:attrNameLst>
                                          <p:attrName>ppt_w</p:attrName>
                                        </p:attrNameLst>
                                      </p:cBhvr>
                                      <p:tavLst>
                                        <p:tav tm="0">
                                          <p:val>
                                            <p:strVal val="#ppt_w+.3"/>
                                          </p:val>
                                        </p:tav>
                                        <p:tav tm="100000">
                                          <p:val>
                                            <p:strVal val="#ppt_w"/>
                                          </p:val>
                                        </p:tav>
                                      </p:tavLst>
                                    </p:anim>
                                    <p:anim calcmode="lin" valueType="num">
                                      <p:cBhvr>
                                        <p:cTn id="21" dur="1000" fill="hold"/>
                                        <p:tgtEl>
                                          <p:spTgt spid="156678"/>
                                        </p:tgtEl>
                                        <p:attrNameLst>
                                          <p:attrName>ppt_h</p:attrName>
                                        </p:attrNameLst>
                                      </p:cBhvr>
                                      <p:tavLst>
                                        <p:tav tm="0">
                                          <p:val>
                                            <p:strVal val="#ppt_h"/>
                                          </p:val>
                                        </p:tav>
                                        <p:tav tm="100000">
                                          <p:val>
                                            <p:strVal val="#ppt_h"/>
                                          </p:val>
                                        </p:tav>
                                      </p:tavLst>
                                    </p:anim>
                                    <p:animEffect transition="in" filter="fade">
                                      <p:cBhvr>
                                        <p:cTn id="22" dur="1000"/>
                                        <p:tgtEl>
                                          <p:spTgt spid="156678"/>
                                        </p:tgtEl>
                                      </p:cBhvr>
                                    </p:animEffect>
                                  </p:childTnLst>
                                </p:cTn>
                              </p:par>
                              <p:par>
                                <p:cTn id="23" presetID="50" presetClass="entr" presetSubtype="0" decel="100000" fill="hold" nodeType="withEffect">
                                  <p:stCondLst>
                                    <p:cond delay="0"/>
                                  </p:stCondLst>
                                  <p:childTnLst>
                                    <p:set>
                                      <p:cBhvr>
                                        <p:cTn id="24" dur="1" fill="hold">
                                          <p:stCondLst>
                                            <p:cond delay="0"/>
                                          </p:stCondLst>
                                        </p:cTn>
                                        <p:tgtEl>
                                          <p:spTgt spid="156681"/>
                                        </p:tgtEl>
                                        <p:attrNameLst>
                                          <p:attrName>style.visibility</p:attrName>
                                        </p:attrNameLst>
                                      </p:cBhvr>
                                      <p:to>
                                        <p:strVal val="visible"/>
                                      </p:to>
                                    </p:set>
                                    <p:anim calcmode="lin" valueType="num">
                                      <p:cBhvr>
                                        <p:cTn id="25" dur="1000" fill="hold"/>
                                        <p:tgtEl>
                                          <p:spTgt spid="156681"/>
                                        </p:tgtEl>
                                        <p:attrNameLst>
                                          <p:attrName>ppt_w</p:attrName>
                                        </p:attrNameLst>
                                      </p:cBhvr>
                                      <p:tavLst>
                                        <p:tav tm="0">
                                          <p:val>
                                            <p:strVal val="#ppt_w+.3"/>
                                          </p:val>
                                        </p:tav>
                                        <p:tav tm="100000">
                                          <p:val>
                                            <p:strVal val="#ppt_w"/>
                                          </p:val>
                                        </p:tav>
                                      </p:tavLst>
                                    </p:anim>
                                    <p:anim calcmode="lin" valueType="num">
                                      <p:cBhvr>
                                        <p:cTn id="26" dur="1000" fill="hold"/>
                                        <p:tgtEl>
                                          <p:spTgt spid="156681"/>
                                        </p:tgtEl>
                                        <p:attrNameLst>
                                          <p:attrName>ppt_h</p:attrName>
                                        </p:attrNameLst>
                                      </p:cBhvr>
                                      <p:tavLst>
                                        <p:tav tm="0">
                                          <p:val>
                                            <p:strVal val="#ppt_h"/>
                                          </p:val>
                                        </p:tav>
                                        <p:tav tm="100000">
                                          <p:val>
                                            <p:strVal val="#ppt_h"/>
                                          </p:val>
                                        </p:tav>
                                      </p:tavLst>
                                    </p:anim>
                                    <p:animEffect transition="in" filter="fade">
                                      <p:cBhvr>
                                        <p:cTn id="27" dur="1000"/>
                                        <p:tgtEl>
                                          <p:spTgt spid="156681"/>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156684"/>
                                        </p:tgtEl>
                                        <p:attrNameLst>
                                          <p:attrName>style.visibility</p:attrName>
                                        </p:attrNameLst>
                                      </p:cBhvr>
                                      <p:to>
                                        <p:strVal val="visible"/>
                                      </p:to>
                                    </p:set>
                                    <p:anim calcmode="lin" valueType="num">
                                      <p:cBhvr>
                                        <p:cTn id="30" dur="1000" fill="hold"/>
                                        <p:tgtEl>
                                          <p:spTgt spid="156684"/>
                                        </p:tgtEl>
                                        <p:attrNameLst>
                                          <p:attrName>ppt_w</p:attrName>
                                        </p:attrNameLst>
                                      </p:cBhvr>
                                      <p:tavLst>
                                        <p:tav tm="0">
                                          <p:val>
                                            <p:strVal val="#ppt_w+.3"/>
                                          </p:val>
                                        </p:tav>
                                        <p:tav tm="100000">
                                          <p:val>
                                            <p:strVal val="#ppt_w"/>
                                          </p:val>
                                        </p:tav>
                                      </p:tavLst>
                                    </p:anim>
                                    <p:anim calcmode="lin" valueType="num">
                                      <p:cBhvr>
                                        <p:cTn id="31" dur="1000" fill="hold"/>
                                        <p:tgtEl>
                                          <p:spTgt spid="156684"/>
                                        </p:tgtEl>
                                        <p:attrNameLst>
                                          <p:attrName>ppt_h</p:attrName>
                                        </p:attrNameLst>
                                      </p:cBhvr>
                                      <p:tavLst>
                                        <p:tav tm="0">
                                          <p:val>
                                            <p:strVal val="#ppt_h"/>
                                          </p:val>
                                        </p:tav>
                                        <p:tav tm="100000">
                                          <p:val>
                                            <p:strVal val="#ppt_h"/>
                                          </p:val>
                                        </p:tav>
                                      </p:tavLst>
                                    </p:anim>
                                    <p:animEffect transition="in" filter="fade">
                                      <p:cBhvr>
                                        <p:cTn id="32" dur="1000"/>
                                        <p:tgtEl>
                                          <p:spTgt spid="156684"/>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strVal val="#ppt_w+.3"/>
                                          </p:val>
                                        </p:tav>
                                        <p:tav tm="100000">
                                          <p:val>
                                            <p:strVal val="#ppt_w"/>
                                          </p:val>
                                        </p:tav>
                                      </p:tavLst>
                                    </p:anim>
                                    <p:anim calcmode="lin" valueType="num">
                                      <p:cBhvr>
                                        <p:cTn id="36" dur="1000" fill="hold"/>
                                        <p:tgtEl>
                                          <p:spTgt spid="14"/>
                                        </p:tgtEl>
                                        <p:attrNameLst>
                                          <p:attrName>ppt_h</p:attrName>
                                        </p:attrNameLst>
                                      </p:cBhvr>
                                      <p:tavLst>
                                        <p:tav tm="0">
                                          <p:val>
                                            <p:strVal val="#ppt_h"/>
                                          </p:val>
                                        </p:tav>
                                        <p:tav tm="100000">
                                          <p:val>
                                            <p:strVal val="#ppt_h"/>
                                          </p:val>
                                        </p:tav>
                                      </p:tavLst>
                                    </p:anim>
                                    <p:animEffect transition="in" filter="fade">
                                      <p:cBhvr>
                                        <p:cTn id="37" dur="1000"/>
                                        <p:tgtEl>
                                          <p:spTgt spid="14"/>
                                        </p:tgtEl>
                                      </p:cBhvr>
                                    </p:animEffect>
                                  </p:childTnLst>
                                </p:cTn>
                              </p:par>
                              <p:par>
                                <p:cTn id="38" presetID="27" presetClass="emph" presetSubtype="0" repeatCount="indefinite" fill="remove" grpId="0" nodeType="withEffect">
                                  <p:stCondLst>
                                    <p:cond delay="0"/>
                                  </p:stCondLst>
                                  <p:childTnLst>
                                    <p:animClr clrSpc="rgb" dir="cw">
                                      <p:cBhvr override="childStyle">
                                        <p:cTn id="39" dur="250" autoRev="1" fill="remove"/>
                                        <p:tgtEl>
                                          <p:spTgt spid="15"/>
                                        </p:tgtEl>
                                        <p:attrNameLst>
                                          <p:attrName>style.color</p:attrName>
                                        </p:attrNameLst>
                                      </p:cBhvr>
                                      <p:to>
                                        <a:srgbClr val="FF0000"/>
                                      </p:to>
                                    </p:animClr>
                                    <p:animClr clrSpc="rgb" dir="cw">
                                      <p:cBhvr>
                                        <p:cTn id="40" dur="250" autoRev="1" fill="remove"/>
                                        <p:tgtEl>
                                          <p:spTgt spid="15"/>
                                        </p:tgtEl>
                                        <p:attrNameLst>
                                          <p:attrName>fillcolor</p:attrName>
                                        </p:attrNameLst>
                                      </p:cBhvr>
                                      <p:to>
                                        <a:srgbClr val="FF0000"/>
                                      </p:to>
                                    </p:animClr>
                                    <p:set>
                                      <p:cBhvr>
                                        <p:cTn id="41" dur="250" autoRev="1" fill="remove"/>
                                        <p:tgtEl>
                                          <p:spTgt spid="15"/>
                                        </p:tgtEl>
                                        <p:attrNameLst>
                                          <p:attrName>fill.type</p:attrName>
                                        </p:attrNameLst>
                                      </p:cBhvr>
                                      <p:to>
                                        <p:strVal val="solid"/>
                                      </p:to>
                                    </p:set>
                                    <p:set>
                                      <p:cBhvr>
                                        <p:cTn id="42" dur="250" autoRev="1" fill="remove"/>
                                        <p:tgtEl>
                                          <p:spTgt spid="15"/>
                                        </p:tgtEl>
                                        <p:attrNameLst>
                                          <p:attrName>fill.on</p:attrName>
                                        </p:attrNameLst>
                                      </p:cBhvr>
                                      <p:to>
                                        <p:strVal val="true"/>
                                      </p:to>
                                    </p:set>
                                  </p:childTnLst>
                                </p:cTn>
                              </p:par>
                              <p:par>
                                <p:cTn id="43" presetID="27" presetClass="emph" presetSubtype="0" repeatCount="indefinite" fill="remove" grpId="0" nodeType="withEffect">
                                  <p:stCondLst>
                                    <p:cond delay="500"/>
                                  </p:stCondLst>
                                  <p:childTnLst>
                                    <p:animClr clrSpc="rgb" dir="cw">
                                      <p:cBhvr override="childStyle">
                                        <p:cTn id="44" dur="250" autoRev="1" fill="remove"/>
                                        <p:tgtEl>
                                          <p:spTgt spid="17"/>
                                        </p:tgtEl>
                                        <p:attrNameLst>
                                          <p:attrName>style.color</p:attrName>
                                        </p:attrNameLst>
                                      </p:cBhvr>
                                      <p:to>
                                        <a:srgbClr val="FF0000"/>
                                      </p:to>
                                    </p:animClr>
                                    <p:animClr clrSpc="rgb" dir="cw">
                                      <p:cBhvr>
                                        <p:cTn id="45" dur="250" autoRev="1" fill="remove"/>
                                        <p:tgtEl>
                                          <p:spTgt spid="17"/>
                                        </p:tgtEl>
                                        <p:attrNameLst>
                                          <p:attrName>fillcolor</p:attrName>
                                        </p:attrNameLst>
                                      </p:cBhvr>
                                      <p:to>
                                        <a:srgbClr val="FF0000"/>
                                      </p:to>
                                    </p:animClr>
                                    <p:set>
                                      <p:cBhvr>
                                        <p:cTn id="46" dur="250" autoRev="1" fill="remove"/>
                                        <p:tgtEl>
                                          <p:spTgt spid="17"/>
                                        </p:tgtEl>
                                        <p:attrNameLst>
                                          <p:attrName>fill.type</p:attrName>
                                        </p:attrNameLst>
                                      </p:cBhvr>
                                      <p:to>
                                        <p:strVal val="solid"/>
                                      </p:to>
                                    </p:set>
                                    <p:set>
                                      <p:cBhvr>
                                        <p:cTn id="47" dur="250" autoRev="1" fill="remove"/>
                                        <p:tgtEl>
                                          <p:spTgt spid="17"/>
                                        </p:tgtEl>
                                        <p:attrNameLst>
                                          <p:attrName>fill.on</p:attrName>
                                        </p:attrNameLst>
                                      </p:cBhvr>
                                      <p:to>
                                        <p:strVal val="true"/>
                                      </p:to>
                                    </p:set>
                                  </p:childTnLst>
                                </p:cTn>
                              </p:par>
                              <p:par>
                                <p:cTn id="48" presetID="27" presetClass="emph" presetSubtype="0" repeatCount="indefinite" fill="remove" grpId="0" nodeType="withEffect">
                                  <p:stCondLst>
                                    <p:cond delay="500"/>
                                  </p:stCondLst>
                                  <p:childTnLst>
                                    <p:animClr clrSpc="rgb" dir="cw">
                                      <p:cBhvr override="childStyle">
                                        <p:cTn id="49" dur="250" autoRev="1" fill="remove"/>
                                        <p:tgtEl>
                                          <p:spTgt spid="16"/>
                                        </p:tgtEl>
                                        <p:attrNameLst>
                                          <p:attrName>style.color</p:attrName>
                                        </p:attrNameLst>
                                      </p:cBhvr>
                                      <p:to>
                                        <a:srgbClr val="FF0000"/>
                                      </p:to>
                                    </p:animClr>
                                    <p:animClr clrSpc="rgb" dir="cw">
                                      <p:cBhvr>
                                        <p:cTn id="50" dur="250" autoRev="1" fill="remove"/>
                                        <p:tgtEl>
                                          <p:spTgt spid="16"/>
                                        </p:tgtEl>
                                        <p:attrNameLst>
                                          <p:attrName>fillcolor</p:attrName>
                                        </p:attrNameLst>
                                      </p:cBhvr>
                                      <p:to>
                                        <a:srgbClr val="FF0000"/>
                                      </p:to>
                                    </p:animClr>
                                    <p:set>
                                      <p:cBhvr>
                                        <p:cTn id="51" dur="250" autoRev="1" fill="remove"/>
                                        <p:tgtEl>
                                          <p:spTgt spid="16"/>
                                        </p:tgtEl>
                                        <p:attrNameLst>
                                          <p:attrName>fill.type</p:attrName>
                                        </p:attrNameLst>
                                      </p:cBhvr>
                                      <p:to>
                                        <p:strVal val="solid"/>
                                      </p:to>
                                    </p:set>
                                    <p:set>
                                      <p:cBhvr>
                                        <p:cTn id="52" dur="250" autoRev="1" fill="remove"/>
                                        <p:tgtEl>
                                          <p:spTgt spid="16"/>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slide(fromBottom)">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7" grpId="0" animBg="1"/>
      <p:bldP spid="156682" grpId="0" animBg="1"/>
      <p:bldP spid="156683" grpId="0" animBg="1"/>
      <p:bldP spid="15" grpId="0" animBg="1"/>
      <p:bldP spid="16" grpId="0" animBg="1"/>
      <p:bldP spid="17" grpId="0" animBg="1"/>
      <p:bldP spid="53261"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4|3.5|7.3|1.3|0.7|0.6"/>
</p:tagLst>
</file>

<file path=ppt/tags/tag2.xml><?xml version="1.0" encoding="utf-8"?>
<p:tagLst xmlns:a="http://schemas.openxmlformats.org/drawingml/2006/main" xmlns:r="http://schemas.openxmlformats.org/officeDocument/2006/relationships" xmlns:p="http://schemas.openxmlformats.org/presentationml/2006/main">
  <p:tag name="TIMING" val="|0.4|3.5|7.3|1.3|0.7|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2447</Words>
  <Application>Microsoft Office PowerPoint</Application>
  <PresentationFormat>Widescreen</PresentationFormat>
  <Paragraphs>306</Paragraphs>
  <Slides>37</Slides>
  <Notes>11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9" baseType="lpstr">
      <vt:lpstr>.VnArial</vt:lpstr>
      <vt:lpstr>.VnTime</vt:lpstr>
      <vt:lpstr>Arial</vt:lpstr>
      <vt:lpstr>Calibri</vt:lpstr>
      <vt:lpstr>Calibri Light</vt:lpstr>
      <vt:lpstr>Monotype Sorts</vt:lpstr>
      <vt:lpstr>Tahoma</vt:lpstr>
      <vt:lpstr>Times New Roman</vt:lpstr>
      <vt:lpstr>Tw Cen MT</vt:lpstr>
      <vt:lpstr>Wingdings</vt:lpstr>
      <vt:lpstr>Office Theme</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Vì sao nói ATP là đồng tiền năng lượng của tế bào?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Trình bày sơ đồ tư duy về enzyme ? </vt:lpstr>
      <vt:lpstr>PowerPoint Presentation</vt:lpstr>
      <vt:lpstr>PowerPoint Presentation</vt:lpstr>
      <vt:lpstr>PowerPoint Presentation</vt:lpstr>
      <vt:lpstr>ĐÁP ÁN</vt:lpstr>
      <vt:lpstr>ĐÁP ÁN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LenovoV14</dc:creator>
  <cp:lastModifiedBy>LenovoV14</cp:lastModifiedBy>
  <cp:revision>52</cp:revision>
  <dcterms:created xsi:type="dcterms:W3CDTF">2023-11-18T07:08:27Z</dcterms:created>
  <dcterms:modified xsi:type="dcterms:W3CDTF">2023-11-23T09:20:04Z</dcterms:modified>
</cp:coreProperties>
</file>