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0" r:id="rId4"/>
    <p:sldId id="259" r:id="rId5"/>
    <p:sldId id="257" r:id="rId6"/>
    <p:sldId id="261" r:id="rId7"/>
    <p:sldId id="266" r:id="rId8"/>
    <p:sldId id="275" r:id="rId9"/>
    <p:sldId id="276" r:id="rId10"/>
    <p:sldId id="277" r:id="rId11"/>
    <p:sldId id="262" r:id="rId12"/>
    <p:sldId id="264" r:id="rId13"/>
    <p:sldId id="265" r:id="rId14"/>
    <p:sldId id="270" r:id="rId15"/>
    <p:sldId id="268" r:id="rId16"/>
    <p:sldId id="278" r:id="rId17"/>
    <p:sldId id="279" r:id="rId18"/>
    <p:sldId id="267" r:id="rId19"/>
    <p:sldId id="280" r:id="rId20"/>
    <p:sldId id="272" r:id="rId21"/>
    <p:sldId id="286" r:id="rId22"/>
    <p:sldId id="287" r:id="rId23"/>
    <p:sldId id="288" r:id="rId24"/>
    <p:sldId id="289" r:id="rId25"/>
    <p:sldId id="290" r:id="rId26"/>
    <p:sldId id="281" r:id="rId27"/>
    <p:sldId id="282" r:id="rId28"/>
    <p:sldId id="283" r:id="rId29"/>
    <p:sldId id="291" r:id="rId30"/>
    <p:sldId id="292" r:id="rId31"/>
    <p:sldId id="293" r:id="rId32"/>
    <p:sldId id="294" r:id="rId33"/>
    <p:sldId id="295" r:id="rId34"/>
    <p:sldId id="296" r:id="rId35"/>
    <p:sldId id="297" r:id="rId36"/>
    <p:sldId id="298" r:id="rId37"/>
    <p:sldId id="299" r:id="rId38"/>
    <p:sldId id="284" r:id="rId39"/>
    <p:sldId id="285" r:id="rId40"/>
    <p:sldId id="300" r:id="rId41"/>
    <p:sldId id="301" r:id="rId42"/>
    <p:sldId id="274" r:id="rId43"/>
    <p:sldId id="273" r:id="rId44"/>
    <p:sldId id="302" r:id="rId45"/>
    <p:sldId id="303" r:id="rId46"/>
    <p:sldId id="304" r:id="rId47"/>
    <p:sldId id="305" r:id="rId48"/>
    <p:sldId id="306" r:id="rId49"/>
    <p:sldId id="307" r:id="rId50"/>
    <p:sldId id="263" r:id="rId51"/>
    <p:sldId id="271" r:id="rId52"/>
  </p:sldIdLst>
  <p:sldSz cx="18288000" cy="10287000"/>
  <p:notesSz cx="6858000" cy="9144000"/>
  <p:embeddedFontLs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5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63.jp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8.svg"/><Relationship Id="rId7" Type="http://schemas.openxmlformats.org/officeDocument/2006/relationships/image" Target="../media/image7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8.svg"/><Relationship Id="rId7" Type="http://schemas.openxmlformats.org/officeDocument/2006/relationships/image" Target="../media/image7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61.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4.png"/><Relationship Id="rId5" Type="http://schemas.openxmlformats.org/officeDocument/2006/relationships/image" Target="../media/image71.svg"/><Relationship Id="rId10" Type="http://schemas.openxmlformats.org/officeDocument/2006/relationships/image" Target="../media/image83.png"/><Relationship Id="rId4" Type="http://schemas.openxmlformats.org/officeDocument/2006/relationships/image" Target="../media/image70.pn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6.png"/><Relationship Id="rId5" Type="http://schemas.openxmlformats.org/officeDocument/2006/relationships/image" Target="../media/image71.svg"/><Relationship Id="rId10"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sv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6.png"/><Relationship Id="rId5" Type="http://schemas.openxmlformats.org/officeDocument/2006/relationships/image" Target="../media/image71.svg"/><Relationship Id="rId10"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sv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8.png"/><Relationship Id="rId5" Type="http://schemas.openxmlformats.org/officeDocument/2006/relationships/image" Target="../media/image71.svg"/><Relationship Id="rId10" Type="http://schemas.openxmlformats.org/officeDocument/2006/relationships/image" Target="../media/image87.png"/><Relationship Id="rId4" Type="http://schemas.openxmlformats.org/officeDocument/2006/relationships/image" Target="../media/image70.png"/><Relationship Id="rId9" Type="http://schemas.openxmlformats.org/officeDocument/2006/relationships/image" Target="../media/image75.sv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7.sv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91.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7.sv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92.png"/><Relationship Id="rId4" Type="http://schemas.openxmlformats.org/officeDocument/2006/relationships/image" Target="../media/image70.png"/><Relationship Id="rId9" Type="http://schemas.openxmlformats.org/officeDocument/2006/relationships/image" Target="../media/image75.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95.png"/><Relationship Id="rId4" Type="http://schemas.openxmlformats.org/officeDocument/2006/relationships/image" Target="../media/image70.png"/><Relationship Id="rId9" Type="http://schemas.openxmlformats.org/officeDocument/2006/relationships/image" Target="../media/image75.svg"/></Relationships>
</file>

<file path=ppt/slides/_rels/slide4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3.sv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95.png"/><Relationship Id="rId4" Type="http://schemas.openxmlformats.org/officeDocument/2006/relationships/image" Target="../media/image70.png"/><Relationship Id="rId9" Type="http://schemas.openxmlformats.org/officeDocument/2006/relationships/image" Target="../media/image75.svg"/></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01.sv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76" r="15031" b="11372"/>
          <a:stretch>
            <a:fillRect/>
          </a:stretch>
        </p:blipFill>
        <p:spPr>
          <a:xfrm rot="-6144989">
            <a:off x="15857912" y="657661"/>
            <a:ext cx="10829900" cy="1447082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76" r="15031" b="11372"/>
          <a:stretch>
            <a:fillRect/>
          </a:stretch>
        </p:blipFill>
        <p:spPr>
          <a:xfrm rot="4821659">
            <a:off x="-3703401" y="-8636055"/>
            <a:ext cx="9876551" cy="131969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03498" y="1092406"/>
            <a:ext cx="5409192" cy="546383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09672" y="3622878"/>
            <a:ext cx="4578327" cy="678727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936007">
            <a:off x="1235275" y="-1750337"/>
            <a:ext cx="4990101" cy="5245836"/>
          </a:xfrm>
          <a:prstGeom prst="rect">
            <a:avLst/>
          </a:prstGeom>
        </p:spPr>
      </p:pic>
      <p:sp>
        <p:nvSpPr>
          <p:cNvPr id="11" name="TextBox 10">
            <a:extLst>
              <a:ext uri="{FF2B5EF4-FFF2-40B4-BE49-F238E27FC236}">
                <a16:creationId xmlns:a16="http://schemas.microsoft.com/office/drawing/2014/main" id="{555B62C0-9273-3129-E669-710F9834E22F}"/>
              </a:ext>
            </a:extLst>
          </p:cNvPr>
          <p:cNvSpPr txBox="1"/>
          <p:nvPr/>
        </p:nvSpPr>
        <p:spPr>
          <a:xfrm>
            <a:off x="-1400220" y="3160985"/>
            <a:ext cx="17808314" cy="3557512"/>
          </a:xfrm>
          <a:prstGeom prst="rect">
            <a:avLst/>
          </a:prstGeom>
          <a:noFill/>
        </p:spPr>
        <p:txBody>
          <a:bodyPr wrap="square">
            <a:spAutoFit/>
          </a:bodyPr>
          <a:lstStyle/>
          <a:p>
            <a:pPr algn="ctr">
              <a:lnSpc>
                <a:spcPct val="150000"/>
              </a:lnSpc>
            </a:pPr>
            <a:r>
              <a:rPr lang="en-US" sz="8000" b="1">
                <a:solidFill>
                  <a:schemeClr val="tx1"/>
                </a:solidFill>
                <a:latin typeface="Arial" panose="020B0604020202020204" pitchFamily="34" charset="0"/>
                <a:cs typeface="Arial" panose="020B0604020202020204" pitchFamily="34" charset="0"/>
              </a:rPr>
              <a:t>CHÀO MỪNG CÁC EM </a:t>
            </a:r>
            <a:br>
              <a:rPr lang="en-US" sz="8000" b="1">
                <a:solidFill>
                  <a:schemeClr val="tx1"/>
                </a:solidFill>
                <a:latin typeface="Arial" panose="020B0604020202020204" pitchFamily="34" charset="0"/>
                <a:cs typeface="Arial" panose="020B0604020202020204" pitchFamily="34" charset="0"/>
              </a:rPr>
            </a:br>
            <a:r>
              <a:rPr lang="en-US" sz="8000" b="1">
                <a:solidFill>
                  <a:schemeClr val="tx1"/>
                </a:solidFill>
                <a:latin typeface="Arial" panose="020B0604020202020204" pitchFamily="34" charset="0"/>
                <a:cs typeface="Arial" panose="020B0604020202020204" pitchFamily="34" charset="0"/>
              </a:rPr>
              <a:t>ĐẾN VỚI BÀI HỌC HÔM NAY!</a:t>
            </a:r>
            <a:endParaRPr lang="en-US" sz="80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3" name="Cell Membrane Structure and Function">
            <a:hlinkClick r:id="" action="ppaction://media"/>
            <a:extLst>
              <a:ext uri="{FF2B5EF4-FFF2-40B4-BE49-F238E27FC236}">
                <a16:creationId xmlns:a16="http://schemas.microsoft.com/office/drawing/2014/main" id="{4D02DB0E-4CF6-11C9-2B8A-6A1249F8D5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278606"/>
            <a:ext cx="17297400" cy="9729788"/>
          </a:xfrm>
          <a:prstGeom prst="rect">
            <a:avLst/>
          </a:prstGeom>
        </p:spPr>
      </p:pic>
    </p:spTree>
    <p:extLst>
      <p:ext uri="{BB962C8B-B14F-4D97-AF65-F5344CB8AC3E}">
        <p14:creationId xmlns:p14="http://schemas.microsoft.com/office/powerpoint/2010/main" val="10180199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95" t="5223" r="19603" b="18749"/>
          <a:stretch>
            <a:fillRect/>
          </a:stretch>
        </p:blipFill>
        <p:spPr>
          <a:xfrm rot="-8338150" flipH="1">
            <a:off x="-3459623" y="-2043532"/>
            <a:ext cx="5234314" cy="76691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611729" y="6401755"/>
            <a:ext cx="2676271" cy="38633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04800" y="376800"/>
            <a:ext cx="2319130" cy="21336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00984">
            <a:off x="15572547" y="8000951"/>
            <a:ext cx="3454898" cy="3631956"/>
          </a:xfrm>
          <a:prstGeom prst="rect">
            <a:avLst/>
          </a:prstGeom>
        </p:spPr>
      </p:pic>
      <p:sp>
        <p:nvSpPr>
          <p:cNvPr id="9" name="TextBox 8">
            <a:extLst>
              <a:ext uri="{FF2B5EF4-FFF2-40B4-BE49-F238E27FC236}">
                <a16:creationId xmlns:a16="http://schemas.microsoft.com/office/drawing/2014/main" id="{226A5633-2591-7EF0-F754-7C9DAE337BD3}"/>
              </a:ext>
            </a:extLst>
          </p:cNvPr>
          <p:cNvSpPr txBox="1"/>
          <p:nvPr/>
        </p:nvSpPr>
        <p:spPr>
          <a:xfrm>
            <a:off x="3124200" y="362434"/>
            <a:ext cx="14009557" cy="1407373"/>
          </a:xfrm>
          <a:prstGeom prst="rect">
            <a:avLst/>
          </a:prstGeom>
          <a:noFill/>
        </p:spPr>
        <p:txBody>
          <a:bodyPr wrap="square">
            <a:spAutoFit/>
          </a:bodyPr>
          <a:lstStyle/>
          <a:p>
            <a:pPr marL="0" marR="0" algn="ctr">
              <a:lnSpc>
                <a:spcPct val="150000"/>
              </a:lnSpc>
              <a:spcBef>
                <a:spcPts val="0"/>
              </a:spcBef>
              <a:spcAft>
                <a:spcPts val="0"/>
              </a:spcAft>
            </a:pPr>
            <a:r>
              <a:rPr lang="en-US" sz="6500" b="1">
                <a:effectLst/>
                <a:latin typeface="Arial" panose="020B0604020202020204" pitchFamily="34" charset="0"/>
                <a:ea typeface="Times New Roman" panose="02020603050405020304" pitchFamily="18" charset="0"/>
                <a:cs typeface="Arial" panose="020B0604020202020204" pitchFamily="34" charset="0"/>
              </a:rPr>
              <a:t>II. Cấu trúc ngoài màng sinh chất</a:t>
            </a:r>
            <a:endParaRPr lang="en-US" sz="6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Scroll: Horizontal 9">
            <a:extLst>
              <a:ext uri="{FF2B5EF4-FFF2-40B4-BE49-F238E27FC236}">
                <a16:creationId xmlns:a16="http://schemas.microsoft.com/office/drawing/2014/main" id="{FA70E469-8998-E92F-B6AB-66546F8B5060}"/>
              </a:ext>
            </a:extLst>
          </p:cNvPr>
          <p:cNvSpPr/>
          <p:nvPr/>
        </p:nvSpPr>
        <p:spPr>
          <a:xfrm>
            <a:off x="1488099" y="2095500"/>
            <a:ext cx="14219828" cy="6941683"/>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indent="-685800" algn="just">
              <a:lnSpc>
                <a:spcPct val="150000"/>
              </a:lnSpc>
              <a:spcBef>
                <a:spcPts val="300"/>
              </a:spcBef>
              <a:spcAft>
                <a:spcPts val="300"/>
              </a:spcAft>
              <a:buFont typeface="Arial" panose="020B0604020202020204" pitchFamily="34" charset="0"/>
              <a:buChar char="•"/>
            </a:pPr>
            <a:r>
              <a:rPr lang="en-US" sz="4500">
                <a:solidFill>
                  <a:schemeClr val="tx1"/>
                </a:solidFill>
                <a:effectLst/>
                <a:latin typeface="Arial" panose="020B0604020202020204" pitchFamily="34" charset="0"/>
                <a:ea typeface="Times New Roman" panose="02020603050405020304" pitchFamily="18" charset="0"/>
                <a:cs typeface="Arial" panose="020B0604020202020204" pitchFamily="34" charset="0"/>
              </a:rPr>
              <a:t>Ở tế bào động vật, ngoại màng sinh chất liệu còn có thành phần nào nữa hay không?</a:t>
            </a:r>
          </a:p>
          <a:p>
            <a:pPr marL="685800" marR="0" indent="-685800" algn="just">
              <a:lnSpc>
                <a:spcPct val="150000"/>
              </a:lnSpc>
              <a:spcBef>
                <a:spcPts val="300"/>
              </a:spcBef>
              <a:spcAft>
                <a:spcPts val="300"/>
              </a:spcAft>
              <a:buFont typeface="Arial" panose="020B0604020202020204" pitchFamily="34" charset="0"/>
              <a:buChar char="•"/>
            </a:pPr>
            <a:r>
              <a:rPr lang="en-US" sz="45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 thành phần đó có vai trò gì đối với tế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circle(in)">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circle(in)">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C1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95" t="5223" r="19603" b="18749"/>
          <a:stretch>
            <a:fillRect/>
          </a:stretch>
        </p:blipFill>
        <p:spPr>
          <a:xfrm rot="10320384">
            <a:off x="3690368" y="-5231760"/>
            <a:ext cx="14305392" cy="190053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8365">
            <a:off x="15591184" y="-1063041"/>
            <a:ext cx="3182302" cy="321444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34325" flipV="1">
            <a:off x="15940956" y="7169898"/>
            <a:ext cx="3563235" cy="3491970"/>
          </a:xfrm>
          <a:prstGeom prst="rect">
            <a:avLst/>
          </a:prstGeom>
        </p:spPr>
      </p:pic>
      <p:sp>
        <p:nvSpPr>
          <p:cNvPr id="12" name="TextBox 11">
            <a:extLst>
              <a:ext uri="{FF2B5EF4-FFF2-40B4-BE49-F238E27FC236}">
                <a16:creationId xmlns:a16="http://schemas.microsoft.com/office/drawing/2014/main" id="{1F5F1200-D933-1309-7553-8B524DC84528}"/>
              </a:ext>
            </a:extLst>
          </p:cNvPr>
          <p:cNvSpPr txBox="1"/>
          <p:nvPr/>
        </p:nvSpPr>
        <p:spPr>
          <a:xfrm>
            <a:off x="-4916" y="2498063"/>
            <a:ext cx="11393128" cy="7417608"/>
          </a:xfrm>
          <a:prstGeom prst="rect">
            <a:avLst/>
          </a:prstGeom>
          <a:noFill/>
        </p:spPr>
        <p:txBody>
          <a:bodyPr wrap="square">
            <a:spAutoFit/>
          </a:bodyPr>
          <a:lstStyle/>
          <a:p>
            <a:pPr marL="457200" marR="0" indent="-457200" algn="just">
              <a:lnSpc>
                <a:spcPct val="150000"/>
              </a:lnSpc>
              <a:spcBef>
                <a:spcPts val="300"/>
              </a:spcBef>
              <a:spcAft>
                <a:spcPts val="300"/>
              </a:spcAft>
              <a:buFont typeface="Arial" panose="020B0604020202020204" pitchFamily="34" charset="0"/>
              <a:buChar char="•"/>
            </a:pPr>
            <a:r>
              <a:rPr lang="en-US" sz="3500">
                <a:effectLst/>
                <a:latin typeface="Arial" panose="020B0604020202020204" pitchFamily="34" charset="0"/>
                <a:ea typeface="Times New Roman" panose="02020603050405020304" pitchFamily="18" charset="0"/>
                <a:cs typeface="Arial" panose="020B0604020202020204" pitchFamily="34" charset="0"/>
              </a:rPr>
              <a:t>Quan sát hình 8.4 SGK và cho biết tên một số phân tử cấu tạo nên chất nền ngoại bào. Nêu vai trò của chất nền ngoại bào đối với tế bào động vật.</a:t>
            </a:r>
          </a:p>
          <a:p>
            <a:pPr marL="457200" marR="0" indent="-457200" algn="just">
              <a:lnSpc>
                <a:spcPct val="150000"/>
              </a:lnSpc>
              <a:spcBef>
                <a:spcPts val="300"/>
              </a:spcBef>
              <a:spcAft>
                <a:spcPts val="300"/>
              </a:spcAft>
              <a:buFont typeface="Arial" panose="020B0604020202020204" pitchFamily="34" charset="0"/>
              <a:buChar char="•"/>
            </a:pPr>
            <a:r>
              <a:rPr lang="en-US" sz="3500">
                <a:effectLst/>
                <a:latin typeface="Arial" panose="020B0604020202020204" pitchFamily="34" charset="0"/>
                <a:ea typeface="Times New Roman" panose="02020603050405020304" pitchFamily="18" charset="0"/>
                <a:cs typeface="Arial" panose="020B0604020202020204" pitchFamily="34" charset="0"/>
              </a:rPr>
              <a:t>Phân tử sinh học nào là thành phần cấu tạo chính của thành tế bào thực vật?</a:t>
            </a:r>
          </a:p>
          <a:p>
            <a:pPr marL="457200" marR="0" indent="-457200" algn="just">
              <a:lnSpc>
                <a:spcPct val="150000"/>
              </a:lnSpc>
              <a:spcBef>
                <a:spcPts val="300"/>
              </a:spcBef>
              <a:spcAft>
                <a:spcPts val="300"/>
              </a:spcAft>
              <a:buFont typeface="Arial" panose="020B0604020202020204" pitchFamily="34" charset="0"/>
              <a:buChar char="•"/>
            </a:pPr>
            <a:r>
              <a:rPr lang="en-US" sz="3500">
                <a:effectLst/>
                <a:latin typeface="Arial" panose="020B0604020202020204" pitchFamily="34" charset="0"/>
                <a:ea typeface="Times New Roman" panose="02020603050405020304" pitchFamily="18" charset="0"/>
                <a:cs typeface="Arial" panose="020B0604020202020204" pitchFamily="34" charset="0"/>
              </a:rPr>
              <a:t>Quan sát hình 8.5 SGK, mô tả cách sắp xếp các phân tử cellulose trong thành tế bào thực vật. Cấu tạo và cách sắp xếp của các phân tử cellulose phù hợp như thế nào với chức năng của thành tế bào?</a:t>
            </a:r>
          </a:p>
        </p:txBody>
      </p:sp>
      <p:sp>
        <p:nvSpPr>
          <p:cNvPr id="13" name="Rectangle: Rounded Corners 12">
            <a:extLst>
              <a:ext uri="{FF2B5EF4-FFF2-40B4-BE49-F238E27FC236}">
                <a16:creationId xmlns:a16="http://schemas.microsoft.com/office/drawing/2014/main" id="{5A4851FD-59BE-D609-C0DE-06D3C337FB6B}"/>
              </a:ext>
            </a:extLst>
          </p:cNvPr>
          <p:cNvSpPr/>
          <p:nvPr/>
        </p:nvSpPr>
        <p:spPr>
          <a:xfrm>
            <a:off x="2057400" y="411826"/>
            <a:ext cx="14987656" cy="186802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Đọc thông tin và quan sát hình ảnh SGK để tìm hiểu về cấu trúc ngoài màng sinh chất, trao đổi để trả lời các câu hỏi:</a:t>
            </a:r>
            <a:endParaRPr lang="en-US" sz="400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4AA587F-9770-3AC0-41EC-DC647DD67F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483" t="15814" r="17180" b="28175"/>
          <a:stretch/>
        </p:blipFill>
        <p:spPr>
          <a:xfrm>
            <a:off x="11901239" y="2697725"/>
            <a:ext cx="5281096" cy="3146397"/>
          </a:xfrm>
          <a:prstGeom prst="rect">
            <a:avLst/>
          </a:prstGeom>
        </p:spPr>
      </p:pic>
      <p:pic>
        <p:nvPicPr>
          <p:cNvPr id="17" name="Picture 16">
            <a:extLst>
              <a:ext uri="{FF2B5EF4-FFF2-40B4-BE49-F238E27FC236}">
                <a16:creationId xmlns:a16="http://schemas.microsoft.com/office/drawing/2014/main" id="{D2CA6B45-4861-DD95-5E2C-F86CE52D381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843" t="20371" r="15743" b="24284"/>
          <a:stretch/>
        </p:blipFill>
        <p:spPr>
          <a:xfrm>
            <a:off x="11901239" y="6265720"/>
            <a:ext cx="5281095" cy="3848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grpSp>
        <p:nvGrpSpPr>
          <p:cNvPr id="13" name="Group 13"/>
          <p:cNvGrpSpPr/>
          <p:nvPr/>
        </p:nvGrpSpPr>
        <p:grpSpPr>
          <a:xfrm>
            <a:off x="1219200" y="6819901"/>
            <a:ext cx="15697200" cy="2963586"/>
            <a:chOff x="0" y="0"/>
            <a:chExt cx="1781144" cy="870887"/>
          </a:xfrm>
        </p:grpSpPr>
        <p:sp>
          <p:nvSpPr>
            <p:cNvPr id="14" name="Freeform 14"/>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grpSp>
        <p:nvGrpSpPr>
          <p:cNvPr id="18" name="Group 18"/>
          <p:cNvGrpSpPr/>
          <p:nvPr/>
        </p:nvGrpSpPr>
        <p:grpSpPr>
          <a:xfrm>
            <a:off x="1219200" y="1994884"/>
            <a:ext cx="15697200" cy="3529616"/>
            <a:chOff x="0" y="0"/>
            <a:chExt cx="1781144" cy="870887"/>
          </a:xfrm>
        </p:grpSpPr>
        <p:sp>
          <p:nvSpPr>
            <p:cNvPr id="19" name="Freeform 19"/>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35" name="TextBox 34">
            <a:extLst>
              <a:ext uri="{FF2B5EF4-FFF2-40B4-BE49-F238E27FC236}">
                <a16:creationId xmlns:a16="http://schemas.microsoft.com/office/drawing/2014/main" id="{7A9746FD-203D-384E-F294-E8E7D7D67CED}"/>
              </a:ext>
            </a:extLst>
          </p:cNvPr>
          <p:cNvSpPr txBox="1"/>
          <p:nvPr/>
        </p:nvSpPr>
        <p:spPr>
          <a:xfrm>
            <a:off x="2575341" y="407542"/>
            <a:ext cx="13137317" cy="1306255"/>
          </a:xfrm>
          <a:prstGeom prst="rect">
            <a:avLst/>
          </a:prstGeom>
          <a:noFill/>
        </p:spPr>
        <p:txBody>
          <a:bodyPr wrap="square">
            <a:spAutoFit/>
          </a:bodyPr>
          <a:lstStyle/>
          <a:p>
            <a:pPr marL="0" marR="0" algn="ctr">
              <a:lnSpc>
                <a:spcPct val="150000"/>
              </a:lnSpc>
              <a:spcBef>
                <a:spcPts val="0"/>
              </a:spcBef>
              <a:spcAft>
                <a:spcPts val="0"/>
              </a:spcAft>
            </a:pPr>
            <a:r>
              <a:rPr lang="en-US" sz="6000" b="1">
                <a:effectLst/>
                <a:latin typeface="Arial" panose="020B0604020202020204" pitchFamily="34" charset="0"/>
                <a:ea typeface="Times New Roman" panose="02020603050405020304" pitchFamily="18" charset="0"/>
                <a:cs typeface="Arial" panose="020B0604020202020204" pitchFamily="34" charset="0"/>
              </a:rPr>
              <a:t>1. Chất nền ngoại bào</a:t>
            </a:r>
            <a:endParaRPr lang="en-US" sz="6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2">
            <a:extLst>
              <a:ext uri="{FF2B5EF4-FFF2-40B4-BE49-F238E27FC236}">
                <a16:creationId xmlns:a16="http://schemas.microsoft.com/office/drawing/2014/main" id="{37105B08-C003-781C-5629-03461DFCDD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7600" y="1994884"/>
            <a:ext cx="7788602" cy="7788602"/>
          </a:xfrm>
          <a:prstGeom prst="rect">
            <a:avLst/>
          </a:prstGeom>
        </p:spPr>
      </p:pic>
      <p:sp>
        <p:nvSpPr>
          <p:cNvPr id="39" name="TextBox 38">
            <a:extLst>
              <a:ext uri="{FF2B5EF4-FFF2-40B4-BE49-F238E27FC236}">
                <a16:creationId xmlns:a16="http://schemas.microsoft.com/office/drawing/2014/main" id="{7DE48592-6135-DCC3-EF90-BD6A685B9277}"/>
              </a:ext>
            </a:extLst>
          </p:cNvPr>
          <p:cNvSpPr txBox="1"/>
          <p:nvPr/>
        </p:nvSpPr>
        <p:spPr>
          <a:xfrm>
            <a:off x="1289779" y="2738964"/>
            <a:ext cx="14341058" cy="2041456"/>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Gồm chủ yếu các phân tử protein như collagen, proteoglycan (là protein kết hợp với polysaccharide),... </a:t>
            </a:r>
          </a:p>
        </p:txBody>
      </p:sp>
      <p:sp>
        <p:nvSpPr>
          <p:cNvPr id="42" name="TextBox 41">
            <a:extLst>
              <a:ext uri="{FF2B5EF4-FFF2-40B4-BE49-F238E27FC236}">
                <a16:creationId xmlns:a16="http://schemas.microsoft.com/office/drawing/2014/main" id="{95CF8496-DD04-BB3B-6F31-67474ED5A8D6}"/>
              </a:ext>
            </a:extLst>
          </p:cNvPr>
          <p:cNvSpPr txBox="1"/>
          <p:nvPr/>
        </p:nvSpPr>
        <p:spPr>
          <a:xfrm>
            <a:off x="1483402" y="7271388"/>
            <a:ext cx="14112458" cy="2041456"/>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Giúp các tế bào liên kết với nhau và tham gia quá trình truyền thông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95" t="5223" r="19603" b="18749"/>
          <a:stretch>
            <a:fillRect/>
          </a:stretch>
        </p:blipFill>
        <p:spPr>
          <a:xfrm rot="10665899">
            <a:off x="5535506" y="-7108016"/>
            <a:ext cx="14824347" cy="1969482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522">
            <a:off x="-1208993" y="8928824"/>
            <a:ext cx="3313403" cy="334687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64934">
            <a:off x="15516453" y="-1518523"/>
            <a:ext cx="3694194" cy="3883515"/>
          </a:xfrm>
          <a:prstGeom prst="rect">
            <a:avLst/>
          </a:prstGeom>
        </p:spPr>
      </p:pic>
      <p:sp>
        <p:nvSpPr>
          <p:cNvPr id="9" name="TextBox 8">
            <a:extLst>
              <a:ext uri="{FF2B5EF4-FFF2-40B4-BE49-F238E27FC236}">
                <a16:creationId xmlns:a16="http://schemas.microsoft.com/office/drawing/2014/main" id="{98ED684D-B5C4-2838-DEA9-52A9AD530194}"/>
              </a:ext>
            </a:extLst>
          </p:cNvPr>
          <p:cNvSpPr txBox="1"/>
          <p:nvPr/>
        </p:nvSpPr>
        <p:spPr>
          <a:xfrm>
            <a:off x="447708" y="647700"/>
            <a:ext cx="16872559" cy="8620180"/>
          </a:xfrm>
          <a:prstGeom prst="rect">
            <a:avLst/>
          </a:prstGeom>
          <a:noFill/>
        </p:spPr>
        <p:txBody>
          <a:bodyPr wrap="square">
            <a:spAutoFit/>
          </a:bodyPr>
          <a:lstStyle/>
          <a:p>
            <a:pPr marL="0" marR="0" algn="just">
              <a:lnSpc>
                <a:spcPct val="150000"/>
              </a:lnSpc>
              <a:spcBef>
                <a:spcPts val="0"/>
              </a:spcBef>
              <a:spcAft>
                <a:spcPts val="0"/>
              </a:spcAft>
            </a:pPr>
            <a:r>
              <a:rPr lang="en-US" sz="6000" b="1">
                <a:effectLst/>
                <a:latin typeface="Arial" panose="020B0604020202020204" pitchFamily="34" charset="0"/>
                <a:ea typeface="Times New Roman" panose="02020603050405020304" pitchFamily="18" charset="0"/>
                <a:cs typeface="Arial" panose="020B0604020202020204" pitchFamily="34" charset="0"/>
              </a:rPr>
              <a:t>2. Thành tế bào</a:t>
            </a:r>
            <a:endParaRPr lang="en-US" sz="60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Tế bào thực vật, nấm có thành tế bào bao phủ bên ngoài màng sinh chất làm nhiệm vụ bảo vệ, tạo hình dạng đặc trưng và tham gia điều chỉnh lượng nước đi vào tế bào.</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Cấu tạo: chủ yếu từ các chuỗi cellulose. Ngoài ra, thành tế bào có một số loại polysaccharide khác như hemicellulose, pectin. </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Có tính thấm hoàn toàn với các phân tử. Giữa các tế bào có cầu sinh chất đóng vai trò trong trao đổi chất giữa các tế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9144000" cy="10287000"/>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6500" y="266700"/>
            <a:ext cx="4191000" cy="12566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522">
            <a:off x="14100893" y="7644982"/>
            <a:ext cx="5231197" cy="5284037"/>
          </a:xfrm>
          <a:prstGeom prst="rect">
            <a:avLst/>
          </a:prstGeom>
        </p:spPr>
      </p:pic>
      <p:sp>
        <p:nvSpPr>
          <p:cNvPr id="10" name="TextBox 9">
            <a:extLst>
              <a:ext uri="{FF2B5EF4-FFF2-40B4-BE49-F238E27FC236}">
                <a16:creationId xmlns:a16="http://schemas.microsoft.com/office/drawing/2014/main" id="{25963DE2-E0A3-908C-42E5-194BD79463F9}"/>
              </a:ext>
            </a:extLst>
          </p:cNvPr>
          <p:cNvSpPr txBox="1"/>
          <p:nvPr/>
        </p:nvSpPr>
        <p:spPr>
          <a:xfrm>
            <a:off x="2971800" y="115939"/>
            <a:ext cx="3505200" cy="1407373"/>
          </a:xfrm>
          <a:prstGeom prst="rect">
            <a:avLst/>
          </a:prstGeom>
          <a:noFill/>
        </p:spPr>
        <p:txBody>
          <a:bodyPr wrap="square" rtlCol="0">
            <a:spAutoFit/>
          </a:bodyPr>
          <a:lstStyle/>
          <a:p>
            <a:pPr>
              <a:lnSpc>
                <a:spcPct val="150000"/>
              </a:lnSpc>
            </a:pPr>
            <a:r>
              <a:rPr lang="en-US" sz="6500" b="1">
                <a:latin typeface="Arial" panose="020B0604020202020204" pitchFamily="34" charset="0"/>
                <a:cs typeface="Arial" panose="020B0604020202020204" pitchFamily="34" charset="0"/>
              </a:rPr>
              <a:t>III. Nhân</a:t>
            </a:r>
          </a:p>
        </p:txBody>
      </p:sp>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0984">
            <a:off x="7678297" y="-1105737"/>
            <a:ext cx="3233864" cy="3399594"/>
          </a:xfrm>
          <a:prstGeom prst="rect">
            <a:avLst/>
          </a:prstGeom>
        </p:spPr>
      </p:pic>
      <p:sp>
        <p:nvSpPr>
          <p:cNvPr id="14" name="TextBox 13">
            <a:extLst>
              <a:ext uri="{FF2B5EF4-FFF2-40B4-BE49-F238E27FC236}">
                <a16:creationId xmlns:a16="http://schemas.microsoft.com/office/drawing/2014/main" id="{91EA82C2-B9D3-E4AD-C2C8-82823ACA50F8}"/>
              </a:ext>
            </a:extLst>
          </p:cNvPr>
          <p:cNvSpPr txBox="1"/>
          <p:nvPr/>
        </p:nvSpPr>
        <p:spPr>
          <a:xfrm>
            <a:off x="457200" y="2053948"/>
            <a:ext cx="8077200" cy="1002710"/>
          </a:xfrm>
          <a:prstGeom prst="rect">
            <a:avLst/>
          </a:prstGeom>
          <a:noFill/>
        </p:spPr>
        <p:txBody>
          <a:bodyPr wrap="square">
            <a:spAutoFit/>
          </a:bodyPr>
          <a:lstStyle/>
          <a:p>
            <a:pPr algn="ctr">
              <a:lnSpc>
                <a:spcPct val="150000"/>
              </a:lnSpc>
            </a:pPr>
            <a:r>
              <a:rPr lang="en-US" sz="4500" b="1">
                <a:effectLst/>
                <a:latin typeface="Arial" panose="020B0604020202020204" pitchFamily="34" charset="0"/>
                <a:ea typeface="Times New Roman" panose="02020603050405020304" pitchFamily="18" charset="0"/>
                <a:cs typeface="Arial" panose="020B0604020202020204" pitchFamily="34" charset="0"/>
              </a:rPr>
              <a:t>Trạm 1: </a:t>
            </a:r>
            <a:r>
              <a:rPr lang="en-US" sz="4500">
                <a:effectLst/>
                <a:latin typeface="Arial" panose="020B0604020202020204" pitchFamily="34" charset="0"/>
                <a:ea typeface="Times New Roman" panose="02020603050405020304" pitchFamily="18" charset="0"/>
                <a:cs typeface="Arial" panose="020B0604020202020204" pitchFamily="34" charset="0"/>
              </a:rPr>
              <a:t>Tìm hiểu nhân tế bào</a:t>
            </a:r>
            <a:endParaRPr lang="en-US" sz="450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385BF3F-E85B-02E1-9A08-894B21E13FCF}"/>
              </a:ext>
            </a:extLst>
          </p:cNvPr>
          <p:cNvPicPr>
            <a:picLocks noChangeAspect="1"/>
          </p:cNvPicPr>
          <p:nvPr/>
        </p:nvPicPr>
        <p:blipFill rotWithShape="1">
          <a:blip r:embed="rId8">
            <a:extLst>
              <a:ext uri="{28A0092B-C50C-407E-A947-70E740481C1C}">
                <a14:useLocalDpi xmlns:a14="http://schemas.microsoft.com/office/drawing/2010/main" val="0"/>
              </a:ext>
            </a:extLst>
          </a:blip>
          <a:srcRect l="22237" t="27050" r="22698" b="42593"/>
          <a:stretch/>
        </p:blipFill>
        <p:spPr>
          <a:xfrm>
            <a:off x="762000" y="4232593"/>
            <a:ext cx="7544563" cy="4213150"/>
          </a:xfrm>
          <a:prstGeom prst="rect">
            <a:avLst/>
          </a:prstGeom>
        </p:spPr>
      </p:pic>
      <p:sp>
        <p:nvSpPr>
          <p:cNvPr id="19" name="TextBox 18">
            <a:extLst>
              <a:ext uri="{FF2B5EF4-FFF2-40B4-BE49-F238E27FC236}">
                <a16:creationId xmlns:a16="http://schemas.microsoft.com/office/drawing/2014/main" id="{2150A152-74DF-18EF-015C-2091E7BA2CC3}"/>
              </a:ext>
            </a:extLst>
          </p:cNvPr>
          <p:cNvSpPr txBox="1"/>
          <p:nvPr/>
        </p:nvSpPr>
        <p:spPr>
          <a:xfrm>
            <a:off x="10070466" y="2050261"/>
            <a:ext cx="7712825" cy="1002710"/>
          </a:xfrm>
          <a:prstGeom prst="rect">
            <a:avLst/>
          </a:prstGeom>
          <a:noFill/>
        </p:spPr>
        <p:txBody>
          <a:bodyPr wrap="square">
            <a:spAutoFit/>
          </a:bodyPr>
          <a:lstStyle/>
          <a:p>
            <a:pPr marL="0" marR="0" algn="just">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Trạm 2: </a:t>
            </a:r>
            <a:r>
              <a:rPr lang="en-US" sz="4500">
                <a:effectLst/>
                <a:latin typeface="Arial" panose="020B0604020202020204" pitchFamily="34" charset="0"/>
                <a:ea typeface="Times New Roman" panose="02020603050405020304" pitchFamily="18" charset="0"/>
                <a:cs typeface="Arial" panose="020B0604020202020204" pitchFamily="34" charset="0"/>
              </a:rPr>
              <a:t>Tìm hiểu tế bào chất</a:t>
            </a:r>
          </a:p>
        </p:txBody>
      </p:sp>
      <p:pic>
        <p:nvPicPr>
          <p:cNvPr id="20" name="image14.jpg" descr="Cấu tạo tế bào - Màng tế bào và Tế bào chất | Di truyền học">
            <a:extLst>
              <a:ext uri="{FF2B5EF4-FFF2-40B4-BE49-F238E27FC236}">
                <a16:creationId xmlns:a16="http://schemas.microsoft.com/office/drawing/2014/main" id="{4BABB059-ADEB-5463-7E69-0DA53D6E8DBE}"/>
              </a:ext>
            </a:extLst>
          </p:cNvPr>
          <p:cNvPicPr/>
          <p:nvPr/>
        </p:nvPicPr>
        <p:blipFill>
          <a:blip r:embed="rId9"/>
          <a:srcRect/>
          <a:stretch>
            <a:fillRect/>
          </a:stretch>
        </p:blipFill>
        <p:spPr>
          <a:xfrm>
            <a:off x="10820400" y="3848100"/>
            <a:ext cx="6504331" cy="4803198"/>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9144000" cy="10287000"/>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6500" y="266700"/>
            <a:ext cx="4191000" cy="12566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522">
            <a:off x="14100893" y="7644982"/>
            <a:ext cx="5231197" cy="5284037"/>
          </a:xfrm>
          <a:prstGeom prst="rect">
            <a:avLst/>
          </a:prstGeom>
        </p:spPr>
      </p:pic>
      <p:sp>
        <p:nvSpPr>
          <p:cNvPr id="10" name="TextBox 9">
            <a:extLst>
              <a:ext uri="{FF2B5EF4-FFF2-40B4-BE49-F238E27FC236}">
                <a16:creationId xmlns:a16="http://schemas.microsoft.com/office/drawing/2014/main" id="{25963DE2-E0A3-908C-42E5-194BD79463F9}"/>
              </a:ext>
            </a:extLst>
          </p:cNvPr>
          <p:cNvSpPr txBox="1"/>
          <p:nvPr/>
        </p:nvSpPr>
        <p:spPr>
          <a:xfrm>
            <a:off x="2971800" y="115939"/>
            <a:ext cx="3505200" cy="14073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III. Nhân</a:t>
            </a:r>
          </a:p>
        </p:txBody>
      </p:sp>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0984">
            <a:off x="7678297" y="-1105737"/>
            <a:ext cx="3233864" cy="3399594"/>
          </a:xfrm>
          <a:prstGeom prst="rect">
            <a:avLst/>
          </a:prstGeom>
        </p:spPr>
      </p:pic>
      <p:sp>
        <p:nvSpPr>
          <p:cNvPr id="8" name="TextBox 7">
            <a:extLst>
              <a:ext uri="{FF2B5EF4-FFF2-40B4-BE49-F238E27FC236}">
                <a16:creationId xmlns:a16="http://schemas.microsoft.com/office/drawing/2014/main" id="{0C44A04D-C916-E857-48FE-96998C9D56FE}"/>
              </a:ext>
            </a:extLst>
          </p:cNvPr>
          <p:cNvSpPr txBox="1"/>
          <p:nvPr/>
        </p:nvSpPr>
        <p:spPr>
          <a:xfrm>
            <a:off x="799485" y="2320778"/>
            <a:ext cx="7849829" cy="1002710"/>
          </a:xfrm>
          <a:prstGeom prst="rect">
            <a:avLst/>
          </a:prstGeom>
          <a:noFill/>
        </p:spPr>
        <p:txBody>
          <a:bodyPr wrap="square">
            <a:spAutoFit/>
          </a:bodyPr>
          <a:lstStyle/>
          <a:p>
            <a:pPr marL="0" marR="0" algn="ctr">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Trạm 3: </a:t>
            </a:r>
            <a:r>
              <a:rPr lang="en-US" sz="4500">
                <a:effectLst/>
                <a:latin typeface="Arial" panose="020B0604020202020204" pitchFamily="34" charset="0"/>
                <a:ea typeface="Times New Roman" panose="02020603050405020304" pitchFamily="18" charset="0"/>
                <a:cs typeface="Arial" panose="020B0604020202020204" pitchFamily="34" charset="0"/>
              </a:rPr>
              <a:t>Tìm hiểu ti thể</a:t>
            </a:r>
          </a:p>
        </p:txBody>
      </p:sp>
      <p:pic>
        <p:nvPicPr>
          <p:cNvPr id="12" name="Picture 11">
            <a:extLst>
              <a:ext uri="{FF2B5EF4-FFF2-40B4-BE49-F238E27FC236}">
                <a16:creationId xmlns:a16="http://schemas.microsoft.com/office/drawing/2014/main" id="{1F1589E8-B5AA-5E4C-EFF8-0F4ED926C5BA}"/>
              </a:ext>
            </a:extLst>
          </p:cNvPr>
          <p:cNvPicPr>
            <a:picLocks noChangeAspect="1"/>
          </p:cNvPicPr>
          <p:nvPr/>
        </p:nvPicPr>
        <p:blipFill rotWithShape="1">
          <a:blip r:embed="rId8">
            <a:extLst>
              <a:ext uri="{28A0092B-C50C-407E-A947-70E740481C1C}">
                <a14:useLocalDpi xmlns:a14="http://schemas.microsoft.com/office/drawing/2010/main" val="0"/>
              </a:ext>
            </a:extLst>
          </a:blip>
          <a:srcRect l="7057" t="32210" r="4494" b="24814"/>
          <a:stretch/>
        </p:blipFill>
        <p:spPr>
          <a:xfrm>
            <a:off x="277801" y="4234134"/>
            <a:ext cx="8442606" cy="3549446"/>
          </a:xfrm>
          <a:prstGeom prst="rect">
            <a:avLst/>
          </a:prstGeom>
        </p:spPr>
      </p:pic>
      <p:sp>
        <p:nvSpPr>
          <p:cNvPr id="17" name="TextBox 16">
            <a:extLst>
              <a:ext uri="{FF2B5EF4-FFF2-40B4-BE49-F238E27FC236}">
                <a16:creationId xmlns:a16="http://schemas.microsoft.com/office/drawing/2014/main" id="{C9C3DEB8-56F3-FB14-0891-56B47ABB06C1}"/>
              </a:ext>
            </a:extLst>
          </p:cNvPr>
          <p:cNvSpPr txBox="1"/>
          <p:nvPr/>
        </p:nvSpPr>
        <p:spPr>
          <a:xfrm>
            <a:off x="10535979" y="2320778"/>
            <a:ext cx="6781800" cy="1002710"/>
          </a:xfrm>
          <a:prstGeom prst="rect">
            <a:avLst/>
          </a:prstGeom>
          <a:noFill/>
        </p:spPr>
        <p:txBody>
          <a:bodyPr wrap="square">
            <a:spAutoFit/>
          </a:bodyPr>
          <a:lstStyle/>
          <a:p>
            <a:pPr marL="0" marR="0" algn="just">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Trạm 4: </a:t>
            </a:r>
            <a:r>
              <a:rPr lang="en-US" sz="4500">
                <a:effectLst/>
                <a:latin typeface="Arial" panose="020B0604020202020204" pitchFamily="34" charset="0"/>
                <a:ea typeface="Times New Roman" panose="02020603050405020304" pitchFamily="18" charset="0"/>
                <a:cs typeface="Arial" panose="020B0604020202020204" pitchFamily="34" charset="0"/>
              </a:rPr>
              <a:t>Tìm hiểu lục lạp</a:t>
            </a:r>
          </a:p>
        </p:txBody>
      </p:sp>
      <p:pic>
        <p:nvPicPr>
          <p:cNvPr id="23" name="Picture 22">
            <a:extLst>
              <a:ext uri="{FF2B5EF4-FFF2-40B4-BE49-F238E27FC236}">
                <a16:creationId xmlns:a16="http://schemas.microsoft.com/office/drawing/2014/main" id="{1A45C78D-A67E-4F47-D1A9-E62E77FE95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3600" y="3993490"/>
            <a:ext cx="8042480" cy="3816018"/>
          </a:xfrm>
          <a:prstGeom prst="rect">
            <a:avLst/>
          </a:prstGeom>
        </p:spPr>
      </p:pic>
    </p:spTree>
    <p:extLst>
      <p:ext uri="{BB962C8B-B14F-4D97-AF65-F5344CB8AC3E}">
        <p14:creationId xmlns:p14="http://schemas.microsoft.com/office/powerpoint/2010/main" val="2039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9144000" cy="10287000"/>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6500" y="266700"/>
            <a:ext cx="4191000" cy="12566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522">
            <a:off x="14100893" y="7644982"/>
            <a:ext cx="5231197" cy="5284037"/>
          </a:xfrm>
          <a:prstGeom prst="rect">
            <a:avLst/>
          </a:prstGeom>
        </p:spPr>
      </p:pic>
      <p:sp>
        <p:nvSpPr>
          <p:cNvPr id="10" name="TextBox 9">
            <a:extLst>
              <a:ext uri="{FF2B5EF4-FFF2-40B4-BE49-F238E27FC236}">
                <a16:creationId xmlns:a16="http://schemas.microsoft.com/office/drawing/2014/main" id="{25963DE2-E0A3-908C-42E5-194BD79463F9}"/>
              </a:ext>
            </a:extLst>
          </p:cNvPr>
          <p:cNvSpPr txBox="1"/>
          <p:nvPr/>
        </p:nvSpPr>
        <p:spPr>
          <a:xfrm>
            <a:off x="2971800" y="115939"/>
            <a:ext cx="3505200" cy="14073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III. Nhân</a:t>
            </a:r>
          </a:p>
        </p:txBody>
      </p:sp>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0984">
            <a:off x="7678297" y="-1105737"/>
            <a:ext cx="3233864" cy="3399594"/>
          </a:xfrm>
          <a:prstGeom prst="rect">
            <a:avLst/>
          </a:prstGeom>
        </p:spPr>
      </p:pic>
      <p:sp>
        <p:nvSpPr>
          <p:cNvPr id="9" name="TextBox 8">
            <a:extLst>
              <a:ext uri="{FF2B5EF4-FFF2-40B4-BE49-F238E27FC236}">
                <a16:creationId xmlns:a16="http://schemas.microsoft.com/office/drawing/2014/main" id="{081B74B9-10AE-BA67-FDB4-F0541115AAE6}"/>
              </a:ext>
            </a:extLst>
          </p:cNvPr>
          <p:cNvSpPr txBox="1"/>
          <p:nvPr/>
        </p:nvSpPr>
        <p:spPr>
          <a:xfrm>
            <a:off x="724514" y="2401264"/>
            <a:ext cx="7999771" cy="1002710"/>
          </a:xfrm>
          <a:prstGeom prst="rect">
            <a:avLst/>
          </a:prstGeom>
          <a:noFill/>
        </p:spPr>
        <p:txBody>
          <a:bodyPr wrap="square">
            <a:spAutoFit/>
          </a:bodyPr>
          <a:lstStyle/>
          <a:p>
            <a:pPr marL="0" marR="0" algn="just">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Trạm 5:</a:t>
            </a:r>
            <a:r>
              <a:rPr lang="en-US" sz="4500">
                <a:effectLst/>
                <a:latin typeface="Arial" panose="020B0604020202020204" pitchFamily="34" charset="0"/>
                <a:ea typeface="Times New Roman" panose="02020603050405020304" pitchFamily="18" charset="0"/>
                <a:cs typeface="Arial" panose="020B0604020202020204" pitchFamily="34" charset="0"/>
              </a:rPr>
              <a:t> Tìm hiểu lưới nội chất</a:t>
            </a:r>
          </a:p>
        </p:txBody>
      </p:sp>
      <p:pic>
        <p:nvPicPr>
          <p:cNvPr id="14" name="Picture 13">
            <a:extLst>
              <a:ext uri="{FF2B5EF4-FFF2-40B4-BE49-F238E27FC236}">
                <a16:creationId xmlns:a16="http://schemas.microsoft.com/office/drawing/2014/main" id="{481B7D60-85DA-B419-ADA2-6CF126886C01}"/>
              </a:ext>
            </a:extLst>
          </p:cNvPr>
          <p:cNvPicPr>
            <a:picLocks noChangeAspect="1"/>
          </p:cNvPicPr>
          <p:nvPr/>
        </p:nvPicPr>
        <p:blipFill rotWithShape="1">
          <a:blip r:embed="rId8">
            <a:extLst>
              <a:ext uri="{28A0092B-C50C-407E-A947-70E740481C1C}">
                <a14:useLocalDpi xmlns:a14="http://schemas.microsoft.com/office/drawing/2010/main" val="0"/>
              </a:ext>
            </a:extLst>
          </a:blip>
          <a:srcRect l="22185" t="21852" r="18590" b="39630"/>
          <a:stretch/>
        </p:blipFill>
        <p:spPr>
          <a:xfrm>
            <a:off x="609600" y="4186912"/>
            <a:ext cx="7970744" cy="4747774"/>
          </a:xfrm>
          <a:prstGeom prst="rect">
            <a:avLst/>
          </a:prstGeom>
        </p:spPr>
      </p:pic>
      <p:sp>
        <p:nvSpPr>
          <p:cNvPr id="18" name="TextBox 17">
            <a:extLst>
              <a:ext uri="{FF2B5EF4-FFF2-40B4-BE49-F238E27FC236}">
                <a16:creationId xmlns:a16="http://schemas.microsoft.com/office/drawing/2014/main" id="{A0580627-CE9D-AC27-9C23-C3132EFD4AC5}"/>
              </a:ext>
            </a:extLst>
          </p:cNvPr>
          <p:cNvSpPr txBox="1"/>
          <p:nvPr/>
        </p:nvSpPr>
        <p:spPr>
          <a:xfrm>
            <a:off x="9735879" y="2401264"/>
            <a:ext cx="8382000" cy="1002710"/>
          </a:xfrm>
          <a:prstGeom prst="rect">
            <a:avLst/>
          </a:prstGeom>
          <a:noFill/>
        </p:spPr>
        <p:txBody>
          <a:bodyPr wrap="square">
            <a:spAutoFit/>
          </a:bodyPr>
          <a:lstStyle/>
          <a:p>
            <a:pPr marL="0" marR="0" algn="just">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Trạm 6: </a:t>
            </a:r>
            <a:r>
              <a:rPr lang="en-US" sz="4500">
                <a:effectLst/>
                <a:latin typeface="Arial" panose="020B0604020202020204" pitchFamily="34" charset="0"/>
                <a:ea typeface="Times New Roman" panose="02020603050405020304" pitchFamily="18" charset="0"/>
                <a:cs typeface="Arial" panose="020B0604020202020204" pitchFamily="34" charset="0"/>
              </a:rPr>
              <a:t>Tìm hiểu bộ máy Golgi</a:t>
            </a:r>
          </a:p>
        </p:txBody>
      </p:sp>
      <p:pic>
        <p:nvPicPr>
          <p:cNvPr id="20" name="Picture 19">
            <a:extLst>
              <a:ext uri="{FF2B5EF4-FFF2-40B4-BE49-F238E27FC236}">
                <a16:creationId xmlns:a16="http://schemas.microsoft.com/office/drawing/2014/main" id="{4FF65B4B-5C94-9138-5213-50F8B3896F7C}"/>
              </a:ext>
            </a:extLst>
          </p:cNvPr>
          <p:cNvPicPr>
            <a:picLocks noChangeAspect="1"/>
          </p:cNvPicPr>
          <p:nvPr/>
        </p:nvPicPr>
        <p:blipFill rotWithShape="1">
          <a:blip r:embed="rId9">
            <a:extLst>
              <a:ext uri="{28A0092B-C50C-407E-A947-70E740481C1C}">
                <a14:useLocalDpi xmlns:a14="http://schemas.microsoft.com/office/drawing/2010/main" val="0"/>
              </a:ext>
            </a:extLst>
          </a:blip>
          <a:srcRect l="17910" t="38152" r="15120" b="2592"/>
          <a:stretch/>
        </p:blipFill>
        <p:spPr>
          <a:xfrm>
            <a:off x="10363200" y="3546947"/>
            <a:ext cx="7315200" cy="6095724"/>
          </a:xfrm>
          <a:prstGeom prst="rect">
            <a:avLst/>
          </a:prstGeom>
        </p:spPr>
      </p:pic>
    </p:spTree>
    <p:extLst>
      <p:ext uri="{BB962C8B-B14F-4D97-AF65-F5344CB8AC3E}">
        <p14:creationId xmlns:p14="http://schemas.microsoft.com/office/powerpoint/2010/main" val="310805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83" y="4208505"/>
            <a:ext cx="3533051" cy="454013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64927" flipV="1">
            <a:off x="6545418" y="-5070617"/>
            <a:ext cx="5712763" cy="80979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8365">
            <a:off x="15558571" y="48747"/>
            <a:ext cx="2196284" cy="2218469"/>
          </a:xfrm>
          <a:prstGeom prst="rect">
            <a:avLst/>
          </a:prstGeom>
        </p:spPr>
      </p:pic>
      <p:sp>
        <p:nvSpPr>
          <p:cNvPr id="10" name="TextBox 9">
            <a:extLst>
              <a:ext uri="{FF2B5EF4-FFF2-40B4-BE49-F238E27FC236}">
                <a16:creationId xmlns:a16="http://schemas.microsoft.com/office/drawing/2014/main" id="{7D6205FF-4950-BD1B-66F5-0CED1F1D40C7}"/>
              </a:ext>
            </a:extLst>
          </p:cNvPr>
          <p:cNvSpPr txBox="1"/>
          <p:nvPr/>
        </p:nvSpPr>
        <p:spPr>
          <a:xfrm>
            <a:off x="3915700" y="2324100"/>
            <a:ext cx="13639800" cy="7235186"/>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Là trung tâm thông tin, điều khiển các hoạt động sống của tế bào.</a:t>
            </a:r>
          </a:p>
          <a:p>
            <a:pPr marL="457200" marR="0" indent="-4572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Có màng bao bọc, ngăn cách với tế bào chất bên ngoài. Màng nhân là màng kép, trong đó lớp màng ngoài có những phần kết nối trực tiếp với lưới nội chất. Trên màng nhân có các lỗ cho phép cả các phân tử lớn như RNA, protein đi qua.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83" y="4208505"/>
            <a:ext cx="3533051" cy="454013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64927" flipV="1">
            <a:off x="6545418" y="-5070617"/>
            <a:ext cx="5712763" cy="80979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8365">
            <a:off x="15558571" y="48747"/>
            <a:ext cx="2196284" cy="2218469"/>
          </a:xfrm>
          <a:prstGeom prst="rect">
            <a:avLst/>
          </a:prstGeom>
        </p:spPr>
      </p:pic>
      <p:sp>
        <p:nvSpPr>
          <p:cNvPr id="8" name="TextBox 7">
            <a:extLst>
              <a:ext uri="{FF2B5EF4-FFF2-40B4-BE49-F238E27FC236}">
                <a16:creationId xmlns:a16="http://schemas.microsoft.com/office/drawing/2014/main" id="{6B49EF84-C773-1705-96B5-9FD4D12A8821}"/>
              </a:ext>
            </a:extLst>
          </p:cNvPr>
          <p:cNvSpPr txBox="1"/>
          <p:nvPr/>
        </p:nvSpPr>
        <p:spPr>
          <a:xfrm>
            <a:off x="3662698" y="1977875"/>
            <a:ext cx="13868165" cy="8288231"/>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Chất nhân (chất nền của nhân): dịch bên trong nhân chứa các sợi nhiễm sắc và nhiều phân tử khác như enzyme, RNA, nucleotide,...</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Sợi nhiễm sắc (bắt màu khi nhuộm) gồm chuỗi xoắn kép DNA và protein. </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Nhân con (hạch nhân) có hình cầu nằm trong nhân. Hầu hết các nhân chỉ chứa một nhân con. Nhân con là nơi tổng hợp rRNA, sau đó được lắp ghép với protein tạo thành tiểu phần ribosome.</a:t>
            </a:r>
          </a:p>
        </p:txBody>
      </p:sp>
    </p:spTree>
    <p:extLst>
      <p:ext uri="{BB962C8B-B14F-4D97-AF65-F5344CB8AC3E}">
        <p14:creationId xmlns:p14="http://schemas.microsoft.com/office/powerpoint/2010/main" val="32236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13" name="Group 13"/>
          <p:cNvGrpSpPr/>
          <p:nvPr/>
        </p:nvGrpSpPr>
        <p:grpSpPr>
          <a:xfrm>
            <a:off x="1181100" y="342900"/>
            <a:ext cx="15925800" cy="3047999"/>
            <a:chOff x="0" y="0"/>
            <a:chExt cx="1947998" cy="870887"/>
          </a:xfrm>
        </p:grpSpPr>
        <p:sp>
          <p:nvSpPr>
            <p:cNvPr id="14" name="Freeform 14"/>
            <p:cNvSpPr/>
            <p:nvPr/>
          </p:nvSpPr>
          <p:spPr>
            <a:xfrm>
              <a:off x="0" y="0"/>
              <a:ext cx="1947998" cy="870887"/>
            </a:xfrm>
            <a:custGeom>
              <a:avLst/>
              <a:gdLst/>
              <a:ahLst/>
              <a:cxnLst/>
              <a:rect l="l" t="t" r="r" b="b"/>
              <a:pathLst>
                <a:path w="1947998" h="870887">
                  <a:moveTo>
                    <a:pt x="0" y="0"/>
                  </a:moveTo>
                  <a:lnTo>
                    <a:pt x="1947998" y="0"/>
                  </a:lnTo>
                  <a:lnTo>
                    <a:pt x="1947998" y="870887"/>
                  </a:lnTo>
                  <a:lnTo>
                    <a:pt x="0" y="870887"/>
                  </a:lnTo>
                  <a:close/>
                </a:path>
              </a:pathLst>
            </a:custGeom>
            <a:solidFill>
              <a:srgbClr val="FDB92E"/>
            </a:solidFill>
          </p:spPr>
        </p:sp>
      </p:grpSp>
      <p:sp>
        <p:nvSpPr>
          <p:cNvPr id="21" name="TextBox 20">
            <a:extLst>
              <a:ext uri="{FF2B5EF4-FFF2-40B4-BE49-F238E27FC236}">
                <a16:creationId xmlns:a16="http://schemas.microsoft.com/office/drawing/2014/main" id="{B083358E-A168-6E8E-BBEA-FB9ACC89BA37}"/>
              </a:ext>
            </a:extLst>
          </p:cNvPr>
          <p:cNvSpPr txBox="1"/>
          <p:nvPr/>
        </p:nvSpPr>
        <p:spPr>
          <a:xfrm>
            <a:off x="1314450" y="737872"/>
            <a:ext cx="15659100" cy="2258054"/>
          </a:xfrm>
          <a:prstGeom prst="rect">
            <a:avLst/>
          </a:prstGeom>
          <a:noFill/>
        </p:spPr>
        <p:txBody>
          <a:bodyPr wrap="square">
            <a:spAutoFit/>
          </a:bodyPr>
          <a:lstStyle/>
          <a:p>
            <a:pPr marL="0" marR="0" algn="just">
              <a:lnSpc>
                <a:spcPct val="150000"/>
              </a:lnSpc>
              <a:spcBef>
                <a:spcPts val="300"/>
              </a:spcBef>
              <a:spcAft>
                <a:spcPts val="300"/>
              </a:spcAft>
            </a:pPr>
            <a:r>
              <a:rPr lang="en-US" sz="5000">
                <a:latin typeface="Arial" panose="020B0604020202020204" pitchFamily="34" charset="0"/>
                <a:ea typeface="Times New Roman" panose="02020603050405020304" pitchFamily="18" charset="0"/>
                <a:cs typeface="Arial" panose="020B0604020202020204" pitchFamily="34" charset="0"/>
              </a:rPr>
              <a:t>Q</a:t>
            </a:r>
            <a:r>
              <a:rPr lang="en-US" sz="5000">
                <a:effectLst/>
                <a:latin typeface="Arial" panose="020B0604020202020204" pitchFamily="34" charset="0"/>
                <a:ea typeface="Times New Roman" panose="02020603050405020304" pitchFamily="18" charset="0"/>
                <a:cs typeface="Arial" panose="020B0604020202020204" pitchFamily="34" charset="0"/>
              </a:rPr>
              <a:t>uan sát hình ảnh và nêu các thành phần cấu tạo chính của tế bào nhân thực.</a:t>
            </a:r>
          </a:p>
        </p:txBody>
      </p:sp>
      <p:pic>
        <p:nvPicPr>
          <p:cNvPr id="23" name="Picture 22">
            <a:extLst>
              <a:ext uri="{FF2B5EF4-FFF2-40B4-BE49-F238E27FC236}">
                <a16:creationId xmlns:a16="http://schemas.microsoft.com/office/drawing/2014/main" id="{D3A8DC89-69C2-94F4-FA7D-7EBFB5469E9D}"/>
              </a:ext>
            </a:extLst>
          </p:cNvPr>
          <p:cNvPicPr>
            <a:picLocks noChangeAspect="1"/>
          </p:cNvPicPr>
          <p:nvPr/>
        </p:nvPicPr>
        <p:blipFill rotWithShape="1">
          <a:blip r:embed="rId2">
            <a:extLst>
              <a:ext uri="{28A0092B-C50C-407E-A947-70E740481C1C}">
                <a14:useLocalDpi xmlns:a14="http://schemas.microsoft.com/office/drawing/2010/main" val="0"/>
              </a:ext>
            </a:extLst>
          </a:blip>
          <a:srcRect l="44718" t="11630" r="14087" b="2910"/>
          <a:stretch/>
        </p:blipFill>
        <p:spPr>
          <a:xfrm>
            <a:off x="4038600" y="4032023"/>
            <a:ext cx="9411062" cy="5912077"/>
          </a:xfrm>
          <a:prstGeom prst="rect">
            <a:avLst/>
          </a:prstGeom>
        </p:spPr>
      </p:pic>
      <p:pic>
        <p:nvPicPr>
          <p:cNvPr id="27" name="Picture 5">
            <a:extLst>
              <a:ext uri="{FF2B5EF4-FFF2-40B4-BE49-F238E27FC236}">
                <a16:creationId xmlns:a16="http://schemas.microsoft.com/office/drawing/2014/main" id="{AA46857E-9A58-0248-B77E-A720016F2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89085">
            <a:off x="-1915375" y="6957087"/>
            <a:ext cx="4940213" cy="4544996"/>
          </a:xfrm>
          <a:prstGeom prst="rect">
            <a:avLst/>
          </a:prstGeom>
        </p:spPr>
      </p:pic>
      <p:pic>
        <p:nvPicPr>
          <p:cNvPr id="28" name="Picture 3">
            <a:extLst>
              <a:ext uri="{FF2B5EF4-FFF2-40B4-BE49-F238E27FC236}">
                <a16:creationId xmlns:a16="http://schemas.microsoft.com/office/drawing/2014/main" id="{89FF55EF-1D69-D960-BD0C-1649F9601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25600" y="5676900"/>
            <a:ext cx="5852956" cy="59120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7432" y="1830376"/>
            <a:ext cx="1452460" cy="11778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432" y="5981700"/>
            <a:ext cx="1356491" cy="142108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3908" y="3879404"/>
            <a:ext cx="1610397" cy="1484494"/>
          </a:xfrm>
          <a:prstGeom prst="rect">
            <a:avLst/>
          </a:prstGeom>
        </p:spPr>
      </p:pic>
      <p:sp>
        <p:nvSpPr>
          <p:cNvPr id="11" name="TextBox 10">
            <a:extLst>
              <a:ext uri="{FF2B5EF4-FFF2-40B4-BE49-F238E27FC236}">
                <a16:creationId xmlns:a16="http://schemas.microsoft.com/office/drawing/2014/main" id="{B126900F-6DB2-2876-F351-C41F5766F693}"/>
              </a:ext>
            </a:extLst>
          </p:cNvPr>
          <p:cNvSpPr txBox="1"/>
          <p:nvPr/>
        </p:nvSpPr>
        <p:spPr>
          <a:xfrm>
            <a:off x="4343400" y="35642"/>
            <a:ext cx="9144000" cy="1407373"/>
          </a:xfrm>
          <a:prstGeom prst="rect">
            <a:avLst/>
          </a:prstGeom>
          <a:noFill/>
        </p:spPr>
        <p:txBody>
          <a:bodyPr wrap="square">
            <a:spAutoFit/>
          </a:bodyPr>
          <a:lstStyle/>
          <a:p>
            <a:pPr marL="0" marR="0" algn="ctr">
              <a:lnSpc>
                <a:spcPct val="150000"/>
              </a:lnSpc>
              <a:spcBef>
                <a:spcPts val="0"/>
              </a:spcBef>
              <a:spcAft>
                <a:spcPts val="0"/>
              </a:spcAft>
            </a:pPr>
            <a:r>
              <a:rPr lang="en-US" sz="6500" b="1">
                <a:effectLst/>
                <a:latin typeface="Arial" panose="020B0604020202020204" pitchFamily="34" charset="0"/>
                <a:ea typeface="Times New Roman" panose="02020603050405020304" pitchFamily="18" charset="0"/>
                <a:cs typeface="Arial" panose="020B0604020202020204" pitchFamily="34" charset="0"/>
              </a:rPr>
              <a:t>IV. Tế bào chất</a:t>
            </a:r>
            <a:endParaRPr lang="en-US" sz="6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09749509-9EDE-E311-6C56-6D55BDE26FF6}"/>
              </a:ext>
            </a:extLst>
          </p:cNvPr>
          <p:cNvSpPr txBox="1"/>
          <p:nvPr/>
        </p:nvSpPr>
        <p:spPr>
          <a:xfrm>
            <a:off x="3505200" y="1811941"/>
            <a:ext cx="13145368" cy="1323439"/>
          </a:xfrm>
          <a:prstGeom prst="rect">
            <a:avLst/>
          </a:prstGeom>
          <a:noFill/>
        </p:spPr>
        <p:txBody>
          <a:bodyPr wrap="square">
            <a:spAutoFit/>
          </a:bodyPr>
          <a:lstStyle/>
          <a:p>
            <a:pPr marR="0" algn="just">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Là vùng giữa màng sinh chất và nhân, gồm dịch keo (bào tương), các bào quan và bộ khung tế bào. </a:t>
            </a:r>
          </a:p>
        </p:txBody>
      </p:sp>
      <p:pic>
        <p:nvPicPr>
          <p:cNvPr id="15" name="Picture 4">
            <a:extLst>
              <a:ext uri="{FF2B5EF4-FFF2-40B4-BE49-F238E27FC236}">
                <a16:creationId xmlns:a16="http://schemas.microsoft.com/office/drawing/2014/main" id="{1838628B-4AB9-4430-5798-29B60B464A5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37432" y="8018609"/>
            <a:ext cx="1605761" cy="1759300"/>
          </a:xfrm>
          <a:prstGeom prst="rect">
            <a:avLst/>
          </a:prstGeom>
        </p:spPr>
      </p:pic>
      <p:sp>
        <p:nvSpPr>
          <p:cNvPr id="18" name="TextBox 17">
            <a:extLst>
              <a:ext uri="{FF2B5EF4-FFF2-40B4-BE49-F238E27FC236}">
                <a16:creationId xmlns:a16="http://schemas.microsoft.com/office/drawing/2014/main" id="{8AEB85AE-535A-FCA2-F779-9633DE216650}"/>
              </a:ext>
            </a:extLst>
          </p:cNvPr>
          <p:cNvSpPr txBox="1"/>
          <p:nvPr/>
        </p:nvSpPr>
        <p:spPr>
          <a:xfrm>
            <a:off x="3505200" y="3542662"/>
            <a:ext cx="13145368" cy="182492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Bào tương chứa nước, các chất</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vô cơ khác và các phân tử sinh học như enzyme, carbohydrate,</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acid hữu cơ,... </a:t>
            </a:r>
          </a:p>
        </p:txBody>
      </p:sp>
      <p:sp>
        <p:nvSpPr>
          <p:cNvPr id="21" name="TextBox 20">
            <a:extLst>
              <a:ext uri="{FF2B5EF4-FFF2-40B4-BE49-F238E27FC236}">
                <a16:creationId xmlns:a16="http://schemas.microsoft.com/office/drawing/2014/main" id="{CC758C25-1019-2272-094D-6B6362BD0916}"/>
              </a:ext>
            </a:extLst>
          </p:cNvPr>
          <p:cNvSpPr txBox="1"/>
          <p:nvPr/>
        </p:nvSpPr>
        <p:spPr>
          <a:xfrm>
            <a:off x="3505200" y="5577863"/>
            <a:ext cx="13145368" cy="182492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Các bào quan có cấu trúc đặc trưng và thực hiện những chức năng nhất định trong tế bào.</a:t>
            </a:r>
          </a:p>
        </p:txBody>
      </p:sp>
      <p:sp>
        <p:nvSpPr>
          <p:cNvPr id="24" name="TextBox 23">
            <a:extLst>
              <a:ext uri="{FF2B5EF4-FFF2-40B4-BE49-F238E27FC236}">
                <a16:creationId xmlns:a16="http://schemas.microsoft.com/office/drawing/2014/main" id="{DF521285-4546-3258-A91C-B1613E278C8F}"/>
              </a:ext>
            </a:extLst>
          </p:cNvPr>
          <p:cNvSpPr txBox="1"/>
          <p:nvPr/>
        </p:nvSpPr>
        <p:spPr>
          <a:xfrm>
            <a:off x="3505200" y="8343900"/>
            <a:ext cx="13868400" cy="90159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Là nơi diễn ra hầu hết các hoạt động sống của tế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grpSp>
        <p:nvGrpSpPr>
          <p:cNvPr id="13" name="Group 13"/>
          <p:cNvGrpSpPr/>
          <p:nvPr/>
        </p:nvGrpSpPr>
        <p:grpSpPr>
          <a:xfrm>
            <a:off x="1219200" y="6819901"/>
            <a:ext cx="15697200" cy="2963586"/>
            <a:chOff x="0" y="0"/>
            <a:chExt cx="1781144" cy="870887"/>
          </a:xfrm>
        </p:grpSpPr>
        <p:sp>
          <p:nvSpPr>
            <p:cNvPr id="14" name="Freeform 14"/>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grpSp>
        <p:nvGrpSpPr>
          <p:cNvPr id="18" name="Group 18"/>
          <p:cNvGrpSpPr/>
          <p:nvPr/>
        </p:nvGrpSpPr>
        <p:grpSpPr>
          <a:xfrm>
            <a:off x="1219200" y="1994884"/>
            <a:ext cx="15697200" cy="3529616"/>
            <a:chOff x="0" y="0"/>
            <a:chExt cx="1781144" cy="870887"/>
          </a:xfrm>
        </p:grpSpPr>
        <p:sp>
          <p:nvSpPr>
            <p:cNvPr id="19" name="Freeform 19"/>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35" name="TextBox 34">
            <a:extLst>
              <a:ext uri="{FF2B5EF4-FFF2-40B4-BE49-F238E27FC236}">
                <a16:creationId xmlns:a16="http://schemas.microsoft.com/office/drawing/2014/main" id="{7A9746FD-203D-384E-F294-E8E7D7D67CED}"/>
              </a:ext>
            </a:extLst>
          </p:cNvPr>
          <p:cNvSpPr txBox="1"/>
          <p:nvPr/>
        </p:nvSpPr>
        <p:spPr>
          <a:xfrm>
            <a:off x="2575341" y="407542"/>
            <a:ext cx="13137317"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Ti thể</a:t>
            </a:r>
            <a:endParaRPr kumimoji="0" lang="en-US" sz="6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2">
            <a:extLst>
              <a:ext uri="{FF2B5EF4-FFF2-40B4-BE49-F238E27FC236}">
                <a16:creationId xmlns:a16="http://schemas.microsoft.com/office/drawing/2014/main" id="{37105B08-C003-781C-5629-03461DFCDD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7600" y="1994884"/>
            <a:ext cx="7788602" cy="7788602"/>
          </a:xfrm>
          <a:prstGeom prst="rect">
            <a:avLst/>
          </a:prstGeom>
        </p:spPr>
      </p:pic>
      <p:sp>
        <p:nvSpPr>
          <p:cNvPr id="39" name="TextBox 38">
            <a:extLst>
              <a:ext uri="{FF2B5EF4-FFF2-40B4-BE49-F238E27FC236}">
                <a16:creationId xmlns:a16="http://schemas.microsoft.com/office/drawing/2014/main" id="{7DE48592-6135-DCC3-EF90-BD6A685B9277}"/>
              </a:ext>
            </a:extLst>
          </p:cNvPr>
          <p:cNvSpPr txBox="1"/>
          <p:nvPr/>
        </p:nvSpPr>
        <p:spPr>
          <a:xfrm>
            <a:off x="1254802" y="2219591"/>
            <a:ext cx="14341058" cy="3080202"/>
          </a:xfrm>
          <a:prstGeom prst="rect">
            <a:avLst/>
          </a:prstGeom>
          <a:noFill/>
        </p:spPr>
        <p:txBody>
          <a:bodyPr wrap="square">
            <a:spAutoFit/>
          </a:bodyPr>
          <a:lstStyle/>
          <a:p>
            <a:pPr algn="just">
              <a:lnSpc>
                <a:spcPct val="150000"/>
              </a:lnSpc>
            </a:pPr>
            <a:r>
              <a:rPr lang="en-US" sz="4500" b="1" i="1">
                <a:effectLst/>
                <a:latin typeface="Arial" panose="020B0604020202020204" pitchFamily="34" charset="0"/>
                <a:ea typeface="Times New Roman" panose="02020603050405020304" pitchFamily="18" charset="0"/>
                <a:cs typeface="Arial" panose="020B0604020202020204" pitchFamily="34" charset="0"/>
              </a:rPr>
              <a:t>Chức năng: </a:t>
            </a:r>
            <a:r>
              <a:rPr lang="en-US" sz="4500">
                <a:effectLst/>
                <a:latin typeface="Arial" panose="020B0604020202020204" pitchFamily="34" charset="0"/>
                <a:ea typeface="Times New Roman" panose="02020603050405020304" pitchFamily="18" charset="0"/>
                <a:cs typeface="Arial" panose="020B0604020202020204" pitchFamily="34" charset="0"/>
              </a:rPr>
              <a:t>“Nhà máy năng lượng”, là nơi diễn ra quá trình hô hấp tế bào, tạo ra phần lớn ATP, cung cấp năng lượng cho các hoạt động của tế bào.</a:t>
            </a:r>
          </a:p>
        </p:txBody>
      </p:sp>
      <p:sp>
        <p:nvSpPr>
          <p:cNvPr id="42" name="TextBox 41">
            <a:extLst>
              <a:ext uri="{FF2B5EF4-FFF2-40B4-BE49-F238E27FC236}">
                <a16:creationId xmlns:a16="http://schemas.microsoft.com/office/drawing/2014/main" id="{95CF8496-DD04-BB3B-6F31-67474ED5A8D6}"/>
              </a:ext>
            </a:extLst>
          </p:cNvPr>
          <p:cNvSpPr txBox="1"/>
          <p:nvPr/>
        </p:nvSpPr>
        <p:spPr>
          <a:xfrm>
            <a:off x="1483402" y="7271388"/>
            <a:ext cx="14112458" cy="2041456"/>
          </a:xfrm>
          <a:prstGeom prst="rect">
            <a:avLst/>
          </a:prstGeom>
          <a:noFill/>
        </p:spPr>
        <p:txBody>
          <a:bodyPr wrap="square">
            <a:spAutoFit/>
          </a:bodyPr>
          <a:lstStyle/>
          <a:p>
            <a:pPr algn="just">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Số lượng ti thể tùy thuộc vào loại tế bào và hoạt động của tế bào (giao động từ hàng trăm đến hàng nghìn).</a:t>
            </a:r>
          </a:p>
        </p:txBody>
      </p:sp>
    </p:spTree>
    <p:extLst>
      <p:ext uri="{BB962C8B-B14F-4D97-AF65-F5344CB8AC3E}">
        <p14:creationId xmlns:p14="http://schemas.microsoft.com/office/powerpoint/2010/main" val="361987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grpSp>
        <p:nvGrpSpPr>
          <p:cNvPr id="13" name="Group 13"/>
          <p:cNvGrpSpPr/>
          <p:nvPr/>
        </p:nvGrpSpPr>
        <p:grpSpPr>
          <a:xfrm>
            <a:off x="1219200" y="6819901"/>
            <a:ext cx="15697200" cy="2963586"/>
            <a:chOff x="0" y="0"/>
            <a:chExt cx="1781144" cy="870887"/>
          </a:xfrm>
        </p:grpSpPr>
        <p:sp>
          <p:nvSpPr>
            <p:cNvPr id="14" name="Freeform 14"/>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grpSp>
        <p:nvGrpSpPr>
          <p:cNvPr id="18" name="Group 18"/>
          <p:cNvGrpSpPr/>
          <p:nvPr/>
        </p:nvGrpSpPr>
        <p:grpSpPr>
          <a:xfrm>
            <a:off x="1219200" y="1994884"/>
            <a:ext cx="15697200" cy="3529616"/>
            <a:chOff x="0" y="0"/>
            <a:chExt cx="1781144" cy="870887"/>
          </a:xfrm>
        </p:grpSpPr>
        <p:sp>
          <p:nvSpPr>
            <p:cNvPr id="19" name="Freeform 19"/>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35" name="TextBox 34">
            <a:extLst>
              <a:ext uri="{FF2B5EF4-FFF2-40B4-BE49-F238E27FC236}">
                <a16:creationId xmlns:a16="http://schemas.microsoft.com/office/drawing/2014/main" id="{7A9746FD-203D-384E-F294-E8E7D7D67CED}"/>
              </a:ext>
            </a:extLst>
          </p:cNvPr>
          <p:cNvSpPr txBox="1"/>
          <p:nvPr/>
        </p:nvSpPr>
        <p:spPr>
          <a:xfrm>
            <a:off x="2575341" y="407542"/>
            <a:ext cx="13137317" cy="12050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Cấu tạo:</a:t>
            </a:r>
          </a:p>
        </p:txBody>
      </p:sp>
      <p:pic>
        <p:nvPicPr>
          <p:cNvPr id="36" name="Picture 2">
            <a:extLst>
              <a:ext uri="{FF2B5EF4-FFF2-40B4-BE49-F238E27FC236}">
                <a16:creationId xmlns:a16="http://schemas.microsoft.com/office/drawing/2014/main" id="{37105B08-C003-781C-5629-03461DFCDD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7600" y="1994884"/>
            <a:ext cx="7788602" cy="7788602"/>
          </a:xfrm>
          <a:prstGeom prst="rect">
            <a:avLst/>
          </a:prstGeom>
        </p:spPr>
      </p:pic>
      <p:sp>
        <p:nvSpPr>
          <p:cNvPr id="39" name="TextBox 38">
            <a:extLst>
              <a:ext uri="{FF2B5EF4-FFF2-40B4-BE49-F238E27FC236}">
                <a16:creationId xmlns:a16="http://schemas.microsoft.com/office/drawing/2014/main" id="{7DE48592-6135-DCC3-EF90-BD6A685B9277}"/>
              </a:ext>
            </a:extLst>
          </p:cNvPr>
          <p:cNvSpPr txBox="1"/>
          <p:nvPr/>
        </p:nvSpPr>
        <p:spPr>
          <a:xfrm>
            <a:off x="1369102" y="1923900"/>
            <a:ext cx="14341058" cy="367158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Lớp màng trong lõm sâu vào bên trong tạo các cấu trúc gọi là mào (nơi chứa các enzyme của chuỗi truyền electron và tổng hợp ATP). + Chất nền ti thể: dịch chứa nhiều enzyme, ribosome 70S, DNA, acid hữu cơ,... </a:t>
            </a:r>
          </a:p>
        </p:txBody>
      </p:sp>
      <p:sp>
        <p:nvSpPr>
          <p:cNvPr id="42" name="TextBox 41">
            <a:extLst>
              <a:ext uri="{FF2B5EF4-FFF2-40B4-BE49-F238E27FC236}">
                <a16:creationId xmlns:a16="http://schemas.microsoft.com/office/drawing/2014/main" id="{95CF8496-DD04-BB3B-6F31-67474ED5A8D6}"/>
              </a:ext>
            </a:extLst>
          </p:cNvPr>
          <p:cNvSpPr txBox="1"/>
          <p:nvPr/>
        </p:nvSpPr>
        <p:spPr>
          <a:xfrm>
            <a:off x="1483402" y="7277100"/>
            <a:ext cx="14112458"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DNA ti thể có kích thước nhỏ, dạng vòng kép, mã hoá một số protein, tRNA, rRNA.... của ti thể.</a:t>
            </a:r>
          </a:p>
        </p:txBody>
      </p:sp>
    </p:spTree>
    <p:extLst>
      <p:ext uri="{BB962C8B-B14F-4D97-AF65-F5344CB8AC3E}">
        <p14:creationId xmlns:p14="http://schemas.microsoft.com/office/powerpoint/2010/main" val="247263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9144000" cy="10287000"/>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4522">
            <a:off x="15490214" y="7779754"/>
            <a:ext cx="5231197" cy="5284037"/>
          </a:xfrm>
          <a:prstGeom prst="rect">
            <a:avLst/>
          </a:prstGeom>
        </p:spPr>
      </p:pic>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00984">
            <a:off x="-932304" y="-648538"/>
            <a:ext cx="3233864" cy="3399594"/>
          </a:xfrm>
          <a:prstGeom prst="rect">
            <a:avLst/>
          </a:prstGeom>
        </p:spPr>
      </p:pic>
      <p:sp>
        <p:nvSpPr>
          <p:cNvPr id="8" name="TextBox 7">
            <a:extLst>
              <a:ext uri="{FF2B5EF4-FFF2-40B4-BE49-F238E27FC236}">
                <a16:creationId xmlns:a16="http://schemas.microsoft.com/office/drawing/2014/main" id="{F20A02E4-0005-6088-F5CA-48891C68D604}"/>
              </a:ext>
            </a:extLst>
          </p:cNvPr>
          <p:cNvSpPr txBox="1"/>
          <p:nvPr/>
        </p:nvSpPr>
        <p:spPr>
          <a:xfrm>
            <a:off x="3733800" y="-254996"/>
            <a:ext cx="9756058" cy="1306255"/>
          </a:xfrm>
          <a:prstGeom prst="rect">
            <a:avLst/>
          </a:prstGeom>
          <a:noFill/>
        </p:spPr>
        <p:txBody>
          <a:bodyPr wrap="square">
            <a:spAutoFit/>
          </a:bodyPr>
          <a:lstStyle/>
          <a:p>
            <a:pPr marL="0" marR="0" algn="ctr">
              <a:lnSpc>
                <a:spcPct val="150000"/>
              </a:lnSpc>
              <a:spcBef>
                <a:spcPts val="0"/>
              </a:spcBef>
              <a:spcAft>
                <a:spcPts val="0"/>
              </a:spcAft>
            </a:pPr>
            <a:r>
              <a:rPr lang="en-US" sz="6000" b="1">
                <a:effectLst/>
                <a:latin typeface="Arial" panose="020B0604020202020204" pitchFamily="34" charset="0"/>
                <a:ea typeface="Times New Roman" panose="02020603050405020304" pitchFamily="18" charset="0"/>
                <a:cs typeface="Arial" panose="020B0604020202020204" pitchFamily="34" charset="0"/>
              </a:rPr>
              <a:t>2. Lục lạp</a:t>
            </a:r>
            <a:endParaRPr lang="en-US" sz="6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E071D1E5-69B3-A556-AD9B-1E25239315F2}"/>
              </a:ext>
            </a:extLst>
          </p:cNvPr>
          <p:cNvSpPr txBox="1"/>
          <p:nvPr/>
        </p:nvSpPr>
        <p:spPr>
          <a:xfrm>
            <a:off x="304857" y="2228497"/>
            <a:ext cx="8306972" cy="4032066"/>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3500" b="1" i="1">
                <a:effectLst/>
                <a:latin typeface="Arial" panose="020B0604020202020204" pitchFamily="34" charset="0"/>
                <a:ea typeface="Times New Roman" panose="02020603050405020304" pitchFamily="18" charset="0"/>
                <a:cs typeface="Arial" panose="020B0604020202020204" pitchFamily="34" charset="0"/>
              </a:rPr>
              <a:t>Chức năng: </a:t>
            </a:r>
            <a:r>
              <a:rPr lang="en-US" sz="3500">
                <a:effectLst/>
                <a:latin typeface="Arial" panose="020B0604020202020204" pitchFamily="34" charset="0"/>
                <a:ea typeface="Times New Roman" panose="02020603050405020304" pitchFamily="18" charset="0"/>
                <a:cs typeface="Arial" panose="020B0604020202020204" pitchFamily="34" charset="0"/>
              </a:rPr>
              <a:t>Là bào quan đặc biệt của tế bào thực vật và một số nguyên sinh vật, có khả năng chuyển hoá năng lượng ánh sáng thành năng lượng hoá học.</a:t>
            </a:r>
          </a:p>
        </p:txBody>
      </p:sp>
      <p:sp>
        <p:nvSpPr>
          <p:cNvPr id="18" name="TextBox 17">
            <a:extLst>
              <a:ext uri="{FF2B5EF4-FFF2-40B4-BE49-F238E27FC236}">
                <a16:creationId xmlns:a16="http://schemas.microsoft.com/office/drawing/2014/main" id="{3EF9CBCF-25C3-DEF7-993B-33FFADAAFDDC}"/>
              </a:ext>
            </a:extLst>
          </p:cNvPr>
          <p:cNvSpPr txBox="1"/>
          <p:nvPr/>
        </p:nvSpPr>
        <p:spPr>
          <a:xfrm>
            <a:off x="9290488" y="1409700"/>
            <a:ext cx="8398740" cy="8071633"/>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b="1" i="1">
                <a:effectLst/>
                <a:latin typeface="Arial" panose="020B0604020202020204" pitchFamily="34" charset="0"/>
                <a:ea typeface="Times New Roman" panose="02020603050405020304" pitchFamily="18" charset="0"/>
                <a:cs typeface="Arial" panose="020B0604020202020204" pitchFamily="34" charset="0"/>
              </a:rPr>
              <a:t>Cấu tạo:</a:t>
            </a:r>
          </a:p>
          <a:p>
            <a:pPr marL="457200" marR="0" indent="-457200" algn="just">
              <a:lnSpc>
                <a:spcPct val="150000"/>
              </a:lnSpc>
              <a:spcBef>
                <a:spcPts val="0"/>
              </a:spcBef>
              <a:spcAft>
                <a:spcPts val="0"/>
              </a:spcAft>
              <a:buFont typeface="Courier New" panose="02070309020205020404" pitchFamily="49" charset="0"/>
              <a:buChar char="o"/>
            </a:pPr>
            <a:r>
              <a:rPr lang="en-US" sz="3500">
                <a:effectLst/>
                <a:latin typeface="Arial" panose="020B0604020202020204" pitchFamily="34" charset="0"/>
                <a:ea typeface="Times New Roman" panose="02020603050405020304" pitchFamily="18" charset="0"/>
                <a:cs typeface="Arial" panose="020B0604020202020204" pitchFamily="34" charset="0"/>
              </a:rPr>
              <a:t>Bên trong có các túi dẹt (thylakoid) nối với nhau, nằm xếp chồng lên nhau tạo các hạt grana.</a:t>
            </a:r>
          </a:p>
          <a:p>
            <a:pPr marL="457200" marR="0" indent="-457200" algn="just">
              <a:lnSpc>
                <a:spcPct val="150000"/>
              </a:lnSpc>
              <a:spcBef>
                <a:spcPts val="0"/>
              </a:spcBef>
              <a:spcAft>
                <a:spcPts val="0"/>
              </a:spcAft>
              <a:buFont typeface="Courier New" panose="02070309020205020404" pitchFamily="49" charset="0"/>
              <a:buChar char="o"/>
            </a:pPr>
            <a:r>
              <a:rPr lang="en-US" sz="3500">
                <a:effectLst/>
                <a:latin typeface="Arial" panose="020B0604020202020204" pitchFamily="34" charset="0"/>
                <a:ea typeface="Times New Roman" panose="02020603050405020304" pitchFamily="18" charset="0"/>
                <a:cs typeface="Arial" panose="020B0604020202020204" pitchFamily="34" charset="0"/>
              </a:rPr>
              <a:t>Các hạt grana nối với nhau bằng các ống mảnh. </a:t>
            </a:r>
          </a:p>
          <a:p>
            <a:pPr marL="457200" marR="0" indent="-457200" algn="just">
              <a:lnSpc>
                <a:spcPct val="150000"/>
              </a:lnSpc>
              <a:spcBef>
                <a:spcPts val="0"/>
              </a:spcBef>
              <a:spcAft>
                <a:spcPts val="0"/>
              </a:spcAft>
              <a:buFont typeface="Courier New" panose="02070309020205020404" pitchFamily="49" charset="0"/>
              <a:buChar char="o"/>
            </a:pPr>
            <a:r>
              <a:rPr lang="en-US" sz="3500">
                <a:effectLst/>
                <a:latin typeface="Arial" panose="020B0604020202020204" pitchFamily="34" charset="0"/>
                <a:ea typeface="Times New Roman" panose="02020603050405020304" pitchFamily="18" charset="0"/>
                <a:cs typeface="Arial" panose="020B0604020202020204" pitchFamily="34" charset="0"/>
              </a:rPr>
              <a:t>Chất nền lục lạp (stroma) là dịch chứa các phân tử như các enzyme tham gia cố định CO, chất khí hoà tan, glucose, DNA vòng kép, ribosome 70S,...</a:t>
            </a:r>
          </a:p>
        </p:txBody>
      </p:sp>
      <p:pic>
        <p:nvPicPr>
          <p:cNvPr id="22" name="Picture 21">
            <a:extLst>
              <a:ext uri="{FF2B5EF4-FFF2-40B4-BE49-F238E27FC236}">
                <a16:creationId xmlns:a16="http://schemas.microsoft.com/office/drawing/2014/main" id="{8A67B0EB-D4AB-6D24-DCA0-D37DD0F4F129}"/>
              </a:ext>
            </a:extLst>
          </p:cNvPr>
          <p:cNvPicPr>
            <a:picLocks noChangeAspect="1"/>
          </p:cNvPicPr>
          <p:nvPr/>
        </p:nvPicPr>
        <p:blipFill rotWithShape="1">
          <a:blip r:embed="rId6">
            <a:extLst>
              <a:ext uri="{28A0092B-C50C-407E-A947-70E740481C1C}">
                <a14:useLocalDpi xmlns:a14="http://schemas.microsoft.com/office/drawing/2010/main" val="0"/>
              </a:ext>
            </a:extLst>
          </a:blip>
          <a:srcRect l="36248" t="4067" r="41249" b="60373"/>
          <a:stretch/>
        </p:blipFill>
        <p:spPr>
          <a:xfrm>
            <a:off x="3623566" y="5506118"/>
            <a:ext cx="5520434" cy="4907051"/>
          </a:xfrm>
          <a:prstGeom prst="rect">
            <a:avLst/>
          </a:prstGeom>
        </p:spPr>
      </p:pic>
    </p:spTree>
    <p:extLst>
      <p:ext uri="{BB962C8B-B14F-4D97-AF65-F5344CB8AC3E}">
        <p14:creationId xmlns:p14="http://schemas.microsoft.com/office/powerpoint/2010/main" val="30025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45">
                                          <p:stCondLst>
                                            <p:cond delay="0"/>
                                          </p:stCondLst>
                                        </p:cTn>
                                        <p:tgtEl>
                                          <p:spTgt spid="13"/>
                                        </p:tgtEl>
                                      </p:cBhvr>
                                    </p:animEffect>
                                    <p:anim calcmode="lin" valueType="num">
                                      <p:cBhvr>
                                        <p:cTn id="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3" dur="7">
                                          <p:stCondLst>
                                            <p:cond delay="162"/>
                                          </p:stCondLst>
                                        </p:cTn>
                                        <p:tgtEl>
                                          <p:spTgt spid="13"/>
                                        </p:tgtEl>
                                      </p:cBhvr>
                                      <p:to x="100000" y="60000"/>
                                    </p:animScale>
                                    <p:animScale>
                                      <p:cBhvr>
                                        <p:cTn id="14" dur="41" decel="50000">
                                          <p:stCondLst>
                                            <p:cond delay="169"/>
                                          </p:stCondLst>
                                        </p:cTn>
                                        <p:tgtEl>
                                          <p:spTgt spid="13"/>
                                        </p:tgtEl>
                                      </p:cBhvr>
                                      <p:to x="100000" y="100000"/>
                                    </p:animScale>
                                    <p:animScale>
                                      <p:cBhvr>
                                        <p:cTn id="15" dur="7">
                                          <p:stCondLst>
                                            <p:cond delay="328"/>
                                          </p:stCondLst>
                                        </p:cTn>
                                        <p:tgtEl>
                                          <p:spTgt spid="13"/>
                                        </p:tgtEl>
                                      </p:cBhvr>
                                      <p:to x="100000" y="80000"/>
                                    </p:animScale>
                                    <p:animScale>
                                      <p:cBhvr>
                                        <p:cTn id="16" dur="41" decel="50000">
                                          <p:stCondLst>
                                            <p:cond delay="335"/>
                                          </p:stCondLst>
                                        </p:cTn>
                                        <p:tgtEl>
                                          <p:spTgt spid="13"/>
                                        </p:tgtEl>
                                      </p:cBhvr>
                                      <p:to x="100000" y="100000"/>
                                    </p:animScale>
                                    <p:animScale>
                                      <p:cBhvr>
                                        <p:cTn id="17" dur="7">
                                          <p:stCondLst>
                                            <p:cond delay="410"/>
                                          </p:stCondLst>
                                        </p:cTn>
                                        <p:tgtEl>
                                          <p:spTgt spid="13"/>
                                        </p:tgtEl>
                                      </p:cBhvr>
                                      <p:to x="100000" y="90000"/>
                                    </p:animScale>
                                    <p:animScale>
                                      <p:cBhvr>
                                        <p:cTn id="18" dur="41" decel="50000">
                                          <p:stCondLst>
                                            <p:cond delay="417"/>
                                          </p:stCondLst>
                                        </p:cTn>
                                        <p:tgtEl>
                                          <p:spTgt spid="13"/>
                                        </p:tgtEl>
                                      </p:cBhvr>
                                      <p:to x="100000" y="100000"/>
                                    </p:animScale>
                                    <p:animScale>
                                      <p:cBhvr>
                                        <p:cTn id="19" dur="7">
                                          <p:stCondLst>
                                            <p:cond delay="452"/>
                                          </p:stCondLst>
                                        </p:cTn>
                                        <p:tgtEl>
                                          <p:spTgt spid="13"/>
                                        </p:tgtEl>
                                      </p:cBhvr>
                                      <p:to x="100000" y="95000"/>
                                    </p:animScale>
                                    <p:animScale>
                                      <p:cBhvr>
                                        <p:cTn id="20" dur="41" decel="50000">
                                          <p:stCondLst>
                                            <p:cond delay="459"/>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145">
                                          <p:stCondLst>
                                            <p:cond delay="0"/>
                                          </p:stCondLst>
                                        </p:cTn>
                                        <p:tgtEl>
                                          <p:spTgt spid="18">
                                            <p:txEl>
                                              <p:pRg st="0" end="0"/>
                                            </p:txEl>
                                          </p:spTgt>
                                        </p:tgtEl>
                                      </p:cBhvr>
                                    </p:animEffect>
                                    <p:anim calcmode="lin" valueType="num">
                                      <p:cBhvr>
                                        <p:cTn id="26" dur="456"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8">
                                            <p:txEl>
                                              <p:pRg st="0" end="0"/>
                                            </p:txEl>
                                          </p:spTgt>
                                        </p:tgtEl>
                                        <p:attrNameLst>
                                          <p:attrName>ppt_y</p:attrName>
                                        </p:attrNameLst>
                                      </p:cBhvr>
                                      <p:tavLst>
                                        <p:tav tm="0" fmla="#ppt_y-sin(pi*$)/81">
                                          <p:val>
                                            <p:fltVal val="0"/>
                                          </p:val>
                                        </p:tav>
                                        <p:tav tm="100000">
                                          <p:val>
                                            <p:fltVal val="1"/>
                                          </p:val>
                                        </p:tav>
                                      </p:tavLst>
                                    </p:anim>
                                    <p:animScale>
                                      <p:cBhvr>
                                        <p:cTn id="31" dur="7">
                                          <p:stCondLst>
                                            <p:cond delay="162"/>
                                          </p:stCondLst>
                                        </p:cTn>
                                        <p:tgtEl>
                                          <p:spTgt spid="18">
                                            <p:txEl>
                                              <p:pRg st="0" end="0"/>
                                            </p:txEl>
                                          </p:spTgt>
                                        </p:tgtEl>
                                      </p:cBhvr>
                                      <p:to x="100000" y="60000"/>
                                    </p:animScale>
                                    <p:animScale>
                                      <p:cBhvr>
                                        <p:cTn id="32" dur="41" decel="50000">
                                          <p:stCondLst>
                                            <p:cond delay="169"/>
                                          </p:stCondLst>
                                        </p:cTn>
                                        <p:tgtEl>
                                          <p:spTgt spid="18">
                                            <p:txEl>
                                              <p:pRg st="0" end="0"/>
                                            </p:txEl>
                                          </p:spTgt>
                                        </p:tgtEl>
                                      </p:cBhvr>
                                      <p:to x="100000" y="100000"/>
                                    </p:animScale>
                                    <p:animScale>
                                      <p:cBhvr>
                                        <p:cTn id="33" dur="7">
                                          <p:stCondLst>
                                            <p:cond delay="328"/>
                                          </p:stCondLst>
                                        </p:cTn>
                                        <p:tgtEl>
                                          <p:spTgt spid="18">
                                            <p:txEl>
                                              <p:pRg st="0" end="0"/>
                                            </p:txEl>
                                          </p:spTgt>
                                        </p:tgtEl>
                                      </p:cBhvr>
                                      <p:to x="100000" y="80000"/>
                                    </p:animScale>
                                    <p:animScale>
                                      <p:cBhvr>
                                        <p:cTn id="34" dur="41" decel="50000">
                                          <p:stCondLst>
                                            <p:cond delay="335"/>
                                          </p:stCondLst>
                                        </p:cTn>
                                        <p:tgtEl>
                                          <p:spTgt spid="18">
                                            <p:txEl>
                                              <p:pRg st="0" end="0"/>
                                            </p:txEl>
                                          </p:spTgt>
                                        </p:tgtEl>
                                      </p:cBhvr>
                                      <p:to x="100000" y="100000"/>
                                    </p:animScale>
                                    <p:animScale>
                                      <p:cBhvr>
                                        <p:cTn id="35" dur="7">
                                          <p:stCondLst>
                                            <p:cond delay="410"/>
                                          </p:stCondLst>
                                        </p:cTn>
                                        <p:tgtEl>
                                          <p:spTgt spid="18">
                                            <p:txEl>
                                              <p:pRg st="0" end="0"/>
                                            </p:txEl>
                                          </p:spTgt>
                                        </p:tgtEl>
                                      </p:cBhvr>
                                      <p:to x="100000" y="90000"/>
                                    </p:animScale>
                                    <p:animScale>
                                      <p:cBhvr>
                                        <p:cTn id="36" dur="41" decel="50000">
                                          <p:stCondLst>
                                            <p:cond delay="417"/>
                                          </p:stCondLst>
                                        </p:cTn>
                                        <p:tgtEl>
                                          <p:spTgt spid="18">
                                            <p:txEl>
                                              <p:pRg st="0" end="0"/>
                                            </p:txEl>
                                          </p:spTgt>
                                        </p:tgtEl>
                                      </p:cBhvr>
                                      <p:to x="100000" y="100000"/>
                                    </p:animScale>
                                    <p:animScale>
                                      <p:cBhvr>
                                        <p:cTn id="37" dur="7">
                                          <p:stCondLst>
                                            <p:cond delay="452"/>
                                          </p:stCondLst>
                                        </p:cTn>
                                        <p:tgtEl>
                                          <p:spTgt spid="18">
                                            <p:txEl>
                                              <p:pRg st="0" end="0"/>
                                            </p:txEl>
                                          </p:spTgt>
                                        </p:tgtEl>
                                      </p:cBhvr>
                                      <p:to x="100000" y="95000"/>
                                    </p:animScale>
                                    <p:animScale>
                                      <p:cBhvr>
                                        <p:cTn id="38" dur="41" decel="50000">
                                          <p:stCondLst>
                                            <p:cond delay="459"/>
                                          </p:stCondLst>
                                        </p:cTn>
                                        <p:tgtEl>
                                          <p:spTgt spid="18">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8">
                                            <p:txEl>
                                              <p:pRg st="1" end="1"/>
                                            </p:txEl>
                                          </p:spTgt>
                                        </p:tgtEl>
                                        <p:attrNameLst>
                                          <p:attrName>style.visibility</p:attrName>
                                        </p:attrNameLst>
                                      </p:cBhvr>
                                      <p:to>
                                        <p:strVal val="visible"/>
                                      </p:to>
                                    </p:set>
                                    <p:animEffect transition="in" filter="wipe(down)">
                                      <p:cBhvr>
                                        <p:cTn id="43" dur="145">
                                          <p:stCondLst>
                                            <p:cond delay="0"/>
                                          </p:stCondLst>
                                        </p:cTn>
                                        <p:tgtEl>
                                          <p:spTgt spid="18">
                                            <p:txEl>
                                              <p:pRg st="1" end="1"/>
                                            </p:txEl>
                                          </p:spTgt>
                                        </p:tgtEl>
                                      </p:cBhvr>
                                    </p:animEffect>
                                    <p:anim calcmode="lin" valueType="num">
                                      <p:cBhvr>
                                        <p:cTn id="44" dur="456" tmFilter="0,0; 0.14,0.36; 0.43,0.73; 0.71,0.91; 1.0,1.0">
                                          <p:stCondLst>
                                            <p:cond delay="0"/>
                                          </p:stCondLst>
                                        </p:cTn>
                                        <p:tgtEl>
                                          <p:spTgt spid="18">
                                            <p:txEl>
                                              <p:pRg st="1" end="1"/>
                                            </p:txEl>
                                          </p:spTgt>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8">
                                            <p:txEl>
                                              <p:pRg st="1" end="1"/>
                                            </p:txEl>
                                          </p:spTgt>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8">
                                            <p:txEl>
                                              <p:pRg st="1" end="1"/>
                                            </p:txEl>
                                          </p:spTgt>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8">
                                            <p:txEl>
                                              <p:pRg st="1" end="1"/>
                                            </p:txEl>
                                          </p:spTgt>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8">
                                            <p:txEl>
                                              <p:pRg st="1" end="1"/>
                                            </p:txEl>
                                          </p:spTgt>
                                        </p:tgtEl>
                                        <p:attrNameLst>
                                          <p:attrName>ppt_y</p:attrName>
                                        </p:attrNameLst>
                                      </p:cBhvr>
                                      <p:tavLst>
                                        <p:tav tm="0" fmla="#ppt_y-sin(pi*$)/81">
                                          <p:val>
                                            <p:fltVal val="0"/>
                                          </p:val>
                                        </p:tav>
                                        <p:tav tm="100000">
                                          <p:val>
                                            <p:fltVal val="1"/>
                                          </p:val>
                                        </p:tav>
                                      </p:tavLst>
                                    </p:anim>
                                    <p:animScale>
                                      <p:cBhvr>
                                        <p:cTn id="49" dur="7">
                                          <p:stCondLst>
                                            <p:cond delay="162"/>
                                          </p:stCondLst>
                                        </p:cTn>
                                        <p:tgtEl>
                                          <p:spTgt spid="18">
                                            <p:txEl>
                                              <p:pRg st="1" end="1"/>
                                            </p:txEl>
                                          </p:spTgt>
                                        </p:tgtEl>
                                      </p:cBhvr>
                                      <p:to x="100000" y="60000"/>
                                    </p:animScale>
                                    <p:animScale>
                                      <p:cBhvr>
                                        <p:cTn id="50" dur="41" decel="50000">
                                          <p:stCondLst>
                                            <p:cond delay="169"/>
                                          </p:stCondLst>
                                        </p:cTn>
                                        <p:tgtEl>
                                          <p:spTgt spid="18">
                                            <p:txEl>
                                              <p:pRg st="1" end="1"/>
                                            </p:txEl>
                                          </p:spTgt>
                                        </p:tgtEl>
                                      </p:cBhvr>
                                      <p:to x="100000" y="100000"/>
                                    </p:animScale>
                                    <p:animScale>
                                      <p:cBhvr>
                                        <p:cTn id="51" dur="7">
                                          <p:stCondLst>
                                            <p:cond delay="328"/>
                                          </p:stCondLst>
                                        </p:cTn>
                                        <p:tgtEl>
                                          <p:spTgt spid="18">
                                            <p:txEl>
                                              <p:pRg st="1" end="1"/>
                                            </p:txEl>
                                          </p:spTgt>
                                        </p:tgtEl>
                                      </p:cBhvr>
                                      <p:to x="100000" y="80000"/>
                                    </p:animScale>
                                    <p:animScale>
                                      <p:cBhvr>
                                        <p:cTn id="52" dur="41" decel="50000">
                                          <p:stCondLst>
                                            <p:cond delay="335"/>
                                          </p:stCondLst>
                                        </p:cTn>
                                        <p:tgtEl>
                                          <p:spTgt spid="18">
                                            <p:txEl>
                                              <p:pRg st="1" end="1"/>
                                            </p:txEl>
                                          </p:spTgt>
                                        </p:tgtEl>
                                      </p:cBhvr>
                                      <p:to x="100000" y="100000"/>
                                    </p:animScale>
                                    <p:animScale>
                                      <p:cBhvr>
                                        <p:cTn id="53" dur="7">
                                          <p:stCondLst>
                                            <p:cond delay="410"/>
                                          </p:stCondLst>
                                        </p:cTn>
                                        <p:tgtEl>
                                          <p:spTgt spid="18">
                                            <p:txEl>
                                              <p:pRg st="1" end="1"/>
                                            </p:txEl>
                                          </p:spTgt>
                                        </p:tgtEl>
                                      </p:cBhvr>
                                      <p:to x="100000" y="90000"/>
                                    </p:animScale>
                                    <p:animScale>
                                      <p:cBhvr>
                                        <p:cTn id="54" dur="41" decel="50000">
                                          <p:stCondLst>
                                            <p:cond delay="417"/>
                                          </p:stCondLst>
                                        </p:cTn>
                                        <p:tgtEl>
                                          <p:spTgt spid="18">
                                            <p:txEl>
                                              <p:pRg st="1" end="1"/>
                                            </p:txEl>
                                          </p:spTgt>
                                        </p:tgtEl>
                                      </p:cBhvr>
                                      <p:to x="100000" y="100000"/>
                                    </p:animScale>
                                    <p:animScale>
                                      <p:cBhvr>
                                        <p:cTn id="55" dur="7">
                                          <p:stCondLst>
                                            <p:cond delay="452"/>
                                          </p:stCondLst>
                                        </p:cTn>
                                        <p:tgtEl>
                                          <p:spTgt spid="18">
                                            <p:txEl>
                                              <p:pRg st="1" end="1"/>
                                            </p:txEl>
                                          </p:spTgt>
                                        </p:tgtEl>
                                      </p:cBhvr>
                                      <p:to x="100000" y="95000"/>
                                    </p:animScale>
                                    <p:animScale>
                                      <p:cBhvr>
                                        <p:cTn id="56" dur="41" decel="50000">
                                          <p:stCondLst>
                                            <p:cond delay="459"/>
                                          </p:stCondLst>
                                        </p:cTn>
                                        <p:tgtEl>
                                          <p:spTgt spid="18">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8">
                                            <p:txEl>
                                              <p:pRg st="2" end="2"/>
                                            </p:txEl>
                                          </p:spTgt>
                                        </p:tgtEl>
                                        <p:attrNameLst>
                                          <p:attrName>style.visibility</p:attrName>
                                        </p:attrNameLst>
                                      </p:cBhvr>
                                      <p:to>
                                        <p:strVal val="visible"/>
                                      </p:to>
                                    </p:set>
                                    <p:animEffect transition="in" filter="wipe(down)">
                                      <p:cBhvr>
                                        <p:cTn id="61" dur="145">
                                          <p:stCondLst>
                                            <p:cond delay="0"/>
                                          </p:stCondLst>
                                        </p:cTn>
                                        <p:tgtEl>
                                          <p:spTgt spid="18">
                                            <p:txEl>
                                              <p:pRg st="2" end="2"/>
                                            </p:txEl>
                                          </p:spTgt>
                                        </p:tgtEl>
                                      </p:cBhvr>
                                    </p:animEffect>
                                    <p:anim calcmode="lin" valueType="num">
                                      <p:cBhvr>
                                        <p:cTn id="62" dur="456" tmFilter="0,0; 0.14,0.36; 0.43,0.73; 0.71,0.91; 1.0,1.0">
                                          <p:stCondLst>
                                            <p:cond delay="0"/>
                                          </p:stCondLst>
                                        </p:cTn>
                                        <p:tgtEl>
                                          <p:spTgt spid="18">
                                            <p:txEl>
                                              <p:pRg st="2" end="2"/>
                                            </p:txEl>
                                          </p:spTgt>
                                        </p:tgtEl>
                                        <p:attrNameLst>
                                          <p:attrName>ppt_x</p:attrName>
                                        </p:attrNameLst>
                                      </p:cBhvr>
                                      <p:tavLst>
                                        <p:tav tm="0">
                                          <p:val>
                                            <p:strVal val="#ppt_x-0.25"/>
                                          </p:val>
                                        </p:tav>
                                        <p:tav tm="100000">
                                          <p:val>
                                            <p:strVal val="#ppt_x"/>
                                          </p:val>
                                        </p:tav>
                                      </p:tavLst>
                                    </p:anim>
                                    <p:anim calcmode="lin" valueType="num">
                                      <p:cBhvr>
                                        <p:cTn id="63" dur="166" tmFilter="0.0,0.0; 0.25,0.07; 0.50,0.2; 0.75,0.467; 1.0,1.0">
                                          <p:stCondLst>
                                            <p:cond delay="0"/>
                                          </p:stCondLst>
                                        </p:cTn>
                                        <p:tgtEl>
                                          <p:spTgt spid="18">
                                            <p:txEl>
                                              <p:pRg st="2" end="2"/>
                                            </p:txEl>
                                          </p:spTgt>
                                        </p:tgtEl>
                                        <p:attrNameLst>
                                          <p:attrName>ppt_y</p:attrName>
                                        </p:attrNameLst>
                                      </p:cBhvr>
                                      <p:tavLst>
                                        <p:tav tm="0" fmla="#ppt_y-sin(pi*$)/3">
                                          <p:val>
                                            <p:fltVal val="0.5"/>
                                          </p:val>
                                        </p:tav>
                                        <p:tav tm="100000">
                                          <p:val>
                                            <p:fltVal val="1"/>
                                          </p:val>
                                        </p:tav>
                                      </p:tavLst>
                                    </p:anim>
                                    <p:anim calcmode="lin" valueType="num">
                                      <p:cBhvr>
                                        <p:cTn id="64" dur="166" tmFilter="0, 0; 0.125,0.2665; 0.25,0.4; 0.375,0.465; 0.5,0.5;  0.625,0.535; 0.75,0.6; 0.875,0.7335; 1,1">
                                          <p:stCondLst>
                                            <p:cond delay="166"/>
                                          </p:stCondLst>
                                        </p:cTn>
                                        <p:tgtEl>
                                          <p:spTgt spid="18">
                                            <p:txEl>
                                              <p:pRg st="2" end="2"/>
                                            </p:txEl>
                                          </p:spTgt>
                                        </p:tgtEl>
                                        <p:attrNameLst>
                                          <p:attrName>ppt_y</p:attrName>
                                        </p:attrNameLst>
                                      </p:cBhvr>
                                      <p:tavLst>
                                        <p:tav tm="0" fmla="#ppt_y-sin(pi*$)/9">
                                          <p:val>
                                            <p:fltVal val="0"/>
                                          </p:val>
                                        </p:tav>
                                        <p:tav tm="100000">
                                          <p:val>
                                            <p:fltVal val="1"/>
                                          </p:val>
                                        </p:tav>
                                      </p:tavLst>
                                    </p:anim>
                                    <p:anim calcmode="lin" valueType="num">
                                      <p:cBhvr>
                                        <p:cTn id="65" dur="83" tmFilter="0, 0; 0.125,0.2665; 0.25,0.4; 0.375,0.465; 0.5,0.5;  0.625,0.535; 0.75,0.6; 0.875,0.7335; 1,1">
                                          <p:stCondLst>
                                            <p:cond delay="331"/>
                                          </p:stCondLst>
                                        </p:cTn>
                                        <p:tgtEl>
                                          <p:spTgt spid="18">
                                            <p:txEl>
                                              <p:pRg st="2" end="2"/>
                                            </p:txEl>
                                          </p:spTgt>
                                        </p:tgtEl>
                                        <p:attrNameLst>
                                          <p:attrName>ppt_y</p:attrName>
                                        </p:attrNameLst>
                                      </p:cBhvr>
                                      <p:tavLst>
                                        <p:tav tm="0" fmla="#ppt_y-sin(pi*$)/27">
                                          <p:val>
                                            <p:fltVal val="0"/>
                                          </p:val>
                                        </p:tav>
                                        <p:tav tm="100000">
                                          <p:val>
                                            <p:fltVal val="1"/>
                                          </p:val>
                                        </p:tav>
                                      </p:tavLst>
                                    </p:anim>
                                    <p:anim calcmode="lin" valueType="num">
                                      <p:cBhvr>
                                        <p:cTn id="66" dur="41" tmFilter="0, 0; 0.125,0.2665; 0.25,0.4; 0.375,0.465; 0.5,0.5;  0.625,0.535; 0.75,0.6; 0.875,0.7335; 1,1">
                                          <p:stCondLst>
                                            <p:cond delay="414"/>
                                          </p:stCondLst>
                                        </p:cTn>
                                        <p:tgtEl>
                                          <p:spTgt spid="18">
                                            <p:txEl>
                                              <p:pRg st="2" end="2"/>
                                            </p:txEl>
                                          </p:spTgt>
                                        </p:tgtEl>
                                        <p:attrNameLst>
                                          <p:attrName>ppt_y</p:attrName>
                                        </p:attrNameLst>
                                      </p:cBhvr>
                                      <p:tavLst>
                                        <p:tav tm="0" fmla="#ppt_y-sin(pi*$)/81">
                                          <p:val>
                                            <p:fltVal val="0"/>
                                          </p:val>
                                        </p:tav>
                                        <p:tav tm="100000">
                                          <p:val>
                                            <p:fltVal val="1"/>
                                          </p:val>
                                        </p:tav>
                                      </p:tavLst>
                                    </p:anim>
                                    <p:animScale>
                                      <p:cBhvr>
                                        <p:cTn id="67" dur="7">
                                          <p:stCondLst>
                                            <p:cond delay="162"/>
                                          </p:stCondLst>
                                        </p:cTn>
                                        <p:tgtEl>
                                          <p:spTgt spid="18">
                                            <p:txEl>
                                              <p:pRg st="2" end="2"/>
                                            </p:txEl>
                                          </p:spTgt>
                                        </p:tgtEl>
                                      </p:cBhvr>
                                      <p:to x="100000" y="60000"/>
                                    </p:animScale>
                                    <p:animScale>
                                      <p:cBhvr>
                                        <p:cTn id="68" dur="41" decel="50000">
                                          <p:stCondLst>
                                            <p:cond delay="169"/>
                                          </p:stCondLst>
                                        </p:cTn>
                                        <p:tgtEl>
                                          <p:spTgt spid="18">
                                            <p:txEl>
                                              <p:pRg st="2" end="2"/>
                                            </p:txEl>
                                          </p:spTgt>
                                        </p:tgtEl>
                                      </p:cBhvr>
                                      <p:to x="100000" y="100000"/>
                                    </p:animScale>
                                    <p:animScale>
                                      <p:cBhvr>
                                        <p:cTn id="69" dur="7">
                                          <p:stCondLst>
                                            <p:cond delay="328"/>
                                          </p:stCondLst>
                                        </p:cTn>
                                        <p:tgtEl>
                                          <p:spTgt spid="18">
                                            <p:txEl>
                                              <p:pRg st="2" end="2"/>
                                            </p:txEl>
                                          </p:spTgt>
                                        </p:tgtEl>
                                      </p:cBhvr>
                                      <p:to x="100000" y="80000"/>
                                    </p:animScale>
                                    <p:animScale>
                                      <p:cBhvr>
                                        <p:cTn id="70" dur="41" decel="50000">
                                          <p:stCondLst>
                                            <p:cond delay="335"/>
                                          </p:stCondLst>
                                        </p:cTn>
                                        <p:tgtEl>
                                          <p:spTgt spid="18">
                                            <p:txEl>
                                              <p:pRg st="2" end="2"/>
                                            </p:txEl>
                                          </p:spTgt>
                                        </p:tgtEl>
                                      </p:cBhvr>
                                      <p:to x="100000" y="100000"/>
                                    </p:animScale>
                                    <p:animScale>
                                      <p:cBhvr>
                                        <p:cTn id="71" dur="7">
                                          <p:stCondLst>
                                            <p:cond delay="410"/>
                                          </p:stCondLst>
                                        </p:cTn>
                                        <p:tgtEl>
                                          <p:spTgt spid="18">
                                            <p:txEl>
                                              <p:pRg st="2" end="2"/>
                                            </p:txEl>
                                          </p:spTgt>
                                        </p:tgtEl>
                                      </p:cBhvr>
                                      <p:to x="100000" y="90000"/>
                                    </p:animScale>
                                    <p:animScale>
                                      <p:cBhvr>
                                        <p:cTn id="72" dur="41" decel="50000">
                                          <p:stCondLst>
                                            <p:cond delay="417"/>
                                          </p:stCondLst>
                                        </p:cTn>
                                        <p:tgtEl>
                                          <p:spTgt spid="18">
                                            <p:txEl>
                                              <p:pRg st="2" end="2"/>
                                            </p:txEl>
                                          </p:spTgt>
                                        </p:tgtEl>
                                      </p:cBhvr>
                                      <p:to x="100000" y="100000"/>
                                    </p:animScale>
                                    <p:animScale>
                                      <p:cBhvr>
                                        <p:cTn id="73" dur="7">
                                          <p:stCondLst>
                                            <p:cond delay="452"/>
                                          </p:stCondLst>
                                        </p:cTn>
                                        <p:tgtEl>
                                          <p:spTgt spid="18">
                                            <p:txEl>
                                              <p:pRg st="2" end="2"/>
                                            </p:txEl>
                                          </p:spTgt>
                                        </p:tgtEl>
                                      </p:cBhvr>
                                      <p:to x="100000" y="95000"/>
                                    </p:animScale>
                                    <p:animScale>
                                      <p:cBhvr>
                                        <p:cTn id="74" dur="41" decel="50000">
                                          <p:stCondLst>
                                            <p:cond delay="459"/>
                                          </p:stCondLst>
                                        </p:cTn>
                                        <p:tgtEl>
                                          <p:spTgt spid="18">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8">
                                            <p:txEl>
                                              <p:pRg st="3" end="3"/>
                                            </p:txEl>
                                          </p:spTgt>
                                        </p:tgtEl>
                                        <p:attrNameLst>
                                          <p:attrName>style.visibility</p:attrName>
                                        </p:attrNameLst>
                                      </p:cBhvr>
                                      <p:to>
                                        <p:strVal val="visible"/>
                                      </p:to>
                                    </p:set>
                                    <p:animEffect transition="in" filter="wipe(down)">
                                      <p:cBhvr>
                                        <p:cTn id="79" dur="145">
                                          <p:stCondLst>
                                            <p:cond delay="0"/>
                                          </p:stCondLst>
                                        </p:cTn>
                                        <p:tgtEl>
                                          <p:spTgt spid="18">
                                            <p:txEl>
                                              <p:pRg st="3" end="3"/>
                                            </p:txEl>
                                          </p:spTgt>
                                        </p:tgtEl>
                                      </p:cBhvr>
                                    </p:animEffect>
                                    <p:anim calcmode="lin" valueType="num">
                                      <p:cBhvr>
                                        <p:cTn id="80" dur="456" tmFilter="0,0; 0.14,0.36; 0.43,0.73; 0.71,0.91; 1.0,1.0">
                                          <p:stCondLst>
                                            <p:cond delay="0"/>
                                          </p:stCondLst>
                                        </p:cTn>
                                        <p:tgtEl>
                                          <p:spTgt spid="18">
                                            <p:txEl>
                                              <p:pRg st="3" end="3"/>
                                            </p:txEl>
                                          </p:spTgt>
                                        </p:tgtEl>
                                        <p:attrNameLst>
                                          <p:attrName>ppt_x</p:attrName>
                                        </p:attrNameLst>
                                      </p:cBhvr>
                                      <p:tavLst>
                                        <p:tav tm="0">
                                          <p:val>
                                            <p:strVal val="#ppt_x-0.25"/>
                                          </p:val>
                                        </p:tav>
                                        <p:tav tm="100000">
                                          <p:val>
                                            <p:strVal val="#ppt_x"/>
                                          </p:val>
                                        </p:tav>
                                      </p:tavLst>
                                    </p:anim>
                                    <p:anim calcmode="lin" valueType="num">
                                      <p:cBhvr>
                                        <p:cTn id="81" dur="166" tmFilter="0.0,0.0; 0.25,0.07; 0.50,0.2; 0.75,0.467; 1.0,1.0">
                                          <p:stCondLst>
                                            <p:cond delay="0"/>
                                          </p:stCondLst>
                                        </p:cTn>
                                        <p:tgtEl>
                                          <p:spTgt spid="18">
                                            <p:txEl>
                                              <p:pRg st="3" end="3"/>
                                            </p:txEl>
                                          </p:spTgt>
                                        </p:tgtEl>
                                        <p:attrNameLst>
                                          <p:attrName>ppt_y</p:attrName>
                                        </p:attrNameLst>
                                      </p:cBhvr>
                                      <p:tavLst>
                                        <p:tav tm="0" fmla="#ppt_y-sin(pi*$)/3">
                                          <p:val>
                                            <p:fltVal val="0.5"/>
                                          </p:val>
                                        </p:tav>
                                        <p:tav tm="100000">
                                          <p:val>
                                            <p:fltVal val="1"/>
                                          </p:val>
                                        </p:tav>
                                      </p:tavLst>
                                    </p:anim>
                                    <p:anim calcmode="lin" valueType="num">
                                      <p:cBhvr>
                                        <p:cTn id="82" dur="166" tmFilter="0, 0; 0.125,0.2665; 0.25,0.4; 0.375,0.465; 0.5,0.5;  0.625,0.535; 0.75,0.6; 0.875,0.7335; 1,1">
                                          <p:stCondLst>
                                            <p:cond delay="166"/>
                                          </p:stCondLst>
                                        </p:cTn>
                                        <p:tgtEl>
                                          <p:spTgt spid="18">
                                            <p:txEl>
                                              <p:pRg st="3" end="3"/>
                                            </p:txEl>
                                          </p:spTgt>
                                        </p:tgtEl>
                                        <p:attrNameLst>
                                          <p:attrName>ppt_y</p:attrName>
                                        </p:attrNameLst>
                                      </p:cBhvr>
                                      <p:tavLst>
                                        <p:tav tm="0" fmla="#ppt_y-sin(pi*$)/9">
                                          <p:val>
                                            <p:fltVal val="0"/>
                                          </p:val>
                                        </p:tav>
                                        <p:tav tm="100000">
                                          <p:val>
                                            <p:fltVal val="1"/>
                                          </p:val>
                                        </p:tav>
                                      </p:tavLst>
                                    </p:anim>
                                    <p:anim calcmode="lin" valueType="num">
                                      <p:cBhvr>
                                        <p:cTn id="83" dur="83" tmFilter="0, 0; 0.125,0.2665; 0.25,0.4; 0.375,0.465; 0.5,0.5;  0.625,0.535; 0.75,0.6; 0.875,0.7335; 1,1">
                                          <p:stCondLst>
                                            <p:cond delay="331"/>
                                          </p:stCondLst>
                                        </p:cTn>
                                        <p:tgtEl>
                                          <p:spTgt spid="18">
                                            <p:txEl>
                                              <p:pRg st="3" end="3"/>
                                            </p:txEl>
                                          </p:spTgt>
                                        </p:tgtEl>
                                        <p:attrNameLst>
                                          <p:attrName>ppt_y</p:attrName>
                                        </p:attrNameLst>
                                      </p:cBhvr>
                                      <p:tavLst>
                                        <p:tav tm="0" fmla="#ppt_y-sin(pi*$)/27">
                                          <p:val>
                                            <p:fltVal val="0"/>
                                          </p:val>
                                        </p:tav>
                                        <p:tav tm="100000">
                                          <p:val>
                                            <p:fltVal val="1"/>
                                          </p:val>
                                        </p:tav>
                                      </p:tavLst>
                                    </p:anim>
                                    <p:anim calcmode="lin" valueType="num">
                                      <p:cBhvr>
                                        <p:cTn id="84" dur="41" tmFilter="0, 0; 0.125,0.2665; 0.25,0.4; 0.375,0.465; 0.5,0.5;  0.625,0.535; 0.75,0.6; 0.875,0.7335; 1,1">
                                          <p:stCondLst>
                                            <p:cond delay="414"/>
                                          </p:stCondLst>
                                        </p:cTn>
                                        <p:tgtEl>
                                          <p:spTgt spid="18">
                                            <p:txEl>
                                              <p:pRg st="3" end="3"/>
                                            </p:txEl>
                                          </p:spTgt>
                                        </p:tgtEl>
                                        <p:attrNameLst>
                                          <p:attrName>ppt_y</p:attrName>
                                        </p:attrNameLst>
                                      </p:cBhvr>
                                      <p:tavLst>
                                        <p:tav tm="0" fmla="#ppt_y-sin(pi*$)/81">
                                          <p:val>
                                            <p:fltVal val="0"/>
                                          </p:val>
                                        </p:tav>
                                        <p:tav tm="100000">
                                          <p:val>
                                            <p:fltVal val="1"/>
                                          </p:val>
                                        </p:tav>
                                      </p:tavLst>
                                    </p:anim>
                                    <p:animScale>
                                      <p:cBhvr>
                                        <p:cTn id="85" dur="7">
                                          <p:stCondLst>
                                            <p:cond delay="162"/>
                                          </p:stCondLst>
                                        </p:cTn>
                                        <p:tgtEl>
                                          <p:spTgt spid="18">
                                            <p:txEl>
                                              <p:pRg st="3" end="3"/>
                                            </p:txEl>
                                          </p:spTgt>
                                        </p:tgtEl>
                                      </p:cBhvr>
                                      <p:to x="100000" y="60000"/>
                                    </p:animScale>
                                    <p:animScale>
                                      <p:cBhvr>
                                        <p:cTn id="86" dur="41" decel="50000">
                                          <p:stCondLst>
                                            <p:cond delay="169"/>
                                          </p:stCondLst>
                                        </p:cTn>
                                        <p:tgtEl>
                                          <p:spTgt spid="18">
                                            <p:txEl>
                                              <p:pRg st="3" end="3"/>
                                            </p:txEl>
                                          </p:spTgt>
                                        </p:tgtEl>
                                      </p:cBhvr>
                                      <p:to x="100000" y="100000"/>
                                    </p:animScale>
                                    <p:animScale>
                                      <p:cBhvr>
                                        <p:cTn id="87" dur="7">
                                          <p:stCondLst>
                                            <p:cond delay="328"/>
                                          </p:stCondLst>
                                        </p:cTn>
                                        <p:tgtEl>
                                          <p:spTgt spid="18">
                                            <p:txEl>
                                              <p:pRg st="3" end="3"/>
                                            </p:txEl>
                                          </p:spTgt>
                                        </p:tgtEl>
                                      </p:cBhvr>
                                      <p:to x="100000" y="80000"/>
                                    </p:animScale>
                                    <p:animScale>
                                      <p:cBhvr>
                                        <p:cTn id="88" dur="41" decel="50000">
                                          <p:stCondLst>
                                            <p:cond delay="335"/>
                                          </p:stCondLst>
                                        </p:cTn>
                                        <p:tgtEl>
                                          <p:spTgt spid="18">
                                            <p:txEl>
                                              <p:pRg st="3" end="3"/>
                                            </p:txEl>
                                          </p:spTgt>
                                        </p:tgtEl>
                                      </p:cBhvr>
                                      <p:to x="100000" y="100000"/>
                                    </p:animScale>
                                    <p:animScale>
                                      <p:cBhvr>
                                        <p:cTn id="89" dur="7">
                                          <p:stCondLst>
                                            <p:cond delay="410"/>
                                          </p:stCondLst>
                                        </p:cTn>
                                        <p:tgtEl>
                                          <p:spTgt spid="18">
                                            <p:txEl>
                                              <p:pRg st="3" end="3"/>
                                            </p:txEl>
                                          </p:spTgt>
                                        </p:tgtEl>
                                      </p:cBhvr>
                                      <p:to x="100000" y="90000"/>
                                    </p:animScale>
                                    <p:animScale>
                                      <p:cBhvr>
                                        <p:cTn id="90" dur="41" decel="50000">
                                          <p:stCondLst>
                                            <p:cond delay="417"/>
                                          </p:stCondLst>
                                        </p:cTn>
                                        <p:tgtEl>
                                          <p:spTgt spid="18">
                                            <p:txEl>
                                              <p:pRg st="3" end="3"/>
                                            </p:txEl>
                                          </p:spTgt>
                                        </p:tgtEl>
                                      </p:cBhvr>
                                      <p:to x="100000" y="100000"/>
                                    </p:animScale>
                                    <p:animScale>
                                      <p:cBhvr>
                                        <p:cTn id="91" dur="7">
                                          <p:stCondLst>
                                            <p:cond delay="452"/>
                                          </p:stCondLst>
                                        </p:cTn>
                                        <p:tgtEl>
                                          <p:spTgt spid="18">
                                            <p:txEl>
                                              <p:pRg st="3" end="3"/>
                                            </p:txEl>
                                          </p:spTgt>
                                        </p:tgtEl>
                                      </p:cBhvr>
                                      <p:to x="100000" y="95000"/>
                                    </p:animScale>
                                    <p:animScale>
                                      <p:cBhvr>
                                        <p:cTn id="92" dur="41" decel="50000">
                                          <p:stCondLst>
                                            <p:cond delay="459"/>
                                          </p:stCondLst>
                                        </p:cTn>
                                        <p:tgtEl>
                                          <p:spTgt spid="18">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38100" y="1440546"/>
            <a:ext cx="18364200" cy="2229249"/>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4522">
            <a:off x="15490214" y="7779754"/>
            <a:ext cx="5231197" cy="5284037"/>
          </a:xfrm>
          <a:prstGeom prst="rect">
            <a:avLst/>
          </a:prstGeom>
        </p:spPr>
      </p:pic>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00984">
            <a:off x="-267802" y="-986207"/>
            <a:ext cx="3233864" cy="3399594"/>
          </a:xfrm>
          <a:prstGeom prst="rect">
            <a:avLst/>
          </a:prstGeom>
        </p:spPr>
      </p:pic>
      <p:sp>
        <p:nvSpPr>
          <p:cNvPr id="8" name="TextBox 7">
            <a:extLst>
              <a:ext uri="{FF2B5EF4-FFF2-40B4-BE49-F238E27FC236}">
                <a16:creationId xmlns:a16="http://schemas.microsoft.com/office/drawing/2014/main" id="{F20A02E4-0005-6088-F5CA-48891C68D604}"/>
              </a:ext>
            </a:extLst>
          </p:cNvPr>
          <p:cNvSpPr txBox="1"/>
          <p:nvPr/>
        </p:nvSpPr>
        <p:spPr>
          <a:xfrm>
            <a:off x="3886200" y="5258"/>
            <a:ext cx="9756058"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black"/>
                </a:solidFill>
                <a:latin typeface="Arial" panose="020B0604020202020204" pitchFamily="34" charset="0"/>
                <a:ea typeface="Times New Roman" panose="02020603050405020304" pitchFamily="18" charset="0"/>
                <a:cs typeface="Arial" panose="020B0604020202020204" pitchFamily="34" charset="0"/>
              </a:rPr>
              <a:t>3. Lưới nội chất</a:t>
            </a:r>
            <a:endParaRPr kumimoji="0" lang="en-US" sz="6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B1B16258-A6B4-7751-4908-A0BD487663D7}"/>
              </a:ext>
            </a:extLst>
          </p:cNvPr>
          <p:cNvSpPr txBox="1"/>
          <p:nvPr/>
        </p:nvSpPr>
        <p:spPr>
          <a:xfrm>
            <a:off x="303395" y="1751007"/>
            <a:ext cx="17802417" cy="1608325"/>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3500" b="1" i="1">
                <a:effectLst/>
                <a:latin typeface="Arial" panose="020B0604020202020204" pitchFamily="34" charset="0"/>
                <a:ea typeface="Times New Roman" panose="02020603050405020304" pitchFamily="18" charset="0"/>
                <a:cs typeface="Arial" panose="020B0604020202020204" pitchFamily="34" charset="0"/>
              </a:rPr>
              <a:t>Chức năng: </a:t>
            </a:r>
            <a:r>
              <a:rPr lang="en-US" sz="3500">
                <a:effectLst/>
                <a:latin typeface="Arial" panose="020B0604020202020204" pitchFamily="34" charset="0"/>
                <a:ea typeface="Times New Roman" panose="02020603050405020304" pitchFamily="18" charset="0"/>
                <a:cs typeface="Arial" panose="020B0604020202020204" pitchFamily="34" charset="0"/>
              </a:rPr>
              <a:t>là hệ thống màng cuộn gập thành mạng lưới các túi dẹt và các ống chứa dịch thông với nhau. Màng của lưới nội chất nối trực tiếp với màng ngoài của nhân. </a:t>
            </a:r>
          </a:p>
        </p:txBody>
      </p:sp>
      <p:sp>
        <p:nvSpPr>
          <p:cNvPr id="16" name="TextBox 15">
            <a:extLst>
              <a:ext uri="{FF2B5EF4-FFF2-40B4-BE49-F238E27FC236}">
                <a16:creationId xmlns:a16="http://schemas.microsoft.com/office/drawing/2014/main" id="{1AED452A-5239-20AC-AD2A-A7DF1AA99346}"/>
              </a:ext>
            </a:extLst>
          </p:cNvPr>
          <p:cNvSpPr txBox="1"/>
          <p:nvPr/>
        </p:nvSpPr>
        <p:spPr>
          <a:xfrm>
            <a:off x="427425" y="3814174"/>
            <a:ext cx="16673608" cy="5647893"/>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b="1" i="1">
                <a:effectLst/>
                <a:latin typeface="Arial" panose="020B0604020202020204" pitchFamily="34" charset="0"/>
                <a:ea typeface="Times New Roman" panose="02020603050405020304" pitchFamily="18" charset="0"/>
                <a:cs typeface="Arial" panose="020B0604020202020204" pitchFamily="34" charset="0"/>
              </a:rPr>
              <a:t>Cấu tạo: </a:t>
            </a:r>
          </a:p>
          <a:p>
            <a:pPr marL="457200" marR="0" indent="-457200" algn="just">
              <a:lnSpc>
                <a:spcPct val="150000"/>
              </a:lnSpc>
              <a:spcBef>
                <a:spcPts val="0"/>
              </a:spcBef>
              <a:spcAft>
                <a:spcPts val="0"/>
              </a:spcAft>
              <a:buFont typeface="Courier New" panose="02070309020205020404" pitchFamily="49" charset="0"/>
              <a:buChar char="o"/>
            </a:pPr>
            <a:r>
              <a:rPr lang="en-US" sz="3500">
                <a:effectLst/>
                <a:latin typeface="Arial" panose="020B0604020202020204" pitchFamily="34" charset="0"/>
                <a:ea typeface="Times New Roman" panose="02020603050405020304" pitchFamily="18" charset="0"/>
                <a:cs typeface="Arial" panose="020B0604020202020204" pitchFamily="34" charset="0"/>
              </a:rPr>
              <a:t>Gồm hai phần: lưới nội chất hạt (có ribosome) và lưới nội chất trơn.</a:t>
            </a:r>
          </a:p>
          <a:p>
            <a:pPr marL="457200" marR="0" indent="-457200" algn="just">
              <a:lnSpc>
                <a:spcPct val="150000"/>
              </a:lnSpc>
              <a:spcBef>
                <a:spcPts val="0"/>
              </a:spcBef>
              <a:spcAft>
                <a:spcPts val="0"/>
              </a:spcAft>
              <a:buFont typeface="Courier New" panose="02070309020205020404" pitchFamily="49" charset="0"/>
              <a:buChar char="o"/>
            </a:pPr>
            <a:r>
              <a:rPr lang="en-US" sz="3500">
                <a:effectLst/>
                <a:latin typeface="Arial" panose="020B0604020202020204" pitchFamily="34" charset="0"/>
                <a:ea typeface="Times New Roman" panose="02020603050405020304" pitchFamily="18" charset="0"/>
                <a:cs typeface="Arial" panose="020B0604020202020204" pitchFamily="34" charset="0"/>
              </a:rPr>
              <a:t>Lưới nội chất hạt: nơi tổng hợp các phân tử protein. Lưới nội chất trơn: nơi diễn ra nhiều quá trình chuyển hoá khác nhau tùy loại tế bào. </a:t>
            </a:r>
          </a:p>
          <a:p>
            <a:pPr marL="457200" marR="0" indent="-457200" algn="just">
              <a:lnSpc>
                <a:spcPct val="150000"/>
              </a:lnSpc>
              <a:spcBef>
                <a:spcPts val="0"/>
              </a:spcBef>
              <a:spcAft>
                <a:spcPts val="0"/>
              </a:spcAft>
              <a:buFont typeface="Courier New" panose="02070309020205020404" pitchFamily="49" charset="0"/>
              <a:buChar char="o"/>
            </a:pPr>
            <a:r>
              <a:rPr lang="en-US" sz="3500">
                <a:effectLst/>
                <a:latin typeface="Arial" panose="020B0604020202020204" pitchFamily="34" charset="0"/>
                <a:ea typeface="Times New Roman" panose="02020603050405020304" pitchFamily="18" charset="0"/>
                <a:cs typeface="Arial" panose="020B0604020202020204" pitchFamily="34" charset="0"/>
              </a:rPr>
              <a:t>Một số hợp chất được tổng hợp ở lưới nội chất như protein, lipid, carbohydrate được vận chuyển trong các túi nhỏ hình cầu (túi vận chuyển) đến bộ máy Golgi và sau đó chuyển đến các bào quan khác hay ra màng tế bào (hình 8.10).</a:t>
            </a:r>
          </a:p>
        </p:txBody>
      </p:sp>
      <p:pic>
        <p:nvPicPr>
          <p:cNvPr id="19" name="Picture 18">
            <a:extLst>
              <a:ext uri="{FF2B5EF4-FFF2-40B4-BE49-F238E27FC236}">
                <a16:creationId xmlns:a16="http://schemas.microsoft.com/office/drawing/2014/main" id="{1E052662-D109-EA2C-9DC4-21573E21DDE9}"/>
              </a:ext>
            </a:extLst>
          </p:cNvPr>
          <p:cNvPicPr>
            <a:picLocks noChangeAspect="1"/>
          </p:cNvPicPr>
          <p:nvPr/>
        </p:nvPicPr>
        <p:blipFill rotWithShape="1">
          <a:blip r:embed="rId6">
            <a:extLst>
              <a:ext uri="{28A0092B-C50C-407E-A947-70E740481C1C}">
                <a14:useLocalDpi xmlns:a14="http://schemas.microsoft.com/office/drawing/2010/main" val="0"/>
              </a:ext>
            </a:extLst>
          </a:blip>
          <a:srcRect l="4161" t="2587" r="70003" b="57408"/>
          <a:stretch/>
        </p:blipFill>
        <p:spPr>
          <a:xfrm>
            <a:off x="15196819" y="3318653"/>
            <a:ext cx="2663756" cy="2320045"/>
          </a:xfrm>
          <a:prstGeom prst="rect">
            <a:avLst/>
          </a:prstGeom>
        </p:spPr>
      </p:pic>
    </p:spTree>
    <p:extLst>
      <p:ext uri="{BB962C8B-B14F-4D97-AF65-F5344CB8AC3E}">
        <p14:creationId xmlns:p14="http://schemas.microsoft.com/office/powerpoint/2010/main" val="18730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30"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grpSp>
        <p:nvGrpSpPr>
          <p:cNvPr id="13" name="Group 13"/>
          <p:cNvGrpSpPr/>
          <p:nvPr/>
        </p:nvGrpSpPr>
        <p:grpSpPr>
          <a:xfrm>
            <a:off x="1219200" y="4230369"/>
            <a:ext cx="15697200" cy="5553118"/>
            <a:chOff x="0" y="0"/>
            <a:chExt cx="1781144" cy="870887"/>
          </a:xfrm>
        </p:grpSpPr>
        <p:sp>
          <p:nvSpPr>
            <p:cNvPr id="14" name="Freeform 14"/>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grpSp>
        <p:nvGrpSpPr>
          <p:cNvPr id="18" name="Group 18"/>
          <p:cNvGrpSpPr/>
          <p:nvPr/>
        </p:nvGrpSpPr>
        <p:grpSpPr>
          <a:xfrm>
            <a:off x="1219200" y="1333500"/>
            <a:ext cx="15697200" cy="2362200"/>
            <a:chOff x="0" y="0"/>
            <a:chExt cx="1781144" cy="870887"/>
          </a:xfrm>
        </p:grpSpPr>
        <p:sp>
          <p:nvSpPr>
            <p:cNvPr id="19" name="Freeform 19"/>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35" name="TextBox 34">
            <a:extLst>
              <a:ext uri="{FF2B5EF4-FFF2-40B4-BE49-F238E27FC236}">
                <a16:creationId xmlns:a16="http://schemas.microsoft.com/office/drawing/2014/main" id="{7A9746FD-203D-384E-F294-E8E7D7D67CED}"/>
              </a:ext>
            </a:extLst>
          </p:cNvPr>
          <p:cNvSpPr txBox="1"/>
          <p:nvPr/>
        </p:nvSpPr>
        <p:spPr>
          <a:xfrm>
            <a:off x="2575340" y="-3860"/>
            <a:ext cx="13137317" cy="12050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Bộ máy Golgi</a:t>
            </a:r>
          </a:p>
        </p:txBody>
      </p:sp>
      <p:sp>
        <p:nvSpPr>
          <p:cNvPr id="39" name="TextBox 38">
            <a:extLst>
              <a:ext uri="{FF2B5EF4-FFF2-40B4-BE49-F238E27FC236}">
                <a16:creationId xmlns:a16="http://schemas.microsoft.com/office/drawing/2014/main" id="{7DE48592-6135-DCC3-EF90-BD6A685B9277}"/>
              </a:ext>
            </a:extLst>
          </p:cNvPr>
          <p:cNvSpPr txBox="1"/>
          <p:nvPr/>
        </p:nvSpPr>
        <p:spPr>
          <a:xfrm>
            <a:off x="1351926" y="1602138"/>
            <a:ext cx="15697200" cy="1824923"/>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4000" b="1" i="1">
                <a:effectLst/>
                <a:latin typeface="Arial" panose="020B0604020202020204" pitchFamily="34" charset="0"/>
                <a:ea typeface="Times New Roman" panose="02020603050405020304" pitchFamily="18" charset="0"/>
                <a:cs typeface="Arial" panose="020B0604020202020204" pitchFamily="34" charset="0"/>
              </a:rPr>
              <a:t>Cấu tạo: </a:t>
            </a:r>
            <a:r>
              <a:rPr lang="en-US" sz="4000">
                <a:effectLst/>
                <a:latin typeface="Arial" panose="020B0604020202020204" pitchFamily="34" charset="0"/>
                <a:ea typeface="Times New Roman" panose="02020603050405020304" pitchFamily="18" charset="0"/>
                <a:cs typeface="Arial" panose="020B0604020202020204" pitchFamily="34" charset="0"/>
              </a:rPr>
              <a:t>gồm hệ thống các túi dẹt, có cấu trúc phân cực gồm mặt nhập (mặt cis, nơi tiếp nhận) và mặt xuất (mặt trans, nơi xuất đi). </a:t>
            </a:r>
          </a:p>
        </p:txBody>
      </p:sp>
      <p:sp>
        <p:nvSpPr>
          <p:cNvPr id="42" name="TextBox 41">
            <a:extLst>
              <a:ext uri="{FF2B5EF4-FFF2-40B4-BE49-F238E27FC236}">
                <a16:creationId xmlns:a16="http://schemas.microsoft.com/office/drawing/2014/main" id="{95CF8496-DD04-BB3B-6F31-67474ED5A8D6}"/>
              </a:ext>
            </a:extLst>
          </p:cNvPr>
          <p:cNvSpPr txBox="1"/>
          <p:nvPr/>
        </p:nvSpPr>
        <p:spPr>
          <a:xfrm>
            <a:off x="1484650" y="4213659"/>
            <a:ext cx="15318698" cy="5518242"/>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en-US" sz="4000" b="1" i="1">
                <a:effectLst/>
                <a:latin typeface="Arial" panose="020B0604020202020204" pitchFamily="34" charset="0"/>
                <a:ea typeface="Times New Roman" panose="02020603050405020304" pitchFamily="18" charset="0"/>
                <a:cs typeface="Arial" panose="020B0604020202020204" pitchFamily="34" charset="0"/>
              </a:rPr>
              <a:t>Chức năng: </a:t>
            </a:r>
          </a:p>
          <a:p>
            <a:pPr marL="457200" marR="0" indent="-457200" algn="just">
              <a:lnSpc>
                <a:spcPct val="150000"/>
              </a:lnSpc>
              <a:spcBef>
                <a:spcPts val="0"/>
              </a:spcBef>
              <a:spcAft>
                <a:spcPts val="0"/>
              </a:spcAft>
              <a:buFont typeface="Courier New" panose="02070309020205020404" pitchFamily="49" charset="0"/>
              <a:buChar char="o"/>
            </a:pPr>
            <a:r>
              <a:rPr lang="en-US" sz="4000">
                <a:effectLst/>
                <a:latin typeface="Arial" panose="020B0604020202020204" pitchFamily="34" charset="0"/>
                <a:ea typeface="Times New Roman" panose="02020603050405020304" pitchFamily="18" charset="0"/>
                <a:cs typeface="Arial" panose="020B0604020202020204" pitchFamily="34" charset="0"/>
              </a:rPr>
              <a:t>Sửa đổi, phân loại, đóng gói và vận chuyển các sản phẩm tổng hợp từ lưới nội chất. Các sản phẩm được chuyền từ mặt nhập đến mặt xuất qua các túi vận chuyển.</a:t>
            </a:r>
          </a:p>
          <a:p>
            <a:pPr marL="457200" marR="0" indent="-457200" algn="just">
              <a:lnSpc>
                <a:spcPct val="150000"/>
              </a:lnSpc>
              <a:spcBef>
                <a:spcPts val="0"/>
              </a:spcBef>
              <a:spcAft>
                <a:spcPts val="0"/>
              </a:spcAft>
              <a:buFont typeface="Courier New" panose="02070309020205020404" pitchFamily="49" charset="0"/>
              <a:buChar char="o"/>
            </a:pPr>
            <a:r>
              <a:rPr lang="en-US" sz="4000">
                <a:effectLst/>
                <a:latin typeface="Arial" panose="020B0604020202020204" pitchFamily="34" charset="0"/>
                <a:ea typeface="Times New Roman" panose="02020603050405020304" pitchFamily="18" charset="0"/>
                <a:cs typeface="Arial" panose="020B0604020202020204" pitchFamily="34" charset="0"/>
              </a:rPr>
              <a:t>Tham gia tổng hợp một số polysaccharide của thành tế bào (trừ cellulose) và chất nền ngoại bào.</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999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71C244-5871-8798-0D2D-6558C9B7D98B}"/>
              </a:ext>
            </a:extLst>
          </p:cNvPr>
          <p:cNvGraphicFramePr>
            <a:graphicFrameLocks noGrp="1"/>
          </p:cNvGraphicFramePr>
          <p:nvPr>
            <p:extLst>
              <p:ext uri="{D42A27DB-BD31-4B8C-83A1-F6EECF244321}">
                <p14:modId xmlns:p14="http://schemas.microsoft.com/office/powerpoint/2010/main" val="474308362"/>
              </p:ext>
            </p:extLst>
          </p:nvPr>
        </p:nvGraphicFramePr>
        <p:xfrm>
          <a:off x="400050" y="534575"/>
          <a:ext cx="17487900" cy="9217850"/>
        </p:xfrm>
        <a:graphic>
          <a:graphicData uri="http://schemas.openxmlformats.org/drawingml/2006/table">
            <a:tbl>
              <a:tblPr firstRow="1" firstCol="1" bandRow="1"/>
              <a:tblGrid>
                <a:gridCol w="17487900">
                  <a:extLst>
                    <a:ext uri="{9D8B030D-6E8A-4147-A177-3AD203B41FA5}">
                      <a16:colId xmlns:a16="http://schemas.microsoft.com/office/drawing/2014/main" val="20000"/>
                    </a:ext>
                  </a:extLst>
                </a:gridCol>
              </a:tblGrid>
              <a:tr h="9217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Lớp: ………………………………………………………</a:t>
                      </a:r>
                    </a:p>
                    <a:p>
                      <a:pPr algn="ctr">
                        <a:lnSpc>
                          <a:spcPct val="150000"/>
                        </a:lnSpc>
                      </a:pPr>
                      <a:r>
                        <a:rPr lang="en-US" sz="2800" b="1" kern="1200">
                          <a:solidFill>
                            <a:schemeClr val="tx1"/>
                          </a:solidFill>
                          <a:effectLst/>
                          <a:latin typeface="Arial" panose="020B0604020202020204" pitchFamily="34" charset="0"/>
                          <a:ea typeface="+mn-ea"/>
                          <a:cs typeface="Arial" panose="020B0604020202020204" pitchFamily="34" charset="0"/>
                        </a:rPr>
                        <a:t>PHIẾU HỌC TẬP SỐ 1</a:t>
                      </a:r>
                      <a:endParaRPr lang="en-US" sz="2800" kern="1200">
                        <a:solidFill>
                          <a:schemeClr val="tx1"/>
                        </a:solidFill>
                        <a:effectLst/>
                        <a:latin typeface="Arial" panose="020B0604020202020204" pitchFamily="34" charset="0"/>
                        <a:ea typeface="+mn-ea"/>
                        <a:cs typeface="Arial" panose="020B0604020202020204" pitchFamily="34" charset="0"/>
                      </a:endParaRPr>
                    </a:p>
                    <a:p>
                      <a:pPr algn="ctr">
                        <a:lnSpc>
                          <a:spcPct val="150000"/>
                        </a:lnSpc>
                      </a:pPr>
                      <a:r>
                        <a:rPr lang="en-US" sz="2800" b="1" i="1" kern="1200">
                          <a:solidFill>
                            <a:schemeClr val="tx1"/>
                          </a:solidFill>
                          <a:effectLst/>
                          <a:latin typeface="Arial" panose="020B0604020202020204" pitchFamily="34" charset="0"/>
                          <a:ea typeface="+mn-ea"/>
                          <a:cs typeface="Arial" panose="020B0604020202020204" pitchFamily="34" charset="0"/>
                        </a:rPr>
                        <a:t>Nội dung: Màng sinh chất</a:t>
                      </a:r>
                      <a:endParaRPr lang="en-US" sz="2800" kern="1200">
                        <a:solidFill>
                          <a:schemeClr val="tx1"/>
                        </a:solidFill>
                        <a:effectLst/>
                        <a:latin typeface="Arial" panose="020B0604020202020204" pitchFamily="34" charset="0"/>
                        <a:ea typeface="+mn-ea"/>
                        <a:cs typeface="Arial" panose="020B0604020202020204" pitchFamily="34" charset="0"/>
                      </a:endParaRPr>
                    </a:p>
                    <a:p>
                      <a:pPr algn="just">
                        <a:lnSpc>
                          <a:spcPct val="150000"/>
                        </a:lnSpc>
                      </a:pPr>
                      <a:r>
                        <a:rPr lang="en-US" sz="2800" kern="1200">
                          <a:solidFill>
                            <a:schemeClr val="tx1"/>
                          </a:solidFill>
                          <a:effectLst/>
                          <a:latin typeface="Arial" panose="020B0604020202020204" pitchFamily="34" charset="0"/>
                          <a:ea typeface="+mn-ea"/>
                          <a:cs typeface="Arial" panose="020B0604020202020204" pitchFamily="34" charset="0"/>
                        </a:rPr>
                        <a:t>1. Nêu chức năng của màng sinh chất. Điều gì sẽ xảy ra nếu màng sinh chất bị phá vỡ?</a:t>
                      </a:r>
                    </a:p>
                    <a:p>
                      <a:pPr algn="just">
                        <a:lnSpc>
                          <a:spcPct val="150000"/>
                        </a:lnSpc>
                      </a:pPr>
                      <a:r>
                        <a:rPr lang="en-US" sz="2800" kern="1200">
                          <a:solidFill>
                            <a:schemeClr val="tx1"/>
                          </a:solidFill>
                          <a:effectLst/>
                          <a:latin typeface="Arial" panose="020B0604020202020204" pitchFamily="34" charset="0"/>
                          <a:ea typeface="+mn-ea"/>
                          <a:cs typeface="Arial" panose="020B0604020202020204" pitchFamily="34" charset="0"/>
                        </a:rPr>
                        <a:t>2. Quan sát hình 8.2 SGK, cho biết phân tử nào trong cấu trúc của màng sinh chất thuộc nhóm lipid, protein.</a:t>
                      </a:r>
                    </a:p>
                    <a:p>
                      <a:pPr algn="just">
                        <a:lnSpc>
                          <a:spcPct val="150000"/>
                        </a:lnSpc>
                      </a:pPr>
                      <a:r>
                        <a:rPr lang="en-US" sz="2800" kern="1200">
                          <a:solidFill>
                            <a:schemeClr val="tx1"/>
                          </a:solidFill>
                          <a:effectLst/>
                          <a:latin typeface="Arial" panose="020B0604020202020204" pitchFamily="34" charset="0"/>
                          <a:ea typeface="+mn-ea"/>
                          <a:cs typeface="Arial" panose="020B0604020202020204" pitchFamily="34" charset="0"/>
                        </a:rPr>
                        <a:t>3. Hoàn thành bảng sau để chứng minh sự phù hợp giữa cấu tạo và chức năng của màng sinh chất.</a:t>
                      </a:r>
                    </a:p>
                    <a:p>
                      <a:pPr>
                        <a:lnSpc>
                          <a:spcPct val="150000"/>
                        </a:lnSpc>
                        <a:spcAft>
                          <a:spcPts val="0"/>
                        </a:spcAft>
                      </a:pPr>
                      <a:endParaRPr lang="en-US" sz="1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endParaRPr lang="en-US" sz="1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endParaRPr lang="en-US" sz="1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endParaRPr lang="en-US" sz="1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endParaRPr lang="en-US" sz="1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endParaRPr lang="en-US" sz="1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endParaRPr lang="en-US" sz="1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endParaRPr lang="en-US" sz="2800">
                        <a:solidFill>
                          <a:srgbClr val="000000"/>
                        </a:solidFill>
                        <a:effectLst/>
                        <a:latin typeface="+mn-lt"/>
                        <a:ea typeface="Calibri" panose="020F0502020204030204" pitchFamily="34" charset="0"/>
                        <a:cs typeface="Times New Roman" panose="02020603050405020304" pitchFamily="18" charset="0"/>
                      </a:endParaRPr>
                    </a:p>
                    <a:p>
                      <a:pPr>
                        <a:lnSpc>
                          <a:spcPct val="150000"/>
                        </a:lnSpc>
                        <a:spcAft>
                          <a:spcPts val="0"/>
                        </a:spcAft>
                      </a:pPr>
                      <a:r>
                        <a:rPr lang="en-US" sz="2800" kern="1200">
                          <a:solidFill>
                            <a:schemeClr val="tx1"/>
                          </a:solidFill>
                          <a:effectLst/>
                          <a:latin typeface="Arial"/>
                          <a:ea typeface="+mn-ea"/>
                          <a:cs typeface="+mn-cs"/>
                        </a:rPr>
                        <a:t>4. Tại sao nói màng sinh chất là màng thấm chọn lọc? Phân tử nào quyết định tính thấm của màng sinh chất? Những chất nào có thể dễ dàng đi qua màng?</a:t>
                      </a:r>
                      <a:endParaRPr lang="en-US" sz="28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bl>
          </a:graphicData>
        </a:graphic>
      </p:graphicFrame>
      <p:graphicFrame>
        <p:nvGraphicFramePr>
          <p:cNvPr id="5" name="Table 5">
            <a:extLst>
              <a:ext uri="{FF2B5EF4-FFF2-40B4-BE49-F238E27FC236}">
                <a16:creationId xmlns:a16="http://schemas.microsoft.com/office/drawing/2014/main" id="{7F9297A4-6F2F-2D0E-7CB0-4664D2D40266}"/>
              </a:ext>
            </a:extLst>
          </p:cNvPr>
          <p:cNvGraphicFramePr>
            <a:graphicFrameLocks noGrp="1"/>
          </p:cNvGraphicFramePr>
          <p:nvPr>
            <p:extLst>
              <p:ext uri="{D42A27DB-BD31-4B8C-83A1-F6EECF244321}">
                <p14:modId xmlns:p14="http://schemas.microsoft.com/office/powerpoint/2010/main" val="1811975197"/>
              </p:ext>
            </p:extLst>
          </p:nvPr>
        </p:nvGraphicFramePr>
        <p:xfrm>
          <a:off x="2133600" y="5143500"/>
          <a:ext cx="14020800" cy="3262315"/>
        </p:xfrm>
        <a:graphic>
          <a:graphicData uri="http://schemas.openxmlformats.org/drawingml/2006/table">
            <a:tbl>
              <a:tblPr firstRow="1" bandRow="1">
                <a:tableStyleId>{5C22544A-7EE6-4342-B048-85BDC9FD1C3A}</a:tableStyleId>
              </a:tblPr>
              <a:tblGrid>
                <a:gridCol w="4673600">
                  <a:extLst>
                    <a:ext uri="{9D8B030D-6E8A-4147-A177-3AD203B41FA5}">
                      <a16:colId xmlns:a16="http://schemas.microsoft.com/office/drawing/2014/main" val="3519794880"/>
                    </a:ext>
                  </a:extLst>
                </a:gridCol>
                <a:gridCol w="4673600">
                  <a:extLst>
                    <a:ext uri="{9D8B030D-6E8A-4147-A177-3AD203B41FA5}">
                      <a16:colId xmlns:a16="http://schemas.microsoft.com/office/drawing/2014/main" val="2416408327"/>
                    </a:ext>
                  </a:extLst>
                </a:gridCol>
                <a:gridCol w="4673600">
                  <a:extLst>
                    <a:ext uri="{9D8B030D-6E8A-4147-A177-3AD203B41FA5}">
                      <a16:colId xmlns:a16="http://schemas.microsoft.com/office/drawing/2014/main" val="564371606"/>
                    </a:ext>
                  </a:extLst>
                </a:gridCol>
              </a:tblGrid>
              <a:tr h="370840">
                <a:tc>
                  <a:txBody>
                    <a:bodyPr/>
                    <a:lstStyle/>
                    <a:p>
                      <a:pPr algn="ctr">
                        <a:lnSpc>
                          <a:spcPct val="150000"/>
                        </a:lnSpc>
                      </a:pPr>
                      <a:r>
                        <a:rPr lang="en-US" sz="2800">
                          <a:latin typeface="Arial" panose="020B0604020202020204" pitchFamily="34" charset="0"/>
                          <a:cs typeface="Arial" panose="020B0604020202020204" pitchFamily="34" charset="0"/>
                        </a:rPr>
                        <a:t>Các thành phần</a:t>
                      </a:r>
                    </a:p>
                  </a:txBody>
                  <a:tcPr anchor="ctr"/>
                </a:tc>
                <a:tc>
                  <a:txBody>
                    <a:bodyPr/>
                    <a:lstStyle/>
                    <a:p>
                      <a:pPr algn="ctr">
                        <a:lnSpc>
                          <a:spcPct val="150000"/>
                        </a:lnSpc>
                      </a:pPr>
                      <a:r>
                        <a:rPr lang="en-US" sz="2800" b="1" kern="1200">
                          <a:solidFill>
                            <a:schemeClr val="lt1"/>
                          </a:solidFill>
                          <a:effectLst/>
                          <a:latin typeface="Arial" panose="020B0604020202020204" pitchFamily="34" charset="0"/>
                          <a:ea typeface="+mn-ea"/>
                          <a:cs typeface="Arial" panose="020B0604020202020204" pitchFamily="34" charset="0"/>
                        </a:rPr>
                        <a:t>Vị trí/ cấu tạo/ đặc điểm</a:t>
                      </a: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2800" b="1" kern="1200">
                          <a:solidFill>
                            <a:schemeClr val="lt1"/>
                          </a:solidFill>
                          <a:effectLst/>
                          <a:latin typeface="Arial" panose="020B0604020202020204" pitchFamily="34" charset="0"/>
                          <a:ea typeface="+mn-ea"/>
                          <a:cs typeface="Arial" panose="020B0604020202020204" pitchFamily="34" charset="0"/>
                        </a:rPr>
                        <a:t>Chức năng</a:t>
                      </a:r>
                      <a:endParaRPr lang="en-US"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99731993"/>
                  </a:ext>
                </a:extLst>
              </a:tr>
              <a:tr h="370840">
                <a:tc>
                  <a:txBody>
                    <a:bodyPr/>
                    <a:lstStyle/>
                    <a:p>
                      <a:pPr algn="ctr">
                        <a:lnSpc>
                          <a:spcPct val="150000"/>
                        </a:lnSpc>
                      </a:pPr>
                      <a:r>
                        <a:rPr lang="en-US" sz="2800">
                          <a:latin typeface="Arial" panose="020B0604020202020204" pitchFamily="34" charset="0"/>
                          <a:cs typeface="Arial" panose="020B0604020202020204" pitchFamily="34" charset="0"/>
                        </a:rPr>
                        <a:t>Phân tử phospholipid</a:t>
                      </a: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68723818"/>
                  </a:ext>
                </a:extLst>
              </a:tr>
              <a:tr h="370840">
                <a:tc>
                  <a:txBody>
                    <a:bodyPr/>
                    <a:lstStyle/>
                    <a:p>
                      <a:pPr algn="ctr">
                        <a:lnSpc>
                          <a:spcPct val="150000"/>
                        </a:lnSpc>
                      </a:pPr>
                      <a:r>
                        <a:rPr lang="en-US" sz="2800" kern="1200">
                          <a:solidFill>
                            <a:schemeClr val="dk1"/>
                          </a:solidFill>
                          <a:effectLst/>
                          <a:latin typeface="Arial" panose="020B0604020202020204" pitchFamily="34" charset="0"/>
                          <a:ea typeface="+mn-ea"/>
                          <a:cs typeface="Arial" panose="020B0604020202020204" pitchFamily="34" charset="0"/>
                        </a:rPr>
                        <a:t>Phân tử protein</a:t>
                      </a: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92464573"/>
                  </a:ext>
                </a:extLst>
              </a:tr>
              <a:tr h="370840">
                <a:tc>
                  <a:txBody>
                    <a:bodyPr/>
                    <a:lstStyle/>
                    <a:p>
                      <a:pPr algn="ctr">
                        <a:lnSpc>
                          <a:spcPct val="150000"/>
                        </a:lnSpc>
                      </a:pPr>
                      <a:r>
                        <a:rPr lang="en-US" sz="2800" kern="1200">
                          <a:solidFill>
                            <a:schemeClr val="dk1"/>
                          </a:solidFill>
                          <a:effectLst/>
                          <a:latin typeface="Arial" panose="020B0604020202020204" pitchFamily="34" charset="0"/>
                          <a:ea typeface="+mn-ea"/>
                          <a:cs typeface="Arial" panose="020B0604020202020204" pitchFamily="34" charset="0"/>
                        </a:rPr>
                        <a:t>Phân tử sterol</a:t>
                      </a: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94380044"/>
                  </a:ext>
                </a:extLst>
              </a:tr>
              <a:tr h="370840">
                <a:tc>
                  <a:txBody>
                    <a:bodyPr/>
                    <a:lstStyle/>
                    <a:p>
                      <a:pPr algn="ctr">
                        <a:lnSpc>
                          <a:spcPct val="150000"/>
                        </a:lnSpc>
                      </a:pPr>
                      <a:r>
                        <a:rPr lang="en-US" sz="2800" kern="1200">
                          <a:solidFill>
                            <a:schemeClr val="dk1"/>
                          </a:solidFill>
                          <a:effectLst/>
                          <a:latin typeface="Arial" panose="020B0604020202020204" pitchFamily="34" charset="0"/>
                          <a:ea typeface="+mn-ea"/>
                          <a:cs typeface="Arial" panose="020B0604020202020204" pitchFamily="34" charset="0"/>
                        </a:rPr>
                        <a:t>Carbohydrate</a:t>
                      </a: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19783395"/>
                  </a:ext>
                </a:extLst>
              </a:tr>
            </a:tbl>
          </a:graphicData>
        </a:graphic>
      </p:graphicFrame>
    </p:spTree>
    <p:extLst>
      <p:ext uri="{BB962C8B-B14F-4D97-AF65-F5344CB8AC3E}">
        <p14:creationId xmlns:p14="http://schemas.microsoft.com/office/powerpoint/2010/main" val="29067785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71C244-5871-8798-0D2D-6558C9B7D98B}"/>
              </a:ext>
            </a:extLst>
          </p:cNvPr>
          <p:cNvGraphicFramePr>
            <a:graphicFrameLocks noGrp="1"/>
          </p:cNvGraphicFramePr>
          <p:nvPr>
            <p:extLst>
              <p:ext uri="{D42A27DB-BD31-4B8C-83A1-F6EECF244321}">
                <p14:modId xmlns:p14="http://schemas.microsoft.com/office/powerpoint/2010/main" val="2066000014"/>
              </p:ext>
            </p:extLst>
          </p:nvPr>
        </p:nvGraphicFramePr>
        <p:xfrm>
          <a:off x="400050" y="534575"/>
          <a:ext cx="17487900" cy="9217850"/>
        </p:xfrm>
        <a:graphic>
          <a:graphicData uri="http://schemas.openxmlformats.org/drawingml/2006/table">
            <a:tbl>
              <a:tblPr firstRow="1" firstCol="1" bandRow="1"/>
              <a:tblGrid>
                <a:gridCol w="17487900">
                  <a:extLst>
                    <a:ext uri="{9D8B030D-6E8A-4147-A177-3AD203B41FA5}">
                      <a16:colId xmlns:a16="http://schemas.microsoft.com/office/drawing/2014/main" val="20000"/>
                    </a:ext>
                  </a:extLst>
                </a:gridCol>
              </a:tblGrid>
              <a:tr h="9217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a:t>
                      </a:r>
                      <a:r>
                        <a:rPr lang="en-US" sz="3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Lớp: ………………………………………………………</a:t>
                      </a:r>
                    </a:p>
                    <a:p>
                      <a:pPr algn="ctr">
                        <a:lnSpc>
                          <a:spcPct val="150000"/>
                        </a:lnSpc>
                      </a:pPr>
                      <a:r>
                        <a:rPr lang="en-US" sz="3000" b="1" i="0" kern="1200">
                          <a:solidFill>
                            <a:schemeClr val="tx1"/>
                          </a:solidFill>
                          <a:effectLst/>
                          <a:latin typeface="Arial" panose="020B0604020202020204" pitchFamily="34" charset="0"/>
                          <a:ea typeface="+mn-ea"/>
                          <a:cs typeface="Arial" panose="020B0604020202020204" pitchFamily="34" charset="0"/>
                        </a:rPr>
                        <a:t>PHIẾU HỌC TẬP SỐ 2</a:t>
                      </a:r>
                    </a:p>
                    <a:p>
                      <a:pPr algn="ctr">
                        <a:lnSpc>
                          <a:spcPct val="150000"/>
                        </a:lnSpc>
                      </a:pPr>
                      <a:r>
                        <a:rPr lang="en-US" sz="3000" b="1" i="0" kern="1200">
                          <a:solidFill>
                            <a:schemeClr val="tx1"/>
                          </a:solidFill>
                          <a:effectLst/>
                          <a:latin typeface="Arial"/>
                          <a:ea typeface="+mn-ea"/>
                          <a:cs typeface="+mn-cs"/>
                        </a:rPr>
                        <a:t>Nội dung: Nhân và các bào quan</a:t>
                      </a:r>
                      <a:endParaRPr lang="en-US" sz="3000" i="0" kern="1200">
                        <a:solidFill>
                          <a:schemeClr val="tx1"/>
                        </a:solidFill>
                        <a:effectLst/>
                        <a:latin typeface="Arial"/>
                        <a:ea typeface="+mn-ea"/>
                        <a:cs typeface="+mn-cs"/>
                      </a:endParaRPr>
                    </a:p>
                    <a:p>
                      <a:pPr algn="just">
                        <a:lnSpc>
                          <a:spcPct val="150000"/>
                        </a:lnSpc>
                      </a:pPr>
                      <a:r>
                        <a:rPr lang="en-US" sz="3000" i="0" kern="1200">
                          <a:solidFill>
                            <a:schemeClr val="tx1"/>
                          </a:solidFill>
                          <a:effectLst/>
                          <a:latin typeface="Arial"/>
                          <a:ea typeface="+mn-ea"/>
                          <a:cs typeface="+mn-cs"/>
                        </a:rPr>
                        <a:t>1. Hãy hoàn thành bảng sau về cấu tạo và chức năng các thành phần cấu tạo của tế bào:</a:t>
                      </a:r>
                    </a:p>
                    <a:p>
                      <a:pPr algn="ctr">
                        <a:lnSpc>
                          <a:spcPct val="150000"/>
                        </a:lnSpc>
                      </a:pPr>
                      <a:endParaRPr lang="en-US" sz="2800" kern="1200">
                        <a:solidFill>
                          <a:schemeClr val="tx1"/>
                        </a:solidFill>
                        <a:effectLst/>
                        <a:latin typeface="Arial" panose="020B0604020202020204" pitchFamily="34" charset="0"/>
                        <a:ea typeface="+mn-ea"/>
                        <a:cs typeface="Arial" panose="020B0604020202020204" pitchFamily="34" charset="0"/>
                      </a:endParaRPr>
                    </a:p>
                    <a:p>
                      <a:pPr algn="ctr">
                        <a:lnSpc>
                          <a:spcPct val="150000"/>
                        </a:lnSpc>
                      </a:pPr>
                      <a:endParaRPr lang="en-US" sz="2800" kern="1200">
                        <a:solidFill>
                          <a:schemeClr val="tx1"/>
                        </a:solidFill>
                        <a:effectLst/>
                        <a:latin typeface="Arial" panose="020B0604020202020204" pitchFamily="34" charset="0"/>
                        <a:ea typeface="+mn-ea"/>
                        <a:cs typeface="Arial" panose="020B0604020202020204" pitchFamily="34" charset="0"/>
                      </a:endParaRPr>
                    </a:p>
                    <a:p>
                      <a:pPr algn="ctr">
                        <a:lnSpc>
                          <a:spcPct val="150000"/>
                        </a:lnSpc>
                      </a:pPr>
                      <a:endParaRPr lang="en-US" sz="2800" kern="1200">
                        <a:solidFill>
                          <a:schemeClr val="tx1"/>
                        </a:solidFill>
                        <a:effectLst/>
                        <a:latin typeface="Arial" panose="020B0604020202020204" pitchFamily="34" charset="0"/>
                        <a:ea typeface="+mn-ea"/>
                        <a:cs typeface="Arial" panose="020B0604020202020204" pitchFamily="34" charset="0"/>
                      </a:endParaRPr>
                    </a:p>
                    <a:p>
                      <a:pPr algn="ctr">
                        <a:lnSpc>
                          <a:spcPct val="150000"/>
                        </a:lnSpc>
                      </a:pPr>
                      <a:endParaRPr lang="en-US" sz="2800" kern="1200">
                        <a:solidFill>
                          <a:schemeClr val="tx1"/>
                        </a:solidFill>
                        <a:effectLst/>
                        <a:latin typeface="Arial" panose="020B0604020202020204" pitchFamily="34" charset="0"/>
                        <a:ea typeface="+mn-ea"/>
                        <a:cs typeface="Arial" panose="020B0604020202020204" pitchFamily="34" charset="0"/>
                      </a:endParaRPr>
                    </a:p>
                    <a:p>
                      <a:pPr algn="just">
                        <a:lnSpc>
                          <a:spcPct val="150000"/>
                        </a:lnSpc>
                      </a:pPr>
                      <a:endParaRPr lang="en-US" sz="2800" kern="120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bl>
          </a:graphicData>
        </a:graphic>
      </p:graphicFrame>
      <p:graphicFrame>
        <p:nvGraphicFramePr>
          <p:cNvPr id="4" name="Table 5">
            <a:extLst>
              <a:ext uri="{FF2B5EF4-FFF2-40B4-BE49-F238E27FC236}">
                <a16:creationId xmlns:a16="http://schemas.microsoft.com/office/drawing/2014/main" id="{C2E4B3A3-D794-23E1-71FA-3D7E2CF72B6A}"/>
              </a:ext>
            </a:extLst>
          </p:cNvPr>
          <p:cNvGraphicFramePr>
            <a:graphicFrameLocks noGrp="1"/>
          </p:cNvGraphicFramePr>
          <p:nvPr>
            <p:extLst>
              <p:ext uri="{D42A27DB-BD31-4B8C-83A1-F6EECF244321}">
                <p14:modId xmlns:p14="http://schemas.microsoft.com/office/powerpoint/2010/main" val="4140100670"/>
              </p:ext>
            </p:extLst>
          </p:nvPr>
        </p:nvGraphicFramePr>
        <p:xfrm>
          <a:off x="3429000" y="4305300"/>
          <a:ext cx="12192000" cy="4847276"/>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3106579464"/>
                    </a:ext>
                  </a:extLst>
                </a:gridCol>
                <a:gridCol w="4064000">
                  <a:extLst>
                    <a:ext uri="{9D8B030D-6E8A-4147-A177-3AD203B41FA5}">
                      <a16:colId xmlns:a16="http://schemas.microsoft.com/office/drawing/2014/main" val="1590376046"/>
                    </a:ext>
                  </a:extLst>
                </a:gridCol>
                <a:gridCol w="4064000">
                  <a:extLst>
                    <a:ext uri="{9D8B030D-6E8A-4147-A177-3AD203B41FA5}">
                      <a16:colId xmlns:a16="http://schemas.microsoft.com/office/drawing/2014/main" val="4020298347"/>
                    </a:ext>
                  </a:extLst>
                </a:gridCol>
              </a:tblGrid>
              <a:tr h="370840">
                <a:tc>
                  <a:txBody>
                    <a:bodyPr/>
                    <a:lstStyle/>
                    <a:p>
                      <a:pPr algn="ctr">
                        <a:lnSpc>
                          <a:spcPct val="150000"/>
                        </a:lnSpc>
                      </a:pPr>
                      <a:r>
                        <a:rPr lang="en-US" sz="3000">
                          <a:latin typeface="Arial" panose="020B0604020202020204" pitchFamily="34" charset="0"/>
                          <a:cs typeface="Arial" panose="020B0604020202020204" pitchFamily="34" charset="0"/>
                        </a:rPr>
                        <a:t>Các thành phần </a:t>
                      </a:r>
                    </a:p>
                  </a:txBody>
                  <a:tcPr anchor="ctr"/>
                </a:tc>
                <a:tc>
                  <a:txBody>
                    <a:bodyPr/>
                    <a:lstStyle/>
                    <a:p>
                      <a:pPr algn="ctr">
                        <a:lnSpc>
                          <a:spcPct val="150000"/>
                        </a:lnSpc>
                      </a:pPr>
                      <a:r>
                        <a:rPr lang="en-US" sz="3000">
                          <a:latin typeface="Arial" panose="020B0604020202020204" pitchFamily="34" charset="0"/>
                          <a:cs typeface="Arial" panose="020B0604020202020204" pitchFamily="34" charset="0"/>
                        </a:rPr>
                        <a:t>Hình dạng / cấu tạo</a:t>
                      </a:r>
                    </a:p>
                  </a:txBody>
                  <a:tcPr anchor="ctr"/>
                </a:tc>
                <a:tc>
                  <a:txBody>
                    <a:bodyPr/>
                    <a:lstStyle/>
                    <a:p>
                      <a:pPr algn="ctr">
                        <a:lnSpc>
                          <a:spcPct val="150000"/>
                        </a:lnSpc>
                      </a:pPr>
                      <a:r>
                        <a:rPr lang="en-US" sz="3000">
                          <a:latin typeface="Arial" panose="020B0604020202020204" pitchFamily="34" charset="0"/>
                          <a:cs typeface="Arial" panose="020B0604020202020204" pitchFamily="34" charset="0"/>
                        </a:rPr>
                        <a:t>Chức năng</a:t>
                      </a:r>
                    </a:p>
                  </a:txBody>
                  <a:tcPr anchor="ctr"/>
                </a:tc>
                <a:extLst>
                  <a:ext uri="{0D108BD9-81ED-4DB2-BD59-A6C34878D82A}">
                    <a16:rowId xmlns:a16="http://schemas.microsoft.com/office/drawing/2014/main" val="825318472"/>
                  </a:ext>
                </a:extLst>
              </a:tr>
              <a:tr h="370840">
                <a:tc>
                  <a:txBody>
                    <a:bodyPr/>
                    <a:lstStyle/>
                    <a:p>
                      <a:pPr algn="ctr">
                        <a:lnSpc>
                          <a:spcPct val="150000"/>
                        </a:lnSpc>
                      </a:pPr>
                      <a:r>
                        <a:rPr lang="en-US" sz="3000">
                          <a:latin typeface="Arial" panose="020B0604020202020204" pitchFamily="34" charset="0"/>
                          <a:cs typeface="Arial" panose="020B0604020202020204" pitchFamily="34" charset="0"/>
                        </a:rPr>
                        <a:t>Nhân tế bào</a:t>
                      </a: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12927476"/>
                  </a:ext>
                </a:extLst>
              </a:tr>
              <a:tr h="370840">
                <a:tc>
                  <a:txBody>
                    <a:bodyPr/>
                    <a:lstStyle/>
                    <a:p>
                      <a:pPr algn="ctr">
                        <a:lnSpc>
                          <a:spcPct val="150000"/>
                        </a:lnSpc>
                      </a:pPr>
                      <a:r>
                        <a:rPr lang="en-US" sz="3000">
                          <a:latin typeface="Arial" panose="020B0604020202020204" pitchFamily="34" charset="0"/>
                          <a:cs typeface="Arial" panose="020B0604020202020204" pitchFamily="34" charset="0"/>
                        </a:rPr>
                        <a:t>Tế bào chất </a:t>
                      </a: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5740318"/>
                  </a:ext>
                </a:extLst>
              </a:tr>
              <a:tr h="370840">
                <a:tc>
                  <a:txBody>
                    <a:bodyPr/>
                    <a:lstStyle/>
                    <a:p>
                      <a:pPr algn="ctr">
                        <a:lnSpc>
                          <a:spcPct val="150000"/>
                        </a:lnSpc>
                      </a:pPr>
                      <a:r>
                        <a:rPr lang="en-US" sz="3000">
                          <a:latin typeface="Arial" panose="020B0604020202020204" pitchFamily="34" charset="0"/>
                          <a:cs typeface="Arial" panose="020B0604020202020204" pitchFamily="34" charset="0"/>
                        </a:rPr>
                        <a:t>Ti thể</a:t>
                      </a: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93532686"/>
                  </a:ext>
                </a:extLst>
              </a:tr>
              <a:tr h="370840">
                <a:tc>
                  <a:txBody>
                    <a:bodyPr/>
                    <a:lstStyle/>
                    <a:p>
                      <a:pPr algn="ctr">
                        <a:lnSpc>
                          <a:spcPct val="150000"/>
                        </a:lnSpc>
                      </a:pPr>
                      <a:r>
                        <a:rPr lang="en-US" sz="3000">
                          <a:latin typeface="Arial" panose="020B0604020202020204" pitchFamily="34" charset="0"/>
                          <a:cs typeface="Arial" panose="020B0604020202020204" pitchFamily="34" charset="0"/>
                        </a:rPr>
                        <a:t>Lục lạp </a:t>
                      </a: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69335837"/>
                  </a:ext>
                </a:extLst>
              </a:tr>
              <a:tr h="370840">
                <a:tc>
                  <a:txBody>
                    <a:bodyPr/>
                    <a:lstStyle/>
                    <a:p>
                      <a:pPr algn="ctr">
                        <a:lnSpc>
                          <a:spcPct val="150000"/>
                        </a:lnSpc>
                      </a:pPr>
                      <a:r>
                        <a:rPr lang="en-US" sz="3000">
                          <a:latin typeface="Arial" panose="020B0604020202020204" pitchFamily="34" charset="0"/>
                          <a:cs typeface="Arial" panose="020B0604020202020204" pitchFamily="34" charset="0"/>
                        </a:rPr>
                        <a:t>Lưới nội chất </a:t>
                      </a: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7694183"/>
                  </a:ext>
                </a:extLst>
              </a:tr>
              <a:tr h="370840">
                <a:tc>
                  <a:txBody>
                    <a:bodyPr/>
                    <a:lstStyle/>
                    <a:p>
                      <a:pPr algn="ctr">
                        <a:lnSpc>
                          <a:spcPct val="150000"/>
                        </a:lnSpc>
                      </a:pPr>
                      <a:r>
                        <a:rPr lang="en-US" sz="3000">
                          <a:latin typeface="Arial" panose="020B0604020202020204" pitchFamily="34" charset="0"/>
                          <a:cs typeface="Arial" panose="020B0604020202020204" pitchFamily="34" charset="0"/>
                        </a:rPr>
                        <a:t>Bộ máy Golgi</a:t>
                      </a: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05476045"/>
                  </a:ext>
                </a:extLst>
              </a:tr>
            </a:tbl>
          </a:graphicData>
        </a:graphic>
      </p:graphicFrame>
    </p:spTree>
    <p:extLst>
      <p:ext uri="{BB962C8B-B14F-4D97-AF65-F5344CB8AC3E}">
        <p14:creationId xmlns:p14="http://schemas.microsoft.com/office/powerpoint/2010/main" val="6499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71C244-5871-8798-0D2D-6558C9B7D98B}"/>
              </a:ext>
            </a:extLst>
          </p:cNvPr>
          <p:cNvGraphicFramePr>
            <a:graphicFrameLocks noGrp="1"/>
          </p:cNvGraphicFramePr>
          <p:nvPr>
            <p:extLst>
              <p:ext uri="{D42A27DB-BD31-4B8C-83A1-F6EECF244321}">
                <p14:modId xmlns:p14="http://schemas.microsoft.com/office/powerpoint/2010/main" val="2400145781"/>
              </p:ext>
            </p:extLst>
          </p:nvPr>
        </p:nvGraphicFramePr>
        <p:xfrm>
          <a:off x="400050" y="534575"/>
          <a:ext cx="17487900" cy="9516428"/>
        </p:xfrm>
        <a:graphic>
          <a:graphicData uri="http://schemas.openxmlformats.org/drawingml/2006/table">
            <a:tbl>
              <a:tblPr firstRow="1" firstCol="1" bandRow="1"/>
              <a:tblGrid>
                <a:gridCol w="17487900">
                  <a:extLst>
                    <a:ext uri="{9D8B030D-6E8A-4147-A177-3AD203B41FA5}">
                      <a16:colId xmlns:a16="http://schemas.microsoft.com/office/drawing/2014/main" val="20000"/>
                    </a:ext>
                  </a:extLst>
                </a:gridCol>
              </a:tblGrid>
              <a:tr h="9217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a:t>
                      </a:r>
                      <a:r>
                        <a:rPr lang="en-US" sz="3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Lớp: ………………………………………………………</a:t>
                      </a:r>
                    </a:p>
                    <a:p>
                      <a:pPr algn="ctr">
                        <a:lnSpc>
                          <a:spcPct val="150000"/>
                        </a:lnSpc>
                      </a:pPr>
                      <a:r>
                        <a:rPr lang="en-US" sz="3000" b="1" i="0" kern="1200">
                          <a:solidFill>
                            <a:schemeClr val="tx1"/>
                          </a:solidFill>
                          <a:effectLst/>
                          <a:latin typeface="Arial" panose="020B0604020202020204" pitchFamily="34" charset="0"/>
                          <a:ea typeface="+mn-ea"/>
                          <a:cs typeface="Arial" panose="020B0604020202020204" pitchFamily="34" charset="0"/>
                        </a:rPr>
                        <a:t>PHIẾU HỌC TẬP SỐ 2</a:t>
                      </a:r>
                    </a:p>
                    <a:p>
                      <a:pPr algn="ctr">
                        <a:lnSpc>
                          <a:spcPct val="150000"/>
                        </a:lnSpc>
                      </a:pPr>
                      <a:r>
                        <a:rPr lang="en-US" sz="3000" b="1" i="0" kern="1200">
                          <a:solidFill>
                            <a:schemeClr val="tx1"/>
                          </a:solidFill>
                          <a:effectLst/>
                          <a:latin typeface="Arial"/>
                          <a:ea typeface="+mn-ea"/>
                          <a:cs typeface="+mn-cs"/>
                        </a:rPr>
                        <a:t>Nội dung: Nhân và các bào quan</a:t>
                      </a:r>
                      <a:endParaRPr lang="en-US" sz="3000" i="0" kern="1200">
                        <a:solidFill>
                          <a:schemeClr val="tx1"/>
                        </a:solidFill>
                        <a:effectLst/>
                        <a:latin typeface="Arial"/>
                        <a:ea typeface="+mn-ea"/>
                        <a:cs typeface="+mn-cs"/>
                      </a:endParaRPr>
                    </a:p>
                    <a:p>
                      <a:pPr algn="just">
                        <a:lnSpc>
                          <a:spcPct val="150000"/>
                        </a:lnSpc>
                      </a:pPr>
                      <a:r>
                        <a:rPr lang="en-US" sz="3000" kern="1200">
                          <a:solidFill>
                            <a:schemeClr val="tx1"/>
                          </a:solidFill>
                          <a:effectLst/>
                          <a:latin typeface="Arial"/>
                          <a:ea typeface="+mn-ea"/>
                          <a:cs typeface="+mn-cs"/>
                        </a:rPr>
                        <a:t>2. Tại sao nói nhân là trung tâm điều khiển các hoạt động sống của tế bào?</a:t>
                      </a:r>
                    </a:p>
                    <a:p>
                      <a:pPr algn="just">
                        <a:lnSpc>
                          <a:spcPct val="150000"/>
                        </a:lnSpc>
                      </a:pPr>
                      <a:r>
                        <a:rPr lang="en-US" sz="3000" kern="1200">
                          <a:solidFill>
                            <a:schemeClr val="tx1"/>
                          </a:solidFill>
                          <a:effectLst/>
                          <a:latin typeface="Arial"/>
                          <a:ea typeface="+mn-ea"/>
                          <a:cs typeface="+mn-cs"/>
                        </a:rPr>
                        <a:t>3. Tại sao bào tương là nơi diễn ra các phản ứng hóa học và là môi trường cho sự vận chuyển các chất vào các bào quan?</a:t>
                      </a:r>
                    </a:p>
                    <a:p>
                      <a:pPr algn="just">
                        <a:lnSpc>
                          <a:spcPct val="150000"/>
                        </a:lnSpc>
                      </a:pPr>
                      <a:r>
                        <a:rPr lang="en-US" sz="3000" kern="1200">
                          <a:solidFill>
                            <a:schemeClr val="tx1"/>
                          </a:solidFill>
                          <a:effectLst/>
                          <a:latin typeface="Arial"/>
                          <a:ea typeface="+mn-ea"/>
                          <a:cs typeface="+mn-cs"/>
                        </a:rPr>
                        <a:t>4. DNA của ti thể có đặc điểm gì khác so với DNA nhân? Sự hình thành các mào có ý nghĩa gì đối với chức năng của ti thể? Tại sao ti thể có thể tự tổng hợp một số protein của nó?</a:t>
                      </a:r>
                    </a:p>
                    <a:p>
                      <a:pPr algn="just">
                        <a:lnSpc>
                          <a:spcPct val="150000"/>
                        </a:lnSpc>
                      </a:pPr>
                      <a:r>
                        <a:rPr lang="en-US" sz="3000" kern="1200">
                          <a:solidFill>
                            <a:schemeClr val="tx1"/>
                          </a:solidFill>
                          <a:effectLst/>
                          <a:latin typeface="Arial"/>
                          <a:ea typeface="+mn-ea"/>
                          <a:cs typeface="+mn-cs"/>
                        </a:rPr>
                        <a:t>5. Thành phần cấu tạo nào của lục lạp đóng vai trò quan trọng trong việc thực hiện chức năng quang hợp? Vì sao?</a:t>
                      </a:r>
                    </a:p>
                    <a:p>
                      <a:pPr algn="just">
                        <a:lnSpc>
                          <a:spcPct val="150000"/>
                        </a:lnSpc>
                      </a:pPr>
                      <a:r>
                        <a:rPr lang="en-US" sz="3000" kern="1200">
                          <a:solidFill>
                            <a:schemeClr val="tx1"/>
                          </a:solidFill>
                          <a:effectLst/>
                          <a:latin typeface="Arial"/>
                          <a:ea typeface="+mn-ea"/>
                          <a:cs typeface="+mn-cs"/>
                        </a:rPr>
                        <a:t>6. Quan sát hình 8.9 SGK, phân biệt lưới nội chất hạt và lưới nội chất trơn. Tại sao lưới nội chất hạt là nơi sản xuất protein?</a:t>
                      </a:r>
                    </a:p>
                    <a:p>
                      <a:pPr algn="just">
                        <a:lnSpc>
                          <a:spcPct val="150000"/>
                        </a:lnSpc>
                      </a:pPr>
                      <a:r>
                        <a:rPr lang="en-US" sz="3000" kern="1200">
                          <a:solidFill>
                            <a:schemeClr val="tx1"/>
                          </a:solidFill>
                          <a:effectLst/>
                          <a:latin typeface="Arial"/>
                          <a:ea typeface="+mn-ea"/>
                          <a:cs typeface="+mn-cs"/>
                        </a:rPr>
                        <a:t>7. Mô tả hoạt động phối hợp của lưới nội chất và bộ máy Golgi.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64228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791166" y="-4610440"/>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5558571" y="48747"/>
            <a:ext cx="2196284" cy="2218469"/>
          </a:xfrm>
          <a:prstGeom prst="rect">
            <a:avLst/>
          </a:prstGeom>
        </p:spPr>
      </p:pic>
      <p:sp>
        <p:nvSpPr>
          <p:cNvPr id="9" name="TextBox 8">
            <a:extLst>
              <a:ext uri="{FF2B5EF4-FFF2-40B4-BE49-F238E27FC236}">
                <a16:creationId xmlns:a16="http://schemas.microsoft.com/office/drawing/2014/main" id="{4803B638-AF84-EAA5-A622-EA4170C81470}"/>
              </a:ext>
            </a:extLst>
          </p:cNvPr>
          <p:cNvSpPr txBox="1"/>
          <p:nvPr/>
        </p:nvSpPr>
        <p:spPr>
          <a:xfrm>
            <a:off x="3677044" y="218393"/>
            <a:ext cx="11053916" cy="1205073"/>
          </a:xfrm>
          <a:prstGeom prst="rect">
            <a:avLst/>
          </a:prstGeom>
          <a:noFill/>
        </p:spPr>
        <p:txBody>
          <a:bodyPr wrap="square">
            <a:spAutoFit/>
          </a:bodyPr>
          <a:lstStyle/>
          <a:p>
            <a:pPr marL="285750" marR="0" lvl="0" indent="-285750" algn="just">
              <a:lnSpc>
                <a:spcPct val="150000"/>
              </a:lnSpc>
              <a:spcBef>
                <a:spcPts val="300"/>
              </a:spcBef>
              <a:spcAft>
                <a:spcPts val="300"/>
              </a:spcAft>
              <a:buFont typeface="Wingdings" panose="05000000000000000000" pitchFamily="2" charset="2"/>
              <a:buChar char="v"/>
            </a:pPr>
            <a:r>
              <a:rPr lang="en-US" sz="5500" b="1">
                <a:solidFill>
                  <a:srgbClr val="000000"/>
                </a:solidFill>
                <a:effectLst/>
                <a:latin typeface="Arial" panose="020B0604020202020204" pitchFamily="34" charset="0"/>
                <a:ea typeface="Noto Sans Symbols"/>
                <a:cs typeface="Arial" panose="020B0604020202020204" pitchFamily="34" charset="0"/>
              </a:rPr>
              <a:t>Vòng 1: Nhóm chuyên gia</a:t>
            </a:r>
            <a:endParaRPr lang="en-US" sz="5500">
              <a:effectLst/>
              <a:latin typeface="Arial" panose="020B0604020202020204" pitchFamily="34" charset="0"/>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5A52C6F5-2DA5-0239-4F4D-6B8F15F632AF}"/>
              </a:ext>
            </a:extLst>
          </p:cNvPr>
          <p:cNvSpPr txBox="1"/>
          <p:nvPr/>
        </p:nvSpPr>
        <p:spPr>
          <a:xfrm>
            <a:off x="554552" y="3066321"/>
            <a:ext cx="7472516" cy="901593"/>
          </a:xfrm>
          <a:prstGeom prst="rect">
            <a:avLst/>
          </a:prstGeom>
          <a:noFill/>
        </p:spPr>
        <p:txBody>
          <a:bodyPr wrap="square">
            <a:spAutoFit/>
          </a:bodyPr>
          <a:lstStyle/>
          <a:p>
            <a:pPr algn="ctr">
              <a:lnSpc>
                <a:spcPct val="150000"/>
              </a:lnSpc>
            </a:pPr>
            <a:r>
              <a:rPr lang="en-US" sz="4000" i="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 1: Tìm hiểu về lysosome</a:t>
            </a:r>
            <a:endParaRPr lang="en-US" sz="4000" i="1">
              <a:solidFill>
                <a:schemeClr val="accent6">
                  <a:lumMod val="7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D55BD71-5675-74E4-2787-8E0DAAFA30E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63" t="30138" r="4307" b="1110"/>
          <a:stretch/>
        </p:blipFill>
        <p:spPr>
          <a:xfrm>
            <a:off x="1090410" y="4324039"/>
            <a:ext cx="6400800" cy="4819643"/>
          </a:xfrm>
          <a:prstGeom prst="rect">
            <a:avLst/>
          </a:prstGeom>
        </p:spPr>
      </p:pic>
      <p:sp>
        <p:nvSpPr>
          <p:cNvPr id="13" name="TextBox 12">
            <a:extLst>
              <a:ext uri="{FF2B5EF4-FFF2-40B4-BE49-F238E27FC236}">
                <a16:creationId xmlns:a16="http://schemas.microsoft.com/office/drawing/2014/main" id="{D0B50AC3-92C9-5502-C770-D3B15CF389B8}"/>
              </a:ext>
            </a:extLst>
          </p:cNvPr>
          <p:cNvSpPr txBox="1"/>
          <p:nvPr/>
        </p:nvSpPr>
        <p:spPr>
          <a:xfrm>
            <a:off x="10735236" y="2998320"/>
            <a:ext cx="5943600" cy="901593"/>
          </a:xfrm>
          <a:prstGeom prst="rect">
            <a:avLst/>
          </a:prstGeom>
          <a:noFill/>
        </p:spPr>
        <p:txBody>
          <a:bodyPr wrap="square">
            <a:spAutoFit/>
          </a:bodyPr>
          <a:lstStyle/>
          <a:p>
            <a:pPr marL="0" marR="0" algn="ctr">
              <a:lnSpc>
                <a:spcPct val="150000"/>
              </a:lnSpc>
              <a:spcBef>
                <a:spcPts val="300"/>
              </a:spcBef>
              <a:spcAft>
                <a:spcPts val="300"/>
              </a:spcAft>
            </a:pPr>
            <a:r>
              <a:rPr lang="en-US" sz="4000" i="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 2: Không bào</a:t>
            </a:r>
            <a:endParaRPr lang="en-US" sz="40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474C6048-5E45-315B-135F-2D6512594DED}"/>
              </a:ext>
            </a:extLst>
          </p:cNvPr>
          <p:cNvPicPr>
            <a:picLocks noChangeAspect="1"/>
          </p:cNvPicPr>
          <p:nvPr/>
        </p:nvPicPr>
        <p:blipFill rotWithShape="1">
          <a:blip r:embed="rId11">
            <a:extLst>
              <a:ext uri="{28A0092B-C50C-407E-A947-70E740481C1C}">
                <a14:useLocalDpi xmlns:a14="http://schemas.microsoft.com/office/drawing/2010/main" val="0"/>
              </a:ext>
            </a:extLst>
          </a:blip>
          <a:srcRect l="31072" t="41688" r="27056" b="21286"/>
          <a:stretch/>
        </p:blipFill>
        <p:spPr>
          <a:xfrm>
            <a:off x="10393785" y="4163125"/>
            <a:ext cx="6626501" cy="4447925"/>
          </a:xfrm>
          <a:prstGeom prst="rect">
            <a:avLst/>
          </a:prstGeom>
        </p:spPr>
      </p:pic>
      <p:sp>
        <p:nvSpPr>
          <p:cNvPr id="16" name="Rectangle: Rounded Corners 15">
            <a:extLst>
              <a:ext uri="{FF2B5EF4-FFF2-40B4-BE49-F238E27FC236}">
                <a16:creationId xmlns:a16="http://schemas.microsoft.com/office/drawing/2014/main" id="{31C9D882-7537-550D-F648-E58824D2DFFF}"/>
              </a:ext>
            </a:extLst>
          </p:cNvPr>
          <p:cNvSpPr/>
          <p:nvPr/>
        </p:nvSpPr>
        <p:spPr>
          <a:xfrm>
            <a:off x="2902522" y="1443996"/>
            <a:ext cx="11277600" cy="1330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latin typeface="Arial" panose="020B0604020202020204" pitchFamily="34" charset="0"/>
                <a:cs typeface="Arial" panose="020B0604020202020204" pitchFamily="34" charset="0"/>
              </a:rPr>
              <a:t>Tìm hiểu một bào quan trọng trong tế bào</a:t>
            </a:r>
          </a:p>
        </p:txBody>
      </p:sp>
    </p:spTree>
    <p:extLst>
      <p:ext uri="{BB962C8B-B14F-4D97-AF65-F5344CB8AC3E}">
        <p14:creationId xmlns:p14="http://schemas.microsoft.com/office/powerpoint/2010/main" val="38063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616" t="7468" r="11615" b="9375"/>
          <a:stretch>
            <a:fillRect/>
          </a:stretch>
        </p:blipFill>
        <p:spPr>
          <a:xfrm rot="-1687357">
            <a:off x="14383316" y="520472"/>
            <a:ext cx="10545859" cy="1085774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5600" y="4492881"/>
            <a:ext cx="4129626" cy="5794119"/>
          </a:xfrm>
          <a:prstGeom prst="rect">
            <a:avLst/>
          </a:prstGeom>
        </p:spPr>
      </p:pic>
      <p:sp>
        <p:nvSpPr>
          <p:cNvPr id="8" name="TextBox 7">
            <a:extLst>
              <a:ext uri="{FF2B5EF4-FFF2-40B4-BE49-F238E27FC236}">
                <a16:creationId xmlns:a16="http://schemas.microsoft.com/office/drawing/2014/main" id="{5B1F9E0F-ADB2-FAD9-A906-CEC9FC025D6A}"/>
              </a:ext>
            </a:extLst>
          </p:cNvPr>
          <p:cNvSpPr txBox="1"/>
          <p:nvPr/>
        </p:nvSpPr>
        <p:spPr>
          <a:xfrm>
            <a:off x="152400" y="2488367"/>
            <a:ext cx="14015663" cy="7235186"/>
          </a:xfrm>
          <a:prstGeom prst="rect">
            <a:avLst/>
          </a:prstGeom>
          <a:noFill/>
        </p:spPr>
        <p:txBody>
          <a:bodyPr wrap="square">
            <a:spAutoFit/>
          </a:bodyPr>
          <a:lstStyle/>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Các thành phần cấu tạo chính của tế bào nhân thực: màng sinh chất, chất tế bào, nhân.</a:t>
            </a: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Ngoài ra, còn các bộ phận khác như: </a:t>
            </a:r>
            <a:r>
              <a:rPr lang="en-US" sz="4500">
                <a:solidFill>
                  <a:srgbClr val="333333"/>
                </a:solidFill>
                <a:effectLst/>
                <a:latin typeface="Arial" panose="020B0604020202020204" pitchFamily="34" charset="0"/>
                <a:ea typeface="Times New Roman" panose="02020603050405020304" pitchFamily="18" charset="0"/>
                <a:cs typeface="Arial" panose="020B0604020202020204" pitchFamily="34" charset="0"/>
              </a:rPr>
              <a:t>chất nền ngoại bào, thành tế bào bao quanh màng sinh chất, tế bào chất, ti thể, lục lạp, lưới nội chất, bộ máy Golgi,Lysosome, không bào trung tâm, Peroxisome, Ribosome, trung thể, bộ khung tế bào.</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Arrow: Down 8">
            <a:extLst>
              <a:ext uri="{FF2B5EF4-FFF2-40B4-BE49-F238E27FC236}">
                <a16:creationId xmlns:a16="http://schemas.microsoft.com/office/drawing/2014/main" id="{D7841C2F-5FE3-0D6F-09F2-1F87ECD3B3C4}"/>
              </a:ext>
            </a:extLst>
          </p:cNvPr>
          <p:cNvSpPr/>
          <p:nvPr/>
        </p:nvSpPr>
        <p:spPr>
          <a:xfrm>
            <a:off x="6172200" y="419100"/>
            <a:ext cx="1686439" cy="2247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730154" y="-4556123"/>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5558571" y="48747"/>
            <a:ext cx="2196284" cy="2218469"/>
          </a:xfrm>
          <a:prstGeom prst="rect">
            <a:avLst/>
          </a:prstGeom>
        </p:spPr>
      </p:pic>
      <p:sp>
        <p:nvSpPr>
          <p:cNvPr id="9" name="TextBox 8">
            <a:extLst>
              <a:ext uri="{FF2B5EF4-FFF2-40B4-BE49-F238E27FC236}">
                <a16:creationId xmlns:a16="http://schemas.microsoft.com/office/drawing/2014/main" id="{4803B638-AF84-EAA5-A622-EA4170C81470}"/>
              </a:ext>
            </a:extLst>
          </p:cNvPr>
          <p:cNvSpPr txBox="1"/>
          <p:nvPr/>
        </p:nvSpPr>
        <p:spPr>
          <a:xfrm>
            <a:off x="3586536" y="952500"/>
            <a:ext cx="11053916" cy="1205073"/>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300"/>
              </a:spcBef>
              <a:spcAft>
                <a:spcPts val="300"/>
              </a:spcAft>
              <a:buClrTx/>
              <a:buSzTx/>
              <a:buFont typeface="Wingdings" panose="05000000000000000000" pitchFamily="2" charset="2"/>
              <a:buChar char="v"/>
              <a:tabLst/>
              <a:defRPr/>
            </a:pPr>
            <a:r>
              <a:rPr kumimoji="0" lang="en-US" sz="5500" b="1" i="0" u="none" strike="noStrike" kern="1200" cap="none" spc="0" normalizeH="0" baseline="0" noProof="0">
                <a:ln>
                  <a:noFill/>
                </a:ln>
                <a:solidFill>
                  <a:srgbClr val="000000"/>
                </a:solidFill>
                <a:effectLst/>
                <a:uLnTx/>
                <a:uFillTx/>
                <a:latin typeface="Arial" panose="020B0604020202020204" pitchFamily="34" charset="0"/>
                <a:ea typeface="Noto Sans Symbols"/>
                <a:cs typeface="Arial" panose="020B0604020202020204" pitchFamily="34" charset="0"/>
              </a:rPr>
              <a:t>Vòng 1: Nhóm chuyên gia</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Noto Sans Symbols"/>
              <a:cs typeface="Arial" panose="020B0604020202020204" pitchFamily="34" charset="0"/>
            </a:endParaRPr>
          </a:p>
        </p:txBody>
      </p:sp>
      <p:sp>
        <p:nvSpPr>
          <p:cNvPr id="11" name="TextBox 10">
            <a:extLst>
              <a:ext uri="{FF2B5EF4-FFF2-40B4-BE49-F238E27FC236}">
                <a16:creationId xmlns:a16="http://schemas.microsoft.com/office/drawing/2014/main" id="{43D036DD-9E29-5297-5A2C-3B0D86F36A45}"/>
              </a:ext>
            </a:extLst>
          </p:cNvPr>
          <p:cNvSpPr txBox="1"/>
          <p:nvPr/>
        </p:nvSpPr>
        <p:spPr>
          <a:xfrm>
            <a:off x="988143" y="2928261"/>
            <a:ext cx="5872316" cy="901593"/>
          </a:xfrm>
          <a:prstGeom prst="rect">
            <a:avLst/>
          </a:prstGeom>
          <a:noFill/>
        </p:spPr>
        <p:txBody>
          <a:bodyPr wrap="square">
            <a:spAutoFit/>
          </a:bodyPr>
          <a:lstStyle/>
          <a:p>
            <a:pPr marL="0" marR="0" algn="ctr">
              <a:lnSpc>
                <a:spcPct val="150000"/>
              </a:lnSpc>
              <a:spcBef>
                <a:spcPts val="300"/>
              </a:spcBef>
              <a:spcAft>
                <a:spcPts val="300"/>
              </a:spcAft>
            </a:pPr>
            <a:r>
              <a:rPr lang="en-US" sz="4000" i="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 3: Peroxisome</a:t>
            </a:r>
            <a:endParaRPr lang="en-US" sz="40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1099C061-73CB-19F8-7DCE-01960730E91E}"/>
              </a:ext>
            </a:extLst>
          </p:cNvPr>
          <p:cNvPicPr>
            <a:picLocks noChangeAspect="1"/>
          </p:cNvPicPr>
          <p:nvPr/>
        </p:nvPicPr>
        <p:blipFill rotWithShape="1">
          <a:blip r:embed="rId10">
            <a:extLst>
              <a:ext uri="{28A0092B-C50C-407E-A947-70E740481C1C}">
                <a14:useLocalDpi xmlns:a14="http://schemas.microsoft.com/office/drawing/2010/main" val="0"/>
              </a:ext>
            </a:extLst>
          </a:blip>
          <a:srcRect l="33993" t="45273" r="19701" b="2720"/>
          <a:stretch/>
        </p:blipFill>
        <p:spPr>
          <a:xfrm>
            <a:off x="693174" y="4129215"/>
            <a:ext cx="6172201" cy="4191000"/>
          </a:xfrm>
          <a:prstGeom prst="rect">
            <a:avLst/>
          </a:prstGeom>
        </p:spPr>
      </p:pic>
      <p:sp>
        <p:nvSpPr>
          <p:cNvPr id="18" name="TextBox 17">
            <a:extLst>
              <a:ext uri="{FF2B5EF4-FFF2-40B4-BE49-F238E27FC236}">
                <a16:creationId xmlns:a16="http://schemas.microsoft.com/office/drawing/2014/main" id="{FA895D02-A905-930E-AFA6-7C6A55A474E6}"/>
              </a:ext>
            </a:extLst>
          </p:cNvPr>
          <p:cNvSpPr txBox="1"/>
          <p:nvPr/>
        </p:nvSpPr>
        <p:spPr>
          <a:xfrm>
            <a:off x="10744200" y="3121968"/>
            <a:ext cx="5445920" cy="707886"/>
          </a:xfrm>
          <a:prstGeom prst="rect">
            <a:avLst/>
          </a:prstGeom>
          <a:noFill/>
        </p:spPr>
        <p:txBody>
          <a:bodyPr wrap="square">
            <a:spAutoFit/>
          </a:bodyPr>
          <a:lstStyle/>
          <a:p>
            <a:pPr algn="ctr"/>
            <a:r>
              <a:rPr lang="en-US" sz="4000" i="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 4: Ribosome</a:t>
            </a:r>
            <a:endParaRPr lang="en-US" sz="4000">
              <a:solidFill>
                <a:schemeClr val="accent6">
                  <a:lumMod val="75000"/>
                </a:schemeClr>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CADE2079-369A-FB41-49B7-9AD348BEECF5}"/>
              </a:ext>
            </a:extLst>
          </p:cNvPr>
          <p:cNvPicPr>
            <a:picLocks noChangeAspect="1"/>
          </p:cNvPicPr>
          <p:nvPr/>
        </p:nvPicPr>
        <p:blipFill rotWithShape="1">
          <a:blip r:embed="rId11">
            <a:extLst>
              <a:ext uri="{28A0092B-C50C-407E-A947-70E740481C1C}">
                <a14:useLocalDpi xmlns:a14="http://schemas.microsoft.com/office/drawing/2010/main" val="0"/>
              </a:ext>
            </a:extLst>
          </a:blip>
          <a:srcRect l="35578" t="43621" r="28078" b="1919"/>
          <a:stretch/>
        </p:blipFill>
        <p:spPr>
          <a:xfrm>
            <a:off x="10469877" y="3859286"/>
            <a:ext cx="5720243" cy="4730858"/>
          </a:xfrm>
          <a:prstGeom prst="rect">
            <a:avLst/>
          </a:prstGeom>
        </p:spPr>
      </p:pic>
    </p:spTree>
    <p:extLst>
      <p:ext uri="{BB962C8B-B14F-4D97-AF65-F5344CB8AC3E}">
        <p14:creationId xmlns:p14="http://schemas.microsoft.com/office/powerpoint/2010/main" val="40604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730154" y="-4636543"/>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5558571" y="48747"/>
            <a:ext cx="2196284" cy="2218469"/>
          </a:xfrm>
          <a:prstGeom prst="rect">
            <a:avLst/>
          </a:prstGeom>
        </p:spPr>
      </p:pic>
      <p:sp>
        <p:nvSpPr>
          <p:cNvPr id="9" name="TextBox 8">
            <a:extLst>
              <a:ext uri="{FF2B5EF4-FFF2-40B4-BE49-F238E27FC236}">
                <a16:creationId xmlns:a16="http://schemas.microsoft.com/office/drawing/2014/main" id="{4803B638-AF84-EAA5-A622-EA4170C81470}"/>
              </a:ext>
            </a:extLst>
          </p:cNvPr>
          <p:cNvSpPr txBox="1"/>
          <p:nvPr/>
        </p:nvSpPr>
        <p:spPr>
          <a:xfrm>
            <a:off x="3586536" y="952500"/>
            <a:ext cx="11053916" cy="1205073"/>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300"/>
              </a:spcBef>
              <a:spcAft>
                <a:spcPts val="300"/>
              </a:spcAft>
              <a:buClrTx/>
              <a:buSzTx/>
              <a:buFont typeface="Wingdings" panose="05000000000000000000" pitchFamily="2" charset="2"/>
              <a:buChar char="v"/>
              <a:tabLst/>
              <a:defRPr/>
            </a:pPr>
            <a:r>
              <a:rPr kumimoji="0" lang="en-US" sz="5500" b="1" i="0" u="none" strike="noStrike" kern="1200" cap="none" spc="0" normalizeH="0" baseline="0" noProof="0">
                <a:ln>
                  <a:noFill/>
                </a:ln>
                <a:solidFill>
                  <a:srgbClr val="000000"/>
                </a:solidFill>
                <a:effectLst/>
                <a:uLnTx/>
                <a:uFillTx/>
                <a:latin typeface="Arial" panose="020B0604020202020204" pitchFamily="34" charset="0"/>
                <a:ea typeface="Noto Sans Symbols"/>
                <a:cs typeface="Arial" panose="020B0604020202020204" pitchFamily="34" charset="0"/>
              </a:rPr>
              <a:t>Vòng 1: Nhóm chuyên gia</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Noto Sans Symbols"/>
              <a:cs typeface="Arial" panose="020B0604020202020204" pitchFamily="34" charset="0"/>
            </a:endParaRPr>
          </a:p>
        </p:txBody>
      </p:sp>
      <p:sp>
        <p:nvSpPr>
          <p:cNvPr id="11" name="TextBox 10">
            <a:extLst>
              <a:ext uri="{FF2B5EF4-FFF2-40B4-BE49-F238E27FC236}">
                <a16:creationId xmlns:a16="http://schemas.microsoft.com/office/drawing/2014/main" id="{43D036DD-9E29-5297-5A2C-3B0D86F36A45}"/>
              </a:ext>
            </a:extLst>
          </p:cNvPr>
          <p:cNvSpPr txBox="1"/>
          <p:nvPr/>
        </p:nvSpPr>
        <p:spPr>
          <a:xfrm>
            <a:off x="988143" y="2928261"/>
            <a:ext cx="5872316"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4000" b="0" i="1" u="none" strike="noStrike" kern="1200" cap="none" spc="0" normalizeH="0" baseline="0" noProof="0">
                <a:ln>
                  <a:noFill/>
                </a:ln>
                <a:solidFill>
                  <a:srgbClr val="F79646">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rPr>
              <a:t>Nhóm 3: Peroxisome</a:t>
            </a:r>
            <a:endParaRPr kumimoji="0" lang="en-US" sz="4000" b="0" i="0" u="none" strike="noStrike" kern="1200" cap="none" spc="0" normalizeH="0" baseline="0" noProof="0">
              <a:ln>
                <a:noFill/>
              </a:ln>
              <a:solidFill>
                <a:srgbClr val="F79646">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1099C061-73CB-19F8-7DCE-01960730E91E}"/>
              </a:ext>
            </a:extLst>
          </p:cNvPr>
          <p:cNvPicPr>
            <a:picLocks noChangeAspect="1"/>
          </p:cNvPicPr>
          <p:nvPr/>
        </p:nvPicPr>
        <p:blipFill rotWithShape="1">
          <a:blip r:embed="rId10">
            <a:extLst>
              <a:ext uri="{28A0092B-C50C-407E-A947-70E740481C1C}">
                <a14:useLocalDpi xmlns:a14="http://schemas.microsoft.com/office/drawing/2010/main" val="0"/>
              </a:ext>
            </a:extLst>
          </a:blip>
          <a:srcRect l="33993" t="45273" r="19701" b="2720"/>
          <a:stretch/>
        </p:blipFill>
        <p:spPr>
          <a:xfrm>
            <a:off x="693174" y="4129215"/>
            <a:ext cx="6172201" cy="4191000"/>
          </a:xfrm>
          <a:prstGeom prst="rect">
            <a:avLst/>
          </a:prstGeom>
        </p:spPr>
      </p:pic>
      <p:sp>
        <p:nvSpPr>
          <p:cNvPr id="18" name="TextBox 17">
            <a:extLst>
              <a:ext uri="{FF2B5EF4-FFF2-40B4-BE49-F238E27FC236}">
                <a16:creationId xmlns:a16="http://schemas.microsoft.com/office/drawing/2014/main" id="{FA895D02-A905-930E-AFA6-7C6A55A474E6}"/>
              </a:ext>
            </a:extLst>
          </p:cNvPr>
          <p:cNvSpPr txBox="1"/>
          <p:nvPr/>
        </p:nvSpPr>
        <p:spPr>
          <a:xfrm>
            <a:off x="10744200" y="3121968"/>
            <a:ext cx="544592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79646">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rPr>
              <a:t>Nhóm 4: Ribosome</a:t>
            </a:r>
            <a:endParaRPr kumimoji="0" lang="en-US" sz="4000" b="0" i="0" u="none" strike="noStrike" kern="1200" cap="none" spc="0" normalizeH="0" baseline="0" noProof="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CADE2079-369A-FB41-49B7-9AD348BEECF5}"/>
              </a:ext>
            </a:extLst>
          </p:cNvPr>
          <p:cNvPicPr>
            <a:picLocks noChangeAspect="1"/>
          </p:cNvPicPr>
          <p:nvPr/>
        </p:nvPicPr>
        <p:blipFill rotWithShape="1">
          <a:blip r:embed="rId11">
            <a:extLst>
              <a:ext uri="{28A0092B-C50C-407E-A947-70E740481C1C}">
                <a14:useLocalDpi xmlns:a14="http://schemas.microsoft.com/office/drawing/2010/main" val="0"/>
              </a:ext>
            </a:extLst>
          </a:blip>
          <a:srcRect l="35578" t="43621" r="28078" b="1919"/>
          <a:stretch/>
        </p:blipFill>
        <p:spPr>
          <a:xfrm>
            <a:off x="10469877" y="3859286"/>
            <a:ext cx="5720243" cy="4730858"/>
          </a:xfrm>
          <a:prstGeom prst="rect">
            <a:avLst/>
          </a:prstGeom>
        </p:spPr>
      </p:pic>
    </p:spTree>
    <p:extLst>
      <p:ext uri="{BB962C8B-B14F-4D97-AF65-F5344CB8AC3E}">
        <p14:creationId xmlns:p14="http://schemas.microsoft.com/office/powerpoint/2010/main" val="139084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730154" y="-4636543"/>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5558571" y="48747"/>
            <a:ext cx="2196284" cy="2218469"/>
          </a:xfrm>
          <a:prstGeom prst="rect">
            <a:avLst/>
          </a:prstGeom>
        </p:spPr>
      </p:pic>
      <p:sp>
        <p:nvSpPr>
          <p:cNvPr id="9" name="TextBox 8">
            <a:extLst>
              <a:ext uri="{FF2B5EF4-FFF2-40B4-BE49-F238E27FC236}">
                <a16:creationId xmlns:a16="http://schemas.microsoft.com/office/drawing/2014/main" id="{4803B638-AF84-EAA5-A622-EA4170C81470}"/>
              </a:ext>
            </a:extLst>
          </p:cNvPr>
          <p:cNvSpPr txBox="1"/>
          <p:nvPr/>
        </p:nvSpPr>
        <p:spPr>
          <a:xfrm>
            <a:off x="3586536" y="952500"/>
            <a:ext cx="11053916" cy="1205073"/>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300"/>
              </a:spcBef>
              <a:spcAft>
                <a:spcPts val="300"/>
              </a:spcAft>
              <a:buClrTx/>
              <a:buSzTx/>
              <a:buFont typeface="Wingdings" panose="05000000000000000000" pitchFamily="2" charset="2"/>
              <a:buChar char="v"/>
              <a:tabLst/>
              <a:defRPr/>
            </a:pPr>
            <a:r>
              <a:rPr kumimoji="0" lang="en-US" sz="5500" b="1" i="0" u="none" strike="noStrike" kern="1200" cap="none" spc="0" normalizeH="0" baseline="0" noProof="0">
                <a:ln>
                  <a:noFill/>
                </a:ln>
                <a:solidFill>
                  <a:srgbClr val="000000"/>
                </a:solidFill>
                <a:effectLst/>
                <a:uLnTx/>
                <a:uFillTx/>
                <a:latin typeface="Arial" panose="020B0604020202020204" pitchFamily="34" charset="0"/>
                <a:ea typeface="Noto Sans Symbols"/>
                <a:cs typeface="Arial" panose="020B0604020202020204" pitchFamily="34" charset="0"/>
              </a:rPr>
              <a:t>Vòng 1: Nhóm chuyên gia</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Noto Sans Symbols"/>
              <a:cs typeface="Arial" panose="020B0604020202020204" pitchFamily="34" charset="0"/>
            </a:endParaRPr>
          </a:p>
        </p:txBody>
      </p:sp>
      <p:sp>
        <p:nvSpPr>
          <p:cNvPr id="8" name="TextBox 7">
            <a:extLst>
              <a:ext uri="{FF2B5EF4-FFF2-40B4-BE49-F238E27FC236}">
                <a16:creationId xmlns:a16="http://schemas.microsoft.com/office/drawing/2014/main" id="{642961D0-39EC-3AE9-6E04-D89FDDC7DCBA}"/>
              </a:ext>
            </a:extLst>
          </p:cNvPr>
          <p:cNvSpPr txBox="1"/>
          <p:nvPr/>
        </p:nvSpPr>
        <p:spPr>
          <a:xfrm>
            <a:off x="1092449" y="2848790"/>
            <a:ext cx="5567516" cy="901593"/>
          </a:xfrm>
          <a:prstGeom prst="rect">
            <a:avLst/>
          </a:prstGeom>
          <a:noFill/>
        </p:spPr>
        <p:txBody>
          <a:bodyPr wrap="square">
            <a:spAutoFit/>
          </a:bodyPr>
          <a:lstStyle/>
          <a:p>
            <a:pPr marL="0" marR="0" algn="ctr">
              <a:lnSpc>
                <a:spcPct val="150000"/>
              </a:lnSpc>
              <a:spcBef>
                <a:spcPts val="300"/>
              </a:spcBef>
              <a:spcAft>
                <a:spcPts val="300"/>
              </a:spcAft>
            </a:pPr>
            <a:r>
              <a:rPr lang="en-US" sz="4000" i="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 5: Trung thể</a:t>
            </a:r>
            <a:endParaRPr lang="en-US" sz="40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1E2858A5-E21C-34C0-DA95-D0CB24E36869}"/>
              </a:ext>
            </a:extLst>
          </p:cNvPr>
          <p:cNvPicPr>
            <a:picLocks noChangeAspect="1"/>
          </p:cNvPicPr>
          <p:nvPr/>
        </p:nvPicPr>
        <p:blipFill rotWithShape="1">
          <a:blip r:embed="rId10">
            <a:extLst>
              <a:ext uri="{28A0092B-C50C-407E-A947-70E740481C1C}">
                <a14:useLocalDpi xmlns:a14="http://schemas.microsoft.com/office/drawing/2010/main" val="0"/>
              </a:ext>
            </a:extLst>
          </a:blip>
          <a:srcRect l="20000" t="29369" r="15387" b="3152"/>
          <a:stretch/>
        </p:blipFill>
        <p:spPr>
          <a:xfrm>
            <a:off x="1303404" y="4351880"/>
            <a:ext cx="5720243" cy="4561051"/>
          </a:xfrm>
          <a:prstGeom prst="rect">
            <a:avLst/>
          </a:prstGeom>
        </p:spPr>
      </p:pic>
      <p:sp>
        <p:nvSpPr>
          <p:cNvPr id="16" name="TextBox 15">
            <a:extLst>
              <a:ext uri="{FF2B5EF4-FFF2-40B4-BE49-F238E27FC236}">
                <a16:creationId xmlns:a16="http://schemas.microsoft.com/office/drawing/2014/main" id="{268036FD-3951-09BE-D9A1-B43D1316B70C}"/>
              </a:ext>
            </a:extLst>
          </p:cNvPr>
          <p:cNvSpPr txBox="1"/>
          <p:nvPr/>
        </p:nvSpPr>
        <p:spPr>
          <a:xfrm>
            <a:off x="10123813" y="2800709"/>
            <a:ext cx="6791852" cy="901593"/>
          </a:xfrm>
          <a:prstGeom prst="rect">
            <a:avLst/>
          </a:prstGeom>
          <a:noFill/>
        </p:spPr>
        <p:txBody>
          <a:bodyPr wrap="square">
            <a:spAutoFit/>
          </a:bodyPr>
          <a:lstStyle/>
          <a:p>
            <a:pPr marL="0" marR="0" algn="ctr">
              <a:lnSpc>
                <a:spcPct val="150000"/>
              </a:lnSpc>
              <a:spcBef>
                <a:spcPts val="300"/>
              </a:spcBef>
              <a:spcAft>
                <a:spcPts val="300"/>
              </a:spcAft>
            </a:pPr>
            <a:r>
              <a:rPr lang="en-US" sz="4000" i="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 6: Bộ khung tế bào</a:t>
            </a:r>
            <a:endParaRPr lang="en-US" sz="40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964D958A-D64C-D334-92DD-830F6CB23D5D}"/>
              </a:ext>
            </a:extLst>
          </p:cNvPr>
          <p:cNvPicPr>
            <a:picLocks noChangeAspect="1"/>
          </p:cNvPicPr>
          <p:nvPr/>
        </p:nvPicPr>
        <p:blipFill rotWithShape="1">
          <a:blip r:embed="rId11">
            <a:extLst>
              <a:ext uri="{28A0092B-C50C-407E-A947-70E740481C1C}">
                <a14:useLocalDpi xmlns:a14="http://schemas.microsoft.com/office/drawing/2010/main" val="0"/>
              </a:ext>
            </a:extLst>
          </a:blip>
          <a:srcRect l="14725" t="39283" r="21079" b="3370"/>
          <a:stretch/>
        </p:blipFill>
        <p:spPr>
          <a:xfrm>
            <a:off x="9778126" y="4050734"/>
            <a:ext cx="7483225" cy="4877755"/>
          </a:xfrm>
          <a:prstGeom prst="rect">
            <a:avLst/>
          </a:prstGeom>
        </p:spPr>
      </p:pic>
    </p:spTree>
    <p:extLst>
      <p:ext uri="{BB962C8B-B14F-4D97-AF65-F5344CB8AC3E}">
        <p14:creationId xmlns:p14="http://schemas.microsoft.com/office/powerpoint/2010/main" val="354887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9144000" cy="10287000"/>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6500" y="266700"/>
            <a:ext cx="4191000" cy="12566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522">
            <a:off x="5431814" y="7988042"/>
            <a:ext cx="5231197" cy="5284037"/>
          </a:xfrm>
          <a:prstGeom prst="rect">
            <a:avLst/>
          </a:prstGeom>
        </p:spPr>
      </p:pic>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0984">
            <a:off x="7678297" y="-1105737"/>
            <a:ext cx="3233864" cy="3399594"/>
          </a:xfrm>
          <a:prstGeom prst="rect">
            <a:avLst/>
          </a:prstGeom>
        </p:spPr>
      </p:pic>
      <p:sp>
        <p:nvSpPr>
          <p:cNvPr id="8" name="TextBox 7">
            <a:extLst>
              <a:ext uri="{FF2B5EF4-FFF2-40B4-BE49-F238E27FC236}">
                <a16:creationId xmlns:a16="http://schemas.microsoft.com/office/drawing/2014/main" id="{57F2D829-2761-35DE-6B6E-C9636676B670}"/>
              </a:ext>
            </a:extLst>
          </p:cNvPr>
          <p:cNvSpPr txBox="1"/>
          <p:nvPr/>
        </p:nvSpPr>
        <p:spPr>
          <a:xfrm>
            <a:off x="2558903" y="343060"/>
            <a:ext cx="4191000" cy="1103892"/>
          </a:xfrm>
          <a:prstGeom prst="rect">
            <a:avLst/>
          </a:prstGeom>
          <a:noFill/>
        </p:spPr>
        <p:txBody>
          <a:bodyPr wrap="square">
            <a:spAutoFit/>
          </a:bodyPr>
          <a:lstStyle/>
          <a:p>
            <a:pPr marL="0" marR="0" algn="just">
              <a:lnSpc>
                <a:spcPct val="150000"/>
              </a:lnSpc>
              <a:spcBef>
                <a:spcPts val="0"/>
              </a:spcBef>
              <a:spcAft>
                <a:spcPts val="0"/>
              </a:spcAft>
            </a:pPr>
            <a:r>
              <a:rPr lang="en-US" sz="5000" b="1">
                <a:effectLst/>
                <a:latin typeface="Arial" panose="020B0604020202020204" pitchFamily="34" charset="0"/>
                <a:ea typeface="Times New Roman" panose="02020603050405020304" pitchFamily="18" charset="0"/>
                <a:cs typeface="Arial" panose="020B0604020202020204" pitchFamily="34" charset="0"/>
              </a:rPr>
              <a:t>5. Lysosome</a:t>
            </a:r>
            <a:endParaRPr lang="en-US" sz="5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3763DC95-C507-6002-AF83-5B8CBF103B06}"/>
              </a:ext>
            </a:extLst>
          </p:cNvPr>
          <p:cNvSpPr txBox="1"/>
          <p:nvPr/>
        </p:nvSpPr>
        <p:spPr>
          <a:xfrm>
            <a:off x="854179" y="1866372"/>
            <a:ext cx="7315200" cy="7235186"/>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Là bào quan tiêu hoá của tế bào, có khả năng phân giải các phân tử lớn như protein, nucleic acid, lipid và polysaccharide. </a:t>
            </a:r>
            <a:endParaRPr lang="en-US" sz="45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Lysosome có nguồn gốc từ bộ máy Golgi.</a:t>
            </a:r>
          </a:p>
        </p:txBody>
      </p:sp>
      <p:sp>
        <p:nvSpPr>
          <p:cNvPr id="21" name="TextBox 20">
            <a:extLst>
              <a:ext uri="{FF2B5EF4-FFF2-40B4-BE49-F238E27FC236}">
                <a16:creationId xmlns:a16="http://schemas.microsoft.com/office/drawing/2014/main" id="{99E8C56B-2E4A-FE8F-C328-53F2FA455F68}"/>
              </a:ext>
            </a:extLst>
          </p:cNvPr>
          <p:cNvSpPr txBox="1"/>
          <p:nvPr/>
        </p:nvSpPr>
        <p:spPr>
          <a:xfrm>
            <a:off x="9497316" y="1943100"/>
            <a:ext cx="7848600" cy="6196440"/>
          </a:xfrm>
          <a:prstGeom prst="rect">
            <a:avLst/>
          </a:prstGeom>
          <a:noFill/>
        </p:spPr>
        <p:txBody>
          <a:bodyPr wrap="square">
            <a:spAutoFit/>
          </a:bodyPr>
          <a:lstStyle/>
          <a:p>
            <a:pPr algn="just">
              <a:lnSpc>
                <a:spcPct val="150000"/>
              </a:lnSpc>
            </a:pPr>
            <a:r>
              <a:rPr lang="en-US" sz="4500" i="1">
                <a:effectLst/>
                <a:latin typeface="Arial" panose="020B0604020202020204" pitchFamily="34" charset="0"/>
                <a:ea typeface="Times New Roman" panose="02020603050405020304" pitchFamily="18" charset="0"/>
                <a:cs typeface="Arial" panose="020B0604020202020204" pitchFamily="34" charset="0"/>
              </a:rPr>
              <a:t>Chức năng: </a:t>
            </a:r>
            <a:r>
              <a:rPr lang="en-US" sz="4500">
                <a:effectLst/>
                <a:latin typeface="Arial" panose="020B0604020202020204" pitchFamily="34" charset="0"/>
                <a:ea typeface="Times New Roman" panose="02020603050405020304" pitchFamily="18" charset="0"/>
                <a:cs typeface="Arial" panose="020B0604020202020204" pitchFamily="34" charset="0"/>
              </a:rPr>
              <a:t>tiêu hoá các vật liệu đưa từ bên ngoài vào; tiêu hoá những bào quan bị hỏng hoặc không cần thiết của tế bào; tiêu hoá cả các vi sinh vật gây bệnh. </a:t>
            </a:r>
            <a:endParaRPr lang="en-US" sz="450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0CDC4D2B-0BD6-DC00-8AAB-0E5C3A36B104}"/>
              </a:ext>
            </a:extLst>
          </p:cNvPr>
          <p:cNvPicPr>
            <a:picLocks noChangeAspect="1"/>
          </p:cNvPicPr>
          <p:nvPr/>
        </p:nvPicPr>
        <p:blipFill rotWithShape="1">
          <a:blip r:embed="rId8">
            <a:extLst>
              <a:ext uri="{28A0092B-C50C-407E-A947-70E740481C1C}">
                <a14:useLocalDpi xmlns:a14="http://schemas.microsoft.com/office/drawing/2010/main" val="0"/>
              </a:ext>
            </a:extLst>
          </a:blip>
          <a:srcRect l="67086" t="6291" r="6245" b="48820"/>
          <a:stretch/>
        </p:blipFill>
        <p:spPr>
          <a:xfrm>
            <a:off x="14478000" y="6871958"/>
            <a:ext cx="3607115" cy="3415042"/>
          </a:xfrm>
          <a:prstGeom prst="rect">
            <a:avLst/>
          </a:prstGeom>
        </p:spPr>
      </p:pic>
    </p:spTree>
    <p:extLst>
      <p:ext uri="{BB962C8B-B14F-4D97-AF65-F5344CB8AC3E}">
        <p14:creationId xmlns:p14="http://schemas.microsoft.com/office/powerpoint/2010/main" val="21880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grpSp>
        <p:nvGrpSpPr>
          <p:cNvPr id="13" name="Group 13"/>
          <p:cNvGrpSpPr/>
          <p:nvPr/>
        </p:nvGrpSpPr>
        <p:grpSpPr>
          <a:xfrm>
            <a:off x="1248697" y="3376772"/>
            <a:ext cx="15697200" cy="3585521"/>
            <a:chOff x="0" y="0"/>
            <a:chExt cx="1781144" cy="870887"/>
          </a:xfrm>
        </p:grpSpPr>
        <p:sp>
          <p:nvSpPr>
            <p:cNvPr id="14" name="Freeform 14"/>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grpSp>
        <p:nvGrpSpPr>
          <p:cNvPr id="18" name="Group 18"/>
          <p:cNvGrpSpPr/>
          <p:nvPr/>
        </p:nvGrpSpPr>
        <p:grpSpPr>
          <a:xfrm>
            <a:off x="1219200" y="1333500"/>
            <a:ext cx="15697200" cy="1824923"/>
            <a:chOff x="0" y="0"/>
            <a:chExt cx="1781144" cy="870887"/>
          </a:xfrm>
        </p:grpSpPr>
        <p:sp>
          <p:nvSpPr>
            <p:cNvPr id="19" name="Freeform 19"/>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35" name="TextBox 34">
            <a:extLst>
              <a:ext uri="{FF2B5EF4-FFF2-40B4-BE49-F238E27FC236}">
                <a16:creationId xmlns:a16="http://schemas.microsoft.com/office/drawing/2014/main" id="{7A9746FD-203D-384E-F294-E8E7D7D67CED}"/>
              </a:ext>
            </a:extLst>
          </p:cNvPr>
          <p:cNvSpPr txBox="1"/>
          <p:nvPr/>
        </p:nvSpPr>
        <p:spPr>
          <a:xfrm>
            <a:off x="2575340" y="-3860"/>
            <a:ext cx="13137317" cy="12050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 Không bào</a:t>
            </a:r>
          </a:p>
        </p:txBody>
      </p:sp>
      <p:sp>
        <p:nvSpPr>
          <p:cNvPr id="4" name="TextBox 3">
            <a:extLst>
              <a:ext uri="{FF2B5EF4-FFF2-40B4-BE49-F238E27FC236}">
                <a16:creationId xmlns:a16="http://schemas.microsoft.com/office/drawing/2014/main" id="{FF5EDB16-95EF-FC2E-13DB-56E83725884F}"/>
              </a:ext>
            </a:extLst>
          </p:cNvPr>
          <p:cNvSpPr txBox="1"/>
          <p:nvPr/>
        </p:nvSpPr>
        <p:spPr>
          <a:xfrm>
            <a:off x="1371600" y="1333500"/>
            <a:ext cx="15544800" cy="182492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Là bào quan chứa dịch lỏng. Có nhiều loại không bào với chức năng khác nhau tuỳ loại tế bào và loài sinh vật.</a:t>
            </a:r>
          </a:p>
        </p:txBody>
      </p:sp>
      <p:sp>
        <p:nvSpPr>
          <p:cNvPr id="7" name="TextBox 6">
            <a:extLst>
              <a:ext uri="{FF2B5EF4-FFF2-40B4-BE49-F238E27FC236}">
                <a16:creationId xmlns:a16="http://schemas.microsoft.com/office/drawing/2014/main" id="{6F808180-7A2D-1533-15F6-AA8CC49C443C}"/>
              </a:ext>
            </a:extLst>
          </p:cNvPr>
          <p:cNvSpPr txBox="1"/>
          <p:nvPr/>
        </p:nvSpPr>
        <p:spPr>
          <a:xfrm>
            <a:off x="1342103" y="3290710"/>
            <a:ext cx="15505471" cy="367158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Tế bào thực vật trưởng thành có không bào trung tâm với kích thước lớn và tồn tại lâu dài. Không bào trung tâm có thể chứa các chất dự trữ như protein, acid hữu cơ, đường, muối khoáng, hoặc chứa chất thải hay sắc tố (đỏ, tím, xanh đương).</a:t>
            </a:r>
          </a:p>
        </p:txBody>
      </p:sp>
      <p:grpSp>
        <p:nvGrpSpPr>
          <p:cNvPr id="8" name="Group 13">
            <a:extLst>
              <a:ext uri="{FF2B5EF4-FFF2-40B4-BE49-F238E27FC236}">
                <a16:creationId xmlns:a16="http://schemas.microsoft.com/office/drawing/2014/main" id="{9AAFCBE9-FE8C-DF7C-F699-DBC3B9FBB21E}"/>
              </a:ext>
            </a:extLst>
          </p:cNvPr>
          <p:cNvGrpSpPr/>
          <p:nvPr/>
        </p:nvGrpSpPr>
        <p:grpSpPr>
          <a:xfrm>
            <a:off x="1248697" y="7180642"/>
            <a:ext cx="15697200" cy="2839658"/>
            <a:chOff x="0" y="0"/>
            <a:chExt cx="1781144" cy="870887"/>
          </a:xfrm>
        </p:grpSpPr>
        <p:sp>
          <p:nvSpPr>
            <p:cNvPr id="9" name="Freeform 14">
              <a:extLst>
                <a:ext uri="{FF2B5EF4-FFF2-40B4-BE49-F238E27FC236}">
                  <a16:creationId xmlns:a16="http://schemas.microsoft.com/office/drawing/2014/main" id="{F9E4219A-1760-ADE2-8696-7A952D949AF2}"/>
                </a:ext>
              </a:extLst>
            </p:cNvPr>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12" name="TextBox 11">
            <a:extLst>
              <a:ext uri="{FF2B5EF4-FFF2-40B4-BE49-F238E27FC236}">
                <a16:creationId xmlns:a16="http://schemas.microsoft.com/office/drawing/2014/main" id="{79564828-791D-9481-DFD9-1BBF877FAF0C}"/>
              </a:ext>
            </a:extLst>
          </p:cNvPr>
          <p:cNvSpPr txBox="1"/>
          <p:nvPr/>
        </p:nvSpPr>
        <p:spPr>
          <a:xfrm>
            <a:off x="1342103" y="7180642"/>
            <a:ext cx="15598877" cy="274825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Nhiều tế bào động vật có không bào nhỏ, tồn tại trong thời gian ngắn; Nguyên sinh vật sống trong môi trường nước ngọt có không bào co bóp, làm nhiệm vụ điều hoà áp suất thẩm thấu của tế bào.</a:t>
            </a:r>
          </a:p>
        </p:txBody>
      </p:sp>
    </p:spTree>
    <p:extLst>
      <p:ext uri="{BB962C8B-B14F-4D97-AF65-F5344CB8AC3E}">
        <p14:creationId xmlns:p14="http://schemas.microsoft.com/office/powerpoint/2010/main" val="187056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14249" y="33184"/>
            <a:ext cx="9144000" cy="10287000"/>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1191" y="419100"/>
            <a:ext cx="5369758" cy="12566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522">
            <a:off x="14100893" y="7644982"/>
            <a:ext cx="5231197" cy="5284037"/>
          </a:xfrm>
          <a:prstGeom prst="rect">
            <a:avLst/>
          </a:prstGeom>
        </p:spPr>
      </p:pic>
      <p:sp>
        <p:nvSpPr>
          <p:cNvPr id="10" name="TextBox 9">
            <a:extLst>
              <a:ext uri="{FF2B5EF4-FFF2-40B4-BE49-F238E27FC236}">
                <a16:creationId xmlns:a16="http://schemas.microsoft.com/office/drawing/2014/main" id="{25963DE2-E0A3-908C-42E5-194BD79463F9}"/>
              </a:ext>
            </a:extLst>
          </p:cNvPr>
          <p:cNvSpPr txBox="1"/>
          <p:nvPr/>
        </p:nvSpPr>
        <p:spPr>
          <a:xfrm>
            <a:off x="2041191" y="419100"/>
            <a:ext cx="5369758" cy="1205073"/>
          </a:xfrm>
          <a:prstGeom prst="rect">
            <a:avLst/>
          </a:prstGeom>
          <a:noFill/>
        </p:spPr>
        <p:txBody>
          <a:bodyPr wrap="square" rtlCol="0">
            <a:spAutoFit/>
          </a:bodyPr>
          <a:lstStyle/>
          <a:p>
            <a:pPr algn="ctr">
              <a:lnSpc>
                <a:spcPct val="150000"/>
              </a:lnSpc>
            </a:pPr>
            <a:r>
              <a:rPr lang="en-US" sz="5500" b="1">
                <a:effectLst/>
                <a:latin typeface="Arial" panose="020B0604020202020204" pitchFamily="34" charset="0"/>
                <a:ea typeface="Times New Roman" panose="02020603050405020304" pitchFamily="18" charset="0"/>
                <a:cs typeface="Arial" panose="020B0604020202020204" pitchFamily="34" charset="0"/>
              </a:rPr>
              <a:t>7. Peroxisome</a:t>
            </a:r>
            <a:endParaRPr lang="en-US" sz="5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0984">
            <a:off x="7678297" y="-1105737"/>
            <a:ext cx="3233864" cy="3399594"/>
          </a:xfrm>
          <a:prstGeom prst="rect">
            <a:avLst/>
          </a:prstGeom>
        </p:spPr>
      </p:pic>
      <p:pic>
        <p:nvPicPr>
          <p:cNvPr id="2" name="Picture 5">
            <a:extLst>
              <a:ext uri="{FF2B5EF4-FFF2-40B4-BE49-F238E27FC236}">
                <a16:creationId xmlns:a16="http://schemas.microsoft.com/office/drawing/2014/main" id="{1D66CF7C-7D03-840A-34BE-2B31A0E9224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29412" y="419100"/>
            <a:ext cx="4887079" cy="1256612"/>
          </a:xfrm>
          <a:prstGeom prst="rect">
            <a:avLst/>
          </a:prstGeom>
        </p:spPr>
      </p:pic>
      <p:sp>
        <p:nvSpPr>
          <p:cNvPr id="13" name="TextBox 12">
            <a:extLst>
              <a:ext uri="{FF2B5EF4-FFF2-40B4-BE49-F238E27FC236}">
                <a16:creationId xmlns:a16="http://schemas.microsoft.com/office/drawing/2014/main" id="{8DBA412F-6B9D-5B43-1479-C3A57D6C21E4}"/>
              </a:ext>
            </a:extLst>
          </p:cNvPr>
          <p:cNvSpPr txBox="1"/>
          <p:nvPr/>
        </p:nvSpPr>
        <p:spPr>
          <a:xfrm>
            <a:off x="0" y="1962131"/>
            <a:ext cx="8824951" cy="8071633"/>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rPr>
              <a:t>Là bào quan thực hiện chức năng oxi hoá các chất; chứa các enzyme chuyển hydrogen từ các chất khác nhau như chất độc, alcohol, oxygen tạo ra hydrogen peroxide (H</a:t>
            </a:r>
            <a:r>
              <a:rPr lang="en-US" sz="3500" baseline="-25000">
                <a:solidFill>
                  <a:schemeClr val="bg1"/>
                </a:solidFill>
                <a:effectLst/>
                <a:latin typeface="Arial" panose="020B0604020202020204" pitchFamily="34" charset="0"/>
                <a:ea typeface="Times New Roman" panose="02020603050405020304" pitchFamily="18" charset="0"/>
                <a:cs typeface="Arial" panose="020B0604020202020204" pitchFamily="34" charset="0"/>
              </a:rPr>
              <a:t>2</a:t>
            </a:r>
            <a:r>
              <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rPr>
              <a:t>O</a:t>
            </a:r>
            <a:r>
              <a:rPr lang="en-US" sz="3500" baseline="-25000">
                <a:solidFill>
                  <a:schemeClr val="bg1"/>
                </a:solidFill>
                <a:effectLst/>
                <a:latin typeface="Arial" panose="020B0604020202020204" pitchFamily="34" charset="0"/>
                <a:ea typeface="Times New Roman" panose="02020603050405020304" pitchFamily="18" charset="0"/>
                <a:cs typeface="Arial" panose="020B0604020202020204" pitchFamily="34" charset="0"/>
              </a:rPr>
              <a:t>2</a:t>
            </a:r>
            <a:r>
              <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sau đó được enzyme khác phân giải thành nước và oxygen. </a:t>
            </a:r>
          </a:p>
          <a:p>
            <a:pPr marL="457200" marR="0" indent="-457200" algn="just">
              <a:lnSpc>
                <a:spcPct val="150000"/>
              </a:lnSpc>
              <a:spcBef>
                <a:spcPts val="0"/>
              </a:spcBef>
              <a:spcAft>
                <a:spcPts val="0"/>
              </a:spcAft>
              <a:buFont typeface="Arial" panose="020B0604020202020204" pitchFamily="34" charset="0"/>
              <a:buChar char="•"/>
            </a:pPr>
            <a:r>
              <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rPr>
              <a:t>Ở tế bào thực vật, bào quan này còn chứa enzyme phân giải acid béo thành phân tử nhỏ hơn rồi chuyển đến ti thể.</a:t>
            </a:r>
          </a:p>
        </p:txBody>
      </p:sp>
      <p:sp>
        <p:nvSpPr>
          <p:cNvPr id="18" name="TextBox 17">
            <a:extLst>
              <a:ext uri="{FF2B5EF4-FFF2-40B4-BE49-F238E27FC236}">
                <a16:creationId xmlns:a16="http://schemas.microsoft.com/office/drawing/2014/main" id="{400B7CF4-A9B5-2DAB-3B86-967A7F7A7DF1}"/>
              </a:ext>
            </a:extLst>
          </p:cNvPr>
          <p:cNvSpPr txBox="1"/>
          <p:nvPr/>
        </p:nvSpPr>
        <p:spPr>
          <a:xfrm>
            <a:off x="9469179" y="1963360"/>
            <a:ext cx="8305800" cy="6455806"/>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3500">
                <a:effectLst/>
                <a:latin typeface="Arial" panose="020B0604020202020204" pitchFamily="34" charset="0"/>
                <a:ea typeface="Times New Roman" panose="02020603050405020304" pitchFamily="18" charset="0"/>
                <a:cs typeface="Arial" panose="020B0604020202020204" pitchFamily="34" charset="0"/>
              </a:rPr>
              <a:t>Là bào quan không có màng bao bọc, được cấu tạo từ rRNA và protein. </a:t>
            </a:r>
            <a:endParaRPr lang="en-US" sz="3500">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en-US" sz="3500">
                <a:effectLst/>
                <a:latin typeface="Arial" panose="020B0604020202020204" pitchFamily="34" charset="0"/>
                <a:ea typeface="Times New Roman" panose="02020603050405020304" pitchFamily="18" charset="0"/>
                <a:cs typeface="Arial" panose="020B0604020202020204" pitchFamily="34" charset="0"/>
              </a:rPr>
              <a:t>Là bộ máy tổng hợp protein của tế bào; có ở bào tương và một số bào quan. Ribosome ở tế bào nhân thực (80S) có kích thước lớn hơn so với ribosome ở tế bào nhân sơ (70S) (ngoại trừ ti thể và lục lạp).</a:t>
            </a:r>
          </a:p>
        </p:txBody>
      </p:sp>
      <p:sp>
        <p:nvSpPr>
          <p:cNvPr id="23" name="TextBox 22">
            <a:extLst>
              <a:ext uri="{FF2B5EF4-FFF2-40B4-BE49-F238E27FC236}">
                <a16:creationId xmlns:a16="http://schemas.microsoft.com/office/drawing/2014/main" id="{BCC25F26-46E5-BAC1-9B64-DE0225587487}"/>
              </a:ext>
            </a:extLst>
          </p:cNvPr>
          <p:cNvSpPr txBox="1"/>
          <p:nvPr/>
        </p:nvSpPr>
        <p:spPr>
          <a:xfrm>
            <a:off x="12124112" y="419099"/>
            <a:ext cx="4592379" cy="1205073"/>
          </a:xfrm>
          <a:prstGeom prst="rect">
            <a:avLst/>
          </a:prstGeom>
          <a:noFill/>
        </p:spPr>
        <p:txBody>
          <a:bodyPr wrap="square">
            <a:spAutoFit/>
          </a:bodyPr>
          <a:lstStyle/>
          <a:p>
            <a:pPr marL="0" marR="0" algn="just">
              <a:lnSpc>
                <a:spcPct val="150000"/>
              </a:lnSpc>
              <a:spcBef>
                <a:spcPts val="0"/>
              </a:spcBef>
              <a:spcAft>
                <a:spcPts val="0"/>
              </a:spcAft>
            </a:pPr>
            <a:r>
              <a:rPr lang="en-US" sz="5500" b="1">
                <a:effectLst/>
                <a:latin typeface="Arial" panose="020B0604020202020204" pitchFamily="34" charset="0"/>
                <a:ea typeface="Times New Roman" panose="02020603050405020304" pitchFamily="18" charset="0"/>
                <a:cs typeface="Arial" panose="020B0604020202020204" pitchFamily="34" charset="0"/>
              </a:rPr>
              <a:t>8. Ribosome</a:t>
            </a:r>
            <a:endParaRPr lang="en-US" sz="55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143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500"/>
                                        <p:tgtEl>
                                          <p:spTgt spid="23"/>
                                        </p:tgtEl>
                                      </p:cBhvr>
                                    </p:animEffect>
                                  </p:childTnLst>
                                </p:cTn>
                              </p:par>
                              <p:par>
                                <p:cTn id="26" presetID="6"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xEl>
                                              <p:pRg st="1" end="1"/>
                                            </p:txEl>
                                          </p:spTgt>
                                        </p:tgtEl>
                                        <p:attrNameLst>
                                          <p:attrName>style.visibility</p:attrName>
                                        </p:attrNameLst>
                                      </p:cBhvr>
                                      <p:to>
                                        <p:strVal val="visible"/>
                                      </p:to>
                                    </p:set>
                                    <p:animEffect transition="in" filter="fade">
                                      <p:cBhvr>
                                        <p:cTn id="38"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p:bldP spid="18" grpId="0" build="p"/>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grpSp>
        <p:nvGrpSpPr>
          <p:cNvPr id="13" name="Group 13"/>
          <p:cNvGrpSpPr/>
          <p:nvPr/>
        </p:nvGrpSpPr>
        <p:grpSpPr>
          <a:xfrm>
            <a:off x="1387058" y="1324696"/>
            <a:ext cx="15697200" cy="2294804"/>
            <a:chOff x="0" y="0"/>
            <a:chExt cx="1781144" cy="870887"/>
          </a:xfrm>
        </p:grpSpPr>
        <p:sp>
          <p:nvSpPr>
            <p:cNvPr id="14" name="Freeform 14"/>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35" name="TextBox 34">
            <a:extLst>
              <a:ext uri="{FF2B5EF4-FFF2-40B4-BE49-F238E27FC236}">
                <a16:creationId xmlns:a16="http://schemas.microsoft.com/office/drawing/2014/main" id="{7A9746FD-203D-384E-F294-E8E7D7D67CED}"/>
              </a:ext>
            </a:extLst>
          </p:cNvPr>
          <p:cNvSpPr txBox="1"/>
          <p:nvPr/>
        </p:nvSpPr>
        <p:spPr>
          <a:xfrm>
            <a:off x="2667000" y="0"/>
            <a:ext cx="13137317" cy="1205073"/>
          </a:xfrm>
          <a:prstGeom prst="rect">
            <a:avLst/>
          </a:prstGeom>
          <a:noFill/>
        </p:spPr>
        <p:txBody>
          <a:bodyPr wrap="square">
            <a:spAutoFit/>
          </a:bodyPr>
          <a:lstStyle/>
          <a:p>
            <a:pPr algn="ctr">
              <a:lnSpc>
                <a:spcPct val="150000"/>
              </a:lnSpc>
              <a:defRPr/>
            </a:pPr>
            <a:r>
              <a:rPr lang="en-US" sz="5500" b="1">
                <a:effectLst/>
                <a:latin typeface="Arial" panose="020B0604020202020204" pitchFamily="34" charset="0"/>
                <a:ea typeface="Times New Roman" panose="02020603050405020304" pitchFamily="18" charset="0"/>
                <a:cs typeface="Arial" panose="020B0604020202020204" pitchFamily="34" charset="0"/>
              </a:rPr>
              <a:t>9. Trung thể</a:t>
            </a:r>
            <a:endParaRPr lang="en-US" sz="5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8" name="Group 13">
            <a:extLst>
              <a:ext uri="{FF2B5EF4-FFF2-40B4-BE49-F238E27FC236}">
                <a16:creationId xmlns:a16="http://schemas.microsoft.com/office/drawing/2014/main" id="{9AAFCBE9-FE8C-DF7C-F699-DBC3B9FBB21E}"/>
              </a:ext>
            </a:extLst>
          </p:cNvPr>
          <p:cNvGrpSpPr/>
          <p:nvPr/>
        </p:nvGrpSpPr>
        <p:grpSpPr>
          <a:xfrm>
            <a:off x="1328679" y="4007446"/>
            <a:ext cx="15697200" cy="3080202"/>
            <a:chOff x="0" y="0"/>
            <a:chExt cx="1781144" cy="870887"/>
          </a:xfrm>
        </p:grpSpPr>
        <p:sp>
          <p:nvSpPr>
            <p:cNvPr id="9" name="Freeform 14">
              <a:extLst>
                <a:ext uri="{FF2B5EF4-FFF2-40B4-BE49-F238E27FC236}">
                  <a16:creationId xmlns:a16="http://schemas.microsoft.com/office/drawing/2014/main" id="{F9E4219A-1760-ADE2-8696-7A952D949AF2}"/>
                </a:ext>
              </a:extLst>
            </p:cNvPr>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6" name="TextBox 5">
            <a:extLst>
              <a:ext uri="{FF2B5EF4-FFF2-40B4-BE49-F238E27FC236}">
                <a16:creationId xmlns:a16="http://schemas.microsoft.com/office/drawing/2014/main" id="{58C7347F-ACCF-6380-E518-D17B307721C5}"/>
              </a:ext>
            </a:extLst>
          </p:cNvPr>
          <p:cNvSpPr txBox="1"/>
          <p:nvPr/>
        </p:nvSpPr>
        <p:spPr>
          <a:xfrm>
            <a:off x="1442978" y="1559636"/>
            <a:ext cx="15498097" cy="2041456"/>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Trung thể là bào quan không có màng, nằm gần nhân trong tế bào động vật. </a:t>
            </a:r>
          </a:p>
        </p:txBody>
      </p:sp>
      <p:sp>
        <p:nvSpPr>
          <p:cNvPr id="15" name="TextBox 14">
            <a:extLst>
              <a:ext uri="{FF2B5EF4-FFF2-40B4-BE49-F238E27FC236}">
                <a16:creationId xmlns:a16="http://schemas.microsoft.com/office/drawing/2014/main" id="{229181F4-C438-532E-0A50-75A9D4B7DE23}"/>
              </a:ext>
            </a:extLst>
          </p:cNvPr>
          <p:cNvSpPr txBox="1"/>
          <p:nvPr/>
        </p:nvSpPr>
        <p:spPr>
          <a:xfrm>
            <a:off x="1351321" y="4106806"/>
            <a:ext cx="15585358" cy="3080202"/>
          </a:xfrm>
          <a:prstGeom prst="rect">
            <a:avLst/>
          </a:prstGeom>
          <a:noFill/>
        </p:spPr>
        <p:txBody>
          <a:bodyPr wrap="square">
            <a:spAutoFit/>
          </a:bodyPr>
          <a:lstStyle/>
          <a:p>
            <a:pPr algn="just">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Có vai trò trong sự phân chia tế bào. Các vi ống xung quanh trung tử phát triển thành thoi phân bào trong quá trình phân chia tế bào. </a:t>
            </a:r>
            <a:endParaRPr lang="en-US" sz="4500">
              <a:latin typeface="Arial" panose="020B0604020202020204" pitchFamily="34" charset="0"/>
              <a:cs typeface="Arial" panose="020B0604020202020204" pitchFamily="34" charset="0"/>
            </a:endParaRPr>
          </a:p>
        </p:txBody>
      </p:sp>
      <p:grpSp>
        <p:nvGrpSpPr>
          <p:cNvPr id="16" name="Group 13">
            <a:extLst>
              <a:ext uri="{FF2B5EF4-FFF2-40B4-BE49-F238E27FC236}">
                <a16:creationId xmlns:a16="http://schemas.microsoft.com/office/drawing/2014/main" id="{FACB5543-7F0F-2FF7-3B3A-A838841F3D31}"/>
              </a:ext>
            </a:extLst>
          </p:cNvPr>
          <p:cNvGrpSpPr/>
          <p:nvPr/>
        </p:nvGrpSpPr>
        <p:grpSpPr>
          <a:xfrm>
            <a:off x="1343427" y="7734300"/>
            <a:ext cx="15697200" cy="1977323"/>
            <a:chOff x="0" y="0"/>
            <a:chExt cx="1781144" cy="870887"/>
          </a:xfrm>
        </p:grpSpPr>
        <p:sp>
          <p:nvSpPr>
            <p:cNvPr id="17" name="Freeform 14">
              <a:extLst>
                <a:ext uri="{FF2B5EF4-FFF2-40B4-BE49-F238E27FC236}">
                  <a16:creationId xmlns:a16="http://schemas.microsoft.com/office/drawing/2014/main" id="{186462AD-DB49-5CED-5EB5-182BCE2E11A6}"/>
                </a:ext>
              </a:extLst>
            </p:cNvPr>
            <p:cNvSpPr/>
            <p:nvPr/>
          </p:nvSpPr>
          <p:spPr>
            <a:xfrm>
              <a:off x="0" y="0"/>
              <a:ext cx="1781144" cy="870887"/>
            </a:xfrm>
            <a:custGeom>
              <a:avLst/>
              <a:gdLst/>
              <a:ahLst/>
              <a:cxnLst/>
              <a:rect l="l" t="t" r="r" b="b"/>
              <a:pathLst>
                <a:path w="1781144" h="870887">
                  <a:moveTo>
                    <a:pt x="0" y="0"/>
                  </a:moveTo>
                  <a:lnTo>
                    <a:pt x="1781144" y="0"/>
                  </a:lnTo>
                  <a:lnTo>
                    <a:pt x="1781144" y="870887"/>
                  </a:lnTo>
                  <a:lnTo>
                    <a:pt x="0" y="870887"/>
                  </a:lnTo>
                  <a:close/>
                </a:path>
              </a:pathLst>
            </a:custGeom>
            <a:solidFill>
              <a:srgbClr val="FEF5DA"/>
            </a:solidFill>
          </p:spPr>
        </p:sp>
      </p:grpSp>
      <p:sp>
        <p:nvSpPr>
          <p:cNvPr id="22" name="TextBox 21">
            <a:extLst>
              <a:ext uri="{FF2B5EF4-FFF2-40B4-BE49-F238E27FC236}">
                <a16:creationId xmlns:a16="http://schemas.microsoft.com/office/drawing/2014/main" id="{EA197CB1-487C-318F-C48C-9135BBC6FDA3}"/>
              </a:ext>
            </a:extLst>
          </p:cNvPr>
          <p:cNvSpPr txBox="1"/>
          <p:nvPr/>
        </p:nvSpPr>
        <p:spPr>
          <a:xfrm>
            <a:off x="1360633" y="8221606"/>
            <a:ext cx="16002000" cy="1002710"/>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Trung tử được cấu tạo từ các vi ống sắp xếp thành ống rỗng.</a:t>
            </a:r>
          </a:p>
        </p:txBody>
      </p:sp>
    </p:spTree>
    <p:extLst>
      <p:ext uri="{BB962C8B-B14F-4D97-AF65-F5344CB8AC3E}">
        <p14:creationId xmlns:p14="http://schemas.microsoft.com/office/powerpoint/2010/main" val="262664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3" name="Group 3"/>
          <p:cNvGrpSpPr/>
          <p:nvPr/>
        </p:nvGrpSpPr>
        <p:grpSpPr>
          <a:xfrm>
            <a:off x="-14249" y="33184"/>
            <a:ext cx="9144000" cy="10287000"/>
            <a:chOff x="0" y="0"/>
            <a:chExt cx="3093156" cy="3479800"/>
          </a:xfrm>
        </p:grpSpPr>
        <p:sp>
          <p:nvSpPr>
            <p:cNvPr id="4" name="Freeform 4"/>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BC117"/>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470" y="635159"/>
            <a:ext cx="8077200" cy="12566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522">
            <a:off x="16441436" y="8595031"/>
            <a:ext cx="3515178" cy="3550685"/>
          </a:xfrm>
          <a:prstGeom prst="rect">
            <a:avLst/>
          </a:prstGeom>
        </p:spPr>
      </p:pic>
      <p:sp>
        <p:nvSpPr>
          <p:cNvPr id="10" name="TextBox 9">
            <a:extLst>
              <a:ext uri="{FF2B5EF4-FFF2-40B4-BE49-F238E27FC236}">
                <a16:creationId xmlns:a16="http://schemas.microsoft.com/office/drawing/2014/main" id="{25963DE2-E0A3-908C-42E5-194BD79463F9}"/>
              </a:ext>
            </a:extLst>
          </p:cNvPr>
          <p:cNvSpPr txBox="1"/>
          <p:nvPr/>
        </p:nvSpPr>
        <p:spPr>
          <a:xfrm>
            <a:off x="1167540" y="635330"/>
            <a:ext cx="711706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500" b="1">
                <a:solidFill>
                  <a:prstClr val="black"/>
                </a:solidFill>
                <a:latin typeface="Arial" panose="020B0604020202020204" pitchFamily="34" charset="0"/>
                <a:ea typeface="Times New Roman" panose="02020603050405020304" pitchFamily="18" charset="0"/>
                <a:cs typeface="Arial" panose="020B0604020202020204" pitchFamily="34" charset="0"/>
              </a:rPr>
              <a:t>10. Bộ khung tế bào</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2">
            <a:extLst>
              <a:ext uri="{FF2B5EF4-FFF2-40B4-BE49-F238E27FC236}">
                <a16:creationId xmlns:a16="http://schemas.microsoft.com/office/drawing/2014/main" id="{5AB0E649-D12C-A0A6-EBE9-D690F7C0C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0984">
            <a:off x="4811554" y="7806325"/>
            <a:ext cx="3233864" cy="3399594"/>
          </a:xfrm>
          <a:prstGeom prst="rect">
            <a:avLst/>
          </a:prstGeom>
        </p:spPr>
      </p:pic>
      <p:sp>
        <p:nvSpPr>
          <p:cNvPr id="9" name="TextBox 8">
            <a:extLst>
              <a:ext uri="{FF2B5EF4-FFF2-40B4-BE49-F238E27FC236}">
                <a16:creationId xmlns:a16="http://schemas.microsoft.com/office/drawing/2014/main" id="{F4E98F08-905B-6E24-0304-D4B0B423A5F1}"/>
              </a:ext>
            </a:extLst>
          </p:cNvPr>
          <p:cNvSpPr txBox="1"/>
          <p:nvPr/>
        </p:nvSpPr>
        <p:spPr>
          <a:xfrm>
            <a:off x="757521" y="3570087"/>
            <a:ext cx="7937097" cy="4566378"/>
          </a:xfrm>
          <a:prstGeom prst="rect">
            <a:avLst/>
          </a:prstGeom>
          <a:noFill/>
        </p:spPr>
        <p:txBody>
          <a:bodyPr wrap="square">
            <a:spAutoFit/>
          </a:bodyPr>
          <a:lstStyle/>
          <a:p>
            <a:pPr marL="0" marR="0" algn="just">
              <a:lnSpc>
                <a:spcPct val="150000"/>
              </a:lnSpc>
              <a:spcBef>
                <a:spcPts val="0"/>
              </a:spcBef>
              <a:spcAft>
                <a:spcPts val="0"/>
              </a:spcAft>
            </a:pPr>
            <a:r>
              <a:rPr lang="en-US" sz="5000" b="1" i="1">
                <a:effectLst/>
                <a:latin typeface="Arial" panose="020B0604020202020204" pitchFamily="34" charset="0"/>
                <a:ea typeface="Times New Roman" panose="02020603050405020304" pitchFamily="18" charset="0"/>
                <a:cs typeface="Arial" panose="020B0604020202020204" pitchFamily="34" charset="0"/>
              </a:rPr>
              <a:t>Cấu tạo: </a:t>
            </a:r>
            <a:r>
              <a:rPr lang="en-US" sz="5000">
                <a:effectLst/>
                <a:latin typeface="Arial" panose="020B0604020202020204" pitchFamily="34" charset="0"/>
                <a:ea typeface="Times New Roman" panose="02020603050405020304" pitchFamily="18" charset="0"/>
                <a:cs typeface="Arial" panose="020B0604020202020204" pitchFamily="34" charset="0"/>
              </a:rPr>
              <a:t>là mạng lưới gồm vi ống, sợi trung gian và vi sợi, được cấu tạo từ các phân tử protein</a:t>
            </a:r>
          </a:p>
        </p:txBody>
      </p:sp>
      <p:sp>
        <p:nvSpPr>
          <p:cNvPr id="15" name="TextBox 14">
            <a:extLst>
              <a:ext uri="{FF2B5EF4-FFF2-40B4-BE49-F238E27FC236}">
                <a16:creationId xmlns:a16="http://schemas.microsoft.com/office/drawing/2014/main" id="{1BEF2739-FF0F-F33B-7933-92784771C9B9}"/>
              </a:ext>
            </a:extLst>
          </p:cNvPr>
          <p:cNvSpPr txBox="1"/>
          <p:nvPr/>
        </p:nvSpPr>
        <p:spPr>
          <a:xfrm>
            <a:off x="9502564" y="33184"/>
            <a:ext cx="8328236" cy="10337189"/>
          </a:xfrm>
          <a:prstGeom prst="rect">
            <a:avLst/>
          </a:prstGeom>
          <a:noFill/>
        </p:spPr>
        <p:txBody>
          <a:bodyPr wrap="square">
            <a:spAutoFit/>
          </a:bodyPr>
          <a:lstStyle/>
          <a:p>
            <a:pPr algn="just">
              <a:lnSpc>
                <a:spcPct val="150000"/>
              </a:lnSpc>
            </a:pPr>
            <a:r>
              <a:rPr lang="en-US" sz="5000" b="1" i="1">
                <a:effectLst/>
                <a:latin typeface="Arial" panose="020B0604020202020204" pitchFamily="34" charset="0"/>
                <a:ea typeface="Times New Roman" panose="02020603050405020304" pitchFamily="18" charset="0"/>
                <a:cs typeface="Arial" panose="020B0604020202020204" pitchFamily="34" charset="0"/>
              </a:rPr>
              <a:t>Chức năng: </a:t>
            </a:r>
            <a:r>
              <a:rPr lang="en-US" sz="5000">
                <a:effectLst/>
                <a:latin typeface="Arial" panose="020B0604020202020204" pitchFamily="34" charset="0"/>
                <a:ea typeface="Times New Roman" panose="02020603050405020304" pitchFamily="18" charset="0"/>
                <a:cs typeface="Arial" panose="020B0604020202020204" pitchFamily="34" charset="0"/>
              </a:rPr>
              <a:t>đóng vai trò như “bộ xương” của tế bào làm nhiệm vụ nâng đỡ, duy trì hình dạng của tế bào và tham gia sự vận động của tế bào. Ngoài ra, sợi trung gian còn neo giữ các bào quan và vi ống tham gia vận chuyển bào quan.</a:t>
            </a:r>
            <a:endParaRPr lang="en-US" sz="5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13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71C244-5871-8798-0D2D-6558C9B7D98B}"/>
              </a:ext>
            </a:extLst>
          </p:cNvPr>
          <p:cNvGraphicFramePr>
            <a:graphicFrameLocks noGrp="1"/>
          </p:cNvGraphicFramePr>
          <p:nvPr>
            <p:extLst>
              <p:ext uri="{D42A27DB-BD31-4B8C-83A1-F6EECF244321}">
                <p14:modId xmlns:p14="http://schemas.microsoft.com/office/powerpoint/2010/main" val="2017333026"/>
              </p:ext>
            </p:extLst>
          </p:nvPr>
        </p:nvGraphicFramePr>
        <p:xfrm>
          <a:off x="400050" y="534575"/>
          <a:ext cx="17487900" cy="9217850"/>
        </p:xfrm>
        <a:graphic>
          <a:graphicData uri="http://schemas.openxmlformats.org/drawingml/2006/table">
            <a:tbl>
              <a:tblPr firstRow="1" firstCol="1" bandRow="1"/>
              <a:tblGrid>
                <a:gridCol w="17487900">
                  <a:extLst>
                    <a:ext uri="{9D8B030D-6E8A-4147-A177-3AD203B41FA5}">
                      <a16:colId xmlns:a16="http://schemas.microsoft.com/office/drawing/2014/main" val="20000"/>
                    </a:ext>
                  </a:extLst>
                </a:gridCol>
              </a:tblGrid>
              <a:tr h="9217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a:t>
                      </a:r>
                      <a:r>
                        <a:rPr lang="en-US" sz="3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Lớp: ………………………………………………………</a:t>
                      </a:r>
                    </a:p>
                    <a:p>
                      <a:pPr algn="ctr">
                        <a:lnSpc>
                          <a:spcPct val="150000"/>
                        </a:lnSpc>
                      </a:pPr>
                      <a:r>
                        <a:rPr lang="en-US" sz="3000" b="1" i="0" kern="1200">
                          <a:solidFill>
                            <a:schemeClr val="tx1"/>
                          </a:solidFill>
                          <a:effectLst/>
                          <a:latin typeface="Arial" panose="020B0604020202020204" pitchFamily="34" charset="0"/>
                          <a:ea typeface="+mn-ea"/>
                          <a:cs typeface="Arial" panose="020B0604020202020204" pitchFamily="34" charset="0"/>
                        </a:rPr>
                        <a:t>PHIẾU HỌC TẬP SỐ 3</a:t>
                      </a:r>
                    </a:p>
                    <a:p>
                      <a:pPr algn="ctr">
                        <a:lnSpc>
                          <a:spcPct val="150000"/>
                        </a:lnSpc>
                      </a:pPr>
                      <a:r>
                        <a:rPr lang="en-US" sz="3000" b="1" i="1" kern="1200">
                          <a:solidFill>
                            <a:schemeClr val="tx1"/>
                          </a:solidFill>
                          <a:effectLst/>
                          <a:latin typeface="Arial"/>
                          <a:ea typeface="+mn-ea"/>
                          <a:cs typeface="+mn-cs"/>
                        </a:rPr>
                        <a:t>Nội dung: Các bào quan khác</a:t>
                      </a:r>
                      <a:endParaRPr lang="en-US" sz="3000" kern="1200">
                        <a:solidFill>
                          <a:schemeClr val="tx1"/>
                        </a:solidFill>
                        <a:effectLst/>
                        <a:latin typeface="Arial"/>
                        <a:ea typeface="+mn-ea"/>
                        <a:cs typeface="+mn-cs"/>
                      </a:endParaRPr>
                    </a:p>
                    <a:p>
                      <a:pPr>
                        <a:lnSpc>
                          <a:spcPct val="150000"/>
                        </a:lnSpc>
                      </a:pPr>
                      <a:r>
                        <a:rPr lang="en-US" sz="3000" kern="1200">
                          <a:solidFill>
                            <a:schemeClr val="tx1"/>
                          </a:solidFill>
                          <a:effectLst/>
                          <a:latin typeface="Arial"/>
                          <a:ea typeface="+mn-ea"/>
                          <a:cs typeface="+mn-cs"/>
                        </a:rPr>
                        <a:t>1. Hãy hoàn thành bảng sau về cấu tạo và chức năng các thành phần cấu tạo của tế bào:</a:t>
                      </a:r>
                    </a:p>
                    <a:p>
                      <a:pPr algn="ctr">
                        <a:lnSpc>
                          <a:spcPct val="150000"/>
                        </a:lnSpc>
                      </a:pPr>
                      <a:endParaRPr lang="en-US" sz="3000" kern="1200">
                        <a:solidFill>
                          <a:schemeClr val="tx1"/>
                        </a:solidFill>
                        <a:effectLst/>
                        <a:latin typeface="Arial"/>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bl>
          </a:graphicData>
        </a:graphic>
      </p:graphicFrame>
      <p:graphicFrame>
        <p:nvGraphicFramePr>
          <p:cNvPr id="4" name="Table 4">
            <a:extLst>
              <a:ext uri="{FF2B5EF4-FFF2-40B4-BE49-F238E27FC236}">
                <a16:creationId xmlns:a16="http://schemas.microsoft.com/office/drawing/2014/main" id="{FA178469-2C70-421E-82F3-D5EC5B980465}"/>
              </a:ext>
            </a:extLst>
          </p:cNvPr>
          <p:cNvGraphicFramePr>
            <a:graphicFrameLocks noGrp="1"/>
          </p:cNvGraphicFramePr>
          <p:nvPr>
            <p:extLst>
              <p:ext uri="{D42A27DB-BD31-4B8C-83A1-F6EECF244321}">
                <p14:modId xmlns:p14="http://schemas.microsoft.com/office/powerpoint/2010/main" val="2975944791"/>
              </p:ext>
            </p:extLst>
          </p:nvPr>
        </p:nvGraphicFramePr>
        <p:xfrm>
          <a:off x="2971800" y="4457700"/>
          <a:ext cx="12649200" cy="4847276"/>
        </p:xfrm>
        <a:graphic>
          <a:graphicData uri="http://schemas.openxmlformats.org/drawingml/2006/table">
            <a:tbl>
              <a:tblPr firstRow="1" bandRow="1">
                <a:tableStyleId>{93296810-A885-4BE3-A3E7-6D5BEEA58F35}</a:tableStyleId>
              </a:tblPr>
              <a:tblGrid>
                <a:gridCol w="4216400">
                  <a:extLst>
                    <a:ext uri="{9D8B030D-6E8A-4147-A177-3AD203B41FA5}">
                      <a16:colId xmlns:a16="http://schemas.microsoft.com/office/drawing/2014/main" val="2237643953"/>
                    </a:ext>
                  </a:extLst>
                </a:gridCol>
                <a:gridCol w="4216400">
                  <a:extLst>
                    <a:ext uri="{9D8B030D-6E8A-4147-A177-3AD203B41FA5}">
                      <a16:colId xmlns:a16="http://schemas.microsoft.com/office/drawing/2014/main" val="2134540859"/>
                    </a:ext>
                  </a:extLst>
                </a:gridCol>
                <a:gridCol w="4216400">
                  <a:extLst>
                    <a:ext uri="{9D8B030D-6E8A-4147-A177-3AD203B41FA5}">
                      <a16:colId xmlns:a16="http://schemas.microsoft.com/office/drawing/2014/main" val="3964188370"/>
                    </a:ext>
                  </a:extLst>
                </a:gridCol>
              </a:tblGrid>
              <a:tr h="478971">
                <a:tc>
                  <a:txBody>
                    <a:bodyPr/>
                    <a:lstStyle/>
                    <a:p>
                      <a:pPr algn="ctr">
                        <a:lnSpc>
                          <a:spcPct val="150000"/>
                        </a:lnSpc>
                      </a:pPr>
                      <a:r>
                        <a:rPr lang="en-US" sz="3000">
                          <a:latin typeface="Arial" panose="020B0604020202020204" pitchFamily="34" charset="0"/>
                          <a:cs typeface="Arial" panose="020B0604020202020204" pitchFamily="34" charset="0"/>
                        </a:rPr>
                        <a:t>Các thành phần</a:t>
                      </a:r>
                    </a:p>
                  </a:txBody>
                  <a:tcPr anchor="ctr"/>
                </a:tc>
                <a:tc>
                  <a:txBody>
                    <a:bodyPr/>
                    <a:lstStyle/>
                    <a:p>
                      <a:pPr algn="ctr">
                        <a:lnSpc>
                          <a:spcPct val="150000"/>
                        </a:lnSpc>
                      </a:pPr>
                      <a:r>
                        <a:rPr lang="en-US" sz="3000">
                          <a:latin typeface="Arial" panose="020B0604020202020204" pitchFamily="34" charset="0"/>
                          <a:cs typeface="Arial" panose="020B0604020202020204" pitchFamily="34" charset="0"/>
                        </a:rPr>
                        <a:t>Hình dạng / cấu tạo</a:t>
                      </a:r>
                    </a:p>
                  </a:txBody>
                  <a:tcPr anchor="ctr"/>
                </a:tc>
                <a:tc>
                  <a:txBody>
                    <a:bodyPr/>
                    <a:lstStyle/>
                    <a:p>
                      <a:pPr algn="ctr">
                        <a:lnSpc>
                          <a:spcPct val="150000"/>
                        </a:lnSpc>
                      </a:pPr>
                      <a:r>
                        <a:rPr lang="en-US" sz="3000">
                          <a:latin typeface="Arial" panose="020B0604020202020204" pitchFamily="34" charset="0"/>
                          <a:cs typeface="Arial" panose="020B0604020202020204" pitchFamily="34" charset="0"/>
                        </a:rPr>
                        <a:t>Chức năng</a:t>
                      </a:r>
                    </a:p>
                  </a:txBody>
                  <a:tcPr anchor="ctr"/>
                </a:tc>
                <a:extLst>
                  <a:ext uri="{0D108BD9-81ED-4DB2-BD59-A6C34878D82A}">
                    <a16:rowId xmlns:a16="http://schemas.microsoft.com/office/drawing/2014/main" val="905245934"/>
                  </a:ext>
                </a:extLst>
              </a:tr>
              <a:tr h="478971">
                <a:tc>
                  <a:txBody>
                    <a:bodyPr/>
                    <a:lstStyle/>
                    <a:p>
                      <a:pPr algn="ctr">
                        <a:lnSpc>
                          <a:spcPct val="150000"/>
                        </a:lnSpc>
                      </a:pPr>
                      <a:r>
                        <a:rPr lang="en-US" sz="3000" kern="1200">
                          <a:solidFill>
                            <a:schemeClr val="dk1"/>
                          </a:solidFill>
                          <a:effectLst/>
                          <a:latin typeface="Arial" panose="020B0604020202020204" pitchFamily="34" charset="0"/>
                          <a:ea typeface="+mn-ea"/>
                          <a:cs typeface="Arial" panose="020B0604020202020204" pitchFamily="34" charset="0"/>
                        </a:rPr>
                        <a:t>Lysosome</a:t>
                      </a: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8322381"/>
                  </a:ext>
                </a:extLst>
              </a:tr>
              <a:tr h="478971">
                <a:tc>
                  <a:txBody>
                    <a:bodyPr/>
                    <a:lstStyle/>
                    <a:p>
                      <a:pPr algn="ctr">
                        <a:lnSpc>
                          <a:spcPct val="150000"/>
                        </a:lnSpc>
                      </a:pPr>
                      <a:r>
                        <a:rPr lang="en-US" sz="3000" kern="1200">
                          <a:solidFill>
                            <a:schemeClr val="dk1"/>
                          </a:solidFill>
                          <a:effectLst/>
                          <a:latin typeface="Arial" panose="020B0604020202020204" pitchFamily="34" charset="0"/>
                          <a:ea typeface="+mn-ea"/>
                          <a:cs typeface="Arial" panose="020B0604020202020204" pitchFamily="34" charset="0"/>
                        </a:rPr>
                        <a:t>Không bào</a:t>
                      </a: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9095577"/>
                  </a:ext>
                </a:extLst>
              </a:tr>
              <a:tr h="478971">
                <a:tc>
                  <a:txBody>
                    <a:bodyPr/>
                    <a:lstStyle/>
                    <a:p>
                      <a:pPr algn="ctr">
                        <a:lnSpc>
                          <a:spcPct val="150000"/>
                        </a:lnSpc>
                      </a:pPr>
                      <a:r>
                        <a:rPr lang="en-US" sz="3000" kern="1200">
                          <a:solidFill>
                            <a:schemeClr val="dk1"/>
                          </a:solidFill>
                          <a:effectLst/>
                          <a:latin typeface="Arial" panose="020B0604020202020204" pitchFamily="34" charset="0"/>
                          <a:ea typeface="+mn-ea"/>
                          <a:cs typeface="Arial" panose="020B0604020202020204" pitchFamily="34" charset="0"/>
                        </a:rPr>
                        <a:t>Peroxisome</a:t>
                      </a: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1309841"/>
                  </a:ext>
                </a:extLst>
              </a:tr>
              <a:tr h="478971">
                <a:tc>
                  <a:txBody>
                    <a:bodyPr/>
                    <a:lstStyle/>
                    <a:p>
                      <a:pPr algn="ctr">
                        <a:lnSpc>
                          <a:spcPct val="150000"/>
                        </a:lnSpc>
                      </a:pPr>
                      <a:r>
                        <a:rPr lang="en-US" sz="3000" kern="1200">
                          <a:solidFill>
                            <a:schemeClr val="dk1"/>
                          </a:solidFill>
                          <a:effectLst/>
                          <a:latin typeface="Arial" panose="020B0604020202020204" pitchFamily="34" charset="0"/>
                          <a:ea typeface="+mn-ea"/>
                          <a:cs typeface="Arial" panose="020B0604020202020204" pitchFamily="34" charset="0"/>
                        </a:rPr>
                        <a:t>Ribosome</a:t>
                      </a: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88712390"/>
                  </a:ext>
                </a:extLst>
              </a:tr>
              <a:tr h="478971">
                <a:tc>
                  <a:txBody>
                    <a:bodyPr/>
                    <a:lstStyle/>
                    <a:p>
                      <a:pPr algn="ctr">
                        <a:lnSpc>
                          <a:spcPct val="150000"/>
                        </a:lnSpc>
                      </a:pPr>
                      <a:r>
                        <a:rPr lang="en-US" sz="3000" kern="1200">
                          <a:solidFill>
                            <a:schemeClr val="dk1"/>
                          </a:solidFill>
                          <a:effectLst/>
                          <a:latin typeface="Arial" panose="020B0604020202020204" pitchFamily="34" charset="0"/>
                          <a:ea typeface="+mn-ea"/>
                          <a:cs typeface="Arial" panose="020B0604020202020204" pitchFamily="34" charset="0"/>
                        </a:rPr>
                        <a:t>Trung thể</a:t>
                      </a: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98662955"/>
                  </a:ext>
                </a:extLst>
              </a:tr>
              <a:tr h="478971">
                <a:tc>
                  <a:txBody>
                    <a:bodyPr/>
                    <a:lstStyle/>
                    <a:p>
                      <a:pPr algn="ctr">
                        <a:lnSpc>
                          <a:spcPct val="150000"/>
                        </a:lnSpc>
                      </a:pPr>
                      <a:r>
                        <a:rPr lang="en-US" sz="3000" kern="1200">
                          <a:solidFill>
                            <a:schemeClr val="dk1"/>
                          </a:solidFill>
                          <a:effectLst/>
                          <a:latin typeface="Arial" panose="020B0604020202020204" pitchFamily="34" charset="0"/>
                          <a:ea typeface="+mn-ea"/>
                          <a:cs typeface="Arial" panose="020B0604020202020204" pitchFamily="34" charset="0"/>
                        </a:rPr>
                        <a:t>Bộ khung tế bào</a:t>
                      </a: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tc>
                  <a:txBody>
                    <a:bodyPr/>
                    <a:lstStyle/>
                    <a:p>
                      <a:pPr algn="ctr">
                        <a:lnSpc>
                          <a:spcPct val="150000"/>
                        </a:lnSpc>
                      </a:pPr>
                      <a:endParaRPr lang="en-US" sz="3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16555828"/>
                  </a:ext>
                </a:extLst>
              </a:tr>
            </a:tbl>
          </a:graphicData>
        </a:graphic>
      </p:graphicFrame>
    </p:spTree>
    <p:extLst>
      <p:ext uri="{BB962C8B-B14F-4D97-AF65-F5344CB8AC3E}">
        <p14:creationId xmlns:p14="http://schemas.microsoft.com/office/powerpoint/2010/main" val="30069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71C244-5871-8798-0D2D-6558C9B7D98B}"/>
              </a:ext>
            </a:extLst>
          </p:cNvPr>
          <p:cNvGraphicFramePr>
            <a:graphicFrameLocks noGrp="1"/>
          </p:cNvGraphicFramePr>
          <p:nvPr>
            <p:extLst>
              <p:ext uri="{D42A27DB-BD31-4B8C-83A1-F6EECF244321}">
                <p14:modId xmlns:p14="http://schemas.microsoft.com/office/powerpoint/2010/main" val="4029725055"/>
              </p:ext>
            </p:extLst>
          </p:nvPr>
        </p:nvGraphicFramePr>
        <p:xfrm>
          <a:off x="400050" y="1353137"/>
          <a:ext cx="17487900" cy="7580725"/>
        </p:xfrm>
        <a:graphic>
          <a:graphicData uri="http://schemas.openxmlformats.org/drawingml/2006/table">
            <a:tbl>
              <a:tblPr firstRow="1" firstCol="1" bandRow="1"/>
              <a:tblGrid>
                <a:gridCol w="17487900">
                  <a:extLst>
                    <a:ext uri="{9D8B030D-6E8A-4147-A177-3AD203B41FA5}">
                      <a16:colId xmlns:a16="http://schemas.microsoft.com/office/drawing/2014/main" val="20000"/>
                    </a:ext>
                  </a:extLst>
                </a:gridCol>
              </a:tblGrid>
              <a:tr h="7580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a:t>
                      </a:r>
                      <a:r>
                        <a:rPr lang="en-US" sz="3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3000" i="0">
                          <a:solidFill>
                            <a:srgbClr val="000000"/>
                          </a:solidFill>
                          <a:effectLst/>
                          <a:latin typeface="Arial" panose="020B0604020202020204" pitchFamily="34" charset="0"/>
                          <a:ea typeface="Calibri" panose="020F0502020204030204" pitchFamily="34" charset="0"/>
                          <a:cs typeface="Arial" panose="020B0604020202020204" pitchFamily="34" charset="0"/>
                        </a:rPr>
                        <a:t>Lớp: ………………………………………………………</a:t>
                      </a:r>
                    </a:p>
                    <a:p>
                      <a:pPr algn="ctr">
                        <a:lnSpc>
                          <a:spcPct val="150000"/>
                        </a:lnSpc>
                      </a:pPr>
                      <a:r>
                        <a:rPr lang="en-US" sz="3000" b="1" i="0" kern="1200">
                          <a:solidFill>
                            <a:schemeClr val="tx1"/>
                          </a:solidFill>
                          <a:effectLst/>
                          <a:latin typeface="Arial" panose="020B0604020202020204" pitchFamily="34" charset="0"/>
                          <a:ea typeface="+mn-ea"/>
                          <a:cs typeface="Arial" panose="020B0604020202020204" pitchFamily="34" charset="0"/>
                        </a:rPr>
                        <a:t>PHIẾU HỌC TẬP SỐ 3</a:t>
                      </a:r>
                    </a:p>
                    <a:p>
                      <a:pPr algn="ctr">
                        <a:lnSpc>
                          <a:spcPct val="150000"/>
                        </a:lnSpc>
                      </a:pPr>
                      <a:r>
                        <a:rPr lang="en-US" sz="3000" b="1" i="1" kern="1200">
                          <a:solidFill>
                            <a:schemeClr val="tx1"/>
                          </a:solidFill>
                          <a:effectLst/>
                          <a:latin typeface="Arial"/>
                          <a:ea typeface="+mn-ea"/>
                          <a:cs typeface="+mn-cs"/>
                        </a:rPr>
                        <a:t>Nội dung: Các bào quan khác</a:t>
                      </a:r>
                      <a:endParaRPr lang="en-US" sz="3000" kern="1200">
                        <a:solidFill>
                          <a:schemeClr val="tx1"/>
                        </a:solidFill>
                        <a:effectLst/>
                        <a:latin typeface="Arial"/>
                        <a:ea typeface="+mn-ea"/>
                        <a:cs typeface="+mn-cs"/>
                      </a:endParaRPr>
                    </a:p>
                    <a:p>
                      <a:pPr algn="just">
                        <a:lnSpc>
                          <a:spcPct val="150000"/>
                        </a:lnSpc>
                      </a:pPr>
                      <a:r>
                        <a:rPr lang="en-US" sz="3000" kern="1200">
                          <a:solidFill>
                            <a:schemeClr val="tx1"/>
                          </a:solidFill>
                          <a:effectLst/>
                          <a:latin typeface="Arial"/>
                          <a:ea typeface="+mn-ea"/>
                          <a:cs typeface="+mn-cs"/>
                        </a:rPr>
                        <a:t>2. Tại sao lysosome tiêu hóa được nhiều phân tử lớn và bào quan? Sự tiêu hóa các bào quan bị hỏng không cần thiết có ý nghĩa gì đối với tế bào?</a:t>
                      </a:r>
                    </a:p>
                    <a:p>
                      <a:pPr algn="just">
                        <a:lnSpc>
                          <a:spcPct val="150000"/>
                        </a:lnSpc>
                      </a:pPr>
                      <a:r>
                        <a:rPr lang="en-US" sz="3000" kern="1200">
                          <a:solidFill>
                            <a:schemeClr val="tx1"/>
                          </a:solidFill>
                          <a:effectLst/>
                          <a:latin typeface="Arial"/>
                          <a:ea typeface="+mn-ea"/>
                          <a:cs typeface="+mn-cs"/>
                        </a:rPr>
                        <a:t>3. Tại sao nói peroxisome là bào quan chuyên oxi hóa? Tại sao tế bào không bị đầu độc do sản phẩm của quy trình oxi hóa?</a:t>
                      </a:r>
                    </a:p>
                    <a:p>
                      <a:pPr algn="just">
                        <a:lnSpc>
                          <a:spcPct val="150000"/>
                        </a:lnSpc>
                      </a:pPr>
                      <a:r>
                        <a:rPr lang="en-US" sz="3000" kern="1200">
                          <a:solidFill>
                            <a:schemeClr val="tx1"/>
                          </a:solidFill>
                          <a:effectLst/>
                          <a:latin typeface="Arial"/>
                          <a:ea typeface="+mn-ea"/>
                          <a:cs typeface="+mn-cs"/>
                        </a:rPr>
                        <a:t>4. Hãy kể một số bào quan có ribosome. Ribosome gắn trên mạng lưới nội chất có ý nghĩa gì đối với việc thực hiện chức năng của lưới nội chất?</a:t>
                      </a:r>
                    </a:p>
                    <a:p>
                      <a:pPr algn="just">
                        <a:lnSpc>
                          <a:spcPct val="150000"/>
                        </a:lnSpc>
                      </a:pPr>
                      <a:r>
                        <a:rPr lang="en-US" sz="3000" kern="1200">
                          <a:solidFill>
                            <a:schemeClr val="tx1"/>
                          </a:solidFill>
                          <a:effectLst/>
                          <a:latin typeface="Arial"/>
                          <a:ea typeface="+mn-ea"/>
                          <a:cs typeface="+mn-cs"/>
                        </a:rPr>
                        <a:t>5. Thành phần cấu tạo nào của trung thể đóng vai trò quan trọng trong sự phân chia tế bào?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082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910437" y="-15784344"/>
            <a:ext cx="15438189" cy="21884030"/>
          </a:xfrm>
          <a:prstGeom prst="rect">
            <a:avLst/>
          </a:prstGeom>
        </p:spPr>
      </p:pic>
      <p:sp>
        <p:nvSpPr>
          <p:cNvPr id="8" name="TextBox 7">
            <a:extLst>
              <a:ext uri="{FF2B5EF4-FFF2-40B4-BE49-F238E27FC236}">
                <a16:creationId xmlns:a16="http://schemas.microsoft.com/office/drawing/2014/main" id="{612CEB8D-277A-8A84-D397-BF2ABBA0C0D1}"/>
              </a:ext>
            </a:extLst>
          </p:cNvPr>
          <p:cNvSpPr txBox="1"/>
          <p:nvPr/>
        </p:nvSpPr>
        <p:spPr>
          <a:xfrm>
            <a:off x="2209800" y="1409700"/>
            <a:ext cx="14143702" cy="3417923"/>
          </a:xfrm>
          <a:prstGeom prst="rect">
            <a:avLst/>
          </a:prstGeom>
          <a:noFill/>
        </p:spPr>
        <p:txBody>
          <a:bodyPr wrap="square">
            <a:spAutoFit/>
          </a:bodyPr>
          <a:lstStyle/>
          <a:p>
            <a:pPr marL="0" marR="0" algn="ctr">
              <a:lnSpc>
                <a:spcPct val="150000"/>
              </a:lnSpc>
              <a:spcBef>
                <a:spcPts val="300"/>
              </a:spcBef>
              <a:spcAft>
                <a:spcPts val="300"/>
              </a:spcAft>
            </a:pPr>
            <a:r>
              <a:rPr lang="en-US" sz="7500" b="1">
                <a:effectLst/>
                <a:latin typeface="Arial" panose="020B0604020202020204" pitchFamily="34" charset="0"/>
                <a:ea typeface="Times New Roman" panose="02020603050405020304" pitchFamily="18" charset="0"/>
                <a:cs typeface="Arial" panose="020B0604020202020204" pitchFamily="34" charset="0"/>
              </a:rPr>
              <a:t>Bài 8: </a:t>
            </a:r>
          </a:p>
          <a:p>
            <a:pPr marL="0" marR="0" algn="ctr">
              <a:lnSpc>
                <a:spcPct val="150000"/>
              </a:lnSpc>
              <a:spcBef>
                <a:spcPts val="300"/>
              </a:spcBef>
              <a:spcAft>
                <a:spcPts val="300"/>
              </a:spcAft>
            </a:pPr>
            <a:r>
              <a:rPr lang="en-US" sz="7500" b="1">
                <a:effectLst/>
                <a:latin typeface="Arial" panose="020B0604020202020204" pitchFamily="34" charset="0"/>
                <a:ea typeface="Times New Roman" panose="02020603050405020304" pitchFamily="18" charset="0"/>
                <a:cs typeface="Arial" panose="020B0604020202020204" pitchFamily="34" charset="0"/>
              </a:rPr>
              <a:t>Cấu trúc của tế bào nhân thực</a:t>
            </a:r>
            <a:endParaRPr lang="en-US" sz="7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458FFBB8-E221-4A54-404B-78EC5F18BBF5}"/>
              </a:ext>
            </a:extLst>
          </p:cNvPr>
          <p:cNvPicPr>
            <a:picLocks noChangeAspect="1"/>
          </p:cNvPicPr>
          <p:nvPr/>
        </p:nvPicPr>
        <p:blipFill rotWithShape="1">
          <a:blip r:embed="rId4">
            <a:extLst>
              <a:ext uri="{28A0092B-C50C-407E-A947-70E740481C1C}">
                <a14:useLocalDpi xmlns:a14="http://schemas.microsoft.com/office/drawing/2010/main" val="0"/>
              </a:ext>
            </a:extLst>
          </a:blip>
          <a:srcRect l="31248" t="2587" r="36248" b="48518"/>
          <a:stretch/>
        </p:blipFill>
        <p:spPr>
          <a:xfrm>
            <a:off x="6172199" y="5137355"/>
            <a:ext cx="5943601" cy="5029201"/>
          </a:xfrm>
          <a:prstGeom prst="rect">
            <a:avLst/>
          </a:prstGeom>
        </p:spPr>
      </p:pic>
    </p:spTree>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2856383" y="-4686568"/>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6168171" y="-179852"/>
            <a:ext cx="2196284" cy="2218469"/>
          </a:xfrm>
          <a:prstGeom prst="rect">
            <a:avLst/>
          </a:prstGeom>
        </p:spPr>
      </p:pic>
      <p:sp>
        <p:nvSpPr>
          <p:cNvPr id="3" name="TextBox 2">
            <a:extLst>
              <a:ext uri="{FF2B5EF4-FFF2-40B4-BE49-F238E27FC236}">
                <a16:creationId xmlns:a16="http://schemas.microsoft.com/office/drawing/2014/main" id="{C1C08D4D-AAFE-2B06-CAC3-710FF33D3DD7}"/>
              </a:ext>
            </a:extLst>
          </p:cNvPr>
          <p:cNvSpPr txBox="1"/>
          <p:nvPr/>
        </p:nvSpPr>
        <p:spPr>
          <a:xfrm>
            <a:off x="6477000" y="0"/>
            <a:ext cx="5638800" cy="1508555"/>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LUYỆN TẬP</a:t>
            </a:r>
          </a:p>
        </p:txBody>
      </p:sp>
      <p:sp>
        <p:nvSpPr>
          <p:cNvPr id="12" name="TextBox 11">
            <a:extLst>
              <a:ext uri="{FF2B5EF4-FFF2-40B4-BE49-F238E27FC236}">
                <a16:creationId xmlns:a16="http://schemas.microsoft.com/office/drawing/2014/main" id="{548676D8-A4D8-7884-E41C-8A5E1AA3E832}"/>
              </a:ext>
            </a:extLst>
          </p:cNvPr>
          <p:cNvSpPr txBox="1"/>
          <p:nvPr/>
        </p:nvSpPr>
        <p:spPr>
          <a:xfrm>
            <a:off x="2514600" y="2915302"/>
            <a:ext cx="14332974" cy="2041456"/>
          </a:xfrm>
          <a:prstGeom prst="rect">
            <a:avLst/>
          </a:prstGeom>
          <a:noFill/>
        </p:spPr>
        <p:txBody>
          <a:bodyPr wrap="square">
            <a:spAutoFit/>
          </a:bodyPr>
          <a:lstStyle/>
          <a:p>
            <a:pPr marL="0" marR="0" algn="ctr">
              <a:lnSpc>
                <a:spcPct val="150000"/>
              </a:lnSpc>
              <a:spcBef>
                <a:spcPts val="300"/>
              </a:spcBef>
              <a:spcAft>
                <a:spcPts val="300"/>
              </a:spcAft>
            </a:pPr>
            <a:r>
              <a:rPr lang="en-US" sz="4500"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So sánh cấu tạo và chức năng của tế vào thực vật và động vật theo bảng sau.</a:t>
            </a:r>
            <a:endParaRPr lang="en-US" sz="45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4" name="Table 16">
            <a:extLst>
              <a:ext uri="{FF2B5EF4-FFF2-40B4-BE49-F238E27FC236}">
                <a16:creationId xmlns:a16="http://schemas.microsoft.com/office/drawing/2014/main" id="{202AA383-7281-8AE5-D26C-EEF739EC5FB9}"/>
              </a:ext>
            </a:extLst>
          </p:cNvPr>
          <p:cNvGraphicFramePr>
            <a:graphicFrameLocks noGrp="1"/>
          </p:cNvGraphicFramePr>
          <p:nvPr>
            <p:extLst>
              <p:ext uri="{D42A27DB-BD31-4B8C-83A1-F6EECF244321}">
                <p14:modId xmlns:p14="http://schemas.microsoft.com/office/powerpoint/2010/main" val="411323678"/>
              </p:ext>
            </p:extLst>
          </p:nvPr>
        </p:nvGraphicFramePr>
        <p:xfrm>
          <a:off x="685800" y="5105185"/>
          <a:ext cx="16916400" cy="446437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1472626137"/>
                    </a:ext>
                  </a:extLst>
                </a:gridCol>
                <a:gridCol w="2819400">
                  <a:extLst>
                    <a:ext uri="{9D8B030D-6E8A-4147-A177-3AD203B41FA5}">
                      <a16:colId xmlns:a16="http://schemas.microsoft.com/office/drawing/2014/main" val="3823223951"/>
                    </a:ext>
                  </a:extLst>
                </a:gridCol>
                <a:gridCol w="5638800">
                  <a:extLst>
                    <a:ext uri="{9D8B030D-6E8A-4147-A177-3AD203B41FA5}">
                      <a16:colId xmlns:a16="http://schemas.microsoft.com/office/drawing/2014/main" val="2148471091"/>
                    </a:ext>
                  </a:extLst>
                </a:gridCol>
                <a:gridCol w="5638800">
                  <a:extLst>
                    <a:ext uri="{9D8B030D-6E8A-4147-A177-3AD203B41FA5}">
                      <a16:colId xmlns:a16="http://schemas.microsoft.com/office/drawing/2014/main" val="3591507246"/>
                    </a:ext>
                  </a:extLst>
                </a:gridCol>
              </a:tblGrid>
              <a:tr h="370840">
                <a:tc gridSpan="2">
                  <a:txBody>
                    <a:bodyPr/>
                    <a:lstStyle/>
                    <a:p>
                      <a:pPr algn="ctr">
                        <a:lnSpc>
                          <a:spcPct val="150000"/>
                        </a:lnSpc>
                      </a:pPr>
                      <a:r>
                        <a:rPr lang="en-US" sz="4000">
                          <a:latin typeface="Arial" panose="020B0604020202020204" pitchFamily="34" charset="0"/>
                          <a:cs typeface="Arial" panose="020B0604020202020204" pitchFamily="34" charset="0"/>
                        </a:rPr>
                        <a:t>Thành phần cấu tạo</a:t>
                      </a:r>
                    </a:p>
                  </a:txBody>
                  <a:tcPr anchor="ctr"/>
                </a:tc>
                <a:tc hMerge="1">
                  <a:txBody>
                    <a:bodyPr/>
                    <a:lstStyle/>
                    <a:p>
                      <a:endParaRPr lang="en-US"/>
                    </a:p>
                  </a:txBody>
                  <a:tcPr/>
                </a:tc>
                <a:tc>
                  <a:txBody>
                    <a:bodyPr/>
                    <a:lstStyle/>
                    <a:p>
                      <a:pPr algn="ctr">
                        <a:lnSpc>
                          <a:spcPct val="150000"/>
                        </a:lnSpc>
                      </a:pPr>
                      <a:r>
                        <a:rPr lang="en-US" sz="4000">
                          <a:latin typeface="Arial" panose="020B0604020202020204" pitchFamily="34" charset="0"/>
                          <a:cs typeface="Arial" panose="020B0604020202020204" pitchFamily="34" charset="0"/>
                        </a:rPr>
                        <a:t>Tế bào thực vật</a:t>
                      </a:r>
                    </a:p>
                  </a:txBody>
                  <a:tcPr anchor="ctr"/>
                </a:tc>
                <a:tc>
                  <a:txBody>
                    <a:bodyPr/>
                    <a:lstStyle/>
                    <a:p>
                      <a:pPr algn="ctr">
                        <a:lnSpc>
                          <a:spcPct val="150000"/>
                        </a:lnSpc>
                      </a:pPr>
                      <a:r>
                        <a:rPr lang="en-US" sz="4000">
                          <a:latin typeface="Arial" panose="020B0604020202020204" pitchFamily="34" charset="0"/>
                          <a:cs typeface="Arial" panose="020B0604020202020204" pitchFamily="34" charset="0"/>
                        </a:rPr>
                        <a:t>Tế bào động vật</a:t>
                      </a:r>
                    </a:p>
                  </a:txBody>
                  <a:tcPr anchor="ctr"/>
                </a:tc>
                <a:extLst>
                  <a:ext uri="{0D108BD9-81ED-4DB2-BD59-A6C34878D82A}">
                    <a16:rowId xmlns:a16="http://schemas.microsoft.com/office/drawing/2014/main" val="58088940"/>
                  </a:ext>
                </a:extLst>
              </a:tr>
              <a:tr h="185420">
                <a:tc rowSpan="2">
                  <a:txBody>
                    <a:bodyPr/>
                    <a:lstStyle/>
                    <a:p>
                      <a:pPr algn="ctr">
                        <a:lnSpc>
                          <a:spcPct val="150000"/>
                        </a:lnSpc>
                      </a:pPr>
                      <a:r>
                        <a:rPr lang="en-US" sz="4000">
                          <a:latin typeface="Arial" panose="020B0604020202020204" pitchFamily="34" charset="0"/>
                          <a:cs typeface="Arial" panose="020B0604020202020204" pitchFamily="34" charset="0"/>
                        </a:rPr>
                        <a:t>Giống nhau</a:t>
                      </a:r>
                    </a:p>
                  </a:txBody>
                  <a:tcPr anchor="ctr"/>
                </a:tc>
                <a:tc>
                  <a:txBody>
                    <a:bodyPr/>
                    <a:lstStyle/>
                    <a:p>
                      <a:pPr algn="ctr">
                        <a:lnSpc>
                          <a:spcPct val="150000"/>
                        </a:lnSpc>
                      </a:pPr>
                      <a:r>
                        <a:rPr lang="en-US" sz="4000">
                          <a:latin typeface="Arial" panose="020B0604020202020204" pitchFamily="34" charset="0"/>
                          <a:cs typeface="Arial" panose="020B0604020202020204" pitchFamily="34" charset="0"/>
                        </a:rPr>
                        <a:t>Cấu tạo</a:t>
                      </a:r>
                    </a:p>
                  </a:txBody>
                  <a:tcPr anchor="ctr"/>
                </a:tc>
                <a:tc gridSpan="2">
                  <a:txBody>
                    <a:bodyPr/>
                    <a:lstStyle/>
                    <a:p>
                      <a:pPr algn="ctr">
                        <a:lnSpc>
                          <a:spcPct val="150000"/>
                        </a:lnSpc>
                      </a:pPr>
                      <a:endParaRPr lang="en-US" sz="4000">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3841455089"/>
                  </a:ext>
                </a:extLst>
              </a:tr>
              <a:tr h="185420">
                <a:tc vMerge="1">
                  <a:txBody>
                    <a:bodyPr/>
                    <a:lstStyle/>
                    <a:p>
                      <a:endParaRPr lang="en-US"/>
                    </a:p>
                  </a:txBody>
                  <a:tcPr/>
                </a:tc>
                <a:tc>
                  <a:txBody>
                    <a:bodyPr/>
                    <a:lstStyle/>
                    <a:p>
                      <a:pPr algn="ctr">
                        <a:lnSpc>
                          <a:spcPct val="150000"/>
                        </a:lnSpc>
                      </a:pPr>
                      <a:r>
                        <a:rPr lang="en-US" sz="4000">
                          <a:latin typeface="Arial" panose="020B0604020202020204" pitchFamily="34" charset="0"/>
                          <a:cs typeface="Arial" panose="020B0604020202020204" pitchFamily="34" charset="0"/>
                        </a:rPr>
                        <a:t>Chức năng</a:t>
                      </a:r>
                    </a:p>
                  </a:txBody>
                  <a:tcPr anchor="ctr"/>
                </a:tc>
                <a:tc gridSpan="2">
                  <a:txBody>
                    <a:bodyPr/>
                    <a:lstStyle/>
                    <a:p>
                      <a:pPr algn="ctr">
                        <a:lnSpc>
                          <a:spcPct val="150000"/>
                        </a:lnSpc>
                      </a:pPr>
                      <a:endParaRPr lang="en-US" sz="4000">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426178810"/>
                  </a:ext>
                </a:extLst>
              </a:tr>
              <a:tr h="185420">
                <a:tc rowSpan="2">
                  <a:txBody>
                    <a:bodyPr/>
                    <a:lstStyle/>
                    <a:p>
                      <a:pPr algn="ctr">
                        <a:lnSpc>
                          <a:spcPct val="150000"/>
                        </a:lnSpc>
                      </a:pPr>
                      <a:r>
                        <a:rPr lang="en-US" sz="4000">
                          <a:latin typeface="Arial" panose="020B0604020202020204" pitchFamily="34" charset="0"/>
                          <a:cs typeface="Arial" panose="020B0604020202020204" pitchFamily="34" charset="0"/>
                        </a:rPr>
                        <a:t>Khác nhau</a:t>
                      </a:r>
                    </a:p>
                  </a:txBody>
                  <a:tcPr anchor="ctr"/>
                </a:tc>
                <a:tc>
                  <a:txBody>
                    <a:bodyPr/>
                    <a:lstStyle/>
                    <a:p>
                      <a:pPr algn="ctr">
                        <a:lnSpc>
                          <a:spcPct val="150000"/>
                        </a:lnSpc>
                      </a:pPr>
                      <a:r>
                        <a:rPr lang="en-US" sz="4000">
                          <a:latin typeface="Arial" panose="020B0604020202020204" pitchFamily="34" charset="0"/>
                          <a:cs typeface="Arial" panose="020B0604020202020204" pitchFamily="34" charset="0"/>
                        </a:rPr>
                        <a:t>Cấu tạo</a:t>
                      </a:r>
                    </a:p>
                  </a:txBody>
                  <a:tcPr anchor="ctr"/>
                </a:tc>
                <a:tc rowSpan="2">
                  <a:txBody>
                    <a:bodyPr/>
                    <a:lstStyle/>
                    <a:p>
                      <a:pPr algn="ctr">
                        <a:lnSpc>
                          <a:spcPct val="150000"/>
                        </a:lnSpc>
                      </a:pPr>
                      <a:endParaRPr lang="en-US" sz="4000">
                        <a:latin typeface="Arial" panose="020B0604020202020204" pitchFamily="34" charset="0"/>
                        <a:cs typeface="Arial" panose="020B0604020202020204" pitchFamily="34" charset="0"/>
                      </a:endParaRPr>
                    </a:p>
                  </a:txBody>
                  <a:tcPr anchor="ctr"/>
                </a:tc>
                <a:tc rowSpan="2">
                  <a:txBody>
                    <a:bodyPr/>
                    <a:lstStyle/>
                    <a:p>
                      <a:pPr algn="ctr">
                        <a:lnSpc>
                          <a:spcPct val="150000"/>
                        </a:lnSpc>
                      </a:pPr>
                      <a:endParaRPr lang="en-US" sz="4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41038959"/>
                  </a:ext>
                </a:extLst>
              </a:tr>
              <a:tr h="185420">
                <a:tc vMerge="1">
                  <a:txBody>
                    <a:bodyPr/>
                    <a:lstStyle/>
                    <a:p>
                      <a:endParaRPr lang="en-US"/>
                    </a:p>
                  </a:txBody>
                  <a:tcPr/>
                </a:tc>
                <a:tc>
                  <a:txBody>
                    <a:bodyPr/>
                    <a:lstStyle/>
                    <a:p>
                      <a:pPr algn="ctr">
                        <a:lnSpc>
                          <a:spcPct val="150000"/>
                        </a:lnSpc>
                      </a:pPr>
                      <a:r>
                        <a:rPr lang="en-US" sz="4000">
                          <a:latin typeface="Arial" panose="020B0604020202020204" pitchFamily="34" charset="0"/>
                          <a:cs typeface="Arial" panose="020B0604020202020204" pitchFamily="34" charset="0"/>
                        </a:rPr>
                        <a:t>Chức năng</a:t>
                      </a:r>
                    </a:p>
                  </a:txBody>
                  <a:tcPr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92901651"/>
                  </a:ext>
                </a:extLst>
              </a:tr>
            </a:tbl>
          </a:graphicData>
        </a:graphic>
      </p:graphicFrame>
      <p:sp>
        <p:nvSpPr>
          <p:cNvPr id="17" name="Line Callout 1 (Border and Accent Bar) 3">
            <a:extLst>
              <a:ext uri="{FF2B5EF4-FFF2-40B4-BE49-F238E27FC236}">
                <a16:creationId xmlns:a16="http://schemas.microsoft.com/office/drawing/2014/main" id="{588D6287-D829-116E-8B09-895AF33BD33D}"/>
              </a:ext>
            </a:extLst>
          </p:cNvPr>
          <p:cNvSpPr/>
          <p:nvPr/>
        </p:nvSpPr>
        <p:spPr>
          <a:xfrm>
            <a:off x="1070239" y="1660850"/>
            <a:ext cx="6116075" cy="1234029"/>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bg1"/>
                </a:solidFill>
                <a:latin typeface="Arial" panose="020B0604020202020204" pitchFamily="34" charset="0"/>
                <a:cs typeface="Arial" panose="020B0604020202020204" pitchFamily="34" charset="0"/>
              </a:rPr>
              <a:t>Thảo luận nhóm</a:t>
            </a:r>
            <a:endParaRPr lang="en-US" sz="4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35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2856383" y="-4686568"/>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6168171" y="-179852"/>
            <a:ext cx="2196284" cy="2218469"/>
          </a:xfrm>
          <a:prstGeom prst="rect">
            <a:avLst/>
          </a:prstGeom>
        </p:spPr>
      </p:pic>
      <p:sp>
        <p:nvSpPr>
          <p:cNvPr id="7" name="Thought Bubble: Cloud 6">
            <a:extLst>
              <a:ext uri="{FF2B5EF4-FFF2-40B4-BE49-F238E27FC236}">
                <a16:creationId xmlns:a16="http://schemas.microsoft.com/office/drawing/2014/main" id="{6D96D356-F3FD-659E-1C84-944287BE22D5}"/>
              </a:ext>
            </a:extLst>
          </p:cNvPr>
          <p:cNvSpPr/>
          <p:nvPr/>
        </p:nvSpPr>
        <p:spPr>
          <a:xfrm>
            <a:off x="5948596" y="361012"/>
            <a:ext cx="9982200" cy="4800601"/>
          </a:xfrm>
          <a:prstGeom prst="cloudCallout">
            <a:avLst>
              <a:gd name="adj1" fmla="val -32096"/>
              <a:gd name="adj2" fmla="val 71243"/>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300"/>
              </a:spcBef>
              <a:spcAft>
                <a:spcPts val="300"/>
              </a:spcAft>
            </a:pPr>
            <a:r>
              <a:rPr lang="en-US" sz="5000">
                <a:solidFill>
                  <a:schemeClr val="tx1"/>
                </a:solidFill>
                <a:latin typeface="Arial" panose="020B0604020202020204" pitchFamily="34" charset="0"/>
                <a:ea typeface="Times New Roman" panose="02020603050405020304" pitchFamily="18" charset="0"/>
                <a:cs typeface="Arial" panose="020B0604020202020204" pitchFamily="34" charset="0"/>
              </a:rPr>
              <a:t>V</a:t>
            </a:r>
            <a:r>
              <a:rPr lang="en-US" sz="5000">
                <a:solidFill>
                  <a:schemeClr val="tx1"/>
                </a:solidFill>
                <a:effectLst/>
                <a:latin typeface="Arial" panose="020B0604020202020204" pitchFamily="34" charset="0"/>
                <a:ea typeface="Times New Roman" panose="02020603050405020304" pitchFamily="18" charset="0"/>
                <a:cs typeface="Arial" panose="020B0604020202020204" pitchFamily="34" charset="0"/>
              </a:rPr>
              <a:t>ẽ sơ đồ tư duy hệ thống cấu tạo tế bào nhân thực.</a:t>
            </a:r>
          </a:p>
        </p:txBody>
      </p:sp>
      <p:pic>
        <p:nvPicPr>
          <p:cNvPr id="10" name="Picture 9">
            <a:extLst>
              <a:ext uri="{FF2B5EF4-FFF2-40B4-BE49-F238E27FC236}">
                <a16:creationId xmlns:a16="http://schemas.microsoft.com/office/drawing/2014/main" id="{E7C44CF0-F27B-3E7B-7751-E925A0CAE956}"/>
              </a:ext>
            </a:extLst>
          </p:cNvPr>
          <p:cNvPicPr>
            <a:picLocks noChangeAspect="1"/>
          </p:cNvPicPr>
          <p:nvPr/>
        </p:nvPicPr>
        <p:blipFill rotWithShape="1">
          <a:blip r:embed="rId10">
            <a:extLst>
              <a:ext uri="{28A0092B-C50C-407E-A947-70E740481C1C}">
                <a14:useLocalDpi xmlns:a14="http://schemas.microsoft.com/office/drawing/2010/main" val="0"/>
              </a:ext>
            </a:extLst>
          </a:blip>
          <a:srcRect l="34582" t="-6" r="41248" b="50000"/>
          <a:stretch/>
        </p:blipFill>
        <p:spPr>
          <a:xfrm>
            <a:off x="4562904" y="5448300"/>
            <a:ext cx="4419601" cy="5143500"/>
          </a:xfrm>
          <a:prstGeom prst="rect">
            <a:avLst/>
          </a:prstGeom>
        </p:spPr>
      </p:pic>
    </p:spTree>
    <p:extLst>
      <p:ext uri="{BB962C8B-B14F-4D97-AF65-F5344CB8AC3E}">
        <p14:creationId xmlns:p14="http://schemas.microsoft.com/office/powerpoint/2010/main" val="421124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45">
                                          <p:stCondLst>
                                            <p:cond delay="0"/>
                                          </p:stCondLst>
                                        </p:cTn>
                                        <p:tgtEl>
                                          <p:spTgt spid="7"/>
                                        </p:tgtEl>
                                      </p:cBhvr>
                                    </p:animEffect>
                                    <p:anim calcmode="lin" valueType="num">
                                      <p:cBhvr>
                                        <p:cTn id="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3" dur="7">
                                          <p:stCondLst>
                                            <p:cond delay="162"/>
                                          </p:stCondLst>
                                        </p:cTn>
                                        <p:tgtEl>
                                          <p:spTgt spid="7"/>
                                        </p:tgtEl>
                                      </p:cBhvr>
                                      <p:to x="100000" y="60000"/>
                                    </p:animScale>
                                    <p:animScale>
                                      <p:cBhvr>
                                        <p:cTn id="14" dur="41" decel="50000">
                                          <p:stCondLst>
                                            <p:cond delay="169"/>
                                          </p:stCondLst>
                                        </p:cTn>
                                        <p:tgtEl>
                                          <p:spTgt spid="7"/>
                                        </p:tgtEl>
                                      </p:cBhvr>
                                      <p:to x="100000" y="100000"/>
                                    </p:animScale>
                                    <p:animScale>
                                      <p:cBhvr>
                                        <p:cTn id="15" dur="7">
                                          <p:stCondLst>
                                            <p:cond delay="328"/>
                                          </p:stCondLst>
                                        </p:cTn>
                                        <p:tgtEl>
                                          <p:spTgt spid="7"/>
                                        </p:tgtEl>
                                      </p:cBhvr>
                                      <p:to x="100000" y="80000"/>
                                    </p:animScale>
                                    <p:animScale>
                                      <p:cBhvr>
                                        <p:cTn id="16" dur="41" decel="50000">
                                          <p:stCondLst>
                                            <p:cond delay="335"/>
                                          </p:stCondLst>
                                        </p:cTn>
                                        <p:tgtEl>
                                          <p:spTgt spid="7"/>
                                        </p:tgtEl>
                                      </p:cBhvr>
                                      <p:to x="100000" y="100000"/>
                                    </p:animScale>
                                    <p:animScale>
                                      <p:cBhvr>
                                        <p:cTn id="17" dur="7">
                                          <p:stCondLst>
                                            <p:cond delay="410"/>
                                          </p:stCondLst>
                                        </p:cTn>
                                        <p:tgtEl>
                                          <p:spTgt spid="7"/>
                                        </p:tgtEl>
                                      </p:cBhvr>
                                      <p:to x="100000" y="90000"/>
                                    </p:animScale>
                                    <p:animScale>
                                      <p:cBhvr>
                                        <p:cTn id="18" dur="41" decel="50000">
                                          <p:stCondLst>
                                            <p:cond delay="417"/>
                                          </p:stCondLst>
                                        </p:cTn>
                                        <p:tgtEl>
                                          <p:spTgt spid="7"/>
                                        </p:tgtEl>
                                      </p:cBhvr>
                                      <p:to x="100000" y="100000"/>
                                    </p:animScale>
                                    <p:animScale>
                                      <p:cBhvr>
                                        <p:cTn id="19" dur="7">
                                          <p:stCondLst>
                                            <p:cond delay="452"/>
                                          </p:stCondLst>
                                        </p:cTn>
                                        <p:tgtEl>
                                          <p:spTgt spid="7"/>
                                        </p:tgtEl>
                                      </p:cBhvr>
                                      <p:to x="100000" y="95000"/>
                                    </p:animScale>
                                    <p:animScale>
                                      <p:cBhvr>
                                        <p:cTn id="20" dur="41" decel="50000">
                                          <p:stCondLst>
                                            <p:cond delay="459"/>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145">
                                          <p:stCondLst>
                                            <p:cond delay="0"/>
                                          </p:stCondLst>
                                        </p:cTn>
                                        <p:tgtEl>
                                          <p:spTgt spid="10"/>
                                        </p:tgtEl>
                                      </p:cBhvr>
                                    </p:animEffect>
                                    <p:anim calcmode="lin" valueType="num">
                                      <p:cBhvr>
                                        <p:cTn id="24"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9" dur="7">
                                          <p:stCondLst>
                                            <p:cond delay="162"/>
                                          </p:stCondLst>
                                        </p:cTn>
                                        <p:tgtEl>
                                          <p:spTgt spid="10"/>
                                        </p:tgtEl>
                                      </p:cBhvr>
                                      <p:to x="100000" y="60000"/>
                                    </p:animScale>
                                    <p:animScale>
                                      <p:cBhvr>
                                        <p:cTn id="30" dur="41" decel="50000">
                                          <p:stCondLst>
                                            <p:cond delay="169"/>
                                          </p:stCondLst>
                                        </p:cTn>
                                        <p:tgtEl>
                                          <p:spTgt spid="10"/>
                                        </p:tgtEl>
                                      </p:cBhvr>
                                      <p:to x="100000" y="100000"/>
                                    </p:animScale>
                                    <p:animScale>
                                      <p:cBhvr>
                                        <p:cTn id="31" dur="7">
                                          <p:stCondLst>
                                            <p:cond delay="328"/>
                                          </p:stCondLst>
                                        </p:cTn>
                                        <p:tgtEl>
                                          <p:spTgt spid="10"/>
                                        </p:tgtEl>
                                      </p:cBhvr>
                                      <p:to x="100000" y="80000"/>
                                    </p:animScale>
                                    <p:animScale>
                                      <p:cBhvr>
                                        <p:cTn id="32" dur="41" decel="50000">
                                          <p:stCondLst>
                                            <p:cond delay="335"/>
                                          </p:stCondLst>
                                        </p:cTn>
                                        <p:tgtEl>
                                          <p:spTgt spid="10"/>
                                        </p:tgtEl>
                                      </p:cBhvr>
                                      <p:to x="100000" y="100000"/>
                                    </p:animScale>
                                    <p:animScale>
                                      <p:cBhvr>
                                        <p:cTn id="33" dur="7">
                                          <p:stCondLst>
                                            <p:cond delay="410"/>
                                          </p:stCondLst>
                                        </p:cTn>
                                        <p:tgtEl>
                                          <p:spTgt spid="10"/>
                                        </p:tgtEl>
                                      </p:cBhvr>
                                      <p:to x="100000" y="90000"/>
                                    </p:animScale>
                                    <p:animScale>
                                      <p:cBhvr>
                                        <p:cTn id="34" dur="41" decel="50000">
                                          <p:stCondLst>
                                            <p:cond delay="417"/>
                                          </p:stCondLst>
                                        </p:cTn>
                                        <p:tgtEl>
                                          <p:spTgt spid="10"/>
                                        </p:tgtEl>
                                      </p:cBhvr>
                                      <p:to x="100000" y="100000"/>
                                    </p:animScale>
                                    <p:animScale>
                                      <p:cBhvr>
                                        <p:cTn id="35" dur="7">
                                          <p:stCondLst>
                                            <p:cond delay="452"/>
                                          </p:stCondLst>
                                        </p:cTn>
                                        <p:tgtEl>
                                          <p:spTgt spid="10"/>
                                        </p:tgtEl>
                                      </p:cBhvr>
                                      <p:to x="100000" y="95000"/>
                                    </p:animScale>
                                    <p:animScale>
                                      <p:cBhvr>
                                        <p:cTn id="36" dur="41" decel="50000">
                                          <p:stCondLst>
                                            <p:cond delay="45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2D615B-3557-11C8-4369-412A0F9B48FA}"/>
              </a:ext>
            </a:extLst>
          </p:cNvPr>
          <p:cNvSpPr txBox="1"/>
          <p:nvPr/>
        </p:nvSpPr>
        <p:spPr>
          <a:xfrm>
            <a:off x="6629400" y="114300"/>
            <a:ext cx="5486400" cy="1508555"/>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VẬN DỤNG</a:t>
            </a:r>
          </a:p>
        </p:txBody>
      </p:sp>
      <p:sp>
        <p:nvSpPr>
          <p:cNvPr id="24" name="Speech Bubble: Rectangle with Corners Rounded 23">
            <a:extLst>
              <a:ext uri="{FF2B5EF4-FFF2-40B4-BE49-F238E27FC236}">
                <a16:creationId xmlns:a16="http://schemas.microsoft.com/office/drawing/2014/main" id="{8383A03C-13D1-3F76-451C-A2BF41562D65}"/>
              </a:ext>
            </a:extLst>
          </p:cNvPr>
          <p:cNvSpPr/>
          <p:nvPr/>
        </p:nvSpPr>
        <p:spPr>
          <a:xfrm>
            <a:off x="1219200" y="1943100"/>
            <a:ext cx="16383000" cy="6781800"/>
          </a:xfrm>
          <a:prstGeom prst="wedgeRoundRect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Vì sao tế bào bạch cầu có thể “ăn” được vi khuẩn?</a:t>
            </a:r>
          </a:p>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Màu đỏ của cánh hoa hay màu tím của một số loại quả là do đâu mà có?</a:t>
            </a:r>
          </a:p>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Tại sao màng sinh chất của nguyên sinh vật sống trong môi trường nước ngọt không bị vỡ khi có lượng lớn nước đi vào trong tế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wheel(1)">
                                      <p:cBhvr>
                                        <p:cTn id="7" dur="500"/>
                                        <p:tgtEl>
                                          <p:spTgt spid="24">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heel(1)">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heel(1)">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heel(1)">
                                      <p:cBhvr>
                                        <p:cTn id="2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6E17E5-2FD6-696A-C14F-69155C6F7EB3}"/>
              </a:ext>
            </a:extLst>
          </p:cNvPr>
          <p:cNvSpPr txBox="1"/>
          <p:nvPr/>
        </p:nvSpPr>
        <p:spPr>
          <a:xfrm>
            <a:off x="2209800" y="-190500"/>
            <a:ext cx="15240000" cy="2907784"/>
          </a:xfrm>
          <a:prstGeom prst="rect">
            <a:avLst/>
          </a:prstGeom>
          <a:noFill/>
        </p:spPr>
        <p:txBody>
          <a:bodyPr wrap="square">
            <a:spAutoFit/>
          </a:bodyPr>
          <a:lstStyle/>
          <a:p>
            <a:pPr algn="ctr">
              <a:lnSpc>
                <a:spcPct val="150000"/>
              </a:lnSpc>
            </a:pPr>
            <a:r>
              <a:rPr lang="en-US" sz="6500" b="1">
                <a:latin typeface="Arial" panose="020B0604020202020204" pitchFamily="34" charset="0"/>
                <a:ea typeface="Times New Roman" panose="02020603050405020304" pitchFamily="18" charset="0"/>
                <a:cs typeface="Arial" panose="020B0604020202020204" pitchFamily="34" charset="0"/>
              </a:rPr>
              <a:t>VI.</a:t>
            </a:r>
            <a:r>
              <a:rPr lang="en-US" sz="6500" b="1">
                <a:effectLst/>
                <a:latin typeface="Arial" panose="020B0604020202020204" pitchFamily="34" charset="0"/>
                <a:ea typeface="Times New Roman" panose="02020603050405020304" pitchFamily="18" charset="0"/>
                <a:cs typeface="Arial" panose="020B0604020202020204" pitchFamily="34" charset="0"/>
              </a:rPr>
              <a:t>THỰC HÀNH QUAN SÁT TẾ BÀO NHÂN THỰC</a:t>
            </a:r>
            <a:endParaRPr lang="en-US" sz="6500">
              <a:latin typeface="Arial" panose="020B0604020202020204" pitchFamily="34" charset="0"/>
              <a:cs typeface="Arial" panose="020B0604020202020204" pitchFamily="34" charset="0"/>
            </a:endParaRPr>
          </a:p>
        </p:txBody>
      </p:sp>
      <p:sp>
        <p:nvSpPr>
          <p:cNvPr id="13" name="Line Callout 1 (Border and Accent Bar) 3">
            <a:extLst>
              <a:ext uri="{FF2B5EF4-FFF2-40B4-BE49-F238E27FC236}">
                <a16:creationId xmlns:a16="http://schemas.microsoft.com/office/drawing/2014/main" id="{ED6D92B2-2970-C931-0787-FBD9BBA3C6BA}"/>
              </a:ext>
            </a:extLst>
          </p:cNvPr>
          <p:cNvSpPr/>
          <p:nvPr/>
        </p:nvSpPr>
        <p:spPr>
          <a:xfrm>
            <a:off x="1066800" y="2933700"/>
            <a:ext cx="6116075" cy="1234029"/>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bg1"/>
                </a:solidFill>
                <a:latin typeface="Arial" panose="020B0604020202020204" pitchFamily="34" charset="0"/>
                <a:cs typeface="Arial" panose="020B0604020202020204" pitchFamily="34" charset="0"/>
              </a:rPr>
              <a:t>Hoạt động nhóm</a:t>
            </a:r>
            <a:endParaRPr lang="en-US" sz="45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4E0DBC0-F2AA-9D68-129A-D31DAD85DFAC}"/>
              </a:ext>
            </a:extLst>
          </p:cNvPr>
          <p:cNvSpPr txBox="1"/>
          <p:nvPr/>
        </p:nvSpPr>
        <p:spPr>
          <a:xfrm>
            <a:off x="8276304" y="4457700"/>
            <a:ext cx="9173496" cy="4643322"/>
          </a:xfrm>
          <a:prstGeom prst="rect">
            <a:avLst/>
          </a:prstGeom>
          <a:noFill/>
        </p:spPr>
        <p:txBody>
          <a:bodyPr wrap="square">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5000" b="1">
                <a:solidFill>
                  <a:srgbClr val="00B050"/>
                </a:solidFill>
                <a:effectLst/>
                <a:latin typeface="Arial" panose="020B0604020202020204" pitchFamily="34" charset="0"/>
                <a:ea typeface="Times New Roman" panose="02020603050405020304" pitchFamily="18" charset="0"/>
                <a:cs typeface="Arial" panose="020B0604020202020204" pitchFamily="34" charset="0"/>
              </a:rPr>
              <a:t>Nhóm lớn 1: </a:t>
            </a:r>
            <a:r>
              <a:rPr lang="en-US" sz="5000">
                <a:effectLst/>
                <a:latin typeface="Arial" panose="020B0604020202020204" pitchFamily="34" charset="0"/>
                <a:ea typeface="Times New Roman" panose="02020603050405020304" pitchFamily="18" charset="0"/>
                <a:cs typeface="Arial" panose="020B0604020202020204" pitchFamily="34" charset="0"/>
              </a:rPr>
              <a:t>Thực hành quan sát tế bào thực vật.</a:t>
            </a:r>
            <a:endParaRPr lang="en-US" sz="5000">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300"/>
              </a:spcBef>
              <a:spcAft>
                <a:spcPts val="300"/>
              </a:spcAft>
              <a:buFont typeface="Arial" panose="020B0604020202020204" pitchFamily="34" charset="0"/>
              <a:buChar char="•"/>
            </a:pPr>
            <a:r>
              <a:rPr lang="en-US" sz="5000" b="1">
                <a:solidFill>
                  <a:srgbClr val="00B050"/>
                </a:solidFill>
                <a:effectLst/>
                <a:latin typeface="Arial" panose="020B0604020202020204" pitchFamily="34" charset="0"/>
                <a:ea typeface="Times New Roman" panose="02020603050405020304" pitchFamily="18" charset="0"/>
                <a:cs typeface="Arial" panose="020B0604020202020204" pitchFamily="34" charset="0"/>
              </a:rPr>
              <a:t>Nhóm lớn 2: </a:t>
            </a:r>
            <a:r>
              <a:rPr lang="en-US" sz="5000">
                <a:effectLst/>
                <a:latin typeface="Arial" panose="020B0604020202020204" pitchFamily="34" charset="0"/>
                <a:ea typeface="Times New Roman" panose="02020603050405020304" pitchFamily="18" charset="0"/>
                <a:cs typeface="Arial" panose="020B0604020202020204" pitchFamily="34" charset="0"/>
              </a:rPr>
              <a:t>Thực hành quan sát tế bào động vật.</a:t>
            </a:r>
          </a:p>
        </p:txBody>
      </p:sp>
      <p:pic>
        <p:nvPicPr>
          <p:cNvPr id="17" name="Picture 19">
            <a:extLst>
              <a:ext uri="{FF2B5EF4-FFF2-40B4-BE49-F238E27FC236}">
                <a16:creationId xmlns:a16="http://schemas.microsoft.com/office/drawing/2014/main" id="{252FAC96-FAAE-CFCB-64CA-4F280D0445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4914900"/>
            <a:ext cx="6773297" cy="4809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ppt_w/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barn(outHorizontal)">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barn(outHorizontal)">
                                      <p:cBhvr>
                                        <p:cTn id="25"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4313276" y="-4697628"/>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6168171" y="-179852"/>
            <a:ext cx="2196284" cy="2218469"/>
          </a:xfrm>
          <a:prstGeom prst="rect">
            <a:avLst/>
          </a:prstGeom>
        </p:spPr>
      </p:pic>
      <p:sp>
        <p:nvSpPr>
          <p:cNvPr id="9" name="TextBox 8">
            <a:extLst>
              <a:ext uri="{FF2B5EF4-FFF2-40B4-BE49-F238E27FC236}">
                <a16:creationId xmlns:a16="http://schemas.microsoft.com/office/drawing/2014/main" id="{3EC812D2-AB18-6015-9F31-55E74B4F537A}"/>
              </a:ext>
            </a:extLst>
          </p:cNvPr>
          <p:cNvSpPr txBox="1"/>
          <p:nvPr/>
        </p:nvSpPr>
        <p:spPr>
          <a:xfrm>
            <a:off x="1783026" y="396662"/>
            <a:ext cx="14721948" cy="2474652"/>
          </a:xfrm>
          <a:prstGeom prst="rect">
            <a:avLst/>
          </a:prstGeom>
          <a:noFill/>
        </p:spPr>
        <p:txBody>
          <a:bodyPr wrap="square">
            <a:spAutoFit/>
          </a:bodyPr>
          <a:lstStyle/>
          <a:p>
            <a:pPr marL="342900" marR="0" lvl="0" indent="-342900" algn="ctr">
              <a:lnSpc>
                <a:spcPct val="150000"/>
              </a:lnSpc>
              <a:spcBef>
                <a:spcPts val="300"/>
              </a:spcBef>
              <a:spcAft>
                <a:spcPts val="300"/>
              </a:spcAft>
              <a:buFont typeface="Arial" panose="020B0604020202020204" pitchFamily="34" charset="0"/>
              <a:buChar char="●"/>
            </a:pPr>
            <a:r>
              <a:rPr lang="en-US" sz="5500" b="1">
                <a:solidFill>
                  <a:srgbClr val="000000"/>
                </a:solidFill>
                <a:effectLst/>
                <a:latin typeface="Arial" panose="020B0604020202020204" pitchFamily="34" charset="0"/>
                <a:ea typeface="Noto Sans Symbols"/>
                <a:cs typeface="Arial" panose="020B0604020202020204" pitchFamily="34" charset="0"/>
              </a:rPr>
              <a:t>Nhóm 1: Làm tiêu bản và quan sát tế bào thực vật</a:t>
            </a:r>
            <a:endParaRPr lang="en-US" sz="5500">
              <a:effectLst/>
              <a:latin typeface="Arial" panose="020B0604020202020204" pitchFamily="34" charset="0"/>
              <a:ea typeface="Noto Sans Symbols"/>
              <a:cs typeface="Arial" panose="020B0604020202020204" pitchFamily="34" charset="0"/>
            </a:endParaRPr>
          </a:p>
        </p:txBody>
      </p:sp>
      <p:sp>
        <p:nvSpPr>
          <p:cNvPr id="11" name="Rectangle 10">
            <a:extLst>
              <a:ext uri="{FF2B5EF4-FFF2-40B4-BE49-F238E27FC236}">
                <a16:creationId xmlns:a16="http://schemas.microsoft.com/office/drawing/2014/main" id="{AED1D645-A5D4-8765-D890-18E732096EF3}"/>
              </a:ext>
            </a:extLst>
          </p:cNvPr>
          <p:cNvSpPr/>
          <p:nvPr/>
        </p:nvSpPr>
        <p:spPr>
          <a:xfrm>
            <a:off x="1318152" y="3107927"/>
            <a:ext cx="13464648" cy="6027811"/>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300"/>
              </a:spcBef>
              <a:spcAft>
                <a:spcPts val="300"/>
              </a:spcAft>
            </a:pPr>
            <a:r>
              <a:rPr lang="en-US" sz="45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Chuẩn bị: </a:t>
            </a:r>
          </a:p>
          <a:p>
            <a:pPr marL="685800" marR="0" indent="-685800" algn="just">
              <a:lnSpc>
                <a:spcPct val="150000"/>
              </a:lnSpc>
              <a:spcBef>
                <a:spcPts val="300"/>
              </a:spcBef>
              <a:spcAft>
                <a:spcPts val="300"/>
              </a:spcAft>
              <a:buFont typeface="Arial" panose="020B0604020202020204" pitchFamily="34" charset="0"/>
              <a:buChar char="•"/>
            </a:pPr>
            <a:r>
              <a:rPr lang="en-US" sz="4500" i="1">
                <a:solidFill>
                  <a:schemeClr val="tx1"/>
                </a:solidFill>
                <a:effectLst/>
                <a:latin typeface="Arial" panose="020B0604020202020204" pitchFamily="34" charset="0"/>
                <a:ea typeface="Times New Roman" panose="02020603050405020304" pitchFamily="18" charset="0"/>
                <a:cs typeface="Arial" panose="020B0604020202020204" pitchFamily="34" charset="0"/>
              </a:rPr>
              <a:t>Mẫu vật: </a:t>
            </a:r>
            <a:r>
              <a:rPr lang="en-US" sz="4500">
                <a:solidFill>
                  <a:schemeClr val="tx1"/>
                </a:solidFill>
                <a:effectLst/>
                <a:latin typeface="Arial" panose="020B0604020202020204" pitchFamily="34" charset="0"/>
                <a:ea typeface="Times New Roman" panose="02020603050405020304" pitchFamily="18" charset="0"/>
                <a:cs typeface="Arial" panose="020B0604020202020204" pitchFamily="34" charset="0"/>
              </a:rPr>
              <a:t>lá rong đuôi chồn hoặc lá hành ta.</a:t>
            </a:r>
          </a:p>
          <a:p>
            <a:pPr marL="685800" marR="0" indent="-685800" algn="just">
              <a:lnSpc>
                <a:spcPct val="150000"/>
              </a:lnSpc>
              <a:spcBef>
                <a:spcPts val="300"/>
              </a:spcBef>
              <a:spcAft>
                <a:spcPts val="300"/>
              </a:spcAft>
              <a:buFont typeface="Arial" panose="020B0604020202020204" pitchFamily="34" charset="0"/>
              <a:buChar char="•"/>
            </a:pPr>
            <a:r>
              <a:rPr lang="en-US" sz="4500" i="1">
                <a:solidFill>
                  <a:schemeClr val="tx1"/>
                </a:solidFill>
                <a:effectLst/>
                <a:latin typeface="Arial" panose="020B0604020202020204" pitchFamily="34" charset="0"/>
                <a:ea typeface="Times New Roman" panose="02020603050405020304" pitchFamily="18" charset="0"/>
                <a:cs typeface="Arial" panose="020B0604020202020204" pitchFamily="34" charset="0"/>
              </a:rPr>
              <a:t>Hoá chất: </a:t>
            </a:r>
            <a:r>
              <a:rPr lang="en-US" sz="4500">
                <a:solidFill>
                  <a:schemeClr val="tx1"/>
                </a:solidFill>
                <a:effectLst/>
                <a:latin typeface="Arial" panose="020B0604020202020204" pitchFamily="34" charset="0"/>
                <a:ea typeface="Times New Roman" panose="02020603050405020304" pitchFamily="18" charset="0"/>
                <a:cs typeface="Arial" panose="020B0604020202020204" pitchFamily="34" charset="0"/>
              </a:rPr>
              <a:t>nước cất, dung dịch KI.</a:t>
            </a:r>
          </a:p>
          <a:p>
            <a:pPr marL="685800" marR="0" indent="-685800" algn="just">
              <a:lnSpc>
                <a:spcPct val="150000"/>
              </a:lnSpc>
              <a:spcBef>
                <a:spcPts val="300"/>
              </a:spcBef>
              <a:spcAft>
                <a:spcPts val="300"/>
              </a:spcAft>
              <a:buFont typeface="Arial" panose="020B0604020202020204" pitchFamily="34" charset="0"/>
              <a:buChar char="•"/>
            </a:pPr>
            <a:r>
              <a:rPr lang="en-US" sz="4500" i="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 cụ: </a:t>
            </a:r>
            <a:r>
              <a:rPr lang="en-US" sz="4500">
                <a:solidFill>
                  <a:schemeClr val="tx1"/>
                </a:solidFill>
                <a:effectLst/>
                <a:latin typeface="Arial" panose="020B0604020202020204" pitchFamily="34" charset="0"/>
                <a:ea typeface="Times New Roman" panose="02020603050405020304" pitchFamily="18" charset="0"/>
                <a:cs typeface="Arial" panose="020B0604020202020204" pitchFamily="34" charset="0"/>
              </a:rPr>
              <a:t>kính hiển vi quang học, kim mũi mác, lam kính, lamen, ống nhỏ giọt</a:t>
            </a:r>
            <a:endParaRPr lang="en-US" sz="4500">
              <a:solidFill>
                <a:schemeClr val="tx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93B2E6E-7320-45BB-812A-25DFFBD85043}"/>
              </a:ext>
            </a:extLst>
          </p:cNvPr>
          <p:cNvPicPr>
            <a:picLocks noChangeAspect="1"/>
          </p:cNvPicPr>
          <p:nvPr/>
        </p:nvPicPr>
        <p:blipFill rotWithShape="1">
          <a:blip r:embed="rId10">
            <a:extLst>
              <a:ext uri="{28A0092B-C50C-407E-A947-70E740481C1C}">
                <a14:useLocalDpi xmlns:a14="http://schemas.microsoft.com/office/drawing/2010/main" val="0"/>
              </a:ext>
            </a:extLst>
          </a:blip>
          <a:srcRect l="31283" t="-6" r="42499" b="37405"/>
          <a:stretch/>
        </p:blipFill>
        <p:spPr>
          <a:xfrm>
            <a:off x="14097000" y="5121546"/>
            <a:ext cx="3983469" cy="5350023"/>
          </a:xfrm>
          <a:prstGeom prst="rect">
            <a:avLst/>
          </a:prstGeom>
        </p:spPr>
      </p:pic>
      <p:pic>
        <p:nvPicPr>
          <p:cNvPr id="18" name="Picture 17">
            <a:extLst>
              <a:ext uri="{FF2B5EF4-FFF2-40B4-BE49-F238E27FC236}">
                <a16:creationId xmlns:a16="http://schemas.microsoft.com/office/drawing/2014/main" id="{8A54A0B6-89D8-33DE-2A48-63EA6300DD25}"/>
              </a:ext>
            </a:extLst>
          </p:cNvPr>
          <p:cNvPicPr>
            <a:picLocks noChangeAspect="1"/>
          </p:cNvPicPr>
          <p:nvPr/>
        </p:nvPicPr>
        <p:blipFill rotWithShape="1">
          <a:blip r:embed="rId10">
            <a:extLst>
              <a:ext uri="{28A0092B-C50C-407E-A947-70E740481C1C}">
                <a14:useLocalDpi xmlns:a14="http://schemas.microsoft.com/office/drawing/2010/main" val="0"/>
              </a:ext>
            </a:extLst>
          </a:blip>
          <a:srcRect l="-38" t="65804" r="75041" b="9029"/>
          <a:stretch/>
        </p:blipFill>
        <p:spPr>
          <a:xfrm>
            <a:off x="12022608" y="2022569"/>
            <a:ext cx="4570857" cy="2588650"/>
          </a:xfrm>
          <a:prstGeom prst="rect">
            <a:avLst/>
          </a:prstGeom>
        </p:spPr>
      </p:pic>
    </p:spTree>
    <p:extLst>
      <p:ext uri="{BB962C8B-B14F-4D97-AF65-F5344CB8AC3E}">
        <p14:creationId xmlns:p14="http://schemas.microsoft.com/office/powerpoint/2010/main" val="33893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8365">
            <a:off x="5652571" y="-676286"/>
            <a:ext cx="2196284" cy="2218469"/>
          </a:xfrm>
          <a:prstGeom prst="rect">
            <a:avLst/>
          </a:prstGeom>
        </p:spPr>
      </p:pic>
      <p:sp>
        <p:nvSpPr>
          <p:cNvPr id="7" name="TextBox 6">
            <a:extLst>
              <a:ext uri="{FF2B5EF4-FFF2-40B4-BE49-F238E27FC236}">
                <a16:creationId xmlns:a16="http://schemas.microsoft.com/office/drawing/2014/main" id="{37D56F9C-149F-6A39-5E87-7E4CE6CB9C8B}"/>
              </a:ext>
            </a:extLst>
          </p:cNvPr>
          <p:cNvSpPr txBox="1"/>
          <p:nvPr/>
        </p:nvSpPr>
        <p:spPr>
          <a:xfrm>
            <a:off x="304800" y="691608"/>
            <a:ext cx="8165008" cy="8903784"/>
          </a:xfrm>
          <a:prstGeom prst="rect">
            <a:avLst/>
          </a:prstGeom>
          <a:noFill/>
        </p:spPr>
        <p:txBody>
          <a:bodyPr wrap="square">
            <a:spAutoFit/>
          </a:bodyPr>
          <a:lstStyle/>
          <a:p>
            <a:pPr marL="0" marR="0" algn="ctr">
              <a:lnSpc>
                <a:spcPct val="150000"/>
              </a:lnSpc>
              <a:spcBef>
                <a:spcPts val="300"/>
              </a:spcBef>
              <a:spcAft>
                <a:spcPts val="300"/>
              </a:spcAft>
            </a:pPr>
            <a:r>
              <a:rPr lang="en-US" sz="5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Tiến hành:</a:t>
            </a:r>
            <a:endParaRPr lang="en-US" sz="5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300"/>
              </a:spcBef>
              <a:spcAft>
                <a:spcPts val="300"/>
              </a:spcAft>
            </a:pPr>
            <a:r>
              <a:rPr lang="en-US" sz="4000" b="1">
                <a:effectLst/>
                <a:latin typeface="Arial" panose="020B0604020202020204" pitchFamily="34" charset="0"/>
                <a:ea typeface="Times New Roman" panose="02020603050405020304" pitchFamily="18" charset="0"/>
                <a:cs typeface="Arial" panose="020B0604020202020204" pitchFamily="34" charset="0"/>
              </a:rPr>
              <a:t>a. Làm tiêu bản: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300"/>
              </a:spcBef>
              <a:spcAft>
                <a:spcPts val="300"/>
              </a:spcAft>
              <a:buFont typeface="Wingdings" panose="05000000000000000000" pitchFamily="2" charset="2"/>
              <a:buChar char="q"/>
            </a:pPr>
            <a:r>
              <a:rPr lang="en-US" sz="4000" b="1">
                <a:effectLst/>
                <a:latin typeface="Arial" panose="020B0604020202020204" pitchFamily="34" charset="0"/>
                <a:ea typeface="Times New Roman" panose="02020603050405020304" pitchFamily="18" charset="0"/>
                <a:cs typeface="Arial" panose="020B0604020202020204" pitchFamily="34" charset="0"/>
              </a:rPr>
              <a:t> Đối với lá rong đuôi chồn: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Nhỏ một giọt nước cất lên phần giữa lam kính.</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Đặt miếng lá vào chỗ có giọt nước trên lam kính.</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Đậy lamen lên vị trí lã sao cho không có bọt khí dưới lamen.</a:t>
            </a:r>
          </a:p>
        </p:txBody>
      </p:sp>
      <p:sp>
        <p:nvSpPr>
          <p:cNvPr id="10" name="TextBox 9">
            <a:extLst>
              <a:ext uri="{FF2B5EF4-FFF2-40B4-BE49-F238E27FC236}">
                <a16:creationId xmlns:a16="http://schemas.microsoft.com/office/drawing/2014/main" id="{E3732E59-0F00-0EFC-D839-FE28222B4CEB}"/>
              </a:ext>
            </a:extLst>
          </p:cNvPr>
          <p:cNvSpPr txBox="1"/>
          <p:nvPr/>
        </p:nvSpPr>
        <p:spPr>
          <a:xfrm>
            <a:off x="8808113" y="338018"/>
            <a:ext cx="9175087" cy="9610964"/>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q"/>
            </a:pPr>
            <a:r>
              <a:rPr lang="en-US" sz="4000" b="1">
                <a:effectLst/>
                <a:latin typeface="Arial" panose="020B0604020202020204" pitchFamily="34" charset="0"/>
                <a:ea typeface="Times New Roman" panose="02020603050405020304" pitchFamily="18" charset="0"/>
                <a:cs typeface="Arial" panose="020B0604020202020204" pitchFamily="34" charset="0"/>
              </a:rPr>
              <a:t> Đối với lá hành ta:</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Nhỏ một giọt dung dịch KT lên phân giữa lam kính.</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Cuộn tròn lá vào đầu ngón tay trỏ.</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Cầm kim mũi mác rạch nhẹ trên lá rồi khẽ tách lớp biểu bì.</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Đặt miếng biểu bì vào chỗ có giọt KI trên lam kính.</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Đậy lamen lên vị trí miếng biểu bì sao cho không có bọt khí dưới lamen</a:t>
            </a:r>
            <a:endParaRPr lang="en-US" sz="4000"/>
          </a:p>
        </p:txBody>
      </p:sp>
      <p:pic>
        <p:nvPicPr>
          <p:cNvPr id="13" name="Picture 12">
            <a:extLst>
              <a:ext uri="{FF2B5EF4-FFF2-40B4-BE49-F238E27FC236}">
                <a16:creationId xmlns:a16="http://schemas.microsoft.com/office/drawing/2014/main" id="{CFAC286F-56B6-46BD-7FB8-5AB6DC0572BB}"/>
              </a:ext>
            </a:extLst>
          </p:cNvPr>
          <p:cNvPicPr>
            <a:picLocks noChangeAspect="1"/>
          </p:cNvPicPr>
          <p:nvPr/>
        </p:nvPicPr>
        <p:blipFill rotWithShape="1">
          <a:blip r:embed="rId4">
            <a:extLst>
              <a:ext uri="{28A0092B-C50C-407E-A947-70E740481C1C}">
                <a14:useLocalDpi xmlns:a14="http://schemas.microsoft.com/office/drawing/2010/main" val="0"/>
              </a:ext>
            </a:extLst>
          </a:blip>
          <a:srcRect l="4577" t="10735" r="67502" b="38146"/>
          <a:stretch/>
        </p:blipFill>
        <p:spPr>
          <a:xfrm rot="8988365">
            <a:off x="-357573" y="-191040"/>
            <a:ext cx="2514600" cy="2589663"/>
          </a:xfrm>
          <a:prstGeom prst="rect">
            <a:avLst/>
          </a:prstGeom>
        </p:spPr>
      </p:pic>
      <p:pic>
        <p:nvPicPr>
          <p:cNvPr id="15" name="Picture 14">
            <a:extLst>
              <a:ext uri="{FF2B5EF4-FFF2-40B4-BE49-F238E27FC236}">
                <a16:creationId xmlns:a16="http://schemas.microsoft.com/office/drawing/2014/main" id="{70D8AD62-18CC-B00B-622B-EB9CAF7C2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49" t="9254" r="38525" b="47037"/>
          <a:stretch/>
        </p:blipFill>
        <p:spPr>
          <a:xfrm>
            <a:off x="7449334" y="2172735"/>
            <a:ext cx="1752600" cy="1896008"/>
          </a:xfrm>
          <a:prstGeom prst="rect">
            <a:avLst/>
          </a:prstGeom>
        </p:spPr>
      </p:pic>
    </p:spTree>
    <p:extLst>
      <p:ext uri="{BB962C8B-B14F-4D97-AF65-F5344CB8AC3E}">
        <p14:creationId xmlns:p14="http://schemas.microsoft.com/office/powerpoint/2010/main" val="386778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fade">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fade">
                                      <p:cBhvr>
                                        <p:cTn id="52" dur="500"/>
                                        <p:tgtEl>
                                          <p:spTgt spid="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xEl>
                                              <p:pRg st="4" end="4"/>
                                            </p:txEl>
                                          </p:spTgt>
                                        </p:tgtEl>
                                        <p:attrNameLst>
                                          <p:attrName>style.visibility</p:attrName>
                                        </p:attrNameLst>
                                      </p:cBhvr>
                                      <p:to>
                                        <p:strVal val="visible"/>
                                      </p:to>
                                    </p:set>
                                    <p:animEffect transition="in" filter="fade">
                                      <p:cBhvr>
                                        <p:cTn id="57" dur="500"/>
                                        <p:tgtEl>
                                          <p:spTgt spid="10">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Effect transition="in" filter="fade">
                                      <p:cBhvr>
                                        <p:cTn id="6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7" name="Picture 5">
            <a:extLst>
              <a:ext uri="{FF2B5EF4-FFF2-40B4-BE49-F238E27FC236}">
                <a16:creationId xmlns:a16="http://schemas.microsoft.com/office/drawing/2014/main" id="{AA46857E-9A58-0248-B77E-A720016F2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89085">
            <a:off x="-1915375" y="6957087"/>
            <a:ext cx="4940213" cy="4544996"/>
          </a:xfrm>
          <a:prstGeom prst="rect">
            <a:avLst/>
          </a:prstGeom>
        </p:spPr>
      </p:pic>
      <p:pic>
        <p:nvPicPr>
          <p:cNvPr id="28" name="Picture 3">
            <a:extLst>
              <a:ext uri="{FF2B5EF4-FFF2-40B4-BE49-F238E27FC236}">
                <a16:creationId xmlns:a16="http://schemas.microsoft.com/office/drawing/2014/main" id="{89FF55EF-1D69-D960-BD0C-1649F96011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5600" y="5676900"/>
            <a:ext cx="5852956" cy="5912077"/>
          </a:xfrm>
          <a:prstGeom prst="rect">
            <a:avLst/>
          </a:prstGeom>
        </p:spPr>
      </p:pic>
      <p:sp>
        <p:nvSpPr>
          <p:cNvPr id="4" name="TextBox 3">
            <a:extLst>
              <a:ext uri="{FF2B5EF4-FFF2-40B4-BE49-F238E27FC236}">
                <a16:creationId xmlns:a16="http://schemas.microsoft.com/office/drawing/2014/main" id="{13F2112C-7E8E-AD77-D9DD-4F5A4DDEFFC9}"/>
              </a:ext>
            </a:extLst>
          </p:cNvPr>
          <p:cNvSpPr txBox="1"/>
          <p:nvPr/>
        </p:nvSpPr>
        <p:spPr>
          <a:xfrm>
            <a:off x="1447800" y="22860"/>
            <a:ext cx="17068800" cy="3017557"/>
          </a:xfrm>
          <a:prstGeom prst="rect">
            <a:avLst/>
          </a:prstGeom>
          <a:noFill/>
        </p:spPr>
        <p:txBody>
          <a:bodyPr wrap="square">
            <a:spAutoFit/>
          </a:bodyPr>
          <a:lstStyle/>
          <a:p>
            <a:pPr marL="0" marR="0" algn="just">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b. Quan sát dưới kính hiển vi</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Đặt và có định tiêu bản trên bàn kính.</a:t>
            </a:r>
          </a:p>
          <a:p>
            <a:pPr marL="571500" marR="0" indent="-5715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Quan sát tiêu bản ở vật kính 10x rồi chuyền sang vật kính 40x</a:t>
            </a:r>
            <a:r>
              <a:rPr lang="en-US" sz="1800" i="1">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DC78D410-0B51-EF87-B113-C585D01F2A03}"/>
              </a:ext>
            </a:extLst>
          </p:cNvPr>
          <p:cNvPicPr>
            <a:picLocks noChangeAspect="1"/>
          </p:cNvPicPr>
          <p:nvPr/>
        </p:nvPicPr>
        <p:blipFill rotWithShape="1">
          <a:blip r:embed="rId6">
            <a:extLst>
              <a:ext uri="{28A0092B-C50C-407E-A947-70E740481C1C}">
                <a14:useLocalDpi xmlns:a14="http://schemas.microsoft.com/office/drawing/2010/main" val="0"/>
              </a:ext>
            </a:extLst>
          </a:blip>
          <a:srcRect l="25233" t="66074" r="48904" b="6518"/>
          <a:stretch/>
        </p:blipFill>
        <p:spPr>
          <a:xfrm>
            <a:off x="2133600" y="3771900"/>
            <a:ext cx="5943600" cy="5236029"/>
          </a:xfrm>
          <a:prstGeom prst="rect">
            <a:avLst/>
          </a:prstGeom>
        </p:spPr>
      </p:pic>
      <p:sp>
        <p:nvSpPr>
          <p:cNvPr id="8" name="Rounded Rectangular Callout 15">
            <a:extLst>
              <a:ext uri="{FF2B5EF4-FFF2-40B4-BE49-F238E27FC236}">
                <a16:creationId xmlns:a16="http://schemas.microsoft.com/office/drawing/2014/main" id="{EA11AC84-E1C3-2BCD-C4BC-56D5853878F3}"/>
              </a:ext>
            </a:extLst>
          </p:cNvPr>
          <p:cNvSpPr/>
          <p:nvPr/>
        </p:nvSpPr>
        <p:spPr>
          <a:xfrm>
            <a:off x="9677400" y="3824109"/>
            <a:ext cx="6477000" cy="5183820"/>
          </a:xfrm>
          <a:prstGeom prst="wedgeRoundRectCallout">
            <a:avLst>
              <a:gd name="adj1" fmla="val -55381"/>
              <a:gd name="adj2" fmla="val 45800"/>
              <a:gd name="adj3" fmla="val 16667"/>
            </a:avLst>
          </a:prstGeom>
          <a:solidFill>
            <a:schemeClr val="bg1">
              <a:lumMod val="40000"/>
              <a:lumOff val="6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en-US" sz="4500">
                <a:solidFill>
                  <a:schemeClr val="tx1"/>
                </a:solidFill>
                <a:latin typeface="Arial" panose="020B0604020202020204" pitchFamily="34" charset="0"/>
                <a:cs typeface="Arial" panose="020B0604020202020204" pitchFamily="34" charset="0"/>
              </a:rPr>
              <a:t>Vẽ và mô tả hình dạng, cấu tạo tế bào và các bào quan của các tế bào lá mà em đã quan sát. </a:t>
            </a:r>
            <a:endParaRPr lang="en-US" sz="45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14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50" presetClass="entr" presetSubtype="0"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3"/>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82898" flipV="1">
            <a:off x="-181609" y="7237569"/>
            <a:ext cx="3450927" cy="489177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4927" flipV="1">
            <a:off x="-4922876" y="-4362029"/>
            <a:ext cx="5712763" cy="80979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9085">
            <a:off x="158365" y="7470694"/>
            <a:ext cx="2319574" cy="21340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8365">
            <a:off x="16853971" y="-256052"/>
            <a:ext cx="2196284" cy="2218469"/>
          </a:xfrm>
          <a:prstGeom prst="rect">
            <a:avLst/>
          </a:prstGeom>
        </p:spPr>
      </p:pic>
      <p:sp>
        <p:nvSpPr>
          <p:cNvPr id="11" name="Rectangle 10">
            <a:extLst>
              <a:ext uri="{FF2B5EF4-FFF2-40B4-BE49-F238E27FC236}">
                <a16:creationId xmlns:a16="http://schemas.microsoft.com/office/drawing/2014/main" id="{AED1D645-A5D4-8765-D890-18E732096EF3}"/>
              </a:ext>
            </a:extLst>
          </p:cNvPr>
          <p:cNvSpPr/>
          <p:nvPr/>
        </p:nvSpPr>
        <p:spPr>
          <a:xfrm>
            <a:off x="1638306" y="3855485"/>
            <a:ext cx="12126617" cy="5715635"/>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300"/>
              </a:spcBef>
              <a:spcAft>
                <a:spcPts val="300"/>
              </a:spcAft>
            </a:pPr>
            <a:endParaRPr kumimoji="0" lang="en-US" sz="4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300"/>
              </a:spcBef>
              <a:spcAft>
                <a:spcPts val="300"/>
              </a:spcAft>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Chuẩn bị: </a:t>
            </a:r>
          </a:p>
          <a:p>
            <a:pPr marL="685800" marR="0" indent="-685800" algn="just">
              <a:lnSpc>
                <a:spcPct val="150000"/>
              </a:lnSpc>
              <a:spcBef>
                <a:spcPts val="300"/>
              </a:spcBef>
              <a:spcAft>
                <a:spcPts val="300"/>
              </a:spcAft>
              <a:buFont typeface="Arial" panose="020B0604020202020204" pitchFamily="34" charset="0"/>
              <a:buChar char="•"/>
            </a:pPr>
            <a:r>
              <a:rPr lang="en-US" sz="4500" i="1">
                <a:solidFill>
                  <a:schemeClr val="tx1"/>
                </a:solidFill>
                <a:effectLst/>
                <a:latin typeface="Arial" panose="020B0604020202020204" pitchFamily="34" charset="0"/>
                <a:ea typeface="Times New Roman" panose="02020603050405020304" pitchFamily="18" charset="0"/>
                <a:cs typeface="Arial" panose="020B0604020202020204" pitchFamily="34" charset="0"/>
              </a:rPr>
              <a:t>Hóa chất: </a:t>
            </a:r>
            <a:r>
              <a:rPr lang="en-US" sz="4500">
                <a:solidFill>
                  <a:schemeClr val="tx1"/>
                </a:solidFill>
                <a:effectLst/>
                <a:latin typeface="Arial" panose="020B0604020202020204" pitchFamily="34" charset="0"/>
                <a:ea typeface="Times New Roman" panose="02020603050405020304" pitchFamily="18" charset="0"/>
                <a:cs typeface="Arial" panose="020B0604020202020204" pitchFamily="34" charset="0"/>
              </a:rPr>
              <a:t>dung dịch xanh methylenen 0,5%</a:t>
            </a:r>
          </a:p>
          <a:p>
            <a:pPr marL="685800" marR="0" indent="-685800" algn="just">
              <a:lnSpc>
                <a:spcPct val="150000"/>
              </a:lnSpc>
              <a:spcBef>
                <a:spcPts val="300"/>
              </a:spcBef>
              <a:spcAft>
                <a:spcPts val="300"/>
              </a:spcAft>
              <a:buFont typeface="Arial" panose="020B0604020202020204" pitchFamily="34" charset="0"/>
              <a:buChar char="•"/>
            </a:pPr>
            <a:r>
              <a:rPr lang="en-US" sz="4500" i="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 cụ: </a:t>
            </a:r>
            <a:r>
              <a:rPr lang="en-US" sz="4500">
                <a:solidFill>
                  <a:schemeClr val="tx1"/>
                </a:solidFill>
                <a:effectLst/>
                <a:latin typeface="Arial" panose="020B0604020202020204" pitchFamily="34" charset="0"/>
                <a:ea typeface="Times New Roman" panose="02020603050405020304" pitchFamily="18" charset="0"/>
                <a:cs typeface="Arial" panose="020B0604020202020204" pitchFamily="34" charset="0"/>
              </a:rPr>
              <a:t>kính hiển vi quang học, tăm sạch, lam kính, lamen, ống nhỏ giọt</a:t>
            </a:r>
            <a:r>
              <a:rPr lang="en-US" sz="4500">
                <a:solidFill>
                  <a:schemeClr val="tx1"/>
                </a:solidFill>
                <a:effectLst/>
                <a:latin typeface="Times New Roman" panose="02020603050405020304" pitchFamily="18" charset="0"/>
                <a:ea typeface="Times New Roman" panose="02020603050405020304" pitchFamily="18" charset="0"/>
              </a:rPr>
              <a:t>.</a:t>
            </a:r>
          </a:p>
          <a:p>
            <a:pPr marL="0" marR="0" lvl="0" indent="0" algn="ctr" defTabSz="914400" rtl="0" eaLnBrk="1" fontAlgn="auto" latinLnBrk="0" hangingPunct="1">
              <a:lnSpc>
                <a:spcPct val="150000"/>
              </a:lnSpc>
              <a:spcBef>
                <a:spcPts val="300"/>
              </a:spcBef>
              <a:spcAft>
                <a:spcPts val="300"/>
              </a:spcAft>
              <a:buClrTx/>
              <a:buSzTx/>
              <a:buFontTx/>
              <a:buNone/>
              <a:tabLst/>
              <a:defRPr/>
            </a:pPr>
            <a:endParaRPr kumimoji="0" lang="en-US" sz="4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082CE555-6FD7-A324-E8E4-4439D3515C5C}"/>
              </a:ext>
            </a:extLst>
          </p:cNvPr>
          <p:cNvSpPr txBox="1"/>
          <p:nvPr/>
        </p:nvSpPr>
        <p:spPr>
          <a:xfrm>
            <a:off x="762000" y="291027"/>
            <a:ext cx="16276320" cy="2474652"/>
          </a:xfrm>
          <a:prstGeom prst="rect">
            <a:avLst/>
          </a:prstGeom>
          <a:noFill/>
        </p:spPr>
        <p:txBody>
          <a:bodyPr wrap="square">
            <a:spAutoFit/>
          </a:bodyPr>
          <a:lstStyle/>
          <a:p>
            <a:pPr marL="342900" marR="0" lvl="0" indent="-342900" algn="ctr">
              <a:lnSpc>
                <a:spcPct val="150000"/>
              </a:lnSpc>
              <a:spcBef>
                <a:spcPts val="300"/>
              </a:spcBef>
              <a:spcAft>
                <a:spcPts val="300"/>
              </a:spcAft>
              <a:buFont typeface="Arial" panose="020B0604020202020204" pitchFamily="34" charset="0"/>
              <a:buChar char="●"/>
            </a:pPr>
            <a:r>
              <a:rPr lang="en-US" sz="5500" b="1">
                <a:solidFill>
                  <a:srgbClr val="000000"/>
                </a:solidFill>
                <a:effectLst/>
                <a:latin typeface="Arial" panose="020B0604020202020204" pitchFamily="34" charset="0"/>
                <a:ea typeface="Noto Sans Symbols"/>
                <a:cs typeface="Arial" panose="020B0604020202020204" pitchFamily="34" charset="0"/>
              </a:rPr>
              <a:t>Nhóm 2: Làm tiêu bản và quan sát tế bào động vật (tế bào niêm mạc miệng)</a:t>
            </a:r>
            <a:endParaRPr lang="en-US" sz="1600">
              <a:effectLst/>
              <a:latin typeface="Noto Sans Symbols"/>
              <a:ea typeface="Noto Sans Symbols"/>
              <a:cs typeface="Noto Sans Symbols"/>
            </a:endParaRPr>
          </a:p>
        </p:txBody>
      </p:sp>
      <p:pic>
        <p:nvPicPr>
          <p:cNvPr id="13" name="Picture 12">
            <a:extLst>
              <a:ext uri="{FF2B5EF4-FFF2-40B4-BE49-F238E27FC236}">
                <a16:creationId xmlns:a16="http://schemas.microsoft.com/office/drawing/2014/main" id="{BDDC280C-0D49-4413-6EA4-1AC9FD99F7FA}"/>
              </a:ext>
            </a:extLst>
          </p:cNvPr>
          <p:cNvPicPr>
            <a:picLocks noChangeAspect="1"/>
          </p:cNvPicPr>
          <p:nvPr/>
        </p:nvPicPr>
        <p:blipFill rotWithShape="1">
          <a:blip r:embed="rId10">
            <a:extLst>
              <a:ext uri="{28A0092B-C50C-407E-A947-70E740481C1C}">
                <a14:useLocalDpi xmlns:a14="http://schemas.microsoft.com/office/drawing/2010/main" val="0"/>
              </a:ext>
            </a:extLst>
          </a:blip>
          <a:srcRect l="4161" t="2523" r="72087" b="37405"/>
          <a:stretch/>
        </p:blipFill>
        <p:spPr>
          <a:xfrm>
            <a:off x="13608713" y="4195713"/>
            <a:ext cx="4343400" cy="6178797"/>
          </a:xfrm>
          <a:prstGeom prst="rect">
            <a:avLst/>
          </a:prstGeom>
        </p:spPr>
      </p:pic>
      <p:pic>
        <p:nvPicPr>
          <p:cNvPr id="15" name="Picture 14">
            <a:extLst>
              <a:ext uri="{FF2B5EF4-FFF2-40B4-BE49-F238E27FC236}">
                <a16:creationId xmlns:a16="http://schemas.microsoft.com/office/drawing/2014/main" id="{A8A13E8F-05A7-5128-F7CC-45EC6E0F8AE1}"/>
              </a:ext>
            </a:extLst>
          </p:cNvPr>
          <p:cNvPicPr>
            <a:picLocks noChangeAspect="1"/>
          </p:cNvPicPr>
          <p:nvPr/>
        </p:nvPicPr>
        <p:blipFill rotWithShape="1">
          <a:blip r:embed="rId10">
            <a:extLst>
              <a:ext uri="{28A0092B-C50C-407E-A947-70E740481C1C}">
                <a14:useLocalDpi xmlns:a14="http://schemas.microsoft.com/office/drawing/2010/main" val="0"/>
              </a:ext>
            </a:extLst>
          </a:blip>
          <a:srcRect l="25837" t="66086" r="57911" b="2211"/>
          <a:stretch/>
        </p:blipFill>
        <p:spPr>
          <a:xfrm>
            <a:off x="12694313" y="2852107"/>
            <a:ext cx="1828799" cy="2006756"/>
          </a:xfrm>
          <a:prstGeom prst="rect">
            <a:avLst/>
          </a:prstGeom>
        </p:spPr>
      </p:pic>
    </p:spTree>
    <p:extLst>
      <p:ext uri="{BB962C8B-B14F-4D97-AF65-F5344CB8AC3E}">
        <p14:creationId xmlns:p14="http://schemas.microsoft.com/office/powerpoint/2010/main" val="269281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barn(inVertical)">
                                      <p:cBhvr>
                                        <p:cTn id="12" dur="500"/>
                                        <p:tgtEl>
                                          <p:spTgt spid="11">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arn(inVertical)">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885E95-7F85-D6B2-AB70-749B839F0C1B}"/>
              </a:ext>
            </a:extLst>
          </p:cNvPr>
          <p:cNvSpPr txBox="1"/>
          <p:nvPr/>
        </p:nvSpPr>
        <p:spPr>
          <a:xfrm>
            <a:off x="819150" y="419100"/>
            <a:ext cx="16649700" cy="8413585"/>
          </a:xfrm>
          <a:prstGeom prst="rect">
            <a:avLst/>
          </a:prstGeom>
          <a:noFill/>
        </p:spPr>
        <p:txBody>
          <a:bodyPr wrap="square">
            <a:spAutoFit/>
          </a:bodyPr>
          <a:lstStyle/>
          <a:p>
            <a:pPr marL="0" marR="0" algn="ctr">
              <a:lnSpc>
                <a:spcPct val="150000"/>
              </a:lnSpc>
              <a:spcBef>
                <a:spcPts val="300"/>
              </a:spcBef>
              <a:spcAft>
                <a:spcPts val="300"/>
              </a:spcAft>
            </a:pPr>
            <a:r>
              <a:rPr lang="en-US" sz="5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Tiến hành:</a:t>
            </a:r>
            <a:endParaRPr lang="en-US" sz="5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300"/>
              </a:spcBef>
              <a:spcAft>
                <a:spcPts val="300"/>
              </a:spcAft>
            </a:pPr>
            <a:r>
              <a:rPr lang="en-US" sz="5000" b="1">
                <a:effectLst/>
                <a:latin typeface="Arial" panose="020B0604020202020204" pitchFamily="34" charset="0"/>
                <a:ea typeface="Times New Roman" panose="02020603050405020304" pitchFamily="18" charset="0"/>
                <a:cs typeface="Arial" panose="020B0604020202020204" pitchFamily="34" charset="0"/>
              </a:rPr>
              <a:t>a. Làm tiêu bản</a:t>
            </a:r>
            <a:endParaRPr lang="en-US" sz="50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300"/>
              </a:spcBef>
              <a:spcAft>
                <a:spcPts val="300"/>
              </a:spcAft>
              <a:buFont typeface="Arial" panose="020B0604020202020204" pitchFamily="34" charset="0"/>
              <a:buChar char="•"/>
            </a:pPr>
            <a:r>
              <a:rPr lang="en-US" sz="5000">
                <a:effectLst/>
                <a:latin typeface="Arial" panose="020B0604020202020204" pitchFamily="34" charset="0"/>
                <a:ea typeface="Times New Roman" panose="02020603050405020304" pitchFamily="18" charset="0"/>
                <a:cs typeface="Arial" panose="020B0604020202020204" pitchFamily="34" charset="0"/>
              </a:rPr>
              <a:t>Nhỏ một giọt xanh methylene lên phần giữa lam kính.</a:t>
            </a:r>
          </a:p>
          <a:p>
            <a:pPr marL="571500" marR="0" indent="-571500" algn="just">
              <a:lnSpc>
                <a:spcPct val="150000"/>
              </a:lnSpc>
              <a:spcBef>
                <a:spcPts val="300"/>
              </a:spcBef>
              <a:spcAft>
                <a:spcPts val="300"/>
              </a:spcAft>
              <a:buFont typeface="Arial" panose="020B0604020202020204" pitchFamily="34" charset="0"/>
              <a:buChar char="•"/>
            </a:pPr>
            <a:r>
              <a:rPr lang="en-US" sz="5000">
                <a:effectLst/>
                <a:latin typeface="Arial" panose="020B0604020202020204" pitchFamily="34" charset="0"/>
                <a:ea typeface="Times New Roman" panose="02020603050405020304" pitchFamily="18" charset="0"/>
                <a:cs typeface="Arial" panose="020B0604020202020204" pitchFamily="34" charset="0"/>
              </a:rPr>
              <a:t>Dùng tăm quét nhẹ lớp niêm mạc bên trong má miệng.</a:t>
            </a:r>
          </a:p>
          <a:p>
            <a:pPr marL="571500" marR="0" indent="-571500" algn="just">
              <a:lnSpc>
                <a:spcPct val="150000"/>
              </a:lnSpc>
              <a:spcBef>
                <a:spcPts val="300"/>
              </a:spcBef>
              <a:spcAft>
                <a:spcPts val="300"/>
              </a:spcAft>
              <a:buFont typeface="Arial" panose="020B0604020202020204" pitchFamily="34" charset="0"/>
              <a:buChar char="•"/>
            </a:pPr>
            <a:r>
              <a:rPr lang="en-US" sz="5000">
                <a:effectLst/>
                <a:latin typeface="Arial" panose="020B0604020202020204" pitchFamily="34" charset="0"/>
                <a:ea typeface="Times New Roman" panose="02020603050405020304" pitchFamily="18" charset="0"/>
                <a:cs typeface="Arial" panose="020B0604020202020204" pitchFamily="34" charset="0"/>
              </a:rPr>
              <a:t>Quét tăm vào chỗ có giọt xanh methylene trên lam kính.</a:t>
            </a:r>
          </a:p>
          <a:p>
            <a:pPr marL="571500" marR="0" indent="-571500" algn="just">
              <a:lnSpc>
                <a:spcPct val="150000"/>
              </a:lnSpc>
              <a:spcBef>
                <a:spcPts val="300"/>
              </a:spcBef>
              <a:spcAft>
                <a:spcPts val="300"/>
              </a:spcAft>
              <a:buFont typeface="Arial" panose="020B0604020202020204" pitchFamily="34" charset="0"/>
              <a:buChar char="•"/>
            </a:pPr>
            <a:r>
              <a:rPr lang="en-US" sz="5000">
                <a:effectLst/>
                <a:latin typeface="Arial" panose="020B0604020202020204" pitchFamily="34" charset="0"/>
                <a:ea typeface="Times New Roman" panose="02020603050405020304" pitchFamily="18" charset="0"/>
                <a:cs typeface="Arial" panose="020B0604020202020204" pitchFamily="34" charset="0"/>
              </a:rPr>
              <a:t>Đậy lamen lên vị trí giọt thuốc nhuộm (lưu ý: tránh có bọt khí dưới lamen).</a:t>
            </a:r>
          </a:p>
        </p:txBody>
      </p:sp>
      <p:pic>
        <p:nvPicPr>
          <p:cNvPr id="8" name="Picture 7">
            <a:extLst>
              <a:ext uri="{FF2B5EF4-FFF2-40B4-BE49-F238E27FC236}">
                <a16:creationId xmlns:a16="http://schemas.microsoft.com/office/drawing/2014/main" id="{E915AB83-4E93-94B0-429E-3601E1ADB578}"/>
              </a:ext>
            </a:extLst>
          </p:cNvPr>
          <p:cNvPicPr>
            <a:picLocks noChangeAspect="1"/>
          </p:cNvPicPr>
          <p:nvPr/>
        </p:nvPicPr>
        <p:blipFill rotWithShape="1">
          <a:blip r:embed="rId2">
            <a:extLst>
              <a:ext uri="{28A0092B-C50C-407E-A947-70E740481C1C}">
                <a14:useLocalDpi xmlns:a14="http://schemas.microsoft.com/office/drawing/2010/main" val="0"/>
              </a:ext>
            </a:extLst>
          </a:blip>
          <a:srcRect l="64585" t="5550" r="14996" b="65557"/>
          <a:stretch/>
        </p:blipFill>
        <p:spPr>
          <a:xfrm>
            <a:off x="8001000" y="7353300"/>
            <a:ext cx="3429000" cy="2729204"/>
          </a:xfrm>
          <a:prstGeom prst="rect">
            <a:avLst/>
          </a:prstGeom>
        </p:spPr>
      </p:pic>
    </p:spTree>
    <p:extLst>
      <p:ext uri="{BB962C8B-B14F-4D97-AF65-F5344CB8AC3E}">
        <p14:creationId xmlns:p14="http://schemas.microsoft.com/office/powerpoint/2010/main" val="236507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27" name="Picture 5">
            <a:extLst>
              <a:ext uri="{FF2B5EF4-FFF2-40B4-BE49-F238E27FC236}">
                <a16:creationId xmlns:a16="http://schemas.microsoft.com/office/drawing/2014/main" id="{AA46857E-9A58-0248-B77E-A720016F2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89085">
            <a:off x="-1915375" y="6957087"/>
            <a:ext cx="4940213" cy="4544996"/>
          </a:xfrm>
          <a:prstGeom prst="rect">
            <a:avLst/>
          </a:prstGeom>
        </p:spPr>
      </p:pic>
      <p:pic>
        <p:nvPicPr>
          <p:cNvPr id="28" name="Picture 3">
            <a:extLst>
              <a:ext uri="{FF2B5EF4-FFF2-40B4-BE49-F238E27FC236}">
                <a16:creationId xmlns:a16="http://schemas.microsoft.com/office/drawing/2014/main" id="{89FF55EF-1D69-D960-BD0C-1649F96011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5600" y="5676900"/>
            <a:ext cx="5852956" cy="5912077"/>
          </a:xfrm>
          <a:prstGeom prst="rect">
            <a:avLst/>
          </a:prstGeom>
        </p:spPr>
      </p:pic>
      <p:sp>
        <p:nvSpPr>
          <p:cNvPr id="5" name="TextBox 4">
            <a:extLst>
              <a:ext uri="{FF2B5EF4-FFF2-40B4-BE49-F238E27FC236}">
                <a16:creationId xmlns:a16="http://schemas.microsoft.com/office/drawing/2014/main" id="{C3A119C2-3A35-2122-1A59-66B8EA8D5542}"/>
              </a:ext>
            </a:extLst>
          </p:cNvPr>
          <p:cNvSpPr txBox="1"/>
          <p:nvPr/>
        </p:nvSpPr>
        <p:spPr>
          <a:xfrm>
            <a:off x="586939" y="190500"/>
            <a:ext cx="17114122" cy="4272836"/>
          </a:xfrm>
          <a:prstGeom prst="rect">
            <a:avLst/>
          </a:prstGeom>
          <a:noFill/>
        </p:spPr>
        <p:txBody>
          <a:bodyPr wrap="square">
            <a:spAutoFit/>
          </a:bodyPr>
          <a:lstStyle/>
          <a:p>
            <a:pPr marL="0" marR="0" algn="just">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b. Quan sát dưới kính hiển vi</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Đặt và cố định tiêu bản trên bàn kính.</a:t>
            </a:r>
          </a:p>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Quan sát tiêu bản ở vật kính 10x tìm tế bào rồi chuyển sang vật kính 40x</a:t>
            </a:r>
            <a:r>
              <a:rPr lang="en-US" sz="1800" i="1">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03ECB2A-391B-4B8D-8111-F54F48D24A57}"/>
              </a:ext>
            </a:extLst>
          </p:cNvPr>
          <p:cNvPicPr>
            <a:picLocks noChangeAspect="1"/>
          </p:cNvPicPr>
          <p:nvPr/>
        </p:nvPicPr>
        <p:blipFill rotWithShape="1">
          <a:blip r:embed="rId6">
            <a:extLst>
              <a:ext uri="{28A0092B-C50C-407E-A947-70E740481C1C}">
                <a14:useLocalDpi xmlns:a14="http://schemas.microsoft.com/office/drawing/2010/main" val="0"/>
              </a:ext>
            </a:extLst>
          </a:blip>
          <a:srcRect l="54933" t="66296" r="21286" b="5989"/>
          <a:stretch/>
        </p:blipFill>
        <p:spPr>
          <a:xfrm>
            <a:off x="1524000" y="4555768"/>
            <a:ext cx="5506065" cy="5334000"/>
          </a:xfrm>
          <a:prstGeom prst="rect">
            <a:avLst/>
          </a:prstGeom>
        </p:spPr>
      </p:pic>
      <p:sp>
        <p:nvSpPr>
          <p:cNvPr id="10" name="Rounded Rectangular Callout 15">
            <a:extLst>
              <a:ext uri="{FF2B5EF4-FFF2-40B4-BE49-F238E27FC236}">
                <a16:creationId xmlns:a16="http://schemas.microsoft.com/office/drawing/2014/main" id="{2C1D3434-A152-6451-A746-4516D4B915B2}"/>
              </a:ext>
            </a:extLst>
          </p:cNvPr>
          <p:cNvSpPr/>
          <p:nvPr/>
        </p:nvSpPr>
        <p:spPr>
          <a:xfrm>
            <a:off x="8382000" y="3915688"/>
            <a:ext cx="8705235" cy="6118860"/>
          </a:xfrm>
          <a:prstGeom prst="wedgeRoundRectCallout">
            <a:avLst>
              <a:gd name="adj1" fmla="val -55381"/>
              <a:gd name="adj2" fmla="val 45800"/>
              <a:gd name="adj3" fmla="val 16667"/>
            </a:avLst>
          </a:prstGeom>
          <a:solidFill>
            <a:schemeClr val="bg1">
              <a:lumMod val="40000"/>
              <a:lumOff val="6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spcBef>
                <a:spcPts val="300"/>
              </a:spcBef>
              <a:spcAft>
                <a:spcPts val="300"/>
              </a:spcAft>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Vẽ và mô tả hình dạng, cấu tạo của tế bào niêm mạc miệng mà em đã quan sát.</a:t>
            </a:r>
          </a:p>
          <a:p>
            <a:pPr marL="685800" indent="-685800" algn="just">
              <a:lnSpc>
                <a:spcPct val="150000"/>
              </a:lnSpc>
              <a:spcBef>
                <a:spcPts val="300"/>
              </a:spcBef>
              <a:spcAft>
                <a:spcPts val="300"/>
              </a:spcAft>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So sánh hình dạng, cầu tạo tế bào thực vật và động vật mà em quan sát được.</a:t>
            </a:r>
          </a:p>
        </p:txBody>
      </p:sp>
    </p:spTree>
    <p:extLst>
      <p:ext uri="{BB962C8B-B14F-4D97-AF65-F5344CB8AC3E}">
        <p14:creationId xmlns:p14="http://schemas.microsoft.com/office/powerpoint/2010/main" val="46471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50" presetClass="entr" presetSubtype="0" decel="100000" fill="hold" grpId="0" nodeType="withEffect">
                                  <p:stCondLst>
                                    <p:cond delay="0"/>
                                  </p:stCondLst>
                                  <p:childTnLst>
                                    <p:set>
                                      <p:cBhvr>
                                        <p:cTn id="25" dur="1" fill="hold">
                                          <p:stCondLst>
                                            <p:cond delay="0"/>
                                          </p:stCondLst>
                                        </p:cTn>
                                        <p:tgtEl>
                                          <p:spTgt spid="10">
                                            <p:bg/>
                                          </p:spTgt>
                                        </p:tgtEl>
                                        <p:attrNameLst>
                                          <p:attrName>style.visibility</p:attrName>
                                        </p:attrNameLst>
                                      </p:cBhvr>
                                      <p:to>
                                        <p:strVal val="visible"/>
                                      </p:to>
                                    </p:set>
                                    <p:anim calcmode="lin" valueType="num">
                                      <p:cBhvr>
                                        <p:cTn id="26" dur="1000" fill="hold"/>
                                        <p:tgtEl>
                                          <p:spTgt spid="10">
                                            <p:bg/>
                                          </p:spTgt>
                                        </p:tgtEl>
                                        <p:attrNameLst>
                                          <p:attrName>ppt_w</p:attrName>
                                        </p:attrNameLst>
                                      </p:cBhvr>
                                      <p:tavLst>
                                        <p:tav tm="0">
                                          <p:val>
                                            <p:strVal val="#ppt_w+.3"/>
                                          </p:val>
                                        </p:tav>
                                        <p:tav tm="100000">
                                          <p:val>
                                            <p:strVal val="#ppt_w"/>
                                          </p:val>
                                        </p:tav>
                                      </p:tavLst>
                                    </p:anim>
                                    <p:anim calcmode="lin" valueType="num">
                                      <p:cBhvr>
                                        <p:cTn id="27" dur="1000" fill="hold"/>
                                        <p:tgtEl>
                                          <p:spTgt spid="10">
                                            <p:bg/>
                                          </p:spTgt>
                                        </p:tgtEl>
                                        <p:attrNameLst>
                                          <p:attrName>ppt_h</p:attrName>
                                        </p:attrNameLst>
                                      </p:cBhvr>
                                      <p:tavLst>
                                        <p:tav tm="0">
                                          <p:val>
                                            <p:strVal val="#ppt_h"/>
                                          </p:val>
                                        </p:tav>
                                        <p:tav tm="100000">
                                          <p:val>
                                            <p:strVal val="#ppt_h"/>
                                          </p:val>
                                        </p:tav>
                                      </p:tavLst>
                                    </p:anim>
                                    <p:animEffect transition="in" filter="fade">
                                      <p:cBhvr>
                                        <p:cTn id="28" dur="1000"/>
                                        <p:tgtEl>
                                          <p:spTgt spid="10">
                                            <p:bg/>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34"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1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 calcmode="lin" valueType="num">
                                      <p:cBhvr>
                                        <p:cTn id="40" dur="1000" fill="hold"/>
                                        <p:tgtEl>
                                          <p:spTgt spid="10">
                                            <p:txEl>
                                              <p:pRg st="1" end="1"/>
                                            </p:txEl>
                                          </p:spTgt>
                                        </p:tgtEl>
                                        <p:attrNameLst>
                                          <p:attrName>ppt_w</p:attrName>
                                        </p:attrNameLst>
                                      </p:cBhvr>
                                      <p:tavLst>
                                        <p:tav tm="0">
                                          <p:val>
                                            <p:strVal val="#ppt_w+.3"/>
                                          </p:val>
                                        </p:tav>
                                        <p:tav tm="100000">
                                          <p:val>
                                            <p:strVal val="#ppt_w"/>
                                          </p:val>
                                        </p:tav>
                                      </p:tavLst>
                                    </p:anim>
                                    <p:anim calcmode="lin" valueType="num">
                                      <p:cBhvr>
                                        <p:cTn id="41"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4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00363" y="3059042"/>
            <a:ext cx="1824017" cy="14592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00363" y="7699473"/>
            <a:ext cx="1605761" cy="17593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525000" y="3059042"/>
            <a:ext cx="1779737" cy="154028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76094" flipV="1">
            <a:off x="13416238" y="6610604"/>
            <a:ext cx="7349761" cy="1041847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88252">
            <a:off x="-330590" y="-7595270"/>
            <a:ext cx="7841200" cy="11115103"/>
          </a:xfrm>
          <a:prstGeom prst="rect">
            <a:avLst/>
          </a:prstGeom>
        </p:spPr>
      </p:pic>
      <p:pic>
        <p:nvPicPr>
          <p:cNvPr id="14" name="Picture 16">
            <a:extLst>
              <a:ext uri="{FF2B5EF4-FFF2-40B4-BE49-F238E27FC236}">
                <a16:creationId xmlns:a16="http://schemas.microsoft.com/office/drawing/2014/main" id="{8AEB5E4A-A846-691F-E667-1903102F643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34643" y="5546295"/>
            <a:ext cx="1571481" cy="1274329"/>
          </a:xfrm>
          <a:prstGeom prst="rect">
            <a:avLst/>
          </a:prstGeom>
        </p:spPr>
      </p:pic>
      <p:pic>
        <p:nvPicPr>
          <p:cNvPr id="16" name="Picture 18">
            <a:extLst>
              <a:ext uri="{FF2B5EF4-FFF2-40B4-BE49-F238E27FC236}">
                <a16:creationId xmlns:a16="http://schemas.microsoft.com/office/drawing/2014/main" id="{7A0CE2EA-5B3F-FCA7-6092-EC7A632AA76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9525000" y="5414690"/>
            <a:ext cx="1467649" cy="1537537"/>
          </a:xfrm>
          <a:prstGeom prst="rect">
            <a:avLst/>
          </a:prstGeom>
        </p:spPr>
      </p:pic>
      <p:sp>
        <p:nvSpPr>
          <p:cNvPr id="17" name="TextBox 16">
            <a:extLst>
              <a:ext uri="{FF2B5EF4-FFF2-40B4-BE49-F238E27FC236}">
                <a16:creationId xmlns:a16="http://schemas.microsoft.com/office/drawing/2014/main" id="{6372E49A-3C93-9FA0-ADDB-4548C8068FF3}"/>
              </a:ext>
            </a:extLst>
          </p:cNvPr>
          <p:cNvSpPr txBox="1"/>
          <p:nvPr/>
        </p:nvSpPr>
        <p:spPr>
          <a:xfrm>
            <a:off x="4800600" y="876300"/>
            <a:ext cx="9829800" cy="1508555"/>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id="{C430DDFE-CC17-A8EC-7440-D523DD9EB7F6}"/>
              </a:ext>
            </a:extLst>
          </p:cNvPr>
          <p:cNvSpPr txBox="1"/>
          <p:nvPr/>
        </p:nvSpPr>
        <p:spPr>
          <a:xfrm>
            <a:off x="3047999" y="3058353"/>
            <a:ext cx="4940509" cy="1103892"/>
          </a:xfrm>
          <a:prstGeom prst="rect">
            <a:avLst/>
          </a:prstGeom>
          <a:noFill/>
        </p:spPr>
        <p:txBody>
          <a:bodyPr wrap="square">
            <a:spAutoFit/>
          </a:bodyPr>
          <a:lstStyle/>
          <a:p>
            <a:pPr marL="635" marR="0" algn="just">
              <a:lnSpc>
                <a:spcPct val="150000"/>
              </a:lnSpc>
              <a:spcBef>
                <a:spcPts val="300"/>
              </a:spcBef>
              <a:spcAft>
                <a:spcPts val="300"/>
              </a:spcAft>
            </a:pPr>
            <a:r>
              <a:rPr lang="en-US" sz="5000">
                <a:effectLst/>
                <a:latin typeface="Arial" panose="020B0604020202020204" pitchFamily="34" charset="0"/>
                <a:ea typeface="Times New Roman" panose="02020603050405020304" pitchFamily="18" charset="0"/>
                <a:cs typeface="Arial" panose="020B0604020202020204" pitchFamily="34" charset="0"/>
              </a:rPr>
              <a:t>Màng sinh chất</a:t>
            </a:r>
          </a:p>
        </p:txBody>
      </p:sp>
      <p:sp>
        <p:nvSpPr>
          <p:cNvPr id="21" name="TextBox 20">
            <a:extLst>
              <a:ext uri="{FF2B5EF4-FFF2-40B4-BE49-F238E27FC236}">
                <a16:creationId xmlns:a16="http://schemas.microsoft.com/office/drawing/2014/main" id="{6FB6CE1C-9019-1C79-ADC2-F24C52A20195}"/>
              </a:ext>
            </a:extLst>
          </p:cNvPr>
          <p:cNvSpPr txBox="1"/>
          <p:nvPr/>
        </p:nvSpPr>
        <p:spPr>
          <a:xfrm>
            <a:off x="3048000" y="5054431"/>
            <a:ext cx="4940509" cy="2258054"/>
          </a:xfrm>
          <a:prstGeom prst="rect">
            <a:avLst/>
          </a:prstGeom>
          <a:noFill/>
        </p:spPr>
        <p:txBody>
          <a:bodyPr wrap="square" rtlCol="0">
            <a:spAutoFit/>
          </a:bodyPr>
          <a:lstStyle/>
          <a:p>
            <a:pPr algn="just">
              <a:lnSpc>
                <a:spcPct val="150000"/>
              </a:lnSpc>
            </a:pPr>
            <a:r>
              <a:rPr lang="en-US" sz="5000">
                <a:latin typeface="Arial" panose="020B0604020202020204" pitchFamily="34" charset="0"/>
                <a:cs typeface="Arial" panose="020B0604020202020204" pitchFamily="34" charset="0"/>
              </a:rPr>
              <a:t>Cấu trúc ngoài màng sinh chất</a:t>
            </a:r>
          </a:p>
        </p:txBody>
      </p:sp>
      <p:sp>
        <p:nvSpPr>
          <p:cNvPr id="22" name="TextBox 21">
            <a:extLst>
              <a:ext uri="{FF2B5EF4-FFF2-40B4-BE49-F238E27FC236}">
                <a16:creationId xmlns:a16="http://schemas.microsoft.com/office/drawing/2014/main" id="{20F25085-68C3-F318-15BA-D8B88EF410F3}"/>
              </a:ext>
            </a:extLst>
          </p:cNvPr>
          <p:cNvSpPr txBox="1"/>
          <p:nvPr/>
        </p:nvSpPr>
        <p:spPr>
          <a:xfrm>
            <a:off x="3047999" y="8267700"/>
            <a:ext cx="3572790" cy="1103892"/>
          </a:xfrm>
          <a:prstGeom prst="rect">
            <a:avLst/>
          </a:prstGeom>
          <a:noFill/>
        </p:spPr>
        <p:txBody>
          <a:bodyPr wrap="square" rtlCol="0">
            <a:spAutoFit/>
          </a:bodyPr>
          <a:lstStyle/>
          <a:p>
            <a:pPr algn="just">
              <a:lnSpc>
                <a:spcPct val="150000"/>
              </a:lnSpc>
            </a:pPr>
            <a:r>
              <a:rPr lang="en-US" sz="5000">
                <a:latin typeface="Arial" panose="020B0604020202020204" pitchFamily="34" charset="0"/>
                <a:cs typeface="Arial" panose="020B0604020202020204" pitchFamily="34" charset="0"/>
              </a:rPr>
              <a:t>Nhân</a:t>
            </a:r>
          </a:p>
        </p:txBody>
      </p:sp>
      <p:sp>
        <p:nvSpPr>
          <p:cNvPr id="23" name="TextBox 22">
            <a:extLst>
              <a:ext uri="{FF2B5EF4-FFF2-40B4-BE49-F238E27FC236}">
                <a16:creationId xmlns:a16="http://schemas.microsoft.com/office/drawing/2014/main" id="{567EE22E-F9BB-598F-8B69-A7C91BAD15EA}"/>
              </a:ext>
            </a:extLst>
          </p:cNvPr>
          <p:cNvSpPr txBox="1"/>
          <p:nvPr/>
        </p:nvSpPr>
        <p:spPr>
          <a:xfrm>
            <a:off x="12039600" y="2909800"/>
            <a:ext cx="4038600" cy="1103892"/>
          </a:xfrm>
          <a:prstGeom prst="rect">
            <a:avLst/>
          </a:prstGeom>
          <a:noFill/>
        </p:spPr>
        <p:txBody>
          <a:bodyPr wrap="square" rtlCol="0">
            <a:spAutoFit/>
          </a:bodyPr>
          <a:lstStyle/>
          <a:p>
            <a:pPr algn="just">
              <a:lnSpc>
                <a:spcPct val="150000"/>
              </a:lnSpc>
            </a:pPr>
            <a:r>
              <a:rPr lang="en-US" sz="5000">
                <a:latin typeface="Arial" panose="020B0604020202020204" pitchFamily="34" charset="0"/>
                <a:cs typeface="Arial" panose="020B0604020202020204" pitchFamily="34" charset="0"/>
              </a:rPr>
              <a:t>Tế bào chất</a:t>
            </a:r>
          </a:p>
        </p:txBody>
      </p:sp>
      <p:sp>
        <p:nvSpPr>
          <p:cNvPr id="24" name="TextBox 23">
            <a:extLst>
              <a:ext uri="{FF2B5EF4-FFF2-40B4-BE49-F238E27FC236}">
                <a16:creationId xmlns:a16="http://schemas.microsoft.com/office/drawing/2014/main" id="{E9103BBA-DDEA-5C95-CD65-B8AB1232B281}"/>
              </a:ext>
            </a:extLst>
          </p:cNvPr>
          <p:cNvSpPr txBox="1"/>
          <p:nvPr/>
        </p:nvSpPr>
        <p:spPr>
          <a:xfrm>
            <a:off x="12039600" y="5441419"/>
            <a:ext cx="5867400" cy="2258054"/>
          </a:xfrm>
          <a:prstGeom prst="rect">
            <a:avLst/>
          </a:prstGeom>
          <a:noFill/>
        </p:spPr>
        <p:txBody>
          <a:bodyPr wrap="square" rtlCol="0">
            <a:spAutoFit/>
          </a:bodyPr>
          <a:lstStyle/>
          <a:p>
            <a:pPr algn="just">
              <a:lnSpc>
                <a:spcPct val="150000"/>
              </a:lnSpc>
            </a:pPr>
            <a:r>
              <a:rPr lang="en-US" sz="5000">
                <a:latin typeface="Arial" panose="020B0604020202020204" pitchFamily="34" charset="0"/>
                <a:cs typeface="Arial" panose="020B0604020202020204" pitchFamily="34" charset="0"/>
              </a:rPr>
              <a:t>Thực hành quan sát tế bào nhân thực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B92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5202">
            <a:off x="16387618" y="-5085594"/>
            <a:ext cx="12087499" cy="171343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37538">
            <a:off x="-9780022" y="-3218583"/>
            <a:ext cx="11798139" cy="1672416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774" y="4177943"/>
            <a:ext cx="3713637" cy="410489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3601" y="4177944"/>
            <a:ext cx="4953000" cy="410489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1" y="4177944"/>
            <a:ext cx="5943600" cy="4104897"/>
          </a:xfrm>
          <a:prstGeom prst="rect">
            <a:avLst/>
          </a:prstGeom>
        </p:spPr>
      </p:pic>
      <p:sp>
        <p:nvSpPr>
          <p:cNvPr id="17" name="TextBox 16">
            <a:extLst>
              <a:ext uri="{FF2B5EF4-FFF2-40B4-BE49-F238E27FC236}">
                <a16:creationId xmlns:a16="http://schemas.microsoft.com/office/drawing/2014/main" id="{CC0EE0BB-47A6-8C7C-85C4-42552CA7130C}"/>
              </a:ext>
            </a:extLst>
          </p:cNvPr>
          <p:cNvSpPr txBox="1"/>
          <p:nvPr/>
        </p:nvSpPr>
        <p:spPr>
          <a:xfrm>
            <a:off x="4648200" y="647700"/>
            <a:ext cx="9829800" cy="1508555"/>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HƯỚNG DẪN VỀ NHÀ</a:t>
            </a:r>
          </a:p>
        </p:txBody>
      </p:sp>
      <p:sp>
        <p:nvSpPr>
          <p:cNvPr id="20" name="TextBox 19">
            <a:extLst>
              <a:ext uri="{FF2B5EF4-FFF2-40B4-BE49-F238E27FC236}">
                <a16:creationId xmlns:a16="http://schemas.microsoft.com/office/drawing/2014/main" id="{469A1146-49C0-547A-923E-A665581E25DC}"/>
              </a:ext>
            </a:extLst>
          </p:cNvPr>
          <p:cNvSpPr txBox="1"/>
          <p:nvPr/>
        </p:nvSpPr>
        <p:spPr>
          <a:xfrm>
            <a:off x="1493774" y="5209663"/>
            <a:ext cx="3713636" cy="2041456"/>
          </a:xfrm>
          <a:prstGeom prst="rect">
            <a:avLst/>
          </a:prstGeom>
          <a:noFill/>
        </p:spPr>
        <p:txBody>
          <a:bodyPr wrap="square">
            <a:spAutoFit/>
          </a:bodyPr>
          <a:lstStyle/>
          <a:p>
            <a:pPr marL="0" marR="0" algn="ctr">
              <a:lnSpc>
                <a:spcPct val="150000"/>
              </a:lnSpc>
              <a:spcBef>
                <a:spcPts val="300"/>
              </a:spcBef>
              <a:spcAft>
                <a:spcPts val="300"/>
              </a:spcAft>
            </a:pPr>
            <a:r>
              <a:rPr lang="en-US" sz="4500">
                <a:effectLst/>
                <a:latin typeface="Arial" panose="020B0604020202020204" pitchFamily="34" charset="0"/>
                <a:ea typeface="Times New Roman" panose="02020603050405020304" pitchFamily="18" charset="0"/>
                <a:cs typeface="Arial" panose="020B0604020202020204" pitchFamily="34" charset="0"/>
              </a:rPr>
              <a:t>Ôn lại kiến thức đã học.</a:t>
            </a:r>
          </a:p>
        </p:txBody>
      </p:sp>
      <p:sp>
        <p:nvSpPr>
          <p:cNvPr id="23" name="TextBox 22">
            <a:extLst>
              <a:ext uri="{FF2B5EF4-FFF2-40B4-BE49-F238E27FC236}">
                <a16:creationId xmlns:a16="http://schemas.microsoft.com/office/drawing/2014/main" id="{88C249B0-44BD-B480-EFE0-ADB73C5E0E38}"/>
              </a:ext>
            </a:extLst>
          </p:cNvPr>
          <p:cNvSpPr txBox="1"/>
          <p:nvPr/>
        </p:nvSpPr>
        <p:spPr>
          <a:xfrm>
            <a:off x="6255303" y="4914900"/>
            <a:ext cx="4489146" cy="3080202"/>
          </a:xfrm>
          <a:prstGeom prst="rect">
            <a:avLst/>
          </a:prstGeom>
          <a:noFill/>
        </p:spPr>
        <p:txBody>
          <a:bodyPr wrap="square">
            <a:spAutoFit/>
          </a:bodyPr>
          <a:lstStyle/>
          <a:p>
            <a:pPr marL="0" marR="0" algn="just">
              <a:lnSpc>
                <a:spcPct val="150000"/>
              </a:lnSpc>
              <a:spcBef>
                <a:spcPts val="300"/>
              </a:spcBef>
              <a:spcAft>
                <a:spcPts val="300"/>
              </a:spcAft>
            </a:pPr>
            <a:r>
              <a:rPr lang="en-US" sz="4500">
                <a:effectLst/>
                <a:latin typeface="Arial" panose="020B0604020202020204" pitchFamily="34" charset="0"/>
                <a:ea typeface="Times New Roman" panose="02020603050405020304" pitchFamily="18" charset="0"/>
                <a:cs typeface="Arial" panose="020B0604020202020204" pitchFamily="34" charset="0"/>
              </a:rPr>
              <a:t>Làm bài tập trong Sách bài tập Sinh học 10.</a:t>
            </a:r>
          </a:p>
        </p:txBody>
      </p:sp>
      <p:sp>
        <p:nvSpPr>
          <p:cNvPr id="26" name="TextBox 25">
            <a:extLst>
              <a:ext uri="{FF2B5EF4-FFF2-40B4-BE49-F238E27FC236}">
                <a16:creationId xmlns:a16="http://schemas.microsoft.com/office/drawing/2014/main" id="{69B03C61-047F-66C7-37FE-38A5381C22B8}"/>
              </a:ext>
            </a:extLst>
          </p:cNvPr>
          <p:cNvSpPr txBox="1"/>
          <p:nvPr/>
        </p:nvSpPr>
        <p:spPr>
          <a:xfrm>
            <a:off x="11632791" y="4229499"/>
            <a:ext cx="5491959" cy="4118948"/>
          </a:xfrm>
          <a:prstGeom prst="rect">
            <a:avLst/>
          </a:prstGeom>
          <a:noFill/>
        </p:spPr>
        <p:txBody>
          <a:bodyPr wrap="square">
            <a:spAutoFit/>
          </a:bodyPr>
          <a:lstStyle/>
          <a:p>
            <a:pPr marL="0" marR="0" algn="just">
              <a:lnSpc>
                <a:spcPct val="150000"/>
              </a:lnSpc>
              <a:spcBef>
                <a:spcPts val="300"/>
              </a:spcBef>
              <a:spcAft>
                <a:spcPts val="300"/>
              </a:spcAft>
            </a:pPr>
            <a:r>
              <a:rPr lang="en-US" sz="4500">
                <a:effectLst/>
                <a:latin typeface="Arial" panose="020B0604020202020204" pitchFamily="34" charset="0"/>
                <a:ea typeface="Times New Roman" panose="02020603050405020304" pitchFamily="18" charset="0"/>
                <a:cs typeface="Arial" panose="020B0604020202020204" pitchFamily="34" charset="0"/>
              </a:rPr>
              <a:t>Đọc và tìm hiểu trước </a:t>
            </a:r>
            <a:r>
              <a:rPr lang="en-US" sz="4500" b="1" i="1">
                <a:effectLst/>
                <a:latin typeface="Arial" panose="020B0604020202020204" pitchFamily="34" charset="0"/>
                <a:ea typeface="Times New Roman" panose="02020603050405020304" pitchFamily="18" charset="0"/>
                <a:cs typeface="Arial" panose="020B0604020202020204" pitchFamily="34" charset="0"/>
              </a:rPr>
              <a:t>Bài 9: Trao đổi chất qua màng sinh chất.</a:t>
            </a:r>
            <a:endParaRPr lang="en-US" sz="4500" b="1">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5">
                                          <p:stCondLst>
                                            <p:cond delay="0"/>
                                          </p:stCondLst>
                                        </p:cTn>
                                        <p:tgtEl>
                                          <p:spTgt spid="5"/>
                                        </p:tgtEl>
                                      </p:cBhvr>
                                    </p:animEffect>
                                    <p:anim calcmode="lin" valueType="num">
                                      <p:cBhvr>
                                        <p:cTn id="8"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3" dur="7">
                                          <p:stCondLst>
                                            <p:cond delay="162"/>
                                          </p:stCondLst>
                                        </p:cTn>
                                        <p:tgtEl>
                                          <p:spTgt spid="5"/>
                                        </p:tgtEl>
                                      </p:cBhvr>
                                      <p:to x="100000" y="60000"/>
                                    </p:animScale>
                                    <p:animScale>
                                      <p:cBhvr>
                                        <p:cTn id="14" dur="41" decel="50000">
                                          <p:stCondLst>
                                            <p:cond delay="169"/>
                                          </p:stCondLst>
                                        </p:cTn>
                                        <p:tgtEl>
                                          <p:spTgt spid="5"/>
                                        </p:tgtEl>
                                      </p:cBhvr>
                                      <p:to x="100000" y="100000"/>
                                    </p:animScale>
                                    <p:animScale>
                                      <p:cBhvr>
                                        <p:cTn id="15" dur="7">
                                          <p:stCondLst>
                                            <p:cond delay="328"/>
                                          </p:stCondLst>
                                        </p:cTn>
                                        <p:tgtEl>
                                          <p:spTgt spid="5"/>
                                        </p:tgtEl>
                                      </p:cBhvr>
                                      <p:to x="100000" y="80000"/>
                                    </p:animScale>
                                    <p:animScale>
                                      <p:cBhvr>
                                        <p:cTn id="16" dur="41" decel="50000">
                                          <p:stCondLst>
                                            <p:cond delay="335"/>
                                          </p:stCondLst>
                                        </p:cTn>
                                        <p:tgtEl>
                                          <p:spTgt spid="5"/>
                                        </p:tgtEl>
                                      </p:cBhvr>
                                      <p:to x="100000" y="100000"/>
                                    </p:animScale>
                                    <p:animScale>
                                      <p:cBhvr>
                                        <p:cTn id="17" dur="7">
                                          <p:stCondLst>
                                            <p:cond delay="410"/>
                                          </p:stCondLst>
                                        </p:cTn>
                                        <p:tgtEl>
                                          <p:spTgt spid="5"/>
                                        </p:tgtEl>
                                      </p:cBhvr>
                                      <p:to x="100000" y="90000"/>
                                    </p:animScale>
                                    <p:animScale>
                                      <p:cBhvr>
                                        <p:cTn id="18" dur="41" decel="50000">
                                          <p:stCondLst>
                                            <p:cond delay="417"/>
                                          </p:stCondLst>
                                        </p:cTn>
                                        <p:tgtEl>
                                          <p:spTgt spid="5"/>
                                        </p:tgtEl>
                                      </p:cBhvr>
                                      <p:to x="100000" y="100000"/>
                                    </p:animScale>
                                    <p:animScale>
                                      <p:cBhvr>
                                        <p:cTn id="19" dur="7">
                                          <p:stCondLst>
                                            <p:cond delay="452"/>
                                          </p:stCondLst>
                                        </p:cTn>
                                        <p:tgtEl>
                                          <p:spTgt spid="5"/>
                                        </p:tgtEl>
                                      </p:cBhvr>
                                      <p:to x="100000" y="95000"/>
                                    </p:animScale>
                                    <p:animScale>
                                      <p:cBhvr>
                                        <p:cTn id="20" dur="41" decel="50000">
                                          <p:stCondLst>
                                            <p:cond delay="459"/>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145">
                                          <p:stCondLst>
                                            <p:cond delay="0"/>
                                          </p:stCondLst>
                                        </p:cTn>
                                        <p:tgtEl>
                                          <p:spTgt spid="20"/>
                                        </p:tgtEl>
                                      </p:cBhvr>
                                    </p:animEffect>
                                    <p:anim calcmode="lin" valueType="num">
                                      <p:cBhvr>
                                        <p:cTn id="26"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31" dur="7">
                                          <p:stCondLst>
                                            <p:cond delay="162"/>
                                          </p:stCondLst>
                                        </p:cTn>
                                        <p:tgtEl>
                                          <p:spTgt spid="20"/>
                                        </p:tgtEl>
                                      </p:cBhvr>
                                      <p:to x="100000" y="60000"/>
                                    </p:animScale>
                                    <p:animScale>
                                      <p:cBhvr>
                                        <p:cTn id="32" dur="41" decel="50000">
                                          <p:stCondLst>
                                            <p:cond delay="169"/>
                                          </p:stCondLst>
                                        </p:cTn>
                                        <p:tgtEl>
                                          <p:spTgt spid="20"/>
                                        </p:tgtEl>
                                      </p:cBhvr>
                                      <p:to x="100000" y="100000"/>
                                    </p:animScale>
                                    <p:animScale>
                                      <p:cBhvr>
                                        <p:cTn id="33" dur="7">
                                          <p:stCondLst>
                                            <p:cond delay="328"/>
                                          </p:stCondLst>
                                        </p:cTn>
                                        <p:tgtEl>
                                          <p:spTgt spid="20"/>
                                        </p:tgtEl>
                                      </p:cBhvr>
                                      <p:to x="100000" y="80000"/>
                                    </p:animScale>
                                    <p:animScale>
                                      <p:cBhvr>
                                        <p:cTn id="34" dur="41" decel="50000">
                                          <p:stCondLst>
                                            <p:cond delay="335"/>
                                          </p:stCondLst>
                                        </p:cTn>
                                        <p:tgtEl>
                                          <p:spTgt spid="20"/>
                                        </p:tgtEl>
                                      </p:cBhvr>
                                      <p:to x="100000" y="100000"/>
                                    </p:animScale>
                                    <p:animScale>
                                      <p:cBhvr>
                                        <p:cTn id="35" dur="7">
                                          <p:stCondLst>
                                            <p:cond delay="410"/>
                                          </p:stCondLst>
                                        </p:cTn>
                                        <p:tgtEl>
                                          <p:spTgt spid="20"/>
                                        </p:tgtEl>
                                      </p:cBhvr>
                                      <p:to x="100000" y="90000"/>
                                    </p:animScale>
                                    <p:animScale>
                                      <p:cBhvr>
                                        <p:cTn id="36" dur="41" decel="50000">
                                          <p:stCondLst>
                                            <p:cond delay="417"/>
                                          </p:stCondLst>
                                        </p:cTn>
                                        <p:tgtEl>
                                          <p:spTgt spid="20"/>
                                        </p:tgtEl>
                                      </p:cBhvr>
                                      <p:to x="100000" y="100000"/>
                                    </p:animScale>
                                    <p:animScale>
                                      <p:cBhvr>
                                        <p:cTn id="37" dur="7">
                                          <p:stCondLst>
                                            <p:cond delay="452"/>
                                          </p:stCondLst>
                                        </p:cTn>
                                        <p:tgtEl>
                                          <p:spTgt spid="20"/>
                                        </p:tgtEl>
                                      </p:cBhvr>
                                      <p:to x="100000" y="95000"/>
                                    </p:animScale>
                                    <p:animScale>
                                      <p:cBhvr>
                                        <p:cTn id="38" dur="41" decel="50000">
                                          <p:stCondLst>
                                            <p:cond delay="459"/>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145">
                                          <p:stCondLst>
                                            <p:cond delay="0"/>
                                          </p:stCondLst>
                                        </p:cTn>
                                        <p:tgtEl>
                                          <p:spTgt spid="9"/>
                                        </p:tgtEl>
                                      </p:cBhvr>
                                    </p:animEffect>
                                    <p:anim calcmode="lin" valueType="num">
                                      <p:cBhvr>
                                        <p:cTn id="44"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49" dur="7">
                                          <p:stCondLst>
                                            <p:cond delay="162"/>
                                          </p:stCondLst>
                                        </p:cTn>
                                        <p:tgtEl>
                                          <p:spTgt spid="9"/>
                                        </p:tgtEl>
                                      </p:cBhvr>
                                      <p:to x="100000" y="60000"/>
                                    </p:animScale>
                                    <p:animScale>
                                      <p:cBhvr>
                                        <p:cTn id="50" dur="41" decel="50000">
                                          <p:stCondLst>
                                            <p:cond delay="169"/>
                                          </p:stCondLst>
                                        </p:cTn>
                                        <p:tgtEl>
                                          <p:spTgt spid="9"/>
                                        </p:tgtEl>
                                      </p:cBhvr>
                                      <p:to x="100000" y="100000"/>
                                    </p:animScale>
                                    <p:animScale>
                                      <p:cBhvr>
                                        <p:cTn id="51" dur="7">
                                          <p:stCondLst>
                                            <p:cond delay="328"/>
                                          </p:stCondLst>
                                        </p:cTn>
                                        <p:tgtEl>
                                          <p:spTgt spid="9"/>
                                        </p:tgtEl>
                                      </p:cBhvr>
                                      <p:to x="100000" y="80000"/>
                                    </p:animScale>
                                    <p:animScale>
                                      <p:cBhvr>
                                        <p:cTn id="52" dur="41" decel="50000">
                                          <p:stCondLst>
                                            <p:cond delay="335"/>
                                          </p:stCondLst>
                                        </p:cTn>
                                        <p:tgtEl>
                                          <p:spTgt spid="9"/>
                                        </p:tgtEl>
                                      </p:cBhvr>
                                      <p:to x="100000" y="100000"/>
                                    </p:animScale>
                                    <p:animScale>
                                      <p:cBhvr>
                                        <p:cTn id="53" dur="7">
                                          <p:stCondLst>
                                            <p:cond delay="410"/>
                                          </p:stCondLst>
                                        </p:cTn>
                                        <p:tgtEl>
                                          <p:spTgt spid="9"/>
                                        </p:tgtEl>
                                      </p:cBhvr>
                                      <p:to x="100000" y="90000"/>
                                    </p:animScale>
                                    <p:animScale>
                                      <p:cBhvr>
                                        <p:cTn id="54" dur="41" decel="50000">
                                          <p:stCondLst>
                                            <p:cond delay="417"/>
                                          </p:stCondLst>
                                        </p:cTn>
                                        <p:tgtEl>
                                          <p:spTgt spid="9"/>
                                        </p:tgtEl>
                                      </p:cBhvr>
                                      <p:to x="100000" y="100000"/>
                                    </p:animScale>
                                    <p:animScale>
                                      <p:cBhvr>
                                        <p:cTn id="55" dur="7">
                                          <p:stCondLst>
                                            <p:cond delay="452"/>
                                          </p:stCondLst>
                                        </p:cTn>
                                        <p:tgtEl>
                                          <p:spTgt spid="9"/>
                                        </p:tgtEl>
                                      </p:cBhvr>
                                      <p:to x="100000" y="95000"/>
                                    </p:animScale>
                                    <p:animScale>
                                      <p:cBhvr>
                                        <p:cTn id="56" dur="41" decel="50000">
                                          <p:stCondLst>
                                            <p:cond delay="459"/>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145">
                                          <p:stCondLst>
                                            <p:cond delay="0"/>
                                          </p:stCondLst>
                                        </p:cTn>
                                        <p:tgtEl>
                                          <p:spTgt spid="23"/>
                                        </p:tgtEl>
                                      </p:cBhvr>
                                    </p:animEffect>
                                    <p:anim calcmode="lin" valueType="num">
                                      <p:cBhvr>
                                        <p:cTn id="62"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3"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4"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65"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66"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67" dur="7">
                                          <p:stCondLst>
                                            <p:cond delay="162"/>
                                          </p:stCondLst>
                                        </p:cTn>
                                        <p:tgtEl>
                                          <p:spTgt spid="23"/>
                                        </p:tgtEl>
                                      </p:cBhvr>
                                      <p:to x="100000" y="60000"/>
                                    </p:animScale>
                                    <p:animScale>
                                      <p:cBhvr>
                                        <p:cTn id="68" dur="41" decel="50000">
                                          <p:stCondLst>
                                            <p:cond delay="169"/>
                                          </p:stCondLst>
                                        </p:cTn>
                                        <p:tgtEl>
                                          <p:spTgt spid="23"/>
                                        </p:tgtEl>
                                      </p:cBhvr>
                                      <p:to x="100000" y="100000"/>
                                    </p:animScale>
                                    <p:animScale>
                                      <p:cBhvr>
                                        <p:cTn id="69" dur="7">
                                          <p:stCondLst>
                                            <p:cond delay="328"/>
                                          </p:stCondLst>
                                        </p:cTn>
                                        <p:tgtEl>
                                          <p:spTgt spid="23"/>
                                        </p:tgtEl>
                                      </p:cBhvr>
                                      <p:to x="100000" y="80000"/>
                                    </p:animScale>
                                    <p:animScale>
                                      <p:cBhvr>
                                        <p:cTn id="70" dur="41" decel="50000">
                                          <p:stCondLst>
                                            <p:cond delay="335"/>
                                          </p:stCondLst>
                                        </p:cTn>
                                        <p:tgtEl>
                                          <p:spTgt spid="23"/>
                                        </p:tgtEl>
                                      </p:cBhvr>
                                      <p:to x="100000" y="100000"/>
                                    </p:animScale>
                                    <p:animScale>
                                      <p:cBhvr>
                                        <p:cTn id="71" dur="7">
                                          <p:stCondLst>
                                            <p:cond delay="410"/>
                                          </p:stCondLst>
                                        </p:cTn>
                                        <p:tgtEl>
                                          <p:spTgt spid="23"/>
                                        </p:tgtEl>
                                      </p:cBhvr>
                                      <p:to x="100000" y="90000"/>
                                    </p:animScale>
                                    <p:animScale>
                                      <p:cBhvr>
                                        <p:cTn id="72" dur="41" decel="50000">
                                          <p:stCondLst>
                                            <p:cond delay="417"/>
                                          </p:stCondLst>
                                        </p:cTn>
                                        <p:tgtEl>
                                          <p:spTgt spid="23"/>
                                        </p:tgtEl>
                                      </p:cBhvr>
                                      <p:to x="100000" y="100000"/>
                                    </p:animScale>
                                    <p:animScale>
                                      <p:cBhvr>
                                        <p:cTn id="73" dur="7">
                                          <p:stCondLst>
                                            <p:cond delay="452"/>
                                          </p:stCondLst>
                                        </p:cTn>
                                        <p:tgtEl>
                                          <p:spTgt spid="23"/>
                                        </p:tgtEl>
                                      </p:cBhvr>
                                      <p:to x="100000" y="95000"/>
                                    </p:animScale>
                                    <p:animScale>
                                      <p:cBhvr>
                                        <p:cTn id="74" dur="41" decel="50000">
                                          <p:stCondLst>
                                            <p:cond delay="459"/>
                                          </p:stCondLst>
                                        </p:cTn>
                                        <p:tgtEl>
                                          <p:spTgt spid="2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145">
                                          <p:stCondLst>
                                            <p:cond delay="0"/>
                                          </p:stCondLst>
                                        </p:cTn>
                                        <p:tgtEl>
                                          <p:spTgt spid="13"/>
                                        </p:tgtEl>
                                      </p:cBhvr>
                                    </p:animEffect>
                                    <p:anim calcmode="lin" valueType="num">
                                      <p:cBhvr>
                                        <p:cTn id="80"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1"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2"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83"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84"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85" dur="7">
                                          <p:stCondLst>
                                            <p:cond delay="162"/>
                                          </p:stCondLst>
                                        </p:cTn>
                                        <p:tgtEl>
                                          <p:spTgt spid="13"/>
                                        </p:tgtEl>
                                      </p:cBhvr>
                                      <p:to x="100000" y="60000"/>
                                    </p:animScale>
                                    <p:animScale>
                                      <p:cBhvr>
                                        <p:cTn id="86" dur="41" decel="50000">
                                          <p:stCondLst>
                                            <p:cond delay="169"/>
                                          </p:stCondLst>
                                        </p:cTn>
                                        <p:tgtEl>
                                          <p:spTgt spid="13"/>
                                        </p:tgtEl>
                                      </p:cBhvr>
                                      <p:to x="100000" y="100000"/>
                                    </p:animScale>
                                    <p:animScale>
                                      <p:cBhvr>
                                        <p:cTn id="87" dur="7">
                                          <p:stCondLst>
                                            <p:cond delay="328"/>
                                          </p:stCondLst>
                                        </p:cTn>
                                        <p:tgtEl>
                                          <p:spTgt spid="13"/>
                                        </p:tgtEl>
                                      </p:cBhvr>
                                      <p:to x="100000" y="80000"/>
                                    </p:animScale>
                                    <p:animScale>
                                      <p:cBhvr>
                                        <p:cTn id="88" dur="41" decel="50000">
                                          <p:stCondLst>
                                            <p:cond delay="335"/>
                                          </p:stCondLst>
                                        </p:cTn>
                                        <p:tgtEl>
                                          <p:spTgt spid="13"/>
                                        </p:tgtEl>
                                      </p:cBhvr>
                                      <p:to x="100000" y="100000"/>
                                    </p:animScale>
                                    <p:animScale>
                                      <p:cBhvr>
                                        <p:cTn id="89" dur="7">
                                          <p:stCondLst>
                                            <p:cond delay="410"/>
                                          </p:stCondLst>
                                        </p:cTn>
                                        <p:tgtEl>
                                          <p:spTgt spid="13"/>
                                        </p:tgtEl>
                                      </p:cBhvr>
                                      <p:to x="100000" y="90000"/>
                                    </p:animScale>
                                    <p:animScale>
                                      <p:cBhvr>
                                        <p:cTn id="90" dur="41" decel="50000">
                                          <p:stCondLst>
                                            <p:cond delay="417"/>
                                          </p:stCondLst>
                                        </p:cTn>
                                        <p:tgtEl>
                                          <p:spTgt spid="13"/>
                                        </p:tgtEl>
                                      </p:cBhvr>
                                      <p:to x="100000" y="100000"/>
                                    </p:animScale>
                                    <p:animScale>
                                      <p:cBhvr>
                                        <p:cTn id="91" dur="7">
                                          <p:stCondLst>
                                            <p:cond delay="452"/>
                                          </p:stCondLst>
                                        </p:cTn>
                                        <p:tgtEl>
                                          <p:spTgt spid="13"/>
                                        </p:tgtEl>
                                      </p:cBhvr>
                                      <p:to x="100000" y="95000"/>
                                    </p:animScale>
                                    <p:animScale>
                                      <p:cBhvr>
                                        <p:cTn id="92" dur="41" decel="50000">
                                          <p:stCondLst>
                                            <p:cond delay="459"/>
                                          </p:stCondLst>
                                        </p:cTn>
                                        <p:tgtEl>
                                          <p:spTgt spid="1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down)">
                                      <p:cBhvr>
                                        <p:cTn id="97" dur="145">
                                          <p:stCondLst>
                                            <p:cond delay="0"/>
                                          </p:stCondLst>
                                        </p:cTn>
                                        <p:tgtEl>
                                          <p:spTgt spid="26"/>
                                        </p:tgtEl>
                                      </p:cBhvr>
                                    </p:animEffect>
                                    <p:anim calcmode="lin" valueType="num">
                                      <p:cBhvr>
                                        <p:cTn id="98"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103" dur="7">
                                          <p:stCondLst>
                                            <p:cond delay="162"/>
                                          </p:stCondLst>
                                        </p:cTn>
                                        <p:tgtEl>
                                          <p:spTgt spid="26"/>
                                        </p:tgtEl>
                                      </p:cBhvr>
                                      <p:to x="100000" y="60000"/>
                                    </p:animScale>
                                    <p:animScale>
                                      <p:cBhvr>
                                        <p:cTn id="104" dur="41" decel="50000">
                                          <p:stCondLst>
                                            <p:cond delay="169"/>
                                          </p:stCondLst>
                                        </p:cTn>
                                        <p:tgtEl>
                                          <p:spTgt spid="26"/>
                                        </p:tgtEl>
                                      </p:cBhvr>
                                      <p:to x="100000" y="100000"/>
                                    </p:animScale>
                                    <p:animScale>
                                      <p:cBhvr>
                                        <p:cTn id="105" dur="7">
                                          <p:stCondLst>
                                            <p:cond delay="328"/>
                                          </p:stCondLst>
                                        </p:cTn>
                                        <p:tgtEl>
                                          <p:spTgt spid="26"/>
                                        </p:tgtEl>
                                      </p:cBhvr>
                                      <p:to x="100000" y="80000"/>
                                    </p:animScale>
                                    <p:animScale>
                                      <p:cBhvr>
                                        <p:cTn id="106" dur="41" decel="50000">
                                          <p:stCondLst>
                                            <p:cond delay="335"/>
                                          </p:stCondLst>
                                        </p:cTn>
                                        <p:tgtEl>
                                          <p:spTgt spid="26"/>
                                        </p:tgtEl>
                                      </p:cBhvr>
                                      <p:to x="100000" y="100000"/>
                                    </p:animScale>
                                    <p:animScale>
                                      <p:cBhvr>
                                        <p:cTn id="107" dur="7">
                                          <p:stCondLst>
                                            <p:cond delay="410"/>
                                          </p:stCondLst>
                                        </p:cTn>
                                        <p:tgtEl>
                                          <p:spTgt spid="26"/>
                                        </p:tgtEl>
                                      </p:cBhvr>
                                      <p:to x="100000" y="90000"/>
                                    </p:animScale>
                                    <p:animScale>
                                      <p:cBhvr>
                                        <p:cTn id="108" dur="41" decel="50000">
                                          <p:stCondLst>
                                            <p:cond delay="417"/>
                                          </p:stCondLst>
                                        </p:cTn>
                                        <p:tgtEl>
                                          <p:spTgt spid="26"/>
                                        </p:tgtEl>
                                      </p:cBhvr>
                                      <p:to x="100000" y="100000"/>
                                    </p:animScale>
                                    <p:animScale>
                                      <p:cBhvr>
                                        <p:cTn id="109" dur="7">
                                          <p:stCondLst>
                                            <p:cond delay="452"/>
                                          </p:stCondLst>
                                        </p:cTn>
                                        <p:tgtEl>
                                          <p:spTgt spid="26"/>
                                        </p:tgtEl>
                                      </p:cBhvr>
                                      <p:to x="100000" y="95000"/>
                                    </p:animScale>
                                    <p:animScale>
                                      <p:cBhvr>
                                        <p:cTn id="110" dur="41" decel="50000">
                                          <p:stCondLst>
                                            <p:cond delay="459"/>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A668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41825" flipV="1">
            <a:off x="6863098" y="2867117"/>
            <a:ext cx="15221058" cy="2157624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11200" y="4000500"/>
            <a:ext cx="4607524" cy="5707518"/>
          </a:xfrm>
          <a:prstGeom prst="rect">
            <a:avLst/>
          </a:prstGeom>
        </p:spPr>
      </p:pic>
      <p:sp>
        <p:nvSpPr>
          <p:cNvPr id="7" name="TextBox 6">
            <a:extLst>
              <a:ext uri="{FF2B5EF4-FFF2-40B4-BE49-F238E27FC236}">
                <a16:creationId xmlns:a16="http://schemas.microsoft.com/office/drawing/2014/main" id="{783F28F4-E53A-66FF-2E51-6E8A90DF5F77}"/>
              </a:ext>
            </a:extLst>
          </p:cNvPr>
          <p:cNvSpPr txBox="1"/>
          <p:nvPr/>
        </p:nvSpPr>
        <p:spPr>
          <a:xfrm>
            <a:off x="685800" y="1585988"/>
            <a:ext cx="14478000" cy="3557512"/>
          </a:xfrm>
          <a:prstGeom prst="rect">
            <a:avLst/>
          </a:prstGeom>
          <a:noFill/>
        </p:spPr>
        <p:txBody>
          <a:bodyPr wrap="square">
            <a:spAutoFit/>
          </a:bodyPr>
          <a:lstStyle/>
          <a:p>
            <a:pPr algn="ctr">
              <a:lnSpc>
                <a:spcPct val="150000"/>
              </a:lnSpc>
            </a:pPr>
            <a:r>
              <a:rPr lang="en-US" sz="8000" b="1">
                <a:solidFill>
                  <a:schemeClr val="bg1"/>
                </a:solidFill>
                <a:latin typeface="Arial" panose="020B0604020202020204" pitchFamily="34" charset="0"/>
                <a:cs typeface="Arial" panose="020B0604020202020204" pitchFamily="34" charset="0"/>
              </a:rPr>
              <a:t>CẢM ƠN CÁC EM </a:t>
            </a:r>
          </a:p>
          <a:p>
            <a:pPr algn="ctr">
              <a:lnSpc>
                <a:spcPct val="150000"/>
              </a:lnSpc>
            </a:pPr>
            <a:r>
              <a:rPr lang="en-US" sz="8000" b="1">
                <a:solidFill>
                  <a:schemeClr val="bg1"/>
                </a:solidFill>
                <a:latin typeface="Arial" panose="020B0604020202020204" pitchFamily="34" charset="0"/>
                <a:cs typeface="Arial" panose="020B0604020202020204" pitchFamily="34" charset="0"/>
              </a:rPr>
              <a:t>ĐÃ LẮNG NGHE BÀI GIẢNG!</a:t>
            </a:r>
          </a:p>
        </p:txBody>
      </p:sp>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2" name="Group 2"/>
          <p:cNvGrpSpPr/>
          <p:nvPr/>
        </p:nvGrpSpPr>
        <p:grpSpPr>
          <a:xfrm>
            <a:off x="-602144" y="18488"/>
            <a:ext cx="9790347" cy="10287000"/>
            <a:chOff x="0" y="0"/>
            <a:chExt cx="3311796" cy="3479800"/>
          </a:xfrm>
        </p:grpSpPr>
        <p:sp>
          <p:nvSpPr>
            <p:cNvPr id="3" name="Freeform 3"/>
            <p:cNvSpPr/>
            <p:nvPr/>
          </p:nvSpPr>
          <p:spPr>
            <a:xfrm>
              <a:off x="0" y="0"/>
              <a:ext cx="3311796" cy="3479800"/>
            </a:xfrm>
            <a:custGeom>
              <a:avLst/>
              <a:gdLst/>
              <a:ahLst/>
              <a:cxnLst/>
              <a:rect l="l" t="t" r="r" b="b"/>
              <a:pathLst>
                <a:path w="3311796" h="3479800">
                  <a:moveTo>
                    <a:pt x="0" y="0"/>
                  </a:moveTo>
                  <a:lnTo>
                    <a:pt x="3311796" y="0"/>
                  </a:lnTo>
                  <a:lnTo>
                    <a:pt x="3311796" y="3479800"/>
                  </a:lnTo>
                  <a:lnTo>
                    <a:pt x="0" y="3479800"/>
                  </a:lnTo>
                  <a:close/>
                </a:path>
              </a:pathLst>
            </a:custGeom>
            <a:solidFill>
              <a:srgbClr val="FDB92E"/>
            </a:solidFill>
          </p:spPr>
        </p:sp>
      </p:grpSp>
      <p:sp>
        <p:nvSpPr>
          <p:cNvPr id="9" name="Rectangle: Rounded Corners 8">
            <a:extLst>
              <a:ext uri="{FF2B5EF4-FFF2-40B4-BE49-F238E27FC236}">
                <a16:creationId xmlns:a16="http://schemas.microsoft.com/office/drawing/2014/main" id="{7B744432-7227-75F6-5372-263F1264E731}"/>
              </a:ext>
            </a:extLst>
          </p:cNvPr>
          <p:cNvSpPr/>
          <p:nvPr/>
        </p:nvSpPr>
        <p:spPr>
          <a:xfrm>
            <a:off x="5515855" y="474925"/>
            <a:ext cx="7848600" cy="12954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500" b="1">
                <a:solidFill>
                  <a:schemeClr val="tx1"/>
                </a:solidFill>
                <a:latin typeface="Arial" panose="020B0604020202020204" pitchFamily="34" charset="0"/>
                <a:cs typeface="Arial" panose="020B0604020202020204" pitchFamily="34" charset="0"/>
              </a:rPr>
              <a:t>I. Màng sinh chất</a:t>
            </a:r>
          </a:p>
        </p:txBody>
      </p:sp>
      <p:sp>
        <p:nvSpPr>
          <p:cNvPr id="12" name="TextBox 11">
            <a:extLst>
              <a:ext uri="{FF2B5EF4-FFF2-40B4-BE49-F238E27FC236}">
                <a16:creationId xmlns:a16="http://schemas.microsoft.com/office/drawing/2014/main" id="{31B1CBBE-3627-EC03-5FA2-BDC9B6B152D1}"/>
              </a:ext>
            </a:extLst>
          </p:cNvPr>
          <p:cNvSpPr txBox="1"/>
          <p:nvPr/>
        </p:nvSpPr>
        <p:spPr>
          <a:xfrm>
            <a:off x="457200" y="2013569"/>
            <a:ext cx="8353730" cy="4118948"/>
          </a:xfrm>
          <a:prstGeom prst="rect">
            <a:avLst/>
          </a:prstGeom>
          <a:noFill/>
        </p:spPr>
        <p:txBody>
          <a:bodyPr wrap="square">
            <a:spAutoFit/>
          </a:bodyPr>
          <a:lstStyle/>
          <a:p>
            <a:pPr algn="just">
              <a:lnSpc>
                <a:spcPct val="150000"/>
              </a:lnSpc>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Nhờ đặc điểm cấu trúc nào của tế bào mà khi chúng ta ngâm tay vào nước tay vấn không bị trương phồng lên?</a:t>
            </a:r>
            <a:endParaRPr lang="en-US" sz="45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CD186A0-480E-C74A-B68B-ED4B3C1FFC9D}"/>
              </a:ext>
            </a:extLst>
          </p:cNvPr>
          <p:cNvSpPr txBox="1"/>
          <p:nvPr/>
        </p:nvSpPr>
        <p:spPr>
          <a:xfrm>
            <a:off x="9435239" y="2013569"/>
            <a:ext cx="8610600" cy="4118948"/>
          </a:xfrm>
          <a:prstGeom prst="rect">
            <a:avLst/>
          </a:prstGeom>
          <a:noFill/>
        </p:spPr>
        <p:txBody>
          <a:bodyPr wrap="square">
            <a:spAutoFit/>
          </a:bodyPr>
          <a:lstStyle/>
          <a:p>
            <a:pPr marL="0" marR="0" algn="just">
              <a:lnSpc>
                <a:spcPct val="150000"/>
              </a:lnSpc>
              <a:spcBef>
                <a:spcPts val="300"/>
              </a:spcBef>
              <a:spcAft>
                <a:spcPts val="300"/>
              </a:spcAft>
            </a:pPr>
            <a:r>
              <a:rPr lang="en-US" sz="4500">
                <a:effectLst/>
                <a:latin typeface="Arial" panose="020B0604020202020204" pitchFamily="34" charset="0"/>
                <a:ea typeface="Times New Roman" panose="02020603050405020304" pitchFamily="18" charset="0"/>
                <a:cs typeface="Arial" panose="020B0604020202020204" pitchFamily="34" charset="0"/>
              </a:rPr>
              <a:t>Đọc thông tin và quan sát các hình ảnh mục I (SGK tr.42 – 43) để tìm hiểu về cấu trúc màng sinh chất.</a:t>
            </a:r>
          </a:p>
        </p:txBody>
      </p:sp>
      <p:pic>
        <p:nvPicPr>
          <p:cNvPr id="17" name="Picture 16">
            <a:extLst>
              <a:ext uri="{FF2B5EF4-FFF2-40B4-BE49-F238E27FC236}">
                <a16:creationId xmlns:a16="http://schemas.microsoft.com/office/drawing/2014/main" id="{3B9BAD01-F3E8-CFE1-D14C-34A751717F37}"/>
              </a:ext>
            </a:extLst>
          </p:cNvPr>
          <p:cNvPicPr>
            <a:picLocks noChangeAspect="1"/>
          </p:cNvPicPr>
          <p:nvPr/>
        </p:nvPicPr>
        <p:blipFill rotWithShape="1">
          <a:blip r:embed="rId2">
            <a:extLst>
              <a:ext uri="{28A0092B-C50C-407E-A947-70E740481C1C}">
                <a14:useLocalDpi xmlns:a14="http://schemas.microsoft.com/office/drawing/2010/main" val="0"/>
              </a:ext>
            </a:extLst>
          </a:blip>
          <a:srcRect l="21663" t="15186" r="17618" b="66295"/>
          <a:stretch/>
        </p:blipFill>
        <p:spPr>
          <a:xfrm>
            <a:off x="9790731" y="6491143"/>
            <a:ext cx="8004180" cy="3335075"/>
          </a:xfrm>
          <a:prstGeom prst="rect">
            <a:avLst/>
          </a:prstGeom>
        </p:spPr>
      </p:pic>
      <p:pic>
        <p:nvPicPr>
          <p:cNvPr id="19" name="Picture 18">
            <a:extLst>
              <a:ext uri="{FF2B5EF4-FFF2-40B4-BE49-F238E27FC236}">
                <a16:creationId xmlns:a16="http://schemas.microsoft.com/office/drawing/2014/main" id="{6A929B27-05DB-B9EA-F065-8FE2B86911F3}"/>
              </a:ext>
            </a:extLst>
          </p:cNvPr>
          <p:cNvPicPr>
            <a:picLocks noChangeAspect="1"/>
          </p:cNvPicPr>
          <p:nvPr/>
        </p:nvPicPr>
        <p:blipFill rotWithShape="1">
          <a:blip r:embed="rId2">
            <a:extLst>
              <a:ext uri="{28A0092B-C50C-407E-A947-70E740481C1C}">
                <a14:useLocalDpi xmlns:a14="http://schemas.microsoft.com/office/drawing/2010/main" val="0"/>
              </a:ext>
            </a:extLst>
          </a:blip>
          <a:srcRect l="28748" t="69569" r="27736" b="8208"/>
          <a:stretch/>
        </p:blipFill>
        <p:spPr>
          <a:xfrm>
            <a:off x="1341115" y="6099206"/>
            <a:ext cx="5903825" cy="4118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grpSp>
        <p:nvGrpSpPr>
          <p:cNvPr id="2" name="Group 2"/>
          <p:cNvGrpSpPr/>
          <p:nvPr/>
        </p:nvGrpSpPr>
        <p:grpSpPr>
          <a:xfrm>
            <a:off x="2496418" y="1825316"/>
            <a:ext cx="14772711" cy="3318184"/>
            <a:chOff x="0" y="0"/>
            <a:chExt cx="4997189" cy="1122447"/>
          </a:xfrm>
        </p:grpSpPr>
        <p:sp>
          <p:nvSpPr>
            <p:cNvPr id="3" name="Freeform 3"/>
            <p:cNvSpPr/>
            <p:nvPr/>
          </p:nvSpPr>
          <p:spPr>
            <a:xfrm>
              <a:off x="0" y="0"/>
              <a:ext cx="4997188" cy="1122447"/>
            </a:xfrm>
            <a:custGeom>
              <a:avLst/>
              <a:gdLst/>
              <a:ahLst/>
              <a:cxnLst/>
              <a:rect l="l" t="t" r="r" b="b"/>
              <a:pathLst>
                <a:path w="4997188" h="1122447">
                  <a:moveTo>
                    <a:pt x="0" y="0"/>
                  </a:moveTo>
                  <a:lnTo>
                    <a:pt x="4997188" y="0"/>
                  </a:lnTo>
                  <a:lnTo>
                    <a:pt x="4997188" y="1122447"/>
                  </a:lnTo>
                  <a:lnTo>
                    <a:pt x="0" y="1122447"/>
                  </a:lnTo>
                  <a:close/>
                </a:path>
              </a:pathLst>
            </a:custGeom>
            <a:solidFill>
              <a:srgbClr val="FDB92E"/>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5930" y="2046719"/>
            <a:ext cx="2200972" cy="2875378"/>
          </a:xfrm>
          <a:prstGeom prst="rect">
            <a:avLst/>
          </a:prstGeom>
        </p:spPr>
      </p:pic>
      <p:grpSp>
        <p:nvGrpSpPr>
          <p:cNvPr id="9" name="Group 9"/>
          <p:cNvGrpSpPr/>
          <p:nvPr/>
        </p:nvGrpSpPr>
        <p:grpSpPr>
          <a:xfrm>
            <a:off x="1028700" y="5563074"/>
            <a:ext cx="15589564" cy="4195892"/>
            <a:chOff x="0" y="0"/>
            <a:chExt cx="5056662" cy="1122447"/>
          </a:xfrm>
        </p:grpSpPr>
        <p:sp>
          <p:nvSpPr>
            <p:cNvPr id="10" name="Freeform 10"/>
            <p:cNvSpPr/>
            <p:nvPr/>
          </p:nvSpPr>
          <p:spPr>
            <a:xfrm>
              <a:off x="0" y="0"/>
              <a:ext cx="5056662" cy="1122447"/>
            </a:xfrm>
            <a:custGeom>
              <a:avLst/>
              <a:gdLst/>
              <a:ahLst/>
              <a:cxnLst/>
              <a:rect l="l" t="t" r="r" b="b"/>
              <a:pathLst>
                <a:path w="5056662" h="1122447">
                  <a:moveTo>
                    <a:pt x="0" y="0"/>
                  </a:moveTo>
                  <a:lnTo>
                    <a:pt x="5056662" y="0"/>
                  </a:lnTo>
                  <a:lnTo>
                    <a:pt x="5056662" y="1122447"/>
                  </a:lnTo>
                  <a:lnTo>
                    <a:pt x="0" y="1122447"/>
                  </a:lnTo>
                  <a:close/>
                </a:path>
              </a:pathLst>
            </a:custGeom>
            <a:solidFill>
              <a:srgbClr val="FDB92E"/>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35832" y="6133267"/>
            <a:ext cx="2233297" cy="3055506"/>
          </a:xfrm>
          <a:prstGeom prst="rect">
            <a:avLst/>
          </a:prstGeom>
        </p:spPr>
      </p:pic>
      <p:sp>
        <p:nvSpPr>
          <p:cNvPr id="17" name="TextBox 16">
            <a:extLst>
              <a:ext uri="{FF2B5EF4-FFF2-40B4-BE49-F238E27FC236}">
                <a16:creationId xmlns:a16="http://schemas.microsoft.com/office/drawing/2014/main" id="{DC0D5862-E344-C874-4927-7A9EA015BBC9}"/>
              </a:ext>
            </a:extLst>
          </p:cNvPr>
          <p:cNvSpPr txBox="1"/>
          <p:nvPr/>
        </p:nvSpPr>
        <p:spPr>
          <a:xfrm>
            <a:off x="3696387" y="1987989"/>
            <a:ext cx="13258800" cy="3080202"/>
          </a:xfrm>
          <a:prstGeom prst="rect">
            <a:avLst/>
          </a:prstGeom>
          <a:noFill/>
        </p:spPr>
        <p:txBody>
          <a:bodyPr wrap="square">
            <a:spAutoFit/>
          </a:bodyPr>
          <a:lstStyle/>
          <a:p>
            <a:pPr marL="686435"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Bao bọc và bảo vệ toàn bộ phần bên trong của tế bào, ngăn cách chúng với phần bên ngoài tế bào (ngoại bào).</a:t>
            </a:r>
          </a:p>
        </p:txBody>
      </p:sp>
      <p:sp>
        <p:nvSpPr>
          <p:cNvPr id="20" name="TextBox 19">
            <a:extLst>
              <a:ext uri="{FF2B5EF4-FFF2-40B4-BE49-F238E27FC236}">
                <a16:creationId xmlns:a16="http://schemas.microsoft.com/office/drawing/2014/main" id="{51F3539B-49D5-3AC4-A2F2-C5F33494D201}"/>
              </a:ext>
            </a:extLst>
          </p:cNvPr>
          <p:cNvSpPr txBox="1"/>
          <p:nvPr/>
        </p:nvSpPr>
        <p:spPr>
          <a:xfrm>
            <a:off x="1028700" y="5563074"/>
            <a:ext cx="13944600" cy="4195892"/>
          </a:xfrm>
          <a:prstGeom prst="rect">
            <a:avLst/>
          </a:prstGeom>
          <a:noFill/>
        </p:spPr>
        <p:txBody>
          <a:bodyPr wrap="square">
            <a:spAutoFit/>
          </a:bodyPr>
          <a:lstStyle/>
          <a:p>
            <a:pPr marL="686435"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Kiểm soát sự vận chuyển các chất đi vào và đi ra khỏi tế bào.</a:t>
            </a:r>
          </a:p>
          <a:p>
            <a:pPr marL="686435"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Đóng vai trò quan trọng trong sự tương tác, truyền thông tin giữa các tế bào.</a:t>
            </a:r>
          </a:p>
        </p:txBody>
      </p:sp>
      <p:sp>
        <p:nvSpPr>
          <p:cNvPr id="21" name="TextBox 20">
            <a:extLst>
              <a:ext uri="{FF2B5EF4-FFF2-40B4-BE49-F238E27FC236}">
                <a16:creationId xmlns:a16="http://schemas.microsoft.com/office/drawing/2014/main" id="{E64C381F-3FE0-4633-F412-C36C72D80166}"/>
              </a:ext>
            </a:extLst>
          </p:cNvPr>
          <p:cNvSpPr txBox="1"/>
          <p:nvPr/>
        </p:nvSpPr>
        <p:spPr>
          <a:xfrm>
            <a:off x="6819900" y="198572"/>
            <a:ext cx="4648200"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Chức năng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64C381F-3FE0-4633-F412-C36C72D80166}"/>
              </a:ext>
            </a:extLst>
          </p:cNvPr>
          <p:cNvSpPr txBox="1"/>
          <p:nvPr/>
        </p:nvSpPr>
        <p:spPr>
          <a:xfrm>
            <a:off x="6819900" y="198572"/>
            <a:ext cx="4648200"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Cấu trúc</a:t>
            </a:r>
          </a:p>
        </p:txBody>
      </p:sp>
      <p:sp>
        <p:nvSpPr>
          <p:cNvPr id="7" name="TextBox 6">
            <a:extLst>
              <a:ext uri="{FF2B5EF4-FFF2-40B4-BE49-F238E27FC236}">
                <a16:creationId xmlns:a16="http://schemas.microsoft.com/office/drawing/2014/main" id="{39B619B5-2B7A-374F-8E3A-6E92BA97CC97}"/>
              </a:ext>
            </a:extLst>
          </p:cNvPr>
          <p:cNvSpPr txBox="1"/>
          <p:nvPr/>
        </p:nvSpPr>
        <p:spPr>
          <a:xfrm>
            <a:off x="952500" y="1257300"/>
            <a:ext cx="16383000" cy="8427820"/>
          </a:xfrm>
          <a:prstGeom prst="rect">
            <a:avLst/>
          </a:prstGeom>
          <a:noFill/>
        </p:spPr>
        <p:txBody>
          <a:bodyPr wrap="square">
            <a:spAutoFit/>
          </a:bodyPr>
          <a:lstStyle/>
          <a:p>
            <a:pPr marL="572135" marR="0" indent="-5715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Các phân tử protein nằm xen kẽ trong lớp lipid kép của màng sinh chất tạo thành cấu trúc “khảm lỏng” (khảm động).</a:t>
            </a:r>
          </a:p>
          <a:p>
            <a:pPr marL="572135" marR="0" indent="-5715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Các phân tử phospholipid có đuôi kị nước quay vào nhau, phía giữa hai lớp, làm ổn định cấu trúc màng. Các đầu ưa nước quay ra  ngoài hoặc phía trong màng, tiếp xúc với môi trường nước xung quanh, chỉ cho một số phân tử nhất định (ví dụ phân tử kị nước) đi qua dễ dàng. </a:t>
            </a:r>
          </a:p>
          <a:p>
            <a:pPr marL="635" marR="0" algn="just">
              <a:lnSpc>
                <a:spcPct val="150000"/>
              </a:lnSpc>
              <a:spcBef>
                <a:spcPts val="300"/>
              </a:spcBef>
              <a:spcAft>
                <a:spcPts val="300"/>
              </a:spcAft>
            </a:pPr>
            <a:r>
              <a:rPr lang="en-US" sz="4500">
                <a:latin typeface="Arial" panose="020B0604020202020204" pitchFamily="34" charset="0"/>
                <a:ea typeface="Times New Roman" panose="02020603050405020304" pitchFamily="18" charset="0"/>
                <a:cs typeface="Arial" panose="020B0604020202020204" pitchFamily="34" charset="0"/>
              </a:rPr>
              <a:t>→ </a:t>
            </a:r>
            <a:r>
              <a:rPr lang="en-US" sz="4500">
                <a:effectLst/>
                <a:latin typeface="Arial" panose="020B0604020202020204" pitchFamily="34" charset="0"/>
                <a:ea typeface="Times New Roman" panose="02020603050405020304" pitchFamily="18" charset="0"/>
                <a:cs typeface="Arial" panose="020B0604020202020204" pitchFamily="34" charset="0"/>
              </a:rPr>
              <a:t>có tính thấm chọn lọc (tính bán thấm).</a:t>
            </a:r>
          </a:p>
        </p:txBody>
      </p:sp>
      <p:pic>
        <p:nvPicPr>
          <p:cNvPr id="11" name="Picture 10">
            <a:extLst>
              <a:ext uri="{FF2B5EF4-FFF2-40B4-BE49-F238E27FC236}">
                <a16:creationId xmlns:a16="http://schemas.microsoft.com/office/drawing/2014/main" id="{8320FC6A-3DA5-006D-1857-AD975B9C2158}"/>
              </a:ext>
            </a:extLst>
          </p:cNvPr>
          <p:cNvPicPr>
            <a:picLocks noChangeAspect="1"/>
          </p:cNvPicPr>
          <p:nvPr/>
        </p:nvPicPr>
        <p:blipFill rotWithShape="1">
          <a:blip r:embed="rId2">
            <a:extLst>
              <a:ext uri="{28A0092B-C50C-407E-A947-70E740481C1C}">
                <a14:useLocalDpi xmlns:a14="http://schemas.microsoft.com/office/drawing/2010/main" val="0"/>
              </a:ext>
            </a:extLst>
          </a:blip>
          <a:srcRect l="67502" t="47037" r="827" b="9254"/>
          <a:stretch/>
        </p:blipFill>
        <p:spPr>
          <a:xfrm>
            <a:off x="12954000" y="7544963"/>
            <a:ext cx="3505201" cy="2721143"/>
          </a:xfrm>
          <a:prstGeom prst="rect">
            <a:avLst/>
          </a:prstGeom>
        </p:spPr>
      </p:pic>
    </p:spTree>
    <p:extLst>
      <p:ext uri="{BB962C8B-B14F-4D97-AF65-F5344CB8AC3E}">
        <p14:creationId xmlns:p14="http://schemas.microsoft.com/office/powerpoint/2010/main" val="301629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5DA"/>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64C381F-3FE0-4633-F412-C36C72D80166}"/>
              </a:ext>
            </a:extLst>
          </p:cNvPr>
          <p:cNvSpPr txBox="1"/>
          <p:nvPr/>
        </p:nvSpPr>
        <p:spPr>
          <a:xfrm>
            <a:off x="6819900" y="0"/>
            <a:ext cx="4648200"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Cấu trúc</a:t>
            </a:r>
          </a:p>
        </p:txBody>
      </p:sp>
      <p:sp>
        <p:nvSpPr>
          <p:cNvPr id="4" name="TextBox 3">
            <a:extLst>
              <a:ext uri="{FF2B5EF4-FFF2-40B4-BE49-F238E27FC236}">
                <a16:creationId xmlns:a16="http://schemas.microsoft.com/office/drawing/2014/main" id="{2919B476-9E94-95D6-20D9-42AD153EA9E1}"/>
              </a:ext>
            </a:extLst>
          </p:cNvPr>
          <p:cNvSpPr txBox="1"/>
          <p:nvPr/>
        </p:nvSpPr>
        <p:spPr>
          <a:xfrm>
            <a:off x="685800" y="1021530"/>
            <a:ext cx="16687800" cy="8273932"/>
          </a:xfrm>
          <a:prstGeom prst="rect">
            <a:avLst/>
          </a:prstGeom>
          <a:noFill/>
        </p:spPr>
        <p:txBody>
          <a:bodyPr wrap="square">
            <a:spAutoFit/>
          </a:bodyPr>
          <a:lstStyle/>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Các phân tử sterol (cholesterol ở tế bào động vật; stigmaterol,</a:t>
            </a:r>
          </a:p>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	sitosterol,... ở tế bào thực vật) nằm xen kẽ giữa các phân tử </a:t>
            </a:r>
          </a:p>
          <a:p>
            <a:pPr marL="0" marR="0" algn="just">
              <a:lnSpc>
                <a:spcPct val="150000"/>
              </a:lnSpc>
              <a:spcBef>
                <a:spcPts val="0"/>
              </a:spcBef>
              <a:spcAft>
                <a:spcPts val="0"/>
              </a:spcAft>
            </a:pPr>
            <a:r>
              <a:rPr lang="en-US" sz="4500">
                <a:latin typeface="Arial" panose="020B0604020202020204" pitchFamily="34" charset="0"/>
                <a:ea typeface="Times New Roman" panose="02020603050405020304" pitchFamily="18" charset="0"/>
                <a:cs typeface="Arial" panose="020B0604020202020204" pitchFamily="34" charset="0"/>
              </a:rPr>
              <a:t>→</a:t>
            </a:r>
            <a:r>
              <a:rPr lang="en-US" sz="4500">
                <a:effectLst/>
                <a:latin typeface="Arial" panose="020B0604020202020204" pitchFamily="34" charset="0"/>
                <a:ea typeface="Times New Roman" panose="02020603050405020304" pitchFamily="18" charset="0"/>
                <a:cs typeface="Arial" panose="020B0604020202020204" pitchFamily="34" charset="0"/>
              </a:rPr>
              <a:t> giúp bảo tính lỏng của màng → tạo nên sự mềm dẻo, linh 	hoạt của màng sinh chất.</a:t>
            </a: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Các phân tử protein sắp xếp khác nhau: có phân tử xuyên qua lớp phospholipid (protein xuyên màng), có phân tử chỉ bám vào phân tử protein khác và thực hiện các chức năng khác nhau.</a:t>
            </a:r>
            <a:endParaRPr lang="en-US" sz="45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A00ABE9-A58A-6254-1545-153F1FDE076E}"/>
              </a:ext>
            </a:extLst>
          </p:cNvPr>
          <p:cNvPicPr>
            <a:picLocks noChangeAspect="1"/>
          </p:cNvPicPr>
          <p:nvPr/>
        </p:nvPicPr>
        <p:blipFill rotWithShape="1">
          <a:blip r:embed="rId2">
            <a:extLst>
              <a:ext uri="{28A0092B-C50C-407E-A947-70E740481C1C}">
                <a14:useLocalDpi xmlns:a14="http://schemas.microsoft.com/office/drawing/2010/main" val="0"/>
              </a:ext>
            </a:extLst>
          </a:blip>
          <a:srcRect l="4578" t="4069" r="70419" b="59631"/>
          <a:stretch/>
        </p:blipFill>
        <p:spPr>
          <a:xfrm>
            <a:off x="10172700" y="8237552"/>
            <a:ext cx="2590800" cy="2115820"/>
          </a:xfrm>
          <a:prstGeom prst="rect">
            <a:avLst/>
          </a:prstGeom>
        </p:spPr>
      </p:pic>
    </p:spTree>
    <p:extLst>
      <p:ext uri="{BB962C8B-B14F-4D97-AF65-F5344CB8AC3E}">
        <p14:creationId xmlns:p14="http://schemas.microsoft.com/office/powerpoint/2010/main" val="33547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3459</Words>
  <Application>Microsoft Office PowerPoint</Application>
  <PresentationFormat>Custom</PresentationFormat>
  <Paragraphs>254</Paragraphs>
  <Slides>51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Noto Sans Symbols</vt:lpstr>
      <vt:lpstr>Calibri</vt:lpstr>
      <vt:lpstr>Courier New</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Yellow Retro Cartoon Microbiology Education Science Presentation</dc:title>
  <dc:creator>ADMIN</dc:creator>
  <cp:lastModifiedBy>Tang Trang</cp:lastModifiedBy>
  <cp:revision>7</cp:revision>
  <dcterms:created xsi:type="dcterms:W3CDTF">2006-08-16T00:00:00Z</dcterms:created>
  <dcterms:modified xsi:type="dcterms:W3CDTF">2022-10-19T12:38:39Z</dcterms:modified>
  <dc:identifier>DAFPAGlKveQ</dc:identifier>
</cp:coreProperties>
</file>