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6" r:id="rId5"/>
    <p:sldId id="265" r:id="rId6"/>
    <p:sldId id="261" r:id="rId7"/>
    <p:sldId id="259" r:id="rId8"/>
    <p:sldId id="262" r:id="rId9"/>
    <p:sldId id="260" r:id="rId10"/>
    <p:sldId id="263" r:id="rId11"/>
    <p:sldId id="267" r:id="rId12"/>
    <p:sldId id="264" r:id="rId13"/>
    <p:sldId id="281" r:id="rId14"/>
    <p:sldId id="268" r:id="rId15"/>
    <p:sldId id="269" r:id="rId16"/>
    <p:sldId id="270" r:id="rId17"/>
    <p:sldId id="271" r:id="rId18"/>
    <p:sldId id="272" r:id="rId19"/>
    <p:sldId id="273" r:id="rId20"/>
    <p:sldId id="275" r:id="rId21"/>
    <p:sldId id="276" r:id="rId22"/>
    <p:sldId id="278" r:id="rId23"/>
    <p:sldId id="277" r:id="rId24"/>
    <p:sldId id="279" r:id="rId25"/>
    <p:sldId id="280" r:id="rId26"/>
    <p:sldId id="282" r:id="rId27"/>
    <p:sldId id="284" r:id="rId28"/>
    <p:sldId id="283"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18288000" cy="10287000"/>
  <p:notesSz cx="6858000" cy="9144000"/>
  <p:embeddedFontLst>
    <p:embeddedFont>
      <p:font typeface="Calibri" panose="020F0502020204030204" pitchFamily="34" charset="0"/>
      <p:regular r:id="rId53"/>
      <p:bold r:id="rId54"/>
      <p:italic r:id="rId55"/>
      <p:boldItalic r:id="rId56"/>
    </p:embeddedFont>
    <p:embeddedFont>
      <p:font typeface="KG Primary Penmanship"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22" autoAdjust="0"/>
  </p:normalViewPr>
  <p:slideViewPr>
    <p:cSldViewPr>
      <p:cViewPr varScale="1">
        <p:scale>
          <a:sx n="54" d="100"/>
          <a:sy n="54" d="100"/>
        </p:scale>
        <p:origin x="7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7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3.svg"/><Relationship Id="rId3" Type="http://schemas.openxmlformats.org/officeDocument/2006/relationships/image" Target="../media/image59.svg"/><Relationship Id="rId7" Type="http://schemas.openxmlformats.org/officeDocument/2006/relationships/image" Target="../media/image12.svg"/><Relationship Id="rId12" Type="http://schemas.openxmlformats.org/officeDocument/2006/relationships/image" Target="../media/image62.png"/><Relationship Id="rId2" Type="http://schemas.openxmlformats.org/officeDocument/2006/relationships/image" Target="../media/image58.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61.svg"/><Relationship Id="rId15" Type="http://schemas.openxmlformats.org/officeDocument/2006/relationships/image" Target="../media/image65.svg"/><Relationship Id="rId10" Type="http://schemas.openxmlformats.org/officeDocument/2006/relationships/image" Target="../media/image19.png"/><Relationship Id="rId4" Type="http://schemas.openxmlformats.org/officeDocument/2006/relationships/image" Target="../media/image60.png"/><Relationship Id="rId9" Type="http://schemas.openxmlformats.org/officeDocument/2006/relationships/image" Target="../media/image43.svg"/><Relationship Id="rId1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76.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77.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7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79.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8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12" Type="http://schemas.openxmlformats.org/officeDocument/2006/relationships/image" Target="../media/image81.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8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8.svg"/><Relationship Id="rId7" Type="http://schemas.openxmlformats.org/officeDocument/2006/relationships/image" Target="../media/image8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12.sv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66.png"/><Relationship Id="rId4" Type="http://schemas.openxmlformats.org/officeDocument/2006/relationships/image" Target="../media/image25.png"/><Relationship Id="rId9" Type="http://schemas.openxmlformats.org/officeDocument/2006/relationships/image" Target="../media/image12.svg"/></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85.png"/><Relationship Id="rId4" Type="http://schemas.openxmlformats.org/officeDocument/2006/relationships/image" Target="../media/image25.png"/><Relationship Id="rId9" Type="http://schemas.openxmlformats.org/officeDocument/2006/relationships/image" Target="../media/image12.sv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86.png"/><Relationship Id="rId4" Type="http://schemas.openxmlformats.org/officeDocument/2006/relationships/image" Target="../media/image25.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87.PNG"/><Relationship Id="rId4" Type="http://schemas.openxmlformats.org/officeDocument/2006/relationships/image" Target="../media/image25.png"/><Relationship Id="rId9" Type="http://schemas.openxmlformats.org/officeDocument/2006/relationships/image" Target="../media/image12.sv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12.sv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66.png"/><Relationship Id="rId4" Type="http://schemas.openxmlformats.org/officeDocument/2006/relationships/image" Target="../media/image25.png"/><Relationship Id="rId9" Type="http://schemas.openxmlformats.org/officeDocument/2006/relationships/image" Target="../media/image12.svg"/></Relationships>
</file>

<file path=ppt/slides/_rels/slide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26.sv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20.sv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20.sv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20.sv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9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0.sv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20.sv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20.sv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svg"/><Relationship Id="rId7" Type="http://schemas.openxmlformats.org/officeDocument/2006/relationships/image" Target="../media/image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5.svg"/><Relationship Id="rId5" Type="http://schemas.openxmlformats.org/officeDocument/2006/relationships/image" Target="../media/image4.sv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sv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94.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9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9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4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svg"/><Relationship Id="rId18"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14.svg"/><Relationship Id="rId12" Type="http://schemas.openxmlformats.org/officeDocument/2006/relationships/image" Target="../media/image40.png"/><Relationship Id="rId17" Type="http://schemas.openxmlformats.org/officeDocument/2006/relationships/image" Target="../media/image43.svg"/><Relationship Id="rId2" Type="http://schemas.openxmlformats.org/officeDocument/2006/relationships/image" Target="../media/image3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37.svg"/><Relationship Id="rId15" Type="http://schemas.openxmlformats.org/officeDocument/2006/relationships/image" Target="../media/image8.svg"/><Relationship Id="rId10" Type="http://schemas.openxmlformats.org/officeDocument/2006/relationships/image" Target="../media/image11.png"/><Relationship Id="rId19" Type="http://schemas.openxmlformats.org/officeDocument/2006/relationships/image" Target="../media/image45.sv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13.png"/><Relationship Id="rId3" Type="http://schemas.openxmlformats.org/officeDocument/2006/relationships/image" Target="../media/image24.svg"/><Relationship Id="rId7" Type="http://schemas.openxmlformats.org/officeDocument/2006/relationships/image" Target="../media/image12.svg"/><Relationship Id="rId12" Type="http://schemas.openxmlformats.org/officeDocument/2006/relationships/image" Target="../media/image46.png"/><Relationship Id="rId17" Type="http://schemas.openxmlformats.org/officeDocument/2006/relationships/image" Target="../media/image49.svg"/><Relationship Id="rId2" Type="http://schemas.openxmlformats.org/officeDocument/2006/relationships/image" Target="../media/image23.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35.svg"/><Relationship Id="rId15" Type="http://schemas.openxmlformats.org/officeDocument/2006/relationships/image" Target="../media/image6.svg"/><Relationship Id="rId10" Type="http://schemas.openxmlformats.org/officeDocument/2006/relationships/image" Target="../media/image44.png"/><Relationship Id="rId19" Type="http://schemas.openxmlformats.org/officeDocument/2006/relationships/image" Target="../media/image14.svg"/><Relationship Id="rId4" Type="http://schemas.openxmlformats.org/officeDocument/2006/relationships/image" Target="../media/image34.png"/><Relationship Id="rId9" Type="http://schemas.openxmlformats.org/officeDocument/2006/relationships/image" Target="../media/image43.sv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7.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3.svg"/><Relationship Id="rId3" Type="http://schemas.openxmlformats.org/officeDocument/2006/relationships/image" Target="../media/image59.svg"/><Relationship Id="rId7" Type="http://schemas.openxmlformats.org/officeDocument/2006/relationships/image" Target="../media/image12.svg"/><Relationship Id="rId12" Type="http://schemas.openxmlformats.org/officeDocument/2006/relationships/image" Target="../media/image62.png"/><Relationship Id="rId2" Type="http://schemas.openxmlformats.org/officeDocument/2006/relationships/image" Target="../media/image58.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61.svg"/><Relationship Id="rId15" Type="http://schemas.openxmlformats.org/officeDocument/2006/relationships/image" Target="../media/image65.svg"/><Relationship Id="rId10" Type="http://schemas.openxmlformats.org/officeDocument/2006/relationships/image" Target="../media/image19.png"/><Relationship Id="rId4" Type="http://schemas.openxmlformats.org/officeDocument/2006/relationships/image" Target="../media/image60.png"/><Relationship Id="rId9" Type="http://schemas.openxmlformats.org/officeDocument/2006/relationships/image" Target="../media/image43.sv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1113" b="34661"/>
          <a:stretch>
            <a:fillRect/>
          </a:stretch>
        </p:blipFill>
        <p:spPr>
          <a:xfrm rot="5639570">
            <a:off x="-4927424" y="2671337"/>
            <a:ext cx="12595565" cy="591798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5400000">
            <a:off x="12503632" y="1303331"/>
            <a:ext cx="7228987" cy="43397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17947" flipH="1">
            <a:off x="15406711" y="599143"/>
            <a:ext cx="2061147" cy="177258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6323" y="590552"/>
            <a:ext cx="1789768" cy="178976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326" y="7236415"/>
            <a:ext cx="3531762" cy="24722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321561">
            <a:off x="15046834" y="7674835"/>
            <a:ext cx="503339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833">
            <a:off x="4968890" y="5121465"/>
            <a:ext cx="8037185" cy="1577298"/>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725400" y="4434932"/>
            <a:ext cx="5747887" cy="5497070"/>
          </a:xfrm>
          <a:prstGeom prst="rect">
            <a:avLst/>
          </a:prstGeom>
        </p:spPr>
      </p:pic>
      <p:sp>
        <p:nvSpPr>
          <p:cNvPr id="13" name="TextBox 12">
            <a:extLst>
              <a:ext uri="{FF2B5EF4-FFF2-40B4-BE49-F238E27FC236}">
                <a16:creationId xmlns:a16="http://schemas.microsoft.com/office/drawing/2014/main" id="{779166FD-F155-9E3C-BDCA-A2D0073B063C}"/>
              </a:ext>
            </a:extLst>
          </p:cNvPr>
          <p:cNvSpPr txBox="1"/>
          <p:nvPr/>
        </p:nvSpPr>
        <p:spPr>
          <a:xfrm>
            <a:off x="1397616" y="1410349"/>
            <a:ext cx="15020003" cy="3557512"/>
          </a:xfrm>
          <a:prstGeom prst="rect">
            <a:avLst/>
          </a:prstGeom>
          <a:noFill/>
        </p:spPr>
        <p:txBody>
          <a:bodyPr wrap="square">
            <a:spAutoFit/>
          </a:bodyPr>
          <a:lstStyle/>
          <a:p>
            <a:pPr algn="ctr">
              <a:lnSpc>
                <a:spcPct val="150000"/>
              </a:lnSpc>
            </a:pPr>
            <a:r>
              <a:rPr lang="en-US" sz="8000" b="1">
                <a:solidFill>
                  <a:schemeClr val="tx1"/>
                </a:solidFill>
                <a:latin typeface="Arial" panose="020B0604020202020204" pitchFamily="34" charset="0"/>
                <a:cs typeface="Arial" panose="020B0604020202020204" pitchFamily="34" charset="0"/>
              </a:rPr>
              <a:t>CHÀO MỪNG CÁC EM </a:t>
            </a:r>
            <a:br>
              <a:rPr lang="en-US" sz="8000" b="1">
                <a:solidFill>
                  <a:schemeClr val="tx1"/>
                </a:solidFill>
                <a:latin typeface="Arial" panose="020B0604020202020204" pitchFamily="34" charset="0"/>
                <a:cs typeface="Arial" panose="020B0604020202020204" pitchFamily="34" charset="0"/>
              </a:rPr>
            </a:br>
            <a:r>
              <a:rPr lang="en-US" sz="8000" b="1">
                <a:solidFill>
                  <a:schemeClr val="tx1"/>
                </a:solidFill>
                <a:latin typeface="Arial" panose="020B0604020202020204" pitchFamily="34" charset="0"/>
                <a:cs typeface="Arial" panose="020B0604020202020204" pitchFamily="34" charset="0"/>
              </a:rPr>
              <a:t>ĐẾN VỚI BÀI HỌC HÔM NAY!</a:t>
            </a:r>
            <a:endParaRPr lang="en-US" sz="8000" b="1">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22" name="TextBox 21">
            <a:extLst>
              <a:ext uri="{FF2B5EF4-FFF2-40B4-BE49-F238E27FC236}">
                <a16:creationId xmlns:a16="http://schemas.microsoft.com/office/drawing/2014/main" id="{8FF96260-EA10-2775-D74C-819325B336B2}"/>
              </a:ext>
            </a:extLst>
          </p:cNvPr>
          <p:cNvSpPr txBox="1"/>
          <p:nvPr/>
        </p:nvSpPr>
        <p:spPr>
          <a:xfrm>
            <a:off x="3443669" y="0"/>
            <a:ext cx="11017770" cy="1407373"/>
          </a:xfrm>
          <a:prstGeom prst="rect">
            <a:avLst/>
          </a:prstGeom>
          <a:noFill/>
        </p:spPr>
        <p:txBody>
          <a:bodyPr wrap="square">
            <a:spAutoFit/>
          </a:bodyPr>
          <a:lstStyle/>
          <a:p>
            <a:pPr marL="0" marR="0" algn="ctr">
              <a:lnSpc>
                <a:spcPct val="150000"/>
              </a:lnSpc>
              <a:spcBef>
                <a:spcPts val="300"/>
              </a:spcBef>
              <a:spcAft>
                <a:spcPts val="300"/>
              </a:spcAft>
            </a:pPr>
            <a:r>
              <a:rPr lang="en-US" sz="6500" b="1">
                <a:effectLst/>
                <a:latin typeface="Arial" panose="020B0604020202020204" pitchFamily="34" charset="0"/>
                <a:ea typeface="Times New Roman" panose="02020603050405020304" pitchFamily="18" charset="0"/>
                <a:cs typeface="Arial" panose="020B0604020202020204" pitchFamily="34" charset="0"/>
              </a:rPr>
              <a:t>II. Carbohydrate</a:t>
            </a:r>
            <a:endParaRPr lang="en-US" sz="6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82B209F1-735A-9BE8-E643-B358EF594ABA}"/>
              </a:ext>
            </a:extLst>
          </p:cNvPr>
          <p:cNvSpPr txBox="1"/>
          <p:nvPr/>
        </p:nvSpPr>
        <p:spPr>
          <a:xfrm>
            <a:off x="3552075" y="1650027"/>
            <a:ext cx="13335000" cy="1824923"/>
          </a:xfrm>
          <a:prstGeom prst="rect">
            <a:avLst/>
          </a:prstGeom>
          <a:noFill/>
        </p:spPr>
        <p:txBody>
          <a:bodyPr wrap="square">
            <a:spAutoFit/>
          </a:bodyPr>
          <a:lstStyle/>
          <a:p>
            <a:pPr marL="57150" marR="0" algn="just">
              <a:lnSpc>
                <a:spcPct val="150000"/>
              </a:lnSpc>
              <a:spcBef>
                <a:spcPts val="300"/>
              </a:spcBef>
              <a:spcAft>
                <a:spcPts val="300"/>
              </a:spcAft>
            </a:pPr>
            <a:r>
              <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Đọc thông tin và quan sát hình ảnh trong mục 1 phần II (SGK tr.24-26) để tìm hiểu về carbohydrate.</a:t>
            </a:r>
          </a:p>
        </p:txBody>
      </p:sp>
      <p:pic>
        <p:nvPicPr>
          <p:cNvPr id="27" name="Picture 26">
            <a:extLst>
              <a:ext uri="{FF2B5EF4-FFF2-40B4-BE49-F238E27FC236}">
                <a16:creationId xmlns:a16="http://schemas.microsoft.com/office/drawing/2014/main" id="{903769C3-BD10-D701-4774-FE701682FAE9}"/>
              </a:ext>
            </a:extLst>
          </p:cNvPr>
          <p:cNvPicPr>
            <a:picLocks noChangeAspect="1"/>
          </p:cNvPicPr>
          <p:nvPr/>
        </p:nvPicPr>
        <p:blipFill rotWithShape="1">
          <a:blip r:embed="rId6">
            <a:extLst>
              <a:ext uri="{28A0092B-C50C-407E-A947-70E740481C1C}">
                <a14:useLocalDpi xmlns:a14="http://schemas.microsoft.com/office/drawing/2010/main" val="0"/>
              </a:ext>
            </a:extLst>
          </a:blip>
          <a:srcRect l="71118" t="49592" r="7759" b="4489"/>
          <a:stretch/>
        </p:blipFill>
        <p:spPr>
          <a:xfrm>
            <a:off x="1770897" y="1437823"/>
            <a:ext cx="2037828" cy="2492027"/>
          </a:xfrm>
          <a:prstGeom prst="rect">
            <a:avLst/>
          </a:prstGeom>
        </p:spPr>
      </p:pic>
      <p:pic>
        <p:nvPicPr>
          <p:cNvPr id="29" name="Picture 28">
            <a:extLst>
              <a:ext uri="{FF2B5EF4-FFF2-40B4-BE49-F238E27FC236}">
                <a16:creationId xmlns:a16="http://schemas.microsoft.com/office/drawing/2014/main" id="{1253C527-EC2D-81C3-45AF-1F90B51F1BBB}"/>
              </a:ext>
            </a:extLst>
          </p:cNvPr>
          <p:cNvPicPr>
            <a:picLocks noChangeAspect="1"/>
          </p:cNvPicPr>
          <p:nvPr/>
        </p:nvPicPr>
        <p:blipFill rotWithShape="1">
          <a:blip r:embed="rId7">
            <a:extLst>
              <a:ext uri="{28A0092B-C50C-407E-A947-70E740481C1C}">
                <a14:useLocalDpi xmlns:a14="http://schemas.microsoft.com/office/drawing/2010/main" val="0"/>
              </a:ext>
            </a:extLst>
          </a:blip>
          <a:srcRect l="24158" t="27024" r="17980" b="47903"/>
          <a:stretch/>
        </p:blipFill>
        <p:spPr>
          <a:xfrm>
            <a:off x="1295400" y="4187944"/>
            <a:ext cx="15959427" cy="4338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5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1242" y="7744501"/>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9" name="TextBox 8">
            <a:extLst>
              <a:ext uri="{FF2B5EF4-FFF2-40B4-BE49-F238E27FC236}">
                <a16:creationId xmlns:a16="http://schemas.microsoft.com/office/drawing/2014/main" id="{6FC1AF2B-2073-69C3-7E92-2110A0F95C44}"/>
              </a:ext>
            </a:extLst>
          </p:cNvPr>
          <p:cNvSpPr txBox="1"/>
          <p:nvPr/>
        </p:nvSpPr>
        <p:spPr>
          <a:xfrm>
            <a:off x="736551" y="628255"/>
            <a:ext cx="16814898" cy="9211561"/>
          </a:xfrm>
          <a:prstGeom prst="rect">
            <a:avLst/>
          </a:prstGeom>
          <a:noFill/>
        </p:spPr>
        <p:txBody>
          <a:bodyPr wrap="square">
            <a:spAutoFit/>
          </a:bodyPr>
          <a:lstStyle/>
          <a:p>
            <a:pPr marL="514350" marR="0" indent="-4572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Carbohydrate là hợp chất hữu cơ chứa C, H, O với tỉ lệ H : O là 2 : 1.</a:t>
            </a:r>
          </a:p>
          <a:p>
            <a:pPr marL="514350" marR="0" indent="-4572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Các monosaccharide, đặc biệt là glucose, đóng vai trò cung cấp năng lượng cho tế bào; là thành phần cấu tạo của disaccharide, polysaccharide và nhiều hợp chất khác như nucleotide, glycoprotein, glycolipid.</a:t>
            </a:r>
          </a:p>
          <a:p>
            <a:pPr marL="514350" marR="0" indent="-4572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Sucrose: phân tử đường được vận chuyển giữa các mô, cơ quan ở thực vật. </a:t>
            </a:r>
          </a:p>
          <a:p>
            <a:pPr marL="514350" marR="0" indent="-4572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Một số polysaccharide như tinh bột (ở thực vật), glycogen (ở động vật) đóng vai trò dự trữ năng lượng trong tế bào, còn cellulose là thành phần chính của thành tế bào thực vật.</a:t>
            </a:r>
          </a:p>
        </p:txBody>
      </p:sp>
    </p:spTree>
    <p:extLst>
      <p:ext uri="{BB962C8B-B14F-4D97-AF65-F5344CB8AC3E}">
        <p14:creationId xmlns:p14="http://schemas.microsoft.com/office/powerpoint/2010/main" val="101196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graphicFrame>
        <p:nvGraphicFramePr>
          <p:cNvPr id="24" name="Table 24">
            <a:extLst>
              <a:ext uri="{FF2B5EF4-FFF2-40B4-BE49-F238E27FC236}">
                <a16:creationId xmlns:a16="http://schemas.microsoft.com/office/drawing/2014/main" id="{EAFA2FC4-29C3-3E5E-222E-157C3A2676F9}"/>
              </a:ext>
            </a:extLst>
          </p:cNvPr>
          <p:cNvGraphicFramePr>
            <a:graphicFrameLocks noGrp="1"/>
          </p:cNvGraphicFramePr>
          <p:nvPr>
            <p:extLst>
              <p:ext uri="{D42A27DB-BD31-4B8C-83A1-F6EECF244321}">
                <p14:modId xmlns:p14="http://schemas.microsoft.com/office/powerpoint/2010/main" val="3126507305"/>
              </p:ext>
            </p:extLst>
          </p:nvPr>
        </p:nvGraphicFramePr>
        <p:xfrm>
          <a:off x="762000" y="411726"/>
          <a:ext cx="16916400" cy="9684774"/>
        </p:xfrm>
        <a:graphic>
          <a:graphicData uri="http://schemas.openxmlformats.org/drawingml/2006/table">
            <a:tbl>
              <a:tblPr firstRow="1" bandRow="1">
                <a:tableStyleId>{93296810-A885-4BE3-A3E7-6D5BEEA58F35}</a:tableStyleId>
              </a:tblPr>
              <a:tblGrid>
                <a:gridCol w="16916400">
                  <a:extLst>
                    <a:ext uri="{9D8B030D-6E8A-4147-A177-3AD203B41FA5}">
                      <a16:colId xmlns:a16="http://schemas.microsoft.com/office/drawing/2014/main" val="1384796323"/>
                    </a:ext>
                  </a:extLst>
                </a:gridCol>
              </a:tblGrid>
              <a:tr h="9684774">
                <a:tc>
                  <a:txBody>
                    <a:bodyPr/>
                    <a:lstStyle/>
                    <a:p>
                      <a:pPr algn="just">
                        <a:lnSpc>
                          <a:spcPct val="150000"/>
                        </a:lnSpc>
                      </a:pPr>
                      <a:r>
                        <a:rPr lang="en-US" sz="2500" b="1" i="0">
                          <a:solidFill>
                            <a:schemeClr val="tx1"/>
                          </a:solidFill>
                          <a:latin typeface="Arial" panose="020B0604020202020204" pitchFamily="34" charset="0"/>
                          <a:cs typeface="Arial" panose="020B0604020202020204" pitchFamily="34" charset="0"/>
                        </a:rPr>
                        <a:t>Trường:………………………….</a:t>
                      </a:r>
                    </a:p>
                    <a:p>
                      <a:pPr algn="just">
                        <a:lnSpc>
                          <a:spcPct val="150000"/>
                        </a:lnSpc>
                      </a:pPr>
                      <a:r>
                        <a:rPr lang="en-US" sz="2500" b="1" i="0">
                          <a:solidFill>
                            <a:schemeClr val="tx1"/>
                          </a:solidFill>
                          <a:latin typeface="Arial" panose="020B0604020202020204" pitchFamily="34" charset="0"/>
                          <a:cs typeface="Arial" panose="020B0604020202020204" pitchFamily="34" charset="0"/>
                        </a:rPr>
                        <a:t>Lớp:……………………………….</a:t>
                      </a:r>
                    </a:p>
                    <a:p>
                      <a:pPr algn="ctr">
                        <a:lnSpc>
                          <a:spcPct val="150000"/>
                        </a:lnSpc>
                      </a:pPr>
                      <a:r>
                        <a:rPr lang="en-US" sz="2500" b="1" i="0">
                          <a:solidFill>
                            <a:schemeClr val="tx1"/>
                          </a:solidFill>
                          <a:latin typeface="Arial" panose="020B0604020202020204" pitchFamily="34" charset="0"/>
                          <a:cs typeface="Arial" panose="020B0604020202020204" pitchFamily="34" charset="0"/>
                        </a:rPr>
                        <a:t>PHIẾU HỌC TẬP SỐ 1</a:t>
                      </a:r>
                    </a:p>
                    <a:p>
                      <a:pPr algn="ctr">
                        <a:lnSpc>
                          <a:spcPct val="150000"/>
                        </a:lnSpc>
                      </a:pPr>
                      <a:r>
                        <a:rPr lang="en-US" sz="2500" b="0" i="1">
                          <a:solidFill>
                            <a:schemeClr val="tx1"/>
                          </a:solidFill>
                          <a:latin typeface="Arial" panose="020B0604020202020204" pitchFamily="34" charset="0"/>
                          <a:cs typeface="Arial" panose="020B0604020202020204" pitchFamily="34" charset="0"/>
                        </a:rPr>
                        <a:t>Tìm hiểu về Carbohydrate</a:t>
                      </a:r>
                    </a:p>
                    <a:p>
                      <a:pPr algn="ctr">
                        <a:lnSpc>
                          <a:spcPct val="150000"/>
                        </a:lnSpc>
                      </a:pPr>
                      <a:r>
                        <a:rPr lang="en-US" sz="2500" b="0" i="1">
                          <a:solidFill>
                            <a:schemeClr val="tx1"/>
                          </a:solidFill>
                          <a:latin typeface="Arial" panose="020B0604020202020204" pitchFamily="34" charset="0"/>
                          <a:cs typeface="Arial" panose="020B0604020202020204" pitchFamily="34" charset="0"/>
                        </a:rPr>
                        <a:t>Nhóm:…………………..</a:t>
                      </a:r>
                    </a:p>
                    <a:p>
                      <a:pPr algn="just">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Tìm hiểu về Carbohydrate, thảo luận và trả lời các câu hỏi sau:</a:t>
                      </a:r>
                    </a:p>
                    <a:p>
                      <a:pPr algn="just">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1. Các loại carbohydrate được phân loại dựa trên những tiêu chí nào?</a:t>
                      </a:r>
                    </a:p>
                    <a:p>
                      <a:pPr algn="just">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2. Kể tên các loại carbohydrate, nêu số lượng gốc đường (đơn phân) và cho ví dụ về mỗi loại carbohydrate mà em biết.</a:t>
                      </a:r>
                    </a:p>
                    <a:p>
                      <a:pPr algn="just">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3. Nêu vai trò của ribose, deoxyribose và glucose trong tế bào.</a:t>
                      </a:r>
                    </a:p>
                    <a:p>
                      <a:pPr algn="just">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4. Dựa vào hình 6.5 SGK, nêu thành phần cấu tạo của sucrose và sự hình thành sucruse.</a:t>
                      </a:r>
                    </a:p>
                    <a:p>
                      <a:pPr algn="just">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5. Quan sát hình 6.6 SGK, nêu những đặc điểm giống nhau giữa tính bột và glycogen, những đặc điểm khác nhau giữa tỉnh bột và cellulose về cầu tạo mạch carbon. Những đặc điểm này có liên quan gì đến chức năng dự trữ của tinh bột, glycogen và chức năng cấu trúc của cellulose?</a:t>
                      </a:r>
                    </a:p>
                    <a:p>
                      <a:pPr algn="ctr">
                        <a:lnSpc>
                          <a:spcPct val="150000"/>
                        </a:lnSpc>
                      </a:pPr>
                      <a:r>
                        <a:rPr lang="en-US" sz="2500" b="1" i="0" kern="1200">
                          <a:solidFill>
                            <a:schemeClr val="tx1"/>
                          </a:solidFill>
                          <a:effectLst/>
                          <a:latin typeface="Arial" panose="020B0604020202020204" pitchFamily="34" charset="0"/>
                          <a:ea typeface="+mn-ea"/>
                          <a:cs typeface="Arial" panose="020B0604020202020204" pitchFamily="34" charset="0"/>
                        </a:rPr>
                        <a:t>Bài làm</a:t>
                      </a:r>
                    </a:p>
                    <a:p>
                      <a:pPr algn="ct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a:t>
                      </a:r>
                    </a:p>
                  </a:txBody>
                  <a:tcPr>
                    <a:solidFill>
                      <a:schemeClr val="accent6">
                        <a:lumMod val="20000"/>
                        <a:lumOff val="80000"/>
                      </a:schemeClr>
                    </a:solidFill>
                  </a:tcPr>
                </a:tc>
                <a:extLst>
                  <a:ext uri="{0D108BD9-81ED-4DB2-BD59-A6C34878D82A}">
                    <a16:rowId xmlns:a16="http://schemas.microsoft.com/office/drawing/2014/main" val="643522132"/>
                  </a:ext>
                </a:extLst>
              </a:tr>
            </a:tbl>
          </a:graphicData>
        </a:graphic>
      </p:graphicFrame>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5896860" y="1208801"/>
            <a:ext cx="7870016" cy="137896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9782560" y="1224847"/>
            <a:ext cx="7026577" cy="137896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6055312" y="5929323"/>
            <a:ext cx="7193303" cy="1815478"/>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10488711" y="5961093"/>
            <a:ext cx="7026577" cy="1815478"/>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5869496" y="3628760"/>
            <a:ext cx="7545602" cy="137896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10497016" y="3641217"/>
            <a:ext cx="7026577" cy="13789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10800000">
            <a:off x="-566943" y="-286948"/>
            <a:ext cx="6437334" cy="386449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29845">
            <a:off x="12700247" y="7426513"/>
            <a:ext cx="3590550" cy="251338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8546">
            <a:off x="15870236" y="-1929334"/>
            <a:ext cx="4294383" cy="411480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10800000">
            <a:off x="-376443" y="-96448"/>
            <a:ext cx="6437334" cy="3864499"/>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42914">
            <a:off x="15745249" y="6570027"/>
            <a:ext cx="7527863" cy="7226748"/>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01167" y="750418"/>
            <a:ext cx="1789768" cy="1789768"/>
          </a:xfrm>
          <a:prstGeom prst="rect">
            <a:avLst/>
          </a:prstGeom>
        </p:spPr>
      </p:pic>
      <p:sp>
        <p:nvSpPr>
          <p:cNvPr id="24" name="TextBox 23">
            <a:extLst>
              <a:ext uri="{FF2B5EF4-FFF2-40B4-BE49-F238E27FC236}">
                <a16:creationId xmlns:a16="http://schemas.microsoft.com/office/drawing/2014/main" id="{B7034D70-E4E5-53EF-0228-46B947F99371}"/>
              </a:ext>
            </a:extLst>
          </p:cNvPr>
          <p:cNvSpPr txBox="1"/>
          <p:nvPr/>
        </p:nvSpPr>
        <p:spPr>
          <a:xfrm>
            <a:off x="7335382" y="1318831"/>
            <a:ext cx="8380180" cy="106343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500">
                <a:solidFill>
                  <a:prstClr val="black"/>
                </a:solidFill>
                <a:latin typeface="Arial" panose="020B0604020202020204" pitchFamily="34" charset="0"/>
                <a:ea typeface="Times New Roman" panose="02020603050405020304" pitchFamily="18" charset="0"/>
                <a:cs typeface="Arial" panose="020B0604020202020204" pitchFamily="34" charset="0"/>
              </a:rPr>
              <a:t>Cấu tạo </a:t>
            </a:r>
            <a:r>
              <a:rPr lang="en-US" sz="4800">
                <a:effectLst/>
                <a:latin typeface="Arial" panose="020B0604020202020204" pitchFamily="34" charset="0"/>
                <a:ea typeface="Times New Roman" panose="02020603050405020304" pitchFamily="18" charset="0"/>
                <a:cs typeface="Arial" panose="020B0604020202020204" pitchFamily="34" charset="0"/>
              </a:rPr>
              <a:t>Monosaccharide </a:t>
            </a:r>
            <a:endParaRPr kumimoji="0" lang="en-US" sz="45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TextBox 26">
            <a:extLst>
              <a:ext uri="{FF2B5EF4-FFF2-40B4-BE49-F238E27FC236}">
                <a16:creationId xmlns:a16="http://schemas.microsoft.com/office/drawing/2014/main" id="{FACF0016-B9CE-D8D7-D18A-25C8F1997C23}"/>
              </a:ext>
            </a:extLst>
          </p:cNvPr>
          <p:cNvSpPr txBox="1"/>
          <p:nvPr/>
        </p:nvSpPr>
        <p:spPr>
          <a:xfrm>
            <a:off x="5903728" y="3810718"/>
            <a:ext cx="11887200" cy="100271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Khái niệm </a:t>
            </a:r>
            <a:r>
              <a:rPr lang="en-US" sz="4500">
                <a:effectLst/>
                <a:latin typeface="Arial" panose="020B0604020202020204" pitchFamily="34" charset="0"/>
                <a:ea typeface="Times New Roman" panose="02020603050405020304" pitchFamily="18" charset="0"/>
                <a:cs typeface="Arial" panose="020B0604020202020204" pitchFamily="34" charset="0"/>
              </a:rPr>
              <a:t>Disaccharide</a:t>
            </a:r>
            <a:endParaRPr kumimoji="0" lang="en-US" sz="45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53FDD01A-9E68-AF08-C0FE-E0AC48D944D4}"/>
              </a:ext>
            </a:extLst>
          </p:cNvPr>
          <p:cNvSpPr txBox="1"/>
          <p:nvPr/>
        </p:nvSpPr>
        <p:spPr>
          <a:xfrm>
            <a:off x="5486400" y="6337662"/>
            <a:ext cx="12801600" cy="100271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Khái niệm </a:t>
            </a:r>
            <a:r>
              <a:rPr lang="en-US" sz="4500">
                <a:effectLst/>
                <a:latin typeface="Arial" panose="020B0604020202020204" pitchFamily="34" charset="0"/>
                <a:ea typeface="Times New Roman" panose="02020603050405020304" pitchFamily="18" charset="0"/>
                <a:cs typeface="Arial" panose="020B0604020202020204" pitchFamily="34" charset="0"/>
              </a:rPr>
              <a:t>Polysaccharide</a:t>
            </a:r>
            <a:endParaRPr kumimoji="0" lang="en-US" sz="45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2" name="Picture 31">
            <a:extLst>
              <a:ext uri="{FF2B5EF4-FFF2-40B4-BE49-F238E27FC236}">
                <a16:creationId xmlns:a16="http://schemas.microsoft.com/office/drawing/2014/main" id="{22C3461C-0B4A-7B70-358D-A1723DAA25BB}"/>
              </a:ext>
            </a:extLst>
          </p:cNvPr>
          <p:cNvPicPr>
            <a:picLocks noChangeAspect="1"/>
          </p:cNvPicPr>
          <p:nvPr/>
        </p:nvPicPr>
        <p:blipFill rotWithShape="1">
          <a:blip r:embed="rId16">
            <a:extLst>
              <a:ext uri="{28A0092B-C50C-407E-A947-70E740481C1C}">
                <a14:useLocalDpi xmlns:a14="http://schemas.microsoft.com/office/drawing/2010/main" val="0"/>
              </a:ext>
            </a:extLst>
          </a:blip>
          <a:srcRect l="2911" t="-6" r="72920" b="47036"/>
          <a:stretch/>
        </p:blipFill>
        <p:spPr>
          <a:xfrm>
            <a:off x="-98840" y="3426649"/>
            <a:ext cx="5882128" cy="7251243"/>
          </a:xfrm>
          <a:prstGeom prst="rect">
            <a:avLst/>
          </a:prstGeom>
        </p:spPr>
      </p:pic>
    </p:spTree>
    <p:extLst>
      <p:ext uri="{BB962C8B-B14F-4D97-AF65-F5344CB8AC3E}">
        <p14:creationId xmlns:p14="http://schemas.microsoft.com/office/powerpoint/2010/main" val="215780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741146" y="7085936"/>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1242" y="7744501"/>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3" name="TextBox 2">
            <a:extLst>
              <a:ext uri="{FF2B5EF4-FFF2-40B4-BE49-F238E27FC236}">
                <a16:creationId xmlns:a16="http://schemas.microsoft.com/office/drawing/2014/main" id="{5AC29AD8-31E2-9456-5132-C91917D3105B}"/>
              </a:ext>
            </a:extLst>
          </p:cNvPr>
          <p:cNvSpPr txBox="1"/>
          <p:nvPr/>
        </p:nvSpPr>
        <p:spPr>
          <a:xfrm>
            <a:off x="3022206" y="190500"/>
            <a:ext cx="11857218" cy="1306255"/>
          </a:xfrm>
          <a:prstGeom prst="rect">
            <a:avLst/>
          </a:prstGeom>
          <a:noFill/>
        </p:spPr>
        <p:txBody>
          <a:bodyPr wrap="square">
            <a:spAutoFit/>
          </a:bodyPr>
          <a:lstStyle/>
          <a:p>
            <a:pPr marL="57150" marR="0" algn="ctr">
              <a:lnSpc>
                <a:spcPct val="150000"/>
              </a:lnSpc>
              <a:spcBef>
                <a:spcPts val="0"/>
              </a:spcBef>
              <a:spcAft>
                <a:spcPts val="0"/>
              </a:spcAft>
            </a:pPr>
            <a:r>
              <a:rPr lang="en-US" sz="6000" b="1">
                <a:effectLst/>
                <a:latin typeface="Arial" panose="020B0604020202020204" pitchFamily="34" charset="0"/>
                <a:ea typeface="Times New Roman" panose="02020603050405020304" pitchFamily="18" charset="0"/>
                <a:cs typeface="Arial" panose="020B0604020202020204" pitchFamily="34" charset="0"/>
              </a:rPr>
              <a:t>1. Monosaccharide </a:t>
            </a:r>
            <a:endParaRPr lang="en-US" sz="6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EB4A6A34-7059-DF42-D03E-72E961E6B6F3}"/>
              </a:ext>
            </a:extLst>
          </p:cNvPr>
          <p:cNvPicPr>
            <a:picLocks noChangeAspect="1"/>
          </p:cNvPicPr>
          <p:nvPr/>
        </p:nvPicPr>
        <p:blipFill rotWithShape="1">
          <a:blip r:embed="rId12">
            <a:extLst>
              <a:ext uri="{28A0092B-C50C-407E-A947-70E740481C1C}">
                <a14:useLocalDpi xmlns:a14="http://schemas.microsoft.com/office/drawing/2010/main" val="0"/>
              </a:ext>
            </a:extLst>
          </a:blip>
          <a:srcRect l="22984" t="52470" r="20733" b="-1"/>
          <a:stretch/>
        </p:blipFill>
        <p:spPr>
          <a:xfrm>
            <a:off x="4529622" y="1707011"/>
            <a:ext cx="8549391" cy="3291693"/>
          </a:xfrm>
          <a:prstGeom prst="rect">
            <a:avLst/>
          </a:prstGeom>
        </p:spPr>
      </p:pic>
      <p:sp>
        <p:nvSpPr>
          <p:cNvPr id="8" name="TextBox 7">
            <a:extLst>
              <a:ext uri="{FF2B5EF4-FFF2-40B4-BE49-F238E27FC236}">
                <a16:creationId xmlns:a16="http://schemas.microsoft.com/office/drawing/2014/main" id="{F7935E9E-2DE4-2EBB-F28D-38187B6E8713}"/>
              </a:ext>
            </a:extLst>
          </p:cNvPr>
          <p:cNvSpPr txBox="1"/>
          <p:nvPr/>
        </p:nvSpPr>
        <p:spPr>
          <a:xfrm>
            <a:off x="619795" y="5008229"/>
            <a:ext cx="16805784" cy="3671583"/>
          </a:xfrm>
          <a:prstGeom prst="rect">
            <a:avLst/>
          </a:prstGeom>
          <a:noFill/>
        </p:spPr>
        <p:txBody>
          <a:bodyPr wrap="square">
            <a:spAutoFit/>
          </a:bodyPr>
          <a:lstStyle/>
          <a:p>
            <a:pPr marL="62865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Loại carbohydrate đơn giản nhất. Công thức phân tử: CnH2nOn (thường có 3-7 nguyên tử carbon), còn gọi là đường đơn. Phổ biến là các triose, pentose và hexose. </a:t>
            </a:r>
          </a:p>
          <a:p>
            <a:pPr marL="62865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Các monosaccharide đều là chất khử nên còn được gọi là đường khử.</a:t>
            </a:r>
          </a:p>
        </p:txBody>
      </p:sp>
    </p:spTree>
    <p:extLst>
      <p:ext uri="{BB962C8B-B14F-4D97-AF65-F5344CB8AC3E}">
        <p14:creationId xmlns:p14="http://schemas.microsoft.com/office/powerpoint/2010/main" val="321559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1242" y="7744501"/>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6" name="TextBox 5">
            <a:extLst>
              <a:ext uri="{FF2B5EF4-FFF2-40B4-BE49-F238E27FC236}">
                <a16:creationId xmlns:a16="http://schemas.microsoft.com/office/drawing/2014/main" id="{A693D1C5-F508-7463-0D43-3DA2D73E4A54}"/>
              </a:ext>
            </a:extLst>
          </p:cNvPr>
          <p:cNvSpPr txBox="1"/>
          <p:nvPr/>
        </p:nvSpPr>
        <p:spPr>
          <a:xfrm>
            <a:off x="3215391" y="266141"/>
            <a:ext cx="11857218" cy="1306255"/>
          </a:xfrm>
          <a:prstGeom prst="rect">
            <a:avLst/>
          </a:prstGeom>
          <a:noFill/>
        </p:spPr>
        <p:txBody>
          <a:bodyPr wrap="square">
            <a:spAutoFit/>
          </a:bodyPr>
          <a:lstStyle/>
          <a:p>
            <a:pPr marL="57150" marR="0" algn="ctr">
              <a:lnSpc>
                <a:spcPct val="150000"/>
              </a:lnSpc>
              <a:spcBef>
                <a:spcPts val="0"/>
              </a:spcBef>
              <a:spcAft>
                <a:spcPts val="0"/>
              </a:spcAft>
            </a:pPr>
            <a:r>
              <a:rPr lang="en-US" sz="6000" b="1">
                <a:effectLst/>
                <a:latin typeface="Arial" panose="020B0604020202020204" pitchFamily="34" charset="0"/>
                <a:ea typeface="Times New Roman" panose="02020603050405020304" pitchFamily="18" charset="0"/>
                <a:cs typeface="Arial" panose="020B0604020202020204" pitchFamily="34" charset="0"/>
              </a:rPr>
              <a:t>2. Disaccharide</a:t>
            </a:r>
            <a:endParaRPr lang="en-US" sz="6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D87EF1E4-B888-EE71-4876-F01C226B7C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0252" y="2171700"/>
            <a:ext cx="12890887" cy="4233020"/>
          </a:xfrm>
          <a:prstGeom prst="rect">
            <a:avLst/>
          </a:prstGeom>
        </p:spPr>
      </p:pic>
      <p:sp>
        <p:nvSpPr>
          <p:cNvPr id="7" name="TextBox 6">
            <a:extLst>
              <a:ext uri="{FF2B5EF4-FFF2-40B4-BE49-F238E27FC236}">
                <a16:creationId xmlns:a16="http://schemas.microsoft.com/office/drawing/2014/main" id="{AB7B37E5-D989-6D4D-D565-BB2383D1A90D}"/>
              </a:ext>
            </a:extLst>
          </p:cNvPr>
          <p:cNvSpPr txBox="1"/>
          <p:nvPr/>
        </p:nvSpPr>
        <p:spPr>
          <a:xfrm>
            <a:off x="736954" y="6537552"/>
            <a:ext cx="16427724" cy="2041456"/>
          </a:xfrm>
          <a:prstGeom prst="rect">
            <a:avLst/>
          </a:prstGeom>
          <a:noFill/>
        </p:spPr>
        <p:txBody>
          <a:bodyPr wrap="square">
            <a:spAutoFit/>
          </a:bodyPr>
          <a:lstStyle/>
          <a:p>
            <a:pPr marL="5715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Còn gọi là đường đôi. Một số disaccharide phổ biến: sucrose (có nhiều trong quả, mía, củ cải đường,...), lactose (trong sữa).</a:t>
            </a:r>
          </a:p>
        </p:txBody>
      </p:sp>
    </p:spTree>
    <p:extLst>
      <p:ext uri="{BB962C8B-B14F-4D97-AF65-F5344CB8AC3E}">
        <p14:creationId xmlns:p14="http://schemas.microsoft.com/office/powerpoint/2010/main" val="42642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1242" y="7744501"/>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5" name="TextBox 4">
            <a:extLst>
              <a:ext uri="{FF2B5EF4-FFF2-40B4-BE49-F238E27FC236}">
                <a16:creationId xmlns:a16="http://schemas.microsoft.com/office/drawing/2014/main" id="{2B2CBCFA-AFA1-F59D-9AF9-E50E4D544507}"/>
              </a:ext>
            </a:extLst>
          </p:cNvPr>
          <p:cNvSpPr txBox="1"/>
          <p:nvPr/>
        </p:nvSpPr>
        <p:spPr>
          <a:xfrm>
            <a:off x="3214688" y="-86221"/>
            <a:ext cx="11858624" cy="1306255"/>
          </a:xfrm>
          <a:prstGeom prst="rect">
            <a:avLst/>
          </a:prstGeom>
          <a:noFill/>
        </p:spPr>
        <p:txBody>
          <a:bodyPr wrap="square">
            <a:spAutoFit/>
          </a:bodyPr>
          <a:lstStyle/>
          <a:p>
            <a:pPr marL="57150" marR="0" algn="ctr">
              <a:lnSpc>
                <a:spcPct val="150000"/>
              </a:lnSpc>
              <a:spcBef>
                <a:spcPts val="0"/>
              </a:spcBef>
              <a:spcAft>
                <a:spcPts val="0"/>
              </a:spcAft>
            </a:pPr>
            <a:r>
              <a:rPr lang="en-US" sz="6000" b="1">
                <a:effectLst/>
                <a:latin typeface="Arial" panose="020B0604020202020204" pitchFamily="34" charset="0"/>
                <a:ea typeface="Times New Roman" panose="02020603050405020304" pitchFamily="18" charset="0"/>
                <a:cs typeface="Arial" panose="020B0604020202020204" pitchFamily="34" charset="0"/>
              </a:rPr>
              <a:t>3. Polysaccharide</a:t>
            </a:r>
            <a:endParaRPr lang="en-US" sz="6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45E729BF-3C7C-4F4F-40E2-936CF3EDA83A}"/>
              </a:ext>
            </a:extLst>
          </p:cNvPr>
          <p:cNvPicPr>
            <a:picLocks noChangeAspect="1"/>
          </p:cNvPicPr>
          <p:nvPr/>
        </p:nvPicPr>
        <p:blipFill rotWithShape="1">
          <a:blip r:embed="rId12">
            <a:extLst>
              <a:ext uri="{28A0092B-C50C-407E-A947-70E740481C1C}">
                <a14:useLocalDpi xmlns:a14="http://schemas.microsoft.com/office/drawing/2010/main" val="0"/>
              </a:ext>
            </a:extLst>
          </a:blip>
          <a:srcRect l="20059" t="30375" r="17180" b="3274"/>
          <a:stretch/>
        </p:blipFill>
        <p:spPr>
          <a:xfrm>
            <a:off x="257701" y="2668019"/>
            <a:ext cx="8305800" cy="5410200"/>
          </a:xfrm>
          <a:prstGeom prst="rect">
            <a:avLst/>
          </a:prstGeom>
        </p:spPr>
      </p:pic>
      <p:sp>
        <p:nvSpPr>
          <p:cNvPr id="12" name="TextBox 11">
            <a:extLst>
              <a:ext uri="{FF2B5EF4-FFF2-40B4-BE49-F238E27FC236}">
                <a16:creationId xmlns:a16="http://schemas.microsoft.com/office/drawing/2014/main" id="{4E3A28D5-E53C-5E8B-B8CE-EF5B53BB870F}"/>
              </a:ext>
            </a:extLst>
          </p:cNvPr>
          <p:cNvSpPr txBox="1"/>
          <p:nvPr/>
        </p:nvSpPr>
        <p:spPr>
          <a:xfrm>
            <a:off x="8484265" y="2152333"/>
            <a:ext cx="9267299" cy="6441572"/>
          </a:xfrm>
          <a:prstGeom prst="rect">
            <a:avLst/>
          </a:prstGeom>
          <a:noFill/>
        </p:spPr>
        <p:txBody>
          <a:bodyPr wrap="square">
            <a:spAutoFit/>
          </a:bodyPr>
          <a:lstStyle/>
          <a:p>
            <a:pPr marL="62865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Polysaccharide là polymer (hợp chất có cấu trúc đa phân) của các monosaccharide kết hợp với nhau bằng liên kết glycoside, được hình thành qua nhiều phản ứng ngưng tụ. </a:t>
            </a:r>
          </a:p>
          <a:p>
            <a:pPr marL="62865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Polysaccharide có thể gồm một hoặc một số loại monosaccharide.</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7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9470" y="-704342"/>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2" name="TextBox 1">
            <a:extLst>
              <a:ext uri="{FF2B5EF4-FFF2-40B4-BE49-F238E27FC236}">
                <a16:creationId xmlns:a16="http://schemas.microsoft.com/office/drawing/2014/main" id="{4441719D-3FF4-C6DE-A0D9-52C1FDFC1CF1}"/>
              </a:ext>
            </a:extLst>
          </p:cNvPr>
          <p:cNvSpPr txBox="1"/>
          <p:nvPr/>
        </p:nvSpPr>
        <p:spPr>
          <a:xfrm>
            <a:off x="1081272" y="321023"/>
            <a:ext cx="6324600" cy="1407373"/>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III. PROTEIN</a:t>
            </a:r>
          </a:p>
        </p:txBody>
      </p:sp>
      <p:sp>
        <p:nvSpPr>
          <p:cNvPr id="5" name="TextBox 4">
            <a:extLst>
              <a:ext uri="{FF2B5EF4-FFF2-40B4-BE49-F238E27FC236}">
                <a16:creationId xmlns:a16="http://schemas.microsoft.com/office/drawing/2014/main" id="{70A0EB78-9180-4330-0E76-B8B04D2D8D01}"/>
              </a:ext>
            </a:extLst>
          </p:cNvPr>
          <p:cNvSpPr txBox="1"/>
          <p:nvPr/>
        </p:nvSpPr>
        <p:spPr>
          <a:xfrm>
            <a:off x="1643247" y="1907064"/>
            <a:ext cx="5791200" cy="1306255"/>
          </a:xfrm>
          <a:prstGeom prst="rect">
            <a:avLst/>
          </a:prstGeom>
          <a:noFill/>
        </p:spPr>
        <p:txBody>
          <a:bodyPr wrap="square">
            <a:spAutoFit/>
          </a:bodyPr>
          <a:lstStyle/>
          <a:p>
            <a:pPr marL="0" marR="0" algn="just">
              <a:lnSpc>
                <a:spcPct val="150000"/>
              </a:lnSpc>
              <a:spcBef>
                <a:spcPts val="0"/>
              </a:spcBef>
              <a:spcAft>
                <a:spcPts val="0"/>
              </a:spcAft>
            </a:pPr>
            <a:r>
              <a:rPr lang="en-US" sz="6000" b="1" i="1">
                <a:effectLst/>
                <a:latin typeface="Arial" panose="020B0604020202020204" pitchFamily="34" charset="0"/>
                <a:ea typeface="Times New Roman" panose="02020603050405020304" pitchFamily="18" charset="0"/>
                <a:cs typeface="Arial" panose="020B0604020202020204" pitchFamily="34" charset="0"/>
              </a:rPr>
              <a:t>1. Amino acid</a:t>
            </a:r>
            <a:endParaRPr lang="en-US" sz="6000" i="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32AAE2A5-F933-2C45-9DA2-E2314CC02D3A}"/>
              </a:ext>
            </a:extLst>
          </p:cNvPr>
          <p:cNvPicPr>
            <a:picLocks noChangeAspect="1"/>
          </p:cNvPicPr>
          <p:nvPr/>
        </p:nvPicPr>
        <p:blipFill rotWithShape="1">
          <a:blip r:embed="rId12">
            <a:extLst>
              <a:ext uri="{28A0092B-C50C-407E-A947-70E740481C1C}">
                <a14:useLocalDpi xmlns:a14="http://schemas.microsoft.com/office/drawing/2010/main" val="0"/>
              </a:ext>
            </a:extLst>
          </a:blip>
          <a:srcRect l="32420" t="21234" r="4067" b="6851"/>
          <a:stretch/>
        </p:blipFill>
        <p:spPr>
          <a:xfrm>
            <a:off x="7231819" y="459974"/>
            <a:ext cx="10215202" cy="3192251"/>
          </a:xfrm>
          <a:prstGeom prst="rect">
            <a:avLst/>
          </a:prstGeom>
        </p:spPr>
      </p:pic>
      <p:sp>
        <p:nvSpPr>
          <p:cNvPr id="12" name="TextBox 11">
            <a:extLst>
              <a:ext uri="{FF2B5EF4-FFF2-40B4-BE49-F238E27FC236}">
                <a16:creationId xmlns:a16="http://schemas.microsoft.com/office/drawing/2014/main" id="{EB1C8C7C-5082-84CD-D856-1B314F0D130F}"/>
              </a:ext>
            </a:extLst>
          </p:cNvPr>
          <p:cNvSpPr txBox="1"/>
          <p:nvPr/>
        </p:nvSpPr>
        <p:spPr>
          <a:xfrm>
            <a:off x="613757" y="3652225"/>
            <a:ext cx="16992600" cy="644157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Có khoảng 20 loại amino acid chính tham gia câu tạo protein với trật tự khác nhau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nhiều loại protein.</a:t>
            </a:r>
          </a:p>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    Các amino acid này khác nhau về mạch bên (gốc R). </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Những amino acid mà người và động vật không tự tổng hợp được nhưng cần thiết cho hoạt động sống nên phải thu nhận từ nguồn thức ăn, gọi là amino acid không thay thế.</a:t>
            </a:r>
          </a:p>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Ví dụ: lysine, tryptophan....</a:t>
            </a:r>
          </a:p>
        </p:txBody>
      </p:sp>
    </p:spTree>
    <p:extLst>
      <p:ext uri="{BB962C8B-B14F-4D97-AF65-F5344CB8AC3E}">
        <p14:creationId xmlns:p14="http://schemas.microsoft.com/office/powerpoint/2010/main" val="41582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9470" y="-704342"/>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6" name="TextBox 5">
            <a:extLst>
              <a:ext uri="{FF2B5EF4-FFF2-40B4-BE49-F238E27FC236}">
                <a16:creationId xmlns:a16="http://schemas.microsoft.com/office/drawing/2014/main" id="{9CA2404C-DB9B-9037-4A34-22AC10149BB5}"/>
              </a:ext>
            </a:extLst>
          </p:cNvPr>
          <p:cNvSpPr txBox="1"/>
          <p:nvPr/>
        </p:nvSpPr>
        <p:spPr>
          <a:xfrm>
            <a:off x="2823853" y="317937"/>
            <a:ext cx="11858624" cy="1306255"/>
          </a:xfrm>
          <a:prstGeom prst="rect">
            <a:avLst/>
          </a:prstGeom>
          <a:noFill/>
        </p:spPr>
        <p:txBody>
          <a:bodyPr wrap="square">
            <a:spAutoFit/>
          </a:bodyPr>
          <a:lstStyle/>
          <a:p>
            <a:pPr marL="0" marR="0" algn="ctr">
              <a:lnSpc>
                <a:spcPct val="150000"/>
              </a:lnSpc>
              <a:spcBef>
                <a:spcPts val="0"/>
              </a:spcBef>
              <a:spcAft>
                <a:spcPts val="0"/>
              </a:spcAft>
            </a:pPr>
            <a:r>
              <a:rPr lang="en-US" sz="6000" b="1">
                <a:effectLst/>
                <a:latin typeface="Arial" panose="020B0604020202020204" pitchFamily="34" charset="0"/>
                <a:ea typeface="Times New Roman" panose="02020603050405020304" pitchFamily="18" charset="0"/>
                <a:cs typeface="Arial" panose="020B0604020202020204" pitchFamily="34" charset="0"/>
              </a:rPr>
              <a:t>2. Protein</a:t>
            </a:r>
          </a:p>
        </p:txBody>
      </p:sp>
      <p:pic>
        <p:nvPicPr>
          <p:cNvPr id="8" name="Picture 7">
            <a:extLst>
              <a:ext uri="{FF2B5EF4-FFF2-40B4-BE49-F238E27FC236}">
                <a16:creationId xmlns:a16="http://schemas.microsoft.com/office/drawing/2014/main" id="{8311F53F-CA8C-E713-E992-C3B04EBC39F5}"/>
              </a:ext>
            </a:extLst>
          </p:cNvPr>
          <p:cNvPicPr>
            <a:picLocks noChangeAspect="1"/>
          </p:cNvPicPr>
          <p:nvPr/>
        </p:nvPicPr>
        <p:blipFill rotWithShape="1">
          <a:blip r:embed="rId12">
            <a:extLst>
              <a:ext uri="{28A0092B-C50C-407E-A947-70E740481C1C}">
                <a14:useLocalDpi xmlns:a14="http://schemas.microsoft.com/office/drawing/2010/main" val="0"/>
              </a:ext>
            </a:extLst>
          </a:blip>
          <a:srcRect l="22054" t="73703" r="19725" b="1"/>
          <a:stretch/>
        </p:blipFill>
        <p:spPr>
          <a:xfrm>
            <a:off x="3575021" y="1962971"/>
            <a:ext cx="10356289" cy="7352964"/>
          </a:xfrm>
          <a:prstGeom prst="rect">
            <a:avLst/>
          </a:prstGeom>
        </p:spPr>
      </p:pic>
    </p:spTree>
    <p:extLst>
      <p:ext uri="{BB962C8B-B14F-4D97-AF65-F5344CB8AC3E}">
        <p14:creationId xmlns:p14="http://schemas.microsoft.com/office/powerpoint/2010/main" val="37647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graphicFrame>
        <p:nvGraphicFramePr>
          <p:cNvPr id="24" name="Table 24">
            <a:extLst>
              <a:ext uri="{FF2B5EF4-FFF2-40B4-BE49-F238E27FC236}">
                <a16:creationId xmlns:a16="http://schemas.microsoft.com/office/drawing/2014/main" id="{EAFA2FC4-29C3-3E5E-222E-157C3A2676F9}"/>
              </a:ext>
            </a:extLst>
          </p:cNvPr>
          <p:cNvGraphicFramePr>
            <a:graphicFrameLocks noGrp="1"/>
          </p:cNvGraphicFramePr>
          <p:nvPr>
            <p:extLst>
              <p:ext uri="{D42A27DB-BD31-4B8C-83A1-F6EECF244321}">
                <p14:modId xmlns:p14="http://schemas.microsoft.com/office/powerpoint/2010/main" val="3867766295"/>
              </p:ext>
            </p:extLst>
          </p:nvPr>
        </p:nvGraphicFramePr>
        <p:xfrm>
          <a:off x="685800" y="419100"/>
          <a:ext cx="16916400" cy="9736392"/>
        </p:xfrm>
        <a:graphic>
          <a:graphicData uri="http://schemas.openxmlformats.org/drawingml/2006/table">
            <a:tbl>
              <a:tblPr firstRow="1" bandRow="1">
                <a:tableStyleId>{93296810-A885-4BE3-A3E7-6D5BEEA58F35}</a:tableStyleId>
              </a:tblPr>
              <a:tblGrid>
                <a:gridCol w="16916400">
                  <a:extLst>
                    <a:ext uri="{9D8B030D-6E8A-4147-A177-3AD203B41FA5}">
                      <a16:colId xmlns:a16="http://schemas.microsoft.com/office/drawing/2014/main" val="1384796323"/>
                    </a:ext>
                  </a:extLst>
                </a:gridCol>
              </a:tblGrid>
              <a:tr h="9684774">
                <a:tc>
                  <a:txBody>
                    <a:bodyPr/>
                    <a:lstStyle/>
                    <a:p>
                      <a:pPr algn="just">
                        <a:lnSpc>
                          <a:spcPct val="150000"/>
                        </a:lnSpc>
                      </a:pPr>
                      <a:r>
                        <a:rPr lang="en-US" sz="2500" b="1" i="0">
                          <a:solidFill>
                            <a:schemeClr val="tx1"/>
                          </a:solidFill>
                          <a:latin typeface="Arial" panose="020B0604020202020204" pitchFamily="34" charset="0"/>
                          <a:cs typeface="Arial" panose="020B0604020202020204" pitchFamily="34" charset="0"/>
                        </a:rPr>
                        <a:t>Trường:………………………….</a:t>
                      </a:r>
                    </a:p>
                    <a:p>
                      <a:pPr algn="just">
                        <a:lnSpc>
                          <a:spcPct val="150000"/>
                        </a:lnSpc>
                      </a:pPr>
                      <a:r>
                        <a:rPr lang="en-US" sz="2500" b="1" i="0">
                          <a:solidFill>
                            <a:schemeClr val="tx1"/>
                          </a:solidFill>
                          <a:latin typeface="Arial" panose="020B0604020202020204" pitchFamily="34" charset="0"/>
                          <a:cs typeface="Arial" panose="020B0604020202020204" pitchFamily="34" charset="0"/>
                        </a:rPr>
                        <a:t>Lớp:……………………………….</a:t>
                      </a:r>
                    </a:p>
                    <a:p>
                      <a:pPr algn="ctr">
                        <a:lnSpc>
                          <a:spcPct val="150000"/>
                        </a:lnSpc>
                      </a:pPr>
                      <a:r>
                        <a:rPr lang="en-US" sz="2500" b="1" i="0">
                          <a:solidFill>
                            <a:schemeClr val="tx1"/>
                          </a:solidFill>
                          <a:latin typeface="Arial" panose="020B0604020202020204" pitchFamily="34" charset="0"/>
                          <a:cs typeface="Arial" panose="020B0604020202020204" pitchFamily="34" charset="0"/>
                        </a:rPr>
                        <a:t>PHIẾU HỌC TẬP SỐ 2</a:t>
                      </a:r>
                    </a:p>
                    <a:p>
                      <a:pPr algn="ctr">
                        <a:lnSpc>
                          <a:spcPct val="150000"/>
                        </a:lnSpc>
                      </a:pPr>
                      <a:r>
                        <a:rPr lang="en-US" sz="2500" b="0" i="1">
                          <a:solidFill>
                            <a:schemeClr val="tx1"/>
                          </a:solidFill>
                          <a:latin typeface="Arial" panose="020B0604020202020204" pitchFamily="34" charset="0"/>
                          <a:cs typeface="Arial" panose="020B0604020202020204" pitchFamily="34" charset="0"/>
                        </a:rPr>
                        <a:t>Tìm hiểu về Protein</a:t>
                      </a:r>
                    </a:p>
                    <a:p>
                      <a:pPr algn="ctr">
                        <a:lnSpc>
                          <a:spcPct val="150000"/>
                        </a:lnSpc>
                      </a:pPr>
                      <a:r>
                        <a:rPr lang="en-US" sz="2500" b="0" i="1">
                          <a:solidFill>
                            <a:schemeClr val="tx1"/>
                          </a:solidFill>
                          <a:latin typeface="Arial" panose="020B0604020202020204" pitchFamily="34" charset="0"/>
                          <a:cs typeface="Arial" panose="020B0604020202020204" pitchFamily="34" charset="0"/>
                        </a:rPr>
                        <a:t>Nhóm:…………………..</a:t>
                      </a:r>
                    </a:p>
                    <a:p>
                      <a:pPr algn="just">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Tìm hiểu về Protein, thảo luận và trả lời các câu hỏi sau:</a:t>
                      </a:r>
                    </a:p>
                    <a:p>
                      <a:pP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1. Có bao nhiêu loại amino acid tham gia cấu tạo protein? Nêu điểm khác nhau giữa các amino acid.</a:t>
                      </a:r>
                    </a:p>
                    <a:p>
                      <a:pP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2. Tại sao trên bao bì của một số loại thực phẩm có ghi cụ thể thành phần các amino acid không thay thế?</a:t>
                      </a:r>
                    </a:p>
                    <a:p>
                      <a:pP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3. Dựa vào hình 6.7 SGK, nêu các nguyên tố chính cấu tạo nên phân tử amino acid và các liên kết giữa các amino acid tạo thành protein.</a:t>
                      </a:r>
                    </a:p>
                    <a:p>
                      <a:pP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4. Vì sao chỉ có 20 loại amino acid nhưng tạo được rất nhiều loại protein?</a:t>
                      </a:r>
                    </a:p>
                    <a:p>
                      <a:pP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5. Nêu ví dụ về protein tương ứng với mỗi vai trò của protein trong tế bào và cơ thể.</a:t>
                      </a:r>
                    </a:p>
                    <a:p>
                      <a:pP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6. Phân biệt các bậc cấu trúc của phân tử hemoglobin. Bậc cấu trúc nào của phân tử protein đóng vai trò quyết định các bậc còn lại?</a:t>
                      </a:r>
                    </a:p>
                    <a:p>
                      <a:pP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7. Khi thực hiện chức năng, protein có cấu trúc bậc mấy?</a:t>
                      </a:r>
                    </a:p>
                    <a:p>
                      <a:pPr algn="ctr">
                        <a:lnSpc>
                          <a:spcPct val="150000"/>
                        </a:lnSpc>
                      </a:pPr>
                      <a:r>
                        <a:rPr lang="en-US" sz="2500" b="1" i="0" kern="1200">
                          <a:solidFill>
                            <a:schemeClr val="tx1"/>
                          </a:solidFill>
                          <a:effectLst/>
                          <a:latin typeface="Arial" panose="020B0604020202020204" pitchFamily="34" charset="0"/>
                          <a:ea typeface="+mn-ea"/>
                          <a:cs typeface="Arial" panose="020B0604020202020204" pitchFamily="34" charset="0"/>
                        </a:rPr>
                        <a:t>Bài làm</a:t>
                      </a:r>
                    </a:p>
                    <a:p>
                      <a:pPr algn="ct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a:t>
                      </a:r>
                    </a:p>
                  </a:txBody>
                  <a:tcPr>
                    <a:solidFill>
                      <a:schemeClr val="accent6">
                        <a:lumMod val="20000"/>
                        <a:lumOff val="80000"/>
                      </a:schemeClr>
                    </a:solidFill>
                  </a:tcPr>
                </a:tc>
                <a:extLst>
                  <a:ext uri="{0D108BD9-81ED-4DB2-BD59-A6C34878D82A}">
                    <a16:rowId xmlns:a16="http://schemas.microsoft.com/office/drawing/2014/main" val="643522132"/>
                  </a:ext>
                </a:extLst>
              </a:tr>
            </a:tbl>
          </a:graphicData>
        </a:graphic>
      </p:graphicFrame>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Tree>
    <p:extLst>
      <p:ext uri="{BB962C8B-B14F-4D97-AF65-F5344CB8AC3E}">
        <p14:creationId xmlns:p14="http://schemas.microsoft.com/office/powerpoint/2010/main" val="30282879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8695994"/>
            <a:ext cx="18288000" cy="3507346"/>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73C4D4">
                <a:alpha val="80000"/>
              </a:srgbClr>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585460" y="277223"/>
            <a:ext cx="4201873" cy="255369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48860">
            <a:off x="-1251847" y="-1276961"/>
            <a:ext cx="4294383" cy="4114800"/>
          </a:xfrm>
          <a:prstGeom prst="rect">
            <a:avLst/>
          </a:prstGeom>
        </p:spPr>
      </p:pic>
      <p:sp>
        <p:nvSpPr>
          <p:cNvPr id="15" name="Rounded Rectangular Callout 15">
            <a:extLst>
              <a:ext uri="{FF2B5EF4-FFF2-40B4-BE49-F238E27FC236}">
                <a16:creationId xmlns:a16="http://schemas.microsoft.com/office/drawing/2014/main" id="{FB55C781-04F0-C848-1516-C55B85939032}"/>
              </a:ext>
            </a:extLst>
          </p:cNvPr>
          <p:cNvSpPr/>
          <p:nvPr/>
        </p:nvSpPr>
        <p:spPr>
          <a:xfrm>
            <a:off x="3848157" y="780439"/>
            <a:ext cx="13335000" cy="2909048"/>
          </a:xfrm>
          <a:prstGeom prst="wedgeRoundRectCallout">
            <a:avLst>
              <a:gd name="adj1" fmla="val -57040"/>
              <a:gd name="adj2" fmla="val 52391"/>
              <a:gd name="adj3" fmla="val 16667"/>
            </a:avLst>
          </a:prstGeom>
          <a:solidFill>
            <a:schemeClr val="tx2">
              <a:lumMod val="20000"/>
              <a:lumOff val="80000"/>
            </a:schemeClr>
          </a:solidFill>
          <a:ln w="38100">
            <a:solidFill>
              <a:schemeClr val="tx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Kể tên các thực phẩm em hay sử dụng hằng ngày.</a:t>
            </a:r>
          </a:p>
          <a:p>
            <a:pPr marL="571500" indent="-571500">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Dựa vào hiểu biết của mình, em hãy cho biết các chất có trong thực phẩm đó.</a:t>
            </a:r>
          </a:p>
        </p:txBody>
      </p:sp>
      <p:pic>
        <p:nvPicPr>
          <p:cNvPr id="18" name="Picture 17">
            <a:extLst>
              <a:ext uri="{FF2B5EF4-FFF2-40B4-BE49-F238E27FC236}">
                <a16:creationId xmlns:a16="http://schemas.microsoft.com/office/drawing/2014/main" id="{4EB664AC-0A3B-7559-FD32-3C309ADEFB52}"/>
              </a:ext>
            </a:extLst>
          </p:cNvPr>
          <p:cNvPicPr>
            <a:picLocks noChangeAspect="1"/>
          </p:cNvPicPr>
          <p:nvPr/>
        </p:nvPicPr>
        <p:blipFill rotWithShape="1">
          <a:blip r:embed="rId6">
            <a:extLst>
              <a:ext uri="{28A0092B-C50C-407E-A947-70E740481C1C}">
                <a14:useLocalDpi xmlns:a14="http://schemas.microsoft.com/office/drawing/2010/main" val="0"/>
              </a:ext>
            </a:extLst>
          </a:blip>
          <a:srcRect l="19985" t="50535" r="54167"/>
          <a:stretch/>
        </p:blipFill>
        <p:spPr>
          <a:xfrm>
            <a:off x="-17206" y="3970557"/>
            <a:ext cx="6491676" cy="6988125"/>
          </a:xfrm>
          <a:prstGeom prst="rect">
            <a:avLst/>
          </a:prstGeom>
        </p:spPr>
      </p:pic>
      <p:pic>
        <p:nvPicPr>
          <p:cNvPr id="20" name="Picture 19">
            <a:extLst>
              <a:ext uri="{FF2B5EF4-FFF2-40B4-BE49-F238E27FC236}">
                <a16:creationId xmlns:a16="http://schemas.microsoft.com/office/drawing/2014/main" id="{16883D52-F511-9D29-872D-CB5F1BC7AE7F}"/>
              </a:ext>
            </a:extLst>
          </p:cNvPr>
          <p:cNvPicPr>
            <a:picLocks noChangeAspect="1"/>
          </p:cNvPicPr>
          <p:nvPr/>
        </p:nvPicPr>
        <p:blipFill rotWithShape="1">
          <a:blip r:embed="rId7">
            <a:extLst>
              <a:ext uri="{28A0092B-C50C-407E-A947-70E740481C1C}">
                <a14:useLocalDpi xmlns:a14="http://schemas.microsoft.com/office/drawing/2010/main" val="0"/>
              </a:ext>
            </a:extLst>
          </a:blip>
          <a:srcRect l="43836" t="2031" r="26241" b="52037"/>
          <a:stretch/>
        </p:blipFill>
        <p:spPr>
          <a:xfrm>
            <a:off x="7696200" y="3335601"/>
            <a:ext cx="7706422" cy="6653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
        <p:nvSpPr>
          <p:cNvPr id="4" name="TextBox 3">
            <a:extLst>
              <a:ext uri="{FF2B5EF4-FFF2-40B4-BE49-F238E27FC236}">
                <a16:creationId xmlns:a16="http://schemas.microsoft.com/office/drawing/2014/main" id="{BC4A8F69-9C88-EC34-A35E-BF0CB313EB97}"/>
              </a:ext>
            </a:extLst>
          </p:cNvPr>
          <p:cNvSpPr txBox="1"/>
          <p:nvPr/>
        </p:nvSpPr>
        <p:spPr>
          <a:xfrm>
            <a:off x="1676400" y="983831"/>
            <a:ext cx="14763610" cy="6196440"/>
          </a:xfrm>
          <a:prstGeom prst="rect">
            <a:avLst/>
          </a:prstGeom>
          <a:noFill/>
        </p:spPr>
        <p:txBody>
          <a:bodyPr wrap="square">
            <a:spAutoFit/>
          </a:bodyPr>
          <a:lstStyle/>
          <a:p>
            <a:pPr marL="685800" marR="0" indent="-685800" algn="just">
              <a:lnSpc>
                <a:spcPct val="150000"/>
              </a:lnSpc>
              <a:spcBef>
                <a:spcPts val="0"/>
              </a:spcBef>
              <a:spcAft>
                <a:spcPts val="0"/>
              </a:spcAft>
              <a:buFont typeface="Wingdings" panose="05000000000000000000" pitchFamily="2" charset="2"/>
              <a:buChar char="§"/>
            </a:pPr>
            <a:r>
              <a:rPr lang="en-US" sz="4500">
                <a:effectLst/>
                <a:latin typeface="Arial" panose="020B0604020202020204" pitchFamily="34" charset="0"/>
                <a:ea typeface="Times New Roman" panose="02020603050405020304" pitchFamily="18" charset="0"/>
                <a:cs typeface="Arial" panose="020B0604020202020204" pitchFamily="34" charset="0"/>
              </a:rPr>
              <a:t>Chiếm hơn 50% khối lượng vật chất khô của tế  bào.</a:t>
            </a:r>
          </a:p>
          <a:p>
            <a:pPr marL="685800" marR="0" indent="-685800" algn="just">
              <a:lnSpc>
                <a:spcPct val="150000"/>
              </a:lnSpc>
              <a:spcBef>
                <a:spcPts val="0"/>
              </a:spcBef>
              <a:spcAft>
                <a:spcPts val="0"/>
              </a:spcAft>
              <a:buFont typeface="Wingdings" panose="05000000000000000000" pitchFamily="2" charset="2"/>
              <a:buChar char="§"/>
            </a:pPr>
            <a:r>
              <a:rPr lang="en-US" sz="4500">
                <a:effectLst/>
                <a:latin typeface="Arial" panose="020B0604020202020204" pitchFamily="34" charset="0"/>
                <a:ea typeface="Times New Roman" panose="02020603050405020304" pitchFamily="18" charset="0"/>
                <a:cs typeface="Arial" panose="020B0604020202020204" pitchFamily="34" charset="0"/>
              </a:rPr>
              <a:t>Là polymer sinh học, cấu tạo từ hàng chục đến hàng trăm nghìn gốc amino acid, kết hợp với nhau bằng liên kết peptide, tạo thành chuỗi thẳng, không phân nhánh.</a:t>
            </a:r>
          </a:p>
          <a:p>
            <a:pPr marL="685800" marR="0" indent="-685800" algn="just">
              <a:lnSpc>
                <a:spcPct val="150000"/>
              </a:lnSpc>
              <a:spcBef>
                <a:spcPts val="0"/>
              </a:spcBef>
              <a:spcAft>
                <a:spcPts val="0"/>
              </a:spcAft>
              <a:buFont typeface="Wingdings" panose="05000000000000000000" pitchFamily="2" charset="2"/>
              <a:buChar char="§"/>
            </a:pPr>
            <a:r>
              <a:rPr lang="en-US" sz="4500">
                <a:effectLst/>
                <a:latin typeface="Arial" panose="020B0604020202020204" pitchFamily="34" charset="0"/>
                <a:ea typeface="Times New Roman" panose="02020603050405020304" pitchFamily="18" charset="0"/>
                <a:cs typeface="Arial" panose="020B0604020202020204" pitchFamily="34" charset="0"/>
              </a:rPr>
              <a:t>Gồm các nguyên tố: C, H, O, N, S và một số nguyên tố khác như P, Zn, Fe, Cu, Mg,...</a:t>
            </a:r>
          </a:p>
        </p:txBody>
      </p:sp>
      <p:pic>
        <p:nvPicPr>
          <p:cNvPr id="10" name="Picture 9">
            <a:extLst>
              <a:ext uri="{FF2B5EF4-FFF2-40B4-BE49-F238E27FC236}">
                <a16:creationId xmlns:a16="http://schemas.microsoft.com/office/drawing/2014/main" id="{AD27A294-2F20-6501-3363-C9C9FB1D62B0}"/>
              </a:ext>
            </a:extLst>
          </p:cNvPr>
          <p:cNvPicPr>
            <a:picLocks noChangeAspect="1"/>
          </p:cNvPicPr>
          <p:nvPr/>
        </p:nvPicPr>
        <p:blipFill rotWithShape="1">
          <a:blip r:embed="rId12">
            <a:extLst>
              <a:ext uri="{28A0092B-C50C-407E-A947-70E740481C1C}">
                <a14:useLocalDpi xmlns:a14="http://schemas.microsoft.com/office/drawing/2010/main" val="0"/>
              </a:ext>
            </a:extLst>
          </a:blip>
          <a:srcRect t="6123" r="67242" b="43871"/>
          <a:stretch/>
        </p:blipFill>
        <p:spPr>
          <a:xfrm>
            <a:off x="11994918" y="5862253"/>
            <a:ext cx="5153025" cy="4424747"/>
          </a:xfrm>
          <a:prstGeom prst="rect">
            <a:avLst/>
          </a:prstGeom>
        </p:spPr>
      </p:pic>
    </p:spTree>
    <p:extLst>
      <p:ext uri="{BB962C8B-B14F-4D97-AF65-F5344CB8AC3E}">
        <p14:creationId xmlns:p14="http://schemas.microsoft.com/office/powerpoint/2010/main" val="28376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
        <p:nvSpPr>
          <p:cNvPr id="5" name="TextBox 4">
            <a:extLst>
              <a:ext uri="{FF2B5EF4-FFF2-40B4-BE49-F238E27FC236}">
                <a16:creationId xmlns:a16="http://schemas.microsoft.com/office/drawing/2014/main" id="{0AB15C14-743A-7A76-1D3A-2813761CBF21}"/>
              </a:ext>
            </a:extLst>
          </p:cNvPr>
          <p:cNvSpPr txBox="1"/>
          <p:nvPr/>
        </p:nvSpPr>
        <p:spPr>
          <a:xfrm>
            <a:off x="1321159" y="1139118"/>
            <a:ext cx="15678009" cy="828823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Vai trò: Protein tham gia hầu hết các hoạt động sống của tế bào.</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Là chất xúc tác sinh học cho hầu hết các phản ứng (enzyme); </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Là thành phần cấu trúc nên tế bào, cơ thể;</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Tham gia vận chuyển các chất qua màng, trong tế bào và trong cơ thể; </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Điều hoà các quá trình trao đổi chất, truyền thông tin di truyền, sinh trưởng, phát triển, sinh sản; vận động tế bào và cơ thể; </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Bảo vệ cơ thể chống lại sự nhiễm virus, vi khuẩn và các bệnh tật; </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Là chất dự trữ.</a:t>
            </a:r>
          </a:p>
        </p:txBody>
      </p:sp>
    </p:spTree>
    <p:extLst>
      <p:ext uri="{BB962C8B-B14F-4D97-AF65-F5344CB8AC3E}">
        <p14:creationId xmlns:p14="http://schemas.microsoft.com/office/powerpoint/2010/main" val="380187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6924" y="94869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
        <p:nvSpPr>
          <p:cNvPr id="4" name="TextBox 3">
            <a:extLst>
              <a:ext uri="{FF2B5EF4-FFF2-40B4-BE49-F238E27FC236}">
                <a16:creationId xmlns:a16="http://schemas.microsoft.com/office/drawing/2014/main" id="{52991C16-DDF9-9678-DD31-BA934EBC02DF}"/>
              </a:ext>
            </a:extLst>
          </p:cNvPr>
          <p:cNvSpPr txBox="1"/>
          <p:nvPr/>
        </p:nvSpPr>
        <p:spPr>
          <a:xfrm>
            <a:off x="990600" y="444389"/>
            <a:ext cx="15468600" cy="921156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Để thực hiện các hoạt động sống, protein phải có cấu trúc không gian 3 chiều đặc trưng, được hình thành từ các bậc cấu trúc khác nhau:</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Cấu trúc bậc l là trình tự sắp xếp các amino acid trong chuỗi polypeptide và được ổn định bằng liên kết peptide; đặc trưng cho từng loại protein và là một cơ sở để xác định quan hệ họ hàng của các sinh vật.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Cấu trúc bậc 2 là dạng xoắn hoặc gấp nép cục bộ trong không gian của chuỗi polypeptide nhờ các liên kết hydrogen giữa các nguyên tử H và O của các liên kết peptide.</a:t>
            </a:r>
          </a:p>
        </p:txBody>
      </p:sp>
    </p:spTree>
    <p:extLst>
      <p:ext uri="{BB962C8B-B14F-4D97-AF65-F5344CB8AC3E}">
        <p14:creationId xmlns:p14="http://schemas.microsoft.com/office/powerpoint/2010/main" val="45345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6924" y="94869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
        <p:nvSpPr>
          <p:cNvPr id="7" name="TextBox 6">
            <a:extLst>
              <a:ext uri="{FF2B5EF4-FFF2-40B4-BE49-F238E27FC236}">
                <a16:creationId xmlns:a16="http://schemas.microsoft.com/office/drawing/2014/main" id="{EDC06262-294D-559E-951C-D0BD4999C968}"/>
              </a:ext>
            </a:extLst>
          </p:cNvPr>
          <p:cNvSpPr txBox="1"/>
          <p:nvPr/>
        </p:nvSpPr>
        <p:spPr>
          <a:xfrm>
            <a:off x="1227234" y="1436198"/>
            <a:ext cx="14935200" cy="7364901"/>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Cấu trúc bậc 3: dạng cuộn lại trong không gian của toàn chuỗi polypeptide nhờ liên kết disulfide (S — S) giữa hai gốc cysteine ở xa nhau trong chuỗi và các liên kết yếu như tương tác kị nước, liên kết hydrogen, liên kết ion giữa các gốc R.</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Đối với những phân tử protein gồm hai hay nhiêu chuỗi polypeptide có cấu trúc không gian ba chiêu đặc trưng, các chuỗi này tương tác với nhau tạo thành cầu trúc bậc 4. Ví dụ: Phân tử hemoglobin có bốn bậc cấu trúc.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7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6" name="TextBox 5">
            <a:extLst>
              <a:ext uri="{FF2B5EF4-FFF2-40B4-BE49-F238E27FC236}">
                <a16:creationId xmlns:a16="http://schemas.microsoft.com/office/drawing/2014/main" id="{4A846B05-6AAF-7E1E-A4E9-B3BFDAAA5B77}"/>
              </a:ext>
            </a:extLst>
          </p:cNvPr>
          <p:cNvSpPr txBox="1"/>
          <p:nvPr/>
        </p:nvSpPr>
        <p:spPr>
          <a:xfrm>
            <a:off x="3444723" y="-27347"/>
            <a:ext cx="11015662" cy="1407373"/>
          </a:xfrm>
          <a:prstGeom prst="rect">
            <a:avLst/>
          </a:prstGeom>
          <a:noFill/>
        </p:spPr>
        <p:txBody>
          <a:bodyPr wrap="square">
            <a:spAutoFit/>
          </a:bodyPr>
          <a:lstStyle/>
          <a:p>
            <a:pPr marL="0" marR="0" algn="ctr">
              <a:lnSpc>
                <a:spcPct val="150000"/>
              </a:lnSpc>
              <a:spcBef>
                <a:spcPts val="0"/>
              </a:spcBef>
              <a:spcAft>
                <a:spcPts val="0"/>
              </a:spcAft>
            </a:pPr>
            <a:r>
              <a:rPr lang="en-US" sz="6500" b="1">
                <a:effectLst/>
                <a:latin typeface="Arial" panose="020B0604020202020204" pitchFamily="34" charset="0"/>
                <a:ea typeface="Times New Roman" panose="02020603050405020304" pitchFamily="18" charset="0"/>
                <a:cs typeface="Arial" panose="020B0604020202020204" pitchFamily="34" charset="0"/>
              </a:rPr>
              <a:t>IV. Nucleic acid</a:t>
            </a:r>
            <a:endParaRPr lang="en-US" sz="6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6C2F2064-565A-DC22-EE1C-0D9DB91F8875}"/>
              </a:ext>
            </a:extLst>
          </p:cNvPr>
          <p:cNvSpPr txBox="1"/>
          <p:nvPr/>
        </p:nvSpPr>
        <p:spPr>
          <a:xfrm>
            <a:off x="3444723" y="1380026"/>
            <a:ext cx="13716000" cy="1824923"/>
          </a:xfrm>
          <a:prstGeom prst="rect">
            <a:avLst/>
          </a:prstGeom>
          <a:noFill/>
        </p:spPr>
        <p:txBody>
          <a:bodyPr wrap="square">
            <a:spAutoFit/>
          </a:bodyPr>
          <a:lstStyle/>
          <a:p>
            <a:pPr marL="0" marR="0" algn="just">
              <a:lnSpc>
                <a:spcPct val="150000"/>
              </a:lnSpc>
              <a:spcBef>
                <a:spcPts val="300"/>
              </a:spcBef>
              <a:spcAft>
                <a:spcPts val="300"/>
              </a:spcAft>
            </a:pPr>
            <a:r>
              <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Đọc thông tin mục IV (SGK tr.33-34) để tìm hiểu về vai trò của nucleic acid.</a:t>
            </a:r>
          </a:p>
        </p:txBody>
      </p:sp>
      <p:pic>
        <p:nvPicPr>
          <p:cNvPr id="8" name="Picture 7">
            <a:extLst>
              <a:ext uri="{FF2B5EF4-FFF2-40B4-BE49-F238E27FC236}">
                <a16:creationId xmlns:a16="http://schemas.microsoft.com/office/drawing/2014/main" id="{54C58771-E182-234C-22D0-765F3AA9669A}"/>
              </a:ext>
            </a:extLst>
          </p:cNvPr>
          <p:cNvPicPr>
            <a:picLocks noChangeAspect="1"/>
          </p:cNvPicPr>
          <p:nvPr/>
        </p:nvPicPr>
        <p:blipFill rotWithShape="1">
          <a:blip r:embed="rId6">
            <a:extLst>
              <a:ext uri="{28A0092B-C50C-407E-A947-70E740481C1C}">
                <a14:useLocalDpi xmlns:a14="http://schemas.microsoft.com/office/drawing/2010/main" val="0"/>
              </a:ext>
            </a:extLst>
          </a:blip>
          <a:srcRect l="8745" t="9254" r="75837" b="43333"/>
          <a:stretch/>
        </p:blipFill>
        <p:spPr>
          <a:xfrm rot="1241208">
            <a:off x="1905000" y="1195787"/>
            <a:ext cx="1371600" cy="2372497"/>
          </a:xfrm>
          <a:prstGeom prst="rect">
            <a:avLst/>
          </a:prstGeom>
        </p:spPr>
      </p:pic>
      <p:pic>
        <p:nvPicPr>
          <p:cNvPr id="12" name="Picture 11">
            <a:extLst>
              <a:ext uri="{FF2B5EF4-FFF2-40B4-BE49-F238E27FC236}">
                <a16:creationId xmlns:a16="http://schemas.microsoft.com/office/drawing/2014/main" id="{157B417F-27A7-2961-A236-872A9D9BA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3276819"/>
            <a:ext cx="7772400" cy="6220903"/>
          </a:xfrm>
          <a:prstGeom prst="rect">
            <a:avLst/>
          </a:prstGeom>
        </p:spPr>
      </p:pic>
    </p:spTree>
    <p:extLst>
      <p:ext uri="{BB962C8B-B14F-4D97-AF65-F5344CB8AC3E}">
        <p14:creationId xmlns:p14="http://schemas.microsoft.com/office/powerpoint/2010/main" val="29273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64521" y="9327777"/>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9" name="TextBox 8">
            <a:extLst>
              <a:ext uri="{FF2B5EF4-FFF2-40B4-BE49-F238E27FC236}">
                <a16:creationId xmlns:a16="http://schemas.microsoft.com/office/drawing/2014/main" id="{B9D37D5B-AAB0-8D5F-58C4-0A51B371052D}"/>
              </a:ext>
            </a:extLst>
          </p:cNvPr>
          <p:cNvSpPr txBox="1"/>
          <p:nvPr/>
        </p:nvSpPr>
        <p:spPr>
          <a:xfrm>
            <a:off x="5943600" y="0"/>
            <a:ext cx="12039600" cy="10250307"/>
          </a:xfrm>
          <a:prstGeom prst="rect">
            <a:avLst/>
          </a:prstGeom>
          <a:noFill/>
        </p:spPr>
        <p:txBody>
          <a:bodyPr wrap="square">
            <a:spAutoFit/>
          </a:bodyPr>
          <a:lstStyle/>
          <a:p>
            <a:pPr marL="0" marR="0" algn="ctr">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1. Nucleotide</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q"/>
            </a:pPr>
            <a:r>
              <a:rPr lang="en-US" sz="4000">
                <a:effectLst/>
                <a:latin typeface="Arial" panose="020B0604020202020204" pitchFamily="34" charset="0"/>
                <a:ea typeface="Times New Roman" panose="02020603050405020304" pitchFamily="18" charset="0"/>
                <a:cs typeface="Arial" panose="020B0604020202020204" pitchFamily="34" charset="0"/>
              </a:rPr>
              <a:t>Cấu tạo gồm 3 phần:</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Gốc phosphate.</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Đường pentose: gồm hai loại deoxyribose và ribose.</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Nitrogenous base: gồm hai nhóm purine (A, G) và pyrimidine (C, U).</a:t>
            </a:r>
          </a:p>
          <a:p>
            <a:pPr marL="571500" marR="0" indent="-571500" algn="just">
              <a:lnSpc>
                <a:spcPct val="150000"/>
              </a:lnSpc>
              <a:spcBef>
                <a:spcPts val="0"/>
              </a:spcBef>
              <a:spcAft>
                <a:spcPts val="0"/>
              </a:spcAft>
              <a:buFont typeface="Wingdings" panose="05000000000000000000" pitchFamily="2" charset="2"/>
              <a:buChar char="q"/>
            </a:pPr>
            <a:r>
              <a:rPr lang="en-US" sz="4000">
                <a:effectLst/>
                <a:latin typeface="Arial" panose="020B0604020202020204" pitchFamily="34" charset="0"/>
                <a:ea typeface="Times New Roman" panose="02020603050405020304" pitchFamily="18" charset="0"/>
                <a:cs typeface="Arial" panose="020B0604020202020204" pitchFamily="34" charset="0"/>
              </a:rPr>
              <a:t>Là đơn phân cấu tạo nên nucleic acid;  một số nucleotide cung cấp năng lượng trực tiếp cho nhiều hoạt động sống của tế bào, tham gia quá trình truyền tin nội bào.</a:t>
            </a:r>
          </a:p>
        </p:txBody>
      </p:sp>
      <p:sp>
        <p:nvSpPr>
          <p:cNvPr id="10" name="Scroll: Vertical 9">
            <a:extLst>
              <a:ext uri="{FF2B5EF4-FFF2-40B4-BE49-F238E27FC236}">
                <a16:creationId xmlns:a16="http://schemas.microsoft.com/office/drawing/2014/main" id="{3AC7AF0C-EBED-B294-9323-C93FAA024F09}"/>
              </a:ext>
            </a:extLst>
          </p:cNvPr>
          <p:cNvSpPr/>
          <p:nvPr/>
        </p:nvSpPr>
        <p:spPr>
          <a:xfrm>
            <a:off x="155071" y="1646772"/>
            <a:ext cx="5638800" cy="8098441"/>
          </a:xfrm>
          <a:prstGeom prst="verticalScroll">
            <a:avLst/>
          </a:prstGeom>
          <a:solidFill>
            <a:schemeClr val="bg2">
              <a:lumMod val="9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6F6FC73-AF6A-8775-F47A-FE4369B1DC6F}"/>
              </a:ext>
            </a:extLst>
          </p:cNvPr>
          <p:cNvSpPr txBox="1"/>
          <p:nvPr/>
        </p:nvSpPr>
        <p:spPr>
          <a:xfrm>
            <a:off x="979214" y="3860200"/>
            <a:ext cx="3920651" cy="367158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Nêu cấu tạo của nucleotide</a:t>
            </a:r>
          </a:p>
          <a:p>
            <a:pPr marL="285750" indent="-28575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Khái niệm của nucleotide</a:t>
            </a:r>
          </a:p>
        </p:txBody>
      </p:sp>
    </p:spTree>
    <p:extLst>
      <p:ext uri="{BB962C8B-B14F-4D97-AF65-F5344CB8AC3E}">
        <p14:creationId xmlns:p14="http://schemas.microsoft.com/office/powerpoint/2010/main" val="23977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fade">
                                      <p:cBhvr>
                                        <p:cTn id="4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14287" y="9070349"/>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6" name="TextBox 5">
            <a:extLst>
              <a:ext uri="{FF2B5EF4-FFF2-40B4-BE49-F238E27FC236}">
                <a16:creationId xmlns:a16="http://schemas.microsoft.com/office/drawing/2014/main" id="{6A2299CE-8744-76E1-6023-CDCC11508C38}"/>
              </a:ext>
            </a:extLst>
          </p:cNvPr>
          <p:cNvSpPr txBox="1"/>
          <p:nvPr/>
        </p:nvSpPr>
        <p:spPr>
          <a:xfrm>
            <a:off x="838200" y="266700"/>
            <a:ext cx="17068800" cy="9883860"/>
          </a:xfrm>
          <a:prstGeom prst="rect">
            <a:avLst/>
          </a:prstGeom>
          <a:noFill/>
        </p:spPr>
        <p:txBody>
          <a:bodyPr wrap="square">
            <a:spAutoFit/>
          </a:bodyPr>
          <a:lstStyle/>
          <a:p>
            <a:pPr marL="0" marR="0" algn="just">
              <a:lnSpc>
                <a:spcPct val="150000"/>
              </a:lnSpc>
              <a:spcBef>
                <a:spcPts val="0"/>
              </a:spcBef>
              <a:spcAft>
                <a:spcPts val="0"/>
              </a:spcAft>
            </a:pPr>
            <a:r>
              <a:rPr lang="en-US" sz="3900" b="1">
                <a:effectLst/>
                <a:latin typeface="Arial" panose="020B0604020202020204" pitchFamily="34" charset="0"/>
                <a:ea typeface="Times New Roman" panose="02020603050405020304" pitchFamily="18" charset="0"/>
                <a:cs typeface="Arial" panose="020B0604020202020204" pitchFamily="34" charset="0"/>
              </a:rPr>
              <a:t>2. DNA và RNA</a:t>
            </a:r>
            <a:endParaRPr lang="en-US" sz="39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0"/>
              </a:spcAft>
              <a:buFont typeface="Wingdings" panose="05000000000000000000" pitchFamily="2" charset="2"/>
              <a:buChar char="Ø"/>
            </a:pPr>
            <a:r>
              <a:rPr lang="en-US" sz="3900">
                <a:effectLst/>
                <a:latin typeface="Arial" panose="020B0604020202020204" pitchFamily="34" charset="0"/>
                <a:ea typeface="Times New Roman" panose="02020603050405020304" pitchFamily="18" charset="0"/>
                <a:cs typeface="Arial" panose="020B0604020202020204" pitchFamily="34" charset="0"/>
              </a:rPr>
              <a:t>Các nucleotide kết hợp với nhau qua liên kết phosphodiester, hình thành giữa đường pentose của nucleotide này với gốc phosphate của nucleotide kế tiếp tạo thành chuỗi polynucleotide.</a:t>
            </a:r>
          </a:p>
          <a:p>
            <a:pPr marL="457200" marR="0" indent="-457200" algn="just">
              <a:lnSpc>
                <a:spcPct val="150000"/>
              </a:lnSpc>
              <a:spcBef>
                <a:spcPts val="0"/>
              </a:spcBef>
              <a:spcAft>
                <a:spcPts val="0"/>
              </a:spcAft>
              <a:buFont typeface="Wingdings" panose="05000000000000000000" pitchFamily="2" charset="2"/>
              <a:buChar char="Ø"/>
            </a:pPr>
            <a:r>
              <a:rPr lang="en-US" sz="3900">
                <a:effectLst/>
                <a:latin typeface="Arial" panose="020B0604020202020204" pitchFamily="34" charset="0"/>
                <a:ea typeface="Times New Roman" panose="02020603050405020304" pitchFamily="18" charset="0"/>
                <a:cs typeface="Arial" panose="020B0604020202020204" pitchFamily="34" charset="0"/>
              </a:rPr>
              <a:t>Phân tử DNA ở tế bào nhân thực gồm hai chuỗi polynucleotide dài có chiều ngược nhau (5' - 3' và 3 - 5'), xoắn song song xung quanh một trục tưởng tượng, liên kết với nhau bằng liên kết hydrogen theo nguyên tắc bổ sung.</a:t>
            </a:r>
          </a:p>
          <a:p>
            <a:pPr marL="457200" marR="0" indent="-457200" algn="just">
              <a:lnSpc>
                <a:spcPct val="150000"/>
              </a:lnSpc>
              <a:spcBef>
                <a:spcPts val="0"/>
              </a:spcBef>
              <a:spcAft>
                <a:spcPts val="0"/>
              </a:spcAft>
              <a:buFont typeface="Wingdings" panose="05000000000000000000" pitchFamily="2" charset="2"/>
              <a:buChar char="Ø"/>
            </a:pPr>
            <a:r>
              <a:rPr lang="en-US" sz="3900">
                <a:effectLst/>
                <a:latin typeface="Arial" panose="020B0604020202020204" pitchFamily="34" charset="0"/>
                <a:ea typeface="Times New Roman" panose="02020603050405020304" pitchFamily="18" charset="0"/>
                <a:cs typeface="Arial" panose="020B0604020202020204" pitchFamily="34" charset="0"/>
              </a:rPr>
              <a:t>Số loại DNA và RNA vô cùng đa dạng. Mỗi loài, mỗi cá thể đều có thành phần DNA đặc trưng.</a:t>
            </a:r>
          </a:p>
          <a:p>
            <a:pPr marL="457200" marR="0" indent="-457200" algn="just">
              <a:lnSpc>
                <a:spcPct val="150000"/>
              </a:lnSpc>
              <a:spcBef>
                <a:spcPts val="0"/>
              </a:spcBef>
              <a:spcAft>
                <a:spcPts val="0"/>
              </a:spcAft>
              <a:buFont typeface="Wingdings" panose="05000000000000000000" pitchFamily="2" charset="2"/>
              <a:buChar char="Ø"/>
            </a:pPr>
            <a:r>
              <a:rPr lang="en-US" sz="3900">
                <a:effectLst/>
                <a:latin typeface="Arial" panose="020B0604020202020204" pitchFamily="34" charset="0"/>
                <a:ea typeface="Times New Roman" panose="02020603050405020304" pitchFamily="18" charset="0"/>
                <a:cs typeface="Arial" panose="020B0604020202020204" pitchFamily="34" charset="0"/>
              </a:rPr>
              <a:t>Nucleic acid có vai trò quy định, lưu giữ và truyền đạt thông tin di truyền.</a:t>
            </a:r>
            <a:endParaRPr lang="en-US" sz="3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9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graphicFrame>
        <p:nvGraphicFramePr>
          <p:cNvPr id="24" name="Table 24">
            <a:extLst>
              <a:ext uri="{FF2B5EF4-FFF2-40B4-BE49-F238E27FC236}">
                <a16:creationId xmlns:a16="http://schemas.microsoft.com/office/drawing/2014/main" id="{EAFA2FC4-29C3-3E5E-222E-157C3A2676F9}"/>
              </a:ext>
            </a:extLst>
          </p:cNvPr>
          <p:cNvGraphicFramePr>
            <a:graphicFrameLocks noGrp="1"/>
          </p:cNvGraphicFramePr>
          <p:nvPr>
            <p:extLst>
              <p:ext uri="{D42A27DB-BD31-4B8C-83A1-F6EECF244321}">
                <p14:modId xmlns:p14="http://schemas.microsoft.com/office/powerpoint/2010/main" val="1867804500"/>
              </p:ext>
            </p:extLst>
          </p:nvPr>
        </p:nvGraphicFramePr>
        <p:xfrm>
          <a:off x="685800" y="419100"/>
          <a:ext cx="16916400" cy="9684774"/>
        </p:xfrm>
        <a:graphic>
          <a:graphicData uri="http://schemas.openxmlformats.org/drawingml/2006/table">
            <a:tbl>
              <a:tblPr firstRow="1" bandRow="1">
                <a:tableStyleId>{93296810-A885-4BE3-A3E7-6D5BEEA58F35}</a:tableStyleId>
              </a:tblPr>
              <a:tblGrid>
                <a:gridCol w="16916400">
                  <a:extLst>
                    <a:ext uri="{9D8B030D-6E8A-4147-A177-3AD203B41FA5}">
                      <a16:colId xmlns:a16="http://schemas.microsoft.com/office/drawing/2014/main" val="1384796323"/>
                    </a:ext>
                  </a:extLst>
                </a:gridCol>
              </a:tblGrid>
              <a:tr h="9684774">
                <a:tc>
                  <a:txBody>
                    <a:bodyPr/>
                    <a:lstStyle/>
                    <a:p>
                      <a:pPr algn="just">
                        <a:lnSpc>
                          <a:spcPct val="150000"/>
                        </a:lnSpc>
                      </a:pPr>
                      <a:r>
                        <a:rPr lang="en-US" sz="2500" b="1" i="0">
                          <a:solidFill>
                            <a:schemeClr val="tx1"/>
                          </a:solidFill>
                          <a:latin typeface="Arial" panose="020B0604020202020204" pitchFamily="34" charset="0"/>
                          <a:cs typeface="Arial" panose="020B0604020202020204" pitchFamily="34" charset="0"/>
                        </a:rPr>
                        <a:t>Trường:………………………….</a:t>
                      </a:r>
                    </a:p>
                    <a:p>
                      <a:pPr algn="just">
                        <a:lnSpc>
                          <a:spcPct val="150000"/>
                        </a:lnSpc>
                      </a:pPr>
                      <a:r>
                        <a:rPr lang="en-US" sz="2500" b="1" i="0">
                          <a:solidFill>
                            <a:schemeClr val="tx1"/>
                          </a:solidFill>
                          <a:latin typeface="Arial" panose="020B0604020202020204" pitchFamily="34" charset="0"/>
                          <a:cs typeface="Arial" panose="020B0604020202020204" pitchFamily="34" charset="0"/>
                        </a:rPr>
                        <a:t>Lớp:……………………………….</a:t>
                      </a:r>
                    </a:p>
                    <a:p>
                      <a:pPr algn="ctr">
                        <a:lnSpc>
                          <a:spcPct val="150000"/>
                        </a:lnSpc>
                      </a:pPr>
                      <a:r>
                        <a:rPr lang="en-US" sz="2500" b="1" i="0">
                          <a:solidFill>
                            <a:schemeClr val="tx1"/>
                          </a:solidFill>
                          <a:latin typeface="Arial" panose="020B0604020202020204" pitchFamily="34" charset="0"/>
                          <a:cs typeface="Arial" panose="020B0604020202020204" pitchFamily="34" charset="0"/>
                        </a:rPr>
                        <a:t>PHIẾU HỌC TẬP SỐ 3</a:t>
                      </a:r>
                    </a:p>
                    <a:p>
                      <a:pPr algn="ctr">
                        <a:lnSpc>
                          <a:spcPct val="150000"/>
                        </a:lnSpc>
                      </a:pPr>
                      <a:r>
                        <a:rPr lang="en-US" sz="2500" b="1" i="1">
                          <a:solidFill>
                            <a:schemeClr val="tx1"/>
                          </a:solidFill>
                          <a:latin typeface="Arial" panose="020B0604020202020204" pitchFamily="34" charset="0"/>
                          <a:cs typeface="Arial" panose="020B0604020202020204" pitchFamily="34" charset="0"/>
                        </a:rPr>
                        <a:t>Tìm hiểu về </a:t>
                      </a:r>
                      <a:r>
                        <a:rPr lang="en-US" sz="2500" b="1" i="1" kern="1200">
                          <a:solidFill>
                            <a:schemeClr val="tx1"/>
                          </a:solidFill>
                          <a:effectLst/>
                          <a:latin typeface="Arial" panose="020B0604020202020204" pitchFamily="34" charset="0"/>
                          <a:ea typeface="+mn-ea"/>
                          <a:cs typeface="Arial" panose="020B0604020202020204" pitchFamily="34" charset="0"/>
                        </a:rPr>
                        <a:t>Nucleic acid</a:t>
                      </a:r>
                      <a:endParaRPr lang="en-US" sz="2500" b="1" i="1">
                        <a:solidFill>
                          <a:schemeClr val="tx1"/>
                        </a:solidFill>
                        <a:latin typeface="Arial" panose="020B0604020202020204" pitchFamily="34" charset="0"/>
                        <a:cs typeface="Arial" panose="020B0604020202020204" pitchFamily="34" charset="0"/>
                      </a:endParaRPr>
                    </a:p>
                    <a:p>
                      <a:pPr algn="ctr">
                        <a:lnSpc>
                          <a:spcPct val="150000"/>
                        </a:lnSpc>
                      </a:pPr>
                      <a:r>
                        <a:rPr lang="en-US" sz="2500" b="0" i="1">
                          <a:solidFill>
                            <a:schemeClr val="tx1"/>
                          </a:solidFill>
                          <a:latin typeface="Arial" panose="020B0604020202020204" pitchFamily="34" charset="0"/>
                          <a:cs typeface="Arial" panose="020B0604020202020204" pitchFamily="34" charset="0"/>
                        </a:rPr>
                        <a:t>Nhóm:…………………..</a:t>
                      </a:r>
                    </a:p>
                    <a:p>
                      <a:pPr algn="just">
                        <a:lnSpc>
                          <a:spcPct val="150000"/>
                        </a:lnSpc>
                      </a:pPr>
                      <a:r>
                        <a:rPr lang="en-US" sz="3000" b="0" i="0" kern="1200">
                          <a:solidFill>
                            <a:schemeClr val="tx1"/>
                          </a:solidFill>
                          <a:effectLst/>
                          <a:latin typeface="Arial" panose="020B0604020202020204" pitchFamily="34" charset="0"/>
                          <a:ea typeface="+mn-ea"/>
                          <a:cs typeface="Arial" panose="020B0604020202020204" pitchFamily="34" charset="0"/>
                        </a:rPr>
                        <a:t>Tìm hiểu về Nucleic acid, thảo luận và trả lời các câu hỏi sau:</a:t>
                      </a:r>
                    </a:p>
                    <a:p>
                      <a:pPr algn="just">
                        <a:lnSpc>
                          <a:spcPct val="150000"/>
                        </a:lnSpc>
                      </a:pPr>
                      <a:r>
                        <a:rPr lang="en-US" sz="3000" b="0" i="0" kern="1200">
                          <a:solidFill>
                            <a:schemeClr val="tx1"/>
                          </a:solidFill>
                          <a:effectLst/>
                          <a:latin typeface="Arial" panose="020B0604020202020204" pitchFamily="34" charset="0"/>
                          <a:ea typeface="+mn-ea"/>
                          <a:cs typeface="Arial" panose="020B0604020202020204" pitchFamily="34" charset="0"/>
                        </a:rPr>
                        <a:t>1. Kể tên thành phần nguyên tố và cấu tạo đơn phân của phân tử nucleic acid.</a:t>
                      </a:r>
                    </a:p>
                    <a:p>
                      <a:pPr algn="just">
                        <a:lnSpc>
                          <a:spcPct val="150000"/>
                        </a:lnSpc>
                      </a:pPr>
                      <a:r>
                        <a:rPr lang="en-US" sz="3000" b="0" i="0" kern="1200">
                          <a:solidFill>
                            <a:schemeClr val="tx1"/>
                          </a:solidFill>
                          <a:effectLst/>
                          <a:latin typeface="Arial" panose="020B0604020202020204" pitchFamily="34" charset="0"/>
                          <a:ea typeface="+mn-ea"/>
                          <a:cs typeface="Arial" panose="020B0604020202020204" pitchFamily="34" charset="0"/>
                        </a:rPr>
                        <a:t>2. Thành phần nào của nucleotide tạo nên cấu trúc đặc trưng của DNA và RNA?</a:t>
                      </a:r>
                    </a:p>
                    <a:p>
                      <a:pPr algn="just">
                        <a:lnSpc>
                          <a:spcPct val="150000"/>
                        </a:lnSpc>
                      </a:pPr>
                      <a:r>
                        <a:rPr lang="en-US" sz="3000" b="0" i="0" kern="1200">
                          <a:solidFill>
                            <a:schemeClr val="tx1"/>
                          </a:solidFill>
                          <a:effectLst/>
                          <a:latin typeface="Arial" panose="020B0604020202020204" pitchFamily="34" charset="0"/>
                          <a:ea typeface="+mn-ea"/>
                          <a:cs typeface="Arial" panose="020B0604020202020204" pitchFamily="34" charset="0"/>
                        </a:rPr>
                        <a:t>3. Thành phần nào giúp nhận biết đầu 5’ và đầu 3’ của chuỗi polynucleotide?</a:t>
                      </a:r>
                    </a:p>
                    <a:p>
                      <a:pPr algn="just">
                        <a:lnSpc>
                          <a:spcPct val="150000"/>
                        </a:lnSpc>
                      </a:pPr>
                      <a:r>
                        <a:rPr lang="en-US" sz="3000" b="0" i="0" kern="1200">
                          <a:solidFill>
                            <a:schemeClr val="tx1"/>
                          </a:solidFill>
                          <a:effectLst/>
                          <a:latin typeface="Arial" panose="020B0604020202020204" pitchFamily="34" charset="0"/>
                          <a:ea typeface="+mn-ea"/>
                          <a:cs typeface="Arial" panose="020B0604020202020204" pitchFamily="34" charset="0"/>
                        </a:rPr>
                        <a:t>4. Vì sao trong phân tử DNA, số lượng adenine và thymine bằng nhau, số lượng guanine và cytosine bằng nhau?</a:t>
                      </a:r>
                    </a:p>
                    <a:p>
                      <a:pPr algn="just">
                        <a:lnSpc>
                          <a:spcPct val="150000"/>
                        </a:lnSpc>
                      </a:pPr>
                      <a:r>
                        <a:rPr lang="en-US" sz="3000" b="0" i="0" kern="1200">
                          <a:solidFill>
                            <a:schemeClr val="tx1"/>
                          </a:solidFill>
                          <a:effectLst/>
                          <a:latin typeface="Arial" panose="020B0604020202020204" pitchFamily="34" charset="0"/>
                          <a:ea typeface="+mn-ea"/>
                          <a:cs typeface="Arial" panose="020B0604020202020204" pitchFamily="34" charset="0"/>
                        </a:rPr>
                        <a:t>5. Phân biệt 3 loại RNA.</a:t>
                      </a:r>
                    </a:p>
                    <a:p>
                      <a:pPr algn="just">
                        <a:lnSpc>
                          <a:spcPct val="150000"/>
                        </a:lnSpc>
                      </a:pPr>
                      <a:r>
                        <a:rPr lang="en-US" sz="3000" b="0" i="0" kern="1200">
                          <a:solidFill>
                            <a:schemeClr val="tx1"/>
                          </a:solidFill>
                          <a:effectLst/>
                          <a:latin typeface="Arial" panose="020B0604020202020204" pitchFamily="34" charset="0"/>
                          <a:ea typeface="+mn-ea"/>
                          <a:cs typeface="Arial" panose="020B0604020202020204" pitchFamily="34" charset="0"/>
                        </a:rPr>
                        <a:t>6. Hoàn thành bảng phân biệt DNA và RNA:</a:t>
                      </a:r>
                    </a:p>
                    <a:p>
                      <a:pPr algn="ctr">
                        <a:lnSpc>
                          <a:spcPct val="150000"/>
                        </a:lnSpc>
                      </a:pPr>
                      <a:r>
                        <a:rPr lang="en-US" sz="2500" b="1" i="0" kern="1200">
                          <a:solidFill>
                            <a:schemeClr val="tx1"/>
                          </a:solidFill>
                          <a:effectLst/>
                          <a:latin typeface="Arial" panose="020B0604020202020204" pitchFamily="34" charset="0"/>
                          <a:ea typeface="+mn-ea"/>
                          <a:cs typeface="Arial" panose="020B0604020202020204" pitchFamily="34" charset="0"/>
                        </a:rPr>
                        <a:t>Bài làm</a:t>
                      </a:r>
                    </a:p>
                    <a:p>
                      <a:pPr algn="ctr">
                        <a:lnSpc>
                          <a:spcPct val="150000"/>
                        </a:lnSpc>
                      </a:pPr>
                      <a:r>
                        <a:rPr lang="en-US" sz="2500" b="0" i="0" kern="1200">
                          <a:solidFill>
                            <a:schemeClr val="tx1"/>
                          </a:solidFill>
                          <a:effectLst/>
                          <a:latin typeface="Arial" panose="020B0604020202020204" pitchFamily="34" charset="0"/>
                          <a:ea typeface="+mn-ea"/>
                          <a:cs typeface="Arial" panose="020B0604020202020204" pitchFamily="34" charset="0"/>
                        </a:rPr>
                        <a:t>………………………………………………………………………………………………………………………………….............</a:t>
                      </a:r>
                    </a:p>
                  </a:txBody>
                  <a:tcPr>
                    <a:solidFill>
                      <a:schemeClr val="accent6">
                        <a:lumMod val="20000"/>
                        <a:lumOff val="80000"/>
                      </a:schemeClr>
                    </a:solidFill>
                  </a:tcPr>
                </a:tc>
                <a:extLst>
                  <a:ext uri="{0D108BD9-81ED-4DB2-BD59-A6C34878D82A}">
                    <a16:rowId xmlns:a16="http://schemas.microsoft.com/office/drawing/2014/main" val="643522132"/>
                  </a:ext>
                </a:extLst>
              </a:tr>
            </a:tbl>
          </a:graphicData>
        </a:graphic>
      </p:graphicFrame>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Tree>
    <p:extLst>
      <p:ext uri="{BB962C8B-B14F-4D97-AF65-F5344CB8AC3E}">
        <p14:creationId xmlns:p14="http://schemas.microsoft.com/office/powerpoint/2010/main" val="2393877138"/>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7" name="TextBox 6">
            <a:extLst>
              <a:ext uri="{FF2B5EF4-FFF2-40B4-BE49-F238E27FC236}">
                <a16:creationId xmlns:a16="http://schemas.microsoft.com/office/drawing/2014/main" id="{7973F7A5-048A-01E2-13F6-F648006FF0B2}"/>
              </a:ext>
            </a:extLst>
          </p:cNvPr>
          <p:cNvSpPr txBox="1"/>
          <p:nvPr/>
        </p:nvSpPr>
        <p:spPr>
          <a:xfrm>
            <a:off x="6248400" y="-27347"/>
            <a:ext cx="4191000" cy="1407373"/>
          </a:xfrm>
          <a:prstGeom prst="rect">
            <a:avLst/>
          </a:prstGeom>
          <a:noFill/>
        </p:spPr>
        <p:txBody>
          <a:bodyPr wrap="square">
            <a:spAutoFit/>
          </a:bodyPr>
          <a:lstStyle/>
          <a:p>
            <a:pPr marL="0" marR="0" algn="ctr">
              <a:lnSpc>
                <a:spcPct val="150000"/>
              </a:lnSpc>
              <a:spcBef>
                <a:spcPts val="0"/>
              </a:spcBef>
              <a:spcAft>
                <a:spcPts val="0"/>
              </a:spcAft>
            </a:pPr>
            <a:r>
              <a:rPr lang="en-US" sz="6500" b="1">
                <a:effectLst/>
                <a:latin typeface="Arial" panose="020B0604020202020204" pitchFamily="34" charset="0"/>
                <a:ea typeface="Times New Roman" panose="02020603050405020304" pitchFamily="18" charset="0"/>
                <a:cs typeface="Arial" panose="020B0604020202020204" pitchFamily="34" charset="0"/>
              </a:rPr>
              <a:t>V. Lipid</a:t>
            </a:r>
            <a:endParaRPr lang="en-US" sz="6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89229F41-0546-761A-71EE-FBF57FBE65D6}"/>
              </a:ext>
            </a:extLst>
          </p:cNvPr>
          <p:cNvSpPr txBox="1"/>
          <p:nvPr/>
        </p:nvSpPr>
        <p:spPr>
          <a:xfrm>
            <a:off x="2794573" y="1424902"/>
            <a:ext cx="14970919" cy="1824923"/>
          </a:xfrm>
          <a:prstGeom prst="rect">
            <a:avLst/>
          </a:prstGeom>
          <a:noFill/>
        </p:spPr>
        <p:txBody>
          <a:bodyPr wrap="square">
            <a:spAutoFit/>
          </a:bodyPr>
          <a:lstStyle/>
          <a:p>
            <a:pPr marL="0" marR="0" algn="just">
              <a:lnSpc>
                <a:spcPct val="150000"/>
              </a:lnSpc>
              <a:spcBef>
                <a:spcPts val="300"/>
              </a:spcBef>
              <a:spcAft>
                <a:spcPts val="300"/>
              </a:spcAft>
            </a:pPr>
            <a:r>
              <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Đọc thông tin và quan sát các hình ảnh mục V (SGK tr.35 – 36) để tìm hiểu về lipid.</a:t>
            </a:r>
          </a:p>
        </p:txBody>
      </p:sp>
      <p:pic>
        <p:nvPicPr>
          <p:cNvPr id="14" name="Picture 13">
            <a:extLst>
              <a:ext uri="{FF2B5EF4-FFF2-40B4-BE49-F238E27FC236}">
                <a16:creationId xmlns:a16="http://schemas.microsoft.com/office/drawing/2014/main" id="{F8DEA718-3072-050C-0290-B46911B665F7}"/>
              </a:ext>
            </a:extLst>
          </p:cNvPr>
          <p:cNvPicPr>
            <a:picLocks noChangeAspect="1"/>
          </p:cNvPicPr>
          <p:nvPr/>
        </p:nvPicPr>
        <p:blipFill rotWithShape="1">
          <a:blip r:embed="rId6">
            <a:extLst>
              <a:ext uri="{28A0092B-C50C-407E-A947-70E740481C1C}">
                <a14:useLocalDpi xmlns:a14="http://schemas.microsoft.com/office/drawing/2010/main" val="0"/>
              </a:ext>
            </a:extLst>
          </a:blip>
          <a:srcRect l="42916" t="50000" r="32914" b="6291"/>
          <a:stretch/>
        </p:blipFill>
        <p:spPr>
          <a:xfrm rot="19970540">
            <a:off x="1039552" y="1211425"/>
            <a:ext cx="1998236" cy="2032688"/>
          </a:xfrm>
          <a:prstGeom prst="rect">
            <a:avLst/>
          </a:prstGeom>
        </p:spPr>
      </p:pic>
      <p:pic>
        <p:nvPicPr>
          <p:cNvPr id="16" name="Picture 15">
            <a:extLst>
              <a:ext uri="{FF2B5EF4-FFF2-40B4-BE49-F238E27FC236}">
                <a16:creationId xmlns:a16="http://schemas.microsoft.com/office/drawing/2014/main" id="{D6D2FE24-6F69-6C65-7C8B-5F68B0AE7759}"/>
              </a:ext>
            </a:extLst>
          </p:cNvPr>
          <p:cNvPicPr>
            <a:picLocks noChangeAspect="1"/>
          </p:cNvPicPr>
          <p:nvPr/>
        </p:nvPicPr>
        <p:blipFill rotWithShape="1">
          <a:blip r:embed="rId7">
            <a:extLst>
              <a:ext uri="{28A0092B-C50C-407E-A947-70E740481C1C}">
                <a14:useLocalDpi xmlns:a14="http://schemas.microsoft.com/office/drawing/2010/main" val="0"/>
              </a:ext>
            </a:extLst>
          </a:blip>
          <a:srcRect l="17694" t="30124" r="14810" b="2994"/>
          <a:stretch/>
        </p:blipFill>
        <p:spPr>
          <a:xfrm>
            <a:off x="829138" y="4191182"/>
            <a:ext cx="7315200" cy="4349202"/>
          </a:xfrm>
          <a:prstGeom prst="rect">
            <a:avLst/>
          </a:prstGeom>
        </p:spPr>
      </p:pic>
      <p:pic>
        <p:nvPicPr>
          <p:cNvPr id="22" name="Picture 21">
            <a:extLst>
              <a:ext uri="{FF2B5EF4-FFF2-40B4-BE49-F238E27FC236}">
                <a16:creationId xmlns:a16="http://schemas.microsoft.com/office/drawing/2014/main" id="{4D6FAE9D-19D7-30FB-7DE1-7916B3C590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6209" y="4191182"/>
            <a:ext cx="8525359" cy="4349202"/>
          </a:xfrm>
          <a:prstGeom prst="rect">
            <a:avLst/>
          </a:prstGeom>
        </p:spPr>
      </p:pic>
    </p:spTree>
    <p:extLst>
      <p:ext uri="{BB962C8B-B14F-4D97-AF65-F5344CB8AC3E}">
        <p14:creationId xmlns:p14="http://schemas.microsoft.com/office/powerpoint/2010/main" val="149587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145">
                                          <p:stCondLst>
                                            <p:cond delay="0"/>
                                          </p:stCondLst>
                                        </p:cTn>
                                        <p:tgtEl>
                                          <p:spTgt spid="14"/>
                                        </p:tgtEl>
                                      </p:cBhvr>
                                    </p:animEffect>
                                    <p:anim calcmode="lin" valueType="num">
                                      <p:cBhvr>
                                        <p:cTn id="24"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29" dur="7">
                                          <p:stCondLst>
                                            <p:cond delay="162"/>
                                          </p:stCondLst>
                                        </p:cTn>
                                        <p:tgtEl>
                                          <p:spTgt spid="14"/>
                                        </p:tgtEl>
                                      </p:cBhvr>
                                      <p:to x="100000" y="60000"/>
                                    </p:animScale>
                                    <p:animScale>
                                      <p:cBhvr>
                                        <p:cTn id="30" dur="41" decel="50000">
                                          <p:stCondLst>
                                            <p:cond delay="169"/>
                                          </p:stCondLst>
                                        </p:cTn>
                                        <p:tgtEl>
                                          <p:spTgt spid="14"/>
                                        </p:tgtEl>
                                      </p:cBhvr>
                                      <p:to x="100000" y="100000"/>
                                    </p:animScale>
                                    <p:animScale>
                                      <p:cBhvr>
                                        <p:cTn id="31" dur="7">
                                          <p:stCondLst>
                                            <p:cond delay="328"/>
                                          </p:stCondLst>
                                        </p:cTn>
                                        <p:tgtEl>
                                          <p:spTgt spid="14"/>
                                        </p:tgtEl>
                                      </p:cBhvr>
                                      <p:to x="100000" y="80000"/>
                                    </p:animScale>
                                    <p:animScale>
                                      <p:cBhvr>
                                        <p:cTn id="32" dur="41" decel="50000">
                                          <p:stCondLst>
                                            <p:cond delay="335"/>
                                          </p:stCondLst>
                                        </p:cTn>
                                        <p:tgtEl>
                                          <p:spTgt spid="14"/>
                                        </p:tgtEl>
                                      </p:cBhvr>
                                      <p:to x="100000" y="100000"/>
                                    </p:animScale>
                                    <p:animScale>
                                      <p:cBhvr>
                                        <p:cTn id="33" dur="7">
                                          <p:stCondLst>
                                            <p:cond delay="410"/>
                                          </p:stCondLst>
                                        </p:cTn>
                                        <p:tgtEl>
                                          <p:spTgt spid="14"/>
                                        </p:tgtEl>
                                      </p:cBhvr>
                                      <p:to x="100000" y="90000"/>
                                    </p:animScale>
                                    <p:animScale>
                                      <p:cBhvr>
                                        <p:cTn id="34" dur="41" decel="50000">
                                          <p:stCondLst>
                                            <p:cond delay="417"/>
                                          </p:stCondLst>
                                        </p:cTn>
                                        <p:tgtEl>
                                          <p:spTgt spid="14"/>
                                        </p:tgtEl>
                                      </p:cBhvr>
                                      <p:to x="100000" y="100000"/>
                                    </p:animScale>
                                    <p:animScale>
                                      <p:cBhvr>
                                        <p:cTn id="35" dur="7">
                                          <p:stCondLst>
                                            <p:cond delay="452"/>
                                          </p:stCondLst>
                                        </p:cTn>
                                        <p:tgtEl>
                                          <p:spTgt spid="14"/>
                                        </p:tgtEl>
                                      </p:cBhvr>
                                      <p:to x="100000" y="95000"/>
                                    </p:animScale>
                                    <p:animScale>
                                      <p:cBhvr>
                                        <p:cTn id="36" dur="41" decel="50000">
                                          <p:stCondLst>
                                            <p:cond delay="459"/>
                                          </p:stCondLst>
                                        </p:cTn>
                                        <p:tgtEl>
                                          <p:spTgt spid="1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5585460" y="277223"/>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7" name="TextBox 6">
            <a:extLst>
              <a:ext uri="{FF2B5EF4-FFF2-40B4-BE49-F238E27FC236}">
                <a16:creationId xmlns:a16="http://schemas.microsoft.com/office/drawing/2014/main" id="{4164F357-9F34-86E4-C04B-4F15E0ECEA8F}"/>
              </a:ext>
            </a:extLst>
          </p:cNvPr>
          <p:cNvSpPr txBox="1"/>
          <p:nvPr/>
        </p:nvSpPr>
        <p:spPr>
          <a:xfrm>
            <a:off x="914400" y="4419468"/>
            <a:ext cx="16192500" cy="4118948"/>
          </a:xfrm>
          <a:prstGeom prst="rect">
            <a:avLst/>
          </a:prstGeom>
          <a:noFill/>
        </p:spPr>
        <p:txBody>
          <a:bodyPr wrap="square">
            <a:spAutoFit/>
          </a:bodyPr>
          <a:lstStyle/>
          <a:p>
            <a:pPr marL="457200" marR="0" indent="-457200" algn="just">
              <a:lnSpc>
                <a:spcPct val="150000"/>
              </a:lnSpc>
              <a:spcBef>
                <a:spcPts val="0"/>
              </a:spcBef>
              <a:spcAft>
                <a:spcPts val="0"/>
              </a:spcAft>
              <a:buFont typeface="Wingdings" panose="05000000000000000000" pitchFamily="2" charset="2"/>
              <a:buChar char="ü"/>
            </a:pPr>
            <a:r>
              <a:rPr lang="en-US" sz="4500">
                <a:effectLst/>
                <a:latin typeface="Arial" panose="020B0604020202020204" pitchFamily="34" charset="0"/>
                <a:ea typeface="Times New Roman" panose="02020603050405020304" pitchFamily="18" charset="0"/>
                <a:cs typeface="Arial" panose="020B0604020202020204" pitchFamily="34" charset="0"/>
              </a:rPr>
              <a:t> Là nhóm các phân tử sinh học có cấu tạo hóa học đa dạng, thường không tan trong nước nhưng tan trong các dung môi hữu cơ như ether, acetone.</a:t>
            </a:r>
          </a:p>
          <a:p>
            <a:pPr marL="457200" marR="0" indent="-457200" algn="just">
              <a:lnSpc>
                <a:spcPct val="150000"/>
              </a:lnSpc>
              <a:spcBef>
                <a:spcPts val="0"/>
              </a:spcBef>
              <a:spcAft>
                <a:spcPts val="0"/>
              </a:spcAft>
              <a:buFont typeface="Wingdings" panose="05000000000000000000" pitchFamily="2" charset="2"/>
              <a:buChar char="ü"/>
            </a:pPr>
            <a:r>
              <a:rPr lang="en-US" sz="4500">
                <a:effectLst/>
                <a:latin typeface="Arial" panose="020B0604020202020204" pitchFamily="34" charset="0"/>
                <a:ea typeface="Times New Roman" panose="02020603050405020304" pitchFamily="18" charset="0"/>
                <a:cs typeface="Arial" panose="020B0604020202020204" pitchFamily="34" charset="0"/>
              </a:rPr>
              <a:t> Là nhóm phân tử lớn, không có cấu trúc đa phân (polymer).</a:t>
            </a:r>
          </a:p>
        </p:txBody>
      </p:sp>
      <p:sp>
        <p:nvSpPr>
          <p:cNvPr id="13" name="Speech Bubble: Rectangle with Corners Rounded 12">
            <a:extLst>
              <a:ext uri="{FF2B5EF4-FFF2-40B4-BE49-F238E27FC236}">
                <a16:creationId xmlns:a16="http://schemas.microsoft.com/office/drawing/2014/main" id="{ACA7F66E-3D44-D180-0DF0-F7F7741C890D}"/>
              </a:ext>
            </a:extLst>
          </p:cNvPr>
          <p:cNvSpPr/>
          <p:nvPr/>
        </p:nvSpPr>
        <p:spPr>
          <a:xfrm>
            <a:off x="3028950" y="1221322"/>
            <a:ext cx="11963400" cy="1881922"/>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i="1">
                <a:solidFill>
                  <a:schemeClr val="tx1"/>
                </a:solidFill>
                <a:latin typeface="Arial" panose="020B0604020202020204" pitchFamily="34" charset="0"/>
                <a:cs typeface="Arial" panose="020B0604020202020204" pitchFamily="34" charset="0"/>
              </a:rPr>
              <a:t>Nêu khái niệm Lipid </a:t>
            </a:r>
          </a:p>
        </p:txBody>
      </p:sp>
    </p:spTree>
    <p:extLst>
      <p:ext uri="{BB962C8B-B14F-4D97-AF65-F5344CB8AC3E}">
        <p14:creationId xmlns:p14="http://schemas.microsoft.com/office/powerpoint/2010/main" val="3978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5585460" y="277223"/>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13" name="TextBox 12">
            <a:extLst>
              <a:ext uri="{FF2B5EF4-FFF2-40B4-BE49-F238E27FC236}">
                <a16:creationId xmlns:a16="http://schemas.microsoft.com/office/drawing/2014/main" id="{161CBBF1-238E-D6D7-EAD3-9072E8DF2EF7}"/>
              </a:ext>
            </a:extLst>
          </p:cNvPr>
          <p:cNvSpPr txBox="1"/>
          <p:nvPr/>
        </p:nvSpPr>
        <p:spPr>
          <a:xfrm>
            <a:off x="2667000" y="190500"/>
            <a:ext cx="10729450" cy="1002710"/>
          </a:xfrm>
          <a:prstGeom prst="rect">
            <a:avLst/>
          </a:prstGeom>
          <a:noFill/>
        </p:spPr>
        <p:txBody>
          <a:bodyPr wrap="square">
            <a:spAutoFit/>
          </a:bodyPr>
          <a:lstStyle/>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Chất béo: dầu, mỡ, đồ ngọt,...</a:t>
            </a:r>
          </a:p>
        </p:txBody>
      </p:sp>
      <p:pic>
        <p:nvPicPr>
          <p:cNvPr id="15" name="Picture 14">
            <a:extLst>
              <a:ext uri="{FF2B5EF4-FFF2-40B4-BE49-F238E27FC236}">
                <a16:creationId xmlns:a16="http://schemas.microsoft.com/office/drawing/2014/main" id="{3938ACF7-3959-96A1-605A-C1C5EC70E71C}"/>
              </a:ext>
            </a:extLst>
          </p:cNvPr>
          <p:cNvPicPr>
            <a:picLocks noChangeAspect="1"/>
          </p:cNvPicPr>
          <p:nvPr/>
        </p:nvPicPr>
        <p:blipFill rotWithShape="1">
          <a:blip r:embed="rId10">
            <a:extLst>
              <a:ext uri="{28A0092B-C50C-407E-A947-70E740481C1C}">
                <a14:useLocalDpi xmlns:a14="http://schemas.microsoft.com/office/drawing/2010/main" val="0"/>
              </a:ext>
            </a:extLst>
          </a:blip>
          <a:srcRect l="7079" t="51883" r="81670" b="4604"/>
          <a:stretch/>
        </p:blipFill>
        <p:spPr>
          <a:xfrm>
            <a:off x="5600756" y="1367425"/>
            <a:ext cx="1404799" cy="3055997"/>
          </a:xfrm>
          <a:prstGeom prst="rect">
            <a:avLst/>
          </a:prstGeom>
        </p:spPr>
      </p:pic>
      <p:pic>
        <p:nvPicPr>
          <p:cNvPr id="19" name="Picture 18">
            <a:extLst>
              <a:ext uri="{FF2B5EF4-FFF2-40B4-BE49-F238E27FC236}">
                <a16:creationId xmlns:a16="http://schemas.microsoft.com/office/drawing/2014/main" id="{62A599F4-B1B8-04D6-A5E7-A40D04F6398B}"/>
              </a:ext>
            </a:extLst>
          </p:cNvPr>
          <p:cNvPicPr>
            <a:picLocks noChangeAspect="1"/>
          </p:cNvPicPr>
          <p:nvPr/>
        </p:nvPicPr>
        <p:blipFill rotWithShape="1">
          <a:blip r:embed="rId11">
            <a:extLst>
              <a:ext uri="{28A0092B-C50C-407E-A947-70E740481C1C}">
                <a14:useLocalDpi xmlns:a14="http://schemas.microsoft.com/office/drawing/2010/main" val="0"/>
              </a:ext>
            </a:extLst>
          </a:blip>
          <a:srcRect l="35713" t="1786" r="35011" b="37466"/>
          <a:stretch/>
        </p:blipFill>
        <p:spPr>
          <a:xfrm>
            <a:off x="10381738" y="1264667"/>
            <a:ext cx="2794281" cy="3261512"/>
          </a:xfrm>
          <a:prstGeom prst="rect">
            <a:avLst/>
          </a:prstGeom>
        </p:spPr>
      </p:pic>
      <p:sp>
        <p:nvSpPr>
          <p:cNvPr id="20" name="Plus Sign 19">
            <a:extLst>
              <a:ext uri="{FF2B5EF4-FFF2-40B4-BE49-F238E27FC236}">
                <a16:creationId xmlns:a16="http://schemas.microsoft.com/office/drawing/2014/main" id="{C7F32C4C-B941-3E5F-3610-6B808BE5A5C6}"/>
              </a:ext>
            </a:extLst>
          </p:cNvPr>
          <p:cNvSpPr/>
          <p:nvPr/>
        </p:nvSpPr>
        <p:spPr>
          <a:xfrm>
            <a:off x="7754241" y="1981023"/>
            <a:ext cx="2100819" cy="1828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1D3909A-C3C8-92CC-8C5B-FE0EFB820264}"/>
              </a:ext>
            </a:extLst>
          </p:cNvPr>
          <p:cNvSpPr txBox="1"/>
          <p:nvPr/>
        </p:nvSpPr>
        <p:spPr>
          <a:xfrm>
            <a:off x="2654160" y="4140790"/>
            <a:ext cx="14401800" cy="1002710"/>
          </a:xfrm>
          <a:prstGeom prst="rect">
            <a:avLst/>
          </a:prstGeom>
          <a:noFill/>
        </p:spPr>
        <p:txBody>
          <a:bodyPr wrap="square">
            <a:spAutoFit/>
          </a:bodyPr>
          <a:lstStyle/>
          <a:p>
            <a:pPr marL="571500" marR="0" indent="-5715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Protein: Thịt, cá, trứng, sữa, các sản phẩm từ sữa,...</a:t>
            </a:r>
          </a:p>
        </p:txBody>
      </p:sp>
      <p:pic>
        <p:nvPicPr>
          <p:cNvPr id="25" name="Picture 24">
            <a:extLst>
              <a:ext uri="{FF2B5EF4-FFF2-40B4-BE49-F238E27FC236}">
                <a16:creationId xmlns:a16="http://schemas.microsoft.com/office/drawing/2014/main" id="{B38082E0-019D-9D29-265B-906F2474BEF7}"/>
              </a:ext>
            </a:extLst>
          </p:cNvPr>
          <p:cNvPicPr>
            <a:picLocks noChangeAspect="1"/>
          </p:cNvPicPr>
          <p:nvPr/>
        </p:nvPicPr>
        <p:blipFill rotWithShape="1">
          <a:blip r:embed="rId12">
            <a:extLst>
              <a:ext uri="{28A0092B-C50C-407E-A947-70E740481C1C}">
                <a14:useLocalDpi xmlns:a14="http://schemas.microsoft.com/office/drawing/2010/main" val="0"/>
              </a:ext>
            </a:extLst>
          </a:blip>
          <a:srcRect l="2911" t="7032" r="70470" b="58890"/>
          <a:stretch/>
        </p:blipFill>
        <p:spPr>
          <a:xfrm>
            <a:off x="529170" y="6416876"/>
            <a:ext cx="3285105" cy="2365719"/>
          </a:xfrm>
          <a:prstGeom prst="rect">
            <a:avLst/>
          </a:prstGeom>
        </p:spPr>
      </p:pic>
      <p:pic>
        <p:nvPicPr>
          <p:cNvPr id="29" name="Picture 28">
            <a:extLst>
              <a:ext uri="{FF2B5EF4-FFF2-40B4-BE49-F238E27FC236}">
                <a16:creationId xmlns:a16="http://schemas.microsoft.com/office/drawing/2014/main" id="{DBAB77F5-20BF-7F08-D34F-253E49C3EEF6}"/>
              </a:ext>
            </a:extLst>
          </p:cNvPr>
          <p:cNvPicPr>
            <a:picLocks noChangeAspect="1"/>
          </p:cNvPicPr>
          <p:nvPr/>
        </p:nvPicPr>
        <p:blipFill rotWithShape="1">
          <a:blip r:embed="rId12">
            <a:extLst>
              <a:ext uri="{28A0092B-C50C-407E-A947-70E740481C1C}">
                <a14:useLocalDpi xmlns:a14="http://schemas.microsoft.com/office/drawing/2010/main" val="0"/>
              </a:ext>
            </a:extLst>
          </a:blip>
          <a:srcRect l="38305" t="5956" r="38306" b="57001"/>
          <a:stretch/>
        </p:blipFill>
        <p:spPr>
          <a:xfrm>
            <a:off x="6019800" y="6600221"/>
            <a:ext cx="2352812" cy="2096039"/>
          </a:xfrm>
          <a:prstGeom prst="rect">
            <a:avLst/>
          </a:prstGeom>
        </p:spPr>
      </p:pic>
      <p:pic>
        <p:nvPicPr>
          <p:cNvPr id="31" name="Picture 30">
            <a:extLst>
              <a:ext uri="{FF2B5EF4-FFF2-40B4-BE49-F238E27FC236}">
                <a16:creationId xmlns:a16="http://schemas.microsoft.com/office/drawing/2014/main" id="{C8AA9092-304D-63CF-2CD8-67354A7FA404}"/>
              </a:ext>
            </a:extLst>
          </p:cNvPr>
          <p:cNvPicPr>
            <a:picLocks noChangeAspect="1"/>
          </p:cNvPicPr>
          <p:nvPr/>
        </p:nvPicPr>
        <p:blipFill rotWithShape="1">
          <a:blip r:embed="rId12">
            <a:extLst>
              <a:ext uri="{28A0092B-C50C-407E-A947-70E740481C1C}">
                <a14:useLocalDpi xmlns:a14="http://schemas.microsoft.com/office/drawing/2010/main" val="0"/>
              </a:ext>
            </a:extLst>
          </a:blip>
          <a:srcRect l="64168" t="6291" r="1645" b="58167"/>
          <a:stretch/>
        </p:blipFill>
        <p:spPr>
          <a:xfrm>
            <a:off x="10261455" y="6691763"/>
            <a:ext cx="3427671" cy="2004497"/>
          </a:xfrm>
          <a:prstGeom prst="rect">
            <a:avLst/>
          </a:prstGeom>
        </p:spPr>
      </p:pic>
      <p:pic>
        <p:nvPicPr>
          <p:cNvPr id="33" name="Picture 32">
            <a:extLst>
              <a:ext uri="{FF2B5EF4-FFF2-40B4-BE49-F238E27FC236}">
                <a16:creationId xmlns:a16="http://schemas.microsoft.com/office/drawing/2014/main" id="{104CACFA-CD4B-4F2E-4E9C-2671CE659C4A}"/>
              </a:ext>
            </a:extLst>
          </p:cNvPr>
          <p:cNvPicPr>
            <a:picLocks noChangeAspect="1"/>
          </p:cNvPicPr>
          <p:nvPr/>
        </p:nvPicPr>
        <p:blipFill rotWithShape="1">
          <a:blip r:embed="rId12">
            <a:extLst>
              <a:ext uri="{28A0092B-C50C-407E-A947-70E740481C1C}">
                <a14:useLocalDpi xmlns:a14="http://schemas.microsoft.com/office/drawing/2010/main" val="0"/>
              </a:ext>
            </a:extLst>
          </a:blip>
          <a:srcRect l="22496" t="39938" r="56769" b="4809"/>
          <a:stretch/>
        </p:blipFill>
        <p:spPr>
          <a:xfrm>
            <a:off x="15749869" y="6165982"/>
            <a:ext cx="1745635" cy="2616613"/>
          </a:xfrm>
          <a:prstGeom prst="rect">
            <a:avLst/>
          </a:prstGeom>
        </p:spPr>
      </p:pic>
      <p:sp>
        <p:nvSpPr>
          <p:cNvPr id="34" name="Plus Sign 33">
            <a:extLst>
              <a:ext uri="{FF2B5EF4-FFF2-40B4-BE49-F238E27FC236}">
                <a16:creationId xmlns:a16="http://schemas.microsoft.com/office/drawing/2014/main" id="{DE4B0EFB-54B3-4D84-664D-E6AEA03785D9}"/>
              </a:ext>
            </a:extLst>
          </p:cNvPr>
          <p:cNvSpPr/>
          <p:nvPr/>
        </p:nvSpPr>
        <p:spPr>
          <a:xfrm>
            <a:off x="4150485" y="7118781"/>
            <a:ext cx="1216423" cy="105891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us Sign 34">
            <a:extLst>
              <a:ext uri="{FF2B5EF4-FFF2-40B4-BE49-F238E27FC236}">
                <a16:creationId xmlns:a16="http://schemas.microsoft.com/office/drawing/2014/main" id="{457406F6-A62D-5ADB-914B-6C685FC88296}"/>
              </a:ext>
            </a:extLst>
          </p:cNvPr>
          <p:cNvSpPr/>
          <p:nvPr/>
        </p:nvSpPr>
        <p:spPr>
          <a:xfrm>
            <a:off x="8694144" y="7113900"/>
            <a:ext cx="1216423" cy="105891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Sign 35">
            <a:extLst>
              <a:ext uri="{FF2B5EF4-FFF2-40B4-BE49-F238E27FC236}">
                <a16:creationId xmlns:a16="http://schemas.microsoft.com/office/drawing/2014/main" id="{65915FDE-9ECC-2C66-D36F-7AE08373C600}"/>
              </a:ext>
            </a:extLst>
          </p:cNvPr>
          <p:cNvSpPr/>
          <p:nvPr/>
        </p:nvSpPr>
        <p:spPr>
          <a:xfrm>
            <a:off x="13860277" y="7113900"/>
            <a:ext cx="1216423" cy="105891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3" grpId="0"/>
      <p:bldP spid="34" grpId="0" animBg="1"/>
      <p:bldP spid="35"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9470" y="-704342"/>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4" name="TextBox 3">
            <a:extLst>
              <a:ext uri="{FF2B5EF4-FFF2-40B4-BE49-F238E27FC236}">
                <a16:creationId xmlns:a16="http://schemas.microsoft.com/office/drawing/2014/main" id="{D1749100-6610-A65D-1EF3-2FCCB36E91B7}"/>
              </a:ext>
            </a:extLst>
          </p:cNvPr>
          <p:cNvSpPr txBox="1"/>
          <p:nvPr/>
        </p:nvSpPr>
        <p:spPr>
          <a:xfrm>
            <a:off x="1919398" y="912681"/>
            <a:ext cx="15006541" cy="8273932"/>
          </a:xfrm>
          <a:prstGeom prst="rect">
            <a:avLst/>
          </a:prstGeom>
          <a:noFill/>
        </p:spPr>
        <p:txBody>
          <a:bodyPr wrap="square">
            <a:spAutoFit/>
          </a:bodyPr>
          <a:lstStyle/>
          <a:p>
            <a:pPr marL="0" marR="0" algn="just">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1. Triglyceride </a:t>
            </a:r>
            <a:r>
              <a:rPr lang="en-US" sz="4500">
                <a:effectLst/>
                <a:latin typeface="Arial" panose="020B0604020202020204" pitchFamily="34" charset="0"/>
                <a:ea typeface="Times New Roman" panose="02020603050405020304" pitchFamily="18" charset="0"/>
                <a:cs typeface="Arial" panose="020B0604020202020204" pitchFamily="34" charset="0"/>
              </a:rPr>
              <a:t>(dầu, mỡ)</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Đóng vai trò dự trữ năng lượng trong tế bào và cơ thể. </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Một gam triglyceride sản sinh ra năng lượng gấp khoảng hai lần so với một gam carbohydrate.</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Ở động vật, lượng triglyceride dư thừa so với nhu cầu hằng ngày có thể được chuyền thành mỡ dự trữ. </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Triglyceride còn là dung môi hoà tan nhiều vitamin như A, D, E, K nên cân thiết cho sự hấp thu các vitamin này.</a:t>
            </a:r>
          </a:p>
        </p:txBody>
      </p:sp>
    </p:spTree>
    <p:extLst>
      <p:ext uri="{BB962C8B-B14F-4D97-AF65-F5344CB8AC3E}">
        <p14:creationId xmlns:p14="http://schemas.microsoft.com/office/powerpoint/2010/main" val="257568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5585460" y="277223"/>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6" name="TextBox 5">
            <a:extLst>
              <a:ext uri="{FF2B5EF4-FFF2-40B4-BE49-F238E27FC236}">
                <a16:creationId xmlns:a16="http://schemas.microsoft.com/office/drawing/2014/main" id="{1CC36978-BB21-05ED-6050-EA46403E1CAB}"/>
              </a:ext>
            </a:extLst>
          </p:cNvPr>
          <p:cNvSpPr txBox="1"/>
          <p:nvPr/>
        </p:nvSpPr>
        <p:spPr>
          <a:xfrm>
            <a:off x="388996" y="519229"/>
            <a:ext cx="17297400" cy="9312678"/>
          </a:xfrm>
          <a:prstGeom prst="rect">
            <a:avLst/>
          </a:prstGeom>
          <a:noFill/>
        </p:spPr>
        <p:txBody>
          <a:bodyPr wrap="square">
            <a:spAutoFit/>
          </a:bodyPr>
          <a:lstStyle/>
          <a:p>
            <a:pPr marL="0" marR="0" algn="just">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2. Phospholipid</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Là thành phần chính của màng sinh chất.</a:t>
            </a: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Gồm một đầu ưa nước và hai đuôi kị nước.</a:t>
            </a:r>
          </a:p>
          <a:p>
            <a:pPr marL="0" marR="0" algn="just">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3. Steroid</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Trong các steroid, cholesterol tham gia cấu tạo màng sinh chất, điều hoà tính lỏng của màng ở tế bào động vật. </a:t>
            </a: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Cholesterol còn là tiền chât của các hormone steroid như cortisol, estrogen, testosterone tham gia điều hoà sự trao đổi chất, sinh trưởng và sinh sản của cơ thể.</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34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5585460" y="277223"/>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4" name="TextBox 3">
            <a:extLst>
              <a:ext uri="{FF2B5EF4-FFF2-40B4-BE49-F238E27FC236}">
                <a16:creationId xmlns:a16="http://schemas.microsoft.com/office/drawing/2014/main" id="{B501B25F-7B7D-B8BA-F348-E7720AC9BB8B}"/>
              </a:ext>
            </a:extLst>
          </p:cNvPr>
          <p:cNvSpPr txBox="1"/>
          <p:nvPr/>
        </p:nvSpPr>
        <p:spPr>
          <a:xfrm>
            <a:off x="990600" y="0"/>
            <a:ext cx="17190244" cy="2907784"/>
          </a:xfrm>
          <a:prstGeom prst="rect">
            <a:avLst/>
          </a:prstGeom>
          <a:noFill/>
        </p:spPr>
        <p:txBody>
          <a:bodyPr wrap="square">
            <a:spAutoFit/>
          </a:bodyPr>
          <a:lstStyle/>
          <a:p>
            <a:pPr marL="0" marR="0" algn="ctr">
              <a:lnSpc>
                <a:spcPct val="150000"/>
              </a:lnSpc>
              <a:spcBef>
                <a:spcPts val="300"/>
              </a:spcBef>
              <a:spcAft>
                <a:spcPts val="300"/>
              </a:spcAft>
            </a:pPr>
            <a:r>
              <a:rPr lang="en-US" sz="6500" b="1">
                <a:effectLst/>
                <a:latin typeface="Arial" panose="020B0604020202020204" pitchFamily="34" charset="0"/>
                <a:ea typeface="Times New Roman" panose="02020603050405020304" pitchFamily="18" charset="0"/>
                <a:cs typeface="Arial" panose="020B0604020202020204" pitchFamily="34" charset="0"/>
              </a:rPr>
              <a:t>VI. Thực hành nhận biết một số phân tử sinh học</a:t>
            </a:r>
            <a:endParaRPr lang="en-US" sz="6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Speech Bubble: Oval 5">
            <a:extLst>
              <a:ext uri="{FF2B5EF4-FFF2-40B4-BE49-F238E27FC236}">
                <a16:creationId xmlns:a16="http://schemas.microsoft.com/office/drawing/2014/main" id="{7E6BD29F-C58A-0F32-D68F-4D1CB73ED1EE}"/>
              </a:ext>
            </a:extLst>
          </p:cNvPr>
          <p:cNvSpPr/>
          <p:nvPr/>
        </p:nvSpPr>
        <p:spPr>
          <a:xfrm>
            <a:off x="6696622" y="2907784"/>
            <a:ext cx="11286578" cy="6960116"/>
          </a:xfrm>
          <a:prstGeom prst="wedgeEllipseCallout">
            <a:avLst>
              <a:gd name="adj1" fmla="val -59053"/>
              <a:gd name="adj2" fmla="val 10075"/>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C6D401-D339-4115-3D56-7F6E02F42EA3}"/>
              </a:ext>
            </a:extLst>
          </p:cNvPr>
          <p:cNvSpPr txBox="1"/>
          <p:nvPr/>
        </p:nvSpPr>
        <p:spPr>
          <a:xfrm>
            <a:off x="7848600" y="4114198"/>
            <a:ext cx="9220200" cy="4594912"/>
          </a:xfrm>
          <a:prstGeom prst="rect">
            <a:avLst/>
          </a:prstGeom>
          <a:noFill/>
        </p:spPr>
        <p:txBody>
          <a:bodyPr wrap="square" rtlCol="0">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Để kiểm tra thực phẩm là glucose, tinh bột, lipid, protein cần phải làm như thế nào? Ngoài các phương pháp thử, có thể nếm trực tiếp để xác định được không? Cho một ví dụ.</a:t>
            </a:r>
            <a:endParaRPr lang="en-US" sz="40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E8BD9F0-1713-6B91-F0AA-9FA58CEBBB4B}"/>
              </a:ext>
            </a:extLst>
          </p:cNvPr>
          <p:cNvPicPr>
            <a:picLocks noChangeAspect="1"/>
          </p:cNvPicPr>
          <p:nvPr/>
        </p:nvPicPr>
        <p:blipFill rotWithShape="1">
          <a:blip r:embed="rId10">
            <a:extLst>
              <a:ext uri="{28A0092B-C50C-407E-A947-70E740481C1C}">
                <a14:useLocalDpi xmlns:a14="http://schemas.microsoft.com/office/drawing/2010/main" val="0"/>
              </a:ext>
            </a:extLst>
          </a:blip>
          <a:srcRect l="6661" t="57408" r="69169" b="1105"/>
          <a:stretch/>
        </p:blipFill>
        <p:spPr>
          <a:xfrm>
            <a:off x="0" y="4914900"/>
            <a:ext cx="5993485" cy="5786813"/>
          </a:xfrm>
          <a:prstGeom prst="rect">
            <a:avLst/>
          </a:prstGeom>
        </p:spPr>
      </p:pic>
    </p:spTree>
    <p:extLst>
      <p:ext uri="{BB962C8B-B14F-4D97-AF65-F5344CB8AC3E}">
        <p14:creationId xmlns:p14="http://schemas.microsoft.com/office/powerpoint/2010/main" val="34337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2" name="Line Callout 1 (Border and Accent Bar) 3">
            <a:extLst>
              <a:ext uri="{FF2B5EF4-FFF2-40B4-BE49-F238E27FC236}">
                <a16:creationId xmlns:a16="http://schemas.microsoft.com/office/drawing/2014/main" id="{F02FB4F0-1B8B-35E2-28DA-2C465B915B60}"/>
              </a:ext>
            </a:extLst>
          </p:cNvPr>
          <p:cNvSpPr/>
          <p:nvPr/>
        </p:nvSpPr>
        <p:spPr>
          <a:xfrm>
            <a:off x="1143000" y="365000"/>
            <a:ext cx="6116075" cy="1234029"/>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bg1"/>
                </a:solidFill>
                <a:latin typeface="Arial" panose="020B0604020202020204" pitchFamily="34" charset="0"/>
                <a:cs typeface="Arial" panose="020B0604020202020204" pitchFamily="34" charset="0"/>
              </a:rPr>
              <a:t>Hoạt động nhóm</a:t>
            </a:r>
            <a:endParaRPr lang="en-US" sz="4500" b="1" dirty="0">
              <a:solidFill>
                <a:schemeClr val="bg1"/>
              </a:solidFill>
              <a:latin typeface="Arial" panose="020B0604020202020204" pitchFamily="34" charset="0"/>
              <a:cs typeface="Arial" panose="020B0604020202020204" pitchFamily="34" charset="0"/>
            </a:endParaRPr>
          </a:p>
        </p:txBody>
      </p:sp>
      <p:sp>
        <p:nvSpPr>
          <p:cNvPr id="7" name="Rounded Rectangle 8">
            <a:extLst>
              <a:ext uri="{FF2B5EF4-FFF2-40B4-BE49-F238E27FC236}">
                <a16:creationId xmlns:a16="http://schemas.microsoft.com/office/drawing/2014/main" id="{2D7A395C-BDBB-4C1B-1196-975BF104A377}"/>
              </a:ext>
            </a:extLst>
          </p:cNvPr>
          <p:cNvSpPr/>
          <p:nvPr/>
        </p:nvSpPr>
        <p:spPr>
          <a:xfrm>
            <a:off x="1828800" y="2248226"/>
            <a:ext cx="15471381" cy="1337909"/>
          </a:xfrm>
          <a:prstGeom prst="roundRect">
            <a:avLst/>
          </a:prstGeom>
          <a:solidFill>
            <a:srgbClr val="E1E6F9"/>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b="1">
                <a:solidFill>
                  <a:schemeClr val="tx1"/>
                </a:solidFill>
                <a:latin typeface="Arial" panose="020B0604020202020204" pitchFamily="34" charset="0"/>
                <a:cs typeface="Arial" panose="020B0604020202020204" pitchFamily="34" charset="0"/>
              </a:rPr>
              <a:t>Nhóm 1:</a:t>
            </a:r>
            <a:r>
              <a:rPr lang="en-US" sz="4500">
                <a:solidFill>
                  <a:schemeClr val="tx1"/>
                </a:solidFill>
                <a:latin typeface="Arial" panose="020B0604020202020204" pitchFamily="34" charset="0"/>
                <a:cs typeface="Arial" panose="020B0604020202020204" pitchFamily="34" charset="0"/>
              </a:rPr>
              <a:t> Nhận biệt đường khử (phản ứng Benedict)</a:t>
            </a:r>
          </a:p>
        </p:txBody>
      </p:sp>
      <p:sp>
        <p:nvSpPr>
          <p:cNvPr id="9" name="Rounded Rectangle 8">
            <a:extLst>
              <a:ext uri="{FF2B5EF4-FFF2-40B4-BE49-F238E27FC236}">
                <a16:creationId xmlns:a16="http://schemas.microsoft.com/office/drawing/2014/main" id="{78B7F38A-199A-CA4E-A3CF-9A9ACAD57459}"/>
              </a:ext>
            </a:extLst>
          </p:cNvPr>
          <p:cNvSpPr/>
          <p:nvPr/>
        </p:nvSpPr>
        <p:spPr>
          <a:xfrm>
            <a:off x="1828800" y="4507409"/>
            <a:ext cx="15471381" cy="1337909"/>
          </a:xfrm>
          <a:prstGeom prst="roundRect">
            <a:avLst/>
          </a:prstGeom>
          <a:solidFill>
            <a:srgbClr val="E1E6F9"/>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b="1">
                <a:solidFill>
                  <a:schemeClr val="tx1"/>
                </a:solidFill>
                <a:latin typeface="Arial" panose="020B0604020202020204" pitchFamily="34" charset="0"/>
                <a:cs typeface="Arial" panose="020B0604020202020204" pitchFamily="34" charset="0"/>
              </a:rPr>
              <a:t>Nhóm 2: </a:t>
            </a:r>
            <a:r>
              <a:rPr lang="en-US" sz="4500">
                <a:solidFill>
                  <a:schemeClr val="tx1"/>
                </a:solidFill>
                <a:latin typeface="Arial" panose="020B0604020202020204" pitchFamily="34" charset="0"/>
                <a:cs typeface="Arial" panose="020B0604020202020204" pitchFamily="34" charset="0"/>
              </a:rPr>
              <a:t>Nhận biết tinh bột (phản ứng iodine)</a:t>
            </a:r>
          </a:p>
        </p:txBody>
      </p:sp>
      <p:sp>
        <p:nvSpPr>
          <p:cNvPr id="10" name="Rounded Rectangle 8">
            <a:extLst>
              <a:ext uri="{FF2B5EF4-FFF2-40B4-BE49-F238E27FC236}">
                <a16:creationId xmlns:a16="http://schemas.microsoft.com/office/drawing/2014/main" id="{493F6E5E-CB3E-B1BF-A0D6-5CEC2E4E1241}"/>
              </a:ext>
            </a:extLst>
          </p:cNvPr>
          <p:cNvSpPr/>
          <p:nvPr/>
        </p:nvSpPr>
        <p:spPr>
          <a:xfrm>
            <a:off x="1828799" y="6819842"/>
            <a:ext cx="15471381" cy="1337909"/>
          </a:xfrm>
          <a:prstGeom prst="roundRect">
            <a:avLst/>
          </a:prstGeom>
          <a:solidFill>
            <a:srgbClr val="E1E6F9"/>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b="1">
                <a:solidFill>
                  <a:schemeClr val="tx1"/>
                </a:solidFill>
                <a:latin typeface="Arial" panose="020B0604020202020204" pitchFamily="34" charset="0"/>
                <a:cs typeface="Arial" panose="020B0604020202020204" pitchFamily="34" charset="0"/>
              </a:rPr>
              <a:t>Nhóm 3:</a:t>
            </a:r>
            <a:r>
              <a:rPr lang="en-US" sz="4500">
                <a:solidFill>
                  <a:schemeClr val="tx1"/>
                </a:solidFill>
                <a:latin typeface="Arial" panose="020B0604020202020204" pitchFamily="34" charset="0"/>
                <a:cs typeface="Arial" panose="020B0604020202020204" pitchFamily="34" charset="0"/>
              </a:rPr>
              <a:t> Nhận biết protein (phản ứng Biuret)</a:t>
            </a:r>
          </a:p>
        </p:txBody>
      </p:sp>
      <p:sp>
        <p:nvSpPr>
          <p:cNvPr id="11" name="Rounded Rectangle 8">
            <a:extLst>
              <a:ext uri="{FF2B5EF4-FFF2-40B4-BE49-F238E27FC236}">
                <a16:creationId xmlns:a16="http://schemas.microsoft.com/office/drawing/2014/main" id="{53E267CF-61EE-3FE0-6F49-35AC1000DE88}"/>
              </a:ext>
            </a:extLst>
          </p:cNvPr>
          <p:cNvSpPr/>
          <p:nvPr/>
        </p:nvSpPr>
        <p:spPr>
          <a:xfrm>
            <a:off x="1833562" y="8631759"/>
            <a:ext cx="15471381" cy="1337909"/>
          </a:xfrm>
          <a:prstGeom prst="roundRect">
            <a:avLst/>
          </a:prstGeom>
          <a:solidFill>
            <a:srgbClr val="E1E6F9"/>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b="1">
                <a:solidFill>
                  <a:schemeClr val="tx1"/>
                </a:solidFill>
                <a:latin typeface="Arial" panose="020B0604020202020204" pitchFamily="34" charset="0"/>
                <a:cs typeface="Arial" panose="020B0604020202020204" pitchFamily="34" charset="0"/>
              </a:rPr>
              <a:t>Nhóm 4: </a:t>
            </a:r>
            <a:r>
              <a:rPr lang="en-US" sz="4500">
                <a:solidFill>
                  <a:schemeClr val="tx1"/>
                </a:solidFill>
                <a:latin typeface="Arial" panose="020B0604020202020204" pitchFamily="34" charset="0"/>
                <a:cs typeface="Arial" panose="020B0604020202020204" pitchFamily="34" charset="0"/>
              </a:rPr>
              <a:t>Nhận biết lipid (sự tạo nhũ tương của triglyceride)</a:t>
            </a:r>
          </a:p>
        </p:txBody>
      </p:sp>
    </p:spTree>
    <p:extLst>
      <p:ext uri="{BB962C8B-B14F-4D97-AF65-F5344CB8AC3E}">
        <p14:creationId xmlns:p14="http://schemas.microsoft.com/office/powerpoint/2010/main" val="159455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5585460" y="277223"/>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6" name="TextBox 5">
            <a:extLst>
              <a:ext uri="{FF2B5EF4-FFF2-40B4-BE49-F238E27FC236}">
                <a16:creationId xmlns:a16="http://schemas.microsoft.com/office/drawing/2014/main" id="{6C1E75E1-7841-F852-05C7-575C98BB85BB}"/>
              </a:ext>
            </a:extLst>
          </p:cNvPr>
          <p:cNvSpPr txBox="1"/>
          <p:nvPr/>
        </p:nvSpPr>
        <p:spPr>
          <a:xfrm>
            <a:off x="1447800" y="1100156"/>
            <a:ext cx="15925800" cy="7235186"/>
          </a:xfrm>
          <a:prstGeom prst="rect">
            <a:avLst/>
          </a:prstGeom>
          <a:noFill/>
        </p:spPr>
        <p:txBody>
          <a:bodyPr wrap="square">
            <a:spAutoFit/>
          </a:bodyPr>
          <a:lstStyle/>
          <a:p>
            <a:pPr marL="0" marR="0" algn="just">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1. Nhận biết đường khử </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Trong môi trường kiềm ở nhiệt độ cao, đường khử sẽ khử ion kim loại.</a:t>
            </a:r>
          </a:p>
          <a:p>
            <a:pPr marL="0" marR="0" algn="just">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2. Nhận biết tinh bột (phản ứng iodine)</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Khi trộn dung dịch chứa iodine với tinh bột, iodine sẽ đi vào bên trong chuỗi xoắn amylose của tinh bột tạo thành phức hợp có màu xanh đen.</a:t>
            </a:r>
          </a:p>
        </p:txBody>
      </p:sp>
      <p:pic>
        <p:nvPicPr>
          <p:cNvPr id="11" name="Picture 10">
            <a:extLst>
              <a:ext uri="{FF2B5EF4-FFF2-40B4-BE49-F238E27FC236}">
                <a16:creationId xmlns:a16="http://schemas.microsoft.com/office/drawing/2014/main" id="{66B2A37F-BC6D-EBB8-C0EF-B4008285D6F8}"/>
              </a:ext>
            </a:extLst>
          </p:cNvPr>
          <p:cNvPicPr>
            <a:picLocks noChangeAspect="1"/>
          </p:cNvPicPr>
          <p:nvPr/>
        </p:nvPicPr>
        <p:blipFill rotWithShape="1">
          <a:blip r:embed="rId10">
            <a:extLst>
              <a:ext uri="{28A0092B-C50C-407E-A947-70E740481C1C}">
                <a14:useLocalDpi xmlns:a14="http://schemas.microsoft.com/office/drawing/2010/main" val="0"/>
              </a:ext>
            </a:extLst>
          </a:blip>
          <a:srcRect l="3979" t="1846" r="68337" b="42587"/>
          <a:stretch/>
        </p:blipFill>
        <p:spPr>
          <a:xfrm>
            <a:off x="13182600" y="3009900"/>
            <a:ext cx="2385490" cy="2693323"/>
          </a:xfrm>
          <a:prstGeom prst="rect">
            <a:avLst/>
          </a:prstGeom>
        </p:spPr>
      </p:pic>
      <p:pic>
        <p:nvPicPr>
          <p:cNvPr id="14" name="Picture 13">
            <a:extLst>
              <a:ext uri="{FF2B5EF4-FFF2-40B4-BE49-F238E27FC236}">
                <a16:creationId xmlns:a16="http://schemas.microsoft.com/office/drawing/2014/main" id="{89A136D0-27D2-8B23-A63D-912A3D883A22}"/>
              </a:ext>
            </a:extLst>
          </p:cNvPr>
          <p:cNvPicPr>
            <a:picLocks noChangeAspect="1"/>
          </p:cNvPicPr>
          <p:nvPr/>
        </p:nvPicPr>
        <p:blipFill rotWithShape="1">
          <a:blip r:embed="rId10">
            <a:extLst>
              <a:ext uri="{28A0092B-C50C-407E-A947-70E740481C1C}">
                <a14:useLocalDpi xmlns:a14="http://schemas.microsoft.com/office/drawing/2010/main" val="0"/>
              </a:ext>
            </a:extLst>
          </a:blip>
          <a:srcRect l="71253" t="8514" r="2939" b="42323"/>
          <a:stretch/>
        </p:blipFill>
        <p:spPr>
          <a:xfrm>
            <a:off x="7772400" y="6849990"/>
            <a:ext cx="3207583" cy="3437010"/>
          </a:xfrm>
          <a:prstGeom prst="rect">
            <a:avLst/>
          </a:prstGeom>
        </p:spPr>
      </p:pic>
    </p:spTree>
    <p:extLst>
      <p:ext uri="{BB962C8B-B14F-4D97-AF65-F5344CB8AC3E}">
        <p14:creationId xmlns:p14="http://schemas.microsoft.com/office/powerpoint/2010/main" val="260451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5585460" y="277223"/>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7" name="TextBox 6">
            <a:extLst>
              <a:ext uri="{FF2B5EF4-FFF2-40B4-BE49-F238E27FC236}">
                <a16:creationId xmlns:a16="http://schemas.microsoft.com/office/drawing/2014/main" id="{915FAEFC-DFD2-5187-EF46-C165E7F828AF}"/>
              </a:ext>
            </a:extLst>
          </p:cNvPr>
          <p:cNvSpPr txBox="1"/>
          <p:nvPr/>
        </p:nvSpPr>
        <p:spPr>
          <a:xfrm>
            <a:off x="990600" y="1104900"/>
            <a:ext cx="16306800" cy="8273932"/>
          </a:xfrm>
          <a:prstGeom prst="rect">
            <a:avLst/>
          </a:prstGeom>
          <a:noFill/>
        </p:spPr>
        <p:txBody>
          <a:bodyPr wrap="square">
            <a:spAutoFit/>
          </a:bodyPr>
          <a:lstStyle/>
          <a:p>
            <a:pPr marL="0" marR="0" algn="just">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3. Nhận biết protein (phản ứng Biuret)</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Trong môi trường kiềm, các liên kết peptide trong phân tử protein tương tác với ion Cu</a:t>
            </a:r>
            <a:r>
              <a:rPr lang="en-US" sz="4500" baseline="30000">
                <a:effectLst/>
                <a:latin typeface="Arial" panose="020B0604020202020204" pitchFamily="34" charset="0"/>
                <a:ea typeface="Times New Roman" panose="02020603050405020304" pitchFamily="18" charset="0"/>
                <a:cs typeface="Arial" panose="020B0604020202020204" pitchFamily="34" charset="0"/>
              </a:rPr>
              <a:t>2+</a:t>
            </a:r>
            <a:r>
              <a:rPr lang="en-US" sz="4500">
                <a:effectLst/>
                <a:latin typeface="Arial" panose="020B0604020202020204" pitchFamily="34" charset="0"/>
                <a:ea typeface="Times New Roman" panose="02020603050405020304" pitchFamily="18" charset="0"/>
                <a:cs typeface="Arial" panose="020B0604020202020204" pitchFamily="34" charset="0"/>
              </a:rPr>
              <a:t> tạo thành phức chất có màu tím.</a:t>
            </a:r>
          </a:p>
          <a:p>
            <a:pPr marL="0" marR="0" algn="just">
              <a:lnSpc>
                <a:spcPct val="150000"/>
              </a:lnSpc>
              <a:spcBef>
                <a:spcPts val="0"/>
              </a:spcBef>
              <a:spcAft>
                <a:spcPts val="0"/>
              </a:spcAft>
            </a:pPr>
            <a:r>
              <a:rPr lang="en-US" sz="4500" b="1">
                <a:effectLst/>
                <a:latin typeface="Arial" panose="020B0604020202020204" pitchFamily="34" charset="0"/>
                <a:ea typeface="Times New Roman" panose="02020603050405020304" pitchFamily="18" charset="0"/>
                <a:cs typeface="Arial" panose="020B0604020202020204" pitchFamily="34" charset="0"/>
              </a:rPr>
              <a:t>4. Nhận biết lipid (sự tạo nhũ tương của triglyceride)</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Dầu thực vật tan một phần trong ethanol nhưng không tan trong nước nên tạo thành dạng nhũ tương trắng đục</a:t>
            </a:r>
            <a:r>
              <a:rPr lang="en-US" sz="4500">
                <a:latin typeface="Arial" panose="020B0604020202020204" pitchFamily="34" charset="0"/>
                <a:ea typeface="Times New Roman" panose="02020603050405020304" pitchFamily="18" charset="0"/>
                <a:cs typeface="Arial" panose="020B0604020202020204" pitchFamily="34" charset="0"/>
              </a:rPr>
              <a:t>.</a:t>
            </a:r>
          </a:p>
          <a:p>
            <a:pPr marL="685800" marR="0" indent="-6858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Các thí nghiệm có thể được thực hiện nhiều lần để tăng độ tin cậy cho kết quả thu được.</a:t>
            </a:r>
          </a:p>
        </p:txBody>
      </p:sp>
      <p:pic>
        <p:nvPicPr>
          <p:cNvPr id="15" name="Picture 14">
            <a:extLst>
              <a:ext uri="{FF2B5EF4-FFF2-40B4-BE49-F238E27FC236}">
                <a16:creationId xmlns:a16="http://schemas.microsoft.com/office/drawing/2014/main" id="{D7C7A562-81E8-7074-A6CF-DD9550919C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11" t="4068" r="65836" b="55186"/>
          <a:stretch/>
        </p:blipFill>
        <p:spPr>
          <a:xfrm>
            <a:off x="12801600" y="605623"/>
            <a:ext cx="2210131" cy="1761699"/>
          </a:xfrm>
          <a:prstGeom prst="rect">
            <a:avLst/>
          </a:prstGeom>
        </p:spPr>
      </p:pic>
      <p:pic>
        <p:nvPicPr>
          <p:cNvPr id="17" name="Picture 16">
            <a:extLst>
              <a:ext uri="{FF2B5EF4-FFF2-40B4-BE49-F238E27FC236}">
                <a16:creationId xmlns:a16="http://schemas.microsoft.com/office/drawing/2014/main" id="{D6E03208-F06E-A65E-D98D-487BFAE46C8D}"/>
              </a:ext>
            </a:extLst>
          </p:cNvPr>
          <p:cNvPicPr>
            <a:picLocks noChangeAspect="1"/>
          </p:cNvPicPr>
          <p:nvPr/>
        </p:nvPicPr>
        <p:blipFill rotWithShape="1">
          <a:blip r:embed="rId10">
            <a:extLst>
              <a:ext uri="{28A0092B-C50C-407E-A947-70E740481C1C}">
                <a14:useLocalDpi xmlns:a14="http://schemas.microsoft.com/office/drawing/2010/main" val="0"/>
              </a:ext>
            </a:extLst>
          </a:blip>
          <a:srcRect l="43749" t="2587" r="35070" b="52963"/>
          <a:stretch/>
        </p:blipFill>
        <p:spPr>
          <a:xfrm>
            <a:off x="11236364" y="8136997"/>
            <a:ext cx="1770664" cy="2090205"/>
          </a:xfrm>
          <a:prstGeom prst="rect">
            <a:avLst/>
          </a:prstGeom>
        </p:spPr>
      </p:pic>
    </p:spTree>
    <p:extLst>
      <p:ext uri="{BB962C8B-B14F-4D97-AF65-F5344CB8AC3E}">
        <p14:creationId xmlns:p14="http://schemas.microsoft.com/office/powerpoint/2010/main" val="268338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904773" y="-731615"/>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6523390" y="720539"/>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4" name="TextBox 3">
            <a:extLst>
              <a:ext uri="{FF2B5EF4-FFF2-40B4-BE49-F238E27FC236}">
                <a16:creationId xmlns:a16="http://schemas.microsoft.com/office/drawing/2014/main" id="{E678A712-A5EB-7ED6-EF0F-AC8780D82E41}"/>
              </a:ext>
            </a:extLst>
          </p:cNvPr>
          <p:cNvSpPr txBox="1"/>
          <p:nvPr/>
        </p:nvSpPr>
        <p:spPr>
          <a:xfrm>
            <a:off x="1219200" y="393261"/>
            <a:ext cx="16764000" cy="1002710"/>
          </a:xfrm>
          <a:prstGeom prst="rect">
            <a:avLst/>
          </a:prstGeom>
          <a:noFill/>
        </p:spPr>
        <p:txBody>
          <a:bodyPr wrap="square">
            <a:spAutoFit/>
          </a:bodyPr>
          <a:lstStyle/>
          <a:p>
            <a:pPr marL="285750" marR="0" lvl="0" indent="-285750">
              <a:lnSpc>
                <a:spcPct val="150000"/>
              </a:lnSpc>
              <a:spcBef>
                <a:spcPts val="300"/>
              </a:spcBef>
              <a:spcAft>
                <a:spcPts val="300"/>
              </a:spcAft>
              <a:buFont typeface="Wingdings" panose="05000000000000000000" pitchFamily="2" charset="2"/>
              <a:buChar char="v"/>
            </a:pPr>
            <a:r>
              <a:rPr lang="en-US" sz="4500" b="1" u="none" strike="noStrike">
                <a:effectLst/>
                <a:latin typeface="Arial" panose="020B0604020202020204" pitchFamily="34" charset="0"/>
                <a:ea typeface="Times New Roman" panose="02020603050405020304" pitchFamily="18" charset="0"/>
                <a:cs typeface="Arial" panose="020B0604020202020204" pitchFamily="34" charset="0"/>
              </a:rPr>
              <a:t>Thí nghiệm 1: Nhận biết đường khử (phản ứng Benedict)</a:t>
            </a:r>
            <a:endParaRPr lang="en-US" sz="4500" u="none" strike="noStrike">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1B4BC0-8B95-2ADE-5133-0F8F5E19A9A4}"/>
              </a:ext>
            </a:extLst>
          </p:cNvPr>
          <p:cNvPicPr>
            <a:picLocks noChangeAspect="1"/>
          </p:cNvPicPr>
          <p:nvPr/>
        </p:nvPicPr>
        <p:blipFill rotWithShape="1">
          <a:blip r:embed="rId10">
            <a:extLst>
              <a:ext uri="{28A0092B-C50C-407E-A947-70E740481C1C}">
                <a14:useLocalDpi xmlns:a14="http://schemas.microsoft.com/office/drawing/2010/main" val="0"/>
              </a:ext>
            </a:extLst>
          </a:blip>
          <a:srcRect l="2081" t="12737" r="22845"/>
          <a:stretch/>
        </p:blipFill>
        <p:spPr>
          <a:xfrm>
            <a:off x="11313246" y="2877539"/>
            <a:ext cx="5791200" cy="5193855"/>
          </a:xfrm>
          <a:prstGeom prst="rect">
            <a:avLst/>
          </a:prstGeom>
        </p:spPr>
      </p:pic>
      <p:sp>
        <p:nvSpPr>
          <p:cNvPr id="12" name="Rounded Rectangle 8">
            <a:extLst>
              <a:ext uri="{FF2B5EF4-FFF2-40B4-BE49-F238E27FC236}">
                <a16:creationId xmlns:a16="http://schemas.microsoft.com/office/drawing/2014/main" id="{EC6C5A2D-A83C-CBEF-D268-D1360849A1AF}"/>
              </a:ext>
            </a:extLst>
          </p:cNvPr>
          <p:cNvSpPr/>
          <p:nvPr/>
        </p:nvSpPr>
        <p:spPr>
          <a:xfrm>
            <a:off x="1371600" y="1997386"/>
            <a:ext cx="9055433" cy="7685407"/>
          </a:xfrm>
          <a:prstGeom prst="roundRect">
            <a:avLst/>
          </a:prstGeom>
          <a:solidFill>
            <a:schemeClr val="accent3">
              <a:lumMod val="40000"/>
              <a:lumOff val="60000"/>
            </a:schemeClr>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b="1">
                <a:solidFill>
                  <a:schemeClr val="tx1"/>
                </a:solidFill>
                <a:latin typeface="Arial" panose="020B0604020202020204" pitchFamily="34" charset="0"/>
                <a:cs typeface="Arial" panose="020B0604020202020204" pitchFamily="34" charset="0"/>
              </a:rPr>
              <a:t>1. Chuẩn bị</a:t>
            </a:r>
            <a:endParaRPr lang="en-US" sz="4500">
              <a:solidFill>
                <a:schemeClr val="tx1"/>
              </a:solidFill>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3500">
                <a:solidFill>
                  <a:schemeClr val="tx1"/>
                </a:solidFill>
                <a:latin typeface="Arial" panose="020B0604020202020204" pitchFamily="34" charset="0"/>
                <a:cs typeface="Arial" panose="020B0604020202020204" pitchFamily="34" charset="0"/>
              </a:rPr>
              <a:t>Mẫu vật: dịch chiết quả tươi (cam, chuối chín,...)</a:t>
            </a:r>
          </a:p>
          <a:p>
            <a:pPr marL="457200" indent="-457200" algn="just">
              <a:lnSpc>
                <a:spcPct val="150000"/>
              </a:lnSpc>
              <a:buFont typeface="Arial" panose="020B0604020202020204" pitchFamily="34" charset="0"/>
              <a:buChar char="•"/>
            </a:pPr>
            <a:r>
              <a:rPr lang="en-US" sz="3500">
                <a:solidFill>
                  <a:schemeClr val="tx1"/>
                </a:solidFill>
                <a:latin typeface="Arial" panose="020B0604020202020204" pitchFamily="34" charset="0"/>
                <a:cs typeface="Arial" panose="020B0604020202020204" pitchFamily="34" charset="0"/>
              </a:rPr>
              <a:t>Hoá chất: dung dịch glucose 5%, dung dịch sucrose 5 %, nước cất, thuốc thử Benedict (chứa Cu 2+ trong môi trường kiềm).</a:t>
            </a:r>
          </a:p>
          <a:p>
            <a:pPr marL="457200" indent="-457200" algn="just">
              <a:lnSpc>
                <a:spcPct val="150000"/>
              </a:lnSpc>
              <a:buFont typeface="Arial" panose="020B0604020202020204" pitchFamily="34" charset="0"/>
              <a:buChar char="•"/>
            </a:pPr>
            <a:r>
              <a:rPr lang="en-US" sz="3500">
                <a:solidFill>
                  <a:schemeClr val="tx1"/>
                </a:solidFill>
                <a:latin typeface="Arial" panose="020B0604020202020204" pitchFamily="34" charset="0"/>
                <a:cs typeface="Arial" panose="020B0604020202020204" pitchFamily="34" charset="0"/>
              </a:rPr>
              <a:t>Dụng cụ: ống nghiệm, đèn cồn, kẹp gỗ, pipet nhựa (1 - 3 ml).</a:t>
            </a:r>
          </a:p>
        </p:txBody>
      </p:sp>
    </p:spTree>
    <p:extLst>
      <p:ext uri="{BB962C8B-B14F-4D97-AF65-F5344CB8AC3E}">
        <p14:creationId xmlns:p14="http://schemas.microsoft.com/office/powerpoint/2010/main" val="41226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904773" y="-731615"/>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6523390" y="720539"/>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7" name="TextBox 6">
            <a:extLst>
              <a:ext uri="{FF2B5EF4-FFF2-40B4-BE49-F238E27FC236}">
                <a16:creationId xmlns:a16="http://schemas.microsoft.com/office/drawing/2014/main" id="{2A258D9A-8411-7EC6-BEE9-1D68DA33C84D}"/>
              </a:ext>
            </a:extLst>
          </p:cNvPr>
          <p:cNvSpPr txBox="1"/>
          <p:nvPr/>
        </p:nvSpPr>
        <p:spPr>
          <a:xfrm>
            <a:off x="839621" y="807024"/>
            <a:ext cx="17305504" cy="8788368"/>
          </a:xfrm>
          <a:prstGeom prst="rect">
            <a:avLst/>
          </a:prstGeom>
          <a:noFill/>
        </p:spPr>
        <p:txBody>
          <a:bodyPr wrap="square">
            <a:spAutoFit/>
          </a:bodyPr>
          <a:lstStyle/>
          <a:p>
            <a:pPr marL="0" marR="0">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2. Tiến hành</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nSpc>
                <a:spcPct val="150000"/>
              </a:lnSpc>
              <a:spcBef>
                <a:spcPts val="300"/>
              </a:spcBef>
              <a:spcAft>
                <a:spcPts val="3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Lấy bốn ống nghiệm và đánh số các ống nghiệm.</a:t>
            </a:r>
          </a:p>
          <a:p>
            <a:pPr marL="571500" marR="0" indent="-571500">
              <a:lnSpc>
                <a:spcPct val="150000"/>
              </a:lnSpc>
              <a:spcBef>
                <a:spcPts val="300"/>
              </a:spcBef>
              <a:spcAft>
                <a:spcPts val="3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Cho 1 ml nước cất vào ống 1; 1 ml dịch chiết quả tươi vào ống 2; 1 ml dung dịch glucose 5 % vào ống 3; 1 ml dung dịch sucrose 5% vào ống 4.</a:t>
            </a:r>
          </a:p>
          <a:p>
            <a:pPr marL="571500" marR="0" indent="-571500">
              <a:lnSpc>
                <a:spcPct val="150000"/>
              </a:lnSpc>
              <a:spcBef>
                <a:spcPts val="300"/>
              </a:spcBef>
              <a:spcAft>
                <a:spcPts val="3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Thêm 1 ml thuốc thử Benedict vào từng ống nghiệm và lắc đều.</a:t>
            </a:r>
          </a:p>
          <a:p>
            <a:pPr marL="571500" marR="0" indent="-571500">
              <a:lnSpc>
                <a:spcPct val="150000"/>
              </a:lnSpc>
              <a:spcBef>
                <a:spcPts val="300"/>
              </a:spcBef>
              <a:spcAft>
                <a:spcPts val="300"/>
              </a:spcAft>
              <a:buFont typeface="Wingdings" panose="05000000000000000000" pitchFamily="2" charset="2"/>
              <a:buChar char="v"/>
            </a:pPr>
            <a:r>
              <a:rPr lang="en-US" sz="4000">
                <a:effectLst/>
                <a:latin typeface="Arial" panose="020B0604020202020204" pitchFamily="34" charset="0"/>
                <a:ea typeface="Times New Roman" panose="02020603050405020304" pitchFamily="18" charset="0"/>
                <a:cs typeface="Arial" panose="020B0604020202020204" pitchFamily="34" charset="0"/>
              </a:rPr>
              <a:t>Kẹp đầu ống nghiệm bằng kẹp gỗ, đun sôi dung dịch trong mỗi ống nghiệm trên ngọn lửa đèn cồn trong khoảng 2 - 3 phút. (Lưu ý: hướng miệng ống nghiệm nghiêng khoảng 45° ra phía không có người).</a:t>
            </a:r>
          </a:p>
          <a:p>
            <a:pPr marL="571500" marR="0" indent="-571500">
              <a:lnSpc>
                <a:spcPct val="150000"/>
              </a:lnSpc>
              <a:spcBef>
                <a:spcPts val="300"/>
              </a:spcBef>
              <a:spcAft>
                <a:spcPts val="3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Quan sát sự thay đổi màu dung dịch trong các ống nghiệm.</a:t>
            </a:r>
          </a:p>
        </p:txBody>
      </p:sp>
    </p:spTree>
    <p:extLst>
      <p:ext uri="{BB962C8B-B14F-4D97-AF65-F5344CB8AC3E}">
        <p14:creationId xmlns:p14="http://schemas.microsoft.com/office/powerpoint/2010/main" val="72919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904773" y="-731615"/>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6523390" y="720539"/>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6" name="TextBox 5">
            <a:extLst>
              <a:ext uri="{FF2B5EF4-FFF2-40B4-BE49-F238E27FC236}">
                <a16:creationId xmlns:a16="http://schemas.microsoft.com/office/drawing/2014/main" id="{2CF5CFC9-16D9-37CD-7AB2-84335F344E78}"/>
              </a:ext>
            </a:extLst>
          </p:cNvPr>
          <p:cNvSpPr txBox="1"/>
          <p:nvPr/>
        </p:nvSpPr>
        <p:spPr>
          <a:xfrm>
            <a:off x="7086600" y="259213"/>
            <a:ext cx="3733801" cy="1002710"/>
          </a:xfrm>
          <a:prstGeom prst="rect">
            <a:avLst/>
          </a:prstGeom>
          <a:noFill/>
        </p:spPr>
        <p:txBody>
          <a:bodyPr wrap="square">
            <a:spAutoFit/>
          </a:bodyPr>
          <a:lstStyle/>
          <a:p>
            <a:pPr marL="0" marR="0" algn="ctr">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3. Báo cáo</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A630BDCC-0173-3F51-1BC5-13AF0C468985}"/>
              </a:ext>
            </a:extLst>
          </p:cNvPr>
          <p:cNvSpPr/>
          <p:nvPr/>
        </p:nvSpPr>
        <p:spPr>
          <a:xfrm>
            <a:off x="1714500" y="1671790"/>
            <a:ext cx="14858999" cy="4832973"/>
          </a:xfrm>
          <a:prstGeom prst="wedgeRoundRect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indent="-571500" algn="just">
              <a:lnSpc>
                <a:spcPct val="150000"/>
              </a:lnSpc>
              <a:spcBef>
                <a:spcPts val="300"/>
              </a:spcBef>
              <a:spcAft>
                <a:spcPts val="300"/>
              </a:spcAft>
              <a:buFont typeface="Arial" panose="020B0604020202020204" pitchFamily="34" charset="0"/>
              <a:buChar cha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Ống nghiệm nào chứa đường khử? Giải thích.</a:t>
            </a:r>
          </a:p>
          <a:p>
            <a:pPr marL="571500" marR="0" indent="-571500" algn="just">
              <a:lnSpc>
                <a:spcPct val="150000"/>
              </a:lnSpc>
              <a:spcBef>
                <a:spcPts val="300"/>
              </a:spcBef>
              <a:spcAft>
                <a:spcPts val="300"/>
              </a:spcAft>
              <a:buFont typeface="Arial" panose="020B0604020202020204" pitchFamily="34" charset="0"/>
              <a:buChar cha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Ống nghiệm chỉ chứa nước cất và thuốc thử Benedict có ý nghĩa gì trong thí nghiệm này?</a:t>
            </a:r>
          </a:p>
          <a:p>
            <a:pPr marL="571500" marR="0" indent="-571500" algn="just">
              <a:lnSpc>
                <a:spcPct val="150000"/>
              </a:lnSpc>
              <a:spcBef>
                <a:spcPts val="300"/>
              </a:spcBef>
              <a:spcAft>
                <a:spcPts val="300"/>
              </a:spcAft>
              <a:buFont typeface="Arial" panose="020B0604020202020204" pitchFamily="34" charset="0"/>
              <a:buChar cha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 cáo kết quả thí nghiệm theo gợi ý sau:</a:t>
            </a:r>
          </a:p>
        </p:txBody>
      </p:sp>
      <p:pic>
        <p:nvPicPr>
          <p:cNvPr id="13" name="Picture 12">
            <a:extLst>
              <a:ext uri="{FF2B5EF4-FFF2-40B4-BE49-F238E27FC236}">
                <a16:creationId xmlns:a16="http://schemas.microsoft.com/office/drawing/2014/main" id="{6958CE43-3B18-7837-FC9B-ACDB5A2A8A95}"/>
              </a:ext>
            </a:extLst>
          </p:cNvPr>
          <p:cNvPicPr>
            <a:picLocks noChangeAspect="1"/>
          </p:cNvPicPr>
          <p:nvPr/>
        </p:nvPicPr>
        <p:blipFill rotWithShape="1">
          <a:blip r:embed="rId10">
            <a:extLst>
              <a:ext uri="{28A0092B-C50C-407E-A947-70E740481C1C}">
                <a14:useLocalDpi xmlns:a14="http://schemas.microsoft.com/office/drawing/2010/main" val="0"/>
              </a:ext>
            </a:extLst>
          </a:blip>
          <a:srcRect l="68562" t="46576" r="11017" b="10312"/>
          <a:stretch/>
        </p:blipFill>
        <p:spPr>
          <a:xfrm>
            <a:off x="7496558" y="5677768"/>
            <a:ext cx="4114800" cy="4886791"/>
          </a:xfrm>
          <a:prstGeom prst="rect">
            <a:avLst/>
          </a:prstGeom>
        </p:spPr>
      </p:pic>
    </p:spTree>
    <p:extLst>
      <p:ext uri="{BB962C8B-B14F-4D97-AF65-F5344CB8AC3E}">
        <p14:creationId xmlns:p14="http://schemas.microsoft.com/office/powerpoint/2010/main" val="42266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randombar(horizont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9" name="TextBox 8">
            <a:extLst>
              <a:ext uri="{FF2B5EF4-FFF2-40B4-BE49-F238E27FC236}">
                <a16:creationId xmlns:a16="http://schemas.microsoft.com/office/drawing/2014/main" id="{F4A0E289-B635-8C6E-C986-19FFC202C027}"/>
              </a:ext>
            </a:extLst>
          </p:cNvPr>
          <p:cNvSpPr txBox="1"/>
          <p:nvPr/>
        </p:nvSpPr>
        <p:spPr>
          <a:xfrm>
            <a:off x="1825027" y="266700"/>
            <a:ext cx="14861051" cy="1002710"/>
          </a:xfrm>
          <a:prstGeom prst="rect">
            <a:avLst/>
          </a:prstGeom>
          <a:noFill/>
        </p:spPr>
        <p:txBody>
          <a:bodyPr wrap="square">
            <a:spAutoFit/>
          </a:bodyPr>
          <a:lstStyle/>
          <a:p>
            <a:pPr marL="685800" marR="0" lvl="0" indent="-685800">
              <a:lnSpc>
                <a:spcPct val="150000"/>
              </a:lnSpc>
              <a:spcBef>
                <a:spcPts val="300"/>
              </a:spcBef>
              <a:spcAft>
                <a:spcPts val="300"/>
              </a:spcAft>
              <a:buFont typeface="Wingdings" panose="05000000000000000000" pitchFamily="2" charset="2"/>
              <a:buChar char="v"/>
            </a:pPr>
            <a:r>
              <a:rPr lang="en-US" sz="4500" b="1" u="none" strike="noStrike">
                <a:effectLst/>
                <a:latin typeface="Arial" panose="020B0604020202020204" pitchFamily="34" charset="0"/>
                <a:ea typeface="Times New Roman" panose="02020603050405020304" pitchFamily="18" charset="0"/>
                <a:cs typeface="Arial" panose="020B0604020202020204" pitchFamily="34" charset="0"/>
              </a:rPr>
              <a:t>Thí nghiệm 2: Nhận biết tinh bột (phản ứng iodine)</a:t>
            </a:r>
            <a:endParaRPr lang="en-US" sz="4500" u="none" strike="noStrike">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ounded Rectangle 8">
            <a:extLst>
              <a:ext uri="{FF2B5EF4-FFF2-40B4-BE49-F238E27FC236}">
                <a16:creationId xmlns:a16="http://schemas.microsoft.com/office/drawing/2014/main" id="{DA70AF24-D176-2A08-E1EE-CA41DC51867B}"/>
              </a:ext>
            </a:extLst>
          </p:cNvPr>
          <p:cNvSpPr/>
          <p:nvPr/>
        </p:nvSpPr>
        <p:spPr>
          <a:xfrm>
            <a:off x="690563" y="1937726"/>
            <a:ext cx="7162800" cy="4083841"/>
          </a:xfrm>
          <a:prstGeom prst="roundRect">
            <a:avLst/>
          </a:prstGeom>
          <a:solidFill>
            <a:schemeClr val="accent3">
              <a:lumMod val="40000"/>
              <a:lumOff val="60000"/>
            </a:schemeClr>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000" b="1">
                <a:solidFill>
                  <a:schemeClr val="tx1"/>
                </a:solidFill>
                <a:latin typeface="Arial" panose="020B0604020202020204" pitchFamily="34" charset="0"/>
                <a:cs typeface="Arial" panose="020B0604020202020204" pitchFamily="34" charset="0"/>
              </a:rPr>
              <a:t>1. Chuẩn bị</a:t>
            </a:r>
            <a:endParaRPr lang="en-US" sz="3000">
              <a:solidFill>
                <a:schemeClr val="tx1"/>
              </a:solidFill>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3000">
                <a:solidFill>
                  <a:schemeClr val="tx1"/>
                </a:solidFill>
                <a:latin typeface="Arial" panose="020B0604020202020204" pitchFamily="34" charset="0"/>
                <a:cs typeface="Arial" panose="020B0604020202020204" pitchFamily="34" charset="0"/>
              </a:rPr>
              <a:t>Mẫu vật: lát cắt chuối xanh, lát cắt chuối chín.</a:t>
            </a:r>
          </a:p>
          <a:p>
            <a:pPr marL="457200" indent="-457200">
              <a:lnSpc>
                <a:spcPct val="150000"/>
              </a:lnSpc>
              <a:buFont typeface="Arial" panose="020B0604020202020204" pitchFamily="34" charset="0"/>
              <a:buChar char="•"/>
            </a:pPr>
            <a:r>
              <a:rPr lang="en-US" sz="3000">
                <a:solidFill>
                  <a:schemeClr val="tx1"/>
                </a:solidFill>
                <a:latin typeface="Arial" panose="020B0604020202020204" pitchFamily="34" charset="0"/>
                <a:cs typeface="Arial" panose="020B0604020202020204" pitchFamily="34" charset="0"/>
              </a:rPr>
              <a:t>Hoá chất: thuốc thử Lugol (chứa I</a:t>
            </a:r>
            <a:r>
              <a:rPr lang="en-US" sz="3000" baseline="-25000">
                <a:solidFill>
                  <a:schemeClr val="tx1"/>
                </a:solidFill>
                <a:latin typeface="Arial" panose="020B0604020202020204" pitchFamily="34" charset="0"/>
                <a:cs typeface="Arial" panose="020B0604020202020204" pitchFamily="34" charset="0"/>
              </a:rPr>
              <a:t>2</a:t>
            </a:r>
            <a:r>
              <a:rPr lang="en-US" sz="3000">
                <a:solidFill>
                  <a:schemeClr val="tx1"/>
                </a:solidFill>
                <a:latin typeface="Arial" panose="020B0604020202020204" pitchFamily="34" charset="0"/>
                <a:cs typeface="Arial" panose="020B0604020202020204" pitchFamily="34" charset="0"/>
              </a:rPr>
              <a:t> và KI).</a:t>
            </a:r>
          </a:p>
          <a:p>
            <a:pPr marL="457200" indent="-457200">
              <a:lnSpc>
                <a:spcPct val="150000"/>
              </a:lnSpc>
              <a:buFont typeface="Arial" panose="020B0604020202020204" pitchFamily="34" charset="0"/>
              <a:buChar char="•"/>
            </a:pPr>
            <a:r>
              <a:rPr lang="en-US" sz="3000">
                <a:solidFill>
                  <a:schemeClr val="tx1"/>
                </a:solidFill>
                <a:latin typeface="Arial" panose="020B0604020202020204" pitchFamily="34" charset="0"/>
                <a:cs typeface="Arial" panose="020B0604020202020204" pitchFamily="34" charset="0"/>
              </a:rPr>
              <a:t>Dụng cụ: đĩa petri.</a:t>
            </a:r>
          </a:p>
        </p:txBody>
      </p:sp>
      <p:sp>
        <p:nvSpPr>
          <p:cNvPr id="15" name="Rounded Rectangle 8">
            <a:extLst>
              <a:ext uri="{FF2B5EF4-FFF2-40B4-BE49-F238E27FC236}">
                <a16:creationId xmlns:a16="http://schemas.microsoft.com/office/drawing/2014/main" id="{B87F652F-3ED0-ED01-D65B-D75F39AD90A2}"/>
              </a:ext>
            </a:extLst>
          </p:cNvPr>
          <p:cNvSpPr/>
          <p:nvPr/>
        </p:nvSpPr>
        <p:spPr>
          <a:xfrm>
            <a:off x="8275563" y="1596253"/>
            <a:ext cx="9321874" cy="4781077"/>
          </a:xfrm>
          <a:prstGeom prst="roundRect">
            <a:avLst/>
          </a:prstGeom>
          <a:solidFill>
            <a:schemeClr val="accent3">
              <a:lumMod val="40000"/>
              <a:lumOff val="60000"/>
            </a:schemeClr>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000" b="1">
              <a:solidFill>
                <a:schemeClr val="tx1"/>
              </a:solidFill>
              <a:latin typeface="Arial" panose="020B0604020202020204" pitchFamily="34" charset="0"/>
              <a:cs typeface="Arial" panose="020B0604020202020204" pitchFamily="34" charset="0"/>
            </a:endParaRPr>
          </a:p>
          <a:p>
            <a:pPr algn="just">
              <a:lnSpc>
                <a:spcPct val="150000"/>
              </a:lnSpc>
            </a:pPr>
            <a:r>
              <a:rPr lang="en-US" sz="3000" b="1">
                <a:solidFill>
                  <a:schemeClr val="tx1"/>
                </a:solidFill>
                <a:latin typeface="Arial" panose="020B0604020202020204" pitchFamily="34" charset="0"/>
                <a:cs typeface="Arial" panose="020B0604020202020204" pitchFamily="34" charset="0"/>
              </a:rPr>
              <a:t>2. Tiến hành</a:t>
            </a:r>
            <a:endParaRPr lang="en-US" sz="3000">
              <a:solidFill>
                <a:schemeClr val="tx1"/>
              </a:solidFill>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3000">
                <a:solidFill>
                  <a:schemeClr val="tx1"/>
                </a:solidFill>
                <a:latin typeface="Arial" panose="020B0604020202020204" pitchFamily="34" charset="0"/>
                <a:cs typeface="Arial" panose="020B0604020202020204" pitchFamily="34" charset="0"/>
              </a:rPr>
              <a:t>Đặt hai lát cắt chuối xanh và chuối chín lên đĩa petri.</a:t>
            </a:r>
          </a:p>
          <a:p>
            <a:pPr marL="457200" indent="-457200" algn="just">
              <a:lnSpc>
                <a:spcPct val="150000"/>
              </a:lnSpc>
              <a:buFont typeface="Arial" panose="020B0604020202020204" pitchFamily="34" charset="0"/>
              <a:buChar char="•"/>
            </a:pPr>
            <a:r>
              <a:rPr lang="en-US" sz="3000">
                <a:solidFill>
                  <a:schemeClr val="tx1"/>
                </a:solidFill>
                <a:latin typeface="Arial" panose="020B0604020202020204" pitchFamily="34" charset="0"/>
                <a:cs typeface="Arial" panose="020B0604020202020204" pitchFamily="34" charset="0"/>
              </a:rPr>
              <a:t>Thêm hai giọt thuốc thử Lugol vào mỗi lát cắt chuối.</a:t>
            </a:r>
          </a:p>
          <a:p>
            <a:pPr marL="457200" indent="-457200" algn="just">
              <a:lnSpc>
                <a:spcPct val="150000"/>
              </a:lnSpc>
              <a:buFont typeface="Arial" panose="020B0604020202020204" pitchFamily="34" charset="0"/>
              <a:buChar char="•"/>
            </a:pPr>
            <a:r>
              <a:rPr lang="en-US" sz="3000">
                <a:solidFill>
                  <a:schemeClr val="tx1"/>
                </a:solidFill>
                <a:latin typeface="Arial" panose="020B0604020202020204" pitchFamily="34" charset="0"/>
                <a:cs typeface="Arial" panose="020B0604020202020204" pitchFamily="34" charset="0"/>
              </a:rPr>
              <a:t>Quan sát sự thay đổi màu ở vị trí nhỏ thuốc thử Lugol trên các lát cắt chuối.</a:t>
            </a:r>
          </a:p>
          <a:p>
            <a:pPr>
              <a:lnSpc>
                <a:spcPct val="150000"/>
              </a:lnSpc>
            </a:pPr>
            <a:endParaRPr lang="en-US" sz="3500">
              <a:solidFill>
                <a:schemeClr val="tx1"/>
              </a:solidFill>
              <a:latin typeface="Arial" panose="020B0604020202020204" pitchFamily="34" charset="0"/>
              <a:cs typeface="Arial" panose="020B0604020202020204" pitchFamily="34" charset="0"/>
            </a:endParaRPr>
          </a:p>
        </p:txBody>
      </p:sp>
      <p:sp>
        <p:nvSpPr>
          <p:cNvPr id="17" name="Rounded Rectangle 8">
            <a:extLst>
              <a:ext uri="{FF2B5EF4-FFF2-40B4-BE49-F238E27FC236}">
                <a16:creationId xmlns:a16="http://schemas.microsoft.com/office/drawing/2014/main" id="{8E674DFC-964D-FC21-C51D-BB070C951603}"/>
              </a:ext>
            </a:extLst>
          </p:cNvPr>
          <p:cNvSpPr/>
          <p:nvPr/>
        </p:nvSpPr>
        <p:spPr>
          <a:xfrm>
            <a:off x="1799717" y="6737510"/>
            <a:ext cx="14911669" cy="2818771"/>
          </a:xfrm>
          <a:prstGeom prst="roundRect">
            <a:avLst/>
          </a:prstGeom>
          <a:solidFill>
            <a:schemeClr val="accent3">
              <a:lumMod val="40000"/>
              <a:lumOff val="60000"/>
            </a:schemeClr>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a:solidFill>
                  <a:schemeClr val="tx1"/>
                </a:solidFill>
                <a:latin typeface="Arial" panose="020B0604020202020204" pitchFamily="34" charset="0"/>
                <a:cs typeface="Arial" panose="020B0604020202020204" pitchFamily="34" charset="0"/>
              </a:rPr>
              <a:t>3. Báo cáo </a:t>
            </a:r>
            <a:endParaRPr lang="en-US" sz="3000">
              <a:solidFill>
                <a:schemeClr val="tx1"/>
              </a:solidFill>
              <a:latin typeface="Arial" panose="020B0604020202020204" pitchFamily="34" charset="0"/>
              <a:cs typeface="Arial" panose="020B0604020202020204" pitchFamily="34" charset="0"/>
            </a:endParaRPr>
          </a:p>
          <a:p>
            <a:pPr algn="just">
              <a:lnSpc>
                <a:spcPct val="150000"/>
              </a:lnSpc>
            </a:pPr>
            <a:r>
              <a:rPr lang="en-US" sz="3000">
                <a:solidFill>
                  <a:schemeClr val="tx1"/>
                </a:solidFill>
                <a:latin typeface="Arial" panose="020B0604020202020204" pitchFamily="34" charset="0"/>
                <a:cs typeface="Arial" panose="020B0604020202020204" pitchFamily="34" charset="0"/>
              </a:rPr>
              <a:t>Báo cáo kết quả thí nghiệm và trả lời câu hỏi sau: Tinh bột có ở chuối chín hay chuối xanh? Giải thích.</a:t>
            </a:r>
          </a:p>
        </p:txBody>
      </p:sp>
    </p:spTree>
    <p:extLst>
      <p:ext uri="{BB962C8B-B14F-4D97-AF65-F5344CB8AC3E}">
        <p14:creationId xmlns:p14="http://schemas.microsoft.com/office/powerpoint/2010/main" val="12794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1484" b="13215"/>
          <a:stretch>
            <a:fillRect/>
          </a:stretch>
        </p:blipFill>
        <p:spPr>
          <a:xfrm>
            <a:off x="13558476" y="5474467"/>
            <a:ext cx="5504339" cy="53967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221"/>
          <a:stretch>
            <a:fillRect/>
          </a:stretch>
        </p:blipFill>
        <p:spPr>
          <a:xfrm rot="-6640818">
            <a:off x="15585460" y="277223"/>
            <a:ext cx="4201873" cy="255369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278046" y="7755457"/>
            <a:ext cx="5033394" cy="4114800"/>
          </a:xfrm>
          <a:prstGeom prst="rect">
            <a:avLst/>
          </a:prstGeom>
        </p:spPr>
      </p:pic>
      <p:sp>
        <p:nvSpPr>
          <p:cNvPr id="6" name="TextBox 5">
            <a:extLst>
              <a:ext uri="{FF2B5EF4-FFF2-40B4-BE49-F238E27FC236}">
                <a16:creationId xmlns:a16="http://schemas.microsoft.com/office/drawing/2014/main" id="{36CB442C-9C07-24F9-6D99-208A253D2025}"/>
              </a:ext>
            </a:extLst>
          </p:cNvPr>
          <p:cNvSpPr txBox="1"/>
          <p:nvPr/>
        </p:nvSpPr>
        <p:spPr>
          <a:xfrm>
            <a:off x="3611512" y="417173"/>
            <a:ext cx="11551674" cy="1002710"/>
          </a:xfrm>
          <a:prstGeom prst="rect">
            <a:avLst/>
          </a:prstGeom>
          <a:noFill/>
        </p:spPr>
        <p:txBody>
          <a:bodyPr wrap="square">
            <a:spAutoFit/>
          </a:bodyPr>
          <a:lstStyle/>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 Vitamin và khoáng chất: rau, củ, quả,...</a:t>
            </a:r>
          </a:p>
        </p:txBody>
      </p:sp>
      <p:pic>
        <p:nvPicPr>
          <p:cNvPr id="9" name="Picture 8">
            <a:extLst>
              <a:ext uri="{FF2B5EF4-FFF2-40B4-BE49-F238E27FC236}">
                <a16:creationId xmlns:a16="http://schemas.microsoft.com/office/drawing/2014/main" id="{CD014F83-F208-B1CD-A90C-E880D1077399}"/>
              </a:ext>
            </a:extLst>
          </p:cNvPr>
          <p:cNvPicPr>
            <a:picLocks noChangeAspect="1"/>
          </p:cNvPicPr>
          <p:nvPr/>
        </p:nvPicPr>
        <p:blipFill rotWithShape="1">
          <a:blip r:embed="rId10">
            <a:extLst>
              <a:ext uri="{28A0092B-C50C-407E-A947-70E740481C1C}">
                <a14:useLocalDpi xmlns:a14="http://schemas.microsoft.com/office/drawing/2010/main" val="0"/>
              </a:ext>
            </a:extLst>
          </a:blip>
          <a:srcRect l="5411" t="4069" r="59168" b="51063"/>
          <a:stretch/>
        </p:blipFill>
        <p:spPr>
          <a:xfrm>
            <a:off x="3200400" y="1617098"/>
            <a:ext cx="4851034" cy="3456418"/>
          </a:xfrm>
          <a:prstGeom prst="rect">
            <a:avLst/>
          </a:prstGeom>
        </p:spPr>
      </p:pic>
      <p:pic>
        <p:nvPicPr>
          <p:cNvPr id="12" name="Picture 11">
            <a:extLst>
              <a:ext uri="{FF2B5EF4-FFF2-40B4-BE49-F238E27FC236}">
                <a16:creationId xmlns:a16="http://schemas.microsoft.com/office/drawing/2014/main" id="{B6F67B46-DA4F-1D68-5D9E-4D0DC8550339}"/>
              </a:ext>
            </a:extLst>
          </p:cNvPr>
          <p:cNvPicPr>
            <a:picLocks noChangeAspect="1"/>
          </p:cNvPicPr>
          <p:nvPr/>
        </p:nvPicPr>
        <p:blipFill rotWithShape="1">
          <a:blip r:embed="rId10">
            <a:extLst>
              <a:ext uri="{28A0092B-C50C-407E-A947-70E740481C1C}">
                <a14:useLocalDpi xmlns:a14="http://schemas.microsoft.com/office/drawing/2010/main" val="0"/>
              </a:ext>
            </a:extLst>
          </a:blip>
          <a:srcRect l="55403" t="8772" r="11245" b="46783"/>
          <a:stretch/>
        </p:blipFill>
        <p:spPr>
          <a:xfrm>
            <a:off x="11202488" y="1712954"/>
            <a:ext cx="4547381" cy="3408681"/>
          </a:xfrm>
          <a:prstGeom prst="rect">
            <a:avLst/>
          </a:prstGeom>
        </p:spPr>
      </p:pic>
      <p:sp>
        <p:nvSpPr>
          <p:cNvPr id="14" name="Plus Sign 13">
            <a:extLst>
              <a:ext uri="{FF2B5EF4-FFF2-40B4-BE49-F238E27FC236}">
                <a16:creationId xmlns:a16="http://schemas.microsoft.com/office/drawing/2014/main" id="{7C7EF989-2A8A-1273-D9EE-227012B28AEE}"/>
              </a:ext>
            </a:extLst>
          </p:cNvPr>
          <p:cNvSpPr/>
          <p:nvPr/>
        </p:nvSpPr>
        <p:spPr>
          <a:xfrm>
            <a:off x="8663449" y="2917071"/>
            <a:ext cx="1447800" cy="1378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F537FB-5AD0-559F-C46E-D639D2341B10}"/>
              </a:ext>
            </a:extLst>
          </p:cNvPr>
          <p:cNvSpPr txBox="1"/>
          <p:nvPr/>
        </p:nvSpPr>
        <p:spPr>
          <a:xfrm>
            <a:off x="4022624" y="5054364"/>
            <a:ext cx="10729450" cy="1002710"/>
          </a:xfrm>
          <a:prstGeom prst="rect">
            <a:avLst/>
          </a:prstGeom>
          <a:noFill/>
        </p:spPr>
        <p:txBody>
          <a:bodyPr wrap="square">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Tinh bột: bánh mì, gạo, ngũ cốc,... </a:t>
            </a:r>
          </a:p>
        </p:txBody>
      </p:sp>
      <p:pic>
        <p:nvPicPr>
          <p:cNvPr id="11" name="Picture 10">
            <a:extLst>
              <a:ext uri="{FF2B5EF4-FFF2-40B4-BE49-F238E27FC236}">
                <a16:creationId xmlns:a16="http://schemas.microsoft.com/office/drawing/2014/main" id="{03191E8F-1EAE-001F-8A58-CDC8D17F113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912" t="6291" r="50898" b="48935"/>
          <a:stretch/>
        </p:blipFill>
        <p:spPr>
          <a:xfrm>
            <a:off x="315278" y="6698202"/>
            <a:ext cx="2983182" cy="1823977"/>
          </a:xfrm>
          <a:prstGeom prst="rect">
            <a:avLst/>
          </a:prstGeom>
        </p:spPr>
      </p:pic>
      <p:sp>
        <p:nvSpPr>
          <p:cNvPr id="15" name="Plus Sign 14">
            <a:extLst>
              <a:ext uri="{FF2B5EF4-FFF2-40B4-BE49-F238E27FC236}">
                <a16:creationId xmlns:a16="http://schemas.microsoft.com/office/drawing/2014/main" id="{6568E320-AD08-5378-6654-A907558CB095}"/>
              </a:ext>
            </a:extLst>
          </p:cNvPr>
          <p:cNvSpPr/>
          <p:nvPr/>
        </p:nvSpPr>
        <p:spPr>
          <a:xfrm>
            <a:off x="3669925" y="7098063"/>
            <a:ext cx="1447800" cy="1378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Sign 15">
            <a:extLst>
              <a:ext uri="{FF2B5EF4-FFF2-40B4-BE49-F238E27FC236}">
                <a16:creationId xmlns:a16="http://schemas.microsoft.com/office/drawing/2014/main" id="{473B88EA-0669-B722-30BE-618B2AE5809E}"/>
              </a:ext>
            </a:extLst>
          </p:cNvPr>
          <p:cNvSpPr/>
          <p:nvPr/>
        </p:nvSpPr>
        <p:spPr>
          <a:xfrm>
            <a:off x="10573932" y="7286625"/>
            <a:ext cx="1447800" cy="1378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79BC3E7-F1C0-7AC9-84DA-63315FD04A9C}"/>
              </a:ext>
            </a:extLst>
          </p:cNvPr>
          <p:cNvPicPr>
            <a:picLocks noChangeAspect="1"/>
          </p:cNvPicPr>
          <p:nvPr/>
        </p:nvPicPr>
        <p:blipFill rotWithShape="1">
          <a:blip r:embed="rId11">
            <a:extLst>
              <a:ext uri="{28A0092B-C50C-407E-A947-70E740481C1C}">
                <a14:useLocalDpi xmlns:a14="http://schemas.microsoft.com/office/drawing/2010/main" val="0"/>
              </a:ext>
            </a:extLst>
          </a:blip>
          <a:srcRect l="60748" t="4809" r="3327" b="46782"/>
          <a:stretch/>
        </p:blipFill>
        <p:spPr>
          <a:xfrm>
            <a:off x="5939217" y="6384918"/>
            <a:ext cx="3873056" cy="2935567"/>
          </a:xfrm>
          <a:prstGeom prst="rect">
            <a:avLst/>
          </a:prstGeom>
        </p:spPr>
      </p:pic>
      <p:pic>
        <p:nvPicPr>
          <p:cNvPr id="21" name="Picture 20">
            <a:extLst>
              <a:ext uri="{FF2B5EF4-FFF2-40B4-BE49-F238E27FC236}">
                <a16:creationId xmlns:a16="http://schemas.microsoft.com/office/drawing/2014/main" id="{27B1E563-25CD-1409-17FB-AEFB4DC43974}"/>
              </a:ext>
            </a:extLst>
          </p:cNvPr>
          <p:cNvPicPr>
            <a:picLocks noChangeAspect="1"/>
          </p:cNvPicPr>
          <p:nvPr/>
        </p:nvPicPr>
        <p:blipFill rotWithShape="1">
          <a:blip r:embed="rId11">
            <a:extLst>
              <a:ext uri="{28A0092B-C50C-407E-A947-70E740481C1C}">
                <a14:useLocalDpi xmlns:a14="http://schemas.microsoft.com/office/drawing/2010/main" val="0"/>
              </a:ext>
            </a:extLst>
          </a:blip>
          <a:srcRect l="12550" t="56196" r="60657" b="5783"/>
          <a:stretch/>
        </p:blipFill>
        <p:spPr>
          <a:xfrm>
            <a:off x="12815546" y="6306920"/>
            <a:ext cx="3873056" cy="3091564"/>
          </a:xfrm>
          <a:prstGeom prst="rect">
            <a:avLst/>
          </a:prstGeom>
        </p:spPr>
      </p:pic>
    </p:spTree>
    <p:extLst>
      <p:ext uri="{BB962C8B-B14F-4D97-AF65-F5344CB8AC3E}">
        <p14:creationId xmlns:p14="http://schemas.microsoft.com/office/powerpoint/2010/main" val="1966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8" grpId="0"/>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6" name="TextBox 5">
            <a:extLst>
              <a:ext uri="{FF2B5EF4-FFF2-40B4-BE49-F238E27FC236}">
                <a16:creationId xmlns:a16="http://schemas.microsoft.com/office/drawing/2014/main" id="{54276E40-9684-EE46-8594-D217B78B7802}"/>
              </a:ext>
            </a:extLst>
          </p:cNvPr>
          <p:cNvSpPr txBox="1"/>
          <p:nvPr/>
        </p:nvSpPr>
        <p:spPr>
          <a:xfrm>
            <a:off x="1695694" y="190500"/>
            <a:ext cx="14513719" cy="1002710"/>
          </a:xfrm>
          <a:prstGeom prst="rect">
            <a:avLst/>
          </a:prstGeom>
          <a:noFill/>
        </p:spPr>
        <p:txBody>
          <a:bodyPr wrap="square">
            <a:spAutoFit/>
          </a:bodyPr>
          <a:lstStyle/>
          <a:p>
            <a:pPr marL="685800" marR="0" lvl="0" indent="-685800">
              <a:lnSpc>
                <a:spcPct val="150000"/>
              </a:lnSpc>
              <a:spcBef>
                <a:spcPts val="300"/>
              </a:spcBef>
              <a:spcAft>
                <a:spcPts val="300"/>
              </a:spcAft>
              <a:buFont typeface="Wingdings" panose="05000000000000000000" pitchFamily="2" charset="2"/>
              <a:buChar char="v"/>
            </a:pPr>
            <a:r>
              <a:rPr lang="en-US" sz="4500" b="1" u="none" strike="noStrike">
                <a:effectLst/>
                <a:latin typeface="Arial" panose="020B0604020202020204" pitchFamily="34" charset="0"/>
                <a:ea typeface="Times New Roman" panose="02020603050405020304" pitchFamily="18" charset="0"/>
                <a:cs typeface="Arial" panose="020B0604020202020204" pitchFamily="34" charset="0"/>
              </a:rPr>
              <a:t>Thí nghiệm 3: Nhận biết protein (phản ứng Biuret)</a:t>
            </a:r>
            <a:endParaRPr lang="en-US" sz="4500" u="none" strike="noStrike">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1AB5A444-72DA-AFFF-F1BE-12912359DD97}"/>
              </a:ext>
            </a:extLst>
          </p:cNvPr>
          <p:cNvPicPr>
            <a:picLocks noChangeAspect="1"/>
          </p:cNvPicPr>
          <p:nvPr/>
        </p:nvPicPr>
        <p:blipFill rotWithShape="1">
          <a:blip r:embed="rId6">
            <a:extLst>
              <a:ext uri="{28A0092B-C50C-407E-A947-70E740481C1C}">
                <a14:useLocalDpi xmlns:a14="http://schemas.microsoft.com/office/drawing/2010/main" val="0"/>
              </a:ext>
            </a:extLst>
          </a:blip>
          <a:srcRect l="4632" t="6740" r="23497" b="275"/>
          <a:stretch/>
        </p:blipFill>
        <p:spPr>
          <a:xfrm>
            <a:off x="11857610" y="3053290"/>
            <a:ext cx="4953001" cy="4667250"/>
          </a:xfrm>
          <a:prstGeom prst="rect">
            <a:avLst/>
          </a:prstGeom>
        </p:spPr>
      </p:pic>
      <p:sp>
        <p:nvSpPr>
          <p:cNvPr id="12" name="Rounded Rectangle 8">
            <a:extLst>
              <a:ext uri="{FF2B5EF4-FFF2-40B4-BE49-F238E27FC236}">
                <a16:creationId xmlns:a16="http://schemas.microsoft.com/office/drawing/2014/main" id="{61902D58-7B7A-BCBB-9F35-7156593A547F}"/>
              </a:ext>
            </a:extLst>
          </p:cNvPr>
          <p:cNvSpPr/>
          <p:nvPr/>
        </p:nvSpPr>
        <p:spPr>
          <a:xfrm>
            <a:off x="1066800" y="2217110"/>
            <a:ext cx="9410699" cy="6270314"/>
          </a:xfrm>
          <a:prstGeom prst="roundRect">
            <a:avLst/>
          </a:prstGeom>
          <a:solidFill>
            <a:schemeClr val="accent3">
              <a:lumMod val="40000"/>
              <a:lumOff val="60000"/>
            </a:schemeClr>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1. Chuẩn bị</a:t>
            </a:r>
            <a:endParaRPr lang="en-US" sz="40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Mẫu vật: dung dịch lòng trắng trứng pha loãng.</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Hóa chất: nước cất, dung dịch NaOH 10 %, dung dịch CuSO</a:t>
            </a:r>
            <a:r>
              <a:rPr lang="en-US" sz="4000" baseline="-25000">
                <a:solidFill>
                  <a:schemeClr val="tx1"/>
                </a:solidFill>
                <a:latin typeface="Arial" panose="020B0604020202020204" pitchFamily="34" charset="0"/>
                <a:cs typeface="Arial" panose="020B0604020202020204" pitchFamily="34" charset="0"/>
              </a:rPr>
              <a:t>4 </a:t>
            </a:r>
            <a:r>
              <a:rPr lang="en-US" sz="4000">
                <a:solidFill>
                  <a:schemeClr val="tx1"/>
                </a:solidFill>
                <a:latin typeface="Arial" panose="020B0604020202020204" pitchFamily="34" charset="0"/>
                <a:cs typeface="Arial" panose="020B0604020202020204" pitchFamily="34" charset="0"/>
              </a:rPr>
              <a:t>1 %.</a:t>
            </a:r>
          </a:p>
          <a:p>
            <a:pPr marL="571500" indent="-571500" algn="just">
              <a:lnSpc>
                <a:spcPct val="150000"/>
              </a:lnSpc>
              <a:buFont typeface="Courier New" panose="02070309020205020404" pitchFamily="49" charset="0"/>
              <a:buChar char="o"/>
            </a:pPr>
            <a:r>
              <a:rPr lang="en-US" sz="4000">
                <a:solidFill>
                  <a:schemeClr val="tx1"/>
                </a:solidFill>
                <a:latin typeface="Arial" panose="020B0604020202020204" pitchFamily="34" charset="0"/>
                <a:cs typeface="Arial" panose="020B0604020202020204" pitchFamily="34" charset="0"/>
              </a:rPr>
              <a:t>Dụng cụ: ống nghiệm, pipet nhựa (1 - 3 mL).</a:t>
            </a:r>
          </a:p>
        </p:txBody>
      </p:sp>
    </p:spTree>
    <p:extLst>
      <p:ext uri="{BB962C8B-B14F-4D97-AF65-F5344CB8AC3E}">
        <p14:creationId xmlns:p14="http://schemas.microsoft.com/office/powerpoint/2010/main" val="2230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7" name="TextBox 6">
            <a:extLst>
              <a:ext uri="{FF2B5EF4-FFF2-40B4-BE49-F238E27FC236}">
                <a16:creationId xmlns:a16="http://schemas.microsoft.com/office/drawing/2014/main" id="{A01DC42C-F2C4-CE83-AE0C-C0B9E5A2B420}"/>
              </a:ext>
            </a:extLst>
          </p:cNvPr>
          <p:cNvSpPr txBox="1"/>
          <p:nvPr/>
        </p:nvSpPr>
        <p:spPr>
          <a:xfrm>
            <a:off x="1447800" y="1794743"/>
            <a:ext cx="15925800" cy="7542962"/>
          </a:xfrm>
          <a:prstGeom prst="rect">
            <a:avLst/>
          </a:prstGeom>
          <a:noFill/>
        </p:spPr>
        <p:txBody>
          <a:bodyPr wrap="square">
            <a:spAutoFit/>
          </a:bodyPr>
          <a:lstStyle/>
          <a:p>
            <a:pPr marL="0" marR="0">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2. Tiến hành</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Lấy hai ống nghiệm và đánh số các ống nghiệm.</a:t>
            </a:r>
          </a:p>
          <a:p>
            <a:pPr marL="571500" marR="0" indent="-571500">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Cho l mL nước cất vào ống nghiệm 1; 1 mL dung dịch lòng trắng trứng vào ống nghiệm 2.</a:t>
            </a:r>
          </a:p>
          <a:p>
            <a:pPr marL="571500" marR="0" indent="-571500">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Thêm I mL NaOH 10 % và 2 - 3 giọt CuSO</a:t>
            </a:r>
            <a:r>
              <a:rPr lang="en-US" sz="4500" baseline="-25000">
                <a:effectLst/>
                <a:latin typeface="Arial" panose="020B0604020202020204" pitchFamily="34" charset="0"/>
                <a:ea typeface="Times New Roman" panose="02020603050405020304" pitchFamily="18" charset="0"/>
                <a:cs typeface="Arial" panose="020B0604020202020204" pitchFamily="34" charset="0"/>
              </a:rPr>
              <a:t>4</a:t>
            </a:r>
            <a:r>
              <a:rPr lang="en-US" sz="4500">
                <a:effectLst/>
                <a:latin typeface="Arial" panose="020B0604020202020204" pitchFamily="34" charset="0"/>
                <a:ea typeface="Times New Roman" panose="02020603050405020304" pitchFamily="18" charset="0"/>
                <a:cs typeface="Arial" panose="020B0604020202020204" pitchFamily="34" charset="0"/>
              </a:rPr>
              <a:t> 1 % vào mỗi ống và lắc đều.</a:t>
            </a:r>
          </a:p>
          <a:p>
            <a:pPr marL="571500" marR="0" indent="-571500">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Quan sát sự thay đổi màu dung dịch trong các ống nghiệm.</a:t>
            </a:r>
          </a:p>
        </p:txBody>
      </p:sp>
      <p:pic>
        <p:nvPicPr>
          <p:cNvPr id="9" name="Picture 8">
            <a:extLst>
              <a:ext uri="{FF2B5EF4-FFF2-40B4-BE49-F238E27FC236}">
                <a16:creationId xmlns:a16="http://schemas.microsoft.com/office/drawing/2014/main" id="{BBD9DDFE-17F8-998F-28B2-BDC37D7FCB34}"/>
              </a:ext>
            </a:extLst>
          </p:cNvPr>
          <p:cNvPicPr>
            <a:picLocks noChangeAspect="1"/>
          </p:cNvPicPr>
          <p:nvPr/>
        </p:nvPicPr>
        <p:blipFill rotWithShape="1">
          <a:blip r:embed="rId6">
            <a:extLst>
              <a:ext uri="{28A0092B-C50C-407E-A947-70E740481C1C}">
                <a14:useLocalDpi xmlns:a14="http://schemas.microsoft.com/office/drawing/2010/main" val="0"/>
              </a:ext>
            </a:extLst>
          </a:blip>
          <a:srcRect l="7494" t="47778" r="73492" b="2586"/>
          <a:stretch/>
        </p:blipFill>
        <p:spPr>
          <a:xfrm>
            <a:off x="14782800" y="1104900"/>
            <a:ext cx="2193698" cy="3221338"/>
          </a:xfrm>
          <a:prstGeom prst="rect">
            <a:avLst/>
          </a:prstGeom>
        </p:spPr>
      </p:pic>
      <p:pic>
        <p:nvPicPr>
          <p:cNvPr id="13" name="Picture 12">
            <a:extLst>
              <a:ext uri="{FF2B5EF4-FFF2-40B4-BE49-F238E27FC236}">
                <a16:creationId xmlns:a16="http://schemas.microsoft.com/office/drawing/2014/main" id="{ACC4FE0B-1E0E-9A19-592B-A4481CCAF18E}"/>
              </a:ext>
            </a:extLst>
          </p:cNvPr>
          <p:cNvPicPr>
            <a:picLocks noChangeAspect="1"/>
          </p:cNvPicPr>
          <p:nvPr/>
        </p:nvPicPr>
        <p:blipFill rotWithShape="1">
          <a:blip r:embed="rId6">
            <a:extLst>
              <a:ext uri="{28A0092B-C50C-407E-A947-70E740481C1C}">
                <a14:useLocalDpi xmlns:a14="http://schemas.microsoft.com/office/drawing/2010/main" val="0"/>
              </a:ext>
            </a:extLst>
          </a:blip>
          <a:srcRect l="72503" t="23330" r="2911" b="38146"/>
          <a:stretch/>
        </p:blipFill>
        <p:spPr>
          <a:xfrm>
            <a:off x="10896600" y="4866868"/>
            <a:ext cx="1981200" cy="1746143"/>
          </a:xfrm>
          <a:prstGeom prst="rect">
            <a:avLst/>
          </a:prstGeom>
        </p:spPr>
      </p:pic>
    </p:spTree>
    <p:extLst>
      <p:ext uri="{BB962C8B-B14F-4D97-AF65-F5344CB8AC3E}">
        <p14:creationId xmlns:p14="http://schemas.microsoft.com/office/powerpoint/2010/main" val="25133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6" name="TextBox 5">
            <a:extLst>
              <a:ext uri="{FF2B5EF4-FFF2-40B4-BE49-F238E27FC236}">
                <a16:creationId xmlns:a16="http://schemas.microsoft.com/office/drawing/2014/main" id="{BC8711E1-33F0-69D6-256A-EF0402AB6220}"/>
              </a:ext>
            </a:extLst>
          </p:cNvPr>
          <p:cNvSpPr txBox="1"/>
          <p:nvPr/>
        </p:nvSpPr>
        <p:spPr>
          <a:xfrm>
            <a:off x="6781800" y="911361"/>
            <a:ext cx="9944100" cy="8504764"/>
          </a:xfrm>
          <a:prstGeom prst="rect">
            <a:avLst/>
          </a:prstGeom>
          <a:noFill/>
        </p:spPr>
        <p:txBody>
          <a:bodyPr wrap="square">
            <a:spAutoFit/>
          </a:bodyPr>
          <a:lstStyle/>
          <a:p>
            <a:pPr marL="0" marR="0" algn="just">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3. Báo cáo</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300"/>
              </a:spcBef>
              <a:spcAft>
                <a:spcPts val="300"/>
              </a:spcAft>
            </a:pPr>
            <a:r>
              <a:rPr lang="en-US" sz="4500">
                <a:effectLst/>
                <a:latin typeface="Arial" panose="020B0604020202020204" pitchFamily="34" charset="0"/>
                <a:ea typeface="Times New Roman" panose="02020603050405020304" pitchFamily="18" charset="0"/>
                <a:cs typeface="Arial" panose="020B0604020202020204" pitchFamily="34" charset="0"/>
              </a:rPr>
              <a:t>Báo cáo kết quả thí nghiệm và trả lời các câu hỏi sau:</a:t>
            </a:r>
          </a:p>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Xác định sự có mặt của protein trong các ống nghiệm.</a:t>
            </a:r>
          </a:p>
          <a:p>
            <a:pPr marL="685800" marR="0" indent="-685800" algn="just">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Nếu tăng nồng độ dung dịch lòng trắng trứng thì màu dung dịch sẽ thay đổi như thế nào? Giải thích.</a:t>
            </a:r>
          </a:p>
        </p:txBody>
      </p:sp>
      <p:pic>
        <p:nvPicPr>
          <p:cNvPr id="10" name="Picture 9">
            <a:extLst>
              <a:ext uri="{FF2B5EF4-FFF2-40B4-BE49-F238E27FC236}">
                <a16:creationId xmlns:a16="http://schemas.microsoft.com/office/drawing/2014/main" id="{295137A9-C667-6DEB-DBB6-50E250BB2B0C}"/>
              </a:ext>
            </a:extLst>
          </p:cNvPr>
          <p:cNvPicPr>
            <a:picLocks noChangeAspect="1"/>
          </p:cNvPicPr>
          <p:nvPr/>
        </p:nvPicPr>
        <p:blipFill rotWithShape="1">
          <a:blip r:embed="rId6">
            <a:extLst>
              <a:ext uri="{28A0092B-C50C-407E-A947-70E740481C1C}">
                <a14:useLocalDpi xmlns:a14="http://schemas.microsoft.com/office/drawing/2010/main" val="0"/>
              </a:ext>
            </a:extLst>
          </a:blip>
          <a:srcRect l="68752" t="10736" r="3327" b="19625"/>
          <a:stretch/>
        </p:blipFill>
        <p:spPr>
          <a:xfrm>
            <a:off x="381000" y="1714500"/>
            <a:ext cx="5867400" cy="8231874"/>
          </a:xfrm>
          <a:prstGeom prst="rect">
            <a:avLst/>
          </a:prstGeom>
        </p:spPr>
      </p:pic>
    </p:spTree>
    <p:extLst>
      <p:ext uri="{BB962C8B-B14F-4D97-AF65-F5344CB8AC3E}">
        <p14:creationId xmlns:p14="http://schemas.microsoft.com/office/powerpoint/2010/main" val="40462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5" name="TextBox 4">
            <a:extLst>
              <a:ext uri="{FF2B5EF4-FFF2-40B4-BE49-F238E27FC236}">
                <a16:creationId xmlns:a16="http://schemas.microsoft.com/office/drawing/2014/main" id="{16353491-7283-DECC-5FE6-D71BC2D1620B}"/>
              </a:ext>
            </a:extLst>
          </p:cNvPr>
          <p:cNvSpPr txBox="1"/>
          <p:nvPr/>
        </p:nvSpPr>
        <p:spPr>
          <a:xfrm>
            <a:off x="3429000" y="378348"/>
            <a:ext cx="12143166" cy="2041456"/>
          </a:xfrm>
          <a:prstGeom prst="rect">
            <a:avLst/>
          </a:prstGeom>
          <a:noFill/>
        </p:spPr>
        <p:txBody>
          <a:bodyPr wrap="square">
            <a:spAutoFit/>
          </a:bodyPr>
          <a:lstStyle/>
          <a:p>
            <a:pPr marL="685800" marR="0" lvl="0" indent="-685800" algn="ctr">
              <a:lnSpc>
                <a:spcPct val="150000"/>
              </a:lnSpc>
              <a:spcBef>
                <a:spcPts val="300"/>
              </a:spcBef>
              <a:spcAft>
                <a:spcPts val="300"/>
              </a:spcAft>
              <a:buFont typeface="Wingdings" panose="05000000000000000000" pitchFamily="2" charset="2"/>
              <a:buChar char="v"/>
            </a:pPr>
            <a:r>
              <a:rPr lang="en-US" sz="4500" b="1" u="none" strike="noStrike">
                <a:effectLst/>
                <a:latin typeface="Arial" panose="020B0604020202020204" pitchFamily="34" charset="0"/>
                <a:ea typeface="Times New Roman" panose="02020603050405020304" pitchFamily="18" charset="0"/>
                <a:cs typeface="Arial" panose="020B0604020202020204" pitchFamily="34" charset="0"/>
              </a:rPr>
              <a:t>Thí nghiệm 4: Nhận biết lipid (sự tạo nhũ tương của triglyceride)</a:t>
            </a:r>
            <a:endParaRPr lang="en-US" sz="4500" u="none" strike="noStrike">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230B24A0-92B7-1169-6FFB-08876710B965}"/>
              </a:ext>
            </a:extLst>
          </p:cNvPr>
          <p:cNvPicPr>
            <a:picLocks noChangeAspect="1"/>
          </p:cNvPicPr>
          <p:nvPr/>
        </p:nvPicPr>
        <p:blipFill>
          <a:blip r:embed="rId6"/>
          <a:stretch>
            <a:fillRect/>
          </a:stretch>
        </p:blipFill>
        <p:spPr>
          <a:xfrm>
            <a:off x="685800" y="3049102"/>
            <a:ext cx="9449619" cy="6608637"/>
          </a:xfrm>
          <a:prstGeom prst="rect">
            <a:avLst/>
          </a:prstGeom>
        </p:spPr>
      </p:pic>
      <p:pic>
        <p:nvPicPr>
          <p:cNvPr id="13" name="Picture 12">
            <a:extLst>
              <a:ext uri="{FF2B5EF4-FFF2-40B4-BE49-F238E27FC236}">
                <a16:creationId xmlns:a16="http://schemas.microsoft.com/office/drawing/2014/main" id="{D372FB59-5915-041B-1289-AB2C57F1AC37}"/>
              </a:ext>
            </a:extLst>
          </p:cNvPr>
          <p:cNvPicPr>
            <a:picLocks noChangeAspect="1"/>
          </p:cNvPicPr>
          <p:nvPr/>
        </p:nvPicPr>
        <p:blipFill rotWithShape="1">
          <a:blip r:embed="rId7">
            <a:extLst>
              <a:ext uri="{28A0092B-C50C-407E-A947-70E740481C1C}">
                <a14:useLocalDpi xmlns:a14="http://schemas.microsoft.com/office/drawing/2010/main" val="0"/>
              </a:ext>
            </a:extLst>
          </a:blip>
          <a:srcRect t="9489" r="10831"/>
          <a:stretch/>
        </p:blipFill>
        <p:spPr>
          <a:xfrm>
            <a:off x="11887200" y="2911961"/>
            <a:ext cx="4876799" cy="6425744"/>
          </a:xfrm>
          <a:prstGeom prst="rect">
            <a:avLst/>
          </a:prstGeom>
        </p:spPr>
      </p:pic>
    </p:spTree>
    <p:extLst>
      <p:ext uri="{BB962C8B-B14F-4D97-AF65-F5344CB8AC3E}">
        <p14:creationId xmlns:p14="http://schemas.microsoft.com/office/powerpoint/2010/main" val="248647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304800" y="9019004"/>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7" name="TextBox 6">
            <a:extLst>
              <a:ext uri="{FF2B5EF4-FFF2-40B4-BE49-F238E27FC236}">
                <a16:creationId xmlns:a16="http://schemas.microsoft.com/office/drawing/2014/main" id="{B0499113-B0DE-884A-29C8-DF59E81487CB}"/>
              </a:ext>
            </a:extLst>
          </p:cNvPr>
          <p:cNvSpPr txBox="1"/>
          <p:nvPr/>
        </p:nvSpPr>
        <p:spPr>
          <a:xfrm>
            <a:off x="1444917" y="268415"/>
            <a:ext cx="15697200" cy="9750170"/>
          </a:xfrm>
          <a:prstGeom prst="rect">
            <a:avLst/>
          </a:prstGeom>
          <a:noFill/>
        </p:spPr>
        <p:txBody>
          <a:bodyPr wrap="square">
            <a:spAutoFit/>
          </a:bodyPr>
          <a:lstStyle/>
          <a:p>
            <a:pPr marL="0" marR="0">
              <a:lnSpc>
                <a:spcPct val="150000"/>
              </a:lnSpc>
              <a:spcBef>
                <a:spcPts val="300"/>
              </a:spcBef>
              <a:spcAft>
                <a:spcPts val="300"/>
              </a:spcAft>
            </a:pPr>
            <a:r>
              <a:rPr lang="en-US" sz="4000" b="1">
                <a:effectLst/>
                <a:latin typeface="Arial" panose="020B0604020202020204" pitchFamily="34" charset="0"/>
                <a:ea typeface="Times New Roman" panose="02020603050405020304" pitchFamily="18" charset="0"/>
                <a:cs typeface="Arial" panose="020B0604020202020204" pitchFamily="34" charset="0"/>
              </a:rPr>
              <a:t>2. Tiến hành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Lấy 5 - 6 hạt lạc và nghiền bằng cối chày sứ.</a:t>
            </a:r>
          </a:p>
          <a:p>
            <a:pPr marL="457200" marR="0" indent="-457200">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Lấy bốn ống nghiệm và đánh số các ống nghiệm.</a:t>
            </a:r>
          </a:p>
          <a:p>
            <a:pPr marL="457200" marR="0" indent="-457200">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Cho 1 thìa bột hạt lạc đã nghiền vào mỗi ống nghiệm.</a:t>
            </a:r>
          </a:p>
          <a:p>
            <a:pPr marL="457200" marR="0" indent="-457200">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Thêm 4 mL nước cất vào ống 1 và thêm 4 mL ethanol 90 %4 vào ống 2. Lắc mạnh trong 3 phút rồi để lắng.</a:t>
            </a:r>
          </a:p>
          <a:p>
            <a:pPr marL="457200" marR="0" indent="-457200">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Dùng pipet nhựa hút khoảng 1 mL dịch trong ở ống 1 chuyển sang ống 3 và hút khoảng 1 mL dịch trong ở ống 2 chuyển sang ống 4.</a:t>
            </a:r>
          </a:p>
          <a:p>
            <a:pPr marL="457200" marR="0" indent="-457200">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Thêm 2 mL nước cất vào ống 3 và ống 4 rồi để yên.</a:t>
            </a:r>
          </a:p>
          <a:p>
            <a:pPr marL="457200" marR="0" indent="-457200">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Quan sát hiện tượng ở mỗi ống nghiệm.</a:t>
            </a:r>
          </a:p>
        </p:txBody>
      </p:sp>
      <p:pic>
        <p:nvPicPr>
          <p:cNvPr id="9" name="Picture 8">
            <a:extLst>
              <a:ext uri="{FF2B5EF4-FFF2-40B4-BE49-F238E27FC236}">
                <a16:creationId xmlns:a16="http://schemas.microsoft.com/office/drawing/2014/main" id="{9CDF2099-87A8-B0C5-01BB-6D37BD5EADA9}"/>
              </a:ext>
            </a:extLst>
          </p:cNvPr>
          <p:cNvPicPr>
            <a:picLocks noChangeAspect="1"/>
          </p:cNvPicPr>
          <p:nvPr/>
        </p:nvPicPr>
        <p:blipFill rotWithShape="1">
          <a:blip r:embed="rId6">
            <a:extLst>
              <a:ext uri="{28A0092B-C50C-407E-A947-70E740481C1C}">
                <a14:useLocalDpi xmlns:a14="http://schemas.microsoft.com/office/drawing/2010/main" val="0"/>
              </a:ext>
            </a:extLst>
          </a:blip>
          <a:srcRect r="59578" b="50099"/>
          <a:stretch/>
        </p:blipFill>
        <p:spPr>
          <a:xfrm>
            <a:off x="13182600" y="340727"/>
            <a:ext cx="3660483" cy="2541889"/>
          </a:xfrm>
          <a:prstGeom prst="rect">
            <a:avLst/>
          </a:prstGeom>
        </p:spPr>
      </p:pic>
      <p:pic>
        <p:nvPicPr>
          <p:cNvPr id="33" name="Picture 32">
            <a:extLst>
              <a:ext uri="{FF2B5EF4-FFF2-40B4-BE49-F238E27FC236}">
                <a16:creationId xmlns:a16="http://schemas.microsoft.com/office/drawing/2014/main" id="{AB1F8157-C27B-977C-EA64-83002037F3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168" t="1138" r="2077" b="38147"/>
          <a:stretch/>
        </p:blipFill>
        <p:spPr>
          <a:xfrm>
            <a:off x="14803144" y="7734300"/>
            <a:ext cx="2349019" cy="2376713"/>
          </a:xfrm>
          <a:prstGeom prst="rect">
            <a:avLst/>
          </a:prstGeom>
        </p:spPr>
      </p:pic>
    </p:spTree>
    <p:extLst>
      <p:ext uri="{BB962C8B-B14F-4D97-AF65-F5344CB8AC3E}">
        <p14:creationId xmlns:p14="http://schemas.microsoft.com/office/powerpoint/2010/main" val="37191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304800" y="9019004"/>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6" name="TextBox 5">
            <a:extLst>
              <a:ext uri="{FF2B5EF4-FFF2-40B4-BE49-F238E27FC236}">
                <a16:creationId xmlns:a16="http://schemas.microsoft.com/office/drawing/2014/main" id="{62B775A8-2DA4-BB71-7434-382534B79C10}"/>
              </a:ext>
            </a:extLst>
          </p:cNvPr>
          <p:cNvSpPr txBox="1"/>
          <p:nvPr/>
        </p:nvSpPr>
        <p:spPr>
          <a:xfrm>
            <a:off x="1318620" y="1638300"/>
            <a:ext cx="15902441" cy="5388526"/>
          </a:xfrm>
          <a:prstGeom prst="rect">
            <a:avLst/>
          </a:prstGeom>
          <a:noFill/>
        </p:spPr>
        <p:txBody>
          <a:bodyPr wrap="square">
            <a:spAutoFit/>
          </a:bodyPr>
          <a:lstStyle/>
          <a:p>
            <a:pPr marL="0" marR="0">
              <a:lnSpc>
                <a:spcPct val="150000"/>
              </a:lnSpc>
              <a:spcBef>
                <a:spcPts val="300"/>
              </a:spcBef>
              <a:spcAft>
                <a:spcPts val="300"/>
              </a:spcAft>
            </a:pPr>
            <a:r>
              <a:rPr lang="en-US" sz="4500" b="1">
                <a:effectLst/>
                <a:latin typeface="Arial" panose="020B0604020202020204" pitchFamily="34" charset="0"/>
                <a:ea typeface="Times New Roman" panose="02020603050405020304" pitchFamily="18" charset="0"/>
                <a:cs typeface="Arial" panose="020B0604020202020204" pitchFamily="34" charset="0"/>
              </a:rPr>
              <a:t>3. Báo cáo</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300"/>
              </a:spcBef>
              <a:spcAft>
                <a:spcPts val="300"/>
              </a:spcAft>
            </a:pPr>
            <a:r>
              <a:rPr lang="en-US" sz="4500">
                <a:effectLst/>
                <a:latin typeface="Arial" panose="020B0604020202020204" pitchFamily="34" charset="0"/>
                <a:ea typeface="Times New Roman" panose="02020603050405020304" pitchFamily="18" charset="0"/>
                <a:cs typeface="Arial" panose="020B0604020202020204" pitchFamily="34" charset="0"/>
              </a:rPr>
              <a:t>Báo cáo kết quả thí nghiệm và trả lời các câu hỏi sau:</a:t>
            </a:r>
          </a:p>
          <a:p>
            <a:pPr marL="571500" marR="0" indent="-571500">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Mô tả hiện tượng xảy ra trong các ống nghiệm và giải thích.</a:t>
            </a:r>
          </a:p>
          <a:p>
            <a:pPr marL="571500" marR="0" indent="-571500">
              <a:lnSpc>
                <a:spcPct val="150000"/>
              </a:lnSpc>
              <a:spcBef>
                <a:spcPts val="300"/>
              </a:spcBef>
              <a:spcAft>
                <a:spcPts val="3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Từ các thí nghiệm trên, nêu những điểm chung trong cách thiết kế các thí nghiệm nhận biết các phân tử sinh học.</a:t>
            </a:r>
          </a:p>
        </p:txBody>
      </p:sp>
      <p:pic>
        <p:nvPicPr>
          <p:cNvPr id="9" name="Picture 8">
            <a:extLst>
              <a:ext uri="{FF2B5EF4-FFF2-40B4-BE49-F238E27FC236}">
                <a16:creationId xmlns:a16="http://schemas.microsoft.com/office/drawing/2014/main" id="{CECB8D22-1768-06C1-62D5-2AC940A27300}"/>
              </a:ext>
            </a:extLst>
          </p:cNvPr>
          <p:cNvPicPr>
            <a:picLocks noChangeAspect="1"/>
          </p:cNvPicPr>
          <p:nvPr/>
        </p:nvPicPr>
        <p:blipFill rotWithShape="1">
          <a:blip r:embed="rId6">
            <a:extLst>
              <a:ext uri="{28A0092B-C50C-407E-A947-70E740481C1C}">
                <a14:useLocalDpi xmlns:a14="http://schemas.microsoft.com/office/drawing/2010/main" val="0"/>
              </a:ext>
            </a:extLst>
          </a:blip>
          <a:srcRect l="23330" t="2587" r="51250" b="58149"/>
          <a:stretch/>
        </p:blipFill>
        <p:spPr>
          <a:xfrm>
            <a:off x="13335000" y="6694904"/>
            <a:ext cx="4648201" cy="4038601"/>
          </a:xfrm>
          <a:prstGeom prst="rect">
            <a:avLst/>
          </a:prstGeom>
        </p:spPr>
      </p:pic>
    </p:spTree>
    <p:extLst>
      <p:ext uri="{BB962C8B-B14F-4D97-AF65-F5344CB8AC3E}">
        <p14:creationId xmlns:p14="http://schemas.microsoft.com/office/powerpoint/2010/main" val="14939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rot="-1602916">
            <a:off x="-1437522" y="-515839"/>
            <a:ext cx="5488788" cy="2999340"/>
          </a:xfrm>
          <a:prstGeom prst="rect">
            <a:avLst/>
          </a:prstGeom>
        </p:spPr>
      </p:pic>
      <p:graphicFrame>
        <p:nvGraphicFramePr>
          <p:cNvPr id="24" name="Table 24">
            <a:extLst>
              <a:ext uri="{FF2B5EF4-FFF2-40B4-BE49-F238E27FC236}">
                <a16:creationId xmlns:a16="http://schemas.microsoft.com/office/drawing/2014/main" id="{EAFA2FC4-29C3-3E5E-222E-157C3A2676F9}"/>
              </a:ext>
            </a:extLst>
          </p:cNvPr>
          <p:cNvGraphicFramePr>
            <a:graphicFrameLocks noGrp="1"/>
          </p:cNvGraphicFramePr>
          <p:nvPr>
            <p:extLst>
              <p:ext uri="{D42A27DB-BD31-4B8C-83A1-F6EECF244321}">
                <p14:modId xmlns:p14="http://schemas.microsoft.com/office/powerpoint/2010/main" val="603753954"/>
              </p:ext>
            </p:extLst>
          </p:nvPr>
        </p:nvGraphicFramePr>
        <p:xfrm>
          <a:off x="1524000" y="684602"/>
          <a:ext cx="15392400" cy="9122474"/>
        </p:xfrm>
        <a:graphic>
          <a:graphicData uri="http://schemas.openxmlformats.org/drawingml/2006/table">
            <a:tbl>
              <a:tblPr firstRow="1" bandRow="1">
                <a:tableStyleId>{93296810-A885-4BE3-A3E7-6D5BEEA58F35}</a:tableStyleId>
              </a:tblPr>
              <a:tblGrid>
                <a:gridCol w="15392400">
                  <a:extLst>
                    <a:ext uri="{9D8B030D-6E8A-4147-A177-3AD203B41FA5}">
                      <a16:colId xmlns:a16="http://schemas.microsoft.com/office/drawing/2014/main" val="1384796323"/>
                    </a:ext>
                  </a:extLst>
                </a:gridCol>
              </a:tblGrid>
              <a:tr h="9083177">
                <a:tc>
                  <a:txBody>
                    <a:bodyPr/>
                    <a:lstStyle/>
                    <a:p>
                      <a:pPr algn="ctr">
                        <a:lnSpc>
                          <a:spcPct val="150000"/>
                        </a:lnSpc>
                      </a:pPr>
                      <a:r>
                        <a:rPr lang="en-US" sz="4000" b="1" i="0" kern="1200">
                          <a:solidFill>
                            <a:schemeClr val="tx1"/>
                          </a:solidFill>
                          <a:effectLst/>
                          <a:latin typeface="Arial" panose="020B0604020202020204" pitchFamily="34" charset="0"/>
                          <a:ea typeface="+mn-ea"/>
                          <a:cs typeface="Arial" panose="020B0604020202020204" pitchFamily="34" charset="0"/>
                        </a:rPr>
                        <a:t>Báo cáo kết quả thí nghiệm</a:t>
                      </a:r>
                    </a:p>
                    <a:p>
                      <a:pPr algn="just">
                        <a:lnSpc>
                          <a:spcPct val="150000"/>
                        </a:lnSpc>
                      </a:pPr>
                      <a:r>
                        <a:rPr lang="en-US" sz="4000" b="0" i="0" kern="1200">
                          <a:solidFill>
                            <a:schemeClr val="tx1"/>
                          </a:solidFill>
                          <a:effectLst/>
                          <a:latin typeface="Arial" panose="020B0604020202020204" pitchFamily="34" charset="0"/>
                          <a:ea typeface="+mn-ea"/>
                          <a:cs typeface="Arial" panose="020B0604020202020204" pitchFamily="34" charset="0"/>
                        </a:rPr>
                        <a:t>Tên thí nghiệm:…………………………………………………………</a:t>
                      </a:r>
                    </a:p>
                    <a:p>
                      <a:pPr algn="just">
                        <a:lnSpc>
                          <a:spcPct val="150000"/>
                        </a:lnSpc>
                      </a:pPr>
                      <a:r>
                        <a:rPr lang="en-US" sz="4000" b="0" i="0" kern="1200">
                          <a:solidFill>
                            <a:schemeClr val="tx1"/>
                          </a:solidFill>
                          <a:effectLst/>
                          <a:latin typeface="Arial" panose="020B0604020202020204" pitchFamily="34" charset="0"/>
                          <a:ea typeface="+mn-ea"/>
                          <a:cs typeface="Arial" panose="020B0604020202020204" pitchFamily="34" charset="0"/>
                        </a:rPr>
                        <a:t>Nhóm:……………………………………………………………………</a:t>
                      </a:r>
                    </a:p>
                    <a:p>
                      <a:pPr marL="457200" indent="-457200" algn="just">
                        <a:lnSpc>
                          <a:spcPct val="150000"/>
                        </a:lnSpc>
                        <a:buAutoNum type="arabicPeriod"/>
                      </a:pPr>
                      <a:r>
                        <a:rPr lang="en-US" sz="4000" b="0" i="0" kern="1200">
                          <a:solidFill>
                            <a:schemeClr val="tx1"/>
                          </a:solidFill>
                          <a:effectLst/>
                          <a:latin typeface="Arial" panose="020B0604020202020204" pitchFamily="34" charset="0"/>
                          <a:ea typeface="+mn-ea"/>
                          <a:cs typeface="Arial" panose="020B0604020202020204" pitchFamily="34" charset="0"/>
                        </a:rPr>
                        <a:t>Mục đích thí nghiệm:…………………………………………………</a:t>
                      </a:r>
                    </a:p>
                    <a:p>
                      <a:pPr marL="457200" indent="-457200" algn="just">
                        <a:lnSpc>
                          <a:spcPct val="150000"/>
                        </a:lnSpc>
                        <a:buAutoNum type="arabicPeriod"/>
                      </a:pPr>
                      <a:r>
                        <a:rPr lang="en-US" sz="4000" b="0" i="0" kern="1200">
                          <a:solidFill>
                            <a:schemeClr val="tx1"/>
                          </a:solidFill>
                          <a:effectLst/>
                          <a:latin typeface="Arial" panose="020B0604020202020204" pitchFamily="34" charset="0"/>
                          <a:ea typeface="+mn-ea"/>
                          <a:cs typeface="Arial" panose="020B0604020202020204" pitchFamily="34" charset="0"/>
                        </a:rPr>
                        <a:t>Chuẩn bị thí nghiệm:………………………………………………….</a:t>
                      </a:r>
                    </a:p>
                    <a:p>
                      <a:pPr marL="571500" indent="-571500" algn="just">
                        <a:lnSpc>
                          <a:spcPct val="150000"/>
                        </a:lnSpc>
                        <a:buFont typeface="Arial" panose="020B0604020202020204" pitchFamily="34" charset="0"/>
                        <a:buChar char="•"/>
                      </a:pPr>
                      <a:r>
                        <a:rPr lang="en-US" sz="4000" b="0" i="0" kern="1200">
                          <a:solidFill>
                            <a:schemeClr val="tx1"/>
                          </a:solidFill>
                          <a:effectLst/>
                          <a:latin typeface="Arial" panose="020B0604020202020204" pitchFamily="34" charset="0"/>
                          <a:ea typeface="+mn-ea"/>
                          <a:cs typeface="Arial" panose="020B0604020202020204" pitchFamily="34" charset="0"/>
                        </a:rPr>
                        <a:t>Mẫu vật:………………………………………………………………..</a:t>
                      </a:r>
                    </a:p>
                    <a:p>
                      <a:pPr marL="571500" indent="-571500" algn="just">
                        <a:lnSpc>
                          <a:spcPct val="150000"/>
                        </a:lnSpc>
                        <a:buFont typeface="Arial" panose="020B0604020202020204" pitchFamily="34" charset="0"/>
                        <a:buChar char="•"/>
                      </a:pPr>
                      <a:r>
                        <a:rPr lang="en-US" sz="4000" b="0" i="0" kern="1200">
                          <a:solidFill>
                            <a:schemeClr val="tx1"/>
                          </a:solidFill>
                          <a:effectLst/>
                          <a:latin typeface="Arial" panose="020B0604020202020204" pitchFamily="34" charset="0"/>
                          <a:ea typeface="+mn-ea"/>
                          <a:cs typeface="Arial" panose="020B0604020202020204" pitchFamily="34" charset="0"/>
                        </a:rPr>
                        <a:t>Dụng cụ:……………………………………………………………….</a:t>
                      </a:r>
                    </a:p>
                    <a:p>
                      <a:pPr marL="0" indent="0" algn="just">
                        <a:lnSpc>
                          <a:spcPct val="150000"/>
                        </a:lnSpc>
                        <a:buNone/>
                      </a:pPr>
                      <a:r>
                        <a:rPr lang="en-US" sz="4000" b="0" i="0" kern="1200">
                          <a:solidFill>
                            <a:schemeClr val="tx1"/>
                          </a:solidFill>
                          <a:effectLst/>
                          <a:latin typeface="Arial" panose="020B0604020202020204" pitchFamily="34" charset="0"/>
                          <a:ea typeface="+mn-ea"/>
                          <a:cs typeface="Arial" panose="020B0604020202020204" pitchFamily="34" charset="0"/>
                        </a:rPr>
                        <a:t>3. Các bước tiến hành:</a:t>
                      </a:r>
                    </a:p>
                    <a:p>
                      <a:pPr marL="0" indent="0" algn="just">
                        <a:lnSpc>
                          <a:spcPct val="150000"/>
                        </a:lnSpc>
                        <a:buNone/>
                      </a:pPr>
                      <a:r>
                        <a:rPr lang="en-US" sz="4000" b="0" i="0" kern="1200">
                          <a:solidFill>
                            <a:schemeClr val="tx1"/>
                          </a:solidFill>
                          <a:effectLst/>
                          <a:latin typeface="Arial" panose="020B0604020202020204" pitchFamily="34" charset="0"/>
                          <a:ea typeface="+mn-ea"/>
                          <a:cs typeface="Arial" panose="020B0604020202020204" pitchFamily="34" charset="0"/>
                        </a:rPr>
                        <a:t>4. Kết quả thí nghiệm và giải thích:</a:t>
                      </a:r>
                    </a:p>
                    <a:p>
                      <a:pPr marL="0" indent="0" algn="just">
                        <a:lnSpc>
                          <a:spcPct val="150000"/>
                        </a:lnSpc>
                        <a:buNone/>
                      </a:pPr>
                      <a:r>
                        <a:rPr lang="en-US" sz="4000" b="0" i="0" kern="1200">
                          <a:solidFill>
                            <a:schemeClr val="tx1"/>
                          </a:solidFill>
                          <a:effectLst/>
                          <a:latin typeface="Arial" panose="020B0604020202020204" pitchFamily="34" charset="0"/>
                          <a:ea typeface="+mn-ea"/>
                          <a:cs typeface="Arial" panose="020B0604020202020204" pitchFamily="34" charset="0"/>
                        </a:rPr>
                        <a:t>5. Kết luận:</a:t>
                      </a:r>
                    </a:p>
                  </a:txBody>
                  <a:tcPr>
                    <a:solidFill>
                      <a:schemeClr val="accent6">
                        <a:lumMod val="20000"/>
                        <a:lumOff val="80000"/>
                      </a:schemeClr>
                    </a:solidFill>
                  </a:tcPr>
                </a:tc>
                <a:extLst>
                  <a:ext uri="{0D108BD9-81ED-4DB2-BD59-A6C34878D82A}">
                    <a16:rowId xmlns:a16="http://schemas.microsoft.com/office/drawing/2014/main" val="643522132"/>
                  </a:ext>
                </a:extLst>
              </a:tr>
            </a:tbl>
          </a:graphicData>
        </a:graphic>
      </p:graphicFrame>
      <p:pic>
        <p:nvPicPr>
          <p:cNvPr id="25" name="Picture 21">
            <a:extLst>
              <a:ext uri="{FF2B5EF4-FFF2-40B4-BE49-F238E27FC236}">
                <a16:creationId xmlns:a16="http://schemas.microsoft.com/office/drawing/2014/main" id="{89E43D07-77C6-10E7-7D95-FEFA49E08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0856" y="0"/>
            <a:ext cx="1765021" cy="1765021"/>
          </a:xfrm>
          <a:prstGeom prst="rect">
            <a:avLst/>
          </a:prstGeom>
        </p:spPr>
      </p:pic>
      <p:pic>
        <p:nvPicPr>
          <p:cNvPr id="26" name="Picture 22">
            <a:extLst>
              <a:ext uri="{FF2B5EF4-FFF2-40B4-BE49-F238E27FC236}">
                <a16:creationId xmlns:a16="http://schemas.microsoft.com/office/drawing/2014/main" id="{8A1692DE-C6DD-0CE5-7798-0B65153A57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9845">
            <a:off x="-1570541" y="9076545"/>
            <a:ext cx="2087234" cy="1461064"/>
          </a:xfrm>
          <a:prstGeom prst="rect">
            <a:avLst/>
          </a:prstGeom>
        </p:spPr>
      </p:pic>
    </p:spTree>
    <p:extLst>
      <p:ext uri="{BB962C8B-B14F-4D97-AF65-F5344CB8AC3E}">
        <p14:creationId xmlns:p14="http://schemas.microsoft.com/office/powerpoint/2010/main" val="4194519118"/>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741146" y="7085936"/>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1242" y="7744501"/>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2" name="TextBox 1">
            <a:extLst>
              <a:ext uri="{FF2B5EF4-FFF2-40B4-BE49-F238E27FC236}">
                <a16:creationId xmlns:a16="http://schemas.microsoft.com/office/drawing/2014/main" id="{57F02C73-AA77-2299-60F5-60FCC10191D1}"/>
              </a:ext>
            </a:extLst>
          </p:cNvPr>
          <p:cNvSpPr txBox="1"/>
          <p:nvPr/>
        </p:nvSpPr>
        <p:spPr>
          <a:xfrm>
            <a:off x="6400800" y="0"/>
            <a:ext cx="5257800" cy="1508555"/>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LUYỆN TẬP</a:t>
            </a:r>
          </a:p>
        </p:txBody>
      </p:sp>
      <p:sp>
        <p:nvSpPr>
          <p:cNvPr id="4" name="Line Callout 1 (Border and Accent Bar) 3">
            <a:extLst>
              <a:ext uri="{FF2B5EF4-FFF2-40B4-BE49-F238E27FC236}">
                <a16:creationId xmlns:a16="http://schemas.microsoft.com/office/drawing/2014/main" id="{F754EBA6-53EC-64A4-F446-13EEF04FAAD6}"/>
              </a:ext>
            </a:extLst>
          </p:cNvPr>
          <p:cNvSpPr/>
          <p:nvPr/>
        </p:nvSpPr>
        <p:spPr>
          <a:xfrm>
            <a:off x="1065898" y="2019300"/>
            <a:ext cx="6116075" cy="1234029"/>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bg1"/>
                </a:solidFill>
                <a:latin typeface="Arial" panose="020B0604020202020204" pitchFamily="34" charset="0"/>
                <a:cs typeface="Arial" panose="020B0604020202020204" pitchFamily="34" charset="0"/>
              </a:rPr>
              <a:t>Hoạt động nhóm</a:t>
            </a:r>
            <a:endParaRPr lang="en-US" sz="45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D15CC3-9660-4DD3-1106-F5630218CDE2}"/>
              </a:ext>
            </a:extLst>
          </p:cNvPr>
          <p:cNvSpPr txBox="1"/>
          <p:nvPr/>
        </p:nvSpPr>
        <p:spPr>
          <a:xfrm>
            <a:off x="9448800" y="4366112"/>
            <a:ext cx="8026003" cy="3080202"/>
          </a:xfrm>
          <a:prstGeom prst="rect">
            <a:avLst/>
          </a:prstGeom>
          <a:noFill/>
        </p:spPr>
        <p:txBody>
          <a:bodyPr wrap="square">
            <a:spAutoFit/>
          </a:bodyPr>
          <a:lstStyle/>
          <a:p>
            <a:pPr marL="0" marR="0" algn="just">
              <a:lnSpc>
                <a:spcPct val="150000"/>
              </a:lnSpc>
              <a:spcBef>
                <a:spcPts val="300"/>
              </a:spcBef>
              <a:spcAft>
                <a:spcPts val="300"/>
              </a:spcAft>
            </a:pPr>
            <a:r>
              <a:rPr lang="en-US" sz="4500">
                <a:latin typeface="Arial" panose="020B0604020202020204" pitchFamily="34" charset="0"/>
                <a:ea typeface="Times New Roman" panose="02020603050405020304" pitchFamily="18" charset="0"/>
                <a:cs typeface="Arial" panose="020B0604020202020204" pitchFamily="34" charset="0"/>
              </a:rPr>
              <a:t>V</a:t>
            </a:r>
            <a:r>
              <a:rPr lang="en-US" sz="4500">
                <a:effectLst/>
                <a:latin typeface="Arial" panose="020B0604020202020204" pitchFamily="34" charset="0"/>
                <a:ea typeface="Times New Roman" panose="02020603050405020304" pitchFamily="18" charset="0"/>
                <a:cs typeface="Arial" panose="020B0604020202020204" pitchFamily="34" charset="0"/>
              </a:rPr>
              <a:t>ẽ sơ đồ tư duy (cấu trúc, phân loại, chức năng,...) về một dạng phân tử sinh học. </a:t>
            </a:r>
          </a:p>
        </p:txBody>
      </p:sp>
      <p:pic>
        <p:nvPicPr>
          <p:cNvPr id="10" name="Picture 19">
            <a:extLst>
              <a:ext uri="{FF2B5EF4-FFF2-40B4-BE49-F238E27FC236}">
                <a16:creationId xmlns:a16="http://schemas.microsoft.com/office/drawing/2014/main" id="{22349808-A4FF-E6CC-46DF-318B05BACA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1257" y="3879876"/>
            <a:ext cx="7430517" cy="5275667"/>
          </a:xfrm>
          <a:prstGeom prst="rect">
            <a:avLst/>
          </a:prstGeom>
        </p:spPr>
      </p:pic>
    </p:spTree>
    <p:extLst>
      <p:ext uri="{BB962C8B-B14F-4D97-AF65-F5344CB8AC3E}">
        <p14:creationId xmlns:p14="http://schemas.microsoft.com/office/powerpoint/2010/main" val="140435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741146" y="7085936"/>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1242" y="7744501"/>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2" name="TextBox 1">
            <a:extLst>
              <a:ext uri="{FF2B5EF4-FFF2-40B4-BE49-F238E27FC236}">
                <a16:creationId xmlns:a16="http://schemas.microsoft.com/office/drawing/2014/main" id="{57F02C73-AA77-2299-60F5-60FCC10191D1}"/>
              </a:ext>
            </a:extLst>
          </p:cNvPr>
          <p:cNvSpPr txBox="1"/>
          <p:nvPr/>
        </p:nvSpPr>
        <p:spPr>
          <a:xfrm>
            <a:off x="6400800" y="0"/>
            <a:ext cx="5257800" cy="15085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 TẬP</a:t>
            </a:r>
          </a:p>
        </p:txBody>
      </p:sp>
      <p:sp>
        <p:nvSpPr>
          <p:cNvPr id="3" name="TextBox 2">
            <a:extLst>
              <a:ext uri="{FF2B5EF4-FFF2-40B4-BE49-F238E27FC236}">
                <a16:creationId xmlns:a16="http://schemas.microsoft.com/office/drawing/2014/main" id="{E8D5FB2E-EC7C-F510-AF83-39B753D5073C}"/>
              </a:ext>
            </a:extLst>
          </p:cNvPr>
          <p:cNvSpPr txBox="1"/>
          <p:nvPr/>
        </p:nvSpPr>
        <p:spPr>
          <a:xfrm>
            <a:off x="431681" y="2256778"/>
            <a:ext cx="6348413" cy="1103892"/>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Thảo luận cặp đôi</a:t>
            </a:r>
          </a:p>
        </p:txBody>
      </p:sp>
      <p:pic>
        <p:nvPicPr>
          <p:cNvPr id="5" name="Picture 4">
            <a:extLst>
              <a:ext uri="{FF2B5EF4-FFF2-40B4-BE49-F238E27FC236}">
                <a16:creationId xmlns:a16="http://schemas.microsoft.com/office/drawing/2014/main" id="{0517E27D-5A30-1FE1-3C38-28B1574CA2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107" y="3185799"/>
            <a:ext cx="7086600" cy="7086600"/>
          </a:xfrm>
          <a:prstGeom prst="rect">
            <a:avLst/>
          </a:prstGeom>
        </p:spPr>
      </p:pic>
      <p:sp>
        <p:nvSpPr>
          <p:cNvPr id="8" name="TextBox 7">
            <a:extLst>
              <a:ext uri="{FF2B5EF4-FFF2-40B4-BE49-F238E27FC236}">
                <a16:creationId xmlns:a16="http://schemas.microsoft.com/office/drawing/2014/main" id="{CB9D05FD-C66B-68E2-AB5B-8E672E7205C2}"/>
              </a:ext>
            </a:extLst>
          </p:cNvPr>
          <p:cNvSpPr txBox="1"/>
          <p:nvPr/>
        </p:nvSpPr>
        <p:spPr>
          <a:xfrm>
            <a:off x="7848600" y="4299437"/>
            <a:ext cx="9753600" cy="3080202"/>
          </a:xfrm>
          <a:prstGeom prst="rect">
            <a:avLst/>
          </a:prstGeom>
          <a:noFill/>
        </p:spPr>
        <p:txBody>
          <a:bodyPr wrap="square">
            <a:spAutoFit/>
          </a:bodyPr>
          <a:lstStyle/>
          <a:p>
            <a:pPr marL="0" marR="0" algn="just">
              <a:lnSpc>
                <a:spcPct val="150000"/>
              </a:lnSpc>
              <a:spcBef>
                <a:spcPts val="300"/>
              </a:spcBef>
              <a:spcAft>
                <a:spcPts val="300"/>
              </a:spcAft>
            </a:pPr>
            <a:r>
              <a:rPr lang="en-US" sz="4500">
                <a:effectLst/>
                <a:latin typeface="Arial" panose="020B0604020202020204" pitchFamily="34" charset="0"/>
                <a:ea typeface="Times New Roman" panose="02020603050405020304" pitchFamily="18" charset="0"/>
                <a:cs typeface="Arial" panose="020B0604020202020204" pitchFamily="34" charset="0"/>
              </a:rPr>
              <a:t>Nguyên tắc đa phân từ một số loại đơn phân nhất định cấu tạo nên các phân tử sinh học có ý nghĩa gì?</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5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2" name="TextBox 1">
            <a:extLst>
              <a:ext uri="{FF2B5EF4-FFF2-40B4-BE49-F238E27FC236}">
                <a16:creationId xmlns:a16="http://schemas.microsoft.com/office/drawing/2014/main" id="{07BEEACA-7A40-C454-56CA-BE7163DA4B4B}"/>
              </a:ext>
            </a:extLst>
          </p:cNvPr>
          <p:cNvSpPr txBox="1"/>
          <p:nvPr/>
        </p:nvSpPr>
        <p:spPr>
          <a:xfrm>
            <a:off x="6412340" y="342900"/>
            <a:ext cx="5715000" cy="1508555"/>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VẬN DỤNG</a:t>
            </a:r>
          </a:p>
        </p:txBody>
      </p:sp>
      <p:sp>
        <p:nvSpPr>
          <p:cNvPr id="8" name="TextBox 7">
            <a:extLst>
              <a:ext uri="{FF2B5EF4-FFF2-40B4-BE49-F238E27FC236}">
                <a16:creationId xmlns:a16="http://schemas.microsoft.com/office/drawing/2014/main" id="{6359F60D-25F4-8BC2-A5D9-0D402E77E780}"/>
              </a:ext>
            </a:extLst>
          </p:cNvPr>
          <p:cNvSpPr txBox="1"/>
          <p:nvPr/>
        </p:nvSpPr>
        <p:spPr>
          <a:xfrm>
            <a:off x="1333500" y="1844881"/>
            <a:ext cx="15621000" cy="8442119"/>
          </a:xfrm>
          <a:prstGeom prst="rect">
            <a:avLst/>
          </a:prstGeom>
          <a:noFill/>
        </p:spPr>
        <p:txBody>
          <a:bodyPr wrap="square">
            <a:spAutoFit/>
          </a:bodyPr>
          <a:lstStyle/>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Tại sao khẩu phần ăn cần đảm bảo đủ các loại amino acid và đủ lượng protein?</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Tại sao thường xuyên phải thay đổi món ăn, không nên chỉ ăn một số ít món ăn ưa thích mặc dù đó là món ăn nhiều dinh dưỡng?</a:t>
            </a:r>
          </a:p>
          <a:p>
            <a:pPr marL="457200" marR="0" indent="-4572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Bệnh thiếu máu do hồng cầu hình lưỡi liềm là hậu quả của đột biến thay thế amino acid glutamic ở vị trí số 6 thành valine trong một chuỗi Polypeptide của hemoglobin làm cho phân tử protein chuyển thành dạng chuỗi dài và thay đổi hình dạng hồng cầu. Bậc cấu trúc nào của hemoglobin bị biến đổi?</a:t>
            </a:r>
          </a:p>
        </p:txBody>
      </p:sp>
      <p:pic>
        <p:nvPicPr>
          <p:cNvPr id="17" name="Picture 16">
            <a:extLst>
              <a:ext uri="{FF2B5EF4-FFF2-40B4-BE49-F238E27FC236}">
                <a16:creationId xmlns:a16="http://schemas.microsoft.com/office/drawing/2014/main" id="{F9FE5078-9131-9A40-225C-68A5C9FDA237}"/>
              </a:ext>
            </a:extLst>
          </p:cNvPr>
          <p:cNvPicPr>
            <a:picLocks noChangeAspect="1"/>
          </p:cNvPicPr>
          <p:nvPr/>
        </p:nvPicPr>
        <p:blipFill rotWithShape="1">
          <a:blip r:embed="rId6">
            <a:extLst>
              <a:ext uri="{28A0092B-C50C-407E-A947-70E740481C1C}">
                <a14:useLocalDpi xmlns:a14="http://schemas.microsoft.com/office/drawing/2010/main" val="0"/>
              </a:ext>
            </a:extLst>
          </a:blip>
          <a:srcRect l="8328" t="54736" r="70836" b="10735"/>
          <a:stretch/>
        </p:blipFill>
        <p:spPr>
          <a:xfrm>
            <a:off x="13523948" y="-139648"/>
            <a:ext cx="2667001" cy="2486128"/>
          </a:xfrm>
          <a:prstGeom prst="rect">
            <a:avLst/>
          </a:prstGeom>
        </p:spPr>
      </p:pic>
    </p:spTree>
    <p:extLst>
      <p:ext uri="{BB962C8B-B14F-4D97-AF65-F5344CB8AC3E}">
        <p14:creationId xmlns:p14="http://schemas.microsoft.com/office/powerpoint/2010/main" val="61141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2914">
            <a:off x="14599800" y="5979458"/>
            <a:ext cx="8974046" cy="861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34730">
            <a:off x="-5321245" y="-4469982"/>
            <a:ext cx="9312463" cy="893996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5347095" y="2436298"/>
            <a:ext cx="8052652" cy="158033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1441564" y="4126384"/>
            <a:ext cx="16183989" cy="1829080"/>
          </a:xfrm>
          <a:prstGeom prst="rect">
            <a:avLst/>
          </a:prstGeom>
        </p:spPr>
      </p:pic>
      <p:pic>
        <p:nvPicPr>
          <p:cNvPr id="7" name="Picture 7"/>
          <p:cNvPicPr>
            <a:picLocks noChangeAspect="1"/>
          </p:cNvPicPr>
          <p:nvPr/>
        </p:nvPicPr>
        <p:blipFill>
          <a:blip r:embed="rId8">
            <a:alphaModFix amt="8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b="31221"/>
          <a:stretch>
            <a:fillRect/>
          </a:stretch>
        </p:blipFill>
        <p:spPr>
          <a:xfrm rot="-7383210">
            <a:off x="15931041" y="30135"/>
            <a:ext cx="3446899" cy="209485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2278046" y="7755457"/>
            <a:ext cx="5033394"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29166" y="1379200"/>
            <a:ext cx="819753" cy="92496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01377" y="6238345"/>
            <a:ext cx="819753" cy="9249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2694">
            <a:off x="15474202" y="849049"/>
            <a:ext cx="1570677" cy="1570677"/>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29845">
            <a:off x="635390" y="7812363"/>
            <a:ext cx="2404537" cy="168317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40574" y="0"/>
            <a:ext cx="2542499" cy="2542499"/>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232142" y="7987051"/>
            <a:ext cx="2542499" cy="2542499"/>
          </a:xfrm>
          <a:prstGeom prst="rect">
            <a:avLst/>
          </a:prstGeom>
        </p:spPr>
      </p:pic>
      <p:sp>
        <p:nvSpPr>
          <p:cNvPr id="18" name="TextBox 17">
            <a:extLst>
              <a:ext uri="{FF2B5EF4-FFF2-40B4-BE49-F238E27FC236}">
                <a16:creationId xmlns:a16="http://schemas.microsoft.com/office/drawing/2014/main" id="{CB02B819-A69C-CF7A-6097-8E11490D012A}"/>
              </a:ext>
            </a:extLst>
          </p:cNvPr>
          <p:cNvSpPr txBox="1"/>
          <p:nvPr/>
        </p:nvSpPr>
        <p:spPr>
          <a:xfrm>
            <a:off x="1211601" y="2206705"/>
            <a:ext cx="16233667" cy="3417923"/>
          </a:xfrm>
          <a:prstGeom prst="rect">
            <a:avLst/>
          </a:prstGeom>
          <a:noFill/>
        </p:spPr>
        <p:txBody>
          <a:bodyPr wrap="square">
            <a:spAutoFit/>
          </a:bodyPr>
          <a:lstStyle/>
          <a:p>
            <a:pPr marL="0" marR="0" algn="ctr">
              <a:lnSpc>
                <a:spcPct val="150000"/>
              </a:lnSpc>
              <a:spcBef>
                <a:spcPts val="300"/>
              </a:spcBef>
              <a:spcAft>
                <a:spcPts val="300"/>
              </a:spcAft>
            </a:pPr>
            <a:r>
              <a:rPr lang="en-US" sz="7500" b="1">
                <a:effectLst/>
                <a:latin typeface="Arial" panose="020B0604020202020204" pitchFamily="34" charset="0"/>
                <a:ea typeface="Times New Roman" panose="02020603050405020304" pitchFamily="18" charset="0"/>
                <a:cs typeface="Arial" panose="020B0604020202020204" pitchFamily="34" charset="0"/>
              </a:rPr>
              <a:t>Bài 6: </a:t>
            </a:r>
          </a:p>
          <a:p>
            <a:pPr marL="0" marR="0" algn="ctr">
              <a:lnSpc>
                <a:spcPct val="150000"/>
              </a:lnSpc>
              <a:spcBef>
                <a:spcPts val="300"/>
              </a:spcBef>
              <a:spcAft>
                <a:spcPts val="300"/>
              </a:spcAft>
            </a:pPr>
            <a:r>
              <a:rPr lang="en-US" sz="7500" b="1">
                <a:effectLst/>
                <a:latin typeface="Arial" panose="020B0604020202020204" pitchFamily="34" charset="0"/>
                <a:ea typeface="Times New Roman" panose="02020603050405020304" pitchFamily="18" charset="0"/>
                <a:cs typeface="Arial" panose="020B0604020202020204" pitchFamily="34" charset="0"/>
              </a:rPr>
              <a:t>Các phân tử sinh học trong tế bào.</a:t>
            </a:r>
            <a:endParaRPr lang="en-US" sz="750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4287" y="9070349"/>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2122">
            <a:off x="-2147192" y="-1160326"/>
            <a:ext cx="4294383" cy="4114800"/>
          </a:xfrm>
          <a:prstGeom prst="rect">
            <a:avLst/>
          </a:prstGeom>
        </p:spPr>
      </p:pic>
      <p:sp>
        <p:nvSpPr>
          <p:cNvPr id="2" name="Flowchart: Off-page Connector 1">
            <a:extLst>
              <a:ext uri="{FF2B5EF4-FFF2-40B4-BE49-F238E27FC236}">
                <a16:creationId xmlns:a16="http://schemas.microsoft.com/office/drawing/2014/main" id="{91560D12-CB2C-6921-AC6B-80EFD335C3F6}"/>
              </a:ext>
            </a:extLst>
          </p:cNvPr>
          <p:cNvSpPr/>
          <p:nvPr/>
        </p:nvSpPr>
        <p:spPr>
          <a:xfrm>
            <a:off x="990600" y="2995612"/>
            <a:ext cx="4114800" cy="5257800"/>
          </a:xfrm>
          <a:prstGeom prst="flowChartOffpage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300"/>
              </a:spcBef>
              <a:spcAft>
                <a:spcPts val="3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Ôn lại kiến thức đã học.</a:t>
            </a:r>
          </a:p>
        </p:txBody>
      </p:sp>
      <p:sp>
        <p:nvSpPr>
          <p:cNvPr id="5" name="Flowchart: Off-page Connector 4">
            <a:extLst>
              <a:ext uri="{FF2B5EF4-FFF2-40B4-BE49-F238E27FC236}">
                <a16:creationId xmlns:a16="http://schemas.microsoft.com/office/drawing/2014/main" id="{133F7143-6AFD-4342-6097-65559C28E965}"/>
              </a:ext>
            </a:extLst>
          </p:cNvPr>
          <p:cNvSpPr/>
          <p:nvPr/>
        </p:nvSpPr>
        <p:spPr>
          <a:xfrm>
            <a:off x="6896100" y="3038697"/>
            <a:ext cx="4495800" cy="5214715"/>
          </a:xfrm>
          <a:prstGeom prst="flowChartOffpage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300"/>
              </a:spcBef>
              <a:spcAft>
                <a:spcPts val="3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Làm bài tập trong Sách bài tập Sinh học 10.</a:t>
            </a:r>
          </a:p>
        </p:txBody>
      </p:sp>
      <p:sp>
        <p:nvSpPr>
          <p:cNvPr id="7" name="Flowchart: Off-page Connector 6">
            <a:extLst>
              <a:ext uri="{FF2B5EF4-FFF2-40B4-BE49-F238E27FC236}">
                <a16:creationId xmlns:a16="http://schemas.microsoft.com/office/drawing/2014/main" id="{F3F7EF49-C51D-B738-AB9B-ABE424330A75}"/>
              </a:ext>
            </a:extLst>
          </p:cNvPr>
          <p:cNvSpPr/>
          <p:nvPr/>
        </p:nvSpPr>
        <p:spPr>
          <a:xfrm>
            <a:off x="12877800" y="2995612"/>
            <a:ext cx="4495800" cy="5257800"/>
          </a:xfrm>
          <a:prstGeom prst="flowChartOffpage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300"/>
              </a:spcBef>
              <a:spcAft>
                <a:spcPts val="3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Đọc và tìm hiểu trước </a:t>
            </a:r>
            <a:r>
              <a:rPr lang="en-US" sz="4000" b="1" i="1">
                <a:solidFill>
                  <a:schemeClr val="tx1"/>
                </a:solidFill>
                <a:effectLst/>
                <a:latin typeface="Arial" panose="020B0604020202020204" pitchFamily="34" charset="0"/>
                <a:ea typeface="Times New Roman" panose="02020603050405020304" pitchFamily="18" charset="0"/>
                <a:cs typeface="Arial" panose="020B0604020202020204" pitchFamily="34" charset="0"/>
              </a:rPr>
              <a:t>Bài 7: Tế bào nhân sơ và tế bào nhân thực.</a:t>
            </a:r>
            <a:endParaRPr lang="en-US"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EF6B0A35-FE73-11CE-0F88-A06E7725F661}"/>
              </a:ext>
            </a:extLst>
          </p:cNvPr>
          <p:cNvSpPr txBox="1"/>
          <p:nvPr/>
        </p:nvSpPr>
        <p:spPr>
          <a:xfrm>
            <a:off x="3505200" y="525033"/>
            <a:ext cx="10515600" cy="1508555"/>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NỘI DUNG BÀI HỌC</a:t>
            </a:r>
          </a:p>
        </p:txBody>
      </p:sp>
      <p:sp>
        <p:nvSpPr>
          <p:cNvPr id="12" name="Oval 11">
            <a:extLst>
              <a:ext uri="{FF2B5EF4-FFF2-40B4-BE49-F238E27FC236}">
                <a16:creationId xmlns:a16="http://schemas.microsoft.com/office/drawing/2014/main" id="{CFADC78B-82A3-91A9-A95F-11A71C640E2F}"/>
              </a:ext>
            </a:extLst>
          </p:cNvPr>
          <p:cNvSpPr/>
          <p:nvPr/>
        </p:nvSpPr>
        <p:spPr>
          <a:xfrm>
            <a:off x="2389761" y="2033588"/>
            <a:ext cx="12954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latin typeface="Arial" panose="020B0604020202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FD3B3E0E-C745-2D29-68BC-EFE755E5BE2D}"/>
              </a:ext>
            </a:extLst>
          </p:cNvPr>
          <p:cNvSpPr/>
          <p:nvPr/>
        </p:nvSpPr>
        <p:spPr>
          <a:xfrm>
            <a:off x="8622140" y="2033588"/>
            <a:ext cx="12954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D054BD8E-96CA-2FC6-5DA5-78570BFEF8CB}"/>
              </a:ext>
            </a:extLst>
          </p:cNvPr>
          <p:cNvSpPr/>
          <p:nvPr/>
        </p:nvSpPr>
        <p:spPr>
          <a:xfrm>
            <a:off x="14633429" y="2033588"/>
            <a:ext cx="12954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1185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1113" b="34661"/>
          <a:stretch>
            <a:fillRect/>
          </a:stretch>
        </p:blipFill>
        <p:spPr>
          <a:xfrm rot="5639570">
            <a:off x="-4927424" y="2671337"/>
            <a:ext cx="12595565" cy="591798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5400000">
            <a:off x="12503632" y="1303331"/>
            <a:ext cx="7228987" cy="43397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17947" flipH="1">
            <a:off x="15406711" y="599143"/>
            <a:ext cx="2061147" cy="177258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6323" y="590552"/>
            <a:ext cx="1789768" cy="178976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326" y="7236415"/>
            <a:ext cx="3531762" cy="24722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321561">
            <a:off x="15046834" y="7674835"/>
            <a:ext cx="503339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833">
            <a:off x="4968890" y="5121465"/>
            <a:ext cx="8037185" cy="1577298"/>
          </a:xfrm>
          <a:prstGeom prst="rect">
            <a:avLst/>
          </a:prstGeom>
        </p:spPr>
      </p:pic>
      <p:sp>
        <p:nvSpPr>
          <p:cNvPr id="10" name="TextBox 9">
            <a:extLst>
              <a:ext uri="{FF2B5EF4-FFF2-40B4-BE49-F238E27FC236}">
                <a16:creationId xmlns:a16="http://schemas.microsoft.com/office/drawing/2014/main" id="{01BFA700-A00B-85CC-7E20-C11AC1D78C34}"/>
              </a:ext>
            </a:extLst>
          </p:cNvPr>
          <p:cNvSpPr txBox="1"/>
          <p:nvPr/>
        </p:nvSpPr>
        <p:spPr>
          <a:xfrm>
            <a:off x="1625847" y="1443686"/>
            <a:ext cx="14723269" cy="3557512"/>
          </a:xfrm>
          <a:prstGeom prst="rect">
            <a:avLst/>
          </a:prstGeom>
          <a:noFill/>
        </p:spPr>
        <p:txBody>
          <a:bodyPr wrap="square">
            <a:spAutoFit/>
          </a:bodyPr>
          <a:lstStyle/>
          <a:p>
            <a:pPr algn="ctr">
              <a:lnSpc>
                <a:spcPct val="150000"/>
              </a:lnSpc>
            </a:pPr>
            <a:r>
              <a:rPr lang="en-US" sz="8000" b="1">
                <a:solidFill>
                  <a:schemeClr val="tx1">
                    <a:lumMod val="50000"/>
                  </a:schemeClr>
                </a:solidFill>
                <a:latin typeface="Arial" panose="020B0604020202020204" pitchFamily="34" charset="0"/>
                <a:cs typeface="Arial" panose="020B0604020202020204" pitchFamily="34" charset="0"/>
              </a:rPr>
              <a:t>CẢM ƠN CÁC EM </a:t>
            </a:r>
          </a:p>
          <a:p>
            <a:pPr algn="ctr">
              <a:lnSpc>
                <a:spcPct val="150000"/>
              </a:lnSpc>
            </a:pPr>
            <a:r>
              <a:rPr lang="en-US" sz="8000" b="1">
                <a:solidFill>
                  <a:schemeClr val="tx1">
                    <a:lumMod val="50000"/>
                  </a:schemeClr>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1676975392"/>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025" t="73237"/>
          <a:stretch>
            <a:fillRect/>
          </a:stretch>
        </p:blipFill>
        <p:spPr>
          <a:xfrm rot="-1602916">
            <a:off x="-1437522" y="-515839"/>
            <a:ext cx="5488788" cy="299934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2914">
            <a:off x="14752787" y="5979458"/>
            <a:ext cx="8974046" cy="86150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29845">
            <a:off x="391889" y="7349718"/>
            <a:ext cx="3311102" cy="231777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6409" y="-287418"/>
            <a:ext cx="2542499" cy="2542499"/>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93513">
            <a:off x="15902344" y="-939634"/>
            <a:ext cx="3823209" cy="37815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22642" y="8177551"/>
            <a:ext cx="2542499" cy="2542499"/>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17947" flipH="1">
            <a:off x="14990245" y="695258"/>
            <a:ext cx="2544292" cy="218809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75351" y="3733322"/>
            <a:ext cx="8704854" cy="1262204"/>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66133" y="5454644"/>
            <a:ext cx="8704854" cy="1610131"/>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07797" y="3832126"/>
            <a:ext cx="8704854" cy="1262204"/>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54344" y="5539407"/>
            <a:ext cx="8704854" cy="1445079"/>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30833">
            <a:off x="6096224" y="1262908"/>
            <a:ext cx="6152410" cy="1207411"/>
          </a:xfrm>
          <a:prstGeom prst="rect">
            <a:avLst/>
          </a:prstGeom>
        </p:spPr>
      </p:pic>
      <p:sp>
        <p:nvSpPr>
          <p:cNvPr id="15" name="TextBox 15"/>
          <p:cNvSpPr txBox="1"/>
          <p:nvPr/>
        </p:nvSpPr>
        <p:spPr>
          <a:xfrm>
            <a:off x="4179914" y="996597"/>
            <a:ext cx="9709831" cy="1416222"/>
          </a:xfrm>
          <a:prstGeom prst="rect">
            <a:avLst/>
          </a:prstGeom>
        </p:spPr>
        <p:txBody>
          <a:bodyPr lIns="0" tIns="0" rIns="0" bIns="0" rtlCol="0" anchor="t">
            <a:spAutoFit/>
          </a:bodyPr>
          <a:lstStyle/>
          <a:p>
            <a:pPr algn="ctr">
              <a:lnSpc>
                <a:spcPct val="150000"/>
              </a:lnSpc>
            </a:pPr>
            <a:r>
              <a:rPr lang="en-US" sz="7000" b="1">
                <a:solidFill>
                  <a:srgbClr val="000000"/>
                </a:solidFill>
                <a:latin typeface="Arial" panose="020B0604020202020204" pitchFamily="34" charset="0"/>
                <a:cs typeface="Arial" panose="020B0604020202020204" pitchFamily="34" charset="0"/>
              </a:rPr>
              <a:t>Nội dung bài học</a:t>
            </a:r>
          </a:p>
        </p:txBody>
      </p:sp>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38651" y="7088908"/>
            <a:ext cx="8704854" cy="2051792"/>
          </a:xfrm>
          <a:prstGeom prst="rect">
            <a:avLst/>
          </a:prstGeom>
        </p:spPr>
      </p:pic>
      <p:sp>
        <p:nvSpPr>
          <p:cNvPr id="24" name="TextBox 23">
            <a:extLst>
              <a:ext uri="{FF2B5EF4-FFF2-40B4-BE49-F238E27FC236}">
                <a16:creationId xmlns:a16="http://schemas.microsoft.com/office/drawing/2014/main" id="{6025F5CE-A693-C3FF-509A-CB0A217B2BA5}"/>
              </a:ext>
            </a:extLst>
          </p:cNvPr>
          <p:cNvSpPr txBox="1"/>
          <p:nvPr/>
        </p:nvSpPr>
        <p:spPr>
          <a:xfrm>
            <a:off x="1289789" y="3940574"/>
            <a:ext cx="6756783" cy="800412"/>
          </a:xfrm>
          <a:prstGeom prst="rect">
            <a:avLst/>
          </a:prstGeom>
          <a:noFill/>
        </p:spPr>
        <p:txBody>
          <a:bodyPr wrap="square">
            <a:spAutoFit/>
          </a:bodyPr>
          <a:lstStyle/>
          <a:p>
            <a:pPr marL="0" marR="0" algn="just">
              <a:lnSpc>
                <a:spcPct val="150000"/>
              </a:lnSpc>
              <a:spcBef>
                <a:spcPts val="300"/>
              </a:spcBef>
              <a:spcAft>
                <a:spcPts val="300"/>
              </a:spcAft>
            </a:pPr>
            <a:r>
              <a:rPr lang="en-US" sz="1800" b="1">
                <a:effectLst/>
                <a:latin typeface="Times New Roman" panose="02020603050405020304" pitchFamily="18" charset="0"/>
                <a:ea typeface="Times New Roman" panose="02020603050405020304" pitchFamily="18" charset="0"/>
              </a:rPr>
              <a:t> </a:t>
            </a:r>
            <a:r>
              <a:rPr lang="en-US" sz="3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Khái quát về phân tử sinh học</a:t>
            </a:r>
            <a:endPar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5" name="Picture 20">
            <a:extLst>
              <a:ext uri="{FF2B5EF4-FFF2-40B4-BE49-F238E27FC236}">
                <a16:creationId xmlns:a16="http://schemas.microsoft.com/office/drawing/2014/main" id="{988D531A-584D-AA47-2CDB-786F9218BBD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54344" y="7197739"/>
            <a:ext cx="8704854" cy="1942961"/>
          </a:xfrm>
          <a:prstGeom prst="rect">
            <a:avLst/>
          </a:prstGeom>
        </p:spPr>
      </p:pic>
      <p:sp>
        <p:nvSpPr>
          <p:cNvPr id="28" name="TextBox 27">
            <a:extLst>
              <a:ext uri="{FF2B5EF4-FFF2-40B4-BE49-F238E27FC236}">
                <a16:creationId xmlns:a16="http://schemas.microsoft.com/office/drawing/2014/main" id="{3FD87AC0-A744-41E9-1CB8-06AFDBC47E49}"/>
              </a:ext>
            </a:extLst>
          </p:cNvPr>
          <p:cNvSpPr txBox="1"/>
          <p:nvPr/>
        </p:nvSpPr>
        <p:spPr>
          <a:xfrm>
            <a:off x="11982359" y="3940574"/>
            <a:ext cx="6094677" cy="800412"/>
          </a:xfrm>
          <a:prstGeom prst="rect">
            <a:avLst/>
          </a:prstGeom>
          <a:noFill/>
        </p:spPr>
        <p:txBody>
          <a:bodyPr wrap="square">
            <a:spAutoFit/>
          </a:bodyPr>
          <a:lstStyle/>
          <a:p>
            <a:pPr marL="0" marR="0" algn="just">
              <a:lnSpc>
                <a:spcPct val="150000"/>
              </a:lnSpc>
              <a:spcBef>
                <a:spcPts val="300"/>
              </a:spcBef>
              <a:spcAft>
                <a:spcPts val="300"/>
              </a:spcAft>
            </a:pPr>
            <a:r>
              <a:rPr lang="en-US" sz="1800" b="1">
                <a:effectLst/>
                <a:latin typeface="Times New Roman" panose="02020603050405020304" pitchFamily="18" charset="0"/>
                <a:ea typeface="Times New Roman" panose="02020603050405020304" pitchFamily="18" charset="0"/>
              </a:rPr>
              <a:t> </a:t>
            </a:r>
            <a:r>
              <a:rPr lang="en-US" sz="3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Carbohydrate</a:t>
            </a:r>
            <a:endPar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3900D1A0-A05F-6C7F-8C0C-D0A6907D8372}"/>
              </a:ext>
            </a:extLst>
          </p:cNvPr>
          <p:cNvSpPr txBox="1"/>
          <p:nvPr/>
        </p:nvSpPr>
        <p:spPr>
          <a:xfrm>
            <a:off x="3518837" y="5800217"/>
            <a:ext cx="2417881" cy="800412"/>
          </a:xfrm>
          <a:prstGeom prst="rect">
            <a:avLst/>
          </a:prstGeom>
          <a:noFill/>
        </p:spPr>
        <p:txBody>
          <a:bodyPr wrap="square">
            <a:spAutoFit/>
          </a:bodyPr>
          <a:lstStyle/>
          <a:p>
            <a:pPr marL="0" marR="0" algn="just">
              <a:lnSpc>
                <a:spcPct val="150000"/>
              </a:lnSpc>
              <a:spcBef>
                <a:spcPts val="300"/>
              </a:spcBef>
              <a:spcAft>
                <a:spcPts val="300"/>
              </a:spcAft>
            </a:pPr>
            <a:r>
              <a:rPr lang="en-US" sz="3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Protein</a:t>
            </a:r>
            <a:endPar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4" name="TextBox 33">
            <a:extLst>
              <a:ext uri="{FF2B5EF4-FFF2-40B4-BE49-F238E27FC236}">
                <a16:creationId xmlns:a16="http://schemas.microsoft.com/office/drawing/2014/main" id="{1E1506E5-227B-1CEA-4626-FF63C1044FD0}"/>
              </a:ext>
            </a:extLst>
          </p:cNvPr>
          <p:cNvSpPr txBox="1"/>
          <p:nvPr/>
        </p:nvSpPr>
        <p:spPr>
          <a:xfrm>
            <a:off x="12137761" y="5762817"/>
            <a:ext cx="3503967" cy="800412"/>
          </a:xfrm>
          <a:prstGeom prst="rect">
            <a:avLst/>
          </a:prstGeom>
          <a:noFill/>
        </p:spPr>
        <p:txBody>
          <a:bodyPr wrap="square">
            <a:spAutoFit/>
          </a:bodyPr>
          <a:lstStyle/>
          <a:p>
            <a:pPr marL="0" marR="0" algn="just">
              <a:lnSpc>
                <a:spcPct val="150000"/>
              </a:lnSpc>
              <a:spcBef>
                <a:spcPts val="0"/>
              </a:spcBef>
              <a:spcAft>
                <a:spcPts val="0"/>
              </a:spcAft>
            </a:pPr>
            <a:r>
              <a:rPr lang="en-US" sz="3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Nucleic acid</a:t>
            </a:r>
            <a:endPar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7" name="TextBox 36">
            <a:extLst>
              <a:ext uri="{FF2B5EF4-FFF2-40B4-BE49-F238E27FC236}">
                <a16:creationId xmlns:a16="http://schemas.microsoft.com/office/drawing/2014/main" id="{2A80F691-ADE8-5045-E448-9BDBFC1EC5E8}"/>
              </a:ext>
            </a:extLst>
          </p:cNvPr>
          <p:cNvSpPr txBox="1"/>
          <p:nvPr/>
        </p:nvSpPr>
        <p:spPr>
          <a:xfrm>
            <a:off x="3493342" y="7550700"/>
            <a:ext cx="1571924" cy="800412"/>
          </a:xfrm>
          <a:prstGeom prst="rect">
            <a:avLst/>
          </a:prstGeom>
          <a:noFill/>
        </p:spPr>
        <p:txBody>
          <a:bodyPr wrap="square">
            <a:spAutoFit/>
          </a:bodyPr>
          <a:lstStyle/>
          <a:p>
            <a:pPr marL="0" marR="0" algn="just">
              <a:lnSpc>
                <a:spcPct val="150000"/>
              </a:lnSpc>
              <a:spcBef>
                <a:spcPts val="0"/>
              </a:spcBef>
              <a:spcAft>
                <a:spcPts val="0"/>
              </a:spcAft>
            </a:pPr>
            <a:r>
              <a:rPr lang="en-US" sz="3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Lipid</a:t>
            </a:r>
            <a:endParaRPr lang="en-US" sz="3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0" name="TextBox 39">
            <a:extLst>
              <a:ext uri="{FF2B5EF4-FFF2-40B4-BE49-F238E27FC236}">
                <a16:creationId xmlns:a16="http://schemas.microsoft.com/office/drawing/2014/main" id="{6AB301BB-D676-AF11-D2A9-AB9149CD32FB}"/>
              </a:ext>
            </a:extLst>
          </p:cNvPr>
          <p:cNvSpPr txBox="1"/>
          <p:nvPr/>
        </p:nvSpPr>
        <p:spPr>
          <a:xfrm>
            <a:off x="9703070" y="7347756"/>
            <a:ext cx="7807402" cy="1608325"/>
          </a:xfrm>
          <a:prstGeom prst="rect">
            <a:avLst/>
          </a:prstGeom>
          <a:noFill/>
        </p:spPr>
        <p:txBody>
          <a:bodyPr wrap="square">
            <a:spAutoFit/>
          </a:bodyPr>
          <a:lstStyle/>
          <a:p>
            <a:pPr algn="just">
              <a:lnSpc>
                <a:spcPct val="150000"/>
              </a:lnSpc>
            </a:pPr>
            <a:r>
              <a:rPr lang="en-US" sz="3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Thực hành nhận biết một số phân tử sinh học</a:t>
            </a:r>
            <a:endParaRPr lang="en-US" sz="350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randombar(horizont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randombar(horizontal)">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randombar(horizont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1" grpId="0"/>
      <p:bldP spid="34" grpId="0"/>
      <p:bldP spid="37"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8208">
            <a:off x="-2177854" y="-819000"/>
            <a:ext cx="4355708" cy="277181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75084" y="-1579060"/>
            <a:ext cx="4160184" cy="4114800"/>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9470" y="-704342"/>
            <a:ext cx="2542499" cy="2542499"/>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05581" y="9143336"/>
            <a:ext cx="2542499" cy="2542499"/>
          </a:xfrm>
          <a:prstGeom prst="rect">
            <a:avLst/>
          </a:prstGeom>
        </p:spPr>
      </p:pic>
      <p:sp>
        <p:nvSpPr>
          <p:cNvPr id="32" name="TextBox 31">
            <a:extLst>
              <a:ext uri="{FF2B5EF4-FFF2-40B4-BE49-F238E27FC236}">
                <a16:creationId xmlns:a16="http://schemas.microsoft.com/office/drawing/2014/main" id="{78D02565-B800-3991-02CC-8FE035BA20FD}"/>
              </a:ext>
            </a:extLst>
          </p:cNvPr>
          <p:cNvSpPr txBox="1"/>
          <p:nvPr/>
        </p:nvSpPr>
        <p:spPr>
          <a:xfrm>
            <a:off x="3352800" y="0"/>
            <a:ext cx="13015637" cy="1407373"/>
          </a:xfrm>
          <a:prstGeom prst="rect">
            <a:avLst/>
          </a:prstGeom>
          <a:noFill/>
        </p:spPr>
        <p:txBody>
          <a:bodyPr wrap="square">
            <a:spAutoFit/>
          </a:bodyPr>
          <a:lstStyle/>
          <a:p>
            <a:pPr marL="0" marR="0" algn="just">
              <a:lnSpc>
                <a:spcPct val="150000"/>
              </a:lnSpc>
              <a:spcBef>
                <a:spcPts val="300"/>
              </a:spcBef>
              <a:spcAft>
                <a:spcPts val="300"/>
              </a:spcAft>
            </a:pPr>
            <a:r>
              <a:rPr lang="en-US" sz="6500" b="1">
                <a:effectLst/>
                <a:latin typeface="Arial" panose="020B0604020202020204" pitchFamily="34" charset="0"/>
                <a:ea typeface="Times New Roman" panose="02020603050405020304" pitchFamily="18" charset="0"/>
                <a:cs typeface="Arial" panose="020B0604020202020204" pitchFamily="34" charset="0"/>
              </a:rPr>
              <a:t>I. Khái quát về phân tử sinh học</a:t>
            </a:r>
            <a:endParaRPr lang="en-US" sz="6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5" name="TextBox 34">
            <a:extLst>
              <a:ext uri="{FF2B5EF4-FFF2-40B4-BE49-F238E27FC236}">
                <a16:creationId xmlns:a16="http://schemas.microsoft.com/office/drawing/2014/main" id="{52820C46-6F8B-58C7-1F94-0AA0FD1C3F97}"/>
              </a:ext>
            </a:extLst>
          </p:cNvPr>
          <p:cNvSpPr txBox="1"/>
          <p:nvPr/>
        </p:nvSpPr>
        <p:spPr>
          <a:xfrm>
            <a:off x="4312451" y="1409247"/>
            <a:ext cx="11857218" cy="1824923"/>
          </a:xfrm>
          <a:prstGeom prst="rect">
            <a:avLst/>
          </a:prstGeom>
          <a:noFill/>
        </p:spPr>
        <p:txBody>
          <a:bodyPr wrap="square">
            <a:spAutoFit/>
          </a:bodyPr>
          <a:lstStyle/>
          <a:p>
            <a:pPr marL="0" marR="0" algn="just">
              <a:lnSpc>
                <a:spcPct val="150000"/>
              </a:lnSpc>
              <a:spcBef>
                <a:spcPts val="300"/>
              </a:spcBef>
              <a:spcAft>
                <a:spcPts val="300"/>
              </a:spcAft>
            </a:pPr>
            <a:r>
              <a:rPr lang="en-US" sz="4000"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Đọc thông tin và quan sát sơ đồ mục I (SGK tr.29) để tìm hiểu khái quát về phân tử sinh học.</a:t>
            </a:r>
          </a:p>
        </p:txBody>
      </p:sp>
      <p:pic>
        <p:nvPicPr>
          <p:cNvPr id="37" name="Picture 36">
            <a:extLst>
              <a:ext uri="{FF2B5EF4-FFF2-40B4-BE49-F238E27FC236}">
                <a16:creationId xmlns:a16="http://schemas.microsoft.com/office/drawing/2014/main" id="{5503C3A2-393A-EA9D-752F-AAA66509021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91" t="57536" r="60397" b="-833"/>
          <a:stretch/>
        </p:blipFill>
        <p:spPr>
          <a:xfrm>
            <a:off x="2258014" y="1554158"/>
            <a:ext cx="1982114" cy="1717177"/>
          </a:xfrm>
          <a:prstGeom prst="rect">
            <a:avLst/>
          </a:prstGeom>
        </p:spPr>
      </p:pic>
      <p:pic>
        <p:nvPicPr>
          <p:cNvPr id="39" name="Picture 38">
            <a:extLst>
              <a:ext uri="{FF2B5EF4-FFF2-40B4-BE49-F238E27FC236}">
                <a16:creationId xmlns:a16="http://schemas.microsoft.com/office/drawing/2014/main" id="{3554F403-6D43-39E8-0325-DB8D73549C13}"/>
              </a:ext>
            </a:extLst>
          </p:cNvPr>
          <p:cNvPicPr>
            <a:picLocks noChangeAspect="1"/>
          </p:cNvPicPr>
          <p:nvPr/>
        </p:nvPicPr>
        <p:blipFill rotWithShape="1">
          <a:blip r:embed="rId13">
            <a:extLst>
              <a:ext uri="{28A0092B-C50C-407E-A947-70E740481C1C}">
                <a14:useLocalDpi xmlns:a14="http://schemas.microsoft.com/office/drawing/2010/main" val="0"/>
              </a:ext>
            </a:extLst>
          </a:blip>
          <a:srcRect l="7253" t="52048" r="8350"/>
          <a:stretch/>
        </p:blipFill>
        <p:spPr>
          <a:xfrm>
            <a:off x="980535" y="4134748"/>
            <a:ext cx="16582584" cy="485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5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heel(1)">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5896860" y="1208801"/>
            <a:ext cx="7870016" cy="137896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9782560" y="1224847"/>
            <a:ext cx="7026577" cy="137896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6040968" y="5737512"/>
            <a:ext cx="7193303" cy="25695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10474367" y="5769282"/>
            <a:ext cx="7026577" cy="2569523"/>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5869496" y="3628760"/>
            <a:ext cx="7545602" cy="137896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833">
            <a:off x="10497016" y="3641217"/>
            <a:ext cx="7026577" cy="13789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10800000">
            <a:off x="-566943" y="-286948"/>
            <a:ext cx="6437334" cy="386449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29845">
            <a:off x="12526440" y="7934442"/>
            <a:ext cx="2967726" cy="2077408"/>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8546">
            <a:off x="15870236" y="-1929334"/>
            <a:ext cx="4294383" cy="411480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10800000">
            <a:off x="-376443" y="-96448"/>
            <a:ext cx="6437334" cy="3864499"/>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42914">
            <a:off x="14899957" y="7435621"/>
            <a:ext cx="7527863" cy="7226748"/>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01167" y="750418"/>
            <a:ext cx="1789768" cy="1789768"/>
          </a:xfrm>
          <a:prstGeom prst="rect">
            <a:avLst/>
          </a:prstGeom>
        </p:spPr>
      </p:pic>
      <p:sp>
        <p:nvSpPr>
          <p:cNvPr id="24" name="TextBox 23">
            <a:extLst>
              <a:ext uri="{FF2B5EF4-FFF2-40B4-BE49-F238E27FC236}">
                <a16:creationId xmlns:a16="http://schemas.microsoft.com/office/drawing/2014/main" id="{B7034D70-E4E5-53EF-0228-46B947F99371}"/>
              </a:ext>
            </a:extLst>
          </p:cNvPr>
          <p:cNvSpPr txBox="1"/>
          <p:nvPr/>
        </p:nvSpPr>
        <p:spPr>
          <a:xfrm>
            <a:off x="8917220" y="1406950"/>
            <a:ext cx="6238349" cy="1002710"/>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Phân tử sinh học là gì?</a:t>
            </a:r>
          </a:p>
        </p:txBody>
      </p:sp>
      <p:sp>
        <p:nvSpPr>
          <p:cNvPr id="27" name="TextBox 26">
            <a:extLst>
              <a:ext uri="{FF2B5EF4-FFF2-40B4-BE49-F238E27FC236}">
                <a16:creationId xmlns:a16="http://schemas.microsoft.com/office/drawing/2014/main" id="{FACF0016-B9CE-D8D7-D18A-25C8F1997C23}"/>
              </a:ext>
            </a:extLst>
          </p:cNvPr>
          <p:cNvSpPr txBox="1"/>
          <p:nvPr/>
        </p:nvSpPr>
        <p:spPr>
          <a:xfrm>
            <a:off x="6155211" y="3864790"/>
            <a:ext cx="11887200" cy="1002710"/>
          </a:xfrm>
          <a:prstGeom prst="rect">
            <a:avLst/>
          </a:prstGeom>
          <a:noFill/>
        </p:spPr>
        <p:txBody>
          <a:bodyPr wrap="square">
            <a:spAutoFit/>
          </a:bodyPr>
          <a:lstStyle/>
          <a:p>
            <a:pPr algn="just">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Kể tên một số phân tử sinh học trong tế bào</a:t>
            </a:r>
            <a:endParaRPr lang="en-US" sz="45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3FDD01A-9E68-AF08-C0FE-E0AC48D944D4}"/>
              </a:ext>
            </a:extLst>
          </p:cNvPr>
          <p:cNvSpPr txBox="1"/>
          <p:nvPr/>
        </p:nvSpPr>
        <p:spPr>
          <a:xfrm>
            <a:off x="6553200" y="6031543"/>
            <a:ext cx="12801600" cy="2041456"/>
          </a:xfrm>
          <a:prstGeom prst="rect">
            <a:avLst/>
          </a:prstGeom>
          <a:noFill/>
        </p:spPr>
        <p:txBody>
          <a:bodyPr wrap="square">
            <a:spAutoFit/>
          </a:bodyPr>
          <a:lstStyle/>
          <a:p>
            <a:pPr marL="0" marR="0">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Cho biết các đơn phân cấu tạo nên các polysaccharide, polypeptide, DNA, RNA.</a:t>
            </a:r>
          </a:p>
        </p:txBody>
      </p:sp>
      <p:pic>
        <p:nvPicPr>
          <p:cNvPr id="32" name="Picture 31">
            <a:extLst>
              <a:ext uri="{FF2B5EF4-FFF2-40B4-BE49-F238E27FC236}">
                <a16:creationId xmlns:a16="http://schemas.microsoft.com/office/drawing/2014/main" id="{22C3461C-0B4A-7B70-358D-A1723DAA25BB}"/>
              </a:ext>
            </a:extLst>
          </p:cNvPr>
          <p:cNvPicPr>
            <a:picLocks noChangeAspect="1"/>
          </p:cNvPicPr>
          <p:nvPr/>
        </p:nvPicPr>
        <p:blipFill rotWithShape="1">
          <a:blip r:embed="rId16">
            <a:extLst>
              <a:ext uri="{28A0092B-C50C-407E-A947-70E740481C1C}">
                <a14:useLocalDpi xmlns:a14="http://schemas.microsoft.com/office/drawing/2010/main" val="0"/>
              </a:ext>
            </a:extLst>
          </a:blip>
          <a:srcRect l="2911" t="-6" r="72920" b="47036"/>
          <a:stretch/>
        </p:blipFill>
        <p:spPr>
          <a:xfrm>
            <a:off x="-98840" y="3426649"/>
            <a:ext cx="5882128" cy="7251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533400" y="8502095"/>
            <a:ext cx="21930915" cy="4205999"/>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ADDFB8">
                <a:alpha val="80000"/>
              </a:srgbClr>
            </a:solidFill>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221"/>
          <a:stretch>
            <a:fillRect/>
          </a:stretch>
        </p:blipFill>
        <p:spPr>
          <a:xfrm rot="-7383210">
            <a:off x="15931041" y="30135"/>
            <a:ext cx="3446899" cy="2094858"/>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91045">
            <a:off x="-1440277" y="-1039874"/>
            <a:ext cx="3764424" cy="3607003"/>
          </a:xfrm>
          <a:prstGeom prst="rect">
            <a:avLst/>
          </a:prstGeom>
        </p:spPr>
      </p:pic>
      <p:sp>
        <p:nvSpPr>
          <p:cNvPr id="20" name="AutoShape 20"/>
          <p:cNvSpPr/>
          <p:nvPr/>
        </p:nvSpPr>
        <p:spPr>
          <a:xfrm>
            <a:off x="5302683" y="4430477"/>
            <a:ext cx="3667931" cy="0"/>
          </a:xfrm>
          <a:prstGeom prst="line">
            <a:avLst/>
          </a:prstGeom>
          <a:ln w="19050" cap="rnd">
            <a:solidFill>
              <a:srgbClr val="F8F5F1"/>
            </a:solidFill>
            <a:prstDash val="solid"/>
            <a:headEnd type="none" w="sm" len="sm"/>
            <a:tailEnd type="none" w="sm" len="sm"/>
          </a:ln>
        </p:spPr>
      </p:sp>
      <p:sp>
        <p:nvSpPr>
          <p:cNvPr id="21" name="AutoShape 21"/>
          <p:cNvSpPr/>
          <p:nvPr/>
        </p:nvSpPr>
        <p:spPr>
          <a:xfrm>
            <a:off x="9370496" y="4440978"/>
            <a:ext cx="3667931" cy="0"/>
          </a:xfrm>
          <a:prstGeom prst="line">
            <a:avLst/>
          </a:prstGeom>
          <a:ln w="19050" cap="rnd">
            <a:solidFill>
              <a:srgbClr val="F8F5F1"/>
            </a:solidFill>
            <a:prstDash val="solid"/>
            <a:headEnd type="none" w="sm" len="sm"/>
            <a:tailEnd type="none" w="sm" len="sm"/>
          </a:ln>
        </p:spPr>
      </p:sp>
      <p:sp>
        <p:nvSpPr>
          <p:cNvPr id="23" name="AutoShape 23"/>
          <p:cNvSpPr/>
          <p:nvPr/>
        </p:nvSpPr>
        <p:spPr>
          <a:xfrm>
            <a:off x="13384591" y="4440978"/>
            <a:ext cx="3667931" cy="0"/>
          </a:xfrm>
          <a:prstGeom prst="line">
            <a:avLst/>
          </a:prstGeom>
          <a:ln w="19050" cap="rnd">
            <a:solidFill>
              <a:srgbClr val="F8F5F1"/>
            </a:solidFill>
            <a:prstDash val="solid"/>
            <a:headEnd type="none" w="sm" len="sm"/>
            <a:tailEnd type="none" w="sm" len="sm"/>
          </a:ln>
        </p:spPr>
      </p:sp>
      <p:sp>
        <p:nvSpPr>
          <p:cNvPr id="25" name="TextBox 25"/>
          <p:cNvSpPr txBox="1"/>
          <p:nvPr/>
        </p:nvSpPr>
        <p:spPr>
          <a:xfrm>
            <a:off x="5519974" y="4761763"/>
            <a:ext cx="3035422" cy="3037530"/>
          </a:xfrm>
          <a:prstGeom prst="rect">
            <a:avLst/>
          </a:prstGeom>
        </p:spPr>
        <p:txBody>
          <a:bodyPr lIns="0" tIns="0" rIns="0" bIns="0" rtlCol="0" anchor="t">
            <a:spAutoFit/>
          </a:bodyPr>
          <a:lstStyle/>
          <a:p>
            <a:pPr algn="ctr">
              <a:lnSpc>
                <a:spcPts val="4758"/>
              </a:lnSpc>
            </a:pPr>
            <a:r>
              <a:rPr lang="en-US" sz="4758">
                <a:solidFill>
                  <a:srgbClr val="FFFAEF"/>
                </a:solidFill>
                <a:latin typeface="KG Primary Penmanship"/>
              </a:rPr>
              <a:t>Mutual</a:t>
            </a:r>
          </a:p>
          <a:p>
            <a:pPr algn="ctr">
              <a:lnSpc>
                <a:spcPts val="4758"/>
              </a:lnSpc>
            </a:pPr>
            <a:r>
              <a:rPr lang="en-US" sz="4758">
                <a:solidFill>
                  <a:srgbClr val="FFFAEF"/>
                </a:solidFill>
                <a:latin typeface="KG Primary Penmanship"/>
              </a:rPr>
              <a:t>respect and</a:t>
            </a:r>
          </a:p>
          <a:p>
            <a:pPr algn="ctr">
              <a:lnSpc>
                <a:spcPts val="4758"/>
              </a:lnSpc>
            </a:pPr>
            <a:r>
              <a:rPr lang="en-US" sz="4758">
                <a:solidFill>
                  <a:srgbClr val="FFFAEF"/>
                </a:solidFill>
                <a:latin typeface="KG Primary Penmanship"/>
              </a:rPr>
              <a:t>respect</a:t>
            </a:r>
          </a:p>
          <a:p>
            <a:pPr algn="ctr">
              <a:lnSpc>
                <a:spcPts val="4758"/>
              </a:lnSpc>
            </a:pPr>
            <a:r>
              <a:rPr lang="en-US" sz="4758">
                <a:solidFill>
                  <a:srgbClr val="FFFAEF"/>
                </a:solidFill>
                <a:latin typeface="KG Primary Penmanship"/>
              </a:rPr>
              <a:t>between</a:t>
            </a:r>
          </a:p>
          <a:p>
            <a:pPr algn="ctr">
              <a:lnSpc>
                <a:spcPts val="4758"/>
              </a:lnSpc>
            </a:pPr>
            <a:r>
              <a:rPr lang="en-US" sz="4758">
                <a:solidFill>
                  <a:srgbClr val="FFFAEF"/>
                </a:solidFill>
                <a:latin typeface="KG Primary Penmanship"/>
              </a:rPr>
              <a:t>friends</a:t>
            </a:r>
          </a:p>
        </p:txBody>
      </p:sp>
      <p:sp>
        <p:nvSpPr>
          <p:cNvPr id="26" name="TextBox 26"/>
          <p:cNvSpPr txBox="1"/>
          <p:nvPr/>
        </p:nvSpPr>
        <p:spPr>
          <a:xfrm>
            <a:off x="9678849" y="4761763"/>
            <a:ext cx="3051224" cy="3037530"/>
          </a:xfrm>
          <a:prstGeom prst="rect">
            <a:avLst/>
          </a:prstGeom>
        </p:spPr>
        <p:txBody>
          <a:bodyPr lIns="0" tIns="0" rIns="0" bIns="0" rtlCol="0" anchor="t">
            <a:spAutoFit/>
          </a:bodyPr>
          <a:lstStyle/>
          <a:p>
            <a:pPr algn="ctr">
              <a:lnSpc>
                <a:spcPts val="4758"/>
              </a:lnSpc>
            </a:pPr>
            <a:r>
              <a:rPr lang="en-US" sz="4758">
                <a:solidFill>
                  <a:srgbClr val="FFFAEF"/>
                </a:solidFill>
                <a:latin typeface="KG Primary Penmanship"/>
              </a:rPr>
              <a:t>It is</a:t>
            </a:r>
          </a:p>
          <a:p>
            <a:pPr algn="ctr">
              <a:lnSpc>
                <a:spcPts val="4758"/>
              </a:lnSpc>
            </a:pPr>
            <a:r>
              <a:rPr lang="en-US" sz="4758">
                <a:solidFill>
                  <a:srgbClr val="FFFAEF"/>
                </a:solidFill>
                <a:latin typeface="KG Primary Penmanship"/>
              </a:rPr>
              <a:t>forbidden</a:t>
            </a:r>
          </a:p>
          <a:p>
            <a:pPr algn="ctr">
              <a:lnSpc>
                <a:spcPts val="4758"/>
              </a:lnSpc>
            </a:pPr>
            <a:r>
              <a:rPr lang="en-US" sz="4758">
                <a:solidFill>
                  <a:srgbClr val="FFFAEF"/>
                </a:solidFill>
                <a:latin typeface="KG Primary Penmanship"/>
              </a:rPr>
              <a:t>to cheat</a:t>
            </a:r>
          </a:p>
          <a:p>
            <a:pPr algn="ctr">
              <a:lnSpc>
                <a:spcPts val="4758"/>
              </a:lnSpc>
            </a:pPr>
            <a:r>
              <a:rPr lang="en-US" sz="4758">
                <a:solidFill>
                  <a:srgbClr val="FFFAEF"/>
                </a:solidFill>
                <a:latin typeface="KG Primary Penmanship"/>
              </a:rPr>
              <a:t>while doing</a:t>
            </a:r>
          </a:p>
          <a:p>
            <a:pPr algn="ctr">
              <a:lnSpc>
                <a:spcPts val="4758"/>
              </a:lnSpc>
            </a:pPr>
            <a:r>
              <a:rPr lang="en-US" sz="4758">
                <a:solidFill>
                  <a:srgbClr val="FFFAEF"/>
                </a:solidFill>
                <a:latin typeface="KG Primary Penmanship"/>
              </a:rPr>
              <a:t>tasks</a:t>
            </a:r>
          </a:p>
        </p:txBody>
      </p:sp>
      <p:sp>
        <p:nvSpPr>
          <p:cNvPr id="27" name="TextBox 27"/>
          <p:cNvSpPr txBox="1"/>
          <p:nvPr/>
        </p:nvSpPr>
        <p:spPr>
          <a:xfrm>
            <a:off x="14087995" y="4761763"/>
            <a:ext cx="2261123" cy="1836576"/>
          </a:xfrm>
          <a:prstGeom prst="rect">
            <a:avLst/>
          </a:prstGeom>
        </p:spPr>
        <p:txBody>
          <a:bodyPr lIns="0" tIns="0" rIns="0" bIns="0" rtlCol="0" anchor="t">
            <a:spAutoFit/>
          </a:bodyPr>
          <a:lstStyle/>
          <a:p>
            <a:pPr algn="ctr">
              <a:lnSpc>
                <a:spcPts val="4758"/>
              </a:lnSpc>
            </a:pPr>
            <a:r>
              <a:rPr lang="en-US" sz="4758">
                <a:solidFill>
                  <a:srgbClr val="FFFAEF"/>
                </a:solidFill>
                <a:latin typeface="KG Primary Penmanship"/>
              </a:rPr>
              <a:t>Carrying</a:t>
            </a:r>
          </a:p>
          <a:p>
            <a:pPr algn="ctr">
              <a:lnSpc>
                <a:spcPts val="4758"/>
              </a:lnSpc>
            </a:pPr>
            <a:r>
              <a:rPr lang="en-US" sz="4758">
                <a:solidFill>
                  <a:srgbClr val="FFFAEF"/>
                </a:solidFill>
                <a:latin typeface="KG Primary Penmanship"/>
              </a:rPr>
              <a:t>out class</a:t>
            </a:r>
          </a:p>
          <a:p>
            <a:pPr algn="ctr">
              <a:lnSpc>
                <a:spcPts val="4758"/>
              </a:lnSpc>
            </a:pPr>
            <a:r>
              <a:rPr lang="en-US" sz="4758">
                <a:solidFill>
                  <a:srgbClr val="FFFAEF"/>
                </a:solidFill>
                <a:latin typeface="KG Primary Penmanship"/>
              </a:rPr>
              <a:t>pickets</a:t>
            </a:r>
          </a:p>
        </p:txBody>
      </p:sp>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31800" flipH="1">
            <a:off x="317345" y="7835026"/>
            <a:ext cx="2183352" cy="1877683"/>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7524">
            <a:off x="14938483" y="7872149"/>
            <a:ext cx="2857207" cy="2000045"/>
          </a:xfrm>
          <a:prstGeom prst="rect">
            <a:avLst/>
          </a:prstGeom>
        </p:spPr>
      </p:pic>
      <p:sp>
        <p:nvSpPr>
          <p:cNvPr id="32" name="TextBox 31">
            <a:extLst>
              <a:ext uri="{FF2B5EF4-FFF2-40B4-BE49-F238E27FC236}">
                <a16:creationId xmlns:a16="http://schemas.microsoft.com/office/drawing/2014/main" id="{1E84AD6A-D7CC-D9A0-9391-CB9D3444D906}"/>
              </a:ext>
            </a:extLst>
          </p:cNvPr>
          <p:cNvSpPr txBox="1"/>
          <p:nvPr/>
        </p:nvSpPr>
        <p:spPr>
          <a:xfrm>
            <a:off x="1967584" y="823966"/>
            <a:ext cx="14399503" cy="7595734"/>
          </a:xfrm>
          <a:prstGeom prst="rect">
            <a:avLst/>
          </a:prstGeom>
          <a:noFill/>
        </p:spPr>
        <p:txBody>
          <a:bodyPr wrap="square">
            <a:spAutoFit/>
          </a:bodyPr>
          <a:lstStyle/>
          <a:p>
            <a:pPr marL="571500" marR="0" indent="-571500" algn="just">
              <a:lnSpc>
                <a:spcPct val="150000"/>
              </a:lnSpc>
              <a:spcBef>
                <a:spcPts val="300"/>
              </a:spcBef>
              <a:spcAft>
                <a:spcPts val="3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Phân tử sinh học là hợp chất hữu cơ được tạo ra từ tế bào và cơ thể sinh vật.</a:t>
            </a:r>
          </a:p>
          <a:p>
            <a:pPr marL="571500" marR="0" indent="-571500" algn="just">
              <a:lnSpc>
                <a:spcPct val="150000"/>
              </a:lnSpc>
              <a:spcBef>
                <a:spcPts val="300"/>
              </a:spcBef>
              <a:spcAft>
                <a:spcPts val="3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Các phân tử sinh học bao gồm:</a:t>
            </a:r>
          </a:p>
          <a:p>
            <a:pPr marL="571500" marR="0" indent="-5715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Những phân tử lớn tham gia cấu tạo tế bào như carbohydrate, protein, nucleic acid, lipid.</a:t>
            </a:r>
          </a:p>
          <a:p>
            <a:pPr marL="571500" marR="0" indent="-571500" algn="just">
              <a:lnSpc>
                <a:spcPct val="15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Các phân tử nhỏ là các sản phẩm trao đổi chất như aldehyde, alcohol, acid hữu cơ, hay các chất tham gia xúc tác, điều hoà như một số vitamin, hormone.</a:t>
            </a:r>
            <a:endParaRPr lang="en-US" sz="4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3405</Words>
  <Application>Microsoft Office PowerPoint</Application>
  <PresentationFormat>Custom</PresentationFormat>
  <Paragraphs>249</Paragraphs>
  <Slides>51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Calibri</vt:lpstr>
      <vt:lpstr>KG Primary Penmanship</vt:lpstr>
      <vt:lpstr>Wingdings</vt:lpstr>
      <vt:lpstr>Courier New</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Colorful Illustration Creative Back to School Presentation</dc:title>
  <dc:creator>ADMIN</dc:creator>
  <cp:lastModifiedBy>Tang Trang</cp:lastModifiedBy>
  <cp:revision>7</cp:revision>
  <dcterms:created xsi:type="dcterms:W3CDTF">2006-08-16T00:00:00Z</dcterms:created>
  <dcterms:modified xsi:type="dcterms:W3CDTF">2022-10-19T12:38:07Z</dcterms:modified>
  <dc:identifier>DAFPAJce034</dc:identifier>
</cp:coreProperties>
</file>