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344" r:id="rId2"/>
    <p:sldId id="473" r:id="rId3"/>
    <p:sldId id="364" r:id="rId4"/>
    <p:sldId id="476" r:id="rId5"/>
    <p:sldId id="477" r:id="rId6"/>
    <p:sldId id="478" r:id="rId7"/>
    <p:sldId id="469" r:id="rId8"/>
    <p:sldId id="396" r:id="rId9"/>
    <p:sldId id="470" r:id="rId10"/>
    <p:sldId id="480" r:id="rId11"/>
    <p:sldId id="481" r:id="rId12"/>
    <p:sldId id="475" r:id="rId13"/>
    <p:sldId id="471" r:id="rId14"/>
    <p:sldId id="472" r:id="rId15"/>
    <p:sldId id="283" r:id="rId16"/>
    <p:sldId id="459" r:id="rId17"/>
    <p:sldId id="482" r:id="rId18"/>
    <p:sldId id="483" r:id="rId19"/>
    <p:sldId id="434" r:id="rId20"/>
    <p:sldId id="406" r:id="rId21"/>
    <p:sldId id="278" r:id="rId22"/>
    <p:sldId id="479" r:id="rId23"/>
    <p:sldId id="474" r:id="rId24"/>
    <p:sldId id="449" r:id="rId25"/>
    <p:sldId id="427" r:id="rId26"/>
    <p:sldId id="426" r:id="rId27"/>
    <p:sldId id="42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snapToGrid="0">
      <p:cViewPr varScale="1">
        <p:scale>
          <a:sx n="74" d="100"/>
          <a:sy n="74" d="100"/>
        </p:scale>
        <p:origin x="376"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A5BC7F-A2EC-4C62-8E94-048650F03DBB}"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36702E56-24A0-4F11-B5F9-C9BCAEB40880}">
      <dgm:prSet phldrT="[Text]" custT="1"/>
      <dgm:spPr/>
      <dgm:t>
        <a:bodyPr/>
        <a:lstStyle/>
        <a:p>
          <a:r>
            <a:rPr lang="vi-VN" sz="3000" dirty="0">
              <a:latin typeface="+mj-lt"/>
            </a:rPr>
            <a:t>CÁC PHÂN TỬ SINH HỌC TRONG TẾ BÀO</a:t>
          </a:r>
          <a:endParaRPr lang="en-US" sz="3000" dirty="0">
            <a:latin typeface="+mj-lt"/>
          </a:endParaRPr>
        </a:p>
      </dgm:t>
    </dgm:pt>
    <dgm:pt modelId="{2ADCFDF1-D777-49D5-81CC-E5B50022CB71}" type="parTrans" cxnId="{B02569CF-2F8A-4261-8A1F-422C60578F58}">
      <dgm:prSet/>
      <dgm:spPr/>
      <dgm:t>
        <a:bodyPr/>
        <a:lstStyle/>
        <a:p>
          <a:endParaRPr lang="en-US"/>
        </a:p>
      </dgm:t>
    </dgm:pt>
    <dgm:pt modelId="{5731DCAD-E7C4-49E4-B38B-B07AA2607CC8}" type="sibTrans" cxnId="{B02569CF-2F8A-4261-8A1F-422C60578F58}">
      <dgm:prSet/>
      <dgm:spPr/>
      <dgm:t>
        <a:bodyPr/>
        <a:lstStyle/>
        <a:p>
          <a:endParaRPr lang="en-US"/>
        </a:p>
      </dgm:t>
    </dgm:pt>
    <dgm:pt modelId="{CBCCAA2B-7A1E-420A-ABFE-C766A65C7AC0}">
      <dgm:prSet phldrT="[Text]" custT="1"/>
      <dgm:spPr/>
      <dgm:t>
        <a:bodyPr/>
        <a:lstStyle/>
        <a:p>
          <a:r>
            <a:rPr lang="vi-VN" sz="3000" dirty="0"/>
            <a:t>   </a:t>
          </a:r>
          <a:r>
            <a:rPr lang="vi-VN" sz="3000" dirty="0">
              <a:latin typeface="+mj-lt"/>
            </a:rPr>
            <a:t>CARBOHYDRATE</a:t>
          </a:r>
          <a:endParaRPr lang="en-US" sz="3000" dirty="0">
            <a:latin typeface="+mj-lt"/>
          </a:endParaRPr>
        </a:p>
      </dgm:t>
    </dgm:pt>
    <dgm:pt modelId="{CE1FC2B1-8BA5-4AD8-9FC3-0E7066F66231}" type="parTrans" cxnId="{B711C94E-3B1D-4ED9-A6B6-10EE69A9B550}">
      <dgm:prSet/>
      <dgm:spPr/>
      <dgm:t>
        <a:bodyPr/>
        <a:lstStyle/>
        <a:p>
          <a:endParaRPr lang="en-US"/>
        </a:p>
      </dgm:t>
    </dgm:pt>
    <dgm:pt modelId="{23C81355-E39A-4B26-A624-D14258BB4B74}" type="sibTrans" cxnId="{B711C94E-3B1D-4ED9-A6B6-10EE69A9B550}">
      <dgm:prSet/>
      <dgm:spPr/>
      <dgm:t>
        <a:bodyPr/>
        <a:lstStyle/>
        <a:p>
          <a:endParaRPr lang="en-US"/>
        </a:p>
      </dgm:t>
    </dgm:pt>
    <dgm:pt modelId="{2CA99476-D660-4064-A08C-27F8E4312DBA}">
      <dgm:prSet phldrT="[Text]" custT="1"/>
      <dgm:spPr/>
      <dgm:t>
        <a:bodyPr/>
        <a:lstStyle/>
        <a:p>
          <a:r>
            <a:rPr lang="vi-VN" sz="3000" dirty="0">
              <a:latin typeface="+mj-lt"/>
            </a:rPr>
            <a:t>LIPID</a:t>
          </a:r>
          <a:endParaRPr lang="en-US" sz="3000" dirty="0">
            <a:latin typeface="+mj-lt"/>
          </a:endParaRPr>
        </a:p>
      </dgm:t>
    </dgm:pt>
    <dgm:pt modelId="{EF096742-2BD3-4A64-8A65-5EEC375A0936}" type="parTrans" cxnId="{11D123E7-754F-4E02-917D-083C3179DECD}">
      <dgm:prSet/>
      <dgm:spPr/>
      <dgm:t>
        <a:bodyPr/>
        <a:lstStyle/>
        <a:p>
          <a:endParaRPr lang="en-US"/>
        </a:p>
      </dgm:t>
    </dgm:pt>
    <dgm:pt modelId="{68EBAE93-69E3-4232-BFCD-87AE4EE5678A}" type="sibTrans" cxnId="{11D123E7-754F-4E02-917D-083C3179DECD}">
      <dgm:prSet/>
      <dgm:spPr/>
      <dgm:t>
        <a:bodyPr/>
        <a:lstStyle/>
        <a:p>
          <a:endParaRPr lang="en-US"/>
        </a:p>
      </dgm:t>
    </dgm:pt>
    <dgm:pt modelId="{33E73623-1D7E-4D86-9ED2-D053BF78D583}" type="pres">
      <dgm:prSet presAssocID="{42A5BC7F-A2EC-4C62-8E94-048650F03DBB}" presName="Name0" presStyleCnt="0">
        <dgm:presLayoutVars>
          <dgm:chMax val="7"/>
          <dgm:chPref val="7"/>
          <dgm:dir/>
        </dgm:presLayoutVars>
      </dgm:prSet>
      <dgm:spPr/>
    </dgm:pt>
    <dgm:pt modelId="{ACBC4E36-3F60-4711-9A59-D25A371EA070}" type="pres">
      <dgm:prSet presAssocID="{42A5BC7F-A2EC-4C62-8E94-048650F03DBB}" presName="Name1" presStyleCnt="0"/>
      <dgm:spPr/>
    </dgm:pt>
    <dgm:pt modelId="{3FBFC984-1F72-44C5-B874-32162F93DA1F}" type="pres">
      <dgm:prSet presAssocID="{42A5BC7F-A2EC-4C62-8E94-048650F03DBB}" presName="cycle" presStyleCnt="0"/>
      <dgm:spPr/>
    </dgm:pt>
    <dgm:pt modelId="{5FA495A2-DC3E-4130-9201-AFFC9B01166D}" type="pres">
      <dgm:prSet presAssocID="{42A5BC7F-A2EC-4C62-8E94-048650F03DBB}" presName="srcNode" presStyleLbl="node1" presStyleIdx="0" presStyleCnt="3"/>
      <dgm:spPr/>
    </dgm:pt>
    <dgm:pt modelId="{ECB49548-EF5D-4DE9-AFFC-FC6B31318EBA}" type="pres">
      <dgm:prSet presAssocID="{42A5BC7F-A2EC-4C62-8E94-048650F03DBB}" presName="conn" presStyleLbl="parChTrans1D2" presStyleIdx="0" presStyleCnt="1"/>
      <dgm:spPr/>
    </dgm:pt>
    <dgm:pt modelId="{D83C22B1-521E-4849-A401-DD1D8F8F0E50}" type="pres">
      <dgm:prSet presAssocID="{42A5BC7F-A2EC-4C62-8E94-048650F03DBB}" presName="extraNode" presStyleLbl="node1" presStyleIdx="0" presStyleCnt="3"/>
      <dgm:spPr/>
    </dgm:pt>
    <dgm:pt modelId="{6DB3D04A-4DF8-4B03-832A-613EE96DC4B6}" type="pres">
      <dgm:prSet presAssocID="{42A5BC7F-A2EC-4C62-8E94-048650F03DBB}" presName="dstNode" presStyleLbl="node1" presStyleIdx="0" presStyleCnt="3"/>
      <dgm:spPr/>
    </dgm:pt>
    <dgm:pt modelId="{91D652A8-B0C5-457C-83C4-DD3FAEB8AAFA}" type="pres">
      <dgm:prSet presAssocID="{36702E56-24A0-4F11-B5F9-C9BCAEB40880}" presName="text_1" presStyleLbl="node1" presStyleIdx="0" presStyleCnt="3" custScaleY="72626" custLinFactNeighborX="377" custLinFactNeighborY="-42735">
        <dgm:presLayoutVars>
          <dgm:bulletEnabled val="1"/>
        </dgm:presLayoutVars>
      </dgm:prSet>
      <dgm:spPr/>
    </dgm:pt>
    <dgm:pt modelId="{945DAD1F-56C9-4F1C-AF7A-2FCA59117A67}" type="pres">
      <dgm:prSet presAssocID="{36702E56-24A0-4F11-B5F9-C9BCAEB40880}" presName="accent_1" presStyleCnt="0"/>
      <dgm:spPr/>
    </dgm:pt>
    <dgm:pt modelId="{C9D7EF51-830A-490B-ADB3-C87BC2B65800}" type="pres">
      <dgm:prSet presAssocID="{36702E56-24A0-4F11-B5F9-C9BCAEB40880}" presName="accentRepeatNode" presStyleLbl="solidFgAcc1" presStyleIdx="0" presStyleCnt="3" custScaleX="71298" custScaleY="68621" custLinFactNeighborX="-15779" custLinFactNeighborY="-35942"/>
      <dgm:spPr/>
    </dgm:pt>
    <dgm:pt modelId="{CA1FB479-C36E-4F10-829C-10CBFB3E3099}" type="pres">
      <dgm:prSet presAssocID="{CBCCAA2B-7A1E-420A-ABFE-C766A65C7AC0}" presName="text_2" presStyleLbl="node1" presStyleIdx="1" presStyleCnt="3" custScaleX="106747" custScaleY="72057" custLinFactNeighborX="-3228" custLinFactNeighborY="-82873">
        <dgm:presLayoutVars>
          <dgm:bulletEnabled val="1"/>
        </dgm:presLayoutVars>
      </dgm:prSet>
      <dgm:spPr/>
    </dgm:pt>
    <dgm:pt modelId="{ABEDD441-B36D-4E66-9102-2AD2C919E640}" type="pres">
      <dgm:prSet presAssocID="{CBCCAA2B-7A1E-420A-ABFE-C766A65C7AC0}" presName="accent_2" presStyleCnt="0"/>
      <dgm:spPr/>
    </dgm:pt>
    <dgm:pt modelId="{FC58FAD9-D5C1-4FA8-AEC7-5F953E4C89C2}" type="pres">
      <dgm:prSet presAssocID="{CBCCAA2B-7A1E-420A-ABFE-C766A65C7AC0}" presName="accentRepeatNode" presStyleLbl="solidFgAcc1" presStyleIdx="1" presStyleCnt="3" custScaleX="78831" custScaleY="79335" custLinFactNeighborX="-34600" custLinFactNeighborY="-58734"/>
      <dgm:spPr/>
    </dgm:pt>
    <dgm:pt modelId="{410A4503-997C-4A0A-8A61-B46A1D128A96}" type="pres">
      <dgm:prSet presAssocID="{2CA99476-D660-4064-A08C-27F8E4312DBA}" presName="text_3" presStyleLbl="node1" presStyleIdx="2" presStyleCnt="3" custScaleY="72348" custLinFactY="-16292" custLinFactNeighborX="579" custLinFactNeighborY="-100000">
        <dgm:presLayoutVars>
          <dgm:bulletEnabled val="1"/>
        </dgm:presLayoutVars>
      </dgm:prSet>
      <dgm:spPr/>
    </dgm:pt>
    <dgm:pt modelId="{29A8E04F-92B9-462A-8ECA-109C008B3280}" type="pres">
      <dgm:prSet presAssocID="{2CA99476-D660-4064-A08C-27F8E4312DBA}" presName="accent_3" presStyleCnt="0"/>
      <dgm:spPr/>
    </dgm:pt>
    <dgm:pt modelId="{F23C0A7F-271B-4949-86AA-5A5FA7D28281}" type="pres">
      <dgm:prSet presAssocID="{2CA99476-D660-4064-A08C-27F8E4312DBA}" presName="accentRepeatNode" presStyleLbl="solidFgAcc1" presStyleIdx="2" presStyleCnt="3" custScaleX="76534" custScaleY="75937" custLinFactNeighborX="-703" custLinFactNeighborY="-91126"/>
      <dgm:spPr/>
    </dgm:pt>
  </dgm:ptLst>
  <dgm:cxnLst>
    <dgm:cxn modelId="{04F21628-ACAC-44E8-AEB7-9300540E1519}" type="presOf" srcId="{5731DCAD-E7C4-49E4-B38B-B07AA2607CC8}" destId="{ECB49548-EF5D-4DE9-AFFC-FC6B31318EBA}" srcOrd="0" destOrd="0" presId="urn:microsoft.com/office/officeart/2008/layout/VerticalCurvedList"/>
    <dgm:cxn modelId="{FBC12362-D02A-4925-931F-3F7CF416FA30}" type="presOf" srcId="{36702E56-24A0-4F11-B5F9-C9BCAEB40880}" destId="{91D652A8-B0C5-457C-83C4-DD3FAEB8AAFA}" srcOrd="0" destOrd="0" presId="urn:microsoft.com/office/officeart/2008/layout/VerticalCurvedList"/>
    <dgm:cxn modelId="{8619BA4E-050D-41CC-9E72-3C3AB4EC9B27}" type="presOf" srcId="{2CA99476-D660-4064-A08C-27F8E4312DBA}" destId="{410A4503-997C-4A0A-8A61-B46A1D128A96}" srcOrd="0" destOrd="0" presId="urn:microsoft.com/office/officeart/2008/layout/VerticalCurvedList"/>
    <dgm:cxn modelId="{B711C94E-3B1D-4ED9-A6B6-10EE69A9B550}" srcId="{42A5BC7F-A2EC-4C62-8E94-048650F03DBB}" destId="{CBCCAA2B-7A1E-420A-ABFE-C766A65C7AC0}" srcOrd="1" destOrd="0" parTransId="{CE1FC2B1-8BA5-4AD8-9FC3-0E7066F66231}" sibTransId="{23C81355-E39A-4B26-A624-D14258BB4B74}"/>
    <dgm:cxn modelId="{683F7379-934F-493D-80D0-D455DFE176D4}" type="presOf" srcId="{42A5BC7F-A2EC-4C62-8E94-048650F03DBB}" destId="{33E73623-1D7E-4D86-9ED2-D053BF78D583}" srcOrd="0" destOrd="0" presId="urn:microsoft.com/office/officeart/2008/layout/VerticalCurvedList"/>
    <dgm:cxn modelId="{5EB55FBA-57D5-4839-B151-E8A4E13C5848}" type="presOf" srcId="{CBCCAA2B-7A1E-420A-ABFE-C766A65C7AC0}" destId="{CA1FB479-C36E-4F10-829C-10CBFB3E3099}" srcOrd="0" destOrd="0" presId="urn:microsoft.com/office/officeart/2008/layout/VerticalCurvedList"/>
    <dgm:cxn modelId="{B02569CF-2F8A-4261-8A1F-422C60578F58}" srcId="{42A5BC7F-A2EC-4C62-8E94-048650F03DBB}" destId="{36702E56-24A0-4F11-B5F9-C9BCAEB40880}" srcOrd="0" destOrd="0" parTransId="{2ADCFDF1-D777-49D5-81CC-E5B50022CB71}" sibTransId="{5731DCAD-E7C4-49E4-B38B-B07AA2607CC8}"/>
    <dgm:cxn modelId="{11D123E7-754F-4E02-917D-083C3179DECD}" srcId="{42A5BC7F-A2EC-4C62-8E94-048650F03DBB}" destId="{2CA99476-D660-4064-A08C-27F8E4312DBA}" srcOrd="2" destOrd="0" parTransId="{EF096742-2BD3-4A64-8A65-5EEC375A0936}" sibTransId="{68EBAE93-69E3-4232-BFCD-87AE4EE5678A}"/>
    <dgm:cxn modelId="{DCA83A1D-DA47-4115-AC34-73CFF91BBEDE}" type="presParOf" srcId="{33E73623-1D7E-4D86-9ED2-D053BF78D583}" destId="{ACBC4E36-3F60-4711-9A59-D25A371EA070}" srcOrd="0" destOrd="0" presId="urn:microsoft.com/office/officeart/2008/layout/VerticalCurvedList"/>
    <dgm:cxn modelId="{D2BBACDD-2D7D-449C-8786-78B56383ABE4}" type="presParOf" srcId="{ACBC4E36-3F60-4711-9A59-D25A371EA070}" destId="{3FBFC984-1F72-44C5-B874-32162F93DA1F}" srcOrd="0" destOrd="0" presId="urn:microsoft.com/office/officeart/2008/layout/VerticalCurvedList"/>
    <dgm:cxn modelId="{88AA4CF3-7756-4909-9133-F1956E60A7D1}" type="presParOf" srcId="{3FBFC984-1F72-44C5-B874-32162F93DA1F}" destId="{5FA495A2-DC3E-4130-9201-AFFC9B01166D}" srcOrd="0" destOrd="0" presId="urn:microsoft.com/office/officeart/2008/layout/VerticalCurvedList"/>
    <dgm:cxn modelId="{33F9C9BE-426C-4DF9-B169-779C0A0FE3E0}" type="presParOf" srcId="{3FBFC984-1F72-44C5-B874-32162F93DA1F}" destId="{ECB49548-EF5D-4DE9-AFFC-FC6B31318EBA}" srcOrd="1" destOrd="0" presId="urn:microsoft.com/office/officeart/2008/layout/VerticalCurvedList"/>
    <dgm:cxn modelId="{8B57FBE6-9B27-4F2A-8BBD-8570D5FEA590}" type="presParOf" srcId="{3FBFC984-1F72-44C5-B874-32162F93DA1F}" destId="{D83C22B1-521E-4849-A401-DD1D8F8F0E50}" srcOrd="2" destOrd="0" presId="urn:microsoft.com/office/officeart/2008/layout/VerticalCurvedList"/>
    <dgm:cxn modelId="{8F4039E1-2E48-4F8C-982C-4AB567AD4BB9}" type="presParOf" srcId="{3FBFC984-1F72-44C5-B874-32162F93DA1F}" destId="{6DB3D04A-4DF8-4B03-832A-613EE96DC4B6}" srcOrd="3" destOrd="0" presId="urn:microsoft.com/office/officeart/2008/layout/VerticalCurvedList"/>
    <dgm:cxn modelId="{F0BA757C-3DED-43DA-8DC3-4B8CEA9AF194}" type="presParOf" srcId="{ACBC4E36-3F60-4711-9A59-D25A371EA070}" destId="{91D652A8-B0C5-457C-83C4-DD3FAEB8AAFA}" srcOrd="1" destOrd="0" presId="urn:microsoft.com/office/officeart/2008/layout/VerticalCurvedList"/>
    <dgm:cxn modelId="{654C25AA-B9B0-45CB-A858-066710054F7F}" type="presParOf" srcId="{ACBC4E36-3F60-4711-9A59-D25A371EA070}" destId="{945DAD1F-56C9-4F1C-AF7A-2FCA59117A67}" srcOrd="2" destOrd="0" presId="urn:microsoft.com/office/officeart/2008/layout/VerticalCurvedList"/>
    <dgm:cxn modelId="{57BAEED1-37C8-4E76-9140-22CBACBBB9C0}" type="presParOf" srcId="{945DAD1F-56C9-4F1C-AF7A-2FCA59117A67}" destId="{C9D7EF51-830A-490B-ADB3-C87BC2B65800}" srcOrd="0" destOrd="0" presId="urn:microsoft.com/office/officeart/2008/layout/VerticalCurvedList"/>
    <dgm:cxn modelId="{2761ABBA-CDF0-4000-9712-0E563BCCDF96}" type="presParOf" srcId="{ACBC4E36-3F60-4711-9A59-D25A371EA070}" destId="{CA1FB479-C36E-4F10-829C-10CBFB3E3099}" srcOrd="3" destOrd="0" presId="urn:microsoft.com/office/officeart/2008/layout/VerticalCurvedList"/>
    <dgm:cxn modelId="{97DA2482-386F-4F60-9571-6FD5A54FA71D}" type="presParOf" srcId="{ACBC4E36-3F60-4711-9A59-D25A371EA070}" destId="{ABEDD441-B36D-4E66-9102-2AD2C919E640}" srcOrd="4" destOrd="0" presId="urn:microsoft.com/office/officeart/2008/layout/VerticalCurvedList"/>
    <dgm:cxn modelId="{5649ACEF-2419-45E8-84D5-0C7FF6A93910}" type="presParOf" srcId="{ABEDD441-B36D-4E66-9102-2AD2C919E640}" destId="{FC58FAD9-D5C1-4FA8-AEC7-5F953E4C89C2}" srcOrd="0" destOrd="0" presId="urn:microsoft.com/office/officeart/2008/layout/VerticalCurvedList"/>
    <dgm:cxn modelId="{CCC31922-1C96-42B0-B5CA-B15D3D1BDA13}" type="presParOf" srcId="{ACBC4E36-3F60-4711-9A59-D25A371EA070}" destId="{410A4503-997C-4A0A-8A61-B46A1D128A96}" srcOrd="5" destOrd="0" presId="urn:microsoft.com/office/officeart/2008/layout/VerticalCurvedList"/>
    <dgm:cxn modelId="{590D1102-EEC3-49E5-918A-39E8E4D27874}" type="presParOf" srcId="{ACBC4E36-3F60-4711-9A59-D25A371EA070}" destId="{29A8E04F-92B9-462A-8ECA-109C008B3280}" srcOrd="6" destOrd="0" presId="urn:microsoft.com/office/officeart/2008/layout/VerticalCurvedList"/>
    <dgm:cxn modelId="{D446570F-D0B3-4407-878E-39841BC82061}" type="presParOf" srcId="{29A8E04F-92B9-462A-8ECA-109C008B3280}" destId="{F23C0A7F-271B-4949-86AA-5A5FA7D2828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49548-EF5D-4DE9-AFFC-FC6B31318EBA}">
      <dsp:nvSpPr>
        <dsp:cNvPr id="0" name=""/>
        <dsp:cNvSpPr/>
      </dsp:nvSpPr>
      <dsp:spPr>
        <a:xfrm>
          <a:off x="-6083707" y="-904312"/>
          <a:ext cx="7034863" cy="7034863"/>
        </a:xfrm>
        <a:prstGeom prst="blockArc">
          <a:avLst>
            <a:gd name="adj1" fmla="val 18900000"/>
            <a:gd name="adj2" fmla="val 2700000"/>
            <a:gd name="adj3" fmla="val 307"/>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D652A8-B0C5-457C-83C4-DD3FAEB8AAFA}">
      <dsp:nvSpPr>
        <dsp:cNvPr id="0" name=""/>
        <dsp:cNvSpPr/>
      </dsp:nvSpPr>
      <dsp:spPr>
        <a:xfrm>
          <a:off x="589964" y="219000"/>
          <a:ext cx="10721540" cy="75912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9665" tIns="76200" rIns="76200" bIns="76200" numCol="1" spcCol="1270" anchor="ctr" anchorCtr="0">
          <a:noAutofit/>
        </a:bodyPr>
        <a:lstStyle/>
        <a:p>
          <a:pPr marL="0" lvl="0" indent="0" algn="l" defTabSz="1333500">
            <a:lnSpc>
              <a:spcPct val="90000"/>
            </a:lnSpc>
            <a:spcBef>
              <a:spcPct val="0"/>
            </a:spcBef>
            <a:spcAft>
              <a:spcPct val="35000"/>
            </a:spcAft>
            <a:buNone/>
          </a:pPr>
          <a:r>
            <a:rPr lang="vi-VN" sz="3000" kern="1200" dirty="0">
              <a:latin typeface="+mj-lt"/>
            </a:rPr>
            <a:t>CÁC PHÂN TỬ SINH HỌC TRONG TẾ BÀO</a:t>
          </a:r>
          <a:endParaRPr lang="en-US" sz="3000" kern="1200" dirty="0">
            <a:latin typeface="+mj-lt"/>
          </a:endParaRPr>
        </a:p>
      </dsp:txBody>
      <dsp:txXfrm>
        <a:off x="589964" y="219000"/>
        <a:ext cx="10721540" cy="759121"/>
      </dsp:txXfrm>
    </dsp:sp>
    <dsp:sp modelId="{C9D7EF51-830A-490B-ADB3-C87BC2B65800}">
      <dsp:nvSpPr>
        <dsp:cNvPr id="0" name=""/>
        <dsp:cNvSpPr/>
      </dsp:nvSpPr>
      <dsp:spPr>
        <a:xfrm>
          <a:off x="0" y="127356"/>
          <a:ext cx="931550" cy="89657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1FB479-C36E-4F10-829C-10CBFB3E3099}">
      <dsp:nvSpPr>
        <dsp:cNvPr id="0" name=""/>
        <dsp:cNvSpPr/>
      </dsp:nvSpPr>
      <dsp:spPr>
        <a:xfrm>
          <a:off x="246791" y="1370303"/>
          <a:ext cx="11039339" cy="7531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9665" tIns="76200" rIns="76200" bIns="76200" numCol="1" spcCol="1270" anchor="ctr" anchorCtr="0">
          <a:noAutofit/>
        </a:bodyPr>
        <a:lstStyle/>
        <a:p>
          <a:pPr marL="0" lvl="0" indent="0" algn="l" defTabSz="1333500">
            <a:lnSpc>
              <a:spcPct val="90000"/>
            </a:lnSpc>
            <a:spcBef>
              <a:spcPct val="0"/>
            </a:spcBef>
            <a:spcAft>
              <a:spcPct val="35000"/>
            </a:spcAft>
            <a:buNone/>
          </a:pPr>
          <a:r>
            <a:rPr lang="vi-VN" sz="3000" kern="1200" dirty="0"/>
            <a:t>   </a:t>
          </a:r>
          <a:r>
            <a:rPr lang="vi-VN" sz="3000" kern="1200" dirty="0">
              <a:latin typeface="+mj-lt"/>
            </a:rPr>
            <a:t>CARBOHYDRATE</a:t>
          </a:r>
          <a:endParaRPr lang="en-US" sz="3000" kern="1200" dirty="0">
            <a:latin typeface="+mj-lt"/>
          </a:endParaRPr>
        </a:p>
      </dsp:txBody>
      <dsp:txXfrm>
        <a:off x="246791" y="1370303"/>
        <a:ext cx="11039339" cy="753174"/>
      </dsp:txXfrm>
    </dsp:sp>
    <dsp:sp modelId="{FC58FAD9-D5C1-4FA8-AEC7-5F953E4C89C2}">
      <dsp:nvSpPr>
        <dsp:cNvPr id="0" name=""/>
        <dsp:cNvSpPr/>
      </dsp:nvSpPr>
      <dsp:spPr>
        <a:xfrm>
          <a:off x="0" y="1327444"/>
          <a:ext cx="1029973" cy="103655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0A4503-997C-4A0A-8A61-B46A1D128A96}">
      <dsp:nvSpPr>
        <dsp:cNvPr id="0" name=""/>
        <dsp:cNvSpPr/>
      </dsp:nvSpPr>
      <dsp:spPr>
        <a:xfrm>
          <a:off x="611621" y="2587343"/>
          <a:ext cx="10721540" cy="7562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9665" tIns="76200" rIns="76200" bIns="76200" numCol="1" spcCol="1270" anchor="ctr" anchorCtr="0">
          <a:noAutofit/>
        </a:bodyPr>
        <a:lstStyle/>
        <a:p>
          <a:pPr marL="0" lvl="0" indent="0" algn="l" defTabSz="1333500">
            <a:lnSpc>
              <a:spcPct val="90000"/>
            </a:lnSpc>
            <a:spcBef>
              <a:spcPct val="0"/>
            </a:spcBef>
            <a:spcAft>
              <a:spcPct val="35000"/>
            </a:spcAft>
            <a:buNone/>
          </a:pPr>
          <a:r>
            <a:rPr lang="vi-VN" sz="3000" kern="1200" dirty="0">
              <a:latin typeface="+mj-lt"/>
            </a:rPr>
            <a:t>LIPID</a:t>
          </a:r>
          <a:endParaRPr lang="en-US" sz="3000" kern="1200" dirty="0">
            <a:latin typeface="+mj-lt"/>
          </a:endParaRPr>
        </a:p>
      </dsp:txBody>
      <dsp:txXfrm>
        <a:off x="611621" y="2587343"/>
        <a:ext cx="10721540" cy="756215"/>
      </dsp:txXfrm>
    </dsp:sp>
    <dsp:sp modelId="{F23C0A7F-271B-4949-86AA-5A5FA7D28281}">
      <dsp:nvSpPr>
        <dsp:cNvPr id="0" name=""/>
        <dsp:cNvSpPr/>
      </dsp:nvSpPr>
      <dsp:spPr>
        <a:xfrm>
          <a:off x="40377" y="2494293"/>
          <a:ext cx="999962" cy="99216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04F5CB-BFDB-4E7F-B9F6-B262F621339B}" type="datetimeFigureOut">
              <a:rPr lang="en-US" smtClean="0"/>
              <a:t>1/22/2025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CC396D-D316-4FD3-83DF-D7EDD0017F08}" type="slidenum">
              <a:rPr lang="en-US" smtClean="0"/>
              <a:t>‹#›</a:t>
            </a:fld>
            <a:endParaRPr lang="en-US"/>
          </a:p>
        </p:txBody>
      </p:sp>
    </p:spTree>
    <p:extLst>
      <p:ext uri="{BB962C8B-B14F-4D97-AF65-F5344CB8AC3E}">
        <p14:creationId xmlns:p14="http://schemas.microsoft.com/office/powerpoint/2010/main" val="3620938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6A96B71B-5A7D-36D5-4646-5D5675B8D48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100">
                <a:solidFill>
                  <a:schemeClr val="tx1"/>
                </a:solidFill>
                <a:latin typeface="Arial" panose="020B0604020202020204" pitchFamily="34" charset="0"/>
              </a:defRPr>
            </a:lvl1pPr>
            <a:lvl2pPr marL="742950" indent="-285750">
              <a:defRPr sz="3100">
                <a:solidFill>
                  <a:schemeClr val="tx1"/>
                </a:solidFill>
                <a:latin typeface="Arial" panose="020B0604020202020204" pitchFamily="34" charset="0"/>
              </a:defRPr>
            </a:lvl2pPr>
            <a:lvl3pPr marL="1143000" indent="-228600">
              <a:defRPr sz="3100">
                <a:solidFill>
                  <a:schemeClr val="tx1"/>
                </a:solidFill>
                <a:latin typeface="Arial" panose="020B0604020202020204" pitchFamily="34" charset="0"/>
              </a:defRPr>
            </a:lvl3pPr>
            <a:lvl4pPr marL="1600200" indent="-228600">
              <a:defRPr sz="3100">
                <a:solidFill>
                  <a:schemeClr val="tx1"/>
                </a:solidFill>
                <a:latin typeface="Arial" panose="020B0604020202020204" pitchFamily="34" charset="0"/>
              </a:defRPr>
            </a:lvl4pPr>
            <a:lvl5pPr marL="2057400" indent="-228600">
              <a:defRPr sz="3100">
                <a:solidFill>
                  <a:schemeClr val="tx1"/>
                </a:solidFill>
                <a:latin typeface="Arial" panose="020B0604020202020204" pitchFamily="34" charset="0"/>
              </a:defRPr>
            </a:lvl5pPr>
            <a:lvl6pPr marL="2514600" indent="-228600" eaLnBrk="0" fontAlgn="base" hangingPunct="0">
              <a:spcBef>
                <a:spcPct val="0"/>
              </a:spcBef>
              <a:spcAft>
                <a:spcPct val="0"/>
              </a:spcAft>
              <a:defRPr sz="3100">
                <a:solidFill>
                  <a:schemeClr val="tx1"/>
                </a:solidFill>
                <a:latin typeface="Arial" panose="020B0604020202020204" pitchFamily="34" charset="0"/>
              </a:defRPr>
            </a:lvl6pPr>
            <a:lvl7pPr marL="2971800" indent="-228600" eaLnBrk="0" fontAlgn="base" hangingPunct="0">
              <a:spcBef>
                <a:spcPct val="0"/>
              </a:spcBef>
              <a:spcAft>
                <a:spcPct val="0"/>
              </a:spcAft>
              <a:defRPr sz="3100">
                <a:solidFill>
                  <a:schemeClr val="tx1"/>
                </a:solidFill>
                <a:latin typeface="Arial" panose="020B0604020202020204" pitchFamily="34" charset="0"/>
              </a:defRPr>
            </a:lvl7pPr>
            <a:lvl8pPr marL="3429000" indent="-228600" eaLnBrk="0" fontAlgn="base" hangingPunct="0">
              <a:spcBef>
                <a:spcPct val="0"/>
              </a:spcBef>
              <a:spcAft>
                <a:spcPct val="0"/>
              </a:spcAft>
              <a:defRPr sz="3100">
                <a:solidFill>
                  <a:schemeClr val="tx1"/>
                </a:solidFill>
                <a:latin typeface="Arial" panose="020B0604020202020204" pitchFamily="34" charset="0"/>
              </a:defRPr>
            </a:lvl8pPr>
            <a:lvl9pPr marL="3886200" indent="-228600" eaLnBrk="0" fontAlgn="base" hangingPunct="0">
              <a:spcBef>
                <a:spcPct val="0"/>
              </a:spcBef>
              <a:spcAft>
                <a:spcPct val="0"/>
              </a:spcAft>
              <a:defRPr sz="3100">
                <a:solidFill>
                  <a:schemeClr val="tx1"/>
                </a:solidFill>
                <a:latin typeface="Arial" panose="020B0604020202020204" pitchFamily="34" charset="0"/>
              </a:defRPr>
            </a:lvl9pPr>
          </a:lstStyle>
          <a:p>
            <a:fld id="{38EF3FB3-1A5A-45AD-A68B-35E4F71C31AF}" type="slidenum">
              <a:rPr lang="en-US" altLang="en-US" sz="1200">
                <a:solidFill>
                  <a:srgbClr val="000000"/>
                </a:solidFill>
              </a:rPr>
              <a:pPr/>
              <a:t>1</a:t>
            </a:fld>
            <a:endParaRPr lang="en-US" altLang="en-US" sz="1200">
              <a:solidFill>
                <a:srgbClr val="000000"/>
              </a:solidFill>
            </a:endParaRPr>
          </a:p>
        </p:txBody>
      </p:sp>
      <p:sp>
        <p:nvSpPr>
          <p:cNvPr id="11267" name="Rectangle 2">
            <a:extLst>
              <a:ext uri="{FF2B5EF4-FFF2-40B4-BE49-F238E27FC236}">
                <a16:creationId xmlns:a16="http://schemas.microsoft.com/office/drawing/2014/main" id="{C6A455D2-0EDE-9DDD-88DC-5A2F79EFE1C4}"/>
              </a:ext>
            </a:extLst>
          </p:cNvPr>
          <p:cNvSpPr>
            <a:spLocks noGrp="1" noRot="1" noChangeAspect="1" noChangeArrowheads="1" noTextEdit="1"/>
          </p:cNvSpPr>
          <p:nvPr>
            <p:ph type="sldImg"/>
          </p:nvPr>
        </p:nvSpPr>
        <p:spPr>
          <a:ln/>
        </p:spPr>
      </p:sp>
      <p:sp>
        <p:nvSpPr>
          <p:cNvPr id="182276" name="Rectangle 3">
            <a:extLst>
              <a:ext uri="{FF2B5EF4-FFF2-40B4-BE49-F238E27FC236}">
                <a16:creationId xmlns:a16="http://schemas.microsoft.com/office/drawing/2014/main" id="{CD2355EE-D4C2-A480-9A8D-BE81BF4B3C45}"/>
              </a:ext>
            </a:extLst>
          </p:cNvPr>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en-US" sz="1577">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2D01455-01C4-49C5-B778-9392C83EDCD6}"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5FEE6E-BA97-478F-921F-405F896AFF28}" type="slidenum">
              <a:rPr lang="en-US" smtClean="0"/>
              <a:t>‹#›</a:t>
            </a:fld>
            <a:endParaRPr lang="en-US"/>
          </a:p>
        </p:txBody>
      </p:sp>
    </p:spTree>
    <p:extLst>
      <p:ext uri="{BB962C8B-B14F-4D97-AF65-F5344CB8AC3E}">
        <p14:creationId xmlns:p14="http://schemas.microsoft.com/office/powerpoint/2010/main" val="810238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D01455-01C4-49C5-B778-9392C83EDCD6}"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5FEE6E-BA97-478F-921F-405F896AFF28}" type="slidenum">
              <a:rPr lang="en-US" smtClean="0"/>
              <a:t>‹#›</a:t>
            </a:fld>
            <a:endParaRPr lang="en-US"/>
          </a:p>
        </p:txBody>
      </p:sp>
    </p:spTree>
    <p:extLst>
      <p:ext uri="{BB962C8B-B14F-4D97-AF65-F5344CB8AC3E}">
        <p14:creationId xmlns:p14="http://schemas.microsoft.com/office/powerpoint/2010/main" val="263843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D01455-01C4-49C5-B778-9392C83EDCD6}"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5FEE6E-BA97-478F-921F-405F896AFF28}" type="slidenum">
              <a:rPr lang="en-US" smtClean="0"/>
              <a:t>‹#›</a:t>
            </a:fld>
            <a:endParaRPr lang="en-US"/>
          </a:p>
        </p:txBody>
      </p:sp>
    </p:spTree>
    <p:extLst>
      <p:ext uri="{BB962C8B-B14F-4D97-AF65-F5344CB8AC3E}">
        <p14:creationId xmlns:p14="http://schemas.microsoft.com/office/powerpoint/2010/main" val="4025879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endParaRPr lang="en-US"/>
          </a:p>
        </p:txBody>
      </p:sp>
      <p:sp>
        <p:nvSpPr>
          <p:cNvPr id="4" name="Date Placeholder 3"/>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5" name="Footer Placeholder 4"/>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6" name="Slide Number Placeholder 5"/>
          <p:cNvSpPr>
            <a:spLocks noGrp="1"/>
          </p:cNvSpPr>
          <p:nvPr>
            <p:ph type="sldNum" sz="quarter" idx="12"/>
          </p:nvPr>
        </p:nvSpPr>
        <p:spPr>
          <a:xfrm>
            <a:off x="8737600" y="6245225"/>
            <a:ext cx="2844800" cy="476250"/>
          </a:xfrm>
        </p:spPr>
        <p:txBody>
          <a:bodyPr/>
          <a:lstStyle>
            <a:lvl1pPr>
              <a:defRPr/>
            </a:lvl1pPr>
          </a:lstStyle>
          <a:p>
            <a:fld id="{93B66DA1-CEF2-4CB7-A109-FA485335AFD2}" type="slidenum">
              <a:rPr lang="en-US" altLang="en-US"/>
              <a:pPr/>
              <a:t>‹#›</a:t>
            </a:fld>
            <a:endParaRPr lang="en-US" altLang="en-US"/>
          </a:p>
        </p:txBody>
      </p:sp>
    </p:spTree>
    <p:extLst>
      <p:ext uri="{BB962C8B-B14F-4D97-AF65-F5344CB8AC3E}">
        <p14:creationId xmlns:p14="http://schemas.microsoft.com/office/powerpoint/2010/main" val="26718206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2"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86613193-E2C5-AD35-A0AF-A7B61407420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E7BD894-5151-BC82-D813-9029A8E354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B7D088E-85CA-37F0-6C40-049FE39EB31D}"/>
              </a:ext>
            </a:extLst>
          </p:cNvPr>
          <p:cNvSpPr>
            <a:spLocks noGrp="1" noChangeArrowheads="1"/>
          </p:cNvSpPr>
          <p:nvPr>
            <p:ph type="sldNum" sz="quarter" idx="12"/>
          </p:nvPr>
        </p:nvSpPr>
        <p:spPr>
          <a:ln/>
        </p:spPr>
        <p:txBody>
          <a:bodyPr/>
          <a:lstStyle>
            <a:lvl1pPr>
              <a:defRPr/>
            </a:lvl1pPr>
          </a:lstStyle>
          <a:p>
            <a:fld id="{49E5323A-332D-4259-B42D-179ED968E495}" type="slidenum">
              <a:rPr lang="en-US" altLang="en-US"/>
              <a:pPr/>
              <a:t>‹#›</a:t>
            </a:fld>
            <a:endParaRPr lang="en-US" altLang="en-US"/>
          </a:p>
        </p:txBody>
      </p:sp>
    </p:spTree>
    <p:extLst>
      <p:ext uri="{BB962C8B-B14F-4D97-AF65-F5344CB8AC3E}">
        <p14:creationId xmlns:p14="http://schemas.microsoft.com/office/powerpoint/2010/main" val="1444356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D01455-01C4-49C5-B778-9392C83EDCD6}"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5FEE6E-BA97-478F-921F-405F896AFF28}" type="slidenum">
              <a:rPr lang="en-US" smtClean="0"/>
              <a:t>‹#›</a:t>
            </a:fld>
            <a:endParaRPr lang="en-US"/>
          </a:p>
        </p:txBody>
      </p:sp>
    </p:spTree>
    <p:extLst>
      <p:ext uri="{BB962C8B-B14F-4D97-AF65-F5344CB8AC3E}">
        <p14:creationId xmlns:p14="http://schemas.microsoft.com/office/powerpoint/2010/main" val="1837766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2D01455-01C4-49C5-B778-9392C83EDCD6}"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5FEE6E-BA97-478F-921F-405F896AFF28}" type="slidenum">
              <a:rPr lang="en-US" smtClean="0"/>
              <a:t>‹#›</a:t>
            </a:fld>
            <a:endParaRPr lang="en-US"/>
          </a:p>
        </p:txBody>
      </p:sp>
    </p:spTree>
    <p:extLst>
      <p:ext uri="{BB962C8B-B14F-4D97-AF65-F5344CB8AC3E}">
        <p14:creationId xmlns:p14="http://schemas.microsoft.com/office/powerpoint/2010/main" val="381173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2D01455-01C4-49C5-B778-9392C83EDCD6}" type="datetimeFigureOut">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5FEE6E-BA97-478F-921F-405F896AFF28}" type="slidenum">
              <a:rPr lang="en-US" smtClean="0"/>
              <a:t>‹#›</a:t>
            </a:fld>
            <a:endParaRPr lang="en-US"/>
          </a:p>
        </p:txBody>
      </p:sp>
    </p:spTree>
    <p:extLst>
      <p:ext uri="{BB962C8B-B14F-4D97-AF65-F5344CB8AC3E}">
        <p14:creationId xmlns:p14="http://schemas.microsoft.com/office/powerpoint/2010/main" val="3414392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2D01455-01C4-49C5-B778-9392C83EDCD6}" type="datetimeFigureOut">
              <a:rPr lang="en-US" smtClean="0"/>
              <a:t>1/22/2025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5FEE6E-BA97-478F-921F-405F896AFF28}" type="slidenum">
              <a:rPr lang="en-US" smtClean="0"/>
              <a:t>‹#›</a:t>
            </a:fld>
            <a:endParaRPr lang="en-US"/>
          </a:p>
        </p:txBody>
      </p:sp>
    </p:spTree>
    <p:extLst>
      <p:ext uri="{BB962C8B-B14F-4D97-AF65-F5344CB8AC3E}">
        <p14:creationId xmlns:p14="http://schemas.microsoft.com/office/powerpoint/2010/main" val="4049727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D01455-01C4-49C5-B778-9392C83EDCD6}" type="datetimeFigureOut">
              <a:rPr lang="en-US" smtClean="0"/>
              <a:t>1/22/2025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5FEE6E-BA97-478F-921F-405F896AFF28}" type="slidenum">
              <a:rPr lang="en-US" smtClean="0"/>
              <a:t>‹#›</a:t>
            </a:fld>
            <a:endParaRPr lang="en-US"/>
          </a:p>
        </p:txBody>
      </p:sp>
    </p:spTree>
    <p:extLst>
      <p:ext uri="{BB962C8B-B14F-4D97-AF65-F5344CB8AC3E}">
        <p14:creationId xmlns:p14="http://schemas.microsoft.com/office/powerpoint/2010/main" val="808893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D01455-01C4-49C5-B778-9392C83EDCD6}" type="datetimeFigureOut">
              <a:rPr lang="en-US" smtClean="0"/>
              <a:t>1/22/2025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5FEE6E-BA97-478F-921F-405F896AFF28}" type="slidenum">
              <a:rPr lang="en-US" smtClean="0"/>
              <a:t>‹#›</a:t>
            </a:fld>
            <a:endParaRPr lang="en-US"/>
          </a:p>
        </p:txBody>
      </p:sp>
    </p:spTree>
    <p:extLst>
      <p:ext uri="{BB962C8B-B14F-4D97-AF65-F5344CB8AC3E}">
        <p14:creationId xmlns:p14="http://schemas.microsoft.com/office/powerpoint/2010/main" val="2169143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2D01455-01C4-49C5-B778-9392C83EDCD6}" type="datetimeFigureOut">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5FEE6E-BA97-478F-921F-405F896AFF28}" type="slidenum">
              <a:rPr lang="en-US" smtClean="0"/>
              <a:t>‹#›</a:t>
            </a:fld>
            <a:endParaRPr lang="en-US"/>
          </a:p>
        </p:txBody>
      </p:sp>
    </p:spTree>
    <p:extLst>
      <p:ext uri="{BB962C8B-B14F-4D97-AF65-F5344CB8AC3E}">
        <p14:creationId xmlns:p14="http://schemas.microsoft.com/office/powerpoint/2010/main" val="476047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2D01455-01C4-49C5-B778-9392C83EDCD6}" type="datetimeFigureOut">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5FEE6E-BA97-478F-921F-405F896AFF28}" type="slidenum">
              <a:rPr lang="en-US" smtClean="0"/>
              <a:t>‹#›</a:t>
            </a:fld>
            <a:endParaRPr lang="en-US"/>
          </a:p>
        </p:txBody>
      </p:sp>
    </p:spTree>
    <p:extLst>
      <p:ext uri="{BB962C8B-B14F-4D97-AF65-F5344CB8AC3E}">
        <p14:creationId xmlns:p14="http://schemas.microsoft.com/office/powerpoint/2010/main" val="3819444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D01455-01C4-49C5-B778-9392C83EDCD6}" type="datetimeFigureOut">
              <a:rPr lang="en-US" smtClean="0"/>
              <a:t>1/22/2025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5FEE6E-BA97-478F-921F-405F896AFF28}" type="slidenum">
              <a:rPr lang="en-US" smtClean="0"/>
              <a:t>‹#›</a:t>
            </a:fld>
            <a:endParaRPr lang="en-US"/>
          </a:p>
        </p:txBody>
      </p:sp>
    </p:spTree>
    <p:extLst>
      <p:ext uri="{BB962C8B-B14F-4D97-AF65-F5344CB8AC3E}">
        <p14:creationId xmlns:p14="http://schemas.microsoft.com/office/powerpoint/2010/main" val="16308834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3.gif"/><Relationship Id="rId5" Type="http://schemas.openxmlformats.org/officeDocument/2006/relationships/image" Target="../media/image2.w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ideo" Target="https://www.youtube.com/embed/uERo1vXnmUk?feature=oembed" TargetMode="Externa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OUQUET">
            <a:extLst>
              <a:ext uri="{FF2B5EF4-FFF2-40B4-BE49-F238E27FC236}">
                <a16:creationId xmlns:a16="http://schemas.microsoft.com/office/drawing/2014/main" id="{937CB0EC-0F7D-E51C-EF1C-B67C2005A8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1063" y="2307166"/>
            <a:ext cx="3606560" cy="1502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43" name="Object 3">
            <a:extLst>
              <a:ext uri="{FF2B5EF4-FFF2-40B4-BE49-F238E27FC236}">
                <a16:creationId xmlns:a16="http://schemas.microsoft.com/office/drawing/2014/main" id="{EDDAA50F-085D-9408-3A1D-0D72B1F5DB54}"/>
              </a:ext>
            </a:extLst>
          </p:cNvPr>
          <p:cNvGraphicFramePr>
            <a:graphicFrameLocks noChangeAspect="1"/>
          </p:cNvGraphicFramePr>
          <p:nvPr>
            <p:extLst>
              <p:ext uri="{D42A27DB-BD31-4B8C-83A1-F6EECF244321}">
                <p14:modId xmlns:p14="http://schemas.microsoft.com/office/powerpoint/2010/main" val="2242433009"/>
              </p:ext>
            </p:extLst>
          </p:nvPr>
        </p:nvGraphicFramePr>
        <p:xfrm>
          <a:off x="4913328" y="4039306"/>
          <a:ext cx="2957689" cy="1135945"/>
        </p:xfrm>
        <a:graphic>
          <a:graphicData uri="http://schemas.openxmlformats.org/presentationml/2006/ole">
            <mc:AlternateContent xmlns:mc="http://schemas.openxmlformats.org/markup-compatibility/2006">
              <mc:Choice xmlns:v="urn:schemas-microsoft-com:vml" Requires="v">
                <p:oleObj name="Clip" r:id="rId4" imgW="4006850" imgH="2857500" progId="MS_ClipArt_Gallery.2">
                  <p:embed/>
                </p:oleObj>
              </mc:Choice>
              <mc:Fallback>
                <p:oleObj name="Clip" r:id="rId4" imgW="4006850" imgH="2857500" progId="MS_ClipArt_Gallery.2">
                  <p:embed/>
                  <p:pic>
                    <p:nvPicPr>
                      <p:cNvPr id="10243" name="Object 3">
                        <a:extLst>
                          <a:ext uri="{FF2B5EF4-FFF2-40B4-BE49-F238E27FC236}">
                            <a16:creationId xmlns:a16="http://schemas.microsoft.com/office/drawing/2014/main" id="{EDDAA50F-085D-9408-3A1D-0D72B1F5DB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3328" y="4039306"/>
                        <a:ext cx="2957689" cy="11359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0244" name="Picture 4" descr="th_b6c6cb69">
            <a:extLst>
              <a:ext uri="{FF2B5EF4-FFF2-40B4-BE49-F238E27FC236}">
                <a16:creationId xmlns:a16="http://schemas.microsoft.com/office/drawing/2014/main" id="{C87C794D-9EE5-4797-CC48-874B9A85EFB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645378" y="3138311"/>
            <a:ext cx="1161345" cy="671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EARTH-1">
            <a:extLst>
              <a:ext uri="{FF2B5EF4-FFF2-40B4-BE49-F238E27FC236}">
                <a16:creationId xmlns:a16="http://schemas.microsoft.com/office/drawing/2014/main" id="{6EFF69EC-19F2-C62A-A5BF-A17C22752C1D}"/>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41111" y="4174067"/>
            <a:ext cx="433212" cy="43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19F88D30-05BD-EA86-E818-6F4B879CD4D4}"/>
              </a:ext>
            </a:extLst>
          </p:cNvPr>
          <p:cNvSpPr txBox="1"/>
          <p:nvPr/>
        </p:nvSpPr>
        <p:spPr>
          <a:xfrm>
            <a:off x="1043794" y="5439636"/>
            <a:ext cx="10696755" cy="461665"/>
          </a:xfrm>
          <a:prstGeom prst="rect">
            <a:avLst/>
          </a:prstGeom>
          <a:noFill/>
        </p:spPr>
        <p:txBody>
          <a:bodyPr wrap="square" rtlCol="0">
            <a:spAutoFit/>
          </a:bodyPr>
          <a:lstStyle/>
          <a:p>
            <a:r>
              <a:rPr lang="en-US" sz="2400" b="1" dirty="0">
                <a:latin typeface="Times" panose="02020603050405020304" pitchFamily="18" charset="0"/>
                <a:cs typeface="Times" panose="02020603050405020304" pitchFamily="18" charset="0"/>
              </a:rPr>
              <a:t>MÔN HỌC: SINH HỌC - LỚP 10A2 – TRƯỜNG QUỐC HỌC QUY NHƠN</a:t>
            </a:r>
          </a:p>
        </p:txBody>
      </p:sp>
      <p:sp>
        <p:nvSpPr>
          <p:cNvPr id="4" name="WordArt 9">
            <a:extLst>
              <a:ext uri="{FF2B5EF4-FFF2-40B4-BE49-F238E27FC236}">
                <a16:creationId xmlns:a16="http://schemas.microsoft.com/office/drawing/2014/main" id="{3C932E0E-1271-6E05-4B2F-6B4DE1775B49}"/>
              </a:ext>
            </a:extLst>
          </p:cNvPr>
          <p:cNvSpPr>
            <a:spLocks noChangeArrowheads="1" noChangeShapeType="1" noTextEdit="1"/>
          </p:cNvSpPr>
          <p:nvPr/>
        </p:nvSpPr>
        <p:spPr bwMode="auto">
          <a:xfrm>
            <a:off x="2095500" y="446697"/>
            <a:ext cx="8001000" cy="1976698"/>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55556"/>
              </a:avLst>
            </a:prstTxWarp>
          </a:bodyPr>
          <a:lstStyle/>
          <a:p>
            <a:pPr algn="ctr"/>
            <a:r>
              <a:rPr lang="en-US" sz="3600" kern="10" dirty="0" err="1">
                <a:ln w="9525">
                  <a:solidFill>
                    <a:srgbClr val="000000"/>
                  </a:solidFill>
                  <a:round/>
                  <a:headEnd/>
                  <a:tailEnd/>
                </a:ln>
                <a:solidFill>
                  <a:srgbClr val="FFFF00"/>
                </a:solidFill>
                <a:latin typeface="VNI-Thufap2" pitchFamily="2" charset="0"/>
              </a:rPr>
              <a:t>Chaøo</a:t>
            </a:r>
            <a:r>
              <a:rPr lang="en-US" sz="3600" kern="10" dirty="0">
                <a:ln w="9525">
                  <a:solidFill>
                    <a:srgbClr val="000000"/>
                  </a:solidFill>
                  <a:round/>
                  <a:headEnd/>
                  <a:tailEnd/>
                </a:ln>
                <a:solidFill>
                  <a:srgbClr val="FFFF00"/>
                </a:solidFill>
                <a:latin typeface="VNI-Thufap2" pitchFamily="2" charset="0"/>
              </a:rPr>
              <a:t> </a:t>
            </a:r>
            <a:r>
              <a:rPr lang="en-US" sz="3600" kern="10" dirty="0" err="1">
                <a:ln w="9525">
                  <a:solidFill>
                    <a:srgbClr val="000000"/>
                  </a:solidFill>
                  <a:round/>
                  <a:headEnd/>
                  <a:tailEnd/>
                </a:ln>
                <a:solidFill>
                  <a:srgbClr val="FFFF00"/>
                </a:solidFill>
                <a:latin typeface="VNI-Thufap2" pitchFamily="2" charset="0"/>
              </a:rPr>
              <a:t>thaày</a:t>
            </a:r>
            <a:r>
              <a:rPr lang="en-US" sz="3600" kern="10" dirty="0">
                <a:ln w="9525">
                  <a:solidFill>
                    <a:srgbClr val="000000"/>
                  </a:solidFill>
                  <a:round/>
                  <a:headEnd/>
                  <a:tailEnd/>
                </a:ln>
                <a:solidFill>
                  <a:srgbClr val="FFFF00"/>
                </a:solidFill>
                <a:latin typeface="VNI-Thufap2" pitchFamily="2" charset="0"/>
              </a:rPr>
              <a:t> </a:t>
            </a:r>
            <a:r>
              <a:rPr lang="en-US" sz="3600" kern="10" dirty="0" err="1">
                <a:ln w="9525">
                  <a:solidFill>
                    <a:srgbClr val="000000"/>
                  </a:solidFill>
                  <a:round/>
                  <a:headEnd/>
                  <a:tailEnd/>
                </a:ln>
                <a:solidFill>
                  <a:srgbClr val="FFFF00"/>
                </a:solidFill>
                <a:latin typeface="VNI-Thufap2" pitchFamily="2" charset="0"/>
              </a:rPr>
              <a:t>coâ</a:t>
            </a:r>
            <a:r>
              <a:rPr lang="en-US" sz="3600" kern="10" dirty="0">
                <a:ln w="9525">
                  <a:solidFill>
                    <a:srgbClr val="000000"/>
                  </a:solidFill>
                  <a:round/>
                  <a:headEnd/>
                  <a:tailEnd/>
                </a:ln>
                <a:solidFill>
                  <a:srgbClr val="FFFF00"/>
                </a:solidFill>
                <a:latin typeface="VNI-Thufap2" pitchFamily="2" charset="0"/>
              </a:rPr>
              <a:t> </a:t>
            </a:r>
            <a:r>
              <a:rPr lang="en-US" sz="3600" kern="10" dirty="0" err="1">
                <a:ln w="9525">
                  <a:solidFill>
                    <a:srgbClr val="000000"/>
                  </a:solidFill>
                  <a:round/>
                  <a:headEnd/>
                  <a:tailEnd/>
                </a:ln>
                <a:solidFill>
                  <a:srgbClr val="FFFF00"/>
                </a:solidFill>
                <a:latin typeface="VNI-Thufap2" pitchFamily="2" charset="0"/>
              </a:rPr>
              <a:t>vaø</a:t>
            </a:r>
            <a:r>
              <a:rPr lang="en-US" sz="3600" kern="10" dirty="0">
                <a:ln w="9525">
                  <a:solidFill>
                    <a:srgbClr val="000000"/>
                  </a:solidFill>
                  <a:round/>
                  <a:headEnd/>
                  <a:tailEnd/>
                </a:ln>
                <a:solidFill>
                  <a:srgbClr val="FFFF00"/>
                </a:solidFill>
                <a:latin typeface="VNI-Thufap2" pitchFamily="2" charset="0"/>
              </a:rPr>
              <a:t> </a:t>
            </a:r>
            <a:r>
              <a:rPr lang="en-US" sz="3600" kern="10" dirty="0" err="1">
                <a:ln w="9525">
                  <a:solidFill>
                    <a:srgbClr val="000000"/>
                  </a:solidFill>
                  <a:round/>
                  <a:headEnd/>
                  <a:tailEnd/>
                </a:ln>
                <a:solidFill>
                  <a:srgbClr val="FFFF00"/>
                </a:solidFill>
                <a:latin typeface="VNI-Thufap2" pitchFamily="2" charset="0"/>
              </a:rPr>
              <a:t>caùc</a:t>
            </a:r>
            <a:r>
              <a:rPr lang="en-US" sz="3600" kern="10" dirty="0">
                <a:ln w="9525">
                  <a:solidFill>
                    <a:srgbClr val="000000"/>
                  </a:solidFill>
                  <a:round/>
                  <a:headEnd/>
                  <a:tailEnd/>
                </a:ln>
                <a:solidFill>
                  <a:srgbClr val="FFFF00"/>
                </a:solidFill>
                <a:latin typeface="VNI-Thufap2" pitchFamily="2" charset="0"/>
              </a:rPr>
              <a:t> </a:t>
            </a:r>
            <a:r>
              <a:rPr lang="en-US" sz="3600" kern="10" dirty="0" err="1">
                <a:ln w="9525">
                  <a:solidFill>
                    <a:srgbClr val="000000"/>
                  </a:solidFill>
                  <a:round/>
                  <a:headEnd/>
                  <a:tailEnd/>
                </a:ln>
                <a:solidFill>
                  <a:srgbClr val="FFFF00"/>
                </a:solidFill>
                <a:latin typeface="VNI-Thufap2" pitchFamily="2" charset="0"/>
              </a:rPr>
              <a:t>em</a:t>
            </a:r>
            <a:r>
              <a:rPr lang="en-US" sz="3600" kern="10" dirty="0">
                <a:ln w="9525">
                  <a:solidFill>
                    <a:srgbClr val="000000"/>
                  </a:solidFill>
                  <a:round/>
                  <a:headEnd/>
                  <a:tailEnd/>
                </a:ln>
                <a:solidFill>
                  <a:srgbClr val="FFFF00"/>
                </a:solidFill>
                <a:latin typeface="VNI-Thufap2" pitchFamily="2" charset="0"/>
              </a:rPr>
              <a:t> </a:t>
            </a:r>
            <a:r>
              <a:rPr lang="en-US" sz="3600" kern="10" dirty="0" err="1">
                <a:ln w="9525">
                  <a:solidFill>
                    <a:srgbClr val="000000"/>
                  </a:solidFill>
                  <a:round/>
                  <a:headEnd/>
                  <a:tailEnd/>
                </a:ln>
                <a:solidFill>
                  <a:srgbClr val="FFFF00"/>
                </a:solidFill>
                <a:latin typeface="VNI-Thufap2" pitchFamily="2" charset="0"/>
              </a:rPr>
              <a:t>đến</a:t>
            </a:r>
            <a:r>
              <a:rPr lang="en-US" sz="3600" kern="10" dirty="0">
                <a:ln w="9525">
                  <a:solidFill>
                    <a:srgbClr val="000000"/>
                  </a:solidFill>
                  <a:round/>
                  <a:headEnd/>
                  <a:tailEnd/>
                </a:ln>
                <a:solidFill>
                  <a:srgbClr val="FFFF00"/>
                </a:solidFill>
                <a:latin typeface="VNI-Thufap2" pitchFamily="2" charset="0"/>
              </a:rPr>
              <a:t> </a:t>
            </a:r>
            <a:r>
              <a:rPr lang="en-US" sz="3600" kern="10" dirty="0" err="1">
                <a:ln w="9525">
                  <a:solidFill>
                    <a:srgbClr val="000000"/>
                  </a:solidFill>
                  <a:round/>
                  <a:headEnd/>
                  <a:tailEnd/>
                </a:ln>
                <a:solidFill>
                  <a:srgbClr val="FFFF00"/>
                </a:solidFill>
                <a:latin typeface="VNI-Thufap2" pitchFamily="2" charset="0"/>
              </a:rPr>
              <a:t>dự</a:t>
            </a:r>
            <a:r>
              <a:rPr lang="en-US" sz="3600" kern="10" dirty="0">
                <a:ln w="9525">
                  <a:solidFill>
                    <a:srgbClr val="000000"/>
                  </a:solidFill>
                  <a:round/>
                  <a:headEnd/>
                  <a:tailEnd/>
                </a:ln>
                <a:solidFill>
                  <a:srgbClr val="FFFF00"/>
                </a:solidFill>
                <a:latin typeface="VNI-Thufap2" pitchFamily="2" charset="0"/>
              </a:rPr>
              <a:t> </a:t>
            </a:r>
            <a:r>
              <a:rPr lang="en-US" sz="3600" kern="10" dirty="0" err="1">
                <a:ln w="9525">
                  <a:solidFill>
                    <a:srgbClr val="000000"/>
                  </a:solidFill>
                  <a:round/>
                  <a:headEnd/>
                  <a:tailEnd/>
                </a:ln>
                <a:solidFill>
                  <a:srgbClr val="FFFF00"/>
                </a:solidFill>
                <a:latin typeface="VNI-Thufap2" pitchFamily="2" charset="0"/>
              </a:rPr>
              <a:t>giờ</a:t>
            </a:r>
            <a:endParaRPr lang="en-US" sz="3600" kern="10" dirty="0">
              <a:ln w="9525">
                <a:solidFill>
                  <a:srgbClr val="000000"/>
                </a:solidFill>
                <a:round/>
                <a:headEnd/>
                <a:tailEnd/>
              </a:ln>
              <a:solidFill>
                <a:srgbClr val="FFFF00"/>
              </a:solidFill>
              <a:latin typeface="VNI-Thufap2" pitchFamily="2"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14" y="-215444"/>
            <a:ext cx="12192000" cy="6858000"/>
          </a:xfrm>
          <a:prstGeom prst="rect">
            <a:avLst/>
          </a:prstGeom>
        </p:spPr>
      </p:pic>
      <p:sp>
        <p:nvSpPr>
          <p:cNvPr id="2" name="TextBox 1"/>
          <p:cNvSpPr txBox="1"/>
          <p:nvPr/>
        </p:nvSpPr>
        <p:spPr>
          <a:xfrm>
            <a:off x="130629" y="0"/>
            <a:ext cx="12061371" cy="492443"/>
          </a:xfrm>
          <a:prstGeom prst="rect">
            <a:avLst/>
          </a:prstGeom>
          <a:noFill/>
        </p:spPr>
        <p:txBody>
          <a:bodyPr wrap="square" rtlCol="0">
            <a:spAutoFit/>
          </a:bodyPr>
          <a:lstStyle/>
          <a:p>
            <a:pPr algn="ctr"/>
            <a:r>
              <a:rPr lang="vi-VN" sz="2600" b="1" dirty="0">
                <a:latin typeface="+mj-lt"/>
              </a:rPr>
              <a:t>V. PROTEIN</a:t>
            </a:r>
            <a:endParaRPr lang="en-US" sz="2600" b="1" dirty="0">
              <a:latin typeface="+mj-lt"/>
            </a:endParaRPr>
          </a:p>
        </p:txBody>
      </p:sp>
      <p:graphicFrame>
        <p:nvGraphicFramePr>
          <p:cNvPr id="5" name="Table 4"/>
          <p:cNvGraphicFramePr>
            <a:graphicFrameLocks noGrp="1"/>
          </p:cNvGraphicFramePr>
          <p:nvPr>
            <p:extLst>
              <p:ext uri="{D42A27DB-BD31-4B8C-83A1-F6EECF244321}">
                <p14:modId xmlns:p14="http://schemas.microsoft.com/office/powerpoint/2010/main" val="1145573467"/>
              </p:ext>
            </p:extLst>
          </p:nvPr>
        </p:nvGraphicFramePr>
        <p:xfrm>
          <a:off x="300841" y="923330"/>
          <a:ext cx="11825845" cy="5329936"/>
        </p:xfrm>
        <a:graphic>
          <a:graphicData uri="http://schemas.openxmlformats.org/drawingml/2006/table">
            <a:tbl>
              <a:tblPr firstRow="1" firstCol="1" bandRow="1">
                <a:tableStyleId>{5C22544A-7EE6-4342-B048-85BDC9FD1C3A}</a:tableStyleId>
              </a:tblPr>
              <a:tblGrid>
                <a:gridCol w="2078309">
                  <a:extLst>
                    <a:ext uri="{9D8B030D-6E8A-4147-A177-3AD203B41FA5}">
                      <a16:colId xmlns:a16="http://schemas.microsoft.com/office/drawing/2014/main" val="2681590965"/>
                    </a:ext>
                  </a:extLst>
                </a:gridCol>
                <a:gridCol w="9747536">
                  <a:extLst>
                    <a:ext uri="{9D8B030D-6E8A-4147-A177-3AD203B41FA5}">
                      <a16:colId xmlns:a16="http://schemas.microsoft.com/office/drawing/2014/main" val="2513397416"/>
                    </a:ext>
                  </a:extLst>
                </a:gridCol>
              </a:tblGrid>
              <a:tr h="422080">
                <a:tc>
                  <a:txBody>
                    <a:bodyPr/>
                    <a:lstStyle/>
                    <a:p>
                      <a:pPr algn="just">
                        <a:lnSpc>
                          <a:spcPct val="130000"/>
                        </a:lnSpc>
                        <a:spcAft>
                          <a:spcPts val="0"/>
                        </a:spcAft>
                      </a:pPr>
                      <a:r>
                        <a:rPr lang="en-US" sz="2800" dirty="0" err="1">
                          <a:effectLst/>
                          <a:latin typeface="Times New Roman" panose="02020603050405020304" pitchFamily="18" charset="0"/>
                          <a:cs typeface="Times New Roman" panose="02020603050405020304" pitchFamily="18" charset="0"/>
                        </a:rPr>
                        <a:t>Cấu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trúc</a:t>
                      </a:r>
                      <a:endParaRPr lang="en-US" sz="2800" dirty="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30000"/>
                        </a:lnSpc>
                        <a:spcAft>
                          <a:spcPts val="0"/>
                        </a:spcAft>
                      </a:pPr>
                      <a:r>
                        <a:rPr lang="en-US" sz="2800" dirty="0" err="1">
                          <a:effectLst/>
                          <a:latin typeface="Times New Roman" panose="02020603050405020304" pitchFamily="18" charset="0"/>
                          <a:cs typeface="Times New Roman" panose="02020603050405020304" pitchFamily="18" charset="0"/>
                        </a:rPr>
                        <a:t>Đặc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điểm</a:t>
                      </a:r>
                      <a:endParaRPr lang="en-US" sz="2800" dirty="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532963511"/>
                  </a:ext>
                </a:extLst>
              </a:tr>
              <a:tr h="883056">
                <a:tc>
                  <a:txBody>
                    <a:bodyPr/>
                    <a:lstStyle/>
                    <a:p>
                      <a:pPr algn="just">
                        <a:lnSpc>
                          <a:spcPct val="130000"/>
                        </a:lnSpc>
                        <a:spcAft>
                          <a:spcPts val="0"/>
                        </a:spcAft>
                      </a:pPr>
                      <a:r>
                        <a:rPr lang="en-US" sz="2800" dirty="0" err="1">
                          <a:effectLst/>
                          <a:latin typeface="Times New Roman" panose="02020603050405020304" pitchFamily="18" charset="0"/>
                          <a:cs typeface="Times New Roman" panose="02020603050405020304" pitchFamily="18" charset="0"/>
                        </a:rPr>
                        <a:t>Bậc</a:t>
                      </a:r>
                      <a:r>
                        <a:rPr lang="en-US" sz="2800" dirty="0">
                          <a:effectLst/>
                          <a:latin typeface="Times New Roman" panose="02020603050405020304" pitchFamily="18" charset="0"/>
                          <a:cs typeface="Times New Roman" panose="02020603050405020304" pitchFamily="18" charset="0"/>
                        </a:rPr>
                        <a:t> 1</a:t>
                      </a:r>
                    </a:p>
                  </a:txBody>
                  <a:tcPr marL="68580" marR="68580" marT="0" marB="0" anchor="ctr"/>
                </a:tc>
                <a:tc>
                  <a:txBody>
                    <a:bodyPr/>
                    <a:lstStyle/>
                    <a:p>
                      <a:pPr algn="just"/>
                      <a:r>
                        <a:rPr lang="en-US" sz="2800" kern="1200" dirty="0">
                          <a:solidFill>
                            <a:schemeClr val="dk1"/>
                          </a:solidFill>
                          <a:effectLst/>
                          <a:latin typeface="Times New Roman" panose="02020603050405020304" pitchFamily="18" charset="0"/>
                          <a:ea typeface="+mn-ea"/>
                          <a:cs typeface="Times New Roman" panose="02020603050405020304" pitchFamily="18" charset="0"/>
                        </a:rPr>
                        <a:t>T</a:t>
                      </a:r>
                      <a:r>
                        <a:rPr lang="vi-VN" sz="2800" kern="1200" dirty="0">
                          <a:solidFill>
                            <a:schemeClr val="dk1"/>
                          </a:solidFill>
                          <a:effectLst/>
                          <a:latin typeface="Times New Roman" panose="02020603050405020304" pitchFamily="18" charset="0"/>
                          <a:ea typeface="+mn-ea"/>
                          <a:cs typeface="Times New Roman" panose="02020603050405020304" pitchFamily="18" charset="0"/>
                        </a:rPr>
                        <a:t>rình tự sắp xếp các amino acid trong chuỗi polypeptide và được ổn định bằng liên kết peptide; đặc trưng cho từng loại protein và là một cơ sở để xác định quan hệ họ hàng của các sinh vật.</a:t>
                      </a:r>
                      <a:endParaRPr lang="en-US" sz="28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3024936484"/>
                  </a:ext>
                </a:extLst>
              </a:tr>
              <a:tr h="422080">
                <a:tc>
                  <a:txBody>
                    <a:bodyPr/>
                    <a:lstStyle/>
                    <a:p>
                      <a:pPr algn="just">
                        <a:lnSpc>
                          <a:spcPct val="130000"/>
                        </a:lnSpc>
                        <a:spcAft>
                          <a:spcPts val="0"/>
                        </a:spcAft>
                      </a:pPr>
                      <a:r>
                        <a:rPr lang="en-US" sz="2800">
                          <a:effectLst/>
                          <a:latin typeface="Times New Roman" panose="02020603050405020304" pitchFamily="18" charset="0"/>
                          <a:cs typeface="Times New Roman" panose="02020603050405020304" pitchFamily="18" charset="0"/>
                        </a:rPr>
                        <a:t>Bậc 2</a:t>
                      </a:r>
                    </a:p>
                  </a:txBody>
                  <a:tcPr marL="68580" marR="68580" marT="0" marB="0" anchor="ctr"/>
                </a:tc>
                <a:tc>
                  <a:txBody>
                    <a:bodyPr/>
                    <a:lstStyle/>
                    <a:p>
                      <a:pPr algn="just"/>
                      <a:r>
                        <a:rPr lang="en-US" sz="2800" kern="1200" dirty="0">
                          <a:solidFill>
                            <a:schemeClr val="dk1"/>
                          </a:solidFill>
                          <a:effectLst/>
                          <a:latin typeface="Times New Roman" panose="02020603050405020304" pitchFamily="18" charset="0"/>
                          <a:ea typeface="+mn-ea"/>
                          <a:cs typeface="Times New Roman" panose="02020603050405020304" pitchFamily="18" charset="0"/>
                        </a:rPr>
                        <a:t>D</a:t>
                      </a:r>
                      <a:r>
                        <a:rPr lang="vi-VN" sz="2800" kern="1200" dirty="0">
                          <a:solidFill>
                            <a:schemeClr val="dk1"/>
                          </a:solidFill>
                          <a:effectLst/>
                          <a:latin typeface="Times New Roman" panose="02020603050405020304" pitchFamily="18" charset="0"/>
                          <a:ea typeface="+mn-ea"/>
                          <a:cs typeface="Times New Roman" panose="02020603050405020304" pitchFamily="18" charset="0"/>
                        </a:rPr>
                        <a:t>ạng xoắn hoặc gấp n</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ế</a:t>
                      </a:r>
                      <a:r>
                        <a:rPr lang="vi-VN" sz="2800" kern="1200" dirty="0">
                          <a:solidFill>
                            <a:schemeClr val="dk1"/>
                          </a:solidFill>
                          <a:effectLst/>
                          <a:latin typeface="Times New Roman" panose="02020603050405020304" pitchFamily="18" charset="0"/>
                          <a:ea typeface="+mn-ea"/>
                          <a:cs typeface="Times New Roman" panose="02020603050405020304" pitchFamily="18" charset="0"/>
                        </a:rPr>
                        <a:t>p cục bộ trong không gian của chuỗi polypeptide nhờ các liên kết hydrogen giữa các nguyên tử H và O của các liên kết peptide.</a:t>
                      </a:r>
                      <a:endParaRPr lang="en-US" sz="28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110226668"/>
                  </a:ext>
                </a:extLst>
              </a:tr>
              <a:tr h="876232">
                <a:tc>
                  <a:txBody>
                    <a:bodyPr/>
                    <a:lstStyle/>
                    <a:p>
                      <a:pPr algn="just">
                        <a:lnSpc>
                          <a:spcPct val="130000"/>
                        </a:lnSpc>
                        <a:spcAft>
                          <a:spcPts val="0"/>
                        </a:spcAft>
                      </a:pPr>
                      <a:r>
                        <a:rPr lang="en-US" sz="2800">
                          <a:effectLst/>
                          <a:latin typeface="Times New Roman" panose="02020603050405020304" pitchFamily="18" charset="0"/>
                          <a:cs typeface="Times New Roman" panose="02020603050405020304" pitchFamily="18" charset="0"/>
                        </a:rPr>
                        <a:t>Bậc 3</a:t>
                      </a:r>
                    </a:p>
                  </a:txBody>
                  <a:tcPr marL="68580" marR="68580" marT="0" marB="0" anchor="ctr"/>
                </a:tc>
                <a:tc>
                  <a:txBody>
                    <a:bodyPr/>
                    <a:lstStyle/>
                    <a:p>
                      <a:pPr algn="just"/>
                      <a:r>
                        <a:rPr lang="en-US" sz="2800" kern="1200" dirty="0">
                          <a:solidFill>
                            <a:schemeClr val="dk1"/>
                          </a:solidFill>
                          <a:effectLst/>
                          <a:latin typeface="Times New Roman" panose="02020603050405020304" pitchFamily="18" charset="0"/>
                          <a:ea typeface="+mn-ea"/>
                          <a:cs typeface="Times New Roman" panose="02020603050405020304" pitchFamily="18" charset="0"/>
                        </a:rPr>
                        <a:t>D</a:t>
                      </a:r>
                      <a:r>
                        <a:rPr lang="vi-VN" sz="2800" kern="1200" dirty="0">
                          <a:solidFill>
                            <a:schemeClr val="dk1"/>
                          </a:solidFill>
                          <a:effectLst/>
                          <a:latin typeface="Times New Roman" panose="02020603050405020304" pitchFamily="18" charset="0"/>
                          <a:ea typeface="+mn-ea"/>
                          <a:cs typeface="Times New Roman" panose="02020603050405020304" pitchFamily="18" charset="0"/>
                        </a:rPr>
                        <a:t>ạng cuộn lại trong không gian của toàn chuỗi polypeptide nhờ liên kết disulfide (S — S) giữa hai gốc cysteine ở xa nhau trong chuỗi và các liên kết yếu như tương tác kị nước, liên kết hydrogen, liên kết ion giữa các gốc R.</a:t>
                      </a:r>
                      <a:endParaRPr lang="en-US" sz="28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2129979147"/>
                  </a:ext>
                </a:extLst>
              </a:tr>
              <a:tr h="422080">
                <a:tc>
                  <a:txBody>
                    <a:bodyPr/>
                    <a:lstStyle/>
                    <a:p>
                      <a:pPr algn="just">
                        <a:lnSpc>
                          <a:spcPct val="130000"/>
                        </a:lnSpc>
                        <a:spcAft>
                          <a:spcPts val="0"/>
                        </a:spcAft>
                      </a:pPr>
                      <a:r>
                        <a:rPr lang="en-US" sz="2800">
                          <a:effectLst/>
                          <a:latin typeface="Times New Roman" panose="02020603050405020304" pitchFamily="18" charset="0"/>
                          <a:cs typeface="Times New Roman" panose="02020603050405020304" pitchFamily="18" charset="0"/>
                        </a:rPr>
                        <a:t>Bậc 4</a:t>
                      </a:r>
                    </a:p>
                  </a:txBody>
                  <a:tcPr marL="68580" marR="68580" marT="0" marB="0" anchor="ctr"/>
                </a:tc>
                <a:tc>
                  <a:txBody>
                    <a:bodyPr/>
                    <a:lstStyle/>
                    <a:p>
                      <a:pPr algn="just">
                        <a:lnSpc>
                          <a:spcPct val="150000"/>
                        </a:lnSpc>
                        <a:spcAft>
                          <a:spcPts val="0"/>
                        </a:spcAft>
                      </a:pPr>
                      <a:r>
                        <a:rPr lang="en-US" sz="2800" dirty="0">
                          <a:effectLst/>
                          <a:latin typeface="Times New Roman" panose="02020603050405020304" pitchFamily="18" charset="0"/>
                          <a:cs typeface="Times New Roman" panose="02020603050405020304" pitchFamily="18" charset="0"/>
                        </a:rPr>
                        <a:t>Hai hay </a:t>
                      </a:r>
                      <a:r>
                        <a:rPr lang="en-US" sz="2800" dirty="0" err="1">
                          <a:effectLst/>
                          <a:latin typeface="Times New Roman" panose="02020603050405020304" pitchFamily="18" charset="0"/>
                          <a:cs typeface="Times New Roman" panose="02020603050405020304" pitchFamily="18" charset="0"/>
                        </a:rPr>
                        <a:t>nhiều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chuỗi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polipeptit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nhau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thành</a:t>
                      </a:r>
                      <a:r>
                        <a:rPr lang="en-US" sz="2800" dirty="0">
                          <a:effectLst/>
                          <a:latin typeface="Times New Roman" panose="02020603050405020304" pitchFamily="18" charset="0"/>
                          <a:cs typeface="Times New Roman" panose="02020603050405020304" pitchFamily="18" charset="0"/>
                        </a:rPr>
                        <a:t>.</a:t>
                      </a:r>
                    </a:p>
                  </a:txBody>
                  <a:tcPr marL="68580" marR="68580" marT="0" marB="0"/>
                </a:tc>
                <a:extLst>
                  <a:ext uri="{0D108BD9-81ED-4DB2-BD59-A6C34878D82A}">
                    <a16:rowId xmlns:a16="http://schemas.microsoft.com/office/drawing/2014/main" val="2957322301"/>
                  </a:ext>
                </a:extLst>
              </a:tr>
            </a:tbl>
          </a:graphicData>
        </a:graphic>
      </p:graphicFrame>
      <p:sp>
        <p:nvSpPr>
          <p:cNvPr id="6" name="Rectangle 1"/>
          <p:cNvSpPr>
            <a:spLocks noChangeArrowheads="1"/>
          </p:cNvSpPr>
          <p:nvPr/>
        </p:nvSpPr>
        <p:spPr bwMode="auto">
          <a:xfrm>
            <a:off x="423945" y="303207"/>
            <a:ext cx="90646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4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2. Các bậc cấu trúc của protein</a:t>
            </a:r>
            <a:endParaRPr kumimoji="0" lang="vi-VN" altLang="en-US" sz="2400" b="0"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2130868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0629" y="0"/>
            <a:ext cx="12061371" cy="492443"/>
          </a:xfrm>
          <a:prstGeom prst="rect">
            <a:avLst/>
          </a:prstGeom>
          <a:noFill/>
        </p:spPr>
        <p:txBody>
          <a:bodyPr wrap="square" rtlCol="0">
            <a:spAutoFit/>
          </a:bodyPr>
          <a:lstStyle/>
          <a:p>
            <a:pPr algn="ctr"/>
            <a:r>
              <a:rPr lang="en-US" sz="2600" b="1" dirty="0">
                <a:latin typeface="Times" panose="02020603050405020304" pitchFamily="18" charset="0"/>
                <a:cs typeface="Times" panose="02020603050405020304" pitchFamily="18" charset="0"/>
              </a:rPr>
              <a:t>V</a:t>
            </a:r>
            <a:r>
              <a:rPr lang="vi-VN" sz="2600" b="1" dirty="0">
                <a:latin typeface="+mj-lt"/>
              </a:rPr>
              <a:t>. PROTEIN</a:t>
            </a:r>
            <a:endParaRPr lang="en-US" sz="2600" b="1" dirty="0">
              <a:latin typeface="+mj-lt"/>
            </a:endParaRPr>
          </a:p>
        </p:txBody>
      </p:sp>
      <p:sp>
        <p:nvSpPr>
          <p:cNvPr id="7" name="TextBox 6">
            <a:extLst>
              <a:ext uri="{FF2B5EF4-FFF2-40B4-BE49-F238E27FC236}">
                <a16:creationId xmlns:a16="http://schemas.microsoft.com/office/drawing/2014/main" id="{9EF420BF-68CD-26B2-EEFA-5A4BDBBA1CBD}"/>
              </a:ext>
            </a:extLst>
          </p:cNvPr>
          <p:cNvSpPr txBox="1"/>
          <p:nvPr/>
        </p:nvSpPr>
        <p:spPr>
          <a:xfrm>
            <a:off x="130629" y="387853"/>
            <a:ext cx="12061370" cy="5078313"/>
          </a:xfrm>
          <a:prstGeom prst="rect">
            <a:avLst/>
          </a:prstGeom>
          <a:noFill/>
        </p:spPr>
        <p:txBody>
          <a:bodyPr wrap="square" rtlCol="0">
            <a:spAutoFit/>
          </a:bodyPr>
          <a:lstStyle/>
          <a:p>
            <a:pPr algn="just"/>
            <a:r>
              <a:rPr lang="en-US" sz="2400" b="1" dirty="0" err="1">
                <a:latin typeface="Times" panose="02020603050405020304" pitchFamily="18" charset="0"/>
                <a:ea typeface="Batang" panose="02030600000101010101" pitchFamily="18" charset="-127"/>
                <a:cs typeface="Times" panose="02020603050405020304" pitchFamily="18" charset="0"/>
              </a:rPr>
              <a:t>Bài</a:t>
            </a:r>
            <a:r>
              <a:rPr lang="en-US" sz="2400" b="1" dirty="0">
                <a:latin typeface="Times" panose="02020603050405020304" pitchFamily="18" charset="0"/>
                <a:ea typeface="Batang" panose="02030600000101010101" pitchFamily="18" charset="-127"/>
                <a:cs typeface="Times" panose="02020603050405020304" pitchFamily="18" charset="0"/>
              </a:rPr>
              <a:t> </a:t>
            </a:r>
            <a:r>
              <a:rPr lang="en-US" sz="2400" b="1" dirty="0" err="1">
                <a:latin typeface="Times" panose="02020603050405020304" pitchFamily="18" charset="0"/>
                <a:ea typeface="Batang" panose="02030600000101010101" pitchFamily="18" charset="-127"/>
                <a:cs typeface="Times" panose="02020603050405020304" pitchFamily="18" charset="0"/>
              </a:rPr>
              <a:t>tập</a:t>
            </a:r>
            <a:r>
              <a:rPr lang="en-US" sz="2400" b="1" dirty="0">
                <a:latin typeface="Times" panose="02020603050405020304" pitchFamily="18" charset="0"/>
                <a:ea typeface="Batang" panose="02030600000101010101" pitchFamily="18" charset="-127"/>
                <a:cs typeface="Times" panose="02020603050405020304" pitchFamily="18" charset="0"/>
              </a:rPr>
              <a:t> 3</a:t>
            </a:r>
            <a:r>
              <a:rPr lang="en-US" sz="2400" dirty="0">
                <a:latin typeface="Times" panose="02020603050405020304" pitchFamily="18" charset="0"/>
                <a:ea typeface="Batang" panose="02030600000101010101" pitchFamily="18" charset="-127"/>
                <a:cs typeface="Times" panose="02020603050405020304" pitchFamily="18" charset="0"/>
              </a:rPr>
              <a:t>. </a:t>
            </a:r>
            <a:r>
              <a:rPr lang="vi-VN" sz="2800" dirty="0">
                <a:latin typeface="Times New Roman" panose="02020603050405020304" pitchFamily="18" charset="0"/>
                <a:ea typeface="Calibri" panose="020F0502020204030204" pitchFamily="34" charset="0"/>
                <a:cs typeface="Times New Roman" panose="02020603050405020304" pitchFamily="18" charset="0"/>
              </a:rPr>
              <a:t>Hãy viết các chức năng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tìm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ví</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a:t>
            </a:r>
            <a:r>
              <a:rPr lang="en-US" sz="2800" dirty="0">
                <a:latin typeface="Times New Roman" panose="02020603050405020304" pitchFamily="18" charset="0"/>
                <a:ea typeface="Calibri" panose="020F0502020204030204" pitchFamily="34" charset="0"/>
                <a:cs typeface="Times New Roman" panose="02020603050405020304" pitchFamily="18" charset="0"/>
              </a:rPr>
              <a:t> protein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tương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ứng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vai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trò</a:t>
            </a:r>
            <a:r>
              <a:rPr lang="en-US" sz="2800" dirty="0">
                <a:latin typeface="Times New Roman" panose="02020603050405020304" pitchFamily="18" charset="0"/>
                <a:ea typeface="Calibri" panose="020F0502020204030204" pitchFamily="34" charset="0"/>
                <a:cs typeface="Times New Roman" panose="02020603050405020304" pitchFamily="18" charset="0"/>
              </a:rPr>
              <a:t> protein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tế</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bào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algn="just"/>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2400" dirty="0">
              <a:effectLst/>
              <a:latin typeface="Times New Roman" panose="02020603050405020304" pitchFamily="18" charset="0"/>
              <a:ea typeface="Batang" panose="02030600000101010101" pitchFamily="18" charset="-127"/>
            </a:endParaRPr>
          </a:p>
          <a:p>
            <a:pPr algn="just"/>
            <a:endParaRPr lang="en-US" sz="2400" dirty="0">
              <a:latin typeface="Times New Roman" panose="02020603050405020304" pitchFamily="18" charset="0"/>
              <a:ea typeface="Batang" panose="02030600000101010101" pitchFamily="18" charset="-127"/>
            </a:endParaRPr>
          </a:p>
          <a:p>
            <a:pPr algn="just"/>
            <a:endParaRPr lang="en-US" sz="2400" dirty="0">
              <a:effectLst/>
              <a:latin typeface="Times New Roman" panose="02020603050405020304" pitchFamily="18" charset="0"/>
              <a:ea typeface="Batang" panose="02030600000101010101" pitchFamily="18" charset="-127"/>
            </a:endParaRPr>
          </a:p>
          <a:p>
            <a:pPr algn="just"/>
            <a:endParaRPr lang="en-US" sz="2400" dirty="0">
              <a:latin typeface="Times New Roman" panose="02020603050405020304" pitchFamily="18" charset="0"/>
              <a:ea typeface="Batang" panose="02030600000101010101" pitchFamily="18" charset="-127"/>
            </a:endParaRPr>
          </a:p>
          <a:p>
            <a:pPr algn="just"/>
            <a:endParaRPr lang="en-US" sz="2400" dirty="0">
              <a:effectLst/>
              <a:latin typeface="Times New Roman" panose="02020603050405020304" pitchFamily="18" charset="0"/>
              <a:ea typeface="Batang" panose="02030600000101010101" pitchFamily="18" charset="-127"/>
            </a:endParaRPr>
          </a:p>
          <a:p>
            <a:pPr algn="just"/>
            <a:endParaRPr lang="en-US" sz="2400" dirty="0">
              <a:effectLst/>
              <a:latin typeface="Times New Roman" panose="02020603050405020304" pitchFamily="18" charset="0"/>
              <a:ea typeface="Batang" panose="02030600000101010101" pitchFamily="18" charset="-127"/>
            </a:endParaRPr>
          </a:p>
          <a:p>
            <a:pPr algn="just"/>
            <a:endParaRPr lang="en-US" sz="2400" dirty="0">
              <a:latin typeface="Times New Roman" panose="02020603050405020304" pitchFamily="18" charset="0"/>
              <a:ea typeface="Batang" panose="02030600000101010101" pitchFamily="18" charset="-127"/>
            </a:endParaRPr>
          </a:p>
          <a:p>
            <a:pPr algn="just"/>
            <a:endParaRPr lang="en-US" sz="2400" dirty="0">
              <a:effectLst/>
              <a:latin typeface="Times New Roman" panose="02020603050405020304" pitchFamily="18" charset="0"/>
              <a:ea typeface="Batang" panose="02030600000101010101" pitchFamily="18" charset="-127"/>
            </a:endParaRPr>
          </a:p>
          <a:p>
            <a:pPr algn="just"/>
            <a:endParaRPr lang="en-US" sz="2400" dirty="0">
              <a:latin typeface="Times New Roman" panose="02020603050405020304" pitchFamily="18" charset="0"/>
              <a:ea typeface="Batang" panose="02030600000101010101" pitchFamily="18" charset="-127"/>
            </a:endParaRPr>
          </a:p>
          <a:p>
            <a:pPr algn="just"/>
            <a:r>
              <a:rPr lang="en-US" sz="2800" b="1" dirty="0">
                <a:effectLst/>
                <a:latin typeface="Times New Roman" panose="02020603050405020304" pitchFamily="18" charset="0"/>
                <a:ea typeface="Batang" panose="02030600000101010101" pitchFamily="18" charset="-127"/>
              </a:rPr>
              <a:t>→ </a:t>
            </a:r>
            <a:r>
              <a:rPr lang="en-US" sz="2800" b="1" dirty="0" err="1">
                <a:effectLst/>
                <a:latin typeface="Times New Roman" panose="02020603050405020304" pitchFamily="18" charset="0"/>
                <a:ea typeface="Batang" panose="02030600000101010101" pitchFamily="18" charset="-127"/>
              </a:rPr>
              <a:t>Từ</a:t>
            </a:r>
            <a:r>
              <a:rPr lang="en-US" sz="2800" b="1" dirty="0">
                <a:effectLst/>
                <a:latin typeface="Times New Roman" panose="02020603050405020304" pitchFamily="18" charset="0"/>
                <a:ea typeface="Batang" panose="02030600000101010101" pitchFamily="18" charset="-127"/>
              </a:rPr>
              <a:t> </a:t>
            </a:r>
            <a:r>
              <a:rPr lang="en-US" sz="2800" b="1" dirty="0" err="1">
                <a:effectLst/>
                <a:latin typeface="Times New Roman" panose="02020603050405020304" pitchFamily="18" charset="0"/>
                <a:ea typeface="Batang" panose="02030600000101010101" pitchFamily="18" charset="-127"/>
              </a:rPr>
              <a:t>đó</a:t>
            </a:r>
            <a:r>
              <a:rPr lang="en-US" sz="2800" b="1" dirty="0">
                <a:effectLst/>
                <a:latin typeface="Times New Roman" panose="02020603050405020304" pitchFamily="18" charset="0"/>
                <a:ea typeface="Batang" panose="02030600000101010101" pitchFamily="18" charset="-127"/>
              </a:rPr>
              <a:t> </a:t>
            </a:r>
            <a:r>
              <a:rPr lang="en-US" sz="2800" b="1" dirty="0" err="1">
                <a:effectLst/>
                <a:latin typeface="Times New Roman" panose="02020603050405020304" pitchFamily="18" charset="0"/>
                <a:ea typeface="Batang" panose="02030600000101010101" pitchFamily="18" charset="-127"/>
              </a:rPr>
              <a:t>hãy</a:t>
            </a:r>
            <a:r>
              <a:rPr lang="en-US" sz="2800" b="1" dirty="0">
                <a:effectLst/>
                <a:latin typeface="Times New Roman" panose="02020603050405020304" pitchFamily="18" charset="0"/>
                <a:ea typeface="Batang" panose="02030600000101010101" pitchFamily="18" charset="-127"/>
              </a:rPr>
              <a:t> </a:t>
            </a:r>
            <a:r>
              <a:rPr lang="en-US" sz="2800" b="1" dirty="0" err="1">
                <a:effectLst/>
                <a:latin typeface="Times New Roman" panose="02020603050405020304" pitchFamily="18" charset="0"/>
                <a:ea typeface="Batang" panose="02030600000101010101" pitchFamily="18" charset="-127"/>
              </a:rPr>
              <a:t>nêu</a:t>
            </a:r>
            <a:r>
              <a:rPr lang="en-US" sz="2800" b="1" dirty="0">
                <a:effectLst/>
                <a:latin typeface="Times New Roman" panose="02020603050405020304" pitchFamily="18" charset="0"/>
                <a:ea typeface="Batang" panose="02030600000101010101" pitchFamily="18" charset="-127"/>
              </a:rPr>
              <a:t> </a:t>
            </a:r>
            <a:r>
              <a:rPr lang="en-US" sz="2800" b="1" dirty="0" err="1">
                <a:effectLst/>
                <a:latin typeface="Times New Roman" panose="02020603050405020304" pitchFamily="18" charset="0"/>
                <a:ea typeface="Batang" panose="02030600000101010101" pitchFamily="18" charset="-127"/>
              </a:rPr>
              <a:t>vai</a:t>
            </a:r>
            <a:r>
              <a:rPr lang="en-US" sz="2800" b="1" dirty="0">
                <a:effectLst/>
                <a:latin typeface="Times New Roman" panose="02020603050405020304" pitchFamily="18" charset="0"/>
                <a:ea typeface="Batang" panose="02030600000101010101" pitchFamily="18" charset="-127"/>
              </a:rPr>
              <a:t> </a:t>
            </a:r>
            <a:r>
              <a:rPr lang="en-US" sz="2800" b="1" dirty="0" err="1">
                <a:effectLst/>
                <a:latin typeface="Times New Roman" panose="02020603050405020304" pitchFamily="18" charset="0"/>
                <a:ea typeface="Batang" panose="02030600000101010101" pitchFamily="18" charset="-127"/>
              </a:rPr>
              <a:t>trò</a:t>
            </a:r>
            <a:r>
              <a:rPr lang="en-US" sz="2800" b="1" dirty="0">
                <a:effectLst/>
                <a:latin typeface="Times New Roman" panose="02020603050405020304" pitchFamily="18" charset="0"/>
                <a:ea typeface="Batang" panose="02030600000101010101" pitchFamily="18" charset="-127"/>
              </a:rPr>
              <a:t> </a:t>
            </a:r>
            <a:r>
              <a:rPr lang="en-US" sz="2800" b="1" dirty="0" err="1">
                <a:effectLst/>
                <a:latin typeface="Times New Roman" panose="02020603050405020304" pitchFamily="18" charset="0"/>
                <a:ea typeface="Batang" panose="02030600000101010101" pitchFamily="18" charset="-127"/>
              </a:rPr>
              <a:t>chung</a:t>
            </a:r>
            <a:r>
              <a:rPr lang="en-US" sz="2800" b="1" dirty="0">
                <a:effectLst/>
                <a:latin typeface="Times New Roman" panose="02020603050405020304" pitchFamily="18" charset="0"/>
                <a:ea typeface="Batang" panose="02030600000101010101" pitchFamily="18" charset="-127"/>
              </a:rPr>
              <a:t> </a:t>
            </a:r>
            <a:r>
              <a:rPr lang="en-US" sz="2800" b="1" dirty="0" err="1">
                <a:effectLst/>
                <a:latin typeface="Times New Roman" panose="02020603050405020304" pitchFamily="18" charset="0"/>
                <a:ea typeface="Batang" panose="02030600000101010101" pitchFamily="18" charset="-127"/>
              </a:rPr>
              <a:t>của</a:t>
            </a:r>
            <a:r>
              <a:rPr lang="en-US" sz="2800" b="1" dirty="0">
                <a:effectLst/>
                <a:latin typeface="Times New Roman" panose="02020603050405020304" pitchFamily="18" charset="0"/>
                <a:ea typeface="Batang" panose="02030600000101010101" pitchFamily="18" charset="-127"/>
              </a:rPr>
              <a:t> protein</a:t>
            </a:r>
          </a:p>
        </p:txBody>
      </p:sp>
      <p:graphicFrame>
        <p:nvGraphicFramePr>
          <p:cNvPr id="3" name="Table 2">
            <a:extLst>
              <a:ext uri="{FF2B5EF4-FFF2-40B4-BE49-F238E27FC236}">
                <a16:creationId xmlns:a16="http://schemas.microsoft.com/office/drawing/2014/main" id="{FD3D3B95-8849-8308-2E65-39106068488E}"/>
              </a:ext>
            </a:extLst>
          </p:cNvPr>
          <p:cNvGraphicFramePr>
            <a:graphicFrameLocks noGrp="1"/>
          </p:cNvGraphicFramePr>
          <p:nvPr>
            <p:extLst>
              <p:ext uri="{D42A27DB-BD31-4B8C-83A1-F6EECF244321}">
                <p14:modId xmlns:p14="http://schemas.microsoft.com/office/powerpoint/2010/main" val="3516736868"/>
              </p:ext>
            </p:extLst>
          </p:nvPr>
        </p:nvGraphicFramePr>
        <p:xfrm>
          <a:off x="353684" y="1424824"/>
          <a:ext cx="10506972" cy="3108960"/>
        </p:xfrm>
        <a:graphic>
          <a:graphicData uri="http://schemas.openxmlformats.org/drawingml/2006/table">
            <a:tbl>
              <a:tblPr firstRow="1" bandRow="1">
                <a:tableStyleId>{5C22544A-7EE6-4342-B048-85BDC9FD1C3A}</a:tableStyleId>
              </a:tblPr>
              <a:tblGrid>
                <a:gridCol w="3407433">
                  <a:extLst>
                    <a:ext uri="{9D8B030D-6E8A-4147-A177-3AD203B41FA5}">
                      <a16:colId xmlns:a16="http://schemas.microsoft.com/office/drawing/2014/main" val="663271734"/>
                    </a:ext>
                  </a:extLst>
                </a:gridCol>
                <a:gridCol w="4581832">
                  <a:extLst>
                    <a:ext uri="{9D8B030D-6E8A-4147-A177-3AD203B41FA5}">
                      <a16:colId xmlns:a16="http://schemas.microsoft.com/office/drawing/2014/main" val="2736024670"/>
                    </a:ext>
                  </a:extLst>
                </a:gridCol>
                <a:gridCol w="2517707">
                  <a:extLst>
                    <a:ext uri="{9D8B030D-6E8A-4147-A177-3AD203B41FA5}">
                      <a16:colId xmlns:a16="http://schemas.microsoft.com/office/drawing/2014/main" val="613913364"/>
                    </a:ext>
                  </a:extLst>
                </a:gridCol>
              </a:tblGrid>
              <a:tr h="420354">
                <a:tc>
                  <a:txBody>
                    <a:bodyPr/>
                    <a:lstStyle/>
                    <a:p>
                      <a:pPr algn="ctr"/>
                      <a:r>
                        <a:rPr lang="en-US" sz="2800" dirty="0" err="1">
                          <a:latin typeface="Times" panose="02020603050405020304" pitchFamily="18" charset="0"/>
                          <a:cs typeface="Times" panose="02020603050405020304" pitchFamily="18" charset="0"/>
                        </a:rPr>
                        <a:t>Loại</a:t>
                      </a:r>
                      <a:r>
                        <a:rPr lang="en-US" sz="2800" dirty="0">
                          <a:latin typeface="Times" panose="02020603050405020304" pitchFamily="18" charset="0"/>
                          <a:cs typeface="Times" panose="02020603050405020304" pitchFamily="18" charset="0"/>
                        </a:rPr>
                        <a:t> Protein</a:t>
                      </a:r>
                    </a:p>
                  </a:txBody>
                  <a:tcPr/>
                </a:tc>
                <a:tc>
                  <a:txBody>
                    <a:bodyPr/>
                    <a:lstStyle/>
                    <a:p>
                      <a:pPr algn="ctr"/>
                      <a:r>
                        <a:rPr lang="en-US" sz="2800" dirty="0" err="1">
                          <a:latin typeface="Times" panose="02020603050405020304" pitchFamily="18" charset="0"/>
                          <a:cs typeface="Times" panose="02020603050405020304" pitchFamily="18" charset="0"/>
                        </a:rPr>
                        <a:t>Chức</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năng</a:t>
                      </a:r>
                      <a:endParaRPr lang="en-US" sz="2800" dirty="0">
                        <a:latin typeface="Times" panose="02020603050405020304" pitchFamily="18" charset="0"/>
                        <a:cs typeface="Times" panose="02020603050405020304" pitchFamily="18" charset="0"/>
                      </a:endParaRPr>
                    </a:p>
                  </a:txBody>
                  <a:tcPr/>
                </a:tc>
                <a:tc>
                  <a:txBody>
                    <a:bodyPr/>
                    <a:lstStyle/>
                    <a:p>
                      <a:pPr algn="ctr"/>
                      <a:r>
                        <a:rPr lang="en-US" sz="2000" dirty="0" err="1"/>
                        <a:t>Ví</a:t>
                      </a:r>
                      <a:r>
                        <a:rPr lang="en-US" sz="2000" dirty="0"/>
                        <a:t> </a:t>
                      </a:r>
                      <a:r>
                        <a:rPr lang="en-US" sz="2000" dirty="0" err="1"/>
                        <a:t>dụ</a:t>
                      </a:r>
                      <a:endParaRPr lang="en-US" sz="2000" dirty="0"/>
                    </a:p>
                  </a:txBody>
                  <a:tcPr/>
                </a:tc>
                <a:extLst>
                  <a:ext uri="{0D108BD9-81ED-4DB2-BD59-A6C34878D82A}">
                    <a16:rowId xmlns:a16="http://schemas.microsoft.com/office/drawing/2014/main" val="4273410754"/>
                  </a:ext>
                </a:extLst>
              </a:tr>
              <a:tr h="420354">
                <a:tc>
                  <a:txBody>
                    <a:bodyPr/>
                    <a:lstStyle/>
                    <a:p>
                      <a:r>
                        <a:rPr lang="en-US" sz="2800" dirty="0">
                          <a:latin typeface="Times" panose="02020603050405020304" pitchFamily="18" charset="0"/>
                          <a:cs typeface="Times" panose="02020603050405020304" pitchFamily="18" charset="0"/>
                        </a:rPr>
                        <a:t>Protein </a:t>
                      </a:r>
                      <a:r>
                        <a:rPr lang="en-US" sz="2800" dirty="0" err="1">
                          <a:latin typeface="Times" panose="02020603050405020304" pitchFamily="18" charset="0"/>
                          <a:cs typeface="Times" panose="02020603050405020304" pitchFamily="18" charset="0"/>
                        </a:rPr>
                        <a:t>cấu</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trúc</a:t>
                      </a:r>
                      <a:endParaRPr lang="en-US" sz="2800" dirty="0">
                        <a:latin typeface="Times" panose="02020603050405020304" pitchFamily="18" charset="0"/>
                        <a:cs typeface="Times" panose="02020603050405020304" pitchFamily="18" charset="0"/>
                      </a:endParaRPr>
                    </a:p>
                  </a:txBody>
                  <a:tcPr/>
                </a:tc>
                <a:tc>
                  <a:txBody>
                    <a:bodyPr/>
                    <a:lstStyle/>
                    <a:p>
                      <a:endParaRPr lang="en-US" sz="2800" dirty="0">
                        <a:latin typeface="Times" panose="02020603050405020304" pitchFamily="18" charset="0"/>
                        <a:cs typeface="Times" panose="02020603050405020304" pitchFamily="18" charset="0"/>
                      </a:endParaRPr>
                    </a:p>
                  </a:txBody>
                  <a:tcPr/>
                </a:tc>
                <a:tc>
                  <a:txBody>
                    <a:bodyPr/>
                    <a:lstStyle/>
                    <a:p>
                      <a:endParaRPr lang="en-US" sz="2000"/>
                    </a:p>
                  </a:txBody>
                  <a:tcPr/>
                </a:tc>
                <a:extLst>
                  <a:ext uri="{0D108BD9-81ED-4DB2-BD59-A6C34878D82A}">
                    <a16:rowId xmlns:a16="http://schemas.microsoft.com/office/drawing/2014/main" val="3869770300"/>
                  </a:ext>
                </a:extLst>
              </a:tr>
              <a:tr h="420354">
                <a:tc>
                  <a:txBody>
                    <a:bodyPr/>
                    <a:lstStyle/>
                    <a:p>
                      <a:r>
                        <a:rPr lang="en-US" sz="2800" dirty="0">
                          <a:latin typeface="Times" panose="02020603050405020304" pitchFamily="18" charset="0"/>
                          <a:cs typeface="Times" panose="02020603050405020304" pitchFamily="18" charset="0"/>
                        </a:rPr>
                        <a:t>Protein </a:t>
                      </a:r>
                      <a:r>
                        <a:rPr lang="en-US" sz="2800" dirty="0" err="1">
                          <a:latin typeface="Times" panose="02020603050405020304" pitchFamily="18" charset="0"/>
                          <a:cs typeface="Times" panose="02020603050405020304" pitchFamily="18" charset="0"/>
                        </a:rPr>
                        <a:t>enzime</a:t>
                      </a:r>
                      <a:endParaRPr lang="en-US" sz="2800" dirty="0">
                        <a:latin typeface="Times" panose="02020603050405020304" pitchFamily="18" charset="0"/>
                        <a:cs typeface="Times" panose="02020603050405020304" pitchFamily="18" charset="0"/>
                      </a:endParaRPr>
                    </a:p>
                  </a:txBody>
                  <a:tcPr/>
                </a:tc>
                <a:tc>
                  <a:txBody>
                    <a:bodyPr/>
                    <a:lstStyle/>
                    <a:p>
                      <a:endParaRPr lang="en-US" sz="2800" dirty="0">
                        <a:latin typeface="Times" panose="02020603050405020304" pitchFamily="18" charset="0"/>
                        <a:cs typeface="Times" panose="02020603050405020304" pitchFamily="18" charset="0"/>
                      </a:endParaRPr>
                    </a:p>
                  </a:txBody>
                  <a:tcPr/>
                </a:tc>
                <a:tc>
                  <a:txBody>
                    <a:bodyPr/>
                    <a:lstStyle/>
                    <a:p>
                      <a:endParaRPr lang="en-US" sz="2000"/>
                    </a:p>
                  </a:txBody>
                  <a:tcPr/>
                </a:tc>
                <a:extLst>
                  <a:ext uri="{0D108BD9-81ED-4DB2-BD59-A6C34878D82A}">
                    <a16:rowId xmlns:a16="http://schemas.microsoft.com/office/drawing/2014/main" val="95193992"/>
                  </a:ext>
                </a:extLst>
              </a:tr>
              <a:tr h="420354">
                <a:tc>
                  <a:txBody>
                    <a:bodyPr/>
                    <a:lstStyle/>
                    <a:p>
                      <a:r>
                        <a:rPr lang="en-US" sz="2800" dirty="0">
                          <a:latin typeface="Times" panose="02020603050405020304" pitchFamily="18" charset="0"/>
                          <a:cs typeface="Times" panose="02020603050405020304" pitchFamily="18" charset="0"/>
                        </a:rPr>
                        <a:t>Protein </a:t>
                      </a:r>
                      <a:r>
                        <a:rPr lang="en-US" sz="2800" dirty="0" err="1">
                          <a:latin typeface="Times" panose="02020603050405020304" pitchFamily="18" charset="0"/>
                          <a:cs typeface="Times" panose="02020603050405020304" pitchFamily="18" charset="0"/>
                        </a:rPr>
                        <a:t>điều</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hòa</a:t>
                      </a:r>
                      <a:endParaRPr lang="en-US" sz="2800" dirty="0">
                        <a:latin typeface="Times" panose="02020603050405020304" pitchFamily="18" charset="0"/>
                        <a:cs typeface="Times" panose="02020603050405020304" pitchFamily="18" charset="0"/>
                      </a:endParaRPr>
                    </a:p>
                  </a:txBody>
                  <a:tcPr/>
                </a:tc>
                <a:tc>
                  <a:txBody>
                    <a:bodyPr/>
                    <a:lstStyle/>
                    <a:p>
                      <a:endParaRPr lang="en-US" sz="2800" dirty="0">
                        <a:latin typeface="Times" panose="02020603050405020304" pitchFamily="18" charset="0"/>
                        <a:cs typeface="Times" panose="02020603050405020304" pitchFamily="18" charset="0"/>
                      </a:endParaRPr>
                    </a:p>
                  </a:txBody>
                  <a:tcPr/>
                </a:tc>
                <a:tc>
                  <a:txBody>
                    <a:bodyPr/>
                    <a:lstStyle/>
                    <a:p>
                      <a:endParaRPr lang="en-US" sz="2000" dirty="0"/>
                    </a:p>
                  </a:txBody>
                  <a:tcPr/>
                </a:tc>
                <a:extLst>
                  <a:ext uri="{0D108BD9-81ED-4DB2-BD59-A6C34878D82A}">
                    <a16:rowId xmlns:a16="http://schemas.microsoft.com/office/drawing/2014/main" val="2914435108"/>
                  </a:ext>
                </a:extLst>
              </a:tr>
              <a:tr h="420354">
                <a:tc>
                  <a:txBody>
                    <a:bodyPr/>
                    <a:lstStyle/>
                    <a:p>
                      <a:r>
                        <a:rPr lang="en-US" sz="2800" dirty="0">
                          <a:latin typeface="Times" panose="02020603050405020304" pitchFamily="18" charset="0"/>
                          <a:cs typeface="Times" panose="02020603050405020304" pitchFamily="18" charset="0"/>
                        </a:rPr>
                        <a:t>Protein </a:t>
                      </a:r>
                      <a:r>
                        <a:rPr lang="en-US" sz="2800" dirty="0" err="1">
                          <a:latin typeface="Times" panose="02020603050405020304" pitchFamily="18" charset="0"/>
                          <a:cs typeface="Times" panose="02020603050405020304" pitchFamily="18" charset="0"/>
                        </a:rPr>
                        <a:t>vận</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chuyển</a:t>
                      </a:r>
                      <a:endParaRPr lang="en-US" sz="2800" dirty="0">
                        <a:latin typeface="Times" panose="02020603050405020304" pitchFamily="18" charset="0"/>
                        <a:cs typeface="Times" panose="02020603050405020304" pitchFamily="18" charset="0"/>
                      </a:endParaRPr>
                    </a:p>
                  </a:txBody>
                  <a:tcPr/>
                </a:tc>
                <a:tc>
                  <a:txBody>
                    <a:bodyPr/>
                    <a:lstStyle/>
                    <a:p>
                      <a:endParaRPr lang="en-US" sz="2800" dirty="0">
                        <a:latin typeface="Times" panose="02020603050405020304" pitchFamily="18" charset="0"/>
                        <a:cs typeface="Times" panose="02020603050405020304" pitchFamily="18" charset="0"/>
                      </a:endParaRPr>
                    </a:p>
                  </a:txBody>
                  <a:tcPr/>
                </a:tc>
                <a:tc>
                  <a:txBody>
                    <a:bodyPr/>
                    <a:lstStyle/>
                    <a:p>
                      <a:endParaRPr lang="en-US" sz="2000" dirty="0"/>
                    </a:p>
                  </a:txBody>
                  <a:tcPr/>
                </a:tc>
                <a:extLst>
                  <a:ext uri="{0D108BD9-81ED-4DB2-BD59-A6C34878D82A}">
                    <a16:rowId xmlns:a16="http://schemas.microsoft.com/office/drawing/2014/main" val="2553960389"/>
                  </a:ext>
                </a:extLst>
              </a:tr>
              <a:tr h="420354">
                <a:tc>
                  <a:txBody>
                    <a:bodyPr/>
                    <a:lstStyle/>
                    <a:p>
                      <a:r>
                        <a:rPr lang="en-US" sz="2800" dirty="0">
                          <a:latin typeface="Times" panose="02020603050405020304" pitchFamily="18" charset="0"/>
                          <a:cs typeface="Times" panose="02020603050405020304" pitchFamily="18" charset="0"/>
                        </a:rPr>
                        <a:t>Protein </a:t>
                      </a:r>
                      <a:r>
                        <a:rPr lang="en-US" sz="2800" dirty="0" err="1">
                          <a:latin typeface="Times" panose="02020603050405020304" pitchFamily="18" charset="0"/>
                          <a:cs typeface="Times" panose="02020603050405020304" pitchFamily="18" charset="0"/>
                        </a:rPr>
                        <a:t>bảo</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vệ</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dự</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trữ</a:t>
                      </a:r>
                      <a:endParaRPr lang="en-US" sz="2800" dirty="0">
                        <a:latin typeface="Times" panose="02020603050405020304" pitchFamily="18" charset="0"/>
                        <a:cs typeface="Times" panose="02020603050405020304" pitchFamily="18" charset="0"/>
                      </a:endParaRPr>
                    </a:p>
                  </a:txBody>
                  <a:tcPr/>
                </a:tc>
                <a:tc>
                  <a:txBody>
                    <a:bodyPr/>
                    <a:lstStyle/>
                    <a:p>
                      <a:endParaRPr lang="en-US" sz="2800" dirty="0">
                        <a:latin typeface="Times" panose="02020603050405020304" pitchFamily="18" charset="0"/>
                        <a:cs typeface="Times" panose="02020603050405020304" pitchFamily="18" charset="0"/>
                      </a:endParaRPr>
                    </a:p>
                  </a:txBody>
                  <a:tcPr/>
                </a:tc>
                <a:tc>
                  <a:txBody>
                    <a:bodyPr/>
                    <a:lstStyle/>
                    <a:p>
                      <a:endParaRPr lang="en-US" sz="2000" dirty="0"/>
                    </a:p>
                  </a:txBody>
                  <a:tcPr/>
                </a:tc>
                <a:extLst>
                  <a:ext uri="{0D108BD9-81ED-4DB2-BD59-A6C34878D82A}">
                    <a16:rowId xmlns:a16="http://schemas.microsoft.com/office/drawing/2014/main" val="959017614"/>
                  </a:ext>
                </a:extLst>
              </a:tr>
            </a:tbl>
          </a:graphicData>
        </a:graphic>
      </p:graphicFrame>
    </p:spTree>
    <p:extLst>
      <p:ext uri="{BB962C8B-B14F-4D97-AF65-F5344CB8AC3E}">
        <p14:creationId xmlns:p14="http://schemas.microsoft.com/office/powerpoint/2010/main" val="142837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981200" y="3828872"/>
            <a:ext cx="8229600" cy="64633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pic>
        <p:nvPicPr>
          <p:cNvPr id="1026" name="Picture 2" descr="Lý thuyết Sinh học 10 Cánh diều Bài 6: Các phân tử sinh học">
            <a:extLst>
              <a:ext uri="{FF2B5EF4-FFF2-40B4-BE49-F238E27FC236}">
                <a16:creationId xmlns:a16="http://schemas.microsoft.com/office/drawing/2014/main" id="{75999F68-7B70-5356-144A-EB8F95A07B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32" y="336430"/>
            <a:ext cx="11766430" cy="6357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812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0629" y="0"/>
            <a:ext cx="12061371" cy="492443"/>
          </a:xfrm>
          <a:prstGeom prst="rect">
            <a:avLst/>
          </a:prstGeom>
          <a:noFill/>
        </p:spPr>
        <p:txBody>
          <a:bodyPr wrap="square" rtlCol="0">
            <a:spAutoFit/>
          </a:bodyPr>
          <a:lstStyle/>
          <a:p>
            <a:pPr algn="ctr"/>
            <a:r>
              <a:rPr lang="vi-VN" sz="2600" b="1" dirty="0">
                <a:latin typeface="+mj-lt"/>
              </a:rPr>
              <a:t>V. PROTEIN</a:t>
            </a:r>
            <a:endParaRPr lang="en-US" sz="2600" b="1" dirty="0">
              <a:latin typeface="+mj-lt"/>
            </a:endParaRPr>
          </a:p>
        </p:txBody>
      </p:sp>
      <p:pic>
        <p:nvPicPr>
          <p:cNvPr id="3" name="Picture 4" descr="images">
            <a:extLst>
              <a:ext uri="{FF2B5EF4-FFF2-40B4-BE49-F238E27FC236}">
                <a16:creationId xmlns:a16="http://schemas.microsoft.com/office/drawing/2014/main" id="{15FCD83D-D499-7DBA-9F3D-024A3B08F7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150" y="772063"/>
            <a:ext cx="597235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0146BA7-F1B3-D7A0-E512-0741A40E246D}"/>
              </a:ext>
            </a:extLst>
          </p:cNvPr>
          <p:cNvSpPr txBox="1"/>
          <p:nvPr/>
        </p:nvSpPr>
        <p:spPr>
          <a:xfrm>
            <a:off x="1975449" y="4952364"/>
            <a:ext cx="3079629" cy="461665"/>
          </a:xfrm>
          <a:prstGeom prst="rect">
            <a:avLst/>
          </a:prstGeom>
          <a:noFill/>
        </p:spPr>
        <p:txBody>
          <a:bodyPr wrap="square">
            <a:spAutoFit/>
          </a:bodyPr>
          <a:lstStyle/>
          <a:p>
            <a:pPr algn="ctr"/>
            <a:r>
              <a:rPr lang="en-US" altLang="en-US" sz="2400" b="1" dirty="0" err="1">
                <a:latin typeface="Times New Roman" panose="02020603050405020304" pitchFamily="18" charset="0"/>
                <a:cs typeface="Times New Roman" panose="02020603050405020304" pitchFamily="18" charset="0"/>
              </a:rPr>
              <a:t>Prôtêin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cấu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trúc</a:t>
            </a:r>
            <a:endParaRPr lang="en-US" sz="2400" b="1" dirty="0"/>
          </a:p>
        </p:txBody>
      </p:sp>
      <p:pic>
        <p:nvPicPr>
          <p:cNvPr id="8" name="Picture 7">
            <a:extLst>
              <a:ext uri="{FF2B5EF4-FFF2-40B4-BE49-F238E27FC236}">
                <a16:creationId xmlns:a16="http://schemas.microsoft.com/office/drawing/2014/main" id="{D21E38D5-B69E-28A0-940A-F03BEC9D7D84}"/>
              </a:ext>
            </a:extLst>
          </p:cNvPr>
          <p:cNvPicPr>
            <a:picLocks noChangeAspect="1"/>
          </p:cNvPicPr>
          <p:nvPr/>
        </p:nvPicPr>
        <p:blipFill>
          <a:blip r:embed="rId3"/>
          <a:stretch>
            <a:fillRect/>
          </a:stretch>
        </p:blipFill>
        <p:spPr>
          <a:xfrm>
            <a:off x="6362699" y="843231"/>
            <a:ext cx="4953000" cy="3896263"/>
          </a:xfrm>
          <a:prstGeom prst="rect">
            <a:avLst/>
          </a:prstGeom>
        </p:spPr>
      </p:pic>
      <p:sp>
        <p:nvSpPr>
          <p:cNvPr id="9" name="TextBox 8">
            <a:extLst>
              <a:ext uri="{FF2B5EF4-FFF2-40B4-BE49-F238E27FC236}">
                <a16:creationId xmlns:a16="http://schemas.microsoft.com/office/drawing/2014/main" id="{3949CB47-AC06-0F36-985F-CB54EB3246F1}"/>
              </a:ext>
            </a:extLst>
          </p:cNvPr>
          <p:cNvSpPr txBox="1"/>
          <p:nvPr/>
        </p:nvSpPr>
        <p:spPr>
          <a:xfrm>
            <a:off x="7299385" y="4927286"/>
            <a:ext cx="3079629" cy="461665"/>
          </a:xfrm>
          <a:prstGeom prst="rect">
            <a:avLst/>
          </a:prstGeom>
          <a:noFill/>
        </p:spPr>
        <p:txBody>
          <a:bodyPr wrap="square">
            <a:spAutoFit/>
          </a:bodyPr>
          <a:lstStyle/>
          <a:p>
            <a:pPr algn="ctr"/>
            <a:r>
              <a:rPr lang="en-US" altLang="en-US" sz="2400" b="1" dirty="0" err="1">
                <a:latin typeface="Times New Roman" panose="02020603050405020304" pitchFamily="18" charset="0"/>
                <a:cs typeface="Times New Roman" panose="02020603050405020304" pitchFamily="18" charset="0"/>
              </a:rPr>
              <a:t>Prôtêin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enzime</a:t>
            </a:r>
            <a:endParaRPr lang="en-US" sz="2400" b="1" dirty="0"/>
          </a:p>
        </p:txBody>
      </p:sp>
    </p:spTree>
    <p:extLst>
      <p:ext uri="{BB962C8B-B14F-4D97-AF65-F5344CB8AC3E}">
        <p14:creationId xmlns:p14="http://schemas.microsoft.com/office/powerpoint/2010/main" val="407036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0629" y="0"/>
            <a:ext cx="12061371" cy="492443"/>
          </a:xfrm>
          <a:prstGeom prst="rect">
            <a:avLst/>
          </a:prstGeom>
          <a:noFill/>
        </p:spPr>
        <p:txBody>
          <a:bodyPr wrap="square" rtlCol="0">
            <a:spAutoFit/>
          </a:bodyPr>
          <a:lstStyle/>
          <a:p>
            <a:pPr algn="ctr"/>
            <a:r>
              <a:rPr lang="vi-VN" sz="2600" b="1" dirty="0">
                <a:latin typeface="+mj-lt"/>
              </a:rPr>
              <a:t>V. PROTEIN</a:t>
            </a:r>
            <a:endParaRPr lang="en-US" sz="2600" b="1" dirty="0">
              <a:latin typeface="+mj-lt"/>
            </a:endParaRPr>
          </a:p>
        </p:txBody>
      </p:sp>
      <p:sp>
        <p:nvSpPr>
          <p:cNvPr id="5" name="TextBox 4">
            <a:extLst>
              <a:ext uri="{FF2B5EF4-FFF2-40B4-BE49-F238E27FC236}">
                <a16:creationId xmlns:a16="http://schemas.microsoft.com/office/drawing/2014/main" id="{50146BA7-F1B3-D7A0-E512-0741A40E246D}"/>
              </a:ext>
            </a:extLst>
          </p:cNvPr>
          <p:cNvSpPr txBox="1"/>
          <p:nvPr/>
        </p:nvSpPr>
        <p:spPr>
          <a:xfrm>
            <a:off x="1785668" y="5399180"/>
            <a:ext cx="3079629" cy="461665"/>
          </a:xfrm>
          <a:prstGeom prst="rect">
            <a:avLst/>
          </a:prstGeom>
          <a:noFill/>
        </p:spPr>
        <p:txBody>
          <a:bodyPr wrap="square">
            <a:spAutoFit/>
          </a:bodyPr>
          <a:lstStyle/>
          <a:p>
            <a:pPr algn="ctr"/>
            <a:r>
              <a:rPr lang="en-US" altLang="en-US" sz="2400" b="1" dirty="0" err="1">
                <a:latin typeface="Times New Roman" panose="02020603050405020304" pitchFamily="18" charset="0"/>
                <a:cs typeface="Times New Roman" panose="02020603050405020304" pitchFamily="18" charset="0"/>
              </a:rPr>
              <a:t>Prôtêin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dự</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trữ</a:t>
            </a:r>
            <a:endParaRPr lang="en-US" sz="2400" b="1" dirty="0"/>
          </a:p>
        </p:txBody>
      </p:sp>
      <p:sp>
        <p:nvSpPr>
          <p:cNvPr id="9" name="TextBox 8">
            <a:extLst>
              <a:ext uri="{FF2B5EF4-FFF2-40B4-BE49-F238E27FC236}">
                <a16:creationId xmlns:a16="http://schemas.microsoft.com/office/drawing/2014/main" id="{3949CB47-AC06-0F36-985F-CB54EB3246F1}"/>
              </a:ext>
            </a:extLst>
          </p:cNvPr>
          <p:cNvSpPr txBox="1"/>
          <p:nvPr/>
        </p:nvSpPr>
        <p:spPr>
          <a:xfrm>
            <a:off x="7299384" y="5399180"/>
            <a:ext cx="3079629" cy="461665"/>
          </a:xfrm>
          <a:prstGeom prst="rect">
            <a:avLst/>
          </a:prstGeom>
          <a:noFill/>
        </p:spPr>
        <p:txBody>
          <a:bodyPr wrap="square">
            <a:spAutoFit/>
          </a:bodyPr>
          <a:lstStyle/>
          <a:p>
            <a:pPr algn="ctr"/>
            <a:r>
              <a:rPr lang="en-US" altLang="en-US" sz="2400" b="1" dirty="0" err="1">
                <a:latin typeface="Times New Roman" panose="02020603050405020304" pitchFamily="18" charset="0"/>
                <a:cs typeface="Times New Roman" panose="02020603050405020304" pitchFamily="18" charset="0"/>
              </a:rPr>
              <a:t>Prôtêin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vận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chuyển</a:t>
            </a:r>
            <a:endParaRPr lang="en-US" sz="2400" b="1" dirty="0"/>
          </a:p>
        </p:txBody>
      </p:sp>
      <p:pic>
        <p:nvPicPr>
          <p:cNvPr id="4" name="Picture 4" descr="images906981_s_a___u_n_nh_t_t_cho_gan">
            <a:extLst>
              <a:ext uri="{FF2B5EF4-FFF2-40B4-BE49-F238E27FC236}">
                <a16:creationId xmlns:a16="http://schemas.microsoft.com/office/drawing/2014/main" id="{2909D106-0716-785C-65CB-F32D41C62F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3109"/>
            <a:ext cx="5469147" cy="451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64FE32CF-E392-9FB3-5927-FAA3EB80A9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9147" y="673109"/>
            <a:ext cx="6633713" cy="451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67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4" presetClass="entr" presetSubtype="16"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ox(i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descr="Ac-toxine2">
            <a:extLst>
              <a:ext uri="{FF2B5EF4-FFF2-40B4-BE49-F238E27FC236}">
                <a16:creationId xmlns:a16="http://schemas.microsoft.com/office/drawing/2014/main" id="{62C0B69A-D79B-CC75-C0C1-846C3C767B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5728" y="322384"/>
            <a:ext cx="3429000" cy="429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5" descr="Ac-toxine1">
            <a:extLst>
              <a:ext uri="{FF2B5EF4-FFF2-40B4-BE49-F238E27FC236}">
                <a16:creationId xmlns:a16="http://schemas.microsoft.com/office/drawing/2014/main" id="{94490574-4F2C-B31B-2EC0-B1B28292FE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087" y="645875"/>
            <a:ext cx="3352800" cy="406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AutoShape 7">
            <a:extLst>
              <a:ext uri="{FF2B5EF4-FFF2-40B4-BE49-F238E27FC236}">
                <a16:creationId xmlns:a16="http://schemas.microsoft.com/office/drawing/2014/main" id="{4AC2D725-C1D9-DC10-A30D-B2B24AC6A95F}"/>
              </a:ext>
            </a:extLst>
          </p:cNvPr>
          <p:cNvSpPr>
            <a:spLocks noChangeArrowheads="1"/>
          </p:cNvSpPr>
          <p:nvPr/>
        </p:nvSpPr>
        <p:spPr bwMode="auto">
          <a:xfrm>
            <a:off x="4973129" y="2550544"/>
            <a:ext cx="1600200" cy="381000"/>
          </a:xfrm>
          <a:prstGeom prst="rightArrow">
            <a:avLst>
              <a:gd name="adj1" fmla="val 50000"/>
              <a:gd name="adj2" fmla="val 105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 name="TextBox 1">
            <a:extLst>
              <a:ext uri="{FF2B5EF4-FFF2-40B4-BE49-F238E27FC236}">
                <a16:creationId xmlns:a16="http://schemas.microsoft.com/office/drawing/2014/main" id="{F5D856AE-936F-E421-3C08-999306E13282}"/>
              </a:ext>
            </a:extLst>
          </p:cNvPr>
          <p:cNvSpPr txBox="1"/>
          <p:nvPr/>
        </p:nvSpPr>
        <p:spPr>
          <a:xfrm>
            <a:off x="4452667" y="5356048"/>
            <a:ext cx="3079629" cy="461665"/>
          </a:xfrm>
          <a:prstGeom prst="rect">
            <a:avLst/>
          </a:prstGeom>
          <a:noFill/>
        </p:spPr>
        <p:txBody>
          <a:bodyPr wrap="square">
            <a:spAutoFit/>
          </a:bodyPr>
          <a:lstStyle/>
          <a:p>
            <a:pPr algn="ctr"/>
            <a:r>
              <a:rPr lang="en-US" altLang="en-US" sz="2400" b="1" dirty="0" err="1">
                <a:latin typeface="Times New Roman" panose="02020603050405020304" pitchFamily="18" charset="0"/>
                <a:cs typeface="Times New Roman" panose="02020603050405020304" pitchFamily="18" charset="0"/>
              </a:rPr>
              <a:t>Prôtêin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bảo</a:t>
            </a:r>
            <a:r>
              <a:rPr lang="en-US" altLang="en-US" sz="2400" b="1" dirty="0">
                <a:latin typeface="Times New Roman" panose="02020603050405020304" pitchFamily="18" charset="0"/>
                <a:cs typeface="Times New Roman" panose="02020603050405020304" pitchFamily="18" charset="0"/>
              </a:rPr>
              <a:t> </a:t>
            </a:r>
            <a:r>
              <a:rPr lang="en-US" altLang="en-US" sz="2400" b="1">
                <a:latin typeface="Times New Roman" panose="02020603050405020304" pitchFamily="18" charset="0"/>
                <a:cs typeface="Times New Roman" panose="02020603050405020304" pitchFamily="18" charset="0"/>
              </a:rPr>
              <a:t>vệ</a:t>
            </a:r>
            <a:endParaRPr lang="en-US" sz="2400"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7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5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17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1"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490020"/>
          </a:xfrm>
          <a:prstGeom prst="rect">
            <a:avLst/>
          </a:prstGeom>
        </p:spPr>
      </p:pic>
      <p:sp>
        <p:nvSpPr>
          <p:cNvPr id="5" name="TextBox 4"/>
          <p:cNvSpPr txBox="1"/>
          <p:nvPr/>
        </p:nvSpPr>
        <p:spPr>
          <a:xfrm>
            <a:off x="130629" y="51325"/>
            <a:ext cx="12061371" cy="430887"/>
          </a:xfrm>
          <a:prstGeom prst="rect">
            <a:avLst/>
          </a:prstGeom>
          <a:noFill/>
        </p:spPr>
        <p:txBody>
          <a:bodyPr wrap="square" rtlCol="0">
            <a:spAutoFit/>
          </a:bodyPr>
          <a:lstStyle/>
          <a:p>
            <a:pPr algn="ctr"/>
            <a:r>
              <a:rPr lang="vi-VN" sz="2200" b="1" dirty="0">
                <a:latin typeface="+mj-lt"/>
              </a:rPr>
              <a:t>PHIẾU HỌC TẬP SỐ 2: TÌM HIỂU VỀ </a:t>
            </a:r>
            <a:r>
              <a:rPr lang="en-US" sz="2200" b="1" dirty="0">
                <a:latin typeface="Times" panose="02020603050405020304" pitchFamily="18" charset="0"/>
                <a:cs typeface="Times" panose="02020603050405020304" pitchFamily="18" charset="0"/>
              </a:rPr>
              <a:t>CHỨC NĂNG CỦA </a:t>
            </a:r>
            <a:r>
              <a:rPr lang="vi-VN" sz="2200" b="1" dirty="0">
                <a:latin typeface="+mj-lt"/>
              </a:rPr>
              <a:t>PROTEIN</a:t>
            </a:r>
            <a:endParaRPr lang="en-US" sz="2200" b="1" dirty="0">
              <a:latin typeface="+mj-lt"/>
            </a:endParaRPr>
          </a:p>
        </p:txBody>
      </p:sp>
      <p:sp>
        <p:nvSpPr>
          <p:cNvPr id="6" name="Rectangle 5"/>
          <p:cNvSpPr/>
          <p:nvPr/>
        </p:nvSpPr>
        <p:spPr>
          <a:xfrm>
            <a:off x="186586" y="367980"/>
            <a:ext cx="11827823" cy="488595"/>
          </a:xfrm>
          <a:prstGeom prst="rect">
            <a:avLst/>
          </a:prstGeom>
        </p:spPr>
        <p:txBody>
          <a:bodyPr wrap="square">
            <a:spAutoFit/>
          </a:bodyPr>
          <a:lstStyle/>
          <a:p>
            <a:pPr algn="just">
              <a:lnSpc>
                <a:spcPct val="130000"/>
              </a:lnSpc>
              <a:spcAft>
                <a:spcPts val="800"/>
              </a:spcAft>
            </a:pPr>
            <a:r>
              <a:rPr lang="vi-VN" sz="2200" dirty="0">
                <a:latin typeface="Times New Roman" panose="02020603050405020304" pitchFamily="18" charset="0"/>
                <a:ea typeface="Calibri" panose="020F0502020204030204" pitchFamily="34" charset="0"/>
                <a:cs typeface="Times New Roman" panose="02020603050405020304" pitchFamily="18" charset="0"/>
              </a:rPr>
              <a:t>Câu 3: Dựa vào các dữ liệu đã cho. Hãy viết các chức năng của protein vào cột tương ứng cho phù hợp</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369056305"/>
              </p:ext>
            </p:extLst>
          </p:nvPr>
        </p:nvGraphicFramePr>
        <p:xfrm>
          <a:off x="8995" y="533537"/>
          <a:ext cx="12061371" cy="5531942"/>
        </p:xfrm>
        <a:graphic>
          <a:graphicData uri="http://schemas.openxmlformats.org/drawingml/2006/table">
            <a:tbl>
              <a:tblPr firstRow="1" firstCol="1" bandRow="1">
                <a:tableStyleId>{5C22544A-7EE6-4342-B048-85BDC9FD1C3A}</a:tableStyleId>
              </a:tblPr>
              <a:tblGrid>
                <a:gridCol w="2736753">
                  <a:extLst>
                    <a:ext uri="{9D8B030D-6E8A-4147-A177-3AD203B41FA5}">
                      <a16:colId xmlns:a16="http://schemas.microsoft.com/office/drawing/2014/main" val="1485128394"/>
                    </a:ext>
                  </a:extLst>
                </a:gridCol>
                <a:gridCol w="3764574">
                  <a:extLst>
                    <a:ext uri="{9D8B030D-6E8A-4147-A177-3AD203B41FA5}">
                      <a16:colId xmlns:a16="http://schemas.microsoft.com/office/drawing/2014/main" val="1706543688"/>
                    </a:ext>
                  </a:extLst>
                </a:gridCol>
                <a:gridCol w="5560044">
                  <a:extLst>
                    <a:ext uri="{9D8B030D-6E8A-4147-A177-3AD203B41FA5}">
                      <a16:colId xmlns:a16="http://schemas.microsoft.com/office/drawing/2014/main" val="389453528"/>
                    </a:ext>
                  </a:extLst>
                </a:gridCol>
              </a:tblGrid>
              <a:tr h="372288">
                <a:tc>
                  <a:txBody>
                    <a:bodyPr/>
                    <a:lstStyle/>
                    <a:p>
                      <a:pPr algn="ctr">
                        <a:lnSpc>
                          <a:spcPct val="130000"/>
                        </a:lnSpc>
                        <a:spcAft>
                          <a:spcPts val="0"/>
                        </a:spcAft>
                      </a:pPr>
                      <a:r>
                        <a:rPr lang="en-US" sz="2000" dirty="0" err="1">
                          <a:effectLst/>
                          <a:latin typeface="Times New Roman" panose="02020603050405020304" pitchFamily="18" charset="0"/>
                          <a:cs typeface="Times New Roman" panose="02020603050405020304" pitchFamily="18" charset="0"/>
                        </a:rPr>
                        <a:t>Loại</a:t>
                      </a:r>
                      <a:r>
                        <a:rPr lang="en-US" sz="2000" dirty="0">
                          <a:effectLst/>
                          <a:latin typeface="Times New Roman" panose="02020603050405020304" pitchFamily="18" charset="0"/>
                          <a:cs typeface="Times New Roman" panose="02020603050405020304" pitchFamily="18" charset="0"/>
                        </a:rPr>
                        <a:t> protein</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Aft>
                          <a:spcPts val="0"/>
                        </a:spcAft>
                      </a:pPr>
                      <a:r>
                        <a:rPr lang="en-US" sz="2000">
                          <a:effectLst/>
                          <a:latin typeface="Times New Roman" panose="02020603050405020304" pitchFamily="18" charset="0"/>
                          <a:cs typeface="Times New Roman" panose="02020603050405020304" pitchFamily="18" charset="0"/>
                        </a:rPr>
                        <a:t>Chức năng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Aft>
                          <a:spcPts val="0"/>
                        </a:spcAft>
                      </a:pPr>
                      <a:r>
                        <a:rPr lang="en-US" sz="2000">
                          <a:effectLst/>
                          <a:latin typeface="Times New Roman" panose="02020603050405020304" pitchFamily="18" charset="0"/>
                          <a:cs typeface="Times New Roman" panose="02020603050405020304" pitchFamily="18" charset="0"/>
                        </a:rPr>
                        <a:t>Ví dụ</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24811350"/>
                  </a:ext>
                </a:extLst>
              </a:tr>
              <a:tr h="779185">
                <a:tc>
                  <a:txBody>
                    <a:bodyPr/>
                    <a:lstStyle/>
                    <a:p>
                      <a:pPr algn="just">
                        <a:lnSpc>
                          <a:spcPct val="130000"/>
                        </a:lnSpc>
                        <a:spcAft>
                          <a:spcPts val="0"/>
                        </a:spcAft>
                      </a:pPr>
                      <a:r>
                        <a:rPr lang="en-US" sz="2000" dirty="0">
                          <a:effectLst/>
                          <a:latin typeface="Times New Roman" panose="02020603050405020304" pitchFamily="18" charset="0"/>
                          <a:cs typeface="Times New Roman" panose="02020603050405020304" pitchFamily="18" charset="0"/>
                        </a:rPr>
                        <a:t>1. Protein </a:t>
                      </a:r>
                      <a:r>
                        <a:rPr lang="en-US" sz="2000" dirty="0" err="1">
                          <a:effectLst/>
                          <a:latin typeface="Times New Roman" panose="02020603050405020304" pitchFamily="18" charset="0"/>
                          <a:cs typeface="Times New Roman" panose="02020603050405020304" pitchFamily="18" charset="0"/>
                        </a:rPr>
                        <a:t>cấu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trúc</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just" defTabSz="914400" rtl="0" eaLnBrk="1" fontAlgn="auto" latinLnBrk="0" hangingPunct="1">
                        <a:lnSpc>
                          <a:spcPct val="130000"/>
                        </a:lnSpc>
                        <a:spcBef>
                          <a:spcPts val="0"/>
                        </a:spcBef>
                        <a:spcAft>
                          <a:spcPts val="0"/>
                        </a:spcAft>
                        <a:buClrTx/>
                        <a:buSzTx/>
                        <a:buFontTx/>
                        <a:buNone/>
                        <a:tabLst/>
                        <a:defRPr/>
                      </a:pP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90585794"/>
                  </a:ext>
                </a:extLst>
              </a:tr>
              <a:tr h="779185">
                <a:tc>
                  <a:txBody>
                    <a:bodyPr/>
                    <a:lstStyle/>
                    <a:p>
                      <a:pPr algn="just">
                        <a:lnSpc>
                          <a:spcPct val="130000"/>
                        </a:lnSpc>
                        <a:spcAft>
                          <a:spcPts val="0"/>
                        </a:spcAft>
                      </a:pPr>
                      <a:r>
                        <a:rPr lang="en-US" sz="2000" dirty="0">
                          <a:effectLst/>
                          <a:latin typeface="Times New Roman" panose="02020603050405020304" pitchFamily="18" charset="0"/>
                          <a:cs typeface="Times New Roman" panose="02020603050405020304" pitchFamily="18" charset="0"/>
                        </a:rPr>
                        <a:t>2. Protein </a:t>
                      </a:r>
                      <a:r>
                        <a:rPr lang="en-US" sz="2000" dirty="0" err="1">
                          <a:effectLst/>
                          <a:latin typeface="Times New Roman" panose="02020603050405020304" pitchFamily="18" charset="0"/>
                          <a:cs typeface="Times New Roman" panose="02020603050405020304" pitchFamily="18" charset="0"/>
                        </a:rPr>
                        <a:t>enzim</a:t>
                      </a:r>
                      <a:r>
                        <a:rPr lang="en-US" sz="2000" dirty="0">
                          <a:effectLst/>
                          <a:latin typeface="Times New Roman" panose="02020603050405020304" pitchFamily="18" charset="0"/>
                          <a:cs typeface="Times New Roman" panose="02020603050405020304" pitchFamily="18" charset="0"/>
                        </a:rPr>
                        <a:t> </a:t>
                      </a:r>
                    </a:p>
                    <a:p>
                      <a:pPr algn="just">
                        <a:lnSpc>
                          <a:spcPct val="130000"/>
                        </a:lnSpc>
                        <a:spcAft>
                          <a:spcPts val="0"/>
                        </a:spcAft>
                      </a:pPr>
                      <a:r>
                        <a:rPr lang="en-US" sz="2000" dirty="0">
                          <a:effectLst/>
                          <a:latin typeface="Times New Roman" panose="02020603050405020304" pitchFamily="18" charset="0"/>
                          <a:cs typeface="Times New Roman" panose="02020603050405020304" pitchFamily="18" charset="0"/>
                        </a:rPr>
                        <a:t> </a:t>
                      </a:r>
                    </a:p>
                    <a:p>
                      <a:pPr algn="just">
                        <a:lnSpc>
                          <a:spcPct val="130000"/>
                        </a:lnSpc>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90818883"/>
                  </a:ext>
                </a:extLst>
              </a:tr>
              <a:tr h="952826">
                <a:tc>
                  <a:txBody>
                    <a:bodyPr/>
                    <a:lstStyle/>
                    <a:p>
                      <a:pPr algn="just">
                        <a:lnSpc>
                          <a:spcPct val="130000"/>
                        </a:lnSpc>
                        <a:spcAft>
                          <a:spcPts val="0"/>
                        </a:spcAft>
                      </a:pPr>
                      <a:r>
                        <a:rPr lang="en-US" sz="2000" dirty="0">
                          <a:effectLst/>
                          <a:latin typeface="Times New Roman" panose="02020603050405020304" pitchFamily="18" charset="0"/>
                          <a:cs typeface="Times New Roman" panose="02020603050405020304" pitchFamily="18" charset="0"/>
                        </a:rPr>
                        <a:t>3. </a:t>
                      </a:r>
                      <a:r>
                        <a:rPr lang="en-US" sz="2000" b="1" dirty="0">
                          <a:effectLst/>
                          <a:latin typeface="Times" panose="02020603050405020304" pitchFamily="18" charset="0"/>
                          <a:cs typeface="Times" panose="02020603050405020304" pitchFamily="18" charset="0"/>
                        </a:rPr>
                        <a:t>Protein </a:t>
                      </a:r>
                      <a:r>
                        <a:rPr lang="en-US" sz="2000" b="1" i="0" kern="1200" dirty="0">
                          <a:solidFill>
                            <a:schemeClr val="lt1"/>
                          </a:solidFill>
                          <a:effectLst/>
                          <a:latin typeface="Times" panose="02020603050405020304" pitchFamily="18" charset="0"/>
                          <a:ea typeface="+mn-ea"/>
                          <a:cs typeface="Times" panose="02020603050405020304" pitchFamily="18" charset="0"/>
                        </a:rPr>
                        <a:t>đ</a:t>
                      </a:r>
                      <a:r>
                        <a:rPr lang="vi-VN" sz="2000" b="1" i="0" kern="1200" dirty="0">
                          <a:solidFill>
                            <a:schemeClr val="lt1"/>
                          </a:solidFill>
                          <a:effectLst/>
                          <a:latin typeface="Times" panose="02020603050405020304" pitchFamily="18" charset="0"/>
                          <a:ea typeface="+mn-ea"/>
                          <a:cs typeface="Times" panose="02020603050405020304" pitchFamily="18" charset="0"/>
                        </a:rPr>
                        <a:t>iều hòa</a:t>
                      </a:r>
                      <a:endParaRPr lang="en-US" sz="2000" b="1" i="0" kern="1200" dirty="0">
                        <a:solidFill>
                          <a:schemeClr val="lt1"/>
                        </a:solidFill>
                        <a:effectLst/>
                        <a:latin typeface="Times" panose="02020603050405020304" pitchFamily="18" charset="0"/>
                        <a:ea typeface="+mn-ea"/>
                        <a:cs typeface="Times" panose="02020603050405020304" pitchFamily="18" charset="0"/>
                      </a:endParaRPr>
                    </a:p>
                    <a:p>
                      <a:pPr algn="just">
                        <a:lnSpc>
                          <a:spcPct val="130000"/>
                        </a:lnSpc>
                        <a:spcAft>
                          <a:spcPts val="0"/>
                        </a:spcAft>
                      </a:pPr>
                      <a:endParaRPr lang="en-US" sz="1800" b="0" i="0" kern="1200" dirty="0">
                        <a:solidFill>
                          <a:schemeClr val="lt1"/>
                        </a:solidFill>
                        <a:effectLst/>
                        <a:latin typeface="+mn-lt"/>
                        <a:ea typeface="+mn-ea"/>
                        <a:cs typeface="+mn-cs"/>
                      </a:endParaRPr>
                    </a:p>
                    <a:p>
                      <a:pPr algn="just">
                        <a:lnSpc>
                          <a:spcPct val="130000"/>
                        </a:lnSpc>
                        <a:spcAft>
                          <a:spcPts val="0"/>
                        </a:spcAft>
                      </a:pPr>
                      <a:r>
                        <a:rPr lang="vi-VN" sz="1800" b="0" i="0" kern="1200" dirty="0">
                          <a:solidFill>
                            <a:schemeClr val="lt1"/>
                          </a:solidFill>
                          <a:effectLst/>
                          <a:latin typeface="+mn-lt"/>
                          <a:ea typeface="+mn-ea"/>
                          <a:cs typeface="+mn-cs"/>
                        </a:rPr>
                        <a:t> </a:t>
                      </a:r>
                      <a:r>
                        <a:rPr lang="en-US" sz="2000" dirty="0">
                          <a:effectLst/>
                          <a:latin typeface="Times New Roman" panose="02020603050405020304" pitchFamily="18" charset="0"/>
                          <a:cs typeface="Times New Roman" panose="02020603050405020304" pitchFamily="18" charset="0"/>
                        </a:rPr>
                        <a:t> </a:t>
                      </a:r>
                    </a:p>
                    <a:p>
                      <a:pPr algn="just">
                        <a:lnSpc>
                          <a:spcPct val="130000"/>
                        </a:lnSpc>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lang="en-US" sz="2000" dirty="0">
                          <a:effectLst/>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24483048"/>
                  </a:ext>
                </a:extLst>
              </a:tr>
              <a:tr h="946348">
                <a:tc>
                  <a:txBody>
                    <a:bodyPr/>
                    <a:lstStyle/>
                    <a:p>
                      <a:pPr algn="just">
                        <a:lnSpc>
                          <a:spcPct val="130000"/>
                        </a:lnSpc>
                        <a:spcAft>
                          <a:spcPts val="0"/>
                        </a:spcAft>
                      </a:pPr>
                      <a:r>
                        <a:rPr lang="en-US" sz="2000" dirty="0">
                          <a:effectLst/>
                          <a:latin typeface="Times New Roman" panose="02020603050405020304" pitchFamily="18" charset="0"/>
                          <a:cs typeface="Times New Roman" panose="02020603050405020304" pitchFamily="18" charset="0"/>
                        </a:rPr>
                        <a:t>4. Protein </a:t>
                      </a:r>
                      <a:r>
                        <a:rPr lang="en-US" sz="2000" dirty="0" err="1">
                          <a:effectLst/>
                          <a:latin typeface="Times New Roman" panose="02020603050405020304" pitchFamily="18" charset="0"/>
                          <a:cs typeface="Times New Roman" panose="02020603050405020304" pitchFamily="18" charset="0"/>
                        </a:rPr>
                        <a:t>vận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chuyển</a:t>
                      </a:r>
                      <a:r>
                        <a:rPr lang="en-US" sz="2000" dirty="0">
                          <a:effectLst/>
                          <a:latin typeface="Times New Roman" panose="02020603050405020304" pitchFamily="18" charset="0"/>
                          <a:cs typeface="Times New Roman" panose="02020603050405020304" pitchFamily="18" charset="0"/>
                        </a:rPr>
                        <a:t> </a:t>
                      </a:r>
                    </a:p>
                    <a:p>
                      <a:pPr algn="just">
                        <a:lnSpc>
                          <a:spcPct val="130000"/>
                        </a:lnSpc>
                        <a:spcAft>
                          <a:spcPts val="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lang="en-US" sz="2000" dirty="0">
                          <a:effectLst/>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59886810"/>
                  </a:ext>
                </a:extLst>
              </a:tr>
              <a:tr h="779185">
                <a:tc>
                  <a:txBody>
                    <a:bodyPr/>
                    <a:lstStyle/>
                    <a:p>
                      <a:pPr algn="just">
                        <a:lnSpc>
                          <a:spcPct val="130000"/>
                        </a:lnSpc>
                        <a:spcAft>
                          <a:spcPts val="0"/>
                        </a:spcAft>
                      </a:pPr>
                      <a:r>
                        <a:rPr lang="en-US" sz="2000" dirty="0">
                          <a:effectLst/>
                          <a:latin typeface="Times New Roman" panose="02020603050405020304" pitchFamily="18" charset="0"/>
                          <a:cs typeface="Times New Roman" panose="02020603050405020304" pitchFamily="18" charset="0"/>
                        </a:rPr>
                        <a:t>5. Protein </a:t>
                      </a:r>
                      <a:r>
                        <a:rPr lang="en-US" sz="2000" dirty="0" err="1">
                          <a:effectLst/>
                          <a:latin typeface="Times New Roman" panose="02020603050405020304" pitchFamily="18" charset="0"/>
                          <a:cs typeface="Times New Roman" panose="02020603050405020304" pitchFamily="18" charset="0"/>
                        </a:rPr>
                        <a:t>bảo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vệ</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dự</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trữ</a:t>
                      </a:r>
                      <a:r>
                        <a:rPr lang="en-US" sz="2000" dirty="0">
                          <a:effectLst/>
                          <a:latin typeface="Times New Roman" panose="02020603050405020304" pitchFamily="18" charset="0"/>
                          <a:cs typeface="Times New Roman" panose="02020603050405020304" pitchFamily="18" charset="0"/>
                        </a:rPr>
                        <a:t> </a:t>
                      </a:r>
                    </a:p>
                  </a:txBody>
                  <a:tcPr marL="68580" marR="68580" marT="0" marB="0"/>
                </a:tc>
                <a:tc>
                  <a:txBody>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lang="en-US" sz="2000" dirty="0">
                          <a:effectLst/>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30000"/>
                        </a:lnSpc>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4238198"/>
                  </a:ext>
                </a:extLst>
              </a:tr>
            </a:tbl>
          </a:graphicData>
        </a:graphic>
      </p:graphicFrame>
      <p:sp>
        <p:nvSpPr>
          <p:cNvPr id="2" name="TextBox 1">
            <a:extLst>
              <a:ext uri="{FF2B5EF4-FFF2-40B4-BE49-F238E27FC236}">
                <a16:creationId xmlns:a16="http://schemas.microsoft.com/office/drawing/2014/main" id="{F972BABC-9B0A-4FAA-32D6-611CFBAD1411}"/>
              </a:ext>
            </a:extLst>
          </p:cNvPr>
          <p:cNvSpPr txBox="1"/>
          <p:nvPr/>
        </p:nvSpPr>
        <p:spPr>
          <a:xfrm>
            <a:off x="2963981" y="869011"/>
            <a:ext cx="3239571" cy="852606"/>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Cấu</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nên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tế</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bào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cơ</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colagene</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elastin,…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E8B1C44D-E3CE-087F-7708-EFE2BCB8928F}"/>
              </a:ext>
            </a:extLst>
          </p:cNvPr>
          <p:cNvSpPr txBox="1"/>
          <p:nvPr/>
        </p:nvSpPr>
        <p:spPr>
          <a:xfrm>
            <a:off x="6449682" y="914969"/>
            <a:ext cx="4298831" cy="852606"/>
          </a:xfrm>
          <a:prstGeom prst="rect">
            <a:avLst/>
          </a:prstGeom>
          <a:noFill/>
        </p:spPr>
        <p:txBody>
          <a:bodyPr wrap="square" rtlCol="0">
            <a:spAutoFit/>
          </a:bodyPr>
          <a:lstStyle/>
          <a:p>
            <a:pPr algn="just">
              <a:lnSpc>
                <a:spcPct val="130000"/>
              </a:lnSpc>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Keratine</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cấu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tạo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tóc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móng</a:t>
            </a:r>
            <a:r>
              <a:rPr lang="en-US" sz="2000" dirty="0">
                <a:effectLst/>
                <a:latin typeface="Times New Roman" panose="02020603050405020304" pitchFamily="18" charset="0"/>
                <a:cs typeface="Times New Roman" panose="02020603050405020304" pitchFamily="18" charset="0"/>
              </a:rPr>
              <a:t> </a:t>
            </a:r>
          </a:p>
          <a:p>
            <a:pPr algn="just">
              <a:lnSpc>
                <a:spcPct val="130000"/>
              </a:lnSpc>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Sợi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colagene</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cấu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tạo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mô</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liên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kết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96ECC277-73DC-511B-DB50-2FA8028F8118}"/>
              </a:ext>
            </a:extLst>
          </p:cNvPr>
          <p:cNvSpPr txBox="1"/>
          <p:nvPr/>
        </p:nvSpPr>
        <p:spPr>
          <a:xfrm>
            <a:off x="6585949" y="1872224"/>
            <a:ext cx="4298831" cy="852606"/>
          </a:xfrm>
          <a:prstGeom prst="rect">
            <a:avLst/>
          </a:prstGeom>
          <a:noFill/>
        </p:spPr>
        <p:txBody>
          <a:bodyPr wrap="square" rtlCol="0">
            <a:spAutoFit/>
          </a:bodyPr>
          <a:lstStyle/>
          <a:p>
            <a:pPr algn="just">
              <a:lnSpc>
                <a:spcPct val="130000"/>
              </a:lnSpc>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Amilase</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thủy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tinh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bột</a:t>
            </a:r>
            <a:r>
              <a:rPr lang="en-US" sz="2000" dirty="0">
                <a:effectLst/>
                <a:latin typeface="Times New Roman" panose="02020603050405020304" pitchFamily="18" charset="0"/>
                <a:cs typeface="Times New Roman" panose="02020603050405020304" pitchFamily="18" charset="0"/>
              </a:rPr>
              <a:t> </a:t>
            </a:r>
          </a:p>
          <a:p>
            <a:pPr algn="just">
              <a:lnSpc>
                <a:spcPct val="130000"/>
              </a:lnSpc>
              <a:spcAft>
                <a:spcPts val="0"/>
              </a:spcAft>
            </a:pPr>
            <a:r>
              <a:rPr lang="en-US" sz="2000" dirty="0">
                <a:effectLst/>
                <a:latin typeface="Times New Roman" panose="02020603050405020304" pitchFamily="18" charset="0"/>
                <a:cs typeface="Times New Roman" panose="02020603050405020304" pitchFamily="18" charset="0"/>
              </a:rPr>
              <a:t>- Lipase </a:t>
            </a:r>
            <a:r>
              <a:rPr lang="en-US" sz="2000" dirty="0" err="1">
                <a:effectLst/>
                <a:latin typeface="Times New Roman" panose="02020603050405020304" pitchFamily="18" charset="0"/>
                <a:cs typeface="Times New Roman" panose="02020603050405020304" pitchFamily="18" charset="0"/>
              </a:rPr>
              <a:t>thủy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lipit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24A45361-3C3A-0147-49E8-03C6AE95F755}"/>
              </a:ext>
            </a:extLst>
          </p:cNvPr>
          <p:cNvSpPr txBox="1"/>
          <p:nvPr/>
        </p:nvSpPr>
        <p:spPr>
          <a:xfrm>
            <a:off x="2928773" y="1833456"/>
            <a:ext cx="3309985" cy="1015663"/>
          </a:xfrm>
          <a:prstGeom prst="rect">
            <a:avLst/>
          </a:prstGeom>
          <a:noFill/>
        </p:spPr>
        <p:txBody>
          <a:bodyPr wrap="square" rtlCol="0">
            <a:spAutoFit/>
          </a:bodyPr>
          <a:lstStyle/>
          <a:p>
            <a:pPr algn="just"/>
            <a:r>
              <a:rPr lang="fr-FR" sz="20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Xúc</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phản</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ứng</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enzime</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amylase, lipase, </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pepsin</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p>
        </p:txBody>
      </p:sp>
      <p:sp>
        <p:nvSpPr>
          <p:cNvPr id="10" name="TextBox 9">
            <a:extLst>
              <a:ext uri="{FF2B5EF4-FFF2-40B4-BE49-F238E27FC236}">
                <a16:creationId xmlns:a16="http://schemas.microsoft.com/office/drawing/2014/main" id="{725E9DDD-CB57-E0CD-E696-FFF5BBC81A7D}"/>
              </a:ext>
            </a:extLst>
          </p:cNvPr>
          <p:cNvSpPr txBox="1"/>
          <p:nvPr/>
        </p:nvSpPr>
        <p:spPr>
          <a:xfrm>
            <a:off x="2847418" y="2874199"/>
            <a:ext cx="3558246" cy="125271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lnSpc>
                <a:spcPct val="130000"/>
              </a:lnSpc>
              <a:spcAft>
                <a:spcPts val="0"/>
              </a:spcAft>
            </a:pPr>
            <a:r>
              <a:rPr lang="en-US" sz="2000" dirty="0">
                <a:latin typeface="Times" panose="02020603050405020304" pitchFamily="18" charset="0"/>
                <a:cs typeface="Times" panose="02020603050405020304" pitchFamily="18" charset="0"/>
              </a:rPr>
              <a:t>ĐH </a:t>
            </a:r>
            <a:r>
              <a:rPr lang="vi-VN" sz="2000" dirty="0">
                <a:ln w="0"/>
                <a:solidFill>
                  <a:schemeClr val="tx1"/>
                </a:solidFill>
                <a:effectLst>
                  <a:outerShdw blurRad="38100" dist="19050" dir="2700000" algn="tl" rotWithShape="0">
                    <a:schemeClr val="dk1">
                      <a:alpha val="40000"/>
                    </a:schemeClr>
                  </a:outerShdw>
                </a:effectLst>
                <a:latin typeface="Times" panose="02020603050405020304" pitchFamily="18" charset="0"/>
                <a:cs typeface="Times" panose="02020603050405020304" pitchFamily="18" charset="0"/>
              </a:rPr>
              <a:t>các quá trình trao đổi chất, truyền thông tin di truyền, sinh trưởng, phát triển, sinh sản</a:t>
            </a:r>
            <a:endParaRPr lang="en-US" sz="2000" dirty="0">
              <a:latin typeface="Times" panose="02020603050405020304" pitchFamily="18" charset="0"/>
              <a:cs typeface="Times" panose="02020603050405020304" pitchFamily="18" charset="0"/>
            </a:endParaRPr>
          </a:p>
        </p:txBody>
      </p:sp>
      <p:sp>
        <p:nvSpPr>
          <p:cNvPr id="11" name="TextBox 10">
            <a:extLst>
              <a:ext uri="{FF2B5EF4-FFF2-40B4-BE49-F238E27FC236}">
                <a16:creationId xmlns:a16="http://schemas.microsoft.com/office/drawing/2014/main" id="{ECB1DE48-FE2E-838F-BFCE-59DA6D0A00E4}"/>
              </a:ext>
            </a:extLst>
          </p:cNvPr>
          <p:cNvSpPr txBox="1"/>
          <p:nvPr/>
        </p:nvSpPr>
        <p:spPr>
          <a:xfrm>
            <a:off x="6449682" y="2901890"/>
            <a:ext cx="5564727" cy="132343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vi-VN" sz="2000" dirty="0">
                <a:latin typeface="+mj-lt"/>
              </a:rPr>
              <a:t>- Hormone insulin tham gia điều hòa lượng đường trong máu.</a:t>
            </a:r>
          </a:p>
          <a:p>
            <a:r>
              <a:rPr lang="vi-VN" sz="2000" dirty="0">
                <a:latin typeface="+mj-lt"/>
              </a:rPr>
              <a:t>- Hormone testosterone tham gia điều hòa quá trình phát triển, sinh sản ở nam giới.</a:t>
            </a:r>
          </a:p>
        </p:txBody>
      </p:sp>
      <p:sp>
        <p:nvSpPr>
          <p:cNvPr id="12" name="TextBox 11">
            <a:extLst>
              <a:ext uri="{FF2B5EF4-FFF2-40B4-BE49-F238E27FC236}">
                <a16:creationId xmlns:a16="http://schemas.microsoft.com/office/drawing/2014/main" id="{678D218E-968E-9444-A4FE-BF77679CBB24}"/>
              </a:ext>
            </a:extLst>
          </p:cNvPr>
          <p:cNvSpPr txBox="1"/>
          <p:nvPr/>
        </p:nvSpPr>
        <p:spPr>
          <a:xfrm>
            <a:off x="2762542" y="4382939"/>
            <a:ext cx="3309985" cy="707886"/>
          </a:xfrm>
          <a:prstGeom prst="rect">
            <a:avLst/>
          </a:prstGeom>
          <a:noFill/>
        </p:spPr>
        <p:txBody>
          <a:bodyPr wrap="square" rtlCol="0">
            <a:spAutoFit/>
          </a:bodyPr>
          <a:lstStyle/>
          <a:p>
            <a:pPr algn="just"/>
            <a:r>
              <a:rPr lang="fr-FR" sz="1800" dirty="0">
                <a:latin typeface="Times New Roman" panose="02020603050405020304" pitchFamily="18" charset="0"/>
                <a:ea typeface="Times New Roman" panose="02020603050405020304" pitchFamily="18" charset="0"/>
                <a:cs typeface="Times New Roman" panose="02020603050405020304" pitchFamily="18" charset="0"/>
              </a:rPr>
              <a:t>-</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Vận</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chuyển</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qua </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màng</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tb </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cơ</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thể</a:t>
            </a:r>
            <a:endParaRPr lang="en-US" sz="2000" dirty="0"/>
          </a:p>
        </p:txBody>
      </p:sp>
      <p:sp>
        <p:nvSpPr>
          <p:cNvPr id="13" name="TextBox 12">
            <a:extLst>
              <a:ext uri="{FF2B5EF4-FFF2-40B4-BE49-F238E27FC236}">
                <a16:creationId xmlns:a16="http://schemas.microsoft.com/office/drawing/2014/main" id="{985979BF-E5A2-C043-98E3-860A3CF9019B}"/>
              </a:ext>
            </a:extLst>
          </p:cNvPr>
          <p:cNvSpPr txBox="1"/>
          <p:nvPr/>
        </p:nvSpPr>
        <p:spPr>
          <a:xfrm>
            <a:off x="6322685" y="4343842"/>
            <a:ext cx="5808135" cy="852606"/>
          </a:xfrm>
          <a:prstGeom prst="rect">
            <a:avLst/>
          </a:prstGeom>
          <a:noFill/>
        </p:spPr>
        <p:txBody>
          <a:bodyPr wrap="square" rtlCol="0">
            <a:spAutoFit/>
          </a:bodyPr>
          <a:lstStyle/>
          <a:p>
            <a:pPr algn="just">
              <a:lnSpc>
                <a:spcPct val="130000"/>
              </a:lnSpc>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Hemoglobine</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vận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chuyển</a:t>
            </a:r>
            <a:r>
              <a:rPr lang="en-US" sz="2000" dirty="0">
                <a:effectLst/>
                <a:latin typeface="Times New Roman" panose="02020603050405020304" pitchFamily="18" charset="0"/>
                <a:cs typeface="Times New Roman" panose="02020603050405020304" pitchFamily="18" charset="0"/>
              </a:rPr>
              <a:t> O</a:t>
            </a:r>
            <a:r>
              <a:rPr lang="en-US" sz="2000" baseline="-25000" dirty="0">
                <a:effectLst/>
                <a:latin typeface="Times New Roman" panose="02020603050405020304" pitchFamily="18" charset="0"/>
                <a:cs typeface="Times New Roman" panose="02020603050405020304" pitchFamily="18" charset="0"/>
              </a:rPr>
              <a:t>2</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CO</a:t>
            </a:r>
            <a:r>
              <a:rPr lang="en-US" sz="2000" baseline="-25000" dirty="0">
                <a:effectLst/>
                <a:latin typeface="Times New Roman" panose="02020603050405020304" pitchFamily="18" charset="0"/>
                <a:cs typeface="Times New Roman" panose="02020603050405020304" pitchFamily="18" charset="0"/>
              </a:rPr>
              <a:t>2.</a:t>
            </a:r>
            <a:endParaRPr lang="en-US" sz="2000" dirty="0">
              <a:effectLst/>
              <a:latin typeface="Times New Roman" panose="02020603050405020304" pitchFamily="18" charset="0"/>
              <a:cs typeface="Times New Roman" panose="02020603050405020304" pitchFamily="18" charset="0"/>
            </a:endParaRPr>
          </a:p>
          <a:p>
            <a:pPr algn="just">
              <a:lnSpc>
                <a:spcPct val="130000"/>
              </a:lnSpc>
              <a:spcAft>
                <a:spcPts val="0"/>
              </a:spcAft>
            </a:pPr>
            <a:r>
              <a:rPr lang="en-US" sz="2000" baseline="-2500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Protein </a:t>
            </a:r>
            <a:r>
              <a:rPr lang="en-US" sz="2000" dirty="0" err="1">
                <a:effectLst/>
                <a:latin typeface="Times New Roman" panose="02020603050405020304" pitchFamily="18" charset="0"/>
                <a:cs typeface="Times New Roman" panose="02020603050405020304" pitchFamily="18" charset="0"/>
              </a:rPr>
              <a:t>màng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vận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chuyển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chất</a:t>
            </a:r>
            <a:r>
              <a:rPr lang="en-US" sz="2000" dirty="0">
                <a:effectLst/>
                <a:latin typeface="Times New Roman" panose="02020603050405020304" pitchFamily="18" charset="0"/>
                <a:cs typeface="Times New Roman" panose="02020603050405020304" pitchFamily="18" charset="0"/>
              </a:rPr>
              <a:t> qua </a:t>
            </a:r>
            <a:r>
              <a:rPr lang="en-US" sz="2000" dirty="0" err="1">
                <a:effectLst/>
                <a:latin typeface="Times New Roman" panose="02020603050405020304" pitchFamily="18" charset="0"/>
                <a:cs typeface="Times New Roman" panose="02020603050405020304" pitchFamily="18" charset="0"/>
              </a:rPr>
              <a:t>màng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sinh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chất</a:t>
            </a: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41107D6F-65AA-E836-07B4-EB1B7D06C9FA}"/>
              </a:ext>
            </a:extLst>
          </p:cNvPr>
          <p:cNvSpPr txBox="1"/>
          <p:nvPr/>
        </p:nvSpPr>
        <p:spPr>
          <a:xfrm>
            <a:off x="2762542" y="5357593"/>
            <a:ext cx="3263043" cy="707886"/>
          </a:xfrm>
          <a:prstGeom prst="rect">
            <a:avLst/>
          </a:prstGeom>
          <a:noFill/>
        </p:spPr>
        <p:txBody>
          <a:bodyPr wrap="square" rtlCol="0">
            <a:spAutoFit/>
          </a:bodyPr>
          <a:lstStyle/>
          <a:p>
            <a:r>
              <a:rPr lang="en-US" sz="1800" dirty="0">
                <a:effectLst/>
                <a:latin typeface="Times New Roman" panose="02020603050405020304" pitchFamily="18" charset="0"/>
                <a:cs typeface="Times New Roman" panose="02020603050405020304" pitchFamily="18" charset="0"/>
              </a:rPr>
              <a:t> </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Bảo</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vệ</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cơ</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kháng</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là </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dự</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trữ</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10EE1EC5-D517-9D05-E329-DA775FBB7F51}"/>
              </a:ext>
            </a:extLst>
          </p:cNvPr>
          <p:cNvSpPr txBox="1"/>
          <p:nvPr/>
        </p:nvSpPr>
        <p:spPr>
          <a:xfrm>
            <a:off x="6403976" y="5434409"/>
            <a:ext cx="5645555" cy="707886"/>
          </a:xfrm>
          <a:prstGeom prst="rect">
            <a:avLst/>
          </a:prstGeom>
          <a:noFill/>
        </p:spPr>
        <p:txBody>
          <a:bodyPr wrap="square" rtlCol="0">
            <a:spAutoFit/>
          </a:bodyPr>
          <a:lstStyle/>
          <a:p>
            <a:pPr algn="just"/>
            <a:r>
              <a:rPr lang="en-US" sz="2000" dirty="0" err="1">
                <a:effectLst/>
                <a:latin typeface="Times New Roman" panose="02020603050405020304" pitchFamily="18" charset="0"/>
                <a:cs typeface="Times New Roman" panose="02020603050405020304" pitchFamily="18" charset="0"/>
              </a:rPr>
              <a:t>Các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kháng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thể</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inteferon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chống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sự</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xâm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nhập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virus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vi </a:t>
            </a:r>
            <a:r>
              <a:rPr lang="en-US" sz="2000" dirty="0" err="1">
                <a:effectLst/>
                <a:latin typeface="Times New Roman" panose="02020603050405020304" pitchFamily="18" charset="0"/>
                <a:cs typeface="Times New Roman" panose="02020603050405020304" pitchFamily="18" charset="0"/>
              </a:rPr>
              <a:t>khuẩn</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999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arn(inVertical)">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barn(inVertical)">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down)">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P spid="9" grpId="0"/>
      <p:bldP spid="10" grpId="0" animBg="1"/>
      <p:bldP spid="11" grpId="0" animBg="1"/>
      <p:bldP spid="12" grpId="0"/>
      <p:bldP spid="13" grpId="0"/>
      <p:bldP spid="14"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14" y="0"/>
            <a:ext cx="12192000" cy="6858000"/>
          </a:xfrm>
          <a:prstGeom prst="rect">
            <a:avLst/>
          </a:prstGeom>
        </p:spPr>
      </p:pic>
      <p:sp>
        <p:nvSpPr>
          <p:cNvPr id="2" name="TextBox 1"/>
          <p:cNvSpPr txBox="1"/>
          <p:nvPr/>
        </p:nvSpPr>
        <p:spPr>
          <a:xfrm>
            <a:off x="130629" y="0"/>
            <a:ext cx="12061371" cy="492443"/>
          </a:xfrm>
          <a:prstGeom prst="rect">
            <a:avLst/>
          </a:prstGeom>
          <a:noFill/>
        </p:spPr>
        <p:txBody>
          <a:bodyPr wrap="square" rtlCol="0">
            <a:spAutoFit/>
          </a:bodyPr>
          <a:lstStyle/>
          <a:p>
            <a:pPr algn="ctr"/>
            <a:r>
              <a:rPr lang="vi-VN" sz="2600" b="1" dirty="0">
                <a:latin typeface="+mj-lt"/>
              </a:rPr>
              <a:t>V. PROTEIN</a:t>
            </a:r>
            <a:endParaRPr lang="en-US" sz="2600" b="1" dirty="0">
              <a:latin typeface="+mj-lt"/>
            </a:endParaRPr>
          </a:p>
        </p:txBody>
      </p:sp>
      <p:sp>
        <p:nvSpPr>
          <p:cNvPr id="3" name="Rectangle 2"/>
          <p:cNvSpPr/>
          <p:nvPr/>
        </p:nvSpPr>
        <p:spPr>
          <a:xfrm>
            <a:off x="401782" y="1355085"/>
            <a:ext cx="11724904" cy="3539430"/>
          </a:xfrm>
          <a:prstGeom prst="rect">
            <a:avLst/>
          </a:prstGeom>
        </p:spPr>
        <p:txBody>
          <a:bodyPr wrap="square">
            <a:spAutoFit/>
          </a:bodyPr>
          <a:lstStyle/>
          <a:p>
            <a:pPr marL="0" marR="0" algn="just">
              <a:spcBef>
                <a:spcPts val="0"/>
              </a:spcBef>
              <a:spcAft>
                <a:spcPts val="0"/>
              </a:spcAft>
            </a:pPr>
            <a:r>
              <a:rPr lang="vi-VN" sz="2800" dirty="0">
                <a:effectLst/>
                <a:latin typeface="Times New Roman" panose="02020603050405020304" pitchFamily="18" charset="0"/>
                <a:ea typeface="SimSun" panose="02010600030101010101" pitchFamily="2" charset="-122"/>
                <a:cs typeface="Times New Roman" panose="02020603050405020304" pitchFamily="18" charset="0"/>
              </a:rPr>
              <a:t>Protein tham gia hầu hết các hoạt động sống của tế bào.</a:t>
            </a:r>
            <a:endParaRPr lang="en-US" sz="2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spcBef>
                <a:spcPts val="0"/>
              </a:spcBef>
              <a:spcAft>
                <a:spcPts val="0"/>
              </a:spcAft>
            </a:pPr>
            <a:r>
              <a:rPr lang="vi-VN" sz="2800" dirty="0">
                <a:effectLst/>
                <a:latin typeface="Times New Roman" panose="02020603050405020304" pitchFamily="18" charset="0"/>
                <a:ea typeface="SimSun" panose="02010600030101010101" pitchFamily="2" charset="-122"/>
                <a:cs typeface="Times New Roman" panose="02020603050405020304" pitchFamily="18" charset="0"/>
              </a:rPr>
              <a:t>+ Là chất xúc tác sinh học cho hầu hết các phản ứng (enzyme);</a:t>
            </a:r>
            <a:endParaRPr lang="en-US" sz="2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spcBef>
                <a:spcPts val="0"/>
              </a:spcBef>
              <a:spcAft>
                <a:spcPts val="0"/>
              </a:spcAft>
            </a:pPr>
            <a:r>
              <a:rPr lang="vi-VN" sz="2800" dirty="0">
                <a:effectLst/>
                <a:latin typeface="Times New Roman" panose="02020603050405020304" pitchFamily="18" charset="0"/>
                <a:ea typeface="SimSun" panose="02010600030101010101" pitchFamily="2" charset="-122"/>
                <a:cs typeface="Times New Roman" panose="02020603050405020304" pitchFamily="18" charset="0"/>
              </a:rPr>
              <a:t>+ Là thành phần cấu trúc nên tế bào, cơ thể;</a:t>
            </a:r>
            <a:endParaRPr lang="en-US" sz="2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spcBef>
                <a:spcPts val="0"/>
              </a:spcBef>
              <a:spcAft>
                <a:spcPts val="0"/>
              </a:spcAft>
            </a:pPr>
            <a:r>
              <a:rPr lang="vi-VN" sz="2800" dirty="0">
                <a:effectLst/>
                <a:latin typeface="Times New Roman" panose="02020603050405020304" pitchFamily="18" charset="0"/>
                <a:ea typeface="SimSun" panose="02010600030101010101" pitchFamily="2" charset="-122"/>
                <a:cs typeface="Times New Roman" panose="02020603050405020304" pitchFamily="18" charset="0"/>
              </a:rPr>
              <a:t>+ Tham gia vận chuyển các chất qua màng, trong tế bào và trong cơ thể;</a:t>
            </a:r>
            <a:endParaRPr lang="en-US" sz="2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spcBef>
                <a:spcPts val="0"/>
              </a:spcBef>
              <a:spcAft>
                <a:spcPts val="0"/>
              </a:spcAft>
            </a:pPr>
            <a:r>
              <a:rPr lang="vi-VN" sz="2800" dirty="0">
                <a:effectLst/>
                <a:latin typeface="Times New Roman" panose="02020603050405020304" pitchFamily="18" charset="0"/>
                <a:ea typeface="SimSun" panose="02010600030101010101" pitchFamily="2" charset="-122"/>
                <a:cs typeface="Times New Roman" panose="02020603050405020304" pitchFamily="18" charset="0"/>
              </a:rPr>
              <a:t>+ Điều hoà các quá trình trao đổi chất, truyền thông tin di truyền, sinh trưởng, phát triển, sinh sản; vận động tế bào và cơ thể;</a:t>
            </a:r>
            <a:endParaRPr lang="en-US" sz="2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spcBef>
                <a:spcPts val="0"/>
              </a:spcBef>
              <a:spcAft>
                <a:spcPts val="0"/>
              </a:spcAft>
            </a:pPr>
            <a:r>
              <a:rPr lang="vi-VN" sz="2800" dirty="0">
                <a:effectLst/>
                <a:latin typeface="Times New Roman" panose="02020603050405020304" pitchFamily="18" charset="0"/>
                <a:ea typeface="SimSun" panose="02010600030101010101" pitchFamily="2" charset="-122"/>
                <a:cs typeface="Times New Roman" panose="02020603050405020304" pitchFamily="18" charset="0"/>
              </a:rPr>
              <a:t>+ Bảo vệ cơ thể chống lại sự nhiễm virus, vi khuẩn và các bệnh tật;</a:t>
            </a:r>
            <a:endParaRPr lang="en-US" sz="2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spcBef>
                <a:spcPts val="0"/>
              </a:spcBef>
              <a:spcAft>
                <a:spcPts val="0"/>
              </a:spcAft>
            </a:pPr>
            <a:r>
              <a:rPr lang="vi-VN" sz="2800" dirty="0">
                <a:effectLst/>
                <a:latin typeface="Times New Roman" panose="02020603050405020304" pitchFamily="18" charset="0"/>
                <a:ea typeface="SimSun" panose="02010600030101010101" pitchFamily="2" charset="-122"/>
                <a:cs typeface="Times New Roman" panose="02020603050405020304" pitchFamily="18" charset="0"/>
              </a:rPr>
              <a:t>+ Là chất dự trữ.</a:t>
            </a:r>
            <a:endParaRPr lang="en-US" sz="28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8D3C75FD-5D3A-3AD4-2B1E-CD85840CFBC7}"/>
              </a:ext>
            </a:extLst>
          </p:cNvPr>
          <p:cNvSpPr txBox="1"/>
          <p:nvPr/>
        </p:nvSpPr>
        <p:spPr>
          <a:xfrm>
            <a:off x="326161" y="677542"/>
            <a:ext cx="12061371" cy="523220"/>
          </a:xfrm>
          <a:prstGeom prst="rect">
            <a:avLst/>
          </a:prstGeom>
          <a:noFill/>
        </p:spPr>
        <p:txBody>
          <a:bodyPr wrap="square" rtlCol="0">
            <a:spAutoFit/>
          </a:bodyPr>
          <a:lstStyle/>
          <a:p>
            <a:pPr algn="just">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3. Vai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trò</a:t>
            </a:r>
            <a:r>
              <a:rPr lang="vi-VN" sz="2800" b="1" dirty="0">
                <a:latin typeface="Times New Roman" panose="02020603050405020304" pitchFamily="18" charset="0"/>
                <a:ea typeface="Calibri" panose="020F0502020204030204" pitchFamily="34" charset="0"/>
                <a:cs typeface="Times New Roman" panose="02020603050405020304" pitchFamily="18" charset="0"/>
              </a:rPr>
              <a:t> của protein</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7138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407CE-BED0-54E6-C351-0CE1B303314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8258511-59A1-95A2-9BA7-CCB8E2D8F3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14" y="0"/>
            <a:ext cx="12192000" cy="6858000"/>
          </a:xfrm>
          <a:prstGeom prst="rect">
            <a:avLst/>
          </a:prstGeom>
        </p:spPr>
      </p:pic>
      <p:sp>
        <p:nvSpPr>
          <p:cNvPr id="2" name="TextBox 1">
            <a:extLst>
              <a:ext uri="{FF2B5EF4-FFF2-40B4-BE49-F238E27FC236}">
                <a16:creationId xmlns:a16="http://schemas.microsoft.com/office/drawing/2014/main" id="{5C3F65C1-29E0-E986-1451-4174CF9FD554}"/>
              </a:ext>
            </a:extLst>
          </p:cNvPr>
          <p:cNvSpPr txBox="1"/>
          <p:nvPr/>
        </p:nvSpPr>
        <p:spPr>
          <a:xfrm>
            <a:off x="130629" y="0"/>
            <a:ext cx="12061371" cy="492443"/>
          </a:xfrm>
          <a:prstGeom prst="rect">
            <a:avLst/>
          </a:prstGeom>
          <a:noFill/>
        </p:spPr>
        <p:txBody>
          <a:bodyPr wrap="square" rtlCol="0">
            <a:spAutoFit/>
          </a:bodyPr>
          <a:lstStyle/>
          <a:p>
            <a:pPr algn="ctr"/>
            <a:r>
              <a:rPr lang="vi-VN" sz="2600" b="1" dirty="0">
                <a:latin typeface="+mj-lt"/>
              </a:rPr>
              <a:t>V. PROTEIN</a:t>
            </a:r>
            <a:endParaRPr lang="en-US" sz="2600" b="1" dirty="0">
              <a:latin typeface="+mj-lt"/>
            </a:endParaRPr>
          </a:p>
        </p:txBody>
      </p:sp>
      <p:pic>
        <p:nvPicPr>
          <p:cNvPr id="6" name="Online Media 5" title="PROTEIN (ĐẠM) LÀ GÌ VÀ VAI TRÒ TRONG CƠ THỂ?">
            <a:hlinkClick r:id="" action="ppaction://media"/>
            <a:extLst>
              <a:ext uri="{FF2B5EF4-FFF2-40B4-BE49-F238E27FC236}">
                <a16:creationId xmlns:a16="http://schemas.microsoft.com/office/drawing/2014/main" id="{50F2845C-DDE6-E4AE-26AA-46B0200BA717}"/>
              </a:ext>
            </a:extLst>
          </p:cNvPr>
          <p:cNvPicPr>
            <a:picLocks noRot="1" noChangeAspect="1"/>
          </p:cNvPicPr>
          <p:nvPr>
            <a:videoFile r:link="rId1"/>
          </p:nvPr>
        </p:nvPicPr>
        <p:blipFill>
          <a:blip r:embed="rId4"/>
          <a:stretch>
            <a:fillRect/>
          </a:stretch>
        </p:blipFill>
        <p:spPr>
          <a:xfrm>
            <a:off x="612475" y="558800"/>
            <a:ext cx="11162582" cy="5740400"/>
          </a:xfrm>
          <a:prstGeom prst="rect">
            <a:avLst/>
          </a:prstGeom>
        </p:spPr>
      </p:pic>
    </p:spTree>
    <p:extLst>
      <p:ext uri="{BB962C8B-B14F-4D97-AF65-F5344CB8AC3E}">
        <p14:creationId xmlns:p14="http://schemas.microsoft.com/office/powerpoint/2010/main" val="59657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44492"/>
          </a:xfrm>
          <a:prstGeom prst="rect">
            <a:avLst/>
          </a:prstGeom>
        </p:spPr>
      </p:pic>
      <p:sp>
        <p:nvSpPr>
          <p:cNvPr id="3" name="TextBox 2"/>
          <p:cNvSpPr txBox="1"/>
          <p:nvPr/>
        </p:nvSpPr>
        <p:spPr>
          <a:xfrm>
            <a:off x="4286992" y="0"/>
            <a:ext cx="3990109" cy="492443"/>
          </a:xfrm>
          <a:prstGeom prst="rect">
            <a:avLst/>
          </a:prstGeom>
          <a:noFill/>
        </p:spPr>
        <p:txBody>
          <a:bodyPr wrap="square" rtlCol="0">
            <a:spAutoFit/>
          </a:bodyPr>
          <a:lstStyle/>
          <a:p>
            <a:pPr algn="ctr"/>
            <a:r>
              <a:rPr lang="vi-VN" sz="2600" b="1" dirty="0">
                <a:latin typeface="+mj-lt"/>
              </a:rPr>
              <a:t>LUYỆN TẬP</a:t>
            </a:r>
            <a:endParaRPr lang="en-US" sz="2600" b="1" dirty="0">
              <a:latin typeface="+mj-lt"/>
            </a:endParaRPr>
          </a:p>
        </p:txBody>
      </p:sp>
      <p:sp>
        <p:nvSpPr>
          <p:cNvPr id="2" name="TextBox 1"/>
          <p:cNvSpPr txBox="1"/>
          <p:nvPr/>
        </p:nvSpPr>
        <p:spPr>
          <a:xfrm>
            <a:off x="0" y="492443"/>
            <a:ext cx="12005953" cy="461665"/>
          </a:xfrm>
          <a:prstGeom prst="rect">
            <a:avLst/>
          </a:prstGeom>
          <a:noFill/>
        </p:spPr>
        <p:txBody>
          <a:bodyPr wrap="square" rtlCol="0">
            <a:spAutoFit/>
          </a:bodyPr>
          <a:lstStyle/>
          <a:p>
            <a:r>
              <a:rPr lang="vi-VN" sz="2400" dirty="0">
                <a:latin typeface="+mj-lt"/>
              </a:rPr>
              <a:t>Hãy lựa chọn đáp án đúng nhất</a:t>
            </a:r>
            <a:endParaRPr lang="en-US" sz="2400" dirty="0">
              <a:latin typeface="+mj-lt"/>
            </a:endParaRPr>
          </a:p>
        </p:txBody>
      </p:sp>
      <p:sp>
        <p:nvSpPr>
          <p:cNvPr id="4" name="Rounded Rectangle 3"/>
          <p:cNvSpPr/>
          <p:nvPr/>
        </p:nvSpPr>
        <p:spPr>
          <a:xfrm>
            <a:off x="27708" y="984886"/>
            <a:ext cx="6068291" cy="590389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44385" y="1223159"/>
            <a:ext cx="4845132" cy="3370153"/>
          </a:xfrm>
          <a:prstGeom prst="rect">
            <a:avLst/>
          </a:prstGeom>
          <a:noFill/>
        </p:spPr>
        <p:txBody>
          <a:bodyPr wrap="square" rtlCol="0">
            <a:spAutoFit/>
          </a:bodyPr>
          <a:lstStyle/>
          <a:p>
            <a:pPr>
              <a:lnSpc>
                <a:spcPct val="150000"/>
              </a:lnSpc>
            </a:pPr>
            <a:r>
              <a:rPr lang="vi-VN" sz="2600" dirty="0">
                <a:latin typeface="+mj-lt"/>
              </a:rPr>
              <a:t>Câu 1: Đơn phân của protein là</a:t>
            </a:r>
            <a:endParaRPr lang="en-US" sz="2600" dirty="0">
              <a:latin typeface="+mj-lt"/>
            </a:endParaRPr>
          </a:p>
          <a:p>
            <a:pPr marL="342900" indent="-342900">
              <a:lnSpc>
                <a:spcPct val="150000"/>
              </a:lnSpc>
              <a:buAutoNum type="alphaUcPeriod"/>
            </a:pPr>
            <a:r>
              <a:rPr lang="vi-VN" sz="2600" dirty="0">
                <a:latin typeface="+mj-lt"/>
              </a:rPr>
              <a:t>glucose		</a:t>
            </a:r>
          </a:p>
          <a:p>
            <a:pPr>
              <a:lnSpc>
                <a:spcPct val="150000"/>
              </a:lnSpc>
            </a:pPr>
            <a:r>
              <a:rPr lang="vi-VN" sz="2600" dirty="0">
                <a:latin typeface="+mj-lt"/>
              </a:rPr>
              <a:t>B. Amino acid 		</a:t>
            </a:r>
          </a:p>
          <a:p>
            <a:pPr>
              <a:lnSpc>
                <a:spcPct val="150000"/>
              </a:lnSpc>
            </a:pPr>
            <a:r>
              <a:rPr lang="vi-VN" sz="2600" dirty="0">
                <a:latin typeface="+mj-lt"/>
              </a:rPr>
              <a:t>C. Nucleotide 		</a:t>
            </a:r>
          </a:p>
          <a:p>
            <a:pPr>
              <a:lnSpc>
                <a:spcPct val="150000"/>
              </a:lnSpc>
            </a:pPr>
            <a:r>
              <a:rPr lang="vi-VN" sz="2600" dirty="0">
                <a:latin typeface="+mj-lt"/>
              </a:rPr>
              <a:t>D. acid béo</a:t>
            </a:r>
            <a:endParaRPr lang="en-US" sz="2600" dirty="0">
              <a:latin typeface="+mj-lt"/>
            </a:endParaRPr>
          </a:p>
          <a:p>
            <a:endParaRPr lang="en-US" dirty="0"/>
          </a:p>
        </p:txBody>
      </p:sp>
      <p:sp>
        <p:nvSpPr>
          <p:cNvPr id="7" name="Rounded Rectangle 6"/>
          <p:cNvSpPr/>
          <p:nvPr/>
        </p:nvSpPr>
        <p:spPr>
          <a:xfrm>
            <a:off x="6388925" y="984886"/>
            <a:ext cx="5803075" cy="577217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590805" y="1446551"/>
            <a:ext cx="5415148" cy="3970318"/>
          </a:xfrm>
          <a:prstGeom prst="rect">
            <a:avLst/>
          </a:prstGeom>
          <a:noFill/>
        </p:spPr>
        <p:txBody>
          <a:bodyPr wrap="square" rtlCol="0">
            <a:spAutoFit/>
          </a:bodyPr>
          <a:lstStyle/>
          <a:p>
            <a:pPr>
              <a:lnSpc>
                <a:spcPct val="150000"/>
              </a:lnSpc>
            </a:pPr>
            <a:r>
              <a:rPr lang="vi-VN" sz="2600" dirty="0">
                <a:latin typeface="+mj-lt"/>
              </a:rPr>
              <a:t>Câu 2: Chức năng </a:t>
            </a:r>
            <a:r>
              <a:rPr lang="vi-VN" sz="2600" b="1" dirty="0">
                <a:latin typeface="+mj-lt"/>
              </a:rPr>
              <a:t>không</a:t>
            </a:r>
            <a:r>
              <a:rPr lang="vi-VN" sz="2600" dirty="0">
                <a:latin typeface="+mj-lt"/>
              </a:rPr>
              <a:t> có ở protein là</a:t>
            </a:r>
            <a:endParaRPr lang="en-US" sz="2600" dirty="0">
              <a:latin typeface="+mj-lt"/>
            </a:endParaRPr>
          </a:p>
          <a:p>
            <a:pPr marL="342900" indent="-342900">
              <a:lnSpc>
                <a:spcPct val="150000"/>
              </a:lnSpc>
              <a:buAutoNum type="alphaUcPeriod"/>
            </a:pPr>
            <a:r>
              <a:rPr lang="vi-VN" sz="2600" dirty="0">
                <a:latin typeface="+mj-lt"/>
              </a:rPr>
              <a:t>cấu trúc 			   </a:t>
            </a:r>
          </a:p>
          <a:p>
            <a:pPr>
              <a:lnSpc>
                <a:spcPct val="150000"/>
              </a:lnSpc>
            </a:pPr>
            <a:r>
              <a:rPr lang="vi-VN" sz="2600" dirty="0">
                <a:latin typeface="+mj-lt"/>
              </a:rPr>
              <a:t>B. Xúc tác quá trình trao đổi chất</a:t>
            </a:r>
            <a:endParaRPr lang="en-US" sz="2600" dirty="0">
              <a:latin typeface="+mj-lt"/>
            </a:endParaRPr>
          </a:p>
          <a:p>
            <a:pPr>
              <a:lnSpc>
                <a:spcPct val="150000"/>
              </a:lnSpc>
            </a:pPr>
            <a:r>
              <a:rPr lang="vi-VN" sz="2600" dirty="0">
                <a:latin typeface="+mj-lt"/>
              </a:rPr>
              <a:t>C. điều hòa quá trình trao đổi chất </a:t>
            </a:r>
            <a:endParaRPr lang="en-US" sz="2600" dirty="0">
              <a:latin typeface="+mj-lt"/>
            </a:endParaRPr>
          </a:p>
          <a:p>
            <a:pPr>
              <a:lnSpc>
                <a:spcPct val="150000"/>
              </a:lnSpc>
            </a:pPr>
            <a:r>
              <a:rPr lang="vi-VN" sz="2600" dirty="0">
                <a:latin typeface="+mj-lt"/>
              </a:rPr>
              <a:t>D. truyền đạt thông tin di truyền</a:t>
            </a:r>
            <a:endParaRPr lang="en-US" sz="2600" dirty="0">
              <a:latin typeface="+mj-lt"/>
            </a:endParaRPr>
          </a:p>
          <a:p>
            <a:endParaRPr lang="en-US" dirty="0"/>
          </a:p>
        </p:txBody>
      </p:sp>
      <p:pic>
        <p:nvPicPr>
          <p:cNvPr id="11" name="Picture 2" descr="Bảo vệ luận văn 4/1/2017 - THIẾT BỊ &amp; CNVL CƠ KH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18" y="2553195"/>
            <a:ext cx="708617" cy="47155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ảo vệ luận văn 4/1/2017 - THIẾT BỊ &amp; CNVL CƠ KH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5163" y="4593312"/>
            <a:ext cx="708617" cy="471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48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CF3BD8-9355-AD54-0012-9A11FBD77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826" y="594098"/>
            <a:ext cx="11317857" cy="54961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TextBox 18">
            <a:extLst>
              <a:ext uri="{FF2B5EF4-FFF2-40B4-BE49-F238E27FC236}">
                <a16:creationId xmlns:a16="http://schemas.microsoft.com/office/drawing/2014/main" id="{93C6EBF4-0D9B-FA98-54D1-35384FD30C2F}"/>
              </a:ext>
            </a:extLst>
          </p:cNvPr>
          <p:cNvSpPr txBox="1"/>
          <p:nvPr/>
        </p:nvSpPr>
        <p:spPr>
          <a:xfrm>
            <a:off x="4643168" y="2987731"/>
            <a:ext cx="2165230" cy="52322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en-US" sz="2800" b="1" dirty="0">
                <a:solidFill>
                  <a:srgbClr val="FF0000"/>
                </a:solidFill>
                <a:latin typeface="Times" panose="02020603050405020304" pitchFamily="18" charset="0"/>
                <a:cs typeface="Times" panose="02020603050405020304" pitchFamily="18" charset="0"/>
              </a:rPr>
              <a:t>?</a:t>
            </a:r>
          </a:p>
        </p:txBody>
      </p:sp>
      <p:cxnSp>
        <p:nvCxnSpPr>
          <p:cNvPr id="21" name="Straight Arrow Connector 20">
            <a:extLst>
              <a:ext uri="{FF2B5EF4-FFF2-40B4-BE49-F238E27FC236}">
                <a16:creationId xmlns:a16="http://schemas.microsoft.com/office/drawing/2014/main" id="{FCF51635-A82B-A7EE-43C4-3B68735C8675}"/>
              </a:ext>
            </a:extLst>
          </p:cNvPr>
          <p:cNvCxnSpPr>
            <a:cxnSpLocks/>
          </p:cNvCxnSpPr>
          <p:nvPr/>
        </p:nvCxnSpPr>
        <p:spPr>
          <a:xfrm flipH="1">
            <a:off x="4140679" y="3528204"/>
            <a:ext cx="1585104" cy="12723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2CB5F36-FA50-87F7-FCAA-9B07E3048C65}"/>
              </a:ext>
            </a:extLst>
          </p:cNvPr>
          <p:cNvCxnSpPr>
            <a:cxnSpLocks/>
          </p:cNvCxnSpPr>
          <p:nvPr/>
        </p:nvCxnSpPr>
        <p:spPr>
          <a:xfrm>
            <a:off x="5774306" y="3519577"/>
            <a:ext cx="3412826" cy="12810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59464BC-1E5D-645E-7109-96800465EFC4}"/>
              </a:ext>
            </a:extLst>
          </p:cNvPr>
          <p:cNvCxnSpPr>
            <a:cxnSpLocks/>
            <a:stCxn id="19" idx="2"/>
          </p:cNvCxnSpPr>
          <p:nvPr/>
        </p:nvCxnSpPr>
        <p:spPr>
          <a:xfrm>
            <a:off x="5725783" y="3510951"/>
            <a:ext cx="502489" cy="12896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8E7FD17-502D-69E2-024D-6DB4D4C05984}"/>
              </a:ext>
            </a:extLst>
          </p:cNvPr>
          <p:cNvCxnSpPr/>
          <p:nvPr/>
        </p:nvCxnSpPr>
        <p:spPr>
          <a:xfrm>
            <a:off x="6875253" y="3269411"/>
            <a:ext cx="1380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3B0A06A-BCD4-2650-9BBD-E06DD1BC0F84}"/>
              </a:ext>
            </a:extLst>
          </p:cNvPr>
          <p:cNvCxnSpPr/>
          <p:nvPr/>
        </p:nvCxnSpPr>
        <p:spPr>
          <a:xfrm flipH="1">
            <a:off x="4140679" y="3286664"/>
            <a:ext cx="50248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E670A57-6D18-95C8-E70D-0865349325F3}"/>
              </a:ext>
            </a:extLst>
          </p:cNvPr>
          <p:cNvCxnSpPr>
            <a:cxnSpLocks/>
          </p:cNvCxnSpPr>
          <p:nvPr/>
        </p:nvCxnSpPr>
        <p:spPr>
          <a:xfrm flipV="1">
            <a:off x="5725783" y="1780032"/>
            <a:ext cx="2848874" cy="12076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7B57803D-505E-9530-8267-A13A5CE28A25}"/>
              </a:ext>
            </a:extLst>
          </p:cNvPr>
          <p:cNvCxnSpPr>
            <a:stCxn id="19" idx="0"/>
          </p:cNvCxnSpPr>
          <p:nvPr/>
        </p:nvCxnSpPr>
        <p:spPr>
          <a:xfrm flipV="1">
            <a:off x="5725783" y="1780033"/>
            <a:ext cx="97047" cy="12076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912ABE7-BEFB-B2B0-3273-80C927D276FC}"/>
              </a:ext>
            </a:extLst>
          </p:cNvPr>
          <p:cNvCxnSpPr>
            <a:cxnSpLocks/>
          </p:cNvCxnSpPr>
          <p:nvPr/>
        </p:nvCxnSpPr>
        <p:spPr>
          <a:xfrm flipH="1" flipV="1">
            <a:off x="3709358" y="1926681"/>
            <a:ext cx="2016425" cy="10610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A7061D2E-315C-860E-5BD1-1082989A8157}"/>
              </a:ext>
            </a:extLst>
          </p:cNvPr>
          <p:cNvSpPr txBox="1"/>
          <p:nvPr/>
        </p:nvSpPr>
        <p:spPr>
          <a:xfrm>
            <a:off x="465826" y="215660"/>
            <a:ext cx="11317857" cy="378437"/>
          </a:xfrm>
          <a:prstGeom prst="rect">
            <a:avLst/>
          </a:prstGeom>
          <a:noFill/>
        </p:spPr>
        <p:txBody>
          <a:bodyPr wrap="square">
            <a:spAutoFit/>
          </a:bodyPr>
          <a:lstStyle/>
          <a:p>
            <a:pPr marL="0" marR="0" indent="226695">
              <a:lnSpc>
                <a:spcPts val="2100"/>
              </a:lnSpc>
              <a:spcBef>
                <a:spcPts val="0"/>
              </a:spcBef>
              <a:spcAft>
                <a:spcPts val="0"/>
              </a:spcAft>
              <a:tabLst>
                <a:tab pos="381000" algn="l"/>
                <a:tab pos="533400" algn="l"/>
                <a:tab pos="685800" algn="l"/>
                <a:tab pos="838200" algn="l"/>
              </a:tabLst>
            </a:pPr>
            <a:r>
              <a:rPr lang="en-US" sz="2800" dirty="0">
                <a:effectLst/>
                <a:latin typeface="Times New Roman" panose="02020603050405020304" pitchFamily="18" charset="0"/>
                <a:ea typeface="Times New Roman" panose="02020603050405020304" pitchFamily="18" charset="0"/>
              </a:rPr>
              <a:t>Trong </a:t>
            </a:r>
            <a:r>
              <a:rPr lang="en-US" sz="2800" dirty="0" err="1">
                <a:effectLst/>
                <a:latin typeface="Times New Roman" panose="02020603050405020304" pitchFamily="18" charset="0"/>
                <a:ea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hóa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ví</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dụ</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sau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đây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đều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chứa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loại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nào</a:t>
            </a:r>
            <a:r>
              <a:rPr lang="en-US" sz="2800" dirty="0">
                <a:effectLst/>
                <a:latin typeface="Times New Roman" panose="02020603050405020304" pitchFamily="18" charset="0"/>
                <a:ea typeface="Times New Roman" panose="02020603050405020304" pitchFamily="18" charset="0"/>
              </a:rPr>
              <a:t>?</a:t>
            </a:r>
          </a:p>
        </p:txBody>
      </p:sp>
      <p:sp>
        <p:nvSpPr>
          <p:cNvPr id="54" name="Arrow: Right 53">
            <a:extLst>
              <a:ext uri="{FF2B5EF4-FFF2-40B4-BE49-F238E27FC236}">
                <a16:creationId xmlns:a16="http://schemas.microsoft.com/office/drawing/2014/main" id="{4A234985-6E85-70FC-E4B6-FB7E95B7C561}"/>
              </a:ext>
            </a:extLst>
          </p:cNvPr>
          <p:cNvSpPr/>
          <p:nvPr/>
        </p:nvSpPr>
        <p:spPr>
          <a:xfrm>
            <a:off x="465826" y="6426679"/>
            <a:ext cx="1207699" cy="2156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D13B1CF4-11C6-7EF3-C087-B2B7597EEAB9}"/>
              </a:ext>
            </a:extLst>
          </p:cNvPr>
          <p:cNvSpPr txBox="1"/>
          <p:nvPr/>
        </p:nvSpPr>
        <p:spPr>
          <a:xfrm>
            <a:off x="1906437" y="6282437"/>
            <a:ext cx="1802921" cy="523220"/>
          </a:xfrm>
          <a:prstGeom prst="rect">
            <a:avLst/>
          </a:prstGeom>
          <a:noFill/>
        </p:spPr>
        <p:txBody>
          <a:bodyPr wrap="square" rtlCol="0">
            <a:spAutoFit/>
          </a:bodyPr>
          <a:lstStyle/>
          <a:p>
            <a:r>
              <a:rPr lang="en-US" sz="2800" b="1" dirty="0">
                <a:latin typeface="Times" panose="02020603050405020304" pitchFamily="18" charset="0"/>
                <a:cs typeface="Times" panose="02020603050405020304" pitchFamily="18" charset="0"/>
              </a:rPr>
              <a:t>PROTEIN</a:t>
            </a:r>
          </a:p>
        </p:txBody>
      </p:sp>
    </p:spTree>
    <p:extLst>
      <p:ext uri="{BB962C8B-B14F-4D97-AF65-F5344CB8AC3E}">
        <p14:creationId xmlns:p14="http://schemas.microsoft.com/office/powerpoint/2010/main" val="196927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1000"/>
                                        <p:tgtEl>
                                          <p:spTgt spid="55"/>
                                        </p:tgtEl>
                                      </p:cBhvr>
                                    </p:animEffect>
                                    <p:anim calcmode="lin" valueType="num">
                                      <p:cBhvr>
                                        <p:cTn id="13" dur="1000" fill="hold"/>
                                        <p:tgtEl>
                                          <p:spTgt spid="55"/>
                                        </p:tgtEl>
                                        <p:attrNameLst>
                                          <p:attrName>ppt_x</p:attrName>
                                        </p:attrNameLst>
                                      </p:cBhvr>
                                      <p:tavLst>
                                        <p:tav tm="0">
                                          <p:val>
                                            <p:strVal val="#ppt_x"/>
                                          </p:val>
                                        </p:tav>
                                        <p:tav tm="100000">
                                          <p:val>
                                            <p:strVal val="#ppt_x"/>
                                          </p:val>
                                        </p:tav>
                                      </p:tavLst>
                                    </p:anim>
                                    <p:anim calcmode="lin" valueType="num">
                                      <p:cBhvr>
                                        <p:cTn id="14"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45480" y="3469897"/>
            <a:ext cx="3147894" cy="195824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6521" y="1483105"/>
            <a:ext cx="3147894" cy="194589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317" y="1461404"/>
            <a:ext cx="3172057" cy="195824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9778" y="1502301"/>
            <a:ext cx="3635295" cy="1926700"/>
          </a:xfrm>
          <a:prstGeom prst="rect">
            <a:avLst/>
          </a:prstGeom>
        </p:spPr>
      </p:pic>
      <p:sp>
        <p:nvSpPr>
          <p:cNvPr id="9" name="TextBox 8"/>
          <p:cNvSpPr txBox="1"/>
          <p:nvPr/>
        </p:nvSpPr>
        <p:spPr>
          <a:xfrm>
            <a:off x="572818" y="337353"/>
            <a:ext cx="11488553" cy="1133965"/>
          </a:xfrm>
          <a:prstGeom prst="rect">
            <a:avLst/>
          </a:prstGeom>
          <a:noFill/>
        </p:spPr>
        <p:txBody>
          <a:bodyPr wrap="square" rtlCol="0">
            <a:spAutoFit/>
          </a:bodyPr>
          <a:lstStyle/>
          <a:p>
            <a:pPr>
              <a:lnSpc>
                <a:spcPct val="150000"/>
              </a:lnSpc>
            </a:pPr>
            <a:r>
              <a:rPr lang="en-US" sz="2400" dirty="0" err="1">
                <a:solidFill>
                  <a:srgbClr val="002060"/>
                </a:solidFill>
                <a:latin typeface="Times New Roman" pitchFamily="18" charset="0"/>
                <a:cs typeface="Times New Roman" pitchFamily="18" charset="0"/>
              </a:rPr>
              <a:t>Câu</a:t>
            </a:r>
            <a:r>
              <a:rPr lang="en-US" sz="2400" dirty="0">
                <a:solidFill>
                  <a:srgbClr val="002060"/>
                </a:solidFill>
                <a:latin typeface="Times New Roman" pitchFamily="18" charset="0"/>
                <a:cs typeface="Times New Roman" pitchFamily="18" charset="0"/>
              </a:rPr>
              <a:t> 3. </a:t>
            </a:r>
            <a:r>
              <a:rPr lang="en-US" sz="2400" dirty="0" err="1">
                <a:solidFill>
                  <a:srgbClr val="002060"/>
                </a:solidFill>
                <a:latin typeface="Times New Roman" pitchFamily="18" charset="0"/>
                <a:cs typeface="Times New Roman" pitchFamily="18" charset="0"/>
              </a:rPr>
              <a:t>Tơ</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nhện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tơ</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tằm</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sừng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trâu</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thịt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lợn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thịt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bò</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và</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thịt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gà</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đều</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được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cấu</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tạo</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từ</a:t>
            </a:r>
            <a:r>
              <a:rPr lang="en-US" sz="2400" dirty="0">
                <a:solidFill>
                  <a:srgbClr val="002060"/>
                </a:solidFill>
                <a:latin typeface="Times New Roman" pitchFamily="18" charset="0"/>
                <a:cs typeface="Times New Roman" pitchFamily="18" charset="0"/>
              </a:rPr>
              <a:t> protein </a:t>
            </a:r>
            <a:r>
              <a:rPr lang="en-US" sz="2400" dirty="0" err="1">
                <a:solidFill>
                  <a:srgbClr val="002060"/>
                </a:solidFill>
                <a:latin typeface="Times New Roman" pitchFamily="18" charset="0"/>
                <a:cs typeface="Times New Roman" pitchFamily="18" charset="0"/>
              </a:rPr>
              <a:t>nhưng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chúng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khác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nhau</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về</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rất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nhiều</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đặc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tính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Hãy</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cho</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biết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sự</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khác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nhau</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đó</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là</a:t>
            </a:r>
            <a:r>
              <a:rPr lang="en-US" sz="2400" dirty="0">
                <a:solidFill>
                  <a:srgbClr val="002060"/>
                </a:solidFill>
                <a:latin typeface="Times New Roman" pitchFamily="18" charset="0"/>
                <a:cs typeface="Times New Roman" pitchFamily="18" charset="0"/>
              </a:rPr>
              <a:t> do </a:t>
            </a:r>
            <a:r>
              <a:rPr lang="en-US" sz="2400" dirty="0" err="1">
                <a:solidFill>
                  <a:srgbClr val="002060"/>
                </a:solidFill>
                <a:latin typeface="Times New Roman" pitchFamily="18" charset="0"/>
                <a:cs typeface="Times New Roman" pitchFamily="18" charset="0"/>
              </a:rPr>
              <a:t>đâu</a:t>
            </a:r>
            <a:r>
              <a:rPr lang="en-US" sz="2400" dirty="0">
                <a:solidFill>
                  <a:srgbClr val="002060"/>
                </a:solidFill>
                <a:latin typeface="Times New Roman" pitchFamily="18" charset="0"/>
                <a:cs typeface="Times New Roman" pitchFamily="18" charset="0"/>
              </a:rPr>
              <a:t>?</a:t>
            </a:r>
          </a:p>
        </p:txBody>
      </p:sp>
      <p:pic>
        <p:nvPicPr>
          <p:cNvPr id="8" name="Picture 7" descr="heo"/>
          <p:cNvPicPr>
            <a:picLocks noChangeAspect="1" noChangeArrowheads="1"/>
          </p:cNvPicPr>
          <p:nvPr/>
        </p:nvPicPr>
        <p:blipFill>
          <a:blip r:embed="rId6"/>
          <a:srcRect/>
          <a:stretch>
            <a:fillRect/>
          </a:stretch>
        </p:blipFill>
        <p:spPr bwMode="auto">
          <a:xfrm>
            <a:off x="749778" y="3469897"/>
            <a:ext cx="3659457" cy="1907437"/>
          </a:xfrm>
          <a:prstGeom prst="rect">
            <a:avLst/>
          </a:prstGeom>
          <a:noFill/>
          <a:ln w="9525">
            <a:noFill/>
            <a:miter lim="800000"/>
            <a:headEnd/>
            <a:tailEnd/>
          </a:ln>
        </p:spPr>
      </p:pic>
      <p:pic>
        <p:nvPicPr>
          <p:cNvPr id="10" name="Picture 5" descr="dhd-4gajk"/>
          <p:cNvPicPr>
            <a:picLocks noChangeAspect="1" noChangeArrowheads="1"/>
          </p:cNvPicPr>
          <p:nvPr/>
        </p:nvPicPr>
        <p:blipFill>
          <a:blip r:embed="rId7"/>
          <a:srcRect/>
          <a:stretch>
            <a:fillRect/>
          </a:stretch>
        </p:blipFill>
        <p:spPr bwMode="auto">
          <a:xfrm>
            <a:off x="7744057" y="3447871"/>
            <a:ext cx="3150358" cy="1980273"/>
          </a:xfrm>
          <a:prstGeom prst="rect">
            <a:avLst/>
          </a:prstGeom>
          <a:noFill/>
          <a:ln w="9525">
            <a:noFill/>
            <a:miter lim="800000"/>
            <a:headEnd/>
            <a:tailEnd/>
          </a:ln>
        </p:spPr>
      </p:pic>
      <p:sp>
        <p:nvSpPr>
          <p:cNvPr id="11" name="TextBox 10"/>
          <p:cNvSpPr txBox="1"/>
          <p:nvPr/>
        </p:nvSpPr>
        <p:spPr>
          <a:xfrm>
            <a:off x="130629" y="0"/>
            <a:ext cx="12061371" cy="492443"/>
          </a:xfrm>
          <a:prstGeom prst="rect">
            <a:avLst/>
          </a:prstGeom>
          <a:noFill/>
        </p:spPr>
        <p:txBody>
          <a:bodyPr wrap="square" rtlCol="0">
            <a:spAutoFit/>
          </a:bodyPr>
          <a:lstStyle/>
          <a:p>
            <a:pPr algn="ctr"/>
            <a:r>
              <a:rPr lang="en-US" sz="2600" b="1" dirty="0">
                <a:latin typeface="Times" panose="02020603050405020304" pitchFamily="18" charset="0"/>
                <a:cs typeface="Times" panose="02020603050405020304" pitchFamily="18" charset="0"/>
              </a:rPr>
              <a:t>LUYỆN TẬP</a:t>
            </a:r>
          </a:p>
        </p:txBody>
      </p:sp>
      <p:sp>
        <p:nvSpPr>
          <p:cNvPr id="2" name="TextBox 1">
            <a:extLst>
              <a:ext uri="{FF2B5EF4-FFF2-40B4-BE49-F238E27FC236}">
                <a16:creationId xmlns:a16="http://schemas.microsoft.com/office/drawing/2014/main" id="{7AFF6AD3-DAE1-49DA-70CF-2E809D51B15B}"/>
              </a:ext>
            </a:extLst>
          </p:cNvPr>
          <p:cNvSpPr txBox="1"/>
          <p:nvPr/>
        </p:nvSpPr>
        <p:spPr>
          <a:xfrm>
            <a:off x="478338" y="5427579"/>
            <a:ext cx="11373946" cy="1200329"/>
          </a:xfrm>
          <a:prstGeom prst="rect">
            <a:avLst/>
          </a:prstGeom>
          <a:noFill/>
        </p:spPr>
        <p:txBody>
          <a:bodyPr wrap="square">
            <a:spAutoFit/>
          </a:bodyPr>
          <a:lstStyle/>
          <a:p>
            <a:pPr algn="just"/>
            <a:r>
              <a:rPr lang="en-US" sz="2400" b="0" i="0" dirty="0">
                <a:solidFill>
                  <a:srgbClr val="000000"/>
                </a:solidFill>
                <a:effectLst/>
                <a:latin typeface="+mj-lt"/>
              </a:rPr>
              <a:t>- </a:t>
            </a:r>
            <a:r>
              <a:rPr lang="vi-VN" sz="2400" b="0" i="0" dirty="0">
                <a:solidFill>
                  <a:srgbClr val="000000"/>
                </a:solidFill>
                <a:effectLst/>
                <a:latin typeface="+mj-lt"/>
              </a:rPr>
              <a:t>Do sự khác nhau về số lượng, thành phần và trật tự sắp xếp của 20 loại </a:t>
            </a:r>
            <a:r>
              <a:rPr lang="en-US" sz="2400" b="0" i="0" dirty="0">
                <a:solidFill>
                  <a:srgbClr val="000000"/>
                </a:solidFill>
                <a:effectLst/>
                <a:latin typeface="Times" panose="02020603050405020304" pitchFamily="18" charset="0"/>
                <a:cs typeface="Times" panose="02020603050405020304" pitchFamily="18" charset="0"/>
              </a:rPr>
              <a:t>amino acid </a:t>
            </a:r>
            <a:r>
              <a:rPr lang="vi-VN" sz="2400" b="0" i="0" dirty="0">
                <a:solidFill>
                  <a:srgbClr val="000000"/>
                </a:solidFill>
                <a:effectLst/>
                <a:latin typeface="Times" panose="02020603050405020304" pitchFamily="18" charset="0"/>
                <a:cs typeface="Times" panose="02020603050405020304" pitchFamily="18" charset="0"/>
              </a:rPr>
              <a:t>đồng </a:t>
            </a:r>
            <a:r>
              <a:rPr lang="vi-VN" sz="2400" b="0" i="0" dirty="0">
                <a:solidFill>
                  <a:srgbClr val="000000"/>
                </a:solidFill>
                <a:effectLst/>
                <a:latin typeface="+mj-lt"/>
              </a:rPr>
              <a:t>thời có sự khác nhau về các bậc cấu trúc không gian nên mặc dù cùng là protein nhưng </a:t>
            </a:r>
            <a:r>
              <a:rPr lang="en-US" sz="2400" dirty="0" err="1">
                <a:solidFill>
                  <a:srgbClr val="002060"/>
                </a:solidFill>
                <a:latin typeface="Times New Roman" pitchFamily="18" charset="0"/>
                <a:cs typeface="Times New Roman" pitchFamily="18" charset="0"/>
              </a:rPr>
              <a:t>tơ</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nhện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tơ</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tằm</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sừng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trâu</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thịt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bò</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thịt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lợn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và</a:t>
            </a:r>
            <a:r>
              <a:rPr lang="en-US" sz="2400" dirty="0">
                <a:solidFill>
                  <a:srgbClr val="002060"/>
                </a:solidFill>
                <a:latin typeface="Times New Roman" pitchFamily="18" charset="0"/>
                <a:cs typeface="Times New Roman" pitchFamily="18" charset="0"/>
              </a:rPr>
              <a:t> </a:t>
            </a:r>
            <a:r>
              <a:rPr lang="vi-VN" sz="2400" b="0" i="0" dirty="0">
                <a:solidFill>
                  <a:srgbClr val="000000"/>
                </a:solidFill>
                <a:effectLst/>
                <a:latin typeface="+mj-lt"/>
              </a:rPr>
              <a:t>thịt gà lại khác nhau về nhiều đặc tính.</a:t>
            </a:r>
            <a:endParaRPr lang="en-US" sz="2400" dirty="0">
              <a:latin typeface="+mj-lt"/>
            </a:endParaRPr>
          </a:p>
        </p:txBody>
      </p:sp>
    </p:spTree>
    <p:extLst>
      <p:ext uri="{BB962C8B-B14F-4D97-AF65-F5344CB8AC3E}">
        <p14:creationId xmlns:p14="http://schemas.microsoft.com/office/powerpoint/2010/main" val="23672066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par>
                                <p:cTn id="8" presetID="5"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par>
                                <p:cTn id="11" presetID="5"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heckerboard(across)">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148d2083938766"/>
          <p:cNvPicPr>
            <a:picLocks noChangeAspect="1" noChangeArrowheads="1"/>
          </p:cNvPicPr>
          <p:nvPr/>
        </p:nvPicPr>
        <p:blipFill>
          <a:blip r:embed="rId2"/>
          <a:srcRect/>
          <a:stretch>
            <a:fillRect/>
          </a:stretch>
        </p:blipFill>
        <p:spPr bwMode="auto">
          <a:xfrm>
            <a:off x="1738282" y="1214422"/>
            <a:ext cx="2854326" cy="2713038"/>
          </a:xfrm>
          <a:prstGeom prst="rect">
            <a:avLst/>
          </a:prstGeom>
          <a:noFill/>
          <a:ln w="9525">
            <a:noFill/>
            <a:miter lim="800000"/>
            <a:headEnd/>
            <a:tailEnd/>
          </a:ln>
        </p:spPr>
      </p:pic>
      <p:pic>
        <p:nvPicPr>
          <p:cNvPr id="25605" name="Picture 5" descr="XINHXINH_23732726"/>
          <p:cNvPicPr>
            <a:picLocks noChangeAspect="1" noChangeArrowheads="1"/>
          </p:cNvPicPr>
          <p:nvPr/>
        </p:nvPicPr>
        <p:blipFill>
          <a:blip r:embed="rId3"/>
          <a:srcRect/>
          <a:stretch>
            <a:fillRect/>
          </a:stretch>
        </p:blipFill>
        <p:spPr bwMode="auto">
          <a:xfrm>
            <a:off x="4667240" y="1142985"/>
            <a:ext cx="2857520" cy="2747963"/>
          </a:xfrm>
          <a:prstGeom prst="rect">
            <a:avLst/>
          </a:prstGeom>
          <a:noFill/>
          <a:ln w="9525">
            <a:noFill/>
            <a:miter lim="800000"/>
            <a:headEnd/>
            <a:tailEnd/>
          </a:ln>
        </p:spPr>
      </p:pic>
      <p:pic>
        <p:nvPicPr>
          <p:cNvPr id="25606" name="Picture 6" descr="2932561530076200744S500x500Q85"/>
          <p:cNvPicPr>
            <a:picLocks noChangeAspect="1" noChangeArrowheads="1"/>
          </p:cNvPicPr>
          <p:nvPr/>
        </p:nvPicPr>
        <p:blipFill>
          <a:blip r:embed="rId4"/>
          <a:srcRect/>
          <a:stretch>
            <a:fillRect/>
          </a:stretch>
        </p:blipFill>
        <p:spPr bwMode="auto">
          <a:xfrm>
            <a:off x="7524760" y="1142985"/>
            <a:ext cx="2924176" cy="2773363"/>
          </a:xfrm>
          <a:prstGeom prst="rect">
            <a:avLst/>
          </a:prstGeom>
          <a:noFill/>
          <a:ln w="9525">
            <a:noFill/>
            <a:miter lim="800000"/>
            <a:headEnd/>
            <a:tailEnd/>
          </a:ln>
        </p:spPr>
      </p:pic>
      <p:pic>
        <p:nvPicPr>
          <p:cNvPr id="25608" name="Picture 8" descr="dau-nanh"/>
          <p:cNvPicPr>
            <a:picLocks noChangeAspect="1" noChangeArrowheads="1"/>
          </p:cNvPicPr>
          <p:nvPr/>
        </p:nvPicPr>
        <p:blipFill>
          <a:blip r:embed="rId5"/>
          <a:srcRect/>
          <a:stretch>
            <a:fillRect/>
          </a:stretch>
        </p:blipFill>
        <p:spPr bwMode="auto">
          <a:xfrm>
            <a:off x="1738282" y="4000505"/>
            <a:ext cx="2857520" cy="2571767"/>
          </a:xfrm>
          <a:prstGeom prst="rect">
            <a:avLst/>
          </a:prstGeom>
          <a:noFill/>
          <a:ln w="9525">
            <a:noFill/>
            <a:miter lim="800000"/>
            <a:headEnd/>
            <a:tailEnd/>
          </a:ln>
        </p:spPr>
      </p:pic>
      <p:pic>
        <p:nvPicPr>
          <p:cNvPr id="25610" name="Picture 10" descr="16032011_lssk_namrom"/>
          <p:cNvPicPr>
            <a:picLocks noChangeAspect="1" noChangeArrowheads="1"/>
          </p:cNvPicPr>
          <p:nvPr/>
        </p:nvPicPr>
        <p:blipFill>
          <a:blip r:embed="rId6"/>
          <a:srcRect/>
          <a:stretch>
            <a:fillRect/>
          </a:stretch>
        </p:blipFill>
        <p:spPr bwMode="auto">
          <a:xfrm>
            <a:off x="7524760" y="3929066"/>
            <a:ext cx="2928958" cy="2643206"/>
          </a:xfrm>
          <a:prstGeom prst="rect">
            <a:avLst/>
          </a:prstGeom>
          <a:noFill/>
          <a:ln w="9525">
            <a:noFill/>
            <a:miter lim="800000"/>
            <a:headEnd/>
            <a:tailEnd/>
          </a:ln>
        </p:spPr>
      </p:pic>
      <p:pic>
        <p:nvPicPr>
          <p:cNvPr id="7" name="Picture 6" descr="images (4).jpg"/>
          <p:cNvPicPr>
            <a:picLocks noChangeAspect="1"/>
          </p:cNvPicPr>
          <p:nvPr/>
        </p:nvPicPr>
        <p:blipFill>
          <a:blip r:embed="rId7"/>
          <a:stretch>
            <a:fillRect/>
          </a:stretch>
        </p:blipFill>
        <p:spPr>
          <a:xfrm>
            <a:off x="4667240" y="3929066"/>
            <a:ext cx="2847976" cy="2643206"/>
          </a:xfrm>
          <a:prstGeom prst="rect">
            <a:avLst/>
          </a:prstGeom>
        </p:spPr>
      </p:pic>
      <p:sp>
        <p:nvSpPr>
          <p:cNvPr id="8" name="Text Box 9"/>
          <p:cNvSpPr txBox="1">
            <a:spLocks noChangeArrowheads="1"/>
          </p:cNvSpPr>
          <p:nvPr/>
        </p:nvSpPr>
        <p:spPr bwMode="auto">
          <a:xfrm>
            <a:off x="449854" y="0"/>
            <a:ext cx="11480478" cy="1077218"/>
          </a:xfrm>
          <a:prstGeom prst="rect">
            <a:avLst/>
          </a:prstGeom>
          <a:blipFill>
            <a:blip r:embed="rId8"/>
            <a:tile tx="0" ty="0" sx="100000" sy="100000" flip="none" algn="tl"/>
          </a:blipFill>
          <a:ln w="9525">
            <a:noFill/>
            <a:miter lim="800000"/>
            <a:headEnd/>
            <a:tailEnd/>
          </a:ln>
        </p:spPr>
        <p:txBody>
          <a:bodyPr wrap="square">
            <a:spAutoFit/>
          </a:bodyPr>
          <a:lstStyle/>
          <a:p>
            <a:pPr>
              <a:spcBef>
                <a:spcPct val="50000"/>
              </a:spcBef>
            </a:pPr>
            <a:r>
              <a:rPr lang="en-US" altLang="en-US" sz="3200" dirty="0" err="1">
                <a:solidFill>
                  <a:srgbClr val="FF0000"/>
                </a:solidFill>
                <a:latin typeface="Times New Roman" pitchFamily="18" charset="0"/>
                <a:cs typeface="Times New Roman" pitchFamily="18" charset="0"/>
              </a:rPr>
              <a:t>Câu</a:t>
            </a:r>
            <a:r>
              <a:rPr lang="en-US" altLang="en-US" sz="3200" dirty="0">
                <a:solidFill>
                  <a:srgbClr val="FF0000"/>
                </a:solidFill>
                <a:latin typeface="Times New Roman" pitchFamily="18" charset="0"/>
                <a:cs typeface="Times New Roman" pitchFamily="18" charset="0"/>
              </a:rPr>
              <a:t> 4. </a:t>
            </a:r>
            <a:r>
              <a:rPr lang="en-US" altLang="en-US" sz="3200" dirty="0" err="1">
                <a:solidFill>
                  <a:srgbClr val="FF0000"/>
                </a:solidFill>
                <a:latin typeface="Times New Roman" pitchFamily="18" charset="0"/>
                <a:cs typeface="Times New Roman" pitchFamily="18" charset="0"/>
              </a:rPr>
              <a:t>Tại</a:t>
            </a:r>
            <a:r>
              <a:rPr lang="en-US" altLang="en-US" sz="3200" dirty="0">
                <a:solidFill>
                  <a:srgbClr val="FF0000"/>
                </a:solidFill>
                <a:latin typeface="Times New Roman" pitchFamily="18" charset="0"/>
                <a:cs typeface="Times New Roman" pitchFamily="18" charset="0"/>
              </a:rPr>
              <a:t> </a:t>
            </a:r>
            <a:r>
              <a:rPr lang="en-US" altLang="en-US" sz="3200" dirty="0" err="1">
                <a:solidFill>
                  <a:srgbClr val="FF0000"/>
                </a:solidFill>
                <a:latin typeface="Times New Roman" pitchFamily="18" charset="0"/>
                <a:cs typeface="Times New Roman" pitchFamily="18" charset="0"/>
              </a:rPr>
              <a:t>sao</a:t>
            </a:r>
            <a:r>
              <a:rPr lang="en-US" altLang="en-US" sz="3200" dirty="0">
                <a:solidFill>
                  <a:srgbClr val="FF0000"/>
                </a:solidFill>
                <a:latin typeface="Times New Roman" pitchFamily="18" charset="0"/>
                <a:cs typeface="Times New Roman" pitchFamily="18" charset="0"/>
              </a:rPr>
              <a:t> </a:t>
            </a:r>
            <a:r>
              <a:rPr lang="en-US" altLang="en-US" sz="3200" dirty="0" err="1">
                <a:solidFill>
                  <a:srgbClr val="FF0000"/>
                </a:solidFill>
                <a:latin typeface="Times New Roman" pitchFamily="18" charset="0"/>
                <a:cs typeface="Times New Roman" pitchFamily="18" charset="0"/>
              </a:rPr>
              <a:t>chúng</a:t>
            </a:r>
            <a:r>
              <a:rPr lang="en-US" altLang="en-US" sz="3200" dirty="0">
                <a:solidFill>
                  <a:srgbClr val="FF0000"/>
                </a:solidFill>
                <a:latin typeface="Times New Roman" pitchFamily="18" charset="0"/>
                <a:cs typeface="Times New Roman" pitchFamily="18" charset="0"/>
              </a:rPr>
              <a:t> ta </a:t>
            </a:r>
            <a:r>
              <a:rPr lang="en-US" altLang="en-US" sz="3200" dirty="0" err="1">
                <a:solidFill>
                  <a:srgbClr val="FF0000"/>
                </a:solidFill>
                <a:latin typeface="Times New Roman" pitchFamily="18" charset="0"/>
                <a:cs typeface="Times New Roman" pitchFamily="18" charset="0"/>
              </a:rPr>
              <a:t>cần</a:t>
            </a:r>
            <a:r>
              <a:rPr lang="en-US" altLang="en-US" sz="3200" dirty="0">
                <a:solidFill>
                  <a:srgbClr val="FF0000"/>
                </a:solidFill>
                <a:latin typeface="Times New Roman" pitchFamily="18" charset="0"/>
                <a:cs typeface="Times New Roman" pitchFamily="18" charset="0"/>
              </a:rPr>
              <a:t> </a:t>
            </a:r>
            <a:r>
              <a:rPr lang="en-US" altLang="en-US" sz="3200" dirty="0" err="1">
                <a:solidFill>
                  <a:srgbClr val="FF0000"/>
                </a:solidFill>
                <a:latin typeface="Times New Roman" pitchFamily="18" charset="0"/>
                <a:cs typeface="Times New Roman" pitchFamily="18" charset="0"/>
              </a:rPr>
              <a:t>ăn</a:t>
            </a:r>
            <a:r>
              <a:rPr lang="en-US" altLang="en-US" sz="3200" dirty="0">
                <a:solidFill>
                  <a:srgbClr val="FF0000"/>
                </a:solidFill>
                <a:latin typeface="Times New Roman" pitchFamily="18" charset="0"/>
                <a:cs typeface="Times New Roman" pitchFamily="18" charset="0"/>
              </a:rPr>
              <a:t> </a:t>
            </a:r>
            <a:r>
              <a:rPr lang="en-US" altLang="en-US" sz="3200" dirty="0" err="1">
                <a:solidFill>
                  <a:srgbClr val="FF0000"/>
                </a:solidFill>
                <a:latin typeface="Times New Roman" pitchFamily="18" charset="0"/>
                <a:cs typeface="Times New Roman" pitchFamily="18" charset="0"/>
              </a:rPr>
              <a:t>prôtêin</a:t>
            </a:r>
            <a:r>
              <a:rPr lang="en-US" altLang="en-US" sz="3200" dirty="0">
                <a:solidFill>
                  <a:srgbClr val="FF0000"/>
                </a:solidFill>
                <a:latin typeface="Times New Roman" pitchFamily="18" charset="0"/>
                <a:cs typeface="Times New Roman" pitchFamily="18" charset="0"/>
              </a:rPr>
              <a:t> </a:t>
            </a:r>
            <a:r>
              <a:rPr lang="en-US" altLang="en-US" sz="3200" dirty="0" err="1">
                <a:solidFill>
                  <a:srgbClr val="FF0000"/>
                </a:solidFill>
                <a:latin typeface="Times New Roman" pitchFamily="18" charset="0"/>
                <a:cs typeface="Times New Roman" pitchFamily="18" charset="0"/>
              </a:rPr>
              <a:t>từ</a:t>
            </a:r>
            <a:r>
              <a:rPr lang="en-US" altLang="en-US" sz="3200" dirty="0">
                <a:solidFill>
                  <a:srgbClr val="FF0000"/>
                </a:solidFill>
                <a:latin typeface="Times New Roman" pitchFamily="18" charset="0"/>
                <a:cs typeface="Times New Roman" pitchFamily="18" charset="0"/>
              </a:rPr>
              <a:t> </a:t>
            </a:r>
            <a:r>
              <a:rPr lang="en-US" altLang="en-US" sz="3200" dirty="0" err="1">
                <a:solidFill>
                  <a:srgbClr val="FF0000"/>
                </a:solidFill>
                <a:latin typeface="Times New Roman" pitchFamily="18" charset="0"/>
                <a:cs typeface="Times New Roman" pitchFamily="18" charset="0"/>
              </a:rPr>
              <a:t>các</a:t>
            </a:r>
            <a:r>
              <a:rPr lang="en-US" altLang="en-US" sz="3200" dirty="0">
                <a:solidFill>
                  <a:srgbClr val="FF0000"/>
                </a:solidFill>
                <a:latin typeface="Times New Roman" pitchFamily="18" charset="0"/>
                <a:cs typeface="Times New Roman" pitchFamily="18" charset="0"/>
              </a:rPr>
              <a:t> </a:t>
            </a:r>
            <a:r>
              <a:rPr lang="en-US" altLang="en-US" sz="3200" dirty="0" err="1">
                <a:solidFill>
                  <a:srgbClr val="FF0000"/>
                </a:solidFill>
                <a:latin typeface="Times New Roman" pitchFamily="18" charset="0"/>
                <a:cs typeface="Times New Roman" pitchFamily="18" charset="0"/>
              </a:rPr>
              <a:t>nguồn</a:t>
            </a:r>
            <a:r>
              <a:rPr lang="en-US" altLang="en-US" sz="3200" dirty="0">
                <a:solidFill>
                  <a:srgbClr val="FF0000"/>
                </a:solidFill>
                <a:latin typeface="Times New Roman" pitchFamily="18" charset="0"/>
                <a:cs typeface="Times New Roman" pitchFamily="18" charset="0"/>
              </a:rPr>
              <a:t> </a:t>
            </a:r>
            <a:r>
              <a:rPr lang="en-US" altLang="en-US" sz="3200" dirty="0" err="1">
                <a:solidFill>
                  <a:srgbClr val="FF0000"/>
                </a:solidFill>
                <a:latin typeface="Times New Roman" pitchFamily="18" charset="0"/>
                <a:cs typeface="Times New Roman" pitchFamily="18" charset="0"/>
              </a:rPr>
              <a:t>thực</a:t>
            </a:r>
            <a:r>
              <a:rPr lang="en-US" altLang="en-US" sz="3200" dirty="0">
                <a:solidFill>
                  <a:srgbClr val="FF0000"/>
                </a:solidFill>
                <a:latin typeface="Times New Roman" pitchFamily="18" charset="0"/>
                <a:cs typeface="Times New Roman" pitchFamily="18" charset="0"/>
              </a:rPr>
              <a:t> </a:t>
            </a:r>
            <a:r>
              <a:rPr lang="en-US" altLang="en-US" sz="3200" dirty="0" err="1">
                <a:solidFill>
                  <a:srgbClr val="FF0000"/>
                </a:solidFill>
                <a:latin typeface="Times New Roman" pitchFamily="18" charset="0"/>
                <a:cs typeface="Times New Roman" pitchFamily="18" charset="0"/>
              </a:rPr>
              <a:t>phẩm</a:t>
            </a:r>
            <a:r>
              <a:rPr lang="en-US" altLang="en-US" sz="3200" dirty="0">
                <a:solidFill>
                  <a:srgbClr val="FF0000"/>
                </a:solidFill>
                <a:latin typeface="Times New Roman" pitchFamily="18" charset="0"/>
                <a:cs typeface="Times New Roman" pitchFamily="18" charset="0"/>
              </a:rPr>
              <a:t> </a:t>
            </a:r>
            <a:r>
              <a:rPr lang="en-US" altLang="en-US" sz="3200" dirty="0" err="1">
                <a:solidFill>
                  <a:srgbClr val="FF0000"/>
                </a:solidFill>
                <a:latin typeface="Times New Roman" pitchFamily="18" charset="0"/>
                <a:cs typeface="Times New Roman" pitchFamily="18" charset="0"/>
              </a:rPr>
              <a:t>khác</a:t>
            </a:r>
            <a:r>
              <a:rPr lang="en-US" altLang="en-US" sz="3200" dirty="0">
                <a:solidFill>
                  <a:srgbClr val="FF0000"/>
                </a:solidFill>
                <a:latin typeface="Times New Roman" pitchFamily="18" charset="0"/>
                <a:cs typeface="Times New Roman" pitchFamily="18" charset="0"/>
              </a:rPr>
              <a:t> </a:t>
            </a:r>
            <a:r>
              <a:rPr lang="en-US" altLang="en-US" sz="3200" dirty="0" err="1">
                <a:solidFill>
                  <a:srgbClr val="FF0000"/>
                </a:solidFill>
                <a:latin typeface="Times New Roman" pitchFamily="18" charset="0"/>
                <a:cs typeface="Times New Roman" pitchFamily="18" charset="0"/>
              </a:rPr>
              <a:t>nhau</a:t>
            </a:r>
            <a:r>
              <a:rPr lang="en-US" altLang="en-US" sz="3200" dirty="0">
                <a:solidFill>
                  <a:srgbClr val="FF0000"/>
                </a:solidFill>
                <a:latin typeface="Times New Roman" pitchFamily="18" charset="0"/>
                <a:cs typeface="Times New Roman" pitchFamily="18" charset="0"/>
              </a:rPr>
              <a:t>?</a:t>
            </a:r>
          </a:p>
        </p:txBody>
      </p:sp>
      <p:sp>
        <p:nvSpPr>
          <p:cNvPr id="10" name="TextBox 9"/>
          <p:cNvSpPr txBox="1"/>
          <p:nvPr/>
        </p:nvSpPr>
        <p:spPr>
          <a:xfrm>
            <a:off x="405442" y="2500307"/>
            <a:ext cx="5240587" cy="954107"/>
          </a:xfrm>
          <a:prstGeom prst="rect">
            <a:avLst/>
          </a:prstGeom>
          <a:noFill/>
        </p:spPr>
        <p:txBody>
          <a:bodyPr wrap="square" rtlCol="0">
            <a:spAutoFit/>
          </a:bodyPr>
          <a:lstStyle/>
          <a:p>
            <a:r>
              <a:rPr lang="en-US" sz="2800" dirty="0">
                <a:latin typeface="Times New Roman" pitchFamily="18" charset="0"/>
                <a:cs typeface="Times New Roman" pitchFamily="18" charset="0"/>
              </a:rPr>
              <a:t>Ở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20 </a:t>
            </a:r>
            <a:r>
              <a:rPr lang="en-US" sz="2800" dirty="0" err="1">
                <a:latin typeface="Times New Roman" pitchFamily="18" charset="0"/>
                <a:cs typeface="Times New Roman" pitchFamily="18" charset="0"/>
              </a:rPr>
              <a:t>loại</a:t>
            </a:r>
            <a:r>
              <a:rPr lang="en-US" sz="2800" dirty="0">
                <a:latin typeface="Times New Roman" pitchFamily="18" charset="0"/>
                <a:cs typeface="Times New Roman" pitchFamily="18" charset="0"/>
              </a:rPr>
              <a:t> </a:t>
            </a:r>
          </a:p>
          <a:p>
            <a:r>
              <a:rPr lang="en-US" sz="2800" dirty="0">
                <a:latin typeface="Times New Roman" pitchFamily="18" charset="0"/>
                <a:cs typeface="Times New Roman" pitchFamily="18" charset="0"/>
              </a:rPr>
              <a:t>amino acid </a:t>
            </a:r>
            <a:r>
              <a:rPr lang="en-US" sz="2800" dirty="0" err="1">
                <a:latin typeface="Times New Roman" pitchFamily="18" charset="0"/>
                <a:cs typeface="Times New Roman" pitchFamily="18" charset="0"/>
              </a:rPr>
              <a:t>cấu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nên</a:t>
            </a:r>
            <a:r>
              <a:rPr lang="en-US" sz="2800" dirty="0">
                <a:latin typeface="Times New Roman" pitchFamily="18" charset="0"/>
                <a:cs typeface="Times New Roman" pitchFamily="18" charset="0"/>
              </a:rPr>
              <a:t> protein </a:t>
            </a:r>
            <a:endParaRPr lang="vi-VN" sz="2800" dirty="0">
              <a:latin typeface="Times New Roman" pitchFamily="18" charset="0"/>
              <a:cs typeface="Times New Roman" pitchFamily="18" charset="0"/>
            </a:endParaRPr>
          </a:p>
        </p:txBody>
      </p:sp>
      <p:cxnSp>
        <p:nvCxnSpPr>
          <p:cNvPr id="12" name="Straight Arrow Connector 15"/>
          <p:cNvCxnSpPr>
            <a:cxnSpLocks noChangeShapeType="1"/>
          </p:cNvCxnSpPr>
          <p:nvPr/>
        </p:nvCxnSpPr>
        <p:spPr bwMode="auto">
          <a:xfrm flipV="1">
            <a:off x="5037826" y="2357430"/>
            <a:ext cx="1343926" cy="558298"/>
          </a:xfrm>
          <a:prstGeom prst="straightConnector1">
            <a:avLst/>
          </a:prstGeom>
          <a:noFill/>
          <a:ln w="57150" algn="ctr">
            <a:solidFill>
              <a:srgbClr val="0070C0"/>
            </a:solidFill>
            <a:round/>
            <a:headEnd/>
            <a:tailEnd type="arrow" w="med" len="med"/>
          </a:ln>
          <a:extLst>
            <a:ext uri="{909E8E84-426E-40DD-AFC4-6F175D3DCCD1}">
              <a14:hiddenFill xmlns:a14="http://schemas.microsoft.com/office/drawing/2010/main">
                <a:noFill/>
              </a14:hiddenFill>
            </a:ext>
          </a:extLst>
        </p:spPr>
      </p:cxnSp>
      <p:cxnSp>
        <p:nvCxnSpPr>
          <p:cNvPr id="15" name="Straight Arrow Connector 15"/>
          <p:cNvCxnSpPr>
            <a:cxnSpLocks noChangeShapeType="1"/>
          </p:cNvCxnSpPr>
          <p:nvPr/>
        </p:nvCxnSpPr>
        <p:spPr bwMode="auto">
          <a:xfrm>
            <a:off x="5070569" y="2920147"/>
            <a:ext cx="1400770" cy="638522"/>
          </a:xfrm>
          <a:prstGeom prst="straightConnector1">
            <a:avLst/>
          </a:prstGeom>
          <a:noFill/>
          <a:ln w="57150" algn="ctr">
            <a:solidFill>
              <a:srgbClr val="0070C0"/>
            </a:solidFill>
            <a:round/>
            <a:headEnd/>
            <a:tailEnd type="arrow" w="med" len="med"/>
          </a:ln>
          <a:extLst>
            <a:ext uri="{909E8E84-426E-40DD-AFC4-6F175D3DCCD1}">
              <a14:hiddenFill xmlns:a14="http://schemas.microsoft.com/office/drawing/2010/main">
                <a:noFill/>
              </a14:hiddenFill>
            </a:ext>
          </a:extLst>
        </p:spPr>
      </p:cxnSp>
      <p:sp>
        <p:nvSpPr>
          <p:cNvPr id="28" name="Rectangle 27"/>
          <p:cNvSpPr/>
          <p:nvPr/>
        </p:nvSpPr>
        <p:spPr>
          <a:xfrm>
            <a:off x="6381752" y="1714489"/>
            <a:ext cx="5307040" cy="954107"/>
          </a:xfrm>
          <a:prstGeom prst="rect">
            <a:avLst/>
          </a:prstGeom>
        </p:spPr>
        <p:txBody>
          <a:bodyPr wrap="square">
            <a:spAutoFit/>
          </a:bodyPr>
          <a:lstStyle/>
          <a:p>
            <a:r>
              <a:rPr lang="en-US" sz="24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amino acid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tổng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(amino acid </a:t>
            </a:r>
            <a:r>
              <a:rPr lang="en-US" sz="2800" dirty="0" err="1">
                <a:latin typeface="Times New Roman" pitchFamily="18" charset="0"/>
                <a:cs typeface="Times New Roman" pitchFamily="18" charset="0"/>
              </a:rPr>
              <a:t>thay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thế</a:t>
            </a:r>
            <a:r>
              <a:rPr lang="en-US" sz="2800" dirty="0">
                <a:latin typeface="Times New Roman" pitchFamily="18" charset="0"/>
                <a:cs typeface="Times New Roman" pitchFamily="18" charset="0"/>
              </a:rPr>
              <a:t>) </a:t>
            </a:r>
            <a:endParaRPr lang="vi-VN" sz="2800" dirty="0"/>
          </a:p>
        </p:txBody>
      </p:sp>
      <p:sp>
        <p:nvSpPr>
          <p:cNvPr id="29" name="Rectangle 28"/>
          <p:cNvSpPr/>
          <p:nvPr/>
        </p:nvSpPr>
        <p:spPr>
          <a:xfrm>
            <a:off x="6381752" y="3071810"/>
            <a:ext cx="5404806" cy="1815882"/>
          </a:xfrm>
          <a:prstGeom prst="rect">
            <a:avLst/>
          </a:prstGeom>
        </p:spPr>
        <p:txBody>
          <a:bodyPr wrap="square">
            <a:spAutoFit/>
          </a:bodyPr>
          <a:lstStyle/>
          <a:p>
            <a:pPr algn="just"/>
            <a:r>
              <a:rPr lang="en-US" sz="24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amino acid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tổng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nguồn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nhau</a:t>
            </a:r>
            <a:r>
              <a:rPr lang="en-US" sz="2800" dirty="0">
                <a:latin typeface="Times New Roman" pitchFamily="18" charset="0"/>
                <a:cs typeface="Times New Roman" pitchFamily="18" charset="0"/>
              </a:rPr>
              <a:t>  (amino acid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thay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thế</a:t>
            </a:r>
            <a:r>
              <a:rPr lang="en-US" sz="2800" dirty="0">
                <a:latin typeface="Times New Roman" pitchFamily="18" charset="0"/>
                <a:cs typeface="Times New Roman" pitchFamily="18" charset="0"/>
              </a:rPr>
              <a:t>). </a:t>
            </a:r>
            <a:endParaRPr lang="vi-VN" sz="2800" dirty="0"/>
          </a:p>
        </p:txBody>
      </p:sp>
      <p:sp>
        <p:nvSpPr>
          <p:cNvPr id="30" name="Rectangle 29"/>
          <p:cNvSpPr/>
          <p:nvPr/>
        </p:nvSpPr>
        <p:spPr>
          <a:xfrm>
            <a:off x="1507196" y="4887692"/>
            <a:ext cx="10110158" cy="1384995"/>
          </a:xfrm>
          <a:prstGeom prst="rect">
            <a:avLst/>
          </a:prstGeom>
        </p:spPr>
        <p:txBody>
          <a:bodyPr wrap="square">
            <a:spAutoFit/>
          </a:bodyPr>
          <a:lstStyle/>
          <a:p>
            <a:pPr algn="just"/>
            <a:r>
              <a:rPr lang="en-US" sz="2800" dirty="0" err="1">
                <a:latin typeface="Times New Roman" pitchFamily="18" charset="0"/>
                <a:cs typeface="Times New Roman" pitchFamily="18" charset="0"/>
              </a:rPr>
              <a:t>Vì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chúng</a:t>
            </a:r>
            <a:r>
              <a:rPr lang="en-US" sz="2800" dirty="0">
                <a:latin typeface="Times New Roman" pitchFamily="18" charset="0"/>
                <a:cs typeface="Times New Roman" pitchFamily="18" charset="0"/>
              </a:rPr>
              <a:t> ta </a:t>
            </a:r>
            <a:r>
              <a:rPr lang="en-US" sz="2800" dirty="0" err="1">
                <a:latin typeface="Times New Roman" pitchFamily="18" charset="0"/>
                <a:cs typeface="Times New Roman" pitchFamily="18" charset="0"/>
              </a:rPr>
              <a:t>cần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ăn</a:t>
            </a:r>
            <a:r>
              <a:rPr lang="en-US" sz="2800" dirty="0">
                <a:latin typeface="Times New Roman" pitchFamily="18" charset="0"/>
                <a:cs typeface="Times New Roman" pitchFamily="18" charset="0"/>
              </a:rPr>
              <a:t> protein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nguồn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phẩm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nhau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hội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axit</a:t>
            </a:r>
            <a:r>
              <a:rPr lang="en-US" sz="2800" dirty="0">
                <a:latin typeface="Times New Roman" pitchFamily="18" charset="0"/>
                <a:cs typeface="Times New Roman" pitchFamily="18" charset="0"/>
              </a:rPr>
              <a:t> amin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thay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nhau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endParaRPr lang="vi-VN" sz="2800" dirty="0"/>
          </a:p>
        </p:txBody>
      </p:sp>
      <p:sp>
        <p:nvSpPr>
          <p:cNvPr id="2" name="Arrow: Right 1">
            <a:extLst>
              <a:ext uri="{FF2B5EF4-FFF2-40B4-BE49-F238E27FC236}">
                <a16:creationId xmlns:a16="http://schemas.microsoft.com/office/drawing/2014/main" id="{913231C8-E1A0-FC47-DCC3-2E7C603E30F9}"/>
              </a:ext>
            </a:extLst>
          </p:cNvPr>
          <p:cNvSpPr/>
          <p:nvPr/>
        </p:nvSpPr>
        <p:spPr>
          <a:xfrm>
            <a:off x="449854" y="533787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par>
                                <p:cTn id="8" presetID="4" presetClass="entr" presetSubtype="16" fill="hold" nodeType="withEffect">
                                  <p:stCondLst>
                                    <p:cond delay="0"/>
                                  </p:stCondLst>
                                  <p:childTnLst>
                                    <p:set>
                                      <p:cBhvr>
                                        <p:cTn id="9" dur="1" fill="hold">
                                          <p:stCondLst>
                                            <p:cond delay="0"/>
                                          </p:stCondLst>
                                        </p:cTn>
                                        <p:tgtEl>
                                          <p:spTgt spid="25604"/>
                                        </p:tgtEl>
                                        <p:attrNameLst>
                                          <p:attrName>style.visibility</p:attrName>
                                        </p:attrNameLst>
                                      </p:cBhvr>
                                      <p:to>
                                        <p:strVal val="visible"/>
                                      </p:to>
                                    </p:set>
                                    <p:animEffect transition="in" filter="box(in)">
                                      <p:cBhvr>
                                        <p:cTn id="10" dur="500"/>
                                        <p:tgtEl>
                                          <p:spTgt spid="25604"/>
                                        </p:tgtEl>
                                      </p:cBhvr>
                                    </p:animEffect>
                                  </p:childTnLst>
                                </p:cTn>
                              </p:par>
                              <p:par>
                                <p:cTn id="11" presetID="4" presetClass="entr" presetSubtype="16" fill="hold" nodeType="withEffect">
                                  <p:stCondLst>
                                    <p:cond delay="0"/>
                                  </p:stCondLst>
                                  <p:childTnLst>
                                    <p:set>
                                      <p:cBhvr>
                                        <p:cTn id="12" dur="1" fill="hold">
                                          <p:stCondLst>
                                            <p:cond delay="0"/>
                                          </p:stCondLst>
                                        </p:cTn>
                                        <p:tgtEl>
                                          <p:spTgt spid="25605"/>
                                        </p:tgtEl>
                                        <p:attrNameLst>
                                          <p:attrName>style.visibility</p:attrName>
                                        </p:attrNameLst>
                                      </p:cBhvr>
                                      <p:to>
                                        <p:strVal val="visible"/>
                                      </p:to>
                                    </p:set>
                                    <p:animEffect transition="in" filter="box(in)">
                                      <p:cBhvr>
                                        <p:cTn id="13" dur="500"/>
                                        <p:tgtEl>
                                          <p:spTgt spid="25605"/>
                                        </p:tgtEl>
                                      </p:cBhvr>
                                    </p:animEffect>
                                  </p:childTnLst>
                                </p:cTn>
                              </p:par>
                              <p:par>
                                <p:cTn id="14" presetID="4" presetClass="entr" presetSubtype="16" fill="hold" nodeType="withEffect">
                                  <p:stCondLst>
                                    <p:cond delay="0"/>
                                  </p:stCondLst>
                                  <p:childTnLst>
                                    <p:set>
                                      <p:cBhvr>
                                        <p:cTn id="15" dur="1" fill="hold">
                                          <p:stCondLst>
                                            <p:cond delay="0"/>
                                          </p:stCondLst>
                                        </p:cTn>
                                        <p:tgtEl>
                                          <p:spTgt spid="25606"/>
                                        </p:tgtEl>
                                        <p:attrNameLst>
                                          <p:attrName>style.visibility</p:attrName>
                                        </p:attrNameLst>
                                      </p:cBhvr>
                                      <p:to>
                                        <p:strVal val="visible"/>
                                      </p:to>
                                    </p:set>
                                    <p:animEffect transition="in" filter="box(in)">
                                      <p:cBhvr>
                                        <p:cTn id="16" dur="500"/>
                                        <p:tgtEl>
                                          <p:spTgt spid="25606"/>
                                        </p:tgtEl>
                                      </p:cBhvr>
                                    </p:animEffect>
                                  </p:childTnLst>
                                </p:cTn>
                              </p:par>
                              <p:par>
                                <p:cTn id="17" presetID="4" presetClass="entr" presetSubtype="16" fill="hold" nodeType="withEffect">
                                  <p:stCondLst>
                                    <p:cond delay="0"/>
                                  </p:stCondLst>
                                  <p:childTnLst>
                                    <p:set>
                                      <p:cBhvr>
                                        <p:cTn id="18" dur="1" fill="hold">
                                          <p:stCondLst>
                                            <p:cond delay="0"/>
                                          </p:stCondLst>
                                        </p:cTn>
                                        <p:tgtEl>
                                          <p:spTgt spid="25608"/>
                                        </p:tgtEl>
                                        <p:attrNameLst>
                                          <p:attrName>style.visibility</p:attrName>
                                        </p:attrNameLst>
                                      </p:cBhvr>
                                      <p:to>
                                        <p:strVal val="visible"/>
                                      </p:to>
                                    </p:set>
                                    <p:animEffect transition="in" filter="box(in)">
                                      <p:cBhvr>
                                        <p:cTn id="19" dur="500"/>
                                        <p:tgtEl>
                                          <p:spTgt spid="25608"/>
                                        </p:tgtEl>
                                      </p:cBhvr>
                                    </p:animEffect>
                                  </p:childTnLst>
                                </p:cTn>
                              </p:par>
                              <p:par>
                                <p:cTn id="20" presetID="4"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500"/>
                                        <p:tgtEl>
                                          <p:spTgt spid="7"/>
                                        </p:tgtEl>
                                      </p:cBhvr>
                                    </p:animEffect>
                                  </p:childTnLst>
                                </p:cTn>
                              </p:par>
                              <p:par>
                                <p:cTn id="23" presetID="4" presetClass="entr" presetSubtype="16" fill="hold" nodeType="withEffect">
                                  <p:stCondLst>
                                    <p:cond delay="0"/>
                                  </p:stCondLst>
                                  <p:childTnLst>
                                    <p:set>
                                      <p:cBhvr>
                                        <p:cTn id="24" dur="1" fill="hold">
                                          <p:stCondLst>
                                            <p:cond delay="0"/>
                                          </p:stCondLst>
                                        </p:cTn>
                                        <p:tgtEl>
                                          <p:spTgt spid="25610"/>
                                        </p:tgtEl>
                                        <p:attrNameLst>
                                          <p:attrName>style.visibility</p:attrName>
                                        </p:attrNameLst>
                                      </p:cBhvr>
                                      <p:to>
                                        <p:strVal val="visible"/>
                                      </p:to>
                                    </p:set>
                                    <p:animEffect transition="in" filter="box(in)">
                                      <p:cBhvr>
                                        <p:cTn id="25" dur="500"/>
                                        <p:tgtEl>
                                          <p:spTgt spid="25610"/>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xit" presetSubtype="10" fill="hold" nodeType="clickEffect">
                                  <p:stCondLst>
                                    <p:cond delay="0"/>
                                  </p:stCondLst>
                                  <p:childTnLst>
                                    <p:animEffect transition="out" filter="checkerboard(across)">
                                      <p:cBhvr>
                                        <p:cTn id="29" dur="500"/>
                                        <p:tgtEl>
                                          <p:spTgt spid="25604"/>
                                        </p:tgtEl>
                                      </p:cBhvr>
                                    </p:animEffect>
                                    <p:set>
                                      <p:cBhvr>
                                        <p:cTn id="30" dur="1" fill="hold">
                                          <p:stCondLst>
                                            <p:cond delay="499"/>
                                          </p:stCondLst>
                                        </p:cTn>
                                        <p:tgtEl>
                                          <p:spTgt spid="25604"/>
                                        </p:tgtEl>
                                        <p:attrNameLst>
                                          <p:attrName>style.visibility</p:attrName>
                                        </p:attrNameLst>
                                      </p:cBhvr>
                                      <p:to>
                                        <p:strVal val="hidden"/>
                                      </p:to>
                                    </p:set>
                                  </p:childTnLst>
                                </p:cTn>
                              </p:par>
                              <p:par>
                                <p:cTn id="31" presetID="5" presetClass="exit" presetSubtype="10" fill="hold" nodeType="withEffect">
                                  <p:stCondLst>
                                    <p:cond delay="0"/>
                                  </p:stCondLst>
                                  <p:childTnLst>
                                    <p:animEffect transition="out" filter="checkerboard(across)">
                                      <p:cBhvr>
                                        <p:cTn id="32" dur="500"/>
                                        <p:tgtEl>
                                          <p:spTgt spid="25605"/>
                                        </p:tgtEl>
                                      </p:cBhvr>
                                    </p:animEffect>
                                    <p:set>
                                      <p:cBhvr>
                                        <p:cTn id="33" dur="1" fill="hold">
                                          <p:stCondLst>
                                            <p:cond delay="499"/>
                                          </p:stCondLst>
                                        </p:cTn>
                                        <p:tgtEl>
                                          <p:spTgt spid="25605"/>
                                        </p:tgtEl>
                                        <p:attrNameLst>
                                          <p:attrName>style.visibility</p:attrName>
                                        </p:attrNameLst>
                                      </p:cBhvr>
                                      <p:to>
                                        <p:strVal val="hidden"/>
                                      </p:to>
                                    </p:set>
                                  </p:childTnLst>
                                </p:cTn>
                              </p:par>
                              <p:par>
                                <p:cTn id="34" presetID="5" presetClass="exit" presetSubtype="10" fill="hold" nodeType="withEffect">
                                  <p:stCondLst>
                                    <p:cond delay="0"/>
                                  </p:stCondLst>
                                  <p:childTnLst>
                                    <p:animEffect transition="out" filter="checkerboard(across)">
                                      <p:cBhvr>
                                        <p:cTn id="35" dur="500"/>
                                        <p:tgtEl>
                                          <p:spTgt spid="25606"/>
                                        </p:tgtEl>
                                      </p:cBhvr>
                                    </p:animEffect>
                                    <p:set>
                                      <p:cBhvr>
                                        <p:cTn id="36" dur="1" fill="hold">
                                          <p:stCondLst>
                                            <p:cond delay="499"/>
                                          </p:stCondLst>
                                        </p:cTn>
                                        <p:tgtEl>
                                          <p:spTgt spid="25606"/>
                                        </p:tgtEl>
                                        <p:attrNameLst>
                                          <p:attrName>style.visibility</p:attrName>
                                        </p:attrNameLst>
                                      </p:cBhvr>
                                      <p:to>
                                        <p:strVal val="hidden"/>
                                      </p:to>
                                    </p:set>
                                  </p:childTnLst>
                                </p:cTn>
                              </p:par>
                              <p:par>
                                <p:cTn id="37" presetID="5" presetClass="exit" presetSubtype="10" fill="hold" nodeType="withEffect">
                                  <p:stCondLst>
                                    <p:cond delay="0"/>
                                  </p:stCondLst>
                                  <p:childTnLst>
                                    <p:animEffect transition="out" filter="checkerboard(across)">
                                      <p:cBhvr>
                                        <p:cTn id="38" dur="500"/>
                                        <p:tgtEl>
                                          <p:spTgt spid="25608"/>
                                        </p:tgtEl>
                                      </p:cBhvr>
                                    </p:animEffect>
                                    <p:set>
                                      <p:cBhvr>
                                        <p:cTn id="39" dur="1" fill="hold">
                                          <p:stCondLst>
                                            <p:cond delay="499"/>
                                          </p:stCondLst>
                                        </p:cTn>
                                        <p:tgtEl>
                                          <p:spTgt spid="25608"/>
                                        </p:tgtEl>
                                        <p:attrNameLst>
                                          <p:attrName>style.visibility</p:attrName>
                                        </p:attrNameLst>
                                      </p:cBhvr>
                                      <p:to>
                                        <p:strVal val="hidden"/>
                                      </p:to>
                                    </p:set>
                                  </p:childTnLst>
                                </p:cTn>
                              </p:par>
                              <p:par>
                                <p:cTn id="40" presetID="5" presetClass="exit" presetSubtype="10" fill="hold" nodeType="withEffect">
                                  <p:stCondLst>
                                    <p:cond delay="0"/>
                                  </p:stCondLst>
                                  <p:childTnLst>
                                    <p:animEffect transition="out" filter="checkerboard(across)">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par>
                                <p:cTn id="43" presetID="5" presetClass="exit" presetSubtype="10" fill="hold" nodeType="withEffect">
                                  <p:stCondLst>
                                    <p:cond delay="0"/>
                                  </p:stCondLst>
                                  <p:childTnLst>
                                    <p:animEffect transition="out" filter="checkerboard(across)">
                                      <p:cBhvr>
                                        <p:cTn id="44" dur="500"/>
                                        <p:tgtEl>
                                          <p:spTgt spid="25610"/>
                                        </p:tgtEl>
                                      </p:cBhvr>
                                    </p:animEffect>
                                    <p:set>
                                      <p:cBhvr>
                                        <p:cTn id="45" dur="1" fill="hold">
                                          <p:stCondLst>
                                            <p:cond delay="499"/>
                                          </p:stCondLst>
                                        </p:cTn>
                                        <p:tgtEl>
                                          <p:spTgt spid="25610"/>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1000"/>
                                        <p:tgtEl>
                                          <p:spTgt spid="10"/>
                                        </p:tgtEl>
                                      </p:cBhvr>
                                    </p:animEffect>
                                    <p:anim calcmode="lin" valueType="num">
                                      <p:cBhvr>
                                        <p:cTn id="51" dur="1000" fill="hold"/>
                                        <p:tgtEl>
                                          <p:spTgt spid="10"/>
                                        </p:tgtEl>
                                        <p:attrNameLst>
                                          <p:attrName>ppt_x</p:attrName>
                                        </p:attrNameLst>
                                      </p:cBhvr>
                                      <p:tavLst>
                                        <p:tav tm="0">
                                          <p:val>
                                            <p:strVal val="#ppt_x"/>
                                          </p:val>
                                        </p:tav>
                                        <p:tav tm="100000">
                                          <p:val>
                                            <p:strVal val="#ppt_x"/>
                                          </p:val>
                                        </p:tav>
                                      </p:tavLst>
                                    </p:anim>
                                    <p:anim calcmode="lin" valueType="num">
                                      <p:cBhvr>
                                        <p:cTn id="5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9" presetClass="entr" presetSubtype="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1000" fill="hold"/>
                                        <p:tgtEl>
                                          <p:spTgt spid="12"/>
                                        </p:tgtEl>
                                        <p:attrNameLst>
                                          <p:attrName>ppt_x</p:attrName>
                                        </p:attrNameLst>
                                      </p:cBhvr>
                                      <p:tavLst>
                                        <p:tav tm="0">
                                          <p:val>
                                            <p:strVal val="#ppt_x-.2"/>
                                          </p:val>
                                        </p:tav>
                                        <p:tav tm="100000">
                                          <p:val>
                                            <p:strVal val="#ppt_x"/>
                                          </p:val>
                                        </p:tav>
                                      </p:tavLst>
                                    </p:anim>
                                    <p:anim calcmode="lin" valueType="num">
                                      <p:cBhvr>
                                        <p:cTn id="5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59" dur="1000"/>
                                        <p:tgtEl>
                                          <p:spTgt spid="12"/>
                                        </p:tgtEl>
                                      </p:cBhvr>
                                    </p:animEffect>
                                  </p:childTnLst>
                                </p:cTn>
                              </p:par>
                              <p:par>
                                <p:cTn id="60" presetID="29" presetClass="entr" presetSubtype="0" fill="hold" nodeType="withEffect">
                                  <p:stCondLst>
                                    <p:cond delay="0"/>
                                  </p:stCondLst>
                                  <p:childTnLst>
                                    <p:set>
                                      <p:cBhvr>
                                        <p:cTn id="61" dur="1" fill="hold">
                                          <p:stCondLst>
                                            <p:cond delay="0"/>
                                          </p:stCondLst>
                                        </p:cTn>
                                        <p:tgtEl>
                                          <p:spTgt spid="15"/>
                                        </p:tgtEl>
                                        <p:attrNameLst>
                                          <p:attrName>style.visibility</p:attrName>
                                        </p:attrNameLst>
                                      </p:cBhvr>
                                      <p:to>
                                        <p:strVal val="visible"/>
                                      </p:to>
                                    </p:set>
                                    <p:anim calcmode="lin" valueType="num">
                                      <p:cBhvr>
                                        <p:cTn id="62" dur="1000" fill="hold"/>
                                        <p:tgtEl>
                                          <p:spTgt spid="15"/>
                                        </p:tgtEl>
                                        <p:attrNameLst>
                                          <p:attrName>ppt_x</p:attrName>
                                        </p:attrNameLst>
                                      </p:cBhvr>
                                      <p:tavLst>
                                        <p:tav tm="0">
                                          <p:val>
                                            <p:strVal val="#ppt_x-.2"/>
                                          </p:val>
                                        </p:tav>
                                        <p:tav tm="100000">
                                          <p:val>
                                            <p:strVal val="#ppt_x"/>
                                          </p:val>
                                        </p:tav>
                                      </p:tavLst>
                                    </p:anim>
                                    <p:anim calcmode="lin" valueType="num">
                                      <p:cBhvr>
                                        <p:cTn id="63"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64" dur="1000"/>
                                        <p:tgtEl>
                                          <p:spTgt spid="15"/>
                                        </p:tgtEl>
                                      </p:cBhvr>
                                    </p:animEffect>
                                  </p:childTnLst>
                                </p:cTn>
                              </p:par>
                            </p:childTnLst>
                          </p:cTn>
                        </p:par>
                      </p:childTnLst>
                    </p:cTn>
                  </p:par>
                  <p:par>
                    <p:cTn id="65" fill="hold">
                      <p:stCondLst>
                        <p:cond delay="indefinite"/>
                      </p:stCondLst>
                      <p:childTnLst>
                        <p:par>
                          <p:cTn id="66" fill="hold">
                            <p:stCondLst>
                              <p:cond delay="0"/>
                            </p:stCondLst>
                            <p:childTnLst>
                              <p:par>
                                <p:cTn id="67" presetID="4" presetClass="entr" presetSubtype="16"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box(in)">
                                      <p:cBhvr>
                                        <p:cTn id="69" dur="500"/>
                                        <p:tgtEl>
                                          <p:spTgt spid="28"/>
                                        </p:tgtEl>
                                      </p:cBhvr>
                                    </p:animEffect>
                                  </p:childTnLst>
                                </p:cTn>
                              </p:par>
                            </p:childTnLst>
                          </p:cTn>
                        </p:par>
                      </p:childTnLst>
                    </p:cTn>
                  </p:par>
                  <p:par>
                    <p:cTn id="70" fill="hold">
                      <p:stCondLst>
                        <p:cond delay="indefinite"/>
                      </p:stCondLst>
                      <p:childTnLst>
                        <p:par>
                          <p:cTn id="71" fill="hold">
                            <p:stCondLst>
                              <p:cond delay="0"/>
                            </p:stCondLst>
                            <p:childTnLst>
                              <p:par>
                                <p:cTn id="72" presetID="4" presetClass="entr" presetSubtype="16"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box(in)">
                                      <p:cBhvr>
                                        <p:cTn id="74" dur="5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2"/>
                                        </p:tgtEl>
                                        <p:attrNameLst>
                                          <p:attrName>style.visibility</p:attrName>
                                        </p:attrNameLst>
                                      </p:cBhvr>
                                      <p:to>
                                        <p:strVal val="visible"/>
                                      </p:to>
                                    </p:set>
                                    <p:animEffect transition="in" filter="barn(inVertical)">
                                      <p:cBhvr>
                                        <p:cTn id="79" dur="500"/>
                                        <p:tgtEl>
                                          <p:spTgt spid="2"/>
                                        </p:tgtEl>
                                      </p:cBhvr>
                                    </p:animEffect>
                                  </p:childTnLst>
                                </p:cTn>
                              </p:par>
                            </p:childTnLst>
                          </p:cTn>
                        </p:par>
                      </p:childTnLst>
                    </p:cTn>
                  </p:par>
                  <p:par>
                    <p:cTn id="80" fill="hold">
                      <p:stCondLst>
                        <p:cond delay="indefinite"/>
                      </p:stCondLst>
                      <p:childTnLst>
                        <p:par>
                          <p:cTn id="81" fill="hold">
                            <p:stCondLst>
                              <p:cond delay="0"/>
                            </p:stCondLst>
                            <p:childTnLst>
                              <p:par>
                                <p:cTn id="82" presetID="29" presetClass="entr" presetSubtype="0" fill="hold" grpId="0" nodeType="clickEffect">
                                  <p:stCondLst>
                                    <p:cond delay="0"/>
                                  </p:stCondLst>
                                  <p:childTnLst>
                                    <p:set>
                                      <p:cBhvr>
                                        <p:cTn id="83" dur="1" fill="hold">
                                          <p:stCondLst>
                                            <p:cond delay="0"/>
                                          </p:stCondLst>
                                        </p:cTn>
                                        <p:tgtEl>
                                          <p:spTgt spid="30"/>
                                        </p:tgtEl>
                                        <p:attrNameLst>
                                          <p:attrName>style.visibility</p:attrName>
                                        </p:attrNameLst>
                                      </p:cBhvr>
                                      <p:to>
                                        <p:strVal val="visible"/>
                                      </p:to>
                                    </p:set>
                                    <p:anim calcmode="lin" valueType="num">
                                      <p:cBhvr>
                                        <p:cTn id="84" dur="1000" fill="hold"/>
                                        <p:tgtEl>
                                          <p:spTgt spid="30"/>
                                        </p:tgtEl>
                                        <p:attrNameLst>
                                          <p:attrName>ppt_x</p:attrName>
                                        </p:attrNameLst>
                                      </p:cBhvr>
                                      <p:tavLst>
                                        <p:tav tm="0">
                                          <p:val>
                                            <p:strVal val="#ppt_x-.2"/>
                                          </p:val>
                                        </p:tav>
                                        <p:tav tm="100000">
                                          <p:val>
                                            <p:strVal val="#ppt_x"/>
                                          </p:val>
                                        </p:tav>
                                      </p:tavLst>
                                    </p:anim>
                                    <p:anim calcmode="lin" valueType="num">
                                      <p:cBhvr>
                                        <p:cTn id="85" dur="1000" fill="hold"/>
                                        <p:tgtEl>
                                          <p:spTgt spid="30"/>
                                        </p:tgtEl>
                                        <p:attrNameLst>
                                          <p:attrName>ppt_y</p:attrName>
                                        </p:attrNameLst>
                                      </p:cBhvr>
                                      <p:tavLst>
                                        <p:tav tm="0">
                                          <p:val>
                                            <p:strVal val="#ppt_y"/>
                                          </p:val>
                                        </p:tav>
                                        <p:tav tm="100000">
                                          <p:val>
                                            <p:strVal val="#ppt_y"/>
                                          </p:val>
                                        </p:tav>
                                      </p:tavLst>
                                    </p:anim>
                                    <p:animEffect transition="in" filter="wipe(right)" prLst="gradientSize: 0.1">
                                      <p:cBhvr>
                                        <p:cTn id="86"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28" grpId="0"/>
      <p:bldP spid="29" grpId="0"/>
      <p:bldP spid="30" grpId="0"/>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44492"/>
          </a:xfrm>
          <a:prstGeom prst="rect">
            <a:avLst/>
          </a:prstGeom>
        </p:spPr>
      </p:pic>
      <p:sp>
        <p:nvSpPr>
          <p:cNvPr id="2" name="TextBox 1"/>
          <p:cNvSpPr txBox="1"/>
          <p:nvPr/>
        </p:nvSpPr>
        <p:spPr>
          <a:xfrm>
            <a:off x="2841675" y="68475"/>
            <a:ext cx="5522026" cy="492443"/>
          </a:xfrm>
          <a:prstGeom prst="rect">
            <a:avLst/>
          </a:prstGeom>
          <a:noFill/>
        </p:spPr>
        <p:txBody>
          <a:bodyPr wrap="square" rtlCol="0">
            <a:spAutoFit/>
          </a:bodyPr>
          <a:lstStyle/>
          <a:p>
            <a:pPr algn="ctr"/>
            <a:r>
              <a:rPr lang="vi-VN" sz="2600" b="1" dirty="0">
                <a:latin typeface="+mj-lt"/>
              </a:rPr>
              <a:t>VẬN DỤNG</a:t>
            </a:r>
            <a:endParaRPr lang="en-US" sz="2600" b="1" dirty="0">
              <a:latin typeface="+mj-lt"/>
            </a:endParaRPr>
          </a:p>
        </p:txBody>
      </p:sp>
      <p:sp>
        <p:nvSpPr>
          <p:cNvPr id="3" name="TextBox 2"/>
          <p:cNvSpPr txBox="1"/>
          <p:nvPr/>
        </p:nvSpPr>
        <p:spPr>
          <a:xfrm>
            <a:off x="379562" y="560918"/>
            <a:ext cx="10291313" cy="4221605"/>
          </a:xfrm>
          <a:prstGeom prst="rect">
            <a:avLst/>
          </a:prstGeom>
          <a:noFill/>
        </p:spPr>
        <p:txBody>
          <a:bodyPr wrap="square" rtlCol="0">
            <a:spAutoFit/>
          </a:bodyPr>
          <a:lstStyle/>
          <a:p>
            <a:pPr>
              <a:lnSpc>
                <a:spcPct val="150000"/>
              </a:lnSpc>
            </a:pPr>
            <a:r>
              <a:rPr lang="en-US" sz="2600" b="1" dirty="0" err="1">
                <a:latin typeface="Times New Roman" panose="02020603050405020304" pitchFamily="18" charset="0"/>
                <a:cs typeface="Times New Roman" panose="02020603050405020304" pitchFamily="18" charset="0"/>
              </a:rPr>
              <a:t>Câu</a:t>
            </a:r>
            <a:r>
              <a:rPr lang="en-US" sz="2600" b="1" dirty="0">
                <a:latin typeface="Times New Roman" panose="02020603050405020304" pitchFamily="18" charset="0"/>
                <a:cs typeface="Times New Roman" panose="02020603050405020304" pitchFamily="18" charset="0"/>
              </a:rPr>
              <a:t> 1</a:t>
            </a:r>
            <a:r>
              <a:rPr lang="en-US" sz="2600" dirty="0">
                <a:latin typeface="Times New Roman" panose="02020603050405020304" pitchFamily="18" charset="0"/>
                <a:cs typeface="Times New Roman" panose="02020603050405020304" pitchFamily="18" charset="0"/>
              </a:rPr>
              <a:t>: </a:t>
            </a:r>
          </a:p>
          <a:p>
            <a:pPr algn="just">
              <a:lnSpc>
                <a:spcPct val="150000"/>
              </a:lnSpc>
            </a:pPr>
            <a:r>
              <a:rPr lang="en-US" sz="2600" dirty="0">
                <a:latin typeface="Times New Roman" panose="02020603050405020304" pitchFamily="18" charset="0"/>
                <a:cs typeface="Times New Roman" panose="02020603050405020304" pitchFamily="18" charset="0"/>
              </a:rPr>
              <a:t>a. </a:t>
            </a:r>
            <a:r>
              <a:rPr lang="en-US" sz="2600" dirty="0" err="1">
                <a:latin typeface="Times New Roman" panose="02020603050405020304" pitchFamily="18" charset="0"/>
                <a:cs typeface="Times New Roman" panose="02020603050405020304" pitchFamily="18" charset="0"/>
              </a:rPr>
              <a:t>Tại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khẩu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đảm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bảo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đủ</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loại</a:t>
            </a:r>
            <a:r>
              <a:rPr lang="en-US" sz="2600" dirty="0">
                <a:latin typeface="Times New Roman" panose="02020603050405020304" pitchFamily="18" charset="0"/>
                <a:cs typeface="Times New Roman" panose="02020603050405020304" pitchFamily="18" charset="0"/>
              </a:rPr>
              <a:t> amino acid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đủ</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lượng</a:t>
            </a:r>
            <a:r>
              <a:rPr lang="en-US" sz="2600" dirty="0">
                <a:latin typeface="Times New Roman" panose="02020603050405020304" pitchFamily="18" charset="0"/>
                <a:cs typeface="Times New Roman" panose="02020603050405020304" pitchFamily="18" charset="0"/>
              </a:rPr>
              <a:t> protein?</a:t>
            </a:r>
          </a:p>
          <a:p>
            <a:pPr algn="just">
              <a:lnSpc>
                <a:spcPct val="150000"/>
              </a:lnSpc>
            </a:pPr>
            <a:r>
              <a:rPr lang="en-US" sz="2600" dirty="0">
                <a:latin typeface="Times New Roman" panose="02020603050405020304" pitchFamily="18" charset="0"/>
                <a:cs typeface="Times New Roman" panose="02020603050405020304" pitchFamily="18" charset="0"/>
              </a:rPr>
              <a:t>b. </a:t>
            </a:r>
            <a:r>
              <a:rPr lang="en-US" sz="2600" dirty="0" err="1">
                <a:latin typeface="Times New Roman" panose="02020603050405020304" pitchFamily="18" charset="0"/>
                <a:cs typeface="Times New Roman" panose="02020603050405020304" pitchFamily="18" charset="0"/>
              </a:rPr>
              <a:t>Bệnh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thiếu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máu</a:t>
            </a:r>
            <a:r>
              <a:rPr lang="en-US" sz="2600" dirty="0">
                <a:latin typeface="Times New Roman" panose="02020603050405020304" pitchFamily="18" charset="0"/>
                <a:cs typeface="Times New Roman" panose="02020603050405020304" pitchFamily="18" charset="0"/>
              </a:rPr>
              <a:t> do </a:t>
            </a:r>
            <a:r>
              <a:rPr lang="en-US" sz="2600" dirty="0" err="1">
                <a:latin typeface="Times New Roman" panose="02020603050405020304" pitchFamily="18" charset="0"/>
                <a:cs typeface="Times New Roman" panose="02020603050405020304" pitchFamily="18" charset="0"/>
              </a:rPr>
              <a:t>hồng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cầu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liềm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hậu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thay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thế</a:t>
            </a:r>
            <a:r>
              <a:rPr lang="en-US" sz="2600" dirty="0">
                <a:latin typeface="Times New Roman" panose="02020603050405020304" pitchFamily="18" charset="0"/>
                <a:cs typeface="Times New Roman" panose="02020603050405020304" pitchFamily="18" charset="0"/>
              </a:rPr>
              <a:t> amino acid glutamic acid ở </a:t>
            </a:r>
            <a:r>
              <a:rPr lang="en-US" sz="2600" dirty="0" err="1">
                <a:latin typeface="Times New Roman" panose="02020603050405020304" pitchFamily="18" charset="0"/>
                <a:cs typeface="Times New Roman" panose="02020603050405020304" pitchFamily="18" charset="0"/>
              </a:rPr>
              <a:t>vị</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trí</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số</a:t>
            </a:r>
            <a:r>
              <a:rPr lang="en-US" sz="2600" dirty="0">
                <a:latin typeface="Times New Roman" panose="02020603050405020304" pitchFamily="18" charset="0"/>
                <a:cs typeface="Times New Roman" panose="02020603050405020304" pitchFamily="18" charset="0"/>
              </a:rPr>
              <a:t> 6 </a:t>
            </a:r>
            <a:r>
              <a:rPr lang="en-US" sz="2600" dirty="0" err="1">
                <a:latin typeface="Times New Roman" panose="02020603050405020304" pitchFamily="18" charset="0"/>
                <a:cs typeface="Times New Roman" panose="02020603050405020304" pitchFamily="18" charset="0"/>
              </a:rPr>
              <a:t>thành</a:t>
            </a:r>
            <a:r>
              <a:rPr lang="en-US" sz="2600" dirty="0">
                <a:latin typeface="Times New Roman" panose="02020603050405020304" pitchFamily="18" charset="0"/>
                <a:cs typeface="Times New Roman" panose="02020603050405020304" pitchFamily="18" charset="0"/>
              </a:rPr>
              <a:t> valine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chuỗi</a:t>
            </a:r>
            <a:r>
              <a:rPr lang="en-US" sz="2600" dirty="0">
                <a:latin typeface="Times New Roman" panose="02020603050405020304" pitchFamily="18" charset="0"/>
                <a:cs typeface="Times New Roman" panose="02020603050405020304" pitchFamily="18" charset="0"/>
              </a:rPr>
              <a:t> polypeptide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hemoglobin, </a:t>
            </a:r>
            <a:r>
              <a:rPr lang="en-US" sz="2600" dirty="0" err="1">
                <a:latin typeface="Times New Roman" panose="02020603050405020304" pitchFamily="18" charset="0"/>
                <a:cs typeface="Times New Roman" panose="02020603050405020304" pitchFamily="18" charset="0"/>
              </a:rPr>
              <a:t>làm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tử</a:t>
            </a:r>
            <a:r>
              <a:rPr lang="en-US" sz="2600" dirty="0">
                <a:latin typeface="Times New Roman" panose="02020603050405020304" pitchFamily="18" charset="0"/>
                <a:cs typeface="Times New Roman" panose="02020603050405020304" pitchFamily="18" charset="0"/>
              </a:rPr>
              <a:t> protein </a:t>
            </a:r>
            <a:r>
              <a:rPr lang="en-US" sz="2600" dirty="0" err="1">
                <a:latin typeface="Times New Roman" panose="02020603050405020304" pitchFamily="18" charset="0"/>
                <a:cs typeface="Times New Roman" panose="02020603050405020304" pitchFamily="18" charset="0"/>
              </a:rPr>
              <a:t>chuyển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dạng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chuỗi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dài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dạng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hồng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cầu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Bậc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cấu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trúc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 protein </a:t>
            </a:r>
            <a:r>
              <a:rPr lang="en-US" sz="2600" dirty="0" err="1">
                <a:latin typeface="Times New Roman" panose="02020603050405020304" pitchFamily="18" charset="0"/>
                <a:cs typeface="Times New Roman" panose="02020603050405020304" pitchFamily="18" charset="0"/>
              </a:rPr>
              <a:t>thay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đổi</a:t>
            </a:r>
            <a:r>
              <a:rPr lang="en-US" sz="2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230657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44492"/>
          </a:xfrm>
          <a:prstGeom prst="rect">
            <a:avLst/>
          </a:prstGeom>
        </p:spPr>
      </p:pic>
      <p:sp>
        <p:nvSpPr>
          <p:cNvPr id="2" name="TextBox 1"/>
          <p:cNvSpPr txBox="1"/>
          <p:nvPr/>
        </p:nvSpPr>
        <p:spPr>
          <a:xfrm>
            <a:off x="2841675" y="68475"/>
            <a:ext cx="5522026" cy="492443"/>
          </a:xfrm>
          <a:prstGeom prst="rect">
            <a:avLst/>
          </a:prstGeom>
          <a:noFill/>
        </p:spPr>
        <p:txBody>
          <a:bodyPr wrap="square" rtlCol="0">
            <a:spAutoFit/>
          </a:bodyPr>
          <a:lstStyle/>
          <a:p>
            <a:pPr algn="ctr"/>
            <a:r>
              <a:rPr lang="vi-VN" sz="2600" b="1" dirty="0">
                <a:latin typeface="+mj-lt"/>
              </a:rPr>
              <a:t>VẬN DỤNG</a:t>
            </a:r>
            <a:endParaRPr lang="en-US" sz="2600" b="1" dirty="0">
              <a:latin typeface="+mj-lt"/>
            </a:endParaRPr>
          </a:p>
        </p:txBody>
      </p:sp>
      <p:sp>
        <p:nvSpPr>
          <p:cNvPr id="3" name="TextBox 2"/>
          <p:cNvSpPr txBox="1"/>
          <p:nvPr/>
        </p:nvSpPr>
        <p:spPr>
          <a:xfrm>
            <a:off x="0" y="629392"/>
            <a:ext cx="12192000" cy="3970318"/>
          </a:xfrm>
          <a:prstGeom prst="rect">
            <a:avLst/>
          </a:prstGeom>
          <a:noFill/>
        </p:spPr>
        <p:txBody>
          <a:bodyPr wrap="square" rtlCol="0">
            <a:spAutoFit/>
          </a:bodyPr>
          <a:lstStyle/>
          <a:p>
            <a:pPr>
              <a:lnSpc>
                <a:spcPct val="150000"/>
              </a:lnSpc>
            </a:pPr>
            <a:r>
              <a:rPr lang="en-US" sz="2600" b="1" dirty="0" err="1">
                <a:latin typeface="Times New Roman" panose="02020603050405020304" pitchFamily="18" charset="0"/>
                <a:cs typeface="Times New Roman" panose="02020603050405020304" pitchFamily="18" charset="0"/>
              </a:rPr>
              <a:t>Câu</a:t>
            </a:r>
            <a:r>
              <a:rPr lang="en-US" sz="2600" b="1" dirty="0">
                <a:latin typeface="Times New Roman" panose="02020603050405020304" pitchFamily="18" charset="0"/>
                <a:cs typeface="Times New Roman" panose="02020603050405020304" pitchFamily="18" charset="0"/>
              </a:rPr>
              <a:t> 2</a:t>
            </a: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Sau khi giã cua và lọc bỏ bã, ta đặt nồi nước cua lên bếp đun. Khi nhiệt độ nuồi nước tăng cao và gần sôi ta thấy có một lớp váng màu vàng nổi lên bề mặt nồi canh – gọi là gạch của. Em hãy cho biết:  </a:t>
            </a:r>
            <a:endParaRPr lang="en-US" sz="2600" dirty="0">
              <a:latin typeface="Times New Roman" panose="02020603050405020304" pitchFamily="18" charset="0"/>
              <a:cs typeface="Times New Roman" panose="02020603050405020304" pitchFamily="18" charset="0"/>
            </a:endParaRPr>
          </a:p>
          <a:p>
            <a:pPr>
              <a:lnSpc>
                <a:spcPct val="150000"/>
              </a:lnSpc>
            </a:pPr>
            <a:r>
              <a:rPr lang="en-US" sz="2600" b="1" dirty="0">
                <a:latin typeface="Times New Roman" panose="02020603050405020304" pitchFamily="18" charset="0"/>
                <a:cs typeface="Times New Roman" panose="02020603050405020304" pitchFamily="18" charset="0"/>
              </a:rPr>
              <a:t>a. </a:t>
            </a:r>
            <a:r>
              <a:rPr lang="vi-VN" sz="2600" dirty="0">
                <a:latin typeface="Times New Roman" panose="02020603050405020304" pitchFamily="18" charset="0"/>
                <a:cs typeface="Times New Roman" panose="02020603050405020304" pitchFamily="18" charset="0"/>
              </a:rPr>
              <a:t>Gạch cua có bản chất là gì?</a:t>
            </a:r>
            <a:endParaRPr lang="en-US" sz="2600" dirty="0">
              <a:latin typeface="Times New Roman" panose="02020603050405020304" pitchFamily="18" charset="0"/>
              <a:cs typeface="Times New Roman" panose="02020603050405020304" pitchFamily="18" charset="0"/>
            </a:endParaRPr>
          </a:p>
          <a:p>
            <a:pPr>
              <a:lnSpc>
                <a:spcPct val="150000"/>
              </a:lnSpc>
            </a:pPr>
            <a:r>
              <a:rPr lang="vi-VN" sz="2600" dirty="0">
                <a:latin typeface="Times New Roman" panose="02020603050405020304" pitchFamily="18" charset="0"/>
                <a:cs typeface="Times New Roman" panose="02020603050405020304" pitchFamily="18" charset="0"/>
              </a:rPr>
              <a:t>A. Xenlulozơ          B. protein                C. Cacbohidrat          D. Axit nucleic </a:t>
            </a:r>
            <a:endParaRPr lang="en-US" sz="2600" dirty="0">
              <a:latin typeface="Times New Roman" panose="02020603050405020304" pitchFamily="18" charset="0"/>
              <a:cs typeface="Times New Roman" panose="02020603050405020304" pitchFamily="18" charset="0"/>
            </a:endParaRPr>
          </a:p>
          <a:p>
            <a:pPr>
              <a:lnSpc>
                <a:spcPct val="150000"/>
              </a:lnSpc>
            </a:pPr>
            <a:r>
              <a:rPr lang="en-US" sz="2600" b="1" dirty="0">
                <a:latin typeface="Times New Roman" panose="02020603050405020304" pitchFamily="18" charset="0"/>
                <a:cs typeface="Times New Roman" panose="02020603050405020304" pitchFamily="18" charset="0"/>
              </a:rPr>
              <a:t>b. </a:t>
            </a:r>
            <a:r>
              <a:rPr lang="vi-VN" sz="2600" dirty="0">
                <a:latin typeface="Times New Roman" panose="02020603050405020304" pitchFamily="18" charset="0"/>
                <a:cs typeface="Times New Roman" panose="02020603050405020304" pitchFamily="18" charset="0"/>
              </a:rPr>
              <a:t>Tại sao khi đun gần sôi ta lại thấy gạch cua nổi lên?</a:t>
            </a:r>
            <a:endParaRPr lang="en-US" sz="2600" dirty="0">
              <a:latin typeface="Times New Roman" panose="02020603050405020304" pitchFamily="18" charset="0"/>
              <a:cs typeface="Times New Roman" panose="02020603050405020304" pitchFamily="18" charset="0"/>
            </a:endParaRPr>
          </a:p>
          <a:p>
            <a:endParaRPr lang="en-US" dirty="0"/>
          </a:p>
        </p:txBody>
      </p:sp>
      <p:pic>
        <p:nvPicPr>
          <p:cNvPr id="4" name="Picture 2" descr="Bảo vệ luận văn 4/1/2017 - THIẾT BỊ &amp; CNVL CƠ KHÍ">
            <a:extLst>
              <a:ext uri="{FF2B5EF4-FFF2-40B4-BE49-F238E27FC236}">
                <a16:creationId xmlns:a16="http://schemas.microsoft.com/office/drawing/2014/main" id="{BA1703DA-AA9F-A1F1-31BA-DB3B865DD42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1257" y="3082321"/>
            <a:ext cx="708617" cy="471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05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44492"/>
          </a:xfrm>
          <a:prstGeom prst="rect">
            <a:avLst/>
          </a:prstGeom>
        </p:spPr>
      </p:pic>
      <p:sp>
        <p:nvSpPr>
          <p:cNvPr id="3" name="TextBox 2"/>
          <p:cNvSpPr txBox="1"/>
          <p:nvPr/>
        </p:nvSpPr>
        <p:spPr>
          <a:xfrm>
            <a:off x="3954483" y="0"/>
            <a:ext cx="5522026" cy="492443"/>
          </a:xfrm>
          <a:prstGeom prst="rect">
            <a:avLst/>
          </a:prstGeom>
          <a:noFill/>
        </p:spPr>
        <p:txBody>
          <a:bodyPr wrap="square" rtlCol="0">
            <a:spAutoFit/>
          </a:bodyPr>
          <a:lstStyle/>
          <a:p>
            <a:r>
              <a:rPr lang="vi-VN" sz="2600" dirty="0">
                <a:latin typeface="+mj-lt"/>
              </a:rPr>
              <a:t>VẬN DỤNG</a:t>
            </a:r>
            <a:endParaRPr lang="en-US" sz="2600" dirty="0">
              <a:latin typeface="+mj-lt"/>
            </a:endParaRPr>
          </a:p>
        </p:txBody>
      </p:sp>
      <p:sp>
        <p:nvSpPr>
          <p:cNvPr id="2" name="TextBox 1"/>
          <p:cNvSpPr txBox="1"/>
          <p:nvPr/>
        </p:nvSpPr>
        <p:spPr>
          <a:xfrm>
            <a:off x="0" y="712519"/>
            <a:ext cx="12077205" cy="5493812"/>
          </a:xfrm>
          <a:prstGeom prst="rect">
            <a:avLst/>
          </a:prstGeom>
          <a:noFill/>
        </p:spPr>
        <p:txBody>
          <a:bodyPr wrap="square" rtlCol="0">
            <a:spAutoFit/>
          </a:bodyPr>
          <a:lstStyle/>
          <a:p>
            <a:pPr>
              <a:lnSpc>
                <a:spcPct val="150000"/>
              </a:lnSpc>
            </a:pPr>
            <a:r>
              <a:rPr lang="vi-VN" sz="2600" b="1" dirty="0">
                <a:latin typeface="+mj-lt"/>
              </a:rPr>
              <a:t>Câu </a:t>
            </a:r>
            <a:r>
              <a:rPr lang="en-US" sz="2600" b="1" dirty="0">
                <a:latin typeface="Times" panose="02020603050405020304" pitchFamily="18" charset="0"/>
                <a:cs typeface="Times" panose="02020603050405020304" pitchFamily="18" charset="0"/>
              </a:rPr>
              <a:t>3</a:t>
            </a:r>
            <a:r>
              <a:rPr lang="vi-VN"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Gv</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nêu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huống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tập</a:t>
            </a: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Loài </a:t>
            </a:r>
            <a:r>
              <a:rPr lang="vi-VN" sz="2600" dirty="0">
                <a:latin typeface="+mj-lt"/>
              </a:rPr>
              <a:t>nhện Darwin's Bark (tên khoa học là Caerostris darwin), sinh trưởng tự nhiên ở Madagascar, sản sinh ra tơ dai chắc hơn tơ của bất kỳ loài nhện nào khác. Tơ nhện của Darwin's Bark thậm chí còn dai chắc hơn gấp 10 lần sợi Kevlar - loại vật liệu đang được con người sử dụng để làm áo chống đạn.</a:t>
            </a:r>
            <a:endParaRPr lang="en-US" sz="2600" dirty="0">
              <a:latin typeface="+mj-lt"/>
            </a:endParaRPr>
          </a:p>
          <a:p>
            <a:pPr>
              <a:lnSpc>
                <a:spcPct val="150000"/>
              </a:lnSpc>
            </a:pPr>
            <a:r>
              <a:rPr lang="vi-VN" sz="2600" dirty="0">
                <a:latin typeface="+mj-lt"/>
              </a:rPr>
              <a:t>a</a:t>
            </a:r>
            <a:r>
              <a:rPr lang="vi-VN" sz="2600" b="1" dirty="0">
                <a:latin typeface="+mj-lt"/>
              </a:rPr>
              <a:t>. </a:t>
            </a:r>
            <a:r>
              <a:rPr lang="vi-VN" sz="2600" dirty="0">
                <a:latin typeface="+mj-lt"/>
              </a:rPr>
              <a:t>Tơ nhện có bản chất là gì?</a:t>
            </a:r>
            <a:endParaRPr lang="en-US" sz="2600" dirty="0">
              <a:latin typeface="+mj-lt"/>
            </a:endParaRPr>
          </a:p>
          <a:p>
            <a:pPr>
              <a:lnSpc>
                <a:spcPct val="150000"/>
              </a:lnSpc>
            </a:pPr>
            <a:r>
              <a:rPr lang="vi-VN" sz="2600" dirty="0">
                <a:latin typeface="+mj-lt"/>
              </a:rPr>
              <a:t>A. Xenlulozơ          B. protein                C. Cacbohidrat          D. Axit nucleic </a:t>
            </a:r>
            <a:endParaRPr lang="en-US" sz="2600" dirty="0">
              <a:latin typeface="+mj-lt"/>
            </a:endParaRPr>
          </a:p>
          <a:p>
            <a:pPr>
              <a:lnSpc>
                <a:spcPct val="150000"/>
              </a:lnSpc>
            </a:pPr>
            <a:r>
              <a:rPr lang="vi-VN" sz="2600" dirty="0">
                <a:latin typeface="+mj-lt"/>
              </a:rPr>
              <a:t>b.</a:t>
            </a:r>
            <a:r>
              <a:rPr lang="vi-VN" sz="2600" b="1" dirty="0">
                <a:latin typeface="+mj-lt"/>
              </a:rPr>
              <a:t> </a:t>
            </a:r>
            <a:r>
              <a:rPr lang="vi-VN" sz="2600" dirty="0">
                <a:latin typeface="+mj-lt"/>
              </a:rPr>
              <a:t>Loại chất cấu tạo nên tơ nhện có đặc điểm cấu trúc nào nổi bật mà làm cho tơ nhện có độ dai chắc như vậy?</a:t>
            </a:r>
            <a:endParaRPr lang="en-US" sz="2600" dirty="0">
              <a:latin typeface="+mj-lt"/>
            </a:endParaRPr>
          </a:p>
          <a:p>
            <a:pPr>
              <a:lnSpc>
                <a:spcPct val="150000"/>
              </a:lnSpc>
            </a:pPr>
            <a:endParaRPr lang="en-US" sz="2600" dirty="0">
              <a:latin typeface="+mj-lt"/>
            </a:endParaRPr>
          </a:p>
        </p:txBody>
      </p:sp>
      <p:pic>
        <p:nvPicPr>
          <p:cNvPr id="4" name="Picture 2" descr="Bảo vệ luận văn 4/1/2017 - THIẾT BỊ &amp; CNVL CƠ KHÍ">
            <a:extLst>
              <a:ext uri="{FF2B5EF4-FFF2-40B4-BE49-F238E27FC236}">
                <a16:creationId xmlns:a16="http://schemas.microsoft.com/office/drawing/2014/main" id="{8B49E69C-1AD9-46DB-CC2D-BBC2F19B90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3619" y="3867325"/>
            <a:ext cx="708617" cy="471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92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5666" cy="6858001"/>
          </a:xfrm>
          <a:prstGeom prst="rect">
            <a:avLst/>
          </a:prstGeom>
        </p:spPr>
      </p:pic>
      <p:sp>
        <p:nvSpPr>
          <p:cNvPr id="3" name="TextBox 2"/>
          <p:cNvSpPr txBox="1"/>
          <p:nvPr/>
        </p:nvSpPr>
        <p:spPr>
          <a:xfrm>
            <a:off x="142504" y="0"/>
            <a:ext cx="12043162" cy="1561581"/>
          </a:xfrm>
          <a:prstGeom prst="rect">
            <a:avLst/>
          </a:prstGeom>
          <a:noFill/>
        </p:spPr>
        <p:txBody>
          <a:bodyPr wrap="square" rtlCol="0">
            <a:spAutoFit/>
          </a:bodyPr>
          <a:lstStyle/>
          <a:p>
            <a:pPr algn="ctr">
              <a:lnSpc>
                <a:spcPct val="150000"/>
              </a:lnSpc>
            </a:pPr>
            <a:r>
              <a:rPr lang="en-US" sz="2200" b="1" dirty="0">
                <a:latin typeface="Times" panose="02020603050405020304" pitchFamily="18" charset="0"/>
                <a:cs typeface="Times" panose="02020603050405020304" pitchFamily="18" charset="0"/>
              </a:rPr>
              <a:t>HOẠT ĐỘNG HƯỚNG DẪN VỀ NHÀ</a:t>
            </a:r>
          </a:p>
          <a:p>
            <a:pPr>
              <a:lnSpc>
                <a:spcPct val="150000"/>
              </a:lnSpc>
            </a:pPr>
            <a:r>
              <a:rPr lang="vi-VN" sz="2200" dirty="0">
                <a:latin typeface="+mj-lt"/>
              </a:rPr>
              <a:t>Phiếu học tập : Nêu điểm giống nhau và khác nhau cơ bản của các đại phân tử hữu cơ Carbohydrate, lipid, protein và nucleic acid.</a:t>
            </a:r>
            <a:endParaRPr lang="en-US" sz="2200" dirty="0">
              <a:latin typeface="+mj-lt"/>
            </a:endParaRPr>
          </a:p>
        </p:txBody>
      </p:sp>
      <p:graphicFrame>
        <p:nvGraphicFramePr>
          <p:cNvPr id="4" name="Table 3"/>
          <p:cNvGraphicFramePr>
            <a:graphicFrameLocks noGrp="1"/>
          </p:cNvGraphicFramePr>
          <p:nvPr>
            <p:extLst>
              <p:ext uri="{D42A27DB-BD31-4B8C-83A1-F6EECF244321}">
                <p14:modId xmlns:p14="http://schemas.microsoft.com/office/powerpoint/2010/main" val="3264182963"/>
              </p:ext>
            </p:extLst>
          </p:nvPr>
        </p:nvGraphicFramePr>
        <p:xfrm>
          <a:off x="597709" y="1446550"/>
          <a:ext cx="11028234" cy="5108628"/>
        </p:xfrm>
        <a:graphic>
          <a:graphicData uri="http://schemas.openxmlformats.org/drawingml/2006/table">
            <a:tbl>
              <a:tblPr firstRow="1" firstCol="1" bandRow="1">
                <a:tableStyleId>{5C22544A-7EE6-4342-B048-85BDC9FD1C3A}</a:tableStyleId>
              </a:tblPr>
              <a:tblGrid>
                <a:gridCol w="1885816">
                  <a:extLst>
                    <a:ext uri="{9D8B030D-6E8A-4147-A177-3AD203B41FA5}">
                      <a16:colId xmlns:a16="http://schemas.microsoft.com/office/drawing/2014/main" val="3396856753"/>
                    </a:ext>
                  </a:extLst>
                </a:gridCol>
                <a:gridCol w="3047814">
                  <a:extLst>
                    <a:ext uri="{9D8B030D-6E8A-4147-A177-3AD203B41FA5}">
                      <a16:colId xmlns:a16="http://schemas.microsoft.com/office/drawing/2014/main" val="3807917909"/>
                    </a:ext>
                  </a:extLst>
                </a:gridCol>
                <a:gridCol w="3047814">
                  <a:extLst>
                    <a:ext uri="{9D8B030D-6E8A-4147-A177-3AD203B41FA5}">
                      <a16:colId xmlns:a16="http://schemas.microsoft.com/office/drawing/2014/main" val="197805173"/>
                    </a:ext>
                  </a:extLst>
                </a:gridCol>
                <a:gridCol w="3046790">
                  <a:extLst>
                    <a:ext uri="{9D8B030D-6E8A-4147-A177-3AD203B41FA5}">
                      <a16:colId xmlns:a16="http://schemas.microsoft.com/office/drawing/2014/main" val="1760741736"/>
                    </a:ext>
                  </a:extLst>
                </a:gridCol>
              </a:tblGrid>
              <a:tr h="851438">
                <a:tc gridSpan="2">
                  <a:txBody>
                    <a:bodyPr/>
                    <a:lstStyle/>
                    <a:p>
                      <a:pPr algn="ctr">
                        <a:lnSpc>
                          <a:spcPct val="130000"/>
                        </a:lnSpc>
                        <a:spcAft>
                          <a:spcPts val="0"/>
                        </a:spcAft>
                      </a:pPr>
                      <a:r>
                        <a:rPr lang="vi-VN" sz="2200" dirty="0">
                          <a:effectLst/>
                          <a:latin typeface="+mj-lt"/>
                        </a:rPr>
                        <a:t>Tiêu chí</a:t>
                      </a:r>
                      <a:endParaRPr lang="en-US" sz="2200" dirty="0">
                        <a:effectLst/>
                        <a:latin typeface="+mj-lt"/>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algn="ctr">
                        <a:lnSpc>
                          <a:spcPct val="130000"/>
                        </a:lnSpc>
                        <a:spcAft>
                          <a:spcPts val="0"/>
                        </a:spcAft>
                      </a:pPr>
                      <a:r>
                        <a:rPr lang="vi-VN" sz="2200" dirty="0">
                          <a:effectLst/>
                          <a:latin typeface="+mj-lt"/>
                        </a:rPr>
                        <a:t>Cấu trúc</a:t>
                      </a:r>
                      <a:endParaRPr lang="en-US" sz="22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Aft>
                          <a:spcPts val="0"/>
                        </a:spcAft>
                      </a:pPr>
                      <a:r>
                        <a:rPr lang="vi-VN" sz="2200">
                          <a:effectLst/>
                          <a:latin typeface="+mj-lt"/>
                        </a:rPr>
                        <a:t>Chức năng</a:t>
                      </a:r>
                      <a:endParaRPr lang="en-US" sz="22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2030889"/>
                  </a:ext>
                </a:extLst>
              </a:tr>
              <a:tr h="851438">
                <a:tc>
                  <a:txBody>
                    <a:bodyPr/>
                    <a:lstStyle/>
                    <a:p>
                      <a:pPr algn="just">
                        <a:lnSpc>
                          <a:spcPct val="130000"/>
                        </a:lnSpc>
                        <a:spcAft>
                          <a:spcPts val="0"/>
                        </a:spcAft>
                      </a:pPr>
                      <a:r>
                        <a:rPr lang="vi-VN" sz="2200" dirty="0">
                          <a:solidFill>
                            <a:schemeClr val="tx1"/>
                          </a:solidFill>
                          <a:effectLst/>
                          <a:latin typeface="+mj-lt"/>
                        </a:rPr>
                        <a:t>Giống nhau</a:t>
                      </a:r>
                      <a:endParaRPr lang="en-US" sz="22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just">
                        <a:lnSpc>
                          <a:spcPct val="130000"/>
                        </a:lnSpc>
                        <a:spcAft>
                          <a:spcPts val="0"/>
                        </a:spcAft>
                      </a:pPr>
                      <a:r>
                        <a:rPr lang="vi-VN" sz="2200" dirty="0">
                          <a:solidFill>
                            <a:schemeClr val="tx1"/>
                          </a:solidFill>
                          <a:effectLst/>
                          <a:latin typeface="+mj-lt"/>
                        </a:rPr>
                        <a:t> </a:t>
                      </a:r>
                      <a:endParaRPr lang="en-US" sz="22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vi-VN" sz="2200" dirty="0">
                          <a:effectLst/>
                          <a:latin typeface="+mj-lt"/>
                        </a:rPr>
                        <a:t> </a:t>
                      </a:r>
                      <a:endParaRPr lang="en-US" sz="22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vi-VN" sz="2200" dirty="0">
                          <a:effectLst/>
                          <a:latin typeface="+mj-lt"/>
                        </a:rPr>
                        <a:t> </a:t>
                      </a:r>
                      <a:endParaRPr lang="en-US" sz="22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31429668"/>
                  </a:ext>
                </a:extLst>
              </a:tr>
              <a:tr h="851438">
                <a:tc rowSpan="4">
                  <a:txBody>
                    <a:bodyPr/>
                    <a:lstStyle/>
                    <a:p>
                      <a:pPr algn="just">
                        <a:lnSpc>
                          <a:spcPct val="130000"/>
                        </a:lnSpc>
                        <a:spcAft>
                          <a:spcPts val="0"/>
                        </a:spcAft>
                      </a:pPr>
                      <a:r>
                        <a:rPr lang="vi-VN" sz="2200" dirty="0">
                          <a:effectLst/>
                          <a:latin typeface="+mj-lt"/>
                        </a:rPr>
                        <a:t> </a:t>
                      </a:r>
                      <a:endParaRPr lang="en-US" sz="2200" dirty="0">
                        <a:effectLst/>
                        <a:latin typeface="+mj-lt"/>
                      </a:endParaRPr>
                    </a:p>
                    <a:p>
                      <a:pPr algn="just">
                        <a:lnSpc>
                          <a:spcPct val="130000"/>
                        </a:lnSpc>
                        <a:spcAft>
                          <a:spcPts val="0"/>
                        </a:spcAft>
                      </a:pPr>
                      <a:r>
                        <a:rPr lang="vi-VN" sz="2200" dirty="0">
                          <a:effectLst/>
                          <a:latin typeface="+mj-lt"/>
                        </a:rPr>
                        <a:t>Khác nhau</a:t>
                      </a:r>
                      <a:endParaRPr lang="en-US" sz="22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vi-VN" sz="2200">
                          <a:effectLst/>
                          <a:latin typeface="+mj-lt"/>
                        </a:rPr>
                        <a:t>Carbohydrate</a:t>
                      </a:r>
                      <a:endParaRPr lang="en-US" sz="22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vi-VN" sz="2200">
                          <a:effectLst/>
                          <a:latin typeface="+mj-lt"/>
                        </a:rPr>
                        <a:t> </a:t>
                      </a:r>
                      <a:endParaRPr lang="en-US" sz="22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vi-VN" sz="2200" dirty="0">
                          <a:effectLst/>
                          <a:latin typeface="+mj-lt"/>
                        </a:rPr>
                        <a:t> </a:t>
                      </a:r>
                      <a:endParaRPr lang="en-US" sz="22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296329"/>
                  </a:ext>
                </a:extLst>
              </a:tr>
              <a:tr h="851438">
                <a:tc vMerge="1">
                  <a:txBody>
                    <a:bodyPr/>
                    <a:lstStyle/>
                    <a:p>
                      <a:endParaRPr lang="en-US"/>
                    </a:p>
                  </a:txBody>
                  <a:tcPr/>
                </a:tc>
                <a:tc>
                  <a:txBody>
                    <a:bodyPr/>
                    <a:lstStyle/>
                    <a:p>
                      <a:pPr algn="just">
                        <a:lnSpc>
                          <a:spcPct val="130000"/>
                        </a:lnSpc>
                        <a:spcAft>
                          <a:spcPts val="0"/>
                        </a:spcAft>
                      </a:pPr>
                      <a:r>
                        <a:rPr lang="vi-VN" sz="2200">
                          <a:effectLst/>
                          <a:latin typeface="+mj-lt"/>
                        </a:rPr>
                        <a:t>Lipid</a:t>
                      </a:r>
                      <a:endParaRPr lang="en-US" sz="22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vi-VN" sz="2200">
                          <a:effectLst/>
                          <a:latin typeface="+mj-lt"/>
                        </a:rPr>
                        <a:t> </a:t>
                      </a:r>
                      <a:endParaRPr lang="en-US" sz="22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vi-VN" sz="2200" dirty="0">
                          <a:effectLst/>
                          <a:latin typeface="+mj-lt"/>
                        </a:rPr>
                        <a:t> </a:t>
                      </a:r>
                      <a:endParaRPr lang="en-US" sz="22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6813475"/>
                  </a:ext>
                </a:extLst>
              </a:tr>
              <a:tr h="851438">
                <a:tc vMerge="1">
                  <a:txBody>
                    <a:bodyPr/>
                    <a:lstStyle/>
                    <a:p>
                      <a:endParaRPr lang="en-US"/>
                    </a:p>
                  </a:txBody>
                  <a:tcPr/>
                </a:tc>
                <a:tc>
                  <a:txBody>
                    <a:bodyPr/>
                    <a:lstStyle/>
                    <a:p>
                      <a:pPr algn="just">
                        <a:lnSpc>
                          <a:spcPct val="130000"/>
                        </a:lnSpc>
                        <a:spcAft>
                          <a:spcPts val="0"/>
                        </a:spcAft>
                      </a:pPr>
                      <a:r>
                        <a:rPr lang="vi-VN" sz="2200">
                          <a:effectLst/>
                          <a:latin typeface="+mj-lt"/>
                        </a:rPr>
                        <a:t>Protein</a:t>
                      </a:r>
                      <a:endParaRPr lang="en-US" sz="22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vi-VN" sz="2200">
                          <a:effectLst/>
                          <a:latin typeface="+mj-lt"/>
                        </a:rPr>
                        <a:t> </a:t>
                      </a:r>
                      <a:endParaRPr lang="en-US" sz="22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vi-VN" sz="2200" dirty="0">
                          <a:effectLst/>
                          <a:latin typeface="+mj-lt"/>
                        </a:rPr>
                        <a:t> </a:t>
                      </a:r>
                      <a:endParaRPr lang="en-US" sz="22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3429866"/>
                  </a:ext>
                </a:extLst>
              </a:tr>
              <a:tr h="851438">
                <a:tc vMerge="1">
                  <a:txBody>
                    <a:bodyPr/>
                    <a:lstStyle/>
                    <a:p>
                      <a:endParaRPr lang="en-US"/>
                    </a:p>
                  </a:txBody>
                  <a:tcPr/>
                </a:tc>
                <a:tc>
                  <a:txBody>
                    <a:bodyPr/>
                    <a:lstStyle/>
                    <a:p>
                      <a:pPr algn="just">
                        <a:lnSpc>
                          <a:spcPct val="130000"/>
                        </a:lnSpc>
                        <a:spcAft>
                          <a:spcPts val="0"/>
                        </a:spcAft>
                      </a:pPr>
                      <a:r>
                        <a:rPr lang="vi-VN" sz="2200">
                          <a:effectLst/>
                          <a:latin typeface="+mj-lt"/>
                        </a:rPr>
                        <a:t>Nucleic acid</a:t>
                      </a:r>
                      <a:endParaRPr lang="en-US" sz="22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vi-VN" sz="2200">
                          <a:effectLst/>
                          <a:latin typeface="+mj-lt"/>
                        </a:rPr>
                        <a:t> </a:t>
                      </a:r>
                      <a:endParaRPr lang="en-US" sz="22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vi-VN" sz="2200" dirty="0">
                          <a:effectLst/>
                          <a:latin typeface="+mj-lt"/>
                        </a:rPr>
                        <a:t> </a:t>
                      </a:r>
                      <a:endParaRPr lang="en-US" sz="22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44420762"/>
                  </a:ext>
                </a:extLst>
              </a:tr>
            </a:tbl>
          </a:graphicData>
        </a:graphic>
      </p:graphicFrame>
    </p:spTree>
    <p:extLst>
      <p:ext uri="{BB962C8B-B14F-4D97-AF65-F5344CB8AC3E}">
        <p14:creationId xmlns:p14="http://schemas.microsoft.com/office/powerpoint/2010/main" val="12257104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85666" cy="6858001"/>
          </a:xfrm>
          <a:prstGeom prst="rect">
            <a:avLst/>
          </a:prstGeom>
        </p:spPr>
      </p:pic>
      <p:sp>
        <p:nvSpPr>
          <p:cNvPr id="3" name="TextBox 2"/>
          <p:cNvSpPr txBox="1"/>
          <p:nvPr/>
        </p:nvSpPr>
        <p:spPr>
          <a:xfrm>
            <a:off x="973777" y="0"/>
            <a:ext cx="11211889" cy="430887"/>
          </a:xfrm>
          <a:prstGeom prst="rect">
            <a:avLst/>
          </a:prstGeom>
          <a:noFill/>
        </p:spPr>
        <p:txBody>
          <a:bodyPr wrap="square" rtlCol="0">
            <a:spAutoFit/>
          </a:bodyPr>
          <a:lstStyle/>
          <a:p>
            <a:r>
              <a:rPr lang="vi-VN" sz="2200" dirty="0">
                <a:latin typeface="+mj-lt"/>
              </a:rPr>
              <a:t>VI. MỐI QUAN HỆ GIỮA CẤU TẠO VÀ VAI TRÒ CỦA CÁC PHÂN TỬ SINH HỌC</a:t>
            </a:r>
            <a:endParaRPr lang="en-US" sz="2200" dirty="0">
              <a:latin typeface="+mj-lt"/>
            </a:endParaRPr>
          </a:p>
        </p:txBody>
      </p:sp>
      <p:pic>
        <p:nvPicPr>
          <p:cNvPr id="4" name="Picture 3"/>
          <p:cNvPicPr>
            <a:picLocks noChangeAspect="1"/>
          </p:cNvPicPr>
          <p:nvPr/>
        </p:nvPicPr>
        <p:blipFill>
          <a:blip r:embed="rId3"/>
          <a:stretch>
            <a:fillRect/>
          </a:stretch>
        </p:blipFill>
        <p:spPr>
          <a:xfrm>
            <a:off x="0" y="894007"/>
            <a:ext cx="11947752" cy="5500872"/>
          </a:xfrm>
          <a:prstGeom prst="rect">
            <a:avLst/>
          </a:prstGeom>
        </p:spPr>
      </p:pic>
    </p:spTree>
    <p:extLst>
      <p:ext uri="{BB962C8B-B14F-4D97-AF65-F5344CB8AC3E}">
        <p14:creationId xmlns:p14="http://schemas.microsoft.com/office/powerpoint/2010/main" val="38433297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85666" cy="6858001"/>
          </a:xfrm>
          <a:prstGeom prst="rect">
            <a:avLst/>
          </a:prstGeom>
        </p:spPr>
      </p:pic>
      <p:sp>
        <p:nvSpPr>
          <p:cNvPr id="3" name="TextBox 2"/>
          <p:cNvSpPr txBox="1"/>
          <p:nvPr/>
        </p:nvSpPr>
        <p:spPr>
          <a:xfrm>
            <a:off x="973777" y="0"/>
            <a:ext cx="11211889" cy="430887"/>
          </a:xfrm>
          <a:prstGeom prst="rect">
            <a:avLst/>
          </a:prstGeom>
          <a:noFill/>
        </p:spPr>
        <p:txBody>
          <a:bodyPr wrap="square" rtlCol="0">
            <a:spAutoFit/>
          </a:bodyPr>
          <a:lstStyle/>
          <a:p>
            <a:r>
              <a:rPr lang="vi-VN" sz="2200" dirty="0">
                <a:latin typeface="+mj-lt"/>
              </a:rPr>
              <a:t>VI. MỐI QUAN HỆ GIỮA CẤU TẠO VÀ VAI TRÒ CỦA CÁC PHÂN TỬ SINH HỌC</a:t>
            </a:r>
            <a:endParaRPr lang="en-US" sz="2200" dirty="0">
              <a:latin typeface="+mj-lt"/>
            </a:endParaRPr>
          </a:p>
        </p:txBody>
      </p:sp>
      <p:pic>
        <p:nvPicPr>
          <p:cNvPr id="4" name="Picture 3"/>
          <p:cNvPicPr>
            <a:picLocks noChangeAspect="1"/>
          </p:cNvPicPr>
          <p:nvPr/>
        </p:nvPicPr>
        <p:blipFill>
          <a:blip r:embed="rId3"/>
          <a:stretch>
            <a:fillRect/>
          </a:stretch>
        </p:blipFill>
        <p:spPr>
          <a:xfrm>
            <a:off x="593766" y="545476"/>
            <a:ext cx="10842172" cy="6483973"/>
          </a:xfrm>
          <a:prstGeom prst="rect">
            <a:avLst/>
          </a:prstGeom>
        </p:spPr>
      </p:pic>
    </p:spTree>
    <p:extLst>
      <p:ext uri="{BB962C8B-B14F-4D97-AF65-F5344CB8AC3E}">
        <p14:creationId xmlns:p14="http://schemas.microsoft.com/office/powerpoint/2010/main" val="549843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522512" y="95003"/>
            <a:ext cx="10769465" cy="1200329"/>
          </a:xfrm>
          <a:prstGeom prst="rect">
            <a:avLst/>
          </a:prstGeom>
          <a:noFill/>
        </p:spPr>
        <p:txBody>
          <a:bodyPr wrap="square" rtlCol="0">
            <a:spAutoFit/>
          </a:bodyPr>
          <a:lstStyle/>
          <a:p>
            <a:pPr algn="ctr"/>
            <a:r>
              <a:rPr lang="en-US" sz="3600" b="1" dirty="0">
                <a:latin typeface="Times" panose="02020603050405020304" pitchFamily="18" charset="0"/>
                <a:cs typeface="Times" panose="02020603050405020304" pitchFamily="18" charset="0"/>
              </a:rPr>
              <a:t>CĐ 4: THÀNH PHẦN HÓA HỌC CỦA TẾ BÀO</a:t>
            </a:r>
          </a:p>
          <a:p>
            <a:pPr algn="ctr"/>
            <a:r>
              <a:rPr lang="en-US" sz="3600" b="1" dirty="0" err="1">
                <a:latin typeface="Times" panose="02020603050405020304" pitchFamily="18" charset="0"/>
                <a:cs typeface="Times" panose="02020603050405020304" pitchFamily="18" charset="0"/>
              </a:rPr>
              <a:t>Bài</a:t>
            </a:r>
            <a:r>
              <a:rPr lang="en-US" sz="3600" b="1" dirty="0">
                <a:latin typeface="Times" panose="02020603050405020304" pitchFamily="18" charset="0"/>
                <a:cs typeface="Times" panose="02020603050405020304" pitchFamily="18" charset="0"/>
              </a:rPr>
              <a:t> 6. CÁC PHÂN TỬ SINH HỌC</a:t>
            </a:r>
          </a:p>
        </p:txBody>
      </p:sp>
      <p:graphicFrame>
        <p:nvGraphicFramePr>
          <p:cNvPr id="8" name="Diagram 7"/>
          <p:cNvGraphicFramePr/>
          <p:nvPr>
            <p:extLst>
              <p:ext uri="{D42A27DB-BD31-4B8C-83A1-F6EECF244321}">
                <p14:modId xmlns:p14="http://schemas.microsoft.com/office/powerpoint/2010/main" val="3088263680"/>
              </p:ext>
            </p:extLst>
          </p:nvPr>
        </p:nvGraphicFramePr>
        <p:xfrm>
          <a:off x="285008" y="1295332"/>
          <a:ext cx="11519064" cy="5226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p:cNvSpPr txBox="1"/>
          <p:nvPr/>
        </p:nvSpPr>
        <p:spPr>
          <a:xfrm>
            <a:off x="629394" y="1615969"/>
            <a:ext cx="391886" cy="553998"/>
          </a:xfrm>
          <a:prstGeom prst="rect">
            <a:avLst/>
          </a:prstGeom>
          <a:noFill/>
        </p:spPr>
        <p:txBody>
          <a:bodyPr wrap="square" rtlCol="0">
            <a:spAutoFit/>
          </a:bodyPr>
          <a:lstStyle/>
          <a:p>
            <a:r>
              <a:rPr lang="vi-VN" sz="3000" dirty="0"/>
              <a:t>I</a:t>
            </a:r>
            <a:endParaRPr lang="en-US" sz="3000" dirty="0"/>
          </a:p>
        </p:txBody>
      </p:sp>
      <p:sp>
        <p:nvSpPr>
          <p:cNvPr id="10" name="TextBox 9"/>
          <p:cNvSpPr txBox="1"/>
          <p:nvPr/>
        </p:nvSpPr>
        <p:spPr>
          <a:xfrm>
            <a:off x="583702" y="2874365"/>
            <a:ext cx="534390" cy="553998"/>
          </a:xfrm>
          <a:prstGeom prst="rect">
            <a:avLst/>
          </a:prstGeom>
          <a:noFill/>
        </p:spPr>
        <p:txBody>
          <a:bodyPr wrap="square" rtlCol="0">
            <a:spAutoFit/>
          </a:bodyPr>
          <a:lstStyle/>
          <a:p>
            <a:r>
              <a:rPr lang="vi-VN" sz="3000" dirty="0"/>
              <a:t>II</a:t>
            </a:r>
            <a:endParaRPr lang="en-US" sz="3000" dirty="0"/>
          </a:p>
        </p:txBody>
      </p:sp>
      <p:sp>
        <p:nvSpPr>
          <p:cNvPr id="11" name="TextBox 10"/>
          <p:cNvSpPr txBox="1"/>
          <p:nvPr/>
        </p:nvSpPr>
        <p:spPr>
          <a:xfrm>
            <a:off x="599702" y="3969307"/>
            <a:ext cx="534390" cy="553998"/>
          </a:xfrm>
          <a:prstGeom prst="rect">
            <a:avLst/>
          </a:prstGeom>
          <a:noFill/>
        </p:spPr>
        <p:txBody>
          <a:bodyPr wrap="square" rtlCol="0">
            <a:spAutoFit/>
          </a:bodyPr>
          <a:lstStyle/>
          <a:p>
            <a:r>
              <a:rPr lang="vi-VN" sz="3000" dirty="0"/>
              <a:t>III</a:t>
            </a:r>
            <a:endParaRPr lang="en-US" sz="3000" dirty="0"/>
          </a:p>
        </p:txBody>
      </p:sp>
      <p:sp>
        <p:nvSpPr>
          <p:cNvPr id="13" name="Rectangle 12"/>
          <p:cNvSpPr/>
          <p:nvPr/>
        </p:nvSpPr>
        <p:spPr>
          <a:xfrm>
            <a:off x="938151" y="4650989"/>
            <a:ext cx="10640291" cy="7641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a:t>          </a:t>
            </a:r>
            <a:r>
              <a:rPr lang="en-US" sz="3000" dirty="0">
                <a:latin typeface="Times" panose="02020603050405020304" pitchFamily="18" charset="0"/>
                <a:cs typeface="Times" panose="02020603050405020304" pitchFamily="18" charset="0"/>
              </a:rPr>
              <a:t>NUCLEIC ACID</a:t>
            </a:r>
          </a:p>
        </p:txBody>
      </p:sp>
      <p:sp>
        <p:nvSpPr>
          <p:cNvPr id="12" name="Oval 11"/>
          <p:cNvSpPr/>
          <p:nvPr/>
        </p:nvSpPr>
        <p:spPr>
          <a:xfrm>
            <a:off x="81312" y="4484736"/>
            <a:ext cx="1036780" cy="1028693"/>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5" name="Rectangle 14"/>
          <p:cNvSpPr/>
          <p:nvPr/>
        </p:nvSpPr>
        <p:spPr>
          <a:xfrm>
            <a:off x="815808" y="5661370"/>
            <a:ext cx="10831368" cy="781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000" b="1" dirty="0">
                <a:latin typeface="+mj-lt"/>
              </a:rPr>
              <a:t>       </a:t>
            </a:r>
            <a:r>
              <a:rPr lang="en-US" sz="3000" b="1" dirty="0">
                <a:solidFill>
                  <a:srgbClr val="FF0000"/>
                </a:solidFill>
                <a:latin typeface="+mj-lt"/>
              </a:rPr>
              <a:t>PROTEIN</a:t>
            </a:r>
          </a:p>
        </p:txBody>
      </p:sp>
      <p:sp>
        <p:nvSpPr>
          <p:cNvPr id="16" name="TextBox 15"/>
          <p:cNvSpPr txBox="1"/>
          <p:nvPr/>
        </p:nvSpPr>
        <p:spPr>
          <a:xfrm>
            <a:off x="350324" y="4707262"/>
            <a:ext cx="670956" cy="553998"/>
          </a:xfrm>
          <a:prstGeom prst="rect">
            <a:avLst/>
          </a:prstGeom>
          <a:noFill/>
        </p:spPr>
        <p:txBody>
          <a:bodyPr wrap="square" rtlCol="0">
            <a:spAutoFit/>
          </a:bodyPr>
          <a:lstStyle/>
          <a:p>
            <a:r>
              <a:rPr lang="vi-VN" sz="3000" dirty="0"/>
              <a:t>IV</a:t>
            </a:r>
            <a:endParaRPr lang="en-US" sz="3000" dirty="0"/>
          </a:p>
        </p:txBody>
      </p:sp>
      <p:sp>
        <p:nvSpPr>
          <p:cNvPr id="14" name="Oval 13"/>
          <p:cNvSpPr/>
          <p:nvPr/>
        </p:nvSpPr>
        <p:spPr>
          <a:xfrm>
            <a:off x="-102920" y="5592588"/>
            <a:ext cx="1036780" cy="1028693"/>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r>
              <a:rPr lang="vi-VN" dirty="0"/>
              <a:t>              </a:t>
            </a:r>
            <a:endParaRPr lang="en-US" dirty="0"/>
          </a:p>
        </p:txBody>
      </p:sp>
      <p:sp>
        <p:nvSpPr>
          <p:cNvPr id="17" name="TextBox 16"/>
          <p:cNvSpPr txBox="1"/>
          <p:nvPr/>
        </p:nvSpPr>
        <p:spPr>
          <a:xfrm>
            <a:off x="152932" y="5893856"/>
            <a:ext cx="670956" cy="553998"/>
          </a:xfrm>
          <a:prstGeom prst="rect">
            <a:avLst/>
          </a:prstGeom>
          <a:noFill/>
        </p:spPr>
        <p:txBody>
          <a:bodyPr wrap="square" rtlCol="0">
            <a:spAutoFit/>
          </a:bodyPr>
          <a:lstStyle/>
          <a:p>
            <a:r>
              <a:rPr lang="en-US" sz="3000" dirty="0"/>
              <a:t> </a:t>
            </a:r>
            <a:r>
              <a:rPr lang="vi-VN" sz="3000" dirty="0">
                <a:solidFill>
                  <a:srgbClr val="FF0000"/>
                </a:solidFill>
              </a:rPr>
              <a:t>V</a:t>
            </a:r>
            <a:endParaRPr lang="en-US" sz="3000" dirty="0">
              <a:solidFill>
                <a:srgbClr val="FF0000"/>
              </a:solidFill>
            </a:endParaRPr>
          </a:p>
        </p:txBody>
      </p:sp>
    </p:spTree>
    <p:extLst>
      <p:ext uri="{BB962C8B-B14F-4D97-AF65-F5344CB8AC3E}">
        <p14:creationId xmlns:p14="http://schemas.microsoft.com/office/powerpoint/2010/main" val="293289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0629" y="0"/>
            <a:ext cx="12061371" cy="492443"/>
          </a:xfrm>
          <a:prstGeom prst="rect">
            <a:avLst/>
          </a:prstGeom>
          <a:noFill/>
        </p:spPr>
        <p:txBody>
          <a:bodyPr wrap="square" rtlCol="0">
            <a:spAutoFit/>
          </a:bodyPr>
          <a:lstStyle/>
          <a:p>
            <a:pPr algn="ctr"/>
            <a:r>
              <a:rPr lang="en-US" sz="2600" b="1" dirty="0">
                <a:latin typeface="Times" panose="02020603050405020304" pitchFamily="18" charset="0"/>
                <a:cs typeface="Times" panose="02020603050405020304" pitchFamily="18" charset="0"/>
              </a:rPr>
              <a:t>V</a:t>
            </a:r>
            <a:r>
              <a:rPr lang="vi-VN" sz="2600" b="1" dirty="0">
                <a:latin typeface="+mj-lt"/>
              </a:rPr>
              <a:t>. PROTEIN</a:t>
            </a:r>
            <a:endParaRPr lang="en-US" sz="2600" b="1" dirty="0">
              <a:latin typeface="+mj-lt"/>
            </a:endParaRPr>
          </a:p>
        </p:txBody>
      </p:sp>
      <p:sp>
        <p:nvSpPr>
          <p:cNvPr id="7" name="TextBox 6">
            <a:extLst>
              <a:ext uri="{FF2B5EF4-FFF2-40B4-BE49-F238E27FC236}">
                <a16:creationId xmlns:a16="http://schemas.microsoft.com/office/drawing/2014/main" id="{9EF420BF-68CD-26B2-EEFA-5A4BDBBA1CBD}"/>
              </a:ext>
            </a:extLst>
          </p:cNvPr>
          <p:cNvSpPr txBox="1"/>
          <p:nvPr/>
        </p:nvSpPr>
        <p:spPr>
          <a:xfrm>
            <a:off x="130630" y="430985"/>
            <a:ext cx="12061370" cy="5816977"/>
          </a:xfrm>
          <a:prstGeom prst="rect">
            <a:avLst/>
          </a:prstGeom>
          <a:noFill/>
        </p:spPr>
        <p:txBody>
          <a:bodyPr wrap="square" rtlCol="0">
            <a:spAutoFit/>
          </a:bodyPr>
          <a:lstStyle/>
          <a:p>
            <a:pPr algn="just"/>
            <a:r>
              <a:rPr lang="en-US" sz="2400" dirty="0">
                <a:latin typeface="Times" panose="02020603050405020304" pitchFamily="18" charset="0"/>
                <a:cs typeface="Times" panose="02020603050405020304" pitchFamily="18" charset="0"/>
              </a:rPr>
              <a:t>- GV </a:t>
            </a:r>
            <a:r>
              <a:rPr lang="en-US" sz="2400" dirty="0" err="1">
                <a:latin typeface="Times" panose="02020603050405020304" pitchFamily="18" charset="0"/>
                <a:cs typeface="Times" panose="02020603050405020304" pitchFamily="18" charset="0"/>
              </a:rPr>
              <a:t>yêu</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cầu</a:t>
            </a:r>
            <a:r>
              <a:rPr lang="en-US" sz="2400" dirty="0">
                <a:latin typeface="Times" panose="02020603050405020304" pitchFamily="18" charset="0"/>
                <a:cs typeface="Times" panose="02020603050405020304" pitchFamily="18" charset="0"/>
              </a:rPr>
              <a:t> HS </a:t>
            </a:r>
            <a:r>
              <a:rPr lang="en-US" sz="2400" dirty="0" err="1">
                <a:effectLst/>
                <a:latin typeface="Times" panose="02020603050405020304" pitchFamily="18" charset="0"/>
                <a:ea typeface="Batang" panose="02030600000101010101" pitchFamily="18" charset="-127"/>
                <a:cs typeface="Times" panose="02020603050405020304" pitchFamily="18" charset="0"/>
              </a:rPr>
              <a:t>nghiên</a:t>
            </a:r>
            <a:r>
              <a:rPr lang="en-US" sz="2400" dirty="0">
                <a:effectLst/>
                <a:latin typeface="Times" panose="02020603050405020304" pitchFamily="18" charset="0"/>
                <a:ea typeface="Batang" panose="02030600000101010101" pitchFamily="18" charset="-127"/>
                <a:cs typeface="Times" panose="02020603050405020304" pitchFamily="18" charset="0"/>
              </a:rPr>
              <a:t> </a:t>
            </a:r>
            <a:r>
              <a:rPr lang="en-US" sz="2400" dirty="0" err="1">
                <a:effectLst/>
                <a:latin typeface="Times" panose="02020603050405020304" pitchFamily="18" charset="0"/>
                <a:ea typeface="Batang" panose="02030600000101010101" pitchFamily="18" charset="-127"/>
                <a:cs typeface="Times" panose="02020603050405020304" pitchFamily="18" charset="0"/>
              </a:rPr>
              <a:t>cứu</a:t>
            </a:r>
            <a:r>
              <a:rPr lang="en-US" sz="2400" dirty="0">
                <a:effectLst/>
                <a:latin typeface="Times" panose="02020603050405020304" pitchFamily="18" charset="0"/>
                <a:ea typeface="Batang" panose="02030600000101010101" pitchFamily="18" charset="-127"/>
                <a:cs typeface="Times" panose="02020603050405020304" pitchFamily="18" charset="0"/>
              </a:rPr>
              <a:t> </a:t>
            </a:r>
            <a:r>
              <a:rPr lang="en-US" sz="2400" dirty="0" err="1">
                <a:effectLst/>
                <a:latin typeface="Times" panose="02020603050405020304" pitchFamily="18" charset="0"/>
                <a:ea typeface="Batang" panose="02030600000101010101" pitchFamily="18" charset="-127"/>
                <a:cs typeface="Times" panose="02020603050405020304" pitchFamily="18" charset="0"/>
              </a:rPr>
              <a:t>thông</a:t>
            </a:r>
            <a:r>
              <a:rPr lang="en-US" sz="2400" dirty="0">
                <a:effectLst/>
                <a:latin typeface="Times" panose="02020603050405020304" pitchFamily="18" charset="0"/>
                <a:ea typeface="Batang" panose="02030600000101010101" pitchFamily="18" charset="-127"/>
                <a:cs typeface="Times" panose="02020603050405020304" pitchFamily="18" charset="0"/>
              </a:rPr>
              <a:t> tin SGK </a:t>
            </a:r>
            <a:r>
              <a:rPr lang="en-US" sz="2400" dirty="0" err="1">
                <a:effectLst/>
                <a:latin typeface="Times" panose="02020603050405020304" pitchFamily="18" charset="0"/>
                <a:ea typeface="Batang" panose="02030600000101010101" pitchFamily="18" charset="-127"/>
                <a:cs typeface="Times" panose="02020603050405020304" pitchFamily="18" charset="0"/>
              </a:rPr>
              <a:t>và</a:t>
            </a:r>
            <a:r>
              <a:rPr lang="en-US" sz="2400" dirty="0">
                <a:effectLst/>
                <a:latin typeface="Times" panose="02020603050405020304" pitchFamily="18" charset="0"/>
                <a:ea typeface="Batang" panose="02030600000101010101" pitchFamily="18" charset="-127"/>
                <a:cs typeface="Times" panose="02020603050405020304" pitchFamily="18" charset="0"/>
              </a:rPr>
              <a:t> </a:t>
            </a:r>
            <a:r>
              <a:rPr lang="en-US" sz="2400" dirty="0" err="1">
                <a:effectLst/>
                <a:latin typeface="Times" panose="02020603050405020304" pitchFamily="18" charset="0"/>
                <a:ea typeface="Batang" panose="02030600000101010101" pitchFamily="18" charset="-127"/>
                <a:cs typeface="Times" panose="02020603050405020304" pitchFamily="18" charset="0"/>
              </a:rPr>
              <a:t>thảo</a:t>
            </a:r>
            <a:r>
              <a:rPr lang="en-US" sz="2400" dirty="0">
                <a:effectLst/>
                <a:latin typeface="Times" panose="02020603050405020304" pitchFamily="18" charset="0"/>
                <a:ea typeface="Batang" panose="02030600000101010101" pitchFamily="18" charset="-127"/>
                <a:cs typeface="Times" panose="02020603050405020304" pitchFamily="18" charset="0"/>
              </a:rPr>
              <a:t> </a:t>
            </a:r>
            <a:r>
              <a:rPr lang="en-US" sz="2400" dirty="0" err="1">
                <a:effectLst/>
                <a:latin typeface="Times" panose="02020603050405020304" pitchFamily="18" charset="0"/>
                <a:ea typeface="Batang" panose="02030600000101010101" pitchFamily="18" charset="-127"/>
                <a:cs typeface="Times" panose="02020603050405020304" pitchFamily="18" charset="0"/>
              </a:rPr>
              <a:t>luận</a:t>
            </a:r>
            <a:r>
              <a:rPr lang="en-US" sz="2400" dirty="0">
                <a:effectLst/>
                <a:latin typeface="Times" panose="02020603050405020304" pitchFamily="18" charset="0"/>
                <a:ea typeface="Batang" panose="02030600000101010101" pitchFamily="18" charset="-127"/>
                <a:cs typeface="Times" panose="02020603050405020304" pitchFamily="18" charset="0"/>
              </a:rPr>
              <a:t> </a:t>
            </a:r>
            <a:r>
              <a:rPr lang="en-US" sz="2400" dirty="0" err="1">
                <a:effectLst/>
                <a:latin typeface="Times" panose="02020603050405020304" pitchFamily="18" charset="0"/>
                <a:ea typeface="Batang" panose="02030600000101010101" pitchFamily="18" charset="-127"/>
                <a:cs typeface="Times" panose="02020603050405020304" pitchFamily="18" charset="0"/>
              </a:rPr>
              <a:t>nhóm</a:t>
            </a:r>
            <a:r>
              <a:rPr lang="en-US" sz="2400" dirty="0">
                <a:effectLst/>
                <a:latin typeface="Times" panose="02020603050405020304" pitchFamily="18" charset="0"/>
                <a:ea typeface="Batang" panose="02030600000101010101" pitchFamily="18" charset="-127"/>
                <a:cs typeface="Times" panose="02020603050405020304" pitchFamily="18" charset="0"/>
              </a:rPr>
              <a:t> </a:t>
            </a:r>
            <a:r>
              <a:rPr lang="en-US" sz="2400" dirty="0" err="1">
                <a:effectLst/>
                <a:latin typeface="Times" panose="02020603050405020304" pitchFamily="18" charset="0"/>
                <a:ea typeface="Batang" panose="02030600000101010101" pitchFamily="18" charset="-127"/>
                <a:cs typeface="Times" panose="02020603050405020304" pitchFamily="18" charset="0"/>
              </a:rPr>
              <a:t>hoàn</a:t>
            </a:r>
            <a:r>
              <a:rPr lang="en-US" sz="2400" dirty="0">
                <a:effectLst/>
                <a:latin typeface="Times" panose="02020603050405020304" pitchFamily="18" charset="0"/>
                <a:ea typeface="Batang" panose="02030600000101010101" pitchFamily="18" charset="-127"/>
                <a:cs typeface="Times" panose="02020603050405020304" pitchFamily="18" charset="0"/>
              </a:rPr>
              <a:t> </a:t>
            </a:r>
            <a:r>
              <a:rPr lang="en-US" sz="2400" dirty="0" err="1">
                <a:effectLst/>
                <a:latin typeface="Times" panose="02020603050405020304" pitchFamily="18" charset="0"/>
                <a:ea typeface="Batang" panose="02030600000101010101" pitchFamily="18" charset="-127"/>
                <a:cs typeface="Times" panose="02020603050405020304" pitchFamily="18" charset="0"/>
              </a:rPr>
              <a:t>thành</a:t>
            </a:r>
            <a:r>
              <a:rPr lang="en-US" sz="2400" dirty="0">
                <a:effectLst/>
                <a:latin typeface="Times" panose="02020603050405020304" pitchFamily="18" charset="0"/>
                <a:ea typeface="Batang" panose="02030600000101010101" pitchFamily="18" charset="-127"/>
                <a:cs typeface="Times" panose="02020603050405020304" pitchFamily="18" charset="0"/>
              </a:rPr>
              <a:t> </a:t>
            </a:r>
            <a:r>
              <a:rPr lang="en-US" sz="2400" dirty="0" err="1">
                <a:effectLst/>
                <a:latin typeface="Times" panose="02020603050405020304" pitchFamily="18" charset="0"/>
                <a:ea typeface="Batang" panose="02030600000101010101" pitchFamily="18" charset="-127"/>
                <a:cs typeface="Times" panose="02020603050405020304" pitchFamily="18" charset="0"/>
              </a:rPr>
              <a:t>các</a:t>
            </a:r>
            <a:r>
              <a:rPr lang="en-US" sz="2400" dirty="0">
                <a:effectLst/>
                <a:latin typeface="Times" panose="02020603050405020304" pitchFamily="18" charset="0"/>
                <a:ea typeface="Batang" panose="02030600000101010101" pitchFamily="18" charset="-127"/>
                <a:cs typeface="Times" panose="02020603050405020304" pitchFamily="18" charset="0"/>
              </a:rPr>
              <a:t> </a:t>
            </a:r>
            <a:r>
              <a:rPr lang="en-US" sz="2400" dirty="0" err="1">
                <a:effectLst/>
                <a:latin typeface="Times" panose="02020603050405020304" pitchFamily="18" charset="0"/>
                <a:ea typeface="Batang" panose="02030600000101010101" pitchFamily="18" charset="-127"/>
                <a:cs typeface="Times" panose="02020603050405020304" pitchFamily="18" charset="0"/>
              </a:rPr>
              <a:t>bài</a:t>
            </a:r>
            <a:r>
              <a:rPr lang="en-US" sz="2400" dirty="0">
                <a:effectLst/>
                <a:latin typeface="Times" panose="02020603050405020304" pitchFamily="18" charset="0"/>
                <a:ea typeface="Batang" panose="02030600000101010101" pitchFamily="18" charset="-127"/>
                <a:cs typeface="Times" panose="02020603050405020304" pitchFamily="18" charset="0"/>
              </a:rPr>
              <a:t> </a:t>
            </a:r>
            <a:r>
              <a:rPr lang="en-US" sz="2400" dirty="0" err="1">
                <a:effectLst/>
                <a:latin typeface="Times" panose="02020603050405020304" pitchFamily="18" charset="0"/>
                <a:ea typeface="Batang" panose="02030600000101010101" pitchFamily="18" charset="-127"/>
                <a:cs typeface="Times" panose="02020603050405020304" pitchFamily="18" charset="0"/>
              </a:rPr>
              <a:t>tập</a:t>
            </a:r>
            <a:r>
              <a:rPr lang="en-US" sz="2400" dirty="0">
                <a:effectLst/>
                <a:latin typeface="Times" panose="02020603050405020304" pitchFamily="18" charset="0"/>
                <a:ea typeface="Batang" panose="02030600000101010101" pitchFamily="18" charset="-127"/>
                <a:cs typeface="Times" panose="02020603050405020304" pitchFamily="18" charset="0"/>
              </a:rPr>
              <a:t> </a:t>
            </a:r>
            <a:r>
              <a:rPr lang="en-US" sz="2400" dirty="0" err="1">
                <a:effectLst/>
                <a:latin typeface="Times" panose="02020603050405020304" pitchFamily="18" charset="0"/>
                <a:ea typeface="Batang" panose="02030600000101010101" pitchFamily="18" charset="-127"/>
                <a:cs typeface="Times" panose="02020603050405020304" pitchFamily="18" charset="0"/>
              </a:rPr>
              <a:t>sau</a:t>
            </a:r>
            <a:endParaRPr lang="en-US" sz="2400" dirty="0">
              <a:effectLst/>
              <a:latin typeface="Times" panose="02020603050405020304" pitchFamily="18" charset="0"/>
              <a:ea typeface="Batang" panose="02030600000101010101" pitchFamily="18" charset="-127"/>
              <a:cs typeface="Times" panose="02020603050405020304" pitchFamily="18" charset="0"/>
            </a:endParaRPr>
          </a:p>
          <a:p>
            <a:pPr algn="just"/>
            <a:r>
              <a:rPr lang="en-US" sz="2400" b="1" dirty="0" err="1">
                <a:latin typeface="Times" panose="02020603050405020304" pitchFamily="18" charset="0"/>
                <a:ea typeface="Batang" panose="02030600000101010101" pitchFamily="18" charset="-127"/>
                <a:cs typeface="Times" panose="02020603050405020304" pitchFamily="18" charset="0"/>
              </a:rPr>
              <a:t>Bài</a:t>
            </a:r>
            <a:r>
              <a:rPr lang="en-US" sz="2400" b="1" dirty="0">
                <a:latin typeface="Times" panose="02020603050405020304" pitchFamily="18" charset="0"/>
                <a:ea typeface="Batang" panose="02030600000101010101" pitchFamily="18" charset="-127"/>
                <a:cs typeface="Times" panose="02020603050405020304" pitchFamily="18" charset="0"/>
              </a:rPr>
              <a:t> </a:t>
            </a:r>
            <a:r>
              <a:rPr lang="en-US" sz="2400" b="1" dirty="0" err="1">
                <a:latin typeface="Times" panose="02020603050405020304" pitchFamily="18" charset="0"/>
                <a:ea typeface="Batang" panose="02030600000101010101" pitchFamily="18" charset="-127"/>
                <a:cs typeface="Times" panose="02020603050405020304" pitchFamily="18" charset="0"/>
              </a:rPr>
              <a:t>tập</a:t>
            </a:r>
            <a:r>
              <a:rPr lang="en-US" sz="2400" b="1" dirty="0">
                <a:latin typeface="Times" panose="02020603050405020304" pitchFamily="18" charset="0"/>
                <a:ea typeface="Batang" panose="02030600000101010101" pitchFamily="18" charset="-127"/>
                <a:cs typeface="Times" panose="02020603050405020304" pitchFamily="18" charset="0"/>
              </a:rPr>
              <a:t> 1. </a:t>
            </a:r>
          </a:p>
          <a:p>
            <a:pPr algn="just"/>
            <a:r>
              <a:rPr lang="en-US" sz="2400" dirty="0">
                <a:latin typeface="Times" panose="02020603050405020304" pitchFamily="18" charset="0"/>
                <a:ea typeface="Batang" panose="02030600000101010101" pitchFamily="18" charset="-127"/>
                <a:cs typeface="Times" panose="02020603050405020304" pitchFamily="18" charset="0"/>
              </a:rPr>
              <a:t>a. </a:t>
            </a:r>
            <a:r>
              <a:rPr lang="vi-VN" sz="2400" dirty="0">
                <a:latin typeface="+mj-lt"/>
              </a:rPr>
              <a:t>Protein được cấu tạo từ các nguyên tố hóa học nào? Hãy cho biết nguyên tắc cấu tạo protein.</a:t>
            </a:r>
            <a:r>
              <a:rPr lang="en-US" sz="2400" dirty="0">
                <a:latin typeface="Times" panose="02020603050405020304" pitchFamily="18" charset="0"/>
                <a:cs typeface="Times" panose="02020603050405020304" pitchFamily="18" charset="0"/>
              </a:rPr>
              <a:t> </a:t>
            </a:r>
          </a:p>
          <a:p>
            <a:pPr algn="just"/>
            <a:r>
              <a:rPr lang="en-US" sz="2400" dirty="0">
                <a:latin typeface="Times" panose="02020603050405020304" pitchFamily="18" charset="0"/>
                <a:cs typeface="Times" panose="02020603050405020304" pitchFamily="18" charset="0"/>
              </a:rPr>
              <a:t>b. </a:t>
            </a:r>
            <a:r>
              <a:rPr lang="en-US" sz="2400" dirty="0" err="1">
                <a:effectLst/>
                <a:latin typeface="Times New Roman" panose="02020603050405020304" pitchFamily="18" charset="0"/>
                <a:ea typeface="Batang" panose="02030600000101010101" pitchFamily="18" charset="-127"/>
              </a:rPr>
              <a:t>Hãy</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quan</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sát</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cấu</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trúc</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một</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số</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loại</a:t>
            </a:r>
            <a:r>
              <a:rPr lang="en-US" sz="2400" dirty="0">
                <a:effectLst/>
                <a:latin typeface="Times New Roman" panose="02020603050405020304" pitchFamily="18" charset="0"/>
                <a:ea typeface="Batang" panose="02030600000101010101" pitchFamily="18" charset="-127"/>
              </a:rPr>
              <a:t> amino acid </a:t>
            </a:r>
            <a:r>
              <a:rPr lang="en-US" sz="2400" dirty="0" err="1">
                <a:effectLst/>
                <a:latin typeface="Times New Roman" panose="02020603050405020304" pitchFamily="18" charset="0"/>
                <a:ea typeface="Batang" panose="02030600000101010101" pitchFamily="18" charset="-127"/>
              </a:rPr>
              <a:t>và</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cho</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biết</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cấu</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trúc</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chung</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của</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một</a:t>
            </a:r>
            <a:r>
              <a:rPr lang="en-US" sz="2400" dirty="0">
                <a:effectLst/>
                <a:latin typeface="Times New Roman" panose="02020603050405020304" pitchFamily="18" charset="0"/>
                <a:ea typeface="Batang" panose="02030600000101010101" pitchFamily="18" charset="-127"/>
              </a:rPr>
              <a:t> amino acid </a:t>
            </a:r>
            <a:r>
              <a:rPr lang="en-US" sz="2400" dirty="0" err="1">
                <a:effectLst/>
                <a:latin typeface="Times New Roman" panose="02020603050405020304" pitchFamily="18" charset="0"/>
                <a:ea typeface="Batang" panose="02030600000101010101" pitchFamily="18" charset="-127"/>
              </a:rPr>
              <a:t>gồm</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những</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thành</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phần</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nào</a:t>
            </a:r>
            <a:r>
              <a:rPr lang="en-US" sz="2400" dirty="0">
                <a:effectLst/>
                <a:latin typeface="Times New Roman" panose="02020603050405020304" pitchFamily="18" charset="0"/>
                <a:ea typeface="Batang" panose="02030600000101010101" pitchFamily="18" charset="-127"/>
              </a:rPr>
              <a:t>?</a:t>
            </a:r>
          </a:p>
          <a:p>
            <a:pPr algn="just"/>
            <a:endParaRPr lang="en-US" sz="1800" dirty="0">
              <a:latin typeface="Times" panose="02020603050405020304" pitchFamily="18" charset="0"/>
              <a:cs typeface="Times" panose="02020603050405020304" pitchFamily="18" charset="0"/>
            </a:endParaRPr>
          </a:p>
          <a:p>
            <a:pPr algn="just"/>
            <a:endParaRPr lang="en-US" dirty="0">
              <a:latin typeface="Times" panose="02020603050405020304" pitchFamily="18" charset="0"/>
              <a:cs typeface="Times" panose="02020603050405020304" pitchFamily="18" charset="0"/>
            </a:endParaRPr>
          </a:p>
          <a:p>
            <a:pPr algn="just"/>
            <a:endParaRPr lang="en-US" sz="1800" dirty="0">
              <a:latin typeface="Times" panose="02020603050405020304" pitchFamily="18" charset="0"/>
              <a:cs typeface="Times" panose="02020603050405020304" pitchFamily="18" charset="0"/>
            </a:endParaRPr>
          </a:p>
          <a:p>
            <a:pPr algn="just"/>
            <a:endParaRPr lang="en-US" sz="1800" dirty="0">
              <a:latin typeface="Times" panose="02020603050405020304" pitchFamily="18" charset="0"/>
              <a:cs typeface="Times" panose="02020603050405020304" pitchFamily="18" charset="0"/>
            </a:endParaRPr>
          </a:p>
          <a:p>
            <a:pPr algn="just"/>
            <a:endParaRPr lang="en-US" sz="1800" dirty="0">
              <a:latin typeface="Times" panose="02020603050405020304" pitchFamily="18" charset="0"/>
              <a:cs typeface="Times" panose="02020603050405020304" pitchFamily="18" charset="0"/>
            </a:endParaRPr>
          </a:p>
          <a:p>
            <a:pPr algn="just"/>
            <a:endParaRPr lang="en-US" sz="1800" dirty="0">
              <a:latin typeface="Times" panose="02020603050405020304" pitchFamily="18" charset="0"/>
              <a:cs typeface="Times" panose="02020603050405020304" pitchFamily="18" charset="0"/>
            </a:endParaRPr>
          </a:p>
          <a:p>
            <a:pPr algn="just"/>
            <a:endParaRPr lang="en-US" dirty="0">
              <a:latin typeface="Times" panose="02020603050405020304" pitchFamily="18" charset="0"/>
              <a:cs typeface="Times" panose="02020603050405020304" pitchFamily="18" charset="0"/>
            </a:endParaRPr>
          </a:p>
          <a:p>
            <a:pPr algn="just"/>
            <a:endParaRPr lang="en-US" sz="1800" dirty="0">
              <a:latin typeface="Times" panose="02020603050405020304" pitchFamily="18" charset="0"/>
              <a:cs typeface="Times" panose="02020603050405020304" pitchFamily="18" charset="0"/>
            </a:endParaRPr>
          </a:p>
          <a:p>
            <a:pPr algn="just"/>
            <a:endParaRPr lang="en-US" dirty="0">
              <a:latin typeface="Times" panose="02020603050405020304" pitchFamily="18" charset="0"/>
              <a:cs typeface="Times" panose="02020603050405020304" pitchFamily="18" charset="0"/>
            </a:endParaRPr>
          </a:p>
          <a:p>
            <a:pPr algn="just"/>
            <a:endParaRPr lang="en-US" sz="1800" dirty="0">
              <a:latin typeface="Times" panose="02020603050405020304" pitchFamily="18" charset="0"/>
              <a:cs typeface="Times" panose="02020603050405020304" pitchFamily="18" charset="0"/>
            </a:endParaRPr>
          </a:p>
          <a:p>
            <a:pPr algn="just"/>
            <a:endParaRPr lang="en-US" sz="2400" dirty="0">
              <a:latin typeface="Times" panose="02020603050405020304" pitchFamily="18" charset="0"/>
              <a:cs typeface="Times" panose="02020603050405020304" pitchFamily="18" charset="0"/>
            </a:endParaRPr>
          </a:p>
          <a:p>
            <a:pPr algn="just"/>
            <a:r>
              <a:rPr lang="en-US" sz="2400" dirty="0">
                <a:latin typeface="Times" panose="02020603050405020304" pitchFamily="18" charset="0"/>
                <a:cs typeface="Times" panose="02020603050405020304" pitchFamily="18" charset="0"/>
              </a:rPr>
              <a:t>c. </a:t>
            </a:r>
            <a:r>
              <a:rPr lang="en-US" sz="2400" dirty="0" err="1">
                <a:effectLst/>
                <a:latin typeface="Times New Roman" panose="02020603050405020304" pitchFamily="18" charset="0"/>
                <a:ea typeface="Batang" panose="02030600000101010101" pitchFamily="18" charset="-127"/>
              </a:rPr>
              <a:t>Vì</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sao</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chỉ</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có</a:t>
            </a:r>
            <a:r>
              <a:rPr lang="en-US" sz="2400" dirty="0">
                <a:effectLst/>
                <a:latin typeface="Times New Roman" panose="02020603050405020304" pitchFamily="18" charset="0"/>
                <a:ea typeface="Batang" panose="02030600000101010101" pitchFamily="18" charset="-127"/>
              </a:rPr>
              <a:t> 20 </a:t>
            </a:r>
            <a:r>
              <a:rPr lang="en-US" sz="2400" dirty="0" err="1">
                <a:effectLst/>
                <a:latin typeface="Times New Roman" panose="02020603050405020304" pitchFamily="18" charset="0"/>
                <a:ea typeface="Batang" panose="02030600000101010101" pitchFamily="18" charset="-127"/>
              </a:rPr>
              <a:t>loại</a:t>
            </a:r>
            <a:r>
              <a:rPr lang="en-US" sz="2400" dirty="0">
                <a:effectLst/>
                <a:latin typeface="Times New Roman" panose="02020603050405020304" pitchFamily="18" charset="0"/>
                <a:ea typeface="Batang" panose="02030600000101010101" pitchFamily="18" charset="-127"/>
              </a:rPr>
              <a:t> amino acid </a:t>
            </a:r>
            <a:r>
              <a:rPr lang="en-US" sz="2400" dirty="0" err="1">
                <a:effectLst/>
                <a:latin typeface="Times New Roman" panose="02020603050405020304" pitchFamily="18" charset="0"/>
                <a:ea typeface="Batang" panose="02030600000101010101" pitchFamily="18" charset="-127"/>
              </a:rPr>
              <a:t>nhưng</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tạo</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rất</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nhiều</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loại</a:t>
            </a:r>
            <a:r>
              <a:rPr lang="en-US" sz="2400" dirty="0">
                <a:effectLst/>
                <a:latin typeface="Times New Roman" panose="02020603050405020304" pitchFamily="18" charset="0"/>
                <a:ea typeface="Batang" panose="02030600000101010101" pitchFamily="18" charset="-127"/>
              </a:rPr>
              <a:t> Protein? </a:t>
            </a:r>
            <a:endParaRPr lang="en-US" sz="2400" dirty="0">
              <a:latin typeface="Times" panose="02020603050405020304" pitchFamily="18" charset="0"/>
              <a:cs typeface="Times" panose="02020603050405020304" pitchFamily="18" charset="0"/>
            </a:endParaRPr>
          </a:p>
          <a:p>
            <a:pPr algn="just"/>
            <a:r>
              <a:rPr lang="en-US" sz="2400" dirty="0">
                <a:latin typeface="Times" panose="02020603050405020304" pitchFamily="18" charset="0"/>
                <a:cs typeface="Times" panose="02020603050405020304" pitchFamily="18" charset="0"/>
              </a:rPr>
              <a:t>d. </a:t>
            </a:r>
            <a:r>
              <a:rPr lang="en-US" sz="2400" dirty="0" err="1">
                <a:latin typeface="Times" panose="02020603050405020304" pitchFamily="18" charset="0"/>
                <a:cs typeface="Times" panose="02020603050405020304" pitchFamily="18" charset="0"/>
              </a:rPr>
              <a:t>Tại</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sao</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trên</a:t>
            </a:r>
            <a:r>
              <a:rPr lang="en-US" sz="2400" dirty="0">
                <a:latin typeface="Times" panose="02020603050405020304" pitchFamily="18" charset="0"/>
                <a:cs typeface="Times" panose="02020603050405020304" pitchFamily="18" charset="0"/>
              </a:rPr>
              <a:t> bao </a:t>
            </a:r>
            <a:r>
              <a:rPr lang="en-US" sz="2400" dirty="0" err="1">
                <a:latin typeface="Times" panose="02020603050405020304" pitchFamily="18" charset="0"/>
                <a:cs typeface="Times" panose="02020603050405020304" pitchFamily="18" charset="0"/>
              </a:rPr>
              <a:t>bì</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của</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một</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số</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loại</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thực</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phẩm</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có</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ghi</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thành</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phần</a:t>
            </a:r>
            <a:r>
              <a:rPr lang="en-US" sz="2400" dirty="0">
                <a:latin typeface="Times" panose="02020603050405020304" pitchFamily="18" charset="0"/>
                <a:cs typeface="Times" panose="02020603050405020304" pitchFamily="18" charset="0"/>
              </a:rPr>
              <a:t> amino acid </a:t>
            </a:r>
            <a:r>
              <a:rPr lang="en-US" sz="2400" dirty="0" err="1">
                <a:latin typeface="Times" panose="02020603050405020304" pitchFamily="18" charset="0"/>
                <a:cs typeface="Times" panose="02020603050405020304" pitchFamily="18" charset="0"/>
              </a:rPr>
              <a:t>không</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thay</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thế</a:t>
            </a:r>
            <a:r>
              <a:rPr lang="en-US" sz="2400" dirty="0">
                <a:latin typeface="Times" panose="02020603050405020304" pitchFamily="18" charset="0"/>
                <a:cs typeface="Times" panose="02020603050405020304" pitchFamily="18" charset="0"/>
              </a:rPr>
              <a:t>?</a:t>
            </a:r>
            <a:endParaRPr lang="en-US" sz="2300" dirty="0">
              <a:latin typeface="Times" panose="02020603050405020304" pitchFamily="18" charset="0"/>
              <a:cs typeface="Times" panose="02020603050405020304" pitchFamily="18" charset="0"/>
            </a:endParaRPr>
          </a:p>
        </p:txBody>
      </p:sp>
      <p:pic>
        <p:nvPicPr>
          <p:cNvPr id="12" name="Picture 2">
            <a:extLst>
              <a:ext uri="{FF2B5EF4-FFF2-40B4-BE49-F238E27FC236}">
                <a16:creationId xmlns:a16="http://schemas.microsoft.com/office/drawing/2014/main" id="{356B175E-1D58-B60C-CECA-04189D805E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803" y="2370961"/>
            <a:ext cx="11145328" cy="2917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9611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0629" y="0"/>
            <a:ext cx="12061371" cy="492443"/>
          </a:xfrm>
          <a:prstGeom prst="rect">
            <a:avLst/>
          </a:prstGeom>
          <a:noFill/>
        </p:spPr>
        <p:txBody>
          <a:bodyPr wrap="square" rtlCol="0">
            <a:spAutoFit/>
          </a:bodyPr>
          <a:lstStyle/>
          <a:p>
            <a:pPr algn="ctr"/>
            <a:r>
              <a:rPr lang="en-US" sz="2600" b="1" dirty="0">
                <a:latin typeface="Times" panose="02020603050405020304" pitchFamily="18" charset="0"/>
                <a:cs typeface="Times" panose="02020603050405020304" pitchFamily="18" charset="0"/>
              </a:rPr>
              <a:t>V</a:t>
            </a:r>
            <a:r>
              <a:rPr lang="vi-VN" sz="2600" b="1" dirty="0">
                <a:latin typeface="+mj-lt"/>
              </a:rPr>
              <a:t>. PROTEIN</a:t>
            </a:r>
            <a:endParaRPr lang="en-US" sz="2600" b="1" dirty="0">
              <a:latin typeface="+mj-lt"/>
            </a:endParaRPr>
          </a:p>
        </p:txBody>
      </p:sp>
      <p:sp>
        <p:nvSpPr>
          <p:cNvPr id="7" name="TextBox 6">
            <a:extLst>
              <a:ext uri="{FF2B5EF4-FFF2-40B4-BE49-F238E27FC236}">
                <a16:creationId xmlns:a16="http://schemas.microsoft.com/office/drawing/2014/main" id="{9EF420BF-68CD-26B2-EEFA-5A4BDBBA1CBD}"/>
              </a:ext>
            </a:extLst>
          </p:cNvPr>
          <p:cNvSpPr txBox="1"/>
          <p:nvPr/>
        </p:nvSpPr>
        <p:spPr>
          <a:xfrm>
            <a:off x="130629" y="430985"/>
            <a:ext cx="12061371" cy="6370975"/>
          </a:xfrm>
          <a:prstGeom prst="rect">
            <a:avLst/>
          </a:prstGeom>
          <a:noFill/>
        </p:spPr>
        <p:txBody>
          <a:bodyPr wrap="square" rtlCol="0">
            <a:spAutoFit/>
          </a:bodyPr>
          <a:lstStyle/>
          <a:p>
            <a:pPr algn="just"/>
            <a:r>
              <a:rPr lang="en-US" sz="2400" b="1" dirty="0" err="1">
                <a:latin typeface="Times" panose="02020603050405020304" pitchFamily="18" charset="0"/>
                <a:ea typeface="Batang" panose="02030600000101010101" pitchFamily="18" charset="-127"/>
                <a:cs typeface="Times" panose="02020603050405020304" pitchFamily="18" charset="0"/>
              </a:rPr>
              <a:t>Bài</a:t>
            </a:r>
            <a:r>
              <a:rPr lang="en-US" sz="2400" b="1" dirty="0">
                <a:latin typeface="Times" panose="02020603050405020304" pitchFamily="18" charset="0"/>
                <a:ea typeface="Batang" panose="02030600000101010101" pitchFamily="18" charset="-127"/>
                <a:cs typeface="Times" panose="02020603050405020304" pitchFamily="18" charset="0"/>
              </a:rPr>
              <a:t> </a:t>
            </a:r>
            <a:r>
              <a:rPr lang="en-US" sz="2400" b="1" dirty="0" err="1">
                <a:latin typeface="Times" panose="02020603050405020304" pitchFamily="18" charset="0"/>
                <a:ea typeface="Batang" panose="02030600000101010101" pitchFamily="18" charset="-127"/>
                <a:cs typeface="Times" panose="02020603050405020304" pitchFamily="18" charset="0"/>
              </a:rPr>
              <a:t>tập</a:t>
            </a:r>
            <a:r>
              <a:rPr lang="en-US" sz="2400" b="1" dirty="0">
                <a:latin typeface="Times" panose="02020603050405020304" pitchFamily="18" charset="0"/>
                <a:ea typeface="Batang" panose="02030600000101010101" pitchFamily="18" charset="-127"/>
                <a:cs typeface="Times" panose="02020603050405020304" pitchFamily="18" charset="0"/>
              </a:rPr>
              <a:t> 2</a:t>
            </a:r>
            <a:r>
              <a:rPr lang="en-US" sz="2400" dirty="0">
                <a:latin typeface="Times" panose="02020603050405020304" pitchFamily="18" charset="0"/>
                <a:ea typeface="Batang" panose="02030600000101010101" pitchFamily="18" charset="-127"/>
                <a:cs typeface="Times" panose="02020603050405020304" pitchFamily="18" charset="0"/>
              </a:rPr>
              <a:t>. </a:t>
            </a:r>
            <a:r>
              <a:rPr lang="vi-VN" sz="2400" dirty="0">
                <a:latin typeface="Times" panose="02020603050405020304" pitchFamily="18" charset="0"/>
                <a:cs typeface="Times" panose="02020603050405020304" pitchFamily="18" charset="0"/>
              </a:rPr>
              <a:t>Gọi tên các bậc cấu trúc của phân tử protein. Phân biệt các bậc cấu trúc đó.</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Bậc</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cấu</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trúc</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nào</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đóng</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vai</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trò</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quyết</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định</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các</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bậc</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cấu</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trúc</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còn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lại</a:t>
            </a:r>
            <a:r>
              <a:rPr lang="en-US" sz="2400" dirty="0">
                <a:latin typeface="Times" panose="02020603050405020304" pitchFamily="18" charset="0"/>
                <a:cs typeface="Times" panose="02020603050405020304" pitchFamily="18" charset="0"/>
              </a:rPr>
              <a:t>? Khi </a:t>
            </a:r>
            <a:r>
              <a:rPr lang="en-US" sz="2400" dirty="0" err="1">
                <a:latin typeface="Times" panose="02020603050405020304" pitchFamily="18" charset="0"/>
                <a:cs typeface="Times" panose="02020603050405020304" pitchFamily="18" charset="0"/>
              </a:rPr>
              <a:t>thực</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hiện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chức</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năng</a:t>
            </a:r>
            <a:r>
              <a:rPr lang="en-US" sz="2400" dirty="0">
                <a:latin typeface="Times" panose="02020603050405020304" pitchFamily="18" charset="0"/>
                <a:cs typeface="Times" panose="02020603050405020304" pitchFamily="18" charset="0"/>
              </a:rPr>
              <a:t> protein </a:t>
            </a:r>
            <a:r>
              <a:rPr lang="en-US" sz="2400" dirty="0" err="1">
                <a:latin typeface="Times" panose="02020603050405020304" pitchFamily="18" charset="0"/>
                <a:cs typeface="Times" panose="02020603050405020304" pitchFamily="18" charset="0"/>
              </a:rPr>
              <a:t>có</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cấu</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trúc</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bậc</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mấy</a:t>
            </a:r>
            <a:r>
              <a:rPr lang="en-US" sz="2400" dirty="0">
                <a:latin typeface="Times" panose="02020603050405020304" pitchFamily="18" charset="0"/>
                <a:cs typeface="Times" panose="02020603050405020304" pitchFamily="18" charset="0"/>
              </a:rPr>
              <a:t>?</a:t>
            </a:r>
          </a:p>
          <a:p>
            <a:pPr algn="just"/>
            <a:r>
              <a:rPr lang="en-US" sz="2400" b="1" dirty="0" err="1">
                <a:latin typeface="Times" panose="02020603050405020304" pitchFamily="18" charset="0"/>
                <a:ea typeface="Batang" panose="02030600000101010101" pitchFamily="18" charset="-127"/>
                <a:cs typeface="Times" panose="02020603050405020304" pitchFamily="18" charset="0"/>
              </a:rPr>
              <a:t>Bài</a:t>
            </a:r>
            <a:r>
              <a:rPr lang="en-US" sz="2400" b="1" dirty="0">
                <a:latin typeface="Times" panose="02020603050405020304" pitchFamily="18" charset="0"/>
                <a:ea typeface="Batang" panose="02030600000101010101" pitchFamily="18" charset="-127"/>
                <a:cs typeface="Times" panose="02020603050405020304" pitchFamily="18" charset="0"/>
              </a:rPr>
              <a:t> </a:t>
            </a:r>
            <a:r>
              <a:rPr lang="en-US" sz="2400" b="1" dirty="0" err="1">
                <a:latin typeface="Times" panose="02020603050405020304" pitchFamily="18" charset="0"/>
                <a:ea typeface="Batang" panose="02030600000101010101" pitchFamily="18" charset="-127"/>
                <a:cs typeface="Times" panose="02020603050405020304" pitchFamily="18" charset="0"/>
              </a:rPr>
              <a:t>tập</a:t>
            </a:r>
            <a:r>
              <a:rPr lang="en-US" sz="2400" b="1" dirty="0">
                <a:latin typeface="Times" panose="02020603050405020304" pitchFamily="18" charset="0"/>
                <a:ea typeface="Batang" panose="02030600000101010101" pitchFamily="18" charset="-127"/>
                <a:cs typeface="Times" panose="02020603050405020304" pitchFamily="18" charset="0"/>
              </a:rPr>
              <a:t> 3</a:t>
            </a:r>
            <a:r>
              <a:rPr lang="en-US" sz="2400" dirty="0">
                <a:latin typeface="Times" panose="02020603050405020304" pitchFamily="18" charset="0"/>
                <a:ea typeface="Batang" panose="02030600000101010101" pitchFamily="18" charset="-127"/>
                <a:cs typeface="Times" panose="02020603050405020304" pitchFamily="18" charset="0"/>
              </a:rPr>
              <a:t>. </a:t>
            </a:r>
            <a:r>
              <a:rPr lang="vi-VN" sz="2400" dirty="0">
                <a:latin typeface="Times New Roman" panose="02020603050405020304" pitchFamily="18" charset="0"/>
                <a:ea typeface="Calibri" panose="020F0502020204030204" pitchFamily="34" charset="0"/>
                <a:cs typeface="Times New Roman" panose="02020603050405020304" pitchFamily="18" charset="0"/>
              </a:rPr>
              <a:t>Hãy viết các chức năng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tìm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dụ</a:t>
            </a:r>
            <a:r>
              <a:rPr lang="en-US" sz="2400" dirty="0">
                <a:latin typeface="Times New Roman" panose="02020603050405020304" pitchFamily="18" charset="0"/>
                <a:ea typeface="Calibri" panose="020F0502020204030204" pitchFamily="34" charset="0"/>
                <a:cs typeface="Times New Roman" panose="02020603050405020304" pitchFamily="18" charset="0"/>
              </a:rPr>
              <a:t> protein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ứng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vai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trò</a:t>
            </a:r>
            <a:r>
              <a:rPr lang="en-US" sz="2400" dirty="0">
                <a:latin typeface="Times New Roman" panose="02020603050405020304" pitchFamily="18" charset="0"/>
                <a:ea typeface="Calibri" panose="020F0502020204030204" pitchFamily="34" charset="0"/>
                <a:cs typeface="Times New Roman" panose="02020603050405020304" pitchFamily="18" charset="0"/>
              </a:rPr>
              <a:t> protein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tế</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bào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gn="just"/>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2400" dirty="0">
              <a:effectLst/>
              <a:latin typeface="Times New Roman" panose="02020603050405020304" pitchFamily="18" charset="0"/>
              <a:ea typeface="Batang" panose="02030600000101010101" pitchFamily="18" charset="-127"/>
            </a:endParaRPr>
          </a:p>
          <a:p>
            <a:pPr algn="just"/>
            <a:endParaRPr lang="en-US" sz="2400" dirty="0">
              <a:latin typeface="Times New Roman" panose="02020603050405020304" pitchFamily="18" charset="0"/>
              <a:ea typeface="Batang" panose="02030600000101010101" pitchFamily="18" charset="-127"/>
            </a:endParaRPr>
          </a:p>
          <a:p>
            <a:pPr algn="just"/>
            <a:endParaRPr lang="en-US" sz="2400" dirty="0">
              <a:effectLst/>
              <a:latin typeface="Times New Roman" panose="02020603050405020304" pitchFamily="18" charset="0"/>
              <a:ea typeface="Batang" panose="02030600000101010101" pitchFamily="18" charset="-127"/>
            </a:endParaRPr>
          </a:p>
          <a:p>
            <a:pPr algn="just"/>
            <a:endParaRPr lang="en-US" sz="2400" dirty="0">
              <a:latin typeface="Times New Roman" panose="02020603050405020304" pitchFamily="18" charset="0"/>
              <a:ea typeface="Batang" panose="02030600000101010101" pitchFamily="18" charset="-127"/>
            </a:endParaRPr>
          </a:p>
          <a:p>
            <a:pPr algn="just"/>
            <a:endParaRPr lang="en-US" sz="2400" dirty="0">
              <a:effectLst/>
              <a:latin typeface="Times New Roman" panose="02020603050405020304" pitchFamily="18" charset="0"/>
              <a:ea typeface="Batang" panose="02030600000101010101" pitchFamily="18" charset="-127"/>
            </a:endParaRPr>
          </a:p>
          <a:p>
            <a:pPr algn="just"/>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Từ</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đó</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hãy</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nêu</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vai</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trò</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của</a:t>
            </a:r>
            <a:r>
              <a:rPr lang="en-US" sz="2400" dirty="0">
                <a:effectLst/>
                <a:latin typeface="Times New Roman" panose="02020603050405020304" pitchFamily="18" charset="0"/>
                <a:ea typeface="Batang" panose="02030600000101010101" pitchFamily="18" charset="-127"/>
              </a:rPr>
              <a:t> protein</a:t>
            </a:r>
          </a:p>
          <a:p>
            <a:pPr algn="just"/>
            <a:r>
              <a:rPr lang="en-US" sz="2400" dirty="0">
                <a:effectLst/>
                <a:latin typeface="Times New Roman" panose="02020603050405020304" pitchFamily="18" charset="0"/>
                <a:ea typeface="Batang" panose="02030600000101010101" pitchFamily="18" charset="-127"/>
              </a:rPr>
              <a:t>- GV </a:t>
            </a:r>
            <a:r>
              <a:rPr lang="en-US" sz="2400" dirty="0" err="1">
                <a:effectLst/>
                <a:latin typeface="Times New Roman" panose="02020603050405020304" pitchFamily="18" charset="0"/>
                <a:ea typeface="Batang" panose="02030600000101010101" pitchFamily="18" charset="-127"/>
              </a:rPr>
              <a:t>phân</a:t>
            </a:r>
            <a:r>
              <a:rPr lang="en-US" sz="2400" dirty="0">
                <a:effectLst/>
                <a:latin typeface="Times New Roman" panose="02020603050405020304" pitchFamily="18" charset="0"/>
                <a:ea typeface="Batang" panose="02030600000101010101" pitchFamily="18" charset="-127"/>
              </a:rPr>
              <a:t> chia </a:t>
            </a:r>
            <a:r>
              <a:rPr lang="en-US" sz="2400" dirty="0" err="1">
                <a:effectLst/>
                <a:latin typeface="Times New Roman" panose="02020603050405020304" pitchFamily="18" charset="0"/>
                <a:ea typeface="Batang" panose="02030600000101010101" pitchFamily="18" charset="-127"/>
              </a:rPr>
              <a:t>thành</a:t>
            </a:r>
            <a:r>
              <a:rPr lang="en-US" sz="2400" dirty="0">
                <a:effectLst/>
                <a:latin typeface="Times New Roman" panose="02020603050405020304" pitchFamily="18" charset="0"/>
                <a:ea typeface="Batang" panose="02030600000101010101" pitchFamily="18" charset="-127"/>
              </a:rPr>
              <a:t> 6 </a:t>
            </a:r>
            <a:r>
              <a:rPr lang="en-US" sz="2400" dirty="0" err="1">
                <a:effectLst/>
                <a:latin typeface="Times New Roman" panose="02020603050405020304" pitchFamily="18" charset="0"/>
                <a:ea typeface="Batang" panose="02030600000101010101" pitchFamily="18" charset="-127"/>
              </a:rPr>
              <a:t>nhóm</a:t>
            </a:r>
            <a:r>
              <a:rPr lang="en-US" sz="2400" dirty="0">
                <a:effectLst/>
                <a:latin typeface="Times New Roman" panose="02020603050405020304" pitchFamily="18" charset="0"/>
                <a:ea typeface="Batang" panose="02030600000101010101" pitchFamily="18" charset="-127"/>
              </a:rPr>
              <a:t> (2 </a:t>
            </a:r>
            <a:r>
              <a:rPr lang="en-US" sz="2400" dirty="0" err="1">
                <a:effectLst/>
                <a:latin typeface="Times New Roman" panose="02020603050405020304" pitchFamily="18" charset="0"/>
                <a:ea typeface="Batang" panose="02030600000101010101" pitchFamily="18" charset="-127"/>
              </a:rPr>
              <a:t>bàn</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một</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nhóm</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và</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giao</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nhiệm</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vụ</a:t>
            </a:r>
            <a:r>
              <a:rPr lang="en-US" sz="2400" dirty="0">
                <a:effectLst/>
                <a:latin typeface="Times New Roman" panose="02020603050405020304" pitchFamily="18" charset="0"/>
                <a:ea typeface="Batang" panose="02030600000101010101" pitchFamily="18" charset="-127"/>
              </a:rPr>
              <a:t>:</a:t>
            </a:r>
          </a:p>
          <a:p>
            <a:pPr algn="just"/>
            <a:r>
              <a:rPr lang="en-US" sz="2400" dirty="0">
                <a:latin typeface="Times New Roman" panose="02020603050405020304" pitchFamily="18" charset="0"/>
                <a:ea typeface="Batang" panose="02030600000101010101" pitchFamily="18" charset="-127"/>
              </a:rPr>
              <a:t>+ </a:t>
            </a:r>
            <a:r>
              <a:rPr lang="en-US" sz="2400" dirty="0" err="1">
                <a:latin typeface="Times New Roman" panose="02020603050405020304" pitchFamily="18" charset="0"/>
                <a:ea typeface="Batang" panose="02030600000101010101" pitchFamily="18" charset="-127"/>
              </a:rPr>
              <a:t>Nhóm</a:t>
            </a:r>
            <a:r>
              <a:rPr lang="en-US" sz="2400" dirty="0">
                <a:latin typeface="Times New Roman" panose="02020603050405020304" pitchFamily="18" charset="0"/>
                <a:ea typeface="Batang" panose="02030600000101010101" pitchFamily="18" charset="-127"/>
              </a:rPr>
              <a:t> 1, 2: Hoàn </a:t>
            </a:r>
            <a:r>
              <a:rPr lang="en-US" sz="2400" dirty="0" err="1">
                <a:latin typeface="Times New Roman" panose="02020603050405020304" pitchFamily="18" charset="0"/>
                <a:ea typeface="Batang" panose="02030600000101010101" pitchFamily="18" charset="-127"/>
              </a:rPr>
              <a:t>thành</a:t>
            </a:r>
            <a:r>
              <a:rPr lang="en-US" sz="2400" dirty="0">
                <a:latin typeface="Times New Roman" panose="02020603050405020304" pitchFamily="18" charset="0"/>
                <a:ea typeface="Batang" panose="02030600000101010101" pitchFamily="18" charset="-127"/>
              </a:rPr>
              <a:t> </a:t>
            </a:r>
            <a:r>
              <a:rPr lang="en-US" sz="2400" dirty="0" err="1">
                <a:latin typeface="Times New Roman" panose="02020603050405020304" pitchFamily="18" charset="0"/>
                <a:ea typeface="Batang" panose="02030600000101010101" pitchFamily="18" charset="-127"/>
              </a:rPr>
              <a:t>bài</a:t>
            </a:r>
            <a:r>
              <a:rPr lang="en-US" sz="2400" dirty="0">
                <a:latin typeface="Times New Roman" panose="02020603050405020304" pitchFamily="18" charset="0"/>
                <a:ea typeface="Batang" panose="02030600000101010101" pitchFamily="18" charset="-127"/>
              </a:rPr>
              <a:t> </a:t>
            </a:r>
            <a:r>
              <a:rPr lang="en-US" sz="2400" dirty="0" err="1">
                <a:latin typeface="Times New Roman" panose="02020603050405020304" pitchFamily="18" charset="0"/>
                <a:ea typeface="Batang" panose="02030600000101010101" pitchFamily="18" charset="-127"/>
              </a:rPr>
              <a:t>tập</a:t>
            </a:r>
            <a:r>
              <a:rPr lang="en-US" sz="2400" dirty="0">
                <a:latin typeface="Times New Roman" panose="02020603050405020304" pitchFamily="18" charset="0"/>
                <a:ea typeface="Batang" panose="02030600000101010101" pitchFamily="18" charset="-127"/>
              </a:rPr>
              <a:t> 1</a:t>
            </a:r>
          </a:p>
          <a:p>
            <a:pPr algn="just"/>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Nhóm</a:t>
            </a:r>
            <a:r>
              <a:rPr lang="en-US" sz="2400" dirty="0">
                <a:effectLst/>
                <a:latin typeface="Times New Roman" panose="02020603050405020304" pitchFamily="18" charset="0"/>
                <a:ea typeface="Batang" panose="02030600000101010101" pitchFamily="18" charset="-127"/>
              </a:rPr>
              <a:t> 3, 4: Hoàn </a:t>
            </a:r>
            <a:r>
              <a:rPr lang="en-US" sz="2400" dirty="0" err="1">
                <a:effectLst/>
                <a:latin typeface="Times New Roman" panose="02020603050405020304" pitchFamily="18" charset="0"/>
                <a:ea typeface="Batang" panose="02030600000101010101" pitchFamily="18" charset="-127"/>
              </a:rPr>
              <a:t>thành</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bài</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tập</a:t>
            </a:r>
            <a:r>
              <a:rPr lang="en-US" sz="2400" dirty="0">
                <a:effectLst/>
                <a:latin typeface="Times New Roman" panose="02020603050405020304" pitchFamily="18" charset="0"/>
                <a:ea typeface="Batang" panose="02030600000101010101" pitchFamily="18" charset="-127"/>
              </a:rPr>
              <a:t> 2</a:t>
            </a:r>
          </a:p>
          <a:p>
            <a:pPr algn="just"/>
            <a:r>
              <a:rPr lang="en-US" sz="2400" dirty="0">
                <a:latin typeface="Times New Roman" panose="02020603050405020304" pitchFamily="18" charset="0"/>
                <a:ea typeface="Batang" panose="02030600000101010101" pitchFamily="18" charset="-127"/>
              </a:rPr>
              <a:t>+ </a:t>
            </a:r>
            <a:r>
              <a:rPr lang="en-US" sz="2400" dirty="0" err="1">
                <a:latin typeface="Times New Roman" panose="02020603050405020304" pitchFamily="18" charset="0"/>
                <a:ea typeface="Batang" panose="02030600000101010101" pitchFamily="18" charset="-127"/>
              </a:rPr>
              <a:t>Nhóm</a:t>
            </a:r>
            <a:r>
              <a:rPr lang="en-US" sz="2400" dirty="0">
                <a:latin typeface="Times New Roman" panose="02020603050405020304" pitchFamily="18" charset="0"/>
                <a:ea typeface="Batang" panose="02030600000101010101" pitchFamily="18" charset="-127"/>
              </a:rPr>
              <a:t> 5, 6: Hoàn </a:t>
            </a:r>
            <a:r>
              <a:rPr lang="en-US" sz="2400" dirty="0" err="1">
                <a:latin typeface="Times New Roman" panose="02020603050405020304" pitchFamily="18" charset="0"/>
                <a:ea typeface="Batang" panose="02030600000101010101" pitchFamily="18" charset="-127"/>
              </a:rPr>
              <a:t>thành</a:t>
            </a:r>
            <a:r>
              <a:rPr lang="en-US" sz="2400" dirty="0">
                <a:latin typeface="Times New Roman" panose="02020603050405020304" pitchFamily="18" charset="0"/>
                <a:ea typeface="Batang" panose="02030600000101010101" pitchFamily="18" charset="-127"/>
              </a:rPr>
              <a:t> </a:t>
            </a:r>
            <a:r>
              <a:rPr lang="en-US" sz="2400" dirty="0" err="1">
                <a:latin typeface="Times New Roman" panose="02020603050405020304" pitchFamily="18" charset="0"/>
                <a:ea typeface="Batang" panose="02030600000101010101" pitchFamily="18" charset="-127"/>
              </a:rPr>
              <a:t>bài</a:t>
            </a:r>
            <a:r>
              <a:rPr lang="en-US" sz="2400" dirty="0">
                <a:latin typeface="Times New Roman" panose="02020603050405020304" pitchFamily="18" charset="0"/>
                <a:ea typeface="Batang" panose="02030600000101010101" pitchFamily="18" charset="-127"/>
              </a:rPr>
              <a:t> </a:t>
            </a:r>
            <a:r>
              <a:rPr lang="en-US" sz="2400" dirty="0" err="1">
                <a:latin typeface="Times New Roman" panose="02020603050405020304" pitchFamily="18" charset="0"/>
                <a:ea typeface="Batang" panose="02030600000101010101" pitchFamily="18" charset="-127"/>
              </a:rPr>
              <a:t>tập</a:t>
            </a:r>
            <a:r>
              <a:rPr lang="en-US" sz="2400" dirty="0">
                <a:latin typeface="Times New Roman" panose="02020603050405020304" pitchFamily="18" charset="0"/>
                <a:ea typeface="Batang" panose="02030600000101010101" pitchFamily="18" charset="-127"/>
              </a:rPr>
              <a:t> 3</a:t>
            </a:r>
          </a:p>
          <a:p>
            <a:pPr algn="just"/>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Mỗi</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nhóm</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có</a:t>
            </a:r>
            <a:r>
              <a:rPr lang="en-US" sz="2400" dirty="0">
                <a:effectLst/>
                <a:latin typeface="Times New Roman" panose="02020603050405020304" pitchFamily="18" charset="0"/>
                <a:ea typeface="Batang" panose="02030600000101010101" pitchFamily="18" charset="-127"/>
              </a:rPr>
              <a:t> 10 </a:t>
            </a:r>
            <a:r>
              <a:rPr lang="en-US" sz="2400" dirty="0" err="1">
                <a:effectLst/>
                <a:latin typeface="Times New Roman" panose="02020603050405020304" pitchFamily="18" charset="0"/>
                <a:ea typeface="Batang" panose="02030600000101010101" pitchFamily="18" charset="-127"/>
              </a:rPr>
              <a:t>phút</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để</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hoàn</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thành</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nội</a:t>
            </a:r>
            <a:r>
              <a:rPr lang="en-US" sz="2400" dirty="0">
                <a:effectLst/>
                <a:latin typeface="Times New Roman" panose="02020603050405020304" pitchFamily="18" charset="0"/>
                <a:ea typeface="Batang" panose="02030600000101010101" pitchFamily="18" charset="-127"/>
              </a:rPr>
              <a:t> dung </a:t>
            </a:r>
            <a:r>
              <a:rPr lang="en-US" sz="2400" dirty="0" err="1">
                <a:effectLst/>
                <a:latin typeface="Times New Roman" panose="02020603050405020304" pitchFamily="18" charset="0"/>
                <a:ea typeface="Batang" panose="02030600000101010101" pitchFamily="18" charset="-127"/>
              </a:rPr>
              <a:t>của</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nhóm</a:t>
            </a:r>
            <a:r>
              <a:rPr lang="en-US" sz="2400" dirty="0">
                <a:effectLst/>
                <a:latin typeface="Times New Roman" panose="02020603050405020304" pitchFamily="18" charset="0"/>
                <a:ea typeface="Batang" panose="02030600000101010101" pitchFamily="18" charset="-127"/>
              </a:rPr>
              <a:t>.</a:t>
            </a:r>
          </a:p>
        </p:txBody>
      </p:sp>
      <p:graphicFrame>
        <p:nvGraphicFramePr>
          <p:cNvPr id="3" name="Table 2">
            <a:extLst>
              <a:ext uri="{FF2B5EF4-FFF2-40B4-BE49-F238E27FC236}">
                <a16:creationId xmlns:a16="http://schemas.microsoft.com/office/drawing/2014/main" id="{FD3D3B95-8849-8308-2E65-39106068488E}"/>
              </a:ext>
            </a:extLst>
          </p:cNvPr>
          <p:cNvGraphicFramePr>
            <a:graphicFrameLocks noGrp="1"/>
          </p:cNvGraphicFramePr>
          <p:nvPr>
            <p:extLst>
              <p:ext uri="{D42A27DB-BD31-4B8C-83A1-F6EECF244321}">
                <p14:modId xmlns:p14="http://schemas.microsoft.com/office/powerpoint/2010/main" val="351021253"/>
              </p:ext>
            </p:extLst>
          </p:nvPr>
        </p:nvGraphicFramePr>
        <p:xfrm>
          <a:off x="2139351" y="2041250"/>
          <a:ext cx="9221637" cy="2522124"/>
        </p:xfrm>
        <a:graphic>
          <a:graphicData uri="http://schemas.openxmlformats.org/drawingml/2006/table">
            <a:tbl>
              <a:tblPr firstRow="1" bandRow="1">
                <a:tableStyleId>{5C22544A-7EE6-4342-B048-85BDC9FD1C3A}</a:tableStyleId>
              </a:tblPr>
              <a:tblGrid>
                <a:gridCol w="2871974">
                  <a:extLst>
                    <a:ext uri="{9D8B030D-6E8A-4147-A177-3AD203B41FA5}">
                      <a16:colId xmlns:a16="http://schemas.microsoft.com/office/drawing/2014/main" val="663271734"/>
                    </a:ext>
                  </a:extLst>
                </a:gridCol>
                <a:gridCol w="4139951">
                  <a:extLst>
                    <a:ext uri="{9D8B030D-6E8A-4147-A177-3AD203B41FA5}">
                      <a16:colId xmlns:a16="http://schemas.microsoft.com/office/drawing/2014/main" val="2736024670"/>
                    </a:ext>
                  </a:extLst>
                </a:gridCol>
                <a:gridCol w="2209712">
                  <a:extLst>
                    <a:ext uri="{9D8B030D-6E8A-4147-A177-3AD203B41FA5}">
                      <a16:colId xmlns:a16="http://schemas.microsoft.com/office/drawing/2014/main" val="613913364"/>
                    </a:ext>
                  </a:extLst>
                </a:gridCol>
              </a:tblGrid>
              <a:tr h="420354">
                <a:tc>
                  <a:txBody>
                    <a:bodyPr/>
                    <a:lstStyle/>
                    <a:p>
                      <a:pPr algn="ctr"/>
                      <a:r>
                        <a:rPr lang="en-US" sz="2000" dirty="0" err="1"/>
                        <a:t>Loại</a:t>
                      </a:r>
                      <a:r>
                        <a:rPr lang="en-US" sz="2000" dirty="0"/>
                        <a:t> Protein</a:t>
                      </a:r>
                    </a:p>
                  </a:txBody>
                  <a:tcPr/>
                </a:tc>
                <a:tc>
                  <a:txBody>
                    <a:bodyPr/>
                    <a:lstStyle/>
                    <a:p>
                      <a:pPr algn="ctr"/>
                      <a:r>
                        <a:rPr lang="en-US" sz="2000" dirty="0" err="1"/>
                        <a:t>Chức</a:t>
                      </a:r>
                      <a:r>
                        <a:rPr lang="en-US" sz="2000" dirty="0"/>
                        <a:t> </a:t>
                      </a:r>
                      <a:r>
                        <a:rPr lang="en-US" sz="2000" dirty="0" err="1"/>
                        <a:t>năng</a:t>
                      </a:r>
                      <a:endParaRPr lang="en-US" sz="2000" dirty="0"/>
                    </a:p>
                  </a:txBody>
                  <a:tcPr/>
                </a:tc>
                <a:tc>
                  <a:txBody>
                    <a:bodyPr/>
                    <a:lstStyle/>
                    <a:p>
                      <a:pPr algn="ctr"/>
                      <a:r>
                        <a:rPr lang="en-US" sz="2000" dirty="0" err="1"/>
                        <a:t>Ví</a:t>
                      </a:r>
                      <a:r>
                        <a:rPr lang="en-US" sz="2000" dirty="0"/>
                        <a:t> </a:t>
                      </a:r>
                      <a:r>
                        <a:rPr lang="en-US" sz="2000" dirty="0" err="1"/>
                        <a:t>dụ</a:t>
                      </a:r>
                      <a:endParaRPr lang="en-US" sz="2000" dirty="0"/>
                    </a:p>
                  </a:txBody>
                  <a:tcPr/>
                </a:tc>
                <a:extLst>
                  <a:ext uri="{0D108BD9-81ED-4DB2-BD59-A6C34878D82A}">
                    <a16:rowId xmlns:a16="http://schemas.microsoft.com/office/drawing/2014/main" val="4273410754"/>
                  </a:ext>
                </a:extLst>
              </a:tr>
              <a:tr h="420354">
                <a:tc>
                  <a:txBody>
                    <a:bodyPr/>
                    <a:lstStyle/>
                    <a:p>
                      <a:r>
                        <a:rPr lang="en-US" sz="2000" dirty="0"/>
                        <a:t>Protein </a:t>
                      </a:r>
                      <a:r>
                        <a:rPr lang="en-US" sz="2000" dirty="0" err="1"/>
                        <a:t>cấu</a:t>
                      </a:r>
                      <a:r>
                        <a:rPr lang="en-US" sz="2000" dirty="0"/>
                        <a:t> </a:t>
                      </a:r>
                      <a:r>
                        <a:rPr lang="en-US" sz="2000" dirty="0" err="1"/>
                        <a:t>trúc</a:t>
                      </a:r>
                      <a:endParaRPr lang="en-US" sz="2000" dirty="0"/>
                    </a:p>
                  </a:txBody>
                  <a:tcPr/>
                </a:tc>
                <a:tc>
                  <a:txBody>
                    <a:bodyPr/>
                    <a:lstStyle/>
                    <a:p>
                      <a:endParaRPr lang="en-US" sz="2000" dirty="0"/>
                    </a:p>
                  </a:txBody>
                  <a:tcPr/>
                </a:tc>
                <a:tc>
                  <a:txBody>
                    <a:bodyPr/>
                    <a:lstStyle/>
                    <a:p>
                      <a:endParaRPr lang="en-US" sz="2000"/>
                    </a:p>
                  </a:txBody>
                  <a:tcPr/>
                </a:tc>
                <a:extLst>
                  <a:ext uri="{0D108BD9-81ED-4DB2-BD59-A6C34878D82A}">
                    <a16:rowId xmlns:a16="http://schemas.microsoft.com/office/drawing/2014/main" val="3869770300"/>
                  </a:ext>
                </a:extLst>
              </a:tr>
              <a:tr h="420354">
                <a:tc>
                  <a:txBody>
                    <a:bodyPr/>
                    <a:lstStyle/>
                    <a:p>
                      <a:r>
                        <a:rPr lang="en-US" sz="2000" dirty="0"/>
                        <a:t>Protein </a:t>
                      </a:r>
                      <a:r>
                        <a:rPr lang="en-US" sz="2000" dirty="0" err="1"/>
                        <a:t>enzime</a:t>
                      </a:r>
                      <a:endParaRPr lang="en-US" sz="2000" dirty="0"/>
                    </a:p>
                  </a:txBody>
                  <a:tcPr/>
                </a:tc>
                <a:tc>
                  <a:txBody>
                    <a:bodyPr/>
                    <a:lstStyle/>
                    <a:p>
                      <a:endParaRPr lang="en-US" sz="2000" dirty="0"/>
                    </a:p>
                  </a:txBody>
                  <a:tcPr/>
                </a:tc>
                <a:tc>
                  <a:txBody>
                    <a:bodyPr/>
                    <a:lstStyle/>
                    <a:p>
                      <a:endParaRPr lang="en-US" sz="2000"/>
                    </a:p>
                  </a:txBody>
                  <a:tcPr/>
                </a:tc>
                <a:extLst>
                  <a:ext uri="{0D108BD9-81ED-4DB2-BD59-A6C34878D82A}">
                    <a16:rowId xmlns:a16="http://schemas.microsoft.com/office/drawing/2014/main" val="95193992"/>
                  </a:ext>
                </a:extLst>
              </a:tr>
              <a:tr h="420354">
                <a:tc>
                  <a:txBody>
                    <a:bodyPr/>
                    <a:lstStyle/>
                    <a:p>
                      <a:r>
                        <a:rPr lang="en-US" sz="2000" dirty="0"/>
                        <a:t>Protein </a:t>
                      </a:r>
                      <a:r>
                        <a:rPr lang="en-US" sz="2000" dirty="0" err="1"/>
                        <a:t>điều</a:t>
                      </a:r>
                      <a:r>
                        <a:rPr lang="en-US" sz="2000" dirty="0"/>
                        <a:t> </a:t>
                      </a:r>
                      <a:r>
                        <a:rPr lang="en-US" sz="2000" dirty="0" err="1"/>
                        <a:t>hòa</a:t>
                      </a:r>
                      <a:endParaRPr lang="en-US" sz="2000" dirty="0"/>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2914435108"/>
                  </a:ext>
                </a:extLst>
              </a:tr>
              <a:tr h="420354">
                <a:tc>
                  <a:txBody>
                    <a:bodyPr/>
                    <a:lstStyle/>
                    <a:p>
                      <a:r>
                        <a:rPr lang="en-US" sz="2000" dirty="0"/>
                        <a:t>Protein </a:t>
                      </a:r>
                      <a:r>
                        <a:rPr lang="en-US" sz="2000" dirty="0" err="1"/>
                        <a:t>vận</a:t>
                      </a:r>
                      <a:r>
                        <a:rPr lang="en-US" sz="2000" dirty="0"/>
                        <a:t> </a:t>
                      </a:r>
                      <a:r>
                        <a:rPr lang="en-US" sz="2000" dirty="0" err="1"/>
                        <a:t>chuyển</a:t>
                      </a:r>
                      <a:endParaRPr lang="en-US" sz="2000" dirty="0"/>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2553960389"/>
                  </a:ext>
                </a:extLst>
              </a:tr>
              <a:tr h="420354">
                <a:tc>
                  <a:txBody>
                    <a:bodyPr/>
                    <a:lstStyle/>
                    <a:p>
                      <a:r>
                        <a:rPr lang="en-US" sz="2000" dirty="0"/>
                        <a:t>Protein </a:t>
                      </a:r>
                      <a:r>
                        <a:rPr lang="en-US" sz="2000" dirty="0" err="1"/>
                        <a:t>bảo</a:t>
                      </a:r>
                      <a:r>
                        <a:rPr lang="en-US" sz="2000" dirty="0"/>
                        <a:t> </a:t>
                      </a:r>
                      <a:r>
                        <a:rPr lang="en-US" sz="2000" dirty="0" err="1"/>
                        <a:t>vệ</a:t>
                      </a:r>
                      <a:r>
                        <a:rPr lang="en-US" sz="2000" dirty="0"/>
                        <a:t>, </a:t>
                      </a:r>
                      <a:r>
                        <a:rPr lang="en-US" sz="2000" dirty="0" err="1"/>
                        <a:t>dự</a:t>
                      </a:r>
                      <a:r>
                        <a:rPr lang="en-US" sz="2000" dirty="0"/>
                        <a:t> </a:t>
                      </a:r>
                      <a:r>
                        <a:rPr lang="en-US" sz="2000" dirty="0" err="1"/>
                        <a:t>trữ</a:t>
                      </a:r>
                      <a:endParaRPr lang="en-US" sz="2000" dirty="0"/>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959017614"/>
                  </a:ext>
                </a:extLst>
              </a:tr>
            </a:tbl>
          </a:graphicData>
        </a:graphic>
      </p:graphicFrame>
    </p:spTree>
    <p:extLst>
      <p:ext uri="{BB962C8B-B14F-4D97-AF65-F5344CB8AC3E}">
        <p14:creationId xmlns:p14="http://schemas.microsoft.com/office/powerpoint/2010/main" val="1516162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0629" y="0"/>
            <a:ext cx="12061371" cy="492443"/>
          </a:xfrm>
          <a:prstGeom prst="rect">
            <a:avLst/>
          </a:prstGeom>
          <a:noFill/>
        </p:spPr>
        <p:txBody>
          <a:bodyPr wrap="square" rtlCol="0">
            <a:spAutoFit/>
          </a:bodyPr>
          <a:lstStyle/>
          <a:p>
            <a:pPr algn="ctr"/>
            <a:r>
              <a:rPr lang="en-US" sz="2600" b="1" dirty="0">
                <a:latin typeface="Times" panose="02020603050405020304" pitchFamily="18" charset="0"/>
                <a:cs typeface="Times" panose="02020603050405020304" pitchFamily="18" charset="0"/>
              </a:rPr>
              <a:t>V</a:t>
            </a:r>
            <a:r>
              <a:rPr lang="vi-VN" sz="2600" b="1" dirty="0">
                <a:latin typeface="+mj-lt"/>
              </a:rPr>
              <a:t>. PROTEIN</a:t>
            </a:r>
            <a:endParaRPr lang="en-US" sz="2600" b="1" dirty="0">
              <a:latin typeface="+mj-lt"/>
            </a:endParaRPr>
          </a:p>
        </p:txBody>
      </p:sp>
      <p:sp>
        <p:nvSpPr>
          <p:cNvPr id="7" name="TextBox 6">
            <a:extLst>
              <a:ext uri="{FF2B5EF4-FFF2-40B4-BE49-F238E27FC236}">
                <a16:creationId xmlns:a16="http://schemas.microsoft.com/office/drawing/2014/main" id="{9EF420BF-68CD-26B2-EEFA-5A4BDBBA1CBD}"/>
              </a:ext>
            </a:extLst>
          </p:cNvPr>
          <p:cNvSpPr txBox="1"/>
          <p:nvPr/>
        </p:nvSpPr>
        <p:spPr>
          <a:xfrm>
            <a:off x="130630" y="430985"/>
            <a:ext cx="12061370" cy="5816977"/>
          </a:xfrm>
          <a:prstGeom prst="rect">
            <a:avLst/>
          </a:prstGeom>
          <a:noFill/>
        </p:spPr>
        <p:txBody>
          <a:bodyPr wrap="square" rtlCol="0">
            <a:spAutoFit/>
          </a:bodyPr>
          <a:lstStyle/>
          <a:p>
            <a:pPr algn="just"/>
            <a:r>
              <a:rPr lang="en-US" sz="2400" b="1" dirty="0" err="1">
                <a:latin typeface="Times" panose="02020603050405020304" pitchFamily="18" charset="0"/>
                <a:ea typeface="Batang" panose="02030600000101010101" pitchFamily="18" charset="-127"/>
                <a:cs typeface="Times" panose="02020603050405020304" pitchFamily="18" charset="0"/>
              </a:rPr>
              <a:t>Bài</a:t>
            </a:r>
            <a:r>
              <a:rPr lang="en-US" sz="2400" b="1" dirty="0">
                <a:latin typeface="Times" panose="02020603050405020304" pitchFamily="18" charset="0"/>
                <a:ea typeface="Batang" panose="02030600000101010101" pitchFamily="18" charset="-127"/>
                <a:cs typeface="Times" panose="02020603050405020304" pitchFamily="18" charset="0"/>
              </a:rPr>
              <a:t> </a:t>
            </a:r>
            <a:r>
              <a:rPr lang="en-US" sz="2400" b="1" dirty="0" err="1">
                <a:latin typeface="Times" panose="02020603050405020304" pitchFamily="18" charset="0"/>
                <a:ea typeface="Batang" panose="02030600000101010101" pitchFamily="18" charset="-127"/>
                <a:cs typeface="Times" panose="02020603050405020304" pitchFamily="18" charset="0"/>
              </a:rPr>
              <a:t>tập</a:t>
            </a:r>
            <a:r>
              <a:rPr lang="en-US" sz="2400" b="1" dirty="0">
                <a:latin typeface="Times" panose="02020603050405020304" pitchFamily="18" charset="0"/>
                <a:ea typeface="Batang" panose="02030600000101010101" pitchFamily="18" charset="-127"/>
                <a:cs typeface="Times" panose="02020603050405020304" pitchFamily="18" charset="0"/>
              </a:rPr>
              <a:t> 1. </a:t>
            </a:r>
          </a:p>
          <a:p>
            <a:pPr algn="just"/>
            <a:r>
              <a:rPr lang="en-US" sz="2400" dirty="0">
                <a:latin typeface="Times" panose="02020603050405020304" pitchFamily="18" charset="0"/>
                <a:ea typeface="Batang" panose="02030600000101010101" pitchFamily="18" charset="-127"/>
                <a:cs typeface="Times" panose="02020603050405020304" pitchFamily="18" charset="0"/>
              </a:rPr>
              <a:t>a. </a:t>
            </a:r>
            <a:r>
              <a:rPr lang="vi-VN" sz="2400" dirty="0">
                <a:latin typeface="+mj-lt"/>
              </a:rPr>
              <a:t>Protein được cấu tạo từ các nguyên tố hóa học nào? Hãy cho biết nguyên tắc cấu tạo protein.</a:t>
            </a:r>
            <a:r>
              <a:rPr lang="en-US" sz="2400" dirty="0">
                <a:latin typeface="Times" panose="02020603050405020304" pitchFamily="18" charset="0"/>
                <a:cs typeface="Times" panose="02020603050405020304" pitchFamily="18" charset="0"/>
              </a:rPr>
              <a:t> </a:t>
            </a:r>
          </a:p>
          <a:p>
            <a:pPr algn="just"/>
            <a:r>
              <a:rPr lang="en-US" sz="2400" dirty="0">
                <a:latin typeface="Times" panose="02020603050405020304" pitchFamily="18" charset="0"/>
                <a:cs typeface="Times" panose="02020603050405020304" pitchFamily="18" charset="0"/>
              </a:rPr>
              <a:t>b. </a:t>
            </a:r>
            <a:r>
              <a:rPr lang="en-US" sz="2400" dirty="0" err="1">
                <a:effectLst/>
                <a:latin typeface="Times New Roman" panose="02020603050405020304" pitchFamily="18" charset="0"/>
                <a:ea typeface="Batang" panose="02030600000101010101" pitchFamily="18" charset="-127"/>
              </a:rPr>
              <a:t>Hãy</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quan</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sát</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cấu</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trúc</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một</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số</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loại</a:t>
            </a:r>
            <a:r>
              <a:rPr lang="en-US" sz="2400" dirty="0">
                <a:effectLst/>
                <a:latin typeface="Times New Roman" panose="02020603050405020304" pitchFamily="18" charset="0"/>
                <a:ea typeface="Batang" panose="02030600000101010101" pitchFamily="18" charset="-127"/>
              </a:rPr>
              <a:t> amino acid </a:t>
            </a:r>
            <a:r>
              <a:rPr lang="en-US" sz="2400" dirty="0" err="1">
                <a:effectLst/>
                <a:latin typeface="Times New Roman" panose="02020603050405020304" pitchFamily="18" charset="0"/>
                <a:ea typeface="Batang" panose="02030600000101010101" pitchFamily="18" charset="-127"/>
              </a:rPr>
              <a:t>và</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cho</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biết</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cấu</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trúc</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chung</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của</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một</a:t>
            </a:r>
            <a:r>
              <a:rPr lang="en-US" sz="2400" dirty="0">
                <a:effectLst/>
                <a:latin typeface="Times New Roman" panose="02020603050405020304" pitchFamily="18" charset="0"/>
                <a:ea typeface="Batang" panose="02030600000101010101" pitchFamily="18" charset="-127"/>
              </a:rPr>
              <a:t> amino acid </a:t>
            </a:r>
            <a:r>
              <a:rPr lang="en-US" sz="2400" dirty="0" err="1">
                <a:effectLst/>
                <a:latin typeface="Times New Roman" panose="02020603050405020304" pitchFamily="18" charset="0"/>
                <a:ea typeface="Batang" panose="02030600000101010101" pitchFamily="18" charset="-127"/>
              </a:rPr>
              <a:t>gồm</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những</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thành</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phần</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nào</a:t>
            </a:r>
            <a:r>
              <a:rPr lang="en-US" sz="2400" dirty="0">
                <a:effectLst/>
                <a:latin typeface="Times New Roman" panose="02020603050405020304" pitchFamily="18" charset="0"/>
                <a:ea typeface="Batang" panose="02030600000101010101" pitchFamily="18" charset="-127"/>
              </a:rPr>
              <a:t>?</a:t>
            </a:r>
          </a:p>
          <a:p>
            <a:pPr algn="just"/>
            <a:endParaRPr lang="en-US" sz="1800" dirty="0">
              <a:latin typeface="Times" panose="02020603050405020304" pitchFamily="18" charset="0"/>
              <a:cs typeface="Times" panose="02020603050405020304" pitchFamily="18" charset="0"/>
            </a:endParaRPr>
          </a:p>
          <a:p>
            <a:pPr algn="just"/>
            <a:endParaRPr lang="en-US" dirty="0">
              <a:latin typeface="Times" panose="02020603050405020304" pitchFamily="18" charset="0"/>
              <a:cs typeface="Times" panose="02020603050405020304" pitchFamily="18" charset="0"/>
            </a:endParaRPr>
          </a:p>
          <a:p>
            <a:pPr algn="just"/>
            <a:endParaRPr lang="en-US" sz="1800" dirty="0">
              <a:latin typeface="Times" panose="02020603050405020304" pitchFamily="18" charset="0"/>
              <a:cs typeface="Times" panose="02020603050405020304" pitchFamily="18" charset="0"/>
            </a:endParaRPr>
          </a:p>
          <a:p>
            <a:pPr algn="just"/>
            <a:endParaRPr lang="en-US" sz="1800" dirty="0">
              <a:latin typeface="Times" panose="02020603050405020304" pitchFamily="18" charset="0"/>
              <a:cs typeface="Times" panose="02020603050405020304" pitchFamily="18" charset="0"/>
            </a:endParaRPr>
          </a:p>
          <a:p>
            <a:pPr algn="just"/>
            <a:endParaRPr lang="en-US" sz="1800" dirty="0">
              <a:latin typeface="Times" panose="02020603050405020304" pitchFamily="18" charset="0"/>
              <a:cs typeface="Times" panose="02020603050405020304" pitchFamily="18" charset="0"/>
            </a:endParaRPr>
          </a:p>
          <a:p>
            <a:pPr algn="just"/>
            <a:endParaRPr lang="en-US" sz="1800" dirty="0">
              <a:latin typeface="Times" panose="02020603050405020304" pitchFamily="18" charset="0"/>
              <a:cs typeface="Times" panose="02020603050405020304" pitchFamily="18" charset="0"/>
            </a:endParaRPr>
          </a:p>
          <a:p>
            <a:pPr algn="just"/>
            <a:endParaRPr lang="en-US" dirty="0">
              <a:latin typeface="Times" panose="02020603050405020304" pitchFamily="18" charset="0"/>
              <a:cs typeface="Times" panose="02020603050405020304" pitchFamily="18" charset="0"/>
            </a:endParaRPr>
          </a:p>
          <a:p>
            <a:pPr algn="just"/>
            <a:endParaRPr lang="en-US" sz="1800" dirty="0">
              <a:latin typeface="Times" panose="02020603050405020304" pitchFamily="18" charset="0"/>
              <a:cs typeface="Times" panose="02020603050405020304" pitchFamily="18" charset="0"/>
            </a:endParaRPr>
          </a:p>
          <a:p>
            <a:pPr algn="just"/>
            <a:endParaRPr lang="en-US" dirty="0">
              <a:latin typeface="Times" panose="02020603050405020304" pitchFamily="18" charset="0"/>
              <a:cs typeface="Times" panose="02020603050405020304" pitchFamily="18" charset="0"/>
            </a:endParaRPr>
          </a:p>
          <a:p>
            <a:pPr algn="just"/>
            <a:endParaRPr lang="en-US" sz="1800" dirty="0">
              <a:latin typeface="Times" panose="02020603050405020304" pitchFamily="18" charset="0"/>
              <a:cs typeface="Times" panose="02020603050405020304" pitchFamily="18" charset="0"/>
            </a:endParaRPr>
          </a:p>
          <a:p>
            <a:pPr algn="just"/>
            <a:endParaRPr lang="en-US" sz="2400" dirty="0">
              <a:latin typeface="Times" panose="02020603050405020304" pitchFamily="18" charset="0"/>
              <a:cs typeface="Times" panose="02020603050405020304" pitchFamily="18" charset="0"/>
            </a:endParaRPr>
          </a:p>
          <a:p>
            <a:pPr algn="just"/>
            <a:endParaRPr lang="en-US" sz="2400" dirty="0">
              <a:latin typeface="Times" panose="02020603050405020304" pitchFamily="18" charset="0"/>
              <a:cs typeface="Times" panose="02020603050405020304" pitchFamily="18" charset="0"/>
            </a:endParaRPr>
          </a:p>
          <a:p>
            <a:pPr algn="just"/>
            <a:r>
              <a:rPr lang="en-US" sz="2400" dirty="0">
                <a:latin typeface="Times" panose="02020603050405020304" pitchFamily="18" charset="0"/>
                <a:cs typeface="Times" panose="02020603050405020304" pitchFamily="18" charset="0"/>
              </a:rPr>
              <a:t>c. </a:t>
            </a:r>
            <a:r>
              <a:rPr lang="en-US" sz="2400" dirty="0" err="1">
                <a:effectLst/>
                <a:latin typeface="Times New Roman" panose="02020603050405020304" pitchFamily="18" charset="0"/>
                <a:ea typeface="Batang" panose="02030600000101010101" pitchFamily="18" charset="-127"/>
              </a:rPr>
              <a:t>Vì</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sao</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chỉ</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có</a:t>
            </a:r>
            <a:r>
              <a:rPr lang="en-US" sz="2400" dirty="0">
                <a:effectLst/>
                <a:latin typeface="Times New Roman" panose="02020603050405020304" pitchFamily="18" charset="0"/>
                <a:ea typeface="Batang" panose="02030600000101010101" pitchFamily="18" charset="-127"/>
              </a:rPr>
              <a:t> 20 </a:t>
            </a:r>
            <a:r>
              <a:rPr lang="en-US" sz="2400" dirty="0" err="1">
                <a:effectLst/>
                <a:latin typeface="Times New Roman" panose="02020603050405020304" pitchFamily="18" charset="0"/>
                <a:ea typeface="Batang" panose="02030600000101010101" pitchFamily="18" charset="-127"/>
              </a:rPr>
              <a:t>loại</a:t>
            </a:r>
            <a:r>
              <a:rPr lang="en-US" sz="2400" dirty="0">
                <a:effectLst/>
                <a:latin typeface="Times New Roman" panose="02020603050405020304" pitchFamily="18" charset="0"/>
                <a:ea typeface="Batang" panose="02030600000101010101" pitchFamily="18" charset="-127"/>
              </a:rPr>
              <a:t> amino acid </a:t>
            </a:r>
            <a:r>
              <a:rPr lang="en-US" sz="2400" dirty="0" err="1">
                <a:effectLst/>
                <a:latin typeface="Times New Roman" panose="02020603050405020304" pitchFamily="18" charset="0"/>
                <a:ea typeface="Batang" panose="02030600000101010101" pitchFamily="18" charset="-127"/>
              </a:rPr>
              <a:t>nhưng</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tạo</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rất</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nhiều</a:t>
            </a:r>
            <a:r>
              <a:rPr lang="en-US" sz="2400" dirty="0">
                <a:effectLst/>
                <a:latin typeface="Times New Roman" panose="02020603050405020304" pitchFamily="18" charset="0"/>
                <a:ea typeface="Batang" panose="02030600000101010101" pitchFamily="18" charset="-127"/>
              </a:rPr>
              <a:t> </a:t>
            </a:r>
            <a:r>
              <a:rPr lang="en-US" sz="2400" dirty="0" err="1">
                <a:effectLst/>
                <a:latin typeface="Times New Roman" panose="02020603050405020304" pitchFamily="18" charset="0"/>
                <a:ea typeface="Batang" panose="02030600000101010101" pitchFamily="18" charset="-127"/>
              </a:rPr>
              <a:t>loại</a:t>
            </a:r>
            <a:r>
              <a:rPr lang="en-US" sz="2400" dirty="0">
                <a:effectLst/>
                <a:latin typeface="Times New Roman" panose="02020603050405020304" pitchFamily="18" charset="0"/>
                <a:ea typeface="Batang" panose="02030600000101010101" pitchFamily="18" charset="-127"/>
              </a:rPr>
              <a:t> Protein? </a:t>
            </a:r>
            <a:endParaRPr lang="en-US" sz="2400" dirty="0">
              <a:latin typeface="Times" panose="02020603050405020304" pitchFamily="18" charset="0"/>
              <a:cs typeface="Times" panose="02020603050405020304" pitchFamily="18" charset="0"/>
            </a:endParaRPr>
          </a:p>
          <a:p>
            <a:pPr algn="just"/>
            <a:r>
              <a:rPr lang="en-US" sz="2400" dirty="0">
                <a:latin typeface="Times" panose="02020603050405020304" pitchFamily="18" charset="0"/>
                <a:cs typeface="Times" panose="02020603050405020304" pitchFamily="18" charset="0"/>
              </a:rPr>
              <a:t>d. </a:t>
            </a:r>
            <a:r>
              <a:rPr lang="en-US" sz="2400" dirty="0" err="1">
                <a:latin typeface="Times" panose="02020603050405020304" pitchFamily="18" charset="0"/>
                <a:cs typeface="Times" panose="02020603050405020304" pitchFamily="18" charset="0"/>
              </a:rPr>
              <a:t>Tại</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sao</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trên</a:t>
            </a:r>
            <a:r>
              <a:rPr lang="en-US" sz="2400" dirty="0">
                <a:latin typeface="Times" panose="02020603050405020304" pitchFamily="18" charset="0"/>
                <a:cs typeface="Times" panose="02020603050405020304" pitchFamily="18" charset="0"/>
              </a:rPr>
              <a:t> bao </a:t>
            </a:r>
            <a:r>
              <a:rPr lang="en-US" sz="2400" dirty="0" err="1">
                <a:latin typeface="Times" panose="02020603050405020304" pitchFamily="18" charset="0"/>
                <a:cs typeface="Times" panose="02020603050405020304" pitchFamily="18" charset="0"/>
              </a:rPr>
              <a:t>bì</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của</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một</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số</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loại</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thực</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phẩm</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có</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ghi</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thành</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phần</a:t>
            </a:r>
            <a:r>
              <a:rPr lang="en-US" sz="2400" dirty="0">
                <a:latin typeface="Times" panose="02020603050405020304" pitchFamily="18" charset="0"/>
                <a:cs typeface="Times" panose="02020603050405020304" pitchFamily="18" charset="0"/>
              </a:rPr>
              <a:t> amino acid </a:t>
            </a:r>
            <a:r>
              <a:rPr lang="en-US" sz="2400" dirty="0" err="1">
                <a:latin typeface="Times" panose="02020603050405020304" pitchFamily="18" charset="0"/>
                <a:cs typeface="Times" panose="02020603050405020304" pitchFamily="18" charset="0"/>
              </a:rPr>
              <a:t>không</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thay</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thế</a:t>
            </a:r>
            <a:r>
              <a:rPr lang="en-US" sz="2400" dirty="0">
                <a:latin typeface="Times" panose="02020603050405020304" pitchFamily="18" charset="0"/>
                <a:cs typeface="Times" panose="02020603050405020304" pitchFamily="18" charset="0"/>
              </a:rPr>
              <a:t>?</a:t>
            </a:r>
            <a:endParaRPr lang="en-US" sz="2300" dirty="0">
              <a:latin typeface="Times" panose="02020603050405020304" pitchFamily="18" charset="0"/>
              <a:cs typeface="Times" panose="02020603050405020304" pitchFamily="18" charset="0"/>
            </a:endParaRPr>
          </a:p>
        </p:txBody>
      </p:sp>
      <p:pic>
        <p:nvPicPr>
          <p:cNvPr id="12" name="Picture 2">
            <a:extLst>
              <a:ext uri="{FF2B5EF4-FFF2-40B4-BE49-F238E27FC236}">
                <a16:creationId xmlns:a16="http://schemas.microsoft.com/office/drawing/2014/main" id="{356B175E-1D58-B60C-CECA-04189D805E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803" y="2370961"/>
            <a:ext cx="11145328" cy="2917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1063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0629" y="0"/>
            <a:ext cx="12061371" cy="492443"/>
          </a:xfrm>
          <a:prstGeom prst="rect">
            <a:avLst/>
          </a:prstGeom>
          <a:noFill/>
        </p:spPr>
        <p:txBody>
          <a:bodyPr wrap="square" rtlCol="0">
            <a:spAutoFit/>
          </a:bodyPr>
          <a:lstStyle/>
          <a:p>
            <a:pPr algn="ctr"/>
            <a:r>
              <a:rPr lang="en-US" sz="2600" b="1" dirty="0">
                <a:latin typeface="Times" panose="02020603050405020304" pitchFamily="18" charset="0"/>
                <a:cs typeface="Times" panose="02020603050405020304" pitchFamily="18" charset="0"/>
              </a:rPr>
              <a:t>V</a:t>
            </a:r>
            <a:r>
              <a:rPr lang="vi-VN" sz="2600" b="1" dirty="0">
                <a:latin typeface="+mj-lt"/>
              </a:rPr>
              <a:t>. PROTEIN</a:t>
            </a:r>
            <a:endParaRPr lang="en-US" sz="2600" b="1" dirty="0">
              <a:latin typeface="+mj-lt"/>
            </a:endParaRPr>
          </a:p>
        </p:txBody>
      </p:sp>
      <p:pic>
        <p:nvPicPr>
          <p:cNvPr id="1026" name="Picture 2">
            <a:extLst>
              <a:ext uri="{FF2B5EF4-FFF2-40B4-BE49-F238E27FC236}">
                <a16:creationId xmlns:a16="http://schemas.microsoft.com/office/drawing/2014/main" id="{3CF3D970-8140-DD4B-EB54-EADF644B43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4" y="655608"/>
            <a:ext cx="12192000" cy="33748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9AC8B960-84F2-8882-9227-8DB8BF89F2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199" y="3861039"/>
            <a:ext cx="10984122" cy="2996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620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14" y="-215444"/>
            <a:ext cx="12192000" cy="6858000"/>
          </a:xfrm>
          <a:prstGeom prst="rect">
            <a:avLst/>
          </a:prstGeom>
        </p:spPr>
      </p:pic>
      <p:sp>
        <p:nvSpPr>
          <p:cNvPr id="2" name="TextBox 1"/>
          <p:cNvSpPr txBox="1"/>
          <p:nvPr/>
        </p:nvSpPr>
        <p:spPr>
          <a:xfrm>
            <a:off x="130629" y="0"/>
            <a:ext cx="12061371" cy="492443"/>
          </a:xfrm>
          <a:prstGeom prst="rect">
            <a:avLst/>
          </a:prstGeom>
          <a:noFill/>
        </p:spPr>
        <p:txBody>
          <a:bodyPr wrap="square" rtlCol="0">
            <a:spAutoFit/>
          </a:bodyPr>
          <a:lstStyle/>
          <a:p>
            <a:pPr algn="ctr"/>
            <a:r>
              <a:rPr lang="vi-VN" sz="2600" b="1" dirty="0">
                <a:latin typeface="+mj-lt"/>
              </a:rPr>
              <a:t>V. PROTEIN</a:t>
            </a:r>
            <a:endParaRPr lang="en-US" sz="2600" b="1" dirty="0">
              <a:latin typeface="+mj-lt"/>
            </a:endParaRPr>
          </a:p>
        </p:txBody>
      </p:sp>
      <p:sp>
        <p:nvSpPr>
          <p:cNvPr id="3" name="Rectangle 2"/>
          <p:cNvSpPr/>
          <p:nvPr/>
        </p:nvSpPr>
        <p:spPr>
          <a:xfrm>
            <a:off x="364177" y="492443"/>
            <a:ext cx="11724904" cy="6124754"/>
          </a:xfrm>
          <a:prstGeom prst="rect">
            <a:avLst/>
          </a:prstGeom>
        </p:spPr>
        <p:txBody>
          <a:bodyPr wrap="square">
            <a:spAutoFit/>
          </a:bodyPr>
          <a:lstStyle/>
          <a:p>
            <a:pPr marL="457200" indent="-457200" algn="just">
              <a:spcAft>
                <a:spcPts val="0"/>
              </a:spcAft>
              <a:buAutoNum type="arabicPeriod"/>
            </a:pPr>
            <a:r>
              <a:rPr lang="vi-VN" sz="2800" b="1" dirty="0">
                <a:latin typeface="Times New Roman" panose="02020603050405020304" pitchFamily="18" charset="0"/>
                <a:ea typeface="Calibri" panose="020F0502020204030204" pitchFamily="34" charset="0"/>
                <a:cs typeface="Times New Roman" panose="02020603050405020304" pitchFamily="18" charset="0"/>
              </a:rPr>
              <a:t>Đặc điểm chung của protein</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vi-VN" sz="2600" dirty="0">
                <a:effectLst/>
                <a:latin typeface="Times New Roman" panose="02020603050405020304" pitchFamily="18" charset="0"/>
                <a:ea typeface="SimSun" panose="02010600030101010101" pitchFamily="2" charset="-122"/>
                <a:cs typeface="Times New Roman" panose="02020603050405020304" pitchFamily="18" charset="0"/>
              </a:rPr>
              <a:t>- Chiếm hơn 50% khối lượng vật chất khô của tế  bào.</a:t>
            </a:r>
            <a:endParaRPr lang="en-US" sz="2600" dirty="0">
              <a:effectLst/>
              <a:latin typeface="Times New Roman" panose="02020603050405020304" pitchFamily="18" charset="0"/>
              <a:ea typeface="Arial" panose="020B0604020202020204" pitchFamily="34" charset="0"/>
              <a:cs typeface="Times New Roman" panose="02020603050405020304" pitchFamily="18" charset="0"/>
            </a:endParaRPr>
          </a:p>
          <a:p>
            <a:pPr marL="0" marR="0" algn="just">
              <a:spcBef>
                <a:spcPts val="0"/>
              </a:spcBef>
              <a:spcAft>
                <a:spcPts val="0"/>
              </a:spcAft>
            </a:pPr>
            <a:r>
              <a:rPr lang="vi-VN" sz="2600" dirty="0">
                <a:latin typeface="Times New Roman" panose="02020603050405020304" pitchFamily="18" charset="0"/>
                <a:ea typeface="Calibri" panose="020F0502020204030204" pitchFamily="34" charset="0"/>
                <a:cs typeface="Times New Roman" panose="02020603050405020304" pitchFamily="18" charset="0"/>
              </a:rPr>
              <a:t>- Protein là đại phân tử hữu cơ được cấu tạo từ các nguyên tố C, H, O, 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p>
          <a:p>
            <a:pPr algn="just"/>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vi-VN" sz="2600" dirty="0">
                <a:latin typeface="Times New Roman" panose="02020603050405020304" pitchFamily="18" charset="0"/>
                <a:ea typeface="Calibri" panose="020F0502020204030204" pitchFamily="34" charset="0"/>
                <a:cs typeface="Times New Roman" panose="02020603050405020304" pitchFamily="18" charset="0"/>
              </a:rPr>
              <a:t>Protein được cấu tạo theo nguyên tắc đa phân, mỗi đơn phân là các amino acid.</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SimSun" panose="02010600030101010101" pitchFamily="2" charset="-122"/>
                <a:cs typeface="Times New Roman" panose="02020603050405020304" pitchFamily="18" charset="0"/>
              </a:rPr>
              <a:t>Mỗi</a:t>
            </a:r>
            <a:r>
              <a:rPr lang="en-US" sz="2600" dirty="0">
                <a:effectLst/>
                <a:latin typeface="Times New Roman" panose="02020603050405020304" pitchFamily="18" charset="0"/>
                <a:ea typeface="SimSun" panose="02010600030101010101" pitchFamily="2" charset="-122"/>
                <a:cs typeface="Times New Roman" panose="02020603050405020304" pitchFamily="18" charset="0"/>
              </a:rPr>
              <a:t> amino acid </a:t>
            </a:r>
            <a:r>
              <a:rPr lang="en-US" sz="2600" dirty="0" err="1">
                <a:effectLst/>
                <a:latin typeface="Times New Roman" panose="02020603050405020304" pitchFamily="18" charset="0"/>
                <a:ea typeface="SimSun" panose="02010600030101010101" pitchFamily="2" charset="-122"/>
                <a:cs typeface="Times New Roman" panose="02020603050405020304" pitchFamily="18" charset="0"/>
              </a:rPr>
              <a:t>gồm</a:t>
            </a:r>
            <a:r>
              <a:rPr lang="en-US" sz="26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600" dirty="0" err="1">
                <a:effectLst/>
                <a:latin typeface="Times New Roman" panose="02020603050405020304" pitchFamily="18" charset="0"/>
                <a:ea typeface="SimSun" panose="02010600030101010101" pitchFamily="2" charset="-122"/>
                <a:cs typeface="Times New Roman" panose="02020603050405020304" pitchFamily="18" charset="0"/>
              </a:rPr>
              <a:t>Nhóm</a:t>
            </a:r>
            <a:r>
              <a:rPr lang="en-US" sz="2600" dirty="0">
                <a:effectLst/>
                <a:latin typeface="Times New Roman" panose="02020603050405020304" pitchFamily="18" charset="0"/>
                <a:ea typeface="SimSun" panose="02010600030101010101" pitchFamily="2" charset="-122"/>
                <a:cs typeface="Times New Roman" panose="02020603050405020304" pitchFamily="18" charset="0"/>
              </a:rPr>
              <a:t> amino, </a:t>
            </a:r>
            <a:r>
              <a:rPr lang="en-US" sz="2600" dirty="0" err="1">
                <a:effectLst/>
                <a:latin typeface="Times New Roman" panose="02020603050405020304" pitchFamily="18" charset="0"/>
                <a:ea typeface="SimSun" panose="02010600030101010101" pitchFamily="2" charset="-122"/>
                <a:cs typeface="Times New Roman" panose="02020603050405020304" pitchFamily="18" charset="0"/>
              </a:rPr>
              <a:t>nhóm</a:t>
            </a:r>
            <a:r>
              <a:rPr lang="en-US" sz="2600" dirty="0">
                <a:effectLst/>
                <a:latin typeface="Times New Roman" panose="02020603050405020304" pitchFamily="18" charset="0"/>
                <a:ea typeface="SimSun" panose="02010600030101010101" pitchFamily="2" charset="-122"/>
                <a:cs typeface="Times New Roman" panose="02020603050405020304" pitchFamily="18" charset="0"/>
              </a:rPr>
              <a:t> carboxyl, </a:t>
            </a:r>
            <a:r>
              <a:rPr lang="en-US" sz="2600" dirty="0" err="1">
                <a:effectLst/>
                <a:latin typeface="Times New Roman" panose="02020603050405020304" pitchFamily="18" charset="0"/>
                <a:ea typeface="SimSun" panose="02010600030101010101" pitchFamily="2" charset="-122"/>
                <a:cs typeface="Times New Roman" panose="02020603050405020304" pitchFamily="18" charset="0"/>
              </a:rPr>
              <a:t>gốc</a:t>
            </a:r>
            <a:r>
              <a:rPr lang="en-US" sz="2600" dirty="0">
                <a:effectLst/>
                <a:latin typeface="Times New Roman" panose="02020603050405020304" pitchFamily="18" charset="0"/>
                <a:ea typeface="SimSun" panose="02010600030101010101" pitchFamily="2" charset="-122"/>
                <a:cs typeface="Times New Roman" panose="02020603050405020304" pitchFamily="18" charset="0"/>
              </a:rPr>
              <a:t> R (</a:t>
            </a:r>
            <a:r>
              <a:rPr lang="en-US" sz="2600" dirty="0" err="1">
                <a:effectLst/>
                <a:latin typeface="Times New Roman" panose="02020603050405020304" pitchFamily="18" charset="0"/>
                <a:ea typeface="SimSun" panose="02010600030101010101" pitchFamily="2" charset="-122"/>
                <a:cs typeface="Times New Roman" panose="02020603050405020304" pitchFamily="18" charset="0"/>
              </a:rPr>
              <a:t>các</a:t>
            </a:r>
            <a:r>
              <a:rPr lang="en-US" sz="2600" dirty="0">
                <a:effectLst/>
                <a:latin typeface="Times New Roman" panose="02020603050405020304" pitchFamily="18" charset="0"/>
                <a:ea typeface="SimSun" panose="02010600030101010101" pitchFamily="2" charset="-122"/>
                <a:cs typeface="Times New Roman" panose="02020603050405020304" pitchFamily="18" charset="0"/>
              </a:rPr>
              <a:t> amino acid </a:t>
            </a:r>
            <a:r>
              <a:rPr lang="en-US" sz="2600" dirty="0" err="1">
                <a:effectLst/>
                <a:latin typeface="Times New Roman" panose="02020603050405020304" pitchFamily="18" charset="0"/>
                <a:ea typeface="SimSun" panose="02010600030101010101" pitchFamily="2" charset="-122"/>
                <a:cs typeface="Times New Roman" panose="02020603050405020304" pitchFamily="18" charset="0"/>
              </a:rPr>
              <a:t>khác</a:t>
            </a:r>
            <a:r>
              <a:rPr lang="en-US" sz="26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600" dirty="0" err="1">
                <a:effectLst/>
                <a:latin typeface="Times New Roman" panose="02020603050405020304" pitchFamily="18" charset="0"/>
                <a:ea typeface="SimSun" panose="02010600030101010101" pitchFamily="2" charset="-122"/>
                <a:cs typeface="Times New Roman" panose="02020603050405020304" pitchFamily="18" charset="0"/>
              </a:rPr>
              <a:t>nhau</a:t>
            </a:r>
            <a:r>
              <a:rPr lang="en-US" sz="2600" dirty="0">
                <a:effectLst/>
                <a:latin typeface="Times New Roman" panose="02020603050405020304" pitchFamily="18" charset="0"/>
                <a:ea typeface="SimSun" panose="02010600030101010101" pitchFamily="2" charset="-122"/>
                <a:cs typeface="Times New Roman" panose="02020603050405020304" pitchFamily="18" charset="0"/>
              </a:rPr>
              <a:t> ở </a:t>
            </a:r>
            <a:r>
              <a:rPr lang="en-US" sz="2600" dirty="0" err="1">
                <a:effectLst/>
                <a:latin typeface="Times New Roman" panose="02020603050405020304" pitchFamily="18" charset="0"/>
                <a:ea typeface="SimSun" panose="02010600030101010101" pitchFamily="2" charset="-122"/>
                <a:cs typeface="Times New Roman" panose="02020603050405020304" pitchFamily="18" charset="0"/>
              </a:rPr>
              <a:t>gốc</a:t>
            </a:r>
            <a:r>
              <a:rPr lang="en-US" sz="2600" dirty="0">
                <a:effectLst/>
                <a:latin typeface="Times New Roman" panose="02020603050405020304" pitchFamily="18" charset="0"/>
                <a:ea typeface="SimSun" panose="02010600030101010101" pitchFamily="2" charset="-122"/>
                <a:cs typeface="Times New Roman" panose="02020603050405020304" pitchFamily="18" charset="0"/>
              </a:rPr>
              <a:t> R, </a:t>
            </a:r>
            <a:r>
              <a:rPr lang="en-US" sz="2600" dirty="0" err="1">
                <a:effectLst/>
                <a:latin typeface="Times New Roman" panose="02020603050405020304" pitchFamily="18" charset="0"/>
                <a:ea typeface="SimSun" panose="02010600030101010101" pitchFamily="2" charset="-122"/>
                <a:cs typeface="Times New Roman" panose="02020603050405020304" pitchFamily="18" charset="0"/>
              </a:rPr>
              <a:t>gốc</a:t>
            </a:r>
            <a:r>
              <a:rPr lang="en-US" sz="2600" dirty="0">
                <a:effectLst/>
                <a:latin typeface="Times New Roman" panose="02020603050405020304" pitchFamily="18" charset="0"/>
                <a:ea typeface="SimSun" panose="02010600030101010101" pitchFamily="2" charset="-122"/>
                <a:cs typeface="Times New Roman" panose="02020603050405020304" pitchFamily="18" charset="0"/>
              </a:rPr>
              <a:t> R </a:t>
            </a:r>
            <a:r>
              <a:rPr lang="en-US" sz="2600" dirty="0" err="1">
                <a:effectLst/>
                <a:latin typeface="Times New Roman" panose="02020603050405020304" pitchFamily="18" charset="0"/>
                <a:ea typeface="SimSun" panose="02010600030101010101" pitchFamily="2" charset="-122"/>
                <a:cs typeface="Times New Roman" panose="02020603050405020304" pitchFamily="18" charset="0"/>
              </a:rPr>
              <a:t>có</a:t>
            </a:r>
            <a:r>
              <a:rPr lang="en-US" sz="26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600" dirty="0" err="1">
                <a:effectLst/>
                <a:latin typeface="Times New Roman" panose="02020603050405020304" pitchFamily="18" charset="0"/>
                <a:ea typeface="SimSun" panose="02010600030101010101" pitchFamily="2" charset="-122"/>
                <a:cs typeface="Times New Roman" panose="02020603050405020304" pitchFamily="18" charset="0"/>
              </a:rPr>
              <a:t>thể</a:t>
            </a:r>
            <a:r>
              <a:rPr lang="en-US" sz="26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600" dirty="0" err="1">
                <a:effectLst/>
                <a:latin typeface="Times New Roman" panose="02020603050405020304" pitchFamily="18" charset="0"/>
                <a:ea typeface="SimSun" panose="02010600030101010101" pitchFamily="2" charset="-122"/>
                <a:cs typeface="Times New Roman" panose="02020603050405020304" pitchFamily="18" charset="0"/>
              </a:rPr>
              <a:t>là</a:t>
            </a:r>
            <a:r>
              <a:rPr lang="en-US" sz="2600" dirty="0">
                <a:effectLst/>
                <a:latin typeface="Times New Roman" panose="02020603050405020304" pitchFamily="18" charset="0"/>
                <a:ea typeface="SimSun" panose="02010600030101010101" pitchFamily="2" charset="-122"/>
                <a:cs typeface="Times New Roman" panose="02020603050405020304" pitchFamily="18" charset="0"/>
              </a:rPr>
              <a:t> –H, -CH, -SH ….). </a:t>
            </a:r>
          </a:p>
          <a:p>
            <a:pPr algn="just"/>
            <a:r>
              <a:rPr lang="en-US" sz="2600" dirty="0">
                <a:effectLst/>
                <a:latin typeface="Times New Roman" panose="02020603050405020304" pitchFamily="18" charset="0"/>
                <a:ea typeface="SimSun" panose="02010600030101010101" pitchFamily="2" charset="-122"/>
                <a:cs typeface="Times New Roman" panose="02020603050405020304" pitchFamily="18" charset="0"/>
              </a:rPr>
              <a:t>- Protein </a:t>
            </a:r>
            <a:r>
              <a:rPr lang="vi-VN" sz="2600" dirty="0">
                <a:effectLst/>
                <a:latin typeface="Times New Roman" panose="02020603050405020304" pitchFamily="18" charset="0"/>
                <a:ea typeface="SimSun" panose="02010600030101010101" pitchFamily="2" charset="-122"/>
                <a:cs typeface="Times New Roman" panose="02020603050405020304" pitchFamily="18" charset="0"/>
              </a:rPr>
              <a:t>cấu tạo từ hàng chục đến hàng trăm nghìn gốc amino acid, kết hợp với nhau bằng liên kết peptide, tạo thành chuỗi thẳng</a:t>
            </a:r>
            <a:r>
              <a:rPr lang="en-US" sz="2600" dirty="0">
                <a:latin typeface="Times New Roman" panose="02020603050405020304" pitchFamily="18" charset="0"/>
                <a:ea typeface="SimSun" panose="02010600030101010101" pitchFamily="2" charset="-122"/>
                <a:cs typeface="Times New Roman" panose="02020603050405020304" pitchFamily="18" charset="0"/>
              </a:rPr>
              <a:t> (</a:t>
            </a:r>
            <a:r>
              <a:rPr lang="vi-VN" sz="2600" dirty="0">
                <a:effectLst/>
                <a:latin typeface="Times New Roman" panose="02020603050405020304" pitchFamily="18" charset="0"/>
                <a:ea typeface="SimSun" panose="02010600030101010101" pitchFamily="2" charset="-122"/>
                <a:cs typeface="Times New Roman" panose="02020603050405020304" pitchFamily="18" charset="0"/>
              </a:rPr>
              <a:t>không phân nhánh</a:t>
            </a:r>
            <a:r>
              <a:rPr lang="en-US" sz="2600" dirty="0">
                <a:effectLst/>
                <a:latin typeface="Times New Roman" panose="02020603050405020304" pitchFamily="18" charset="0"/>
                <a:ea typeface="SimSun" panose="02010600030101010101" pitchFamily="2" charset="-122"/>
                <a:cs typeface="Times New Roman" panose="02020603050405020304" pitchFamily="18" charset="0"/>
              </a:rPr>
              <a:t>)</a:t>
            </a:r>
            <a:r>
              <a:rPr lang="vi-VN" sz="2600" dirty="0">
                <a:effectLst/>
                <a:latin typeface="Times New Roman" panose="02020603050405020304" pitchFamily="18" charset="0"/>
                <a:ea typeface="SimSun" panose="02010600030101010101" pitchFamily="2" charset="-122"/>
                <a:cs typeface="Times New Roman" panose="02020603050405020304" pitchFamily="18" charset="0"/>
              </a:rPr>
              <a:t>.</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vi-VN" sz="2600" dirty="0">
                <a:latin typeface="Times New Roman" panose="02020603050405020304" pitchFamily="18" charset="0"/>
                <a:ea typeface="Calibri" panose="020F0502020204030204" pitchFamily="34" charset="0"/>
                <a:cs typeface="Times New Roman" panose="02020603050405020304" pitchFamily="18" charset="0"/>
              </a:rPr>
              <a:t>Tính đa dạng, đặc thù của protein được quy định bởi số lượng, thành phần và trật tự sắp xếp của 20 amino acid.</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mặt</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dinh</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dưỡng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600" dirty="0">
                <a:latin typeface="Times New Roman" panose="02020603050405020304" pitchFamily="18" charset="0"/>
                <a:ea typeface="Calibri" panose="020F0502020204030204" pitchFamily="34" charset="0"/>
                <a:cs typeface="Times New Roman" panose="02020603050405020304" pitchFamily="18" charset="0"/>
              </a:rPr>
              <a:t> amino acid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thay</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thế</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600" dirty="0">
                <a:latin typeface="Times New Roman" panose="02020603050405020304" pitchFamily="18" charset="0"/>
                <a:ea typeface="Calibri" panose="020F0502020204030204" pitchFamily="34" charset="0"/>
                <a:cs typeface="Times New Roman" panose="02020603050405020304" pitchFamily="18" charset="0"/>
              </a:rPr>
              <a:t> amino acid </a:t>
            </a:r>
            <a:r>
              <a:rPr lang="en-US" sz="26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thay</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thế</a:t>
            </a:r>
            <a:r>
              <a:rPr lang="en-US" sz="2600" dirty="0">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0"/>
              </a:spcAft>
            </a:pP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600" dirty="0">
                <a:latin typeface="Times New Roman" panose="02020603050405020304" pitchFamily="18" charset="0"/>
                <a:ea typeface="Calibri" panose="020F0502020204030204" pitchFamily="34" charset="0"/>
                <a:cs typeface="Times New Roman" panose="02020603050405020304" pitchFamily="18" charset="0"/>
              </a:rPr>
              <a:t> amino acid </a:t>
            </a:r>
            <a:r>
              <a:rPr lang="en-US" sz="26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600" dirty="0">
                <a:latin typeface="Times New Roman" panose="02020603050405020304" pitchFamily="18" charset="0"/>
                <a:ea typeface="Calibri" panose="020F0502020204030204" pitchFamily="34" charset="0"/>
                <a:cs typeface="Times New Roman" panose="02020603050405020304" pitchFamily="18" charset="0"/>
              </a:rPr>
              <a:t> ĐV </a:t>
            </a:r>
            <a:r>
              <a:rPr lang="en-US" sz="26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tổng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nhưng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thiết</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nên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thu</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thức</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ăn</a:t>
            </a:r>
            <a:r>
              <a:rPr lang="en-US" sz="2600" dirty="0">
                <a:latin typeface="Times New Roman" panose="02020603050405020304" pitchFamily="18" charset="0"/>
                <a:ea typeface="Calibri" panose="020F0502020204030204" pitchFamily="34" charset="0"/>
                <a:cs typeface="Times New Roman" panose="02020603050405020304" pitchFamily="18" charset="0"/>
              </a:rPr>
              <a:t> → amino acid </a:t>
            </a:r>
            <a:r>
              <a:rPr lang="en-US" sz="26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thay</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thế</a:t>
            </a:r>
            <a:r>
              <a:rPr lang="en-US" sz="2600" dirty="0">
                <a:latin typeface="Times New Roman" panose="02020603050405020304" pitchFamily="18" charset="0"/>
                <a:ea typeface="Calibri" panose="020F0502020204030204" pitchFamily="34" charset="0"/>
                <a:cs typeface="Times New Roman" panose="02020603050405020304" pitchFamily="18" charset="0"/>
              </a:rPr>
              <a:t>. VD: lysine, tryptophan, ….</a:t>
            </a:r>
          </a:p>
          <a:p>
            <a:pPr algn="just">
              <a:spcAft>
                <a:spcPts val="0"/>
              </a:spcAft>
            </a:pP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giàu</a:t>
            </a:r>
            <a:r>
              <a:rPr lang="en-US" sz="2600" dirty="0">
                <a:latin typeface="Times New Roman" panose="02020603050405020304" pitchFamily="18" charset="0"/>
                <a:ea typeface="Calibri" panose="020F0502020204030204" pitchFamily="34" charset="0"/>
                <a:cs typeface="Times New Roman" panose="02020603050405020304" pitchFamily="18" charset="0"/>
              </a:rPr>
              <a:t> protein: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thịt</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cá</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trứng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sữa</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124487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0629" y="0"/>
            <a:ext cx="12061371" cy="492443"/>
          </a:xfrm>
          <a:prstGeom prst="rect">
            <a:avLst/>
          </a:prstGeom>
          <a:noFill/>
        </p:spPr>
        <p:txBody>
          <a:bodyPr wrap="square" rtlCol="0">
            <a:spAutoFit/>
          </a:bodyPr>
          <a:lstStyle/>
          <a:p>
            <a:pPr algn="ctr"/>
            <a:r>
              <a:rPr lang="vi-VN" sz="2600" b="1" dirty="0">
                <a:latin typeface="+mj-lt"/>
              </a:rPr>
              <a:t>V. PROTEIN</a:t>
            </a:r>
            <a:endParaRPr lang="en-US" sz="2600" b="1" dirty="0">
              <a:latin typeface="+mj-lt"/>
            </a:endParaRPr>
          </a:p>
        </p:txBody>
      </p:sp>
      <p:pic>
        <p:nvPicPr>
          <p:cNvPr id="2050" name="Picture 2">
            <a:extLst>
              <a:ext uri="{FF2B5EF4-FFF2-40B4-BE49-F238E27FC236}">
                <a16:creationId xmlns:a16="http://schemas.microsoft.com/office/drawing/2014/main" id="{B1B2C757-BCDB-F5B4-E69F-9DAE26D22B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4226" y="1699403"/>
            <a:ext cx="5414514" cy="50550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5DEE2F31-BB0F-E59D-632D-A7BDA2DED8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271" y="1837425"/>
            <a:ext cx="6448425" cy="48480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2D19941-C365-2556-5F9C-AC4FDC2FB987}"/>
              </a:ext>
            </a:extLst>
          </p:cNvPr>
          <p:cNvSpPr txBox="1"/>
          <p:nvPr/>
        </p:nvSpPr>
        <p:spPr>
          <a:xfrm>
            <a:off x="366739" y="426304"/>
            <a:ext cx="11589149" cy="1200329"/>
          </a:xfrm>
          <a:prstGeom prst="rect">
            <a:avLst/>
          </a:prstGeom>
          <a:noFill/>
        </p:spPr>
        <p:txBody>
          <a:bodyPr wrap="square" rtlCol="0">
            <a:spAutoFit/>
          </a:bodyPr>
          <a:lstStyle/>
          <a:p>
            <a:r>
              <a:rPr lang="en-US" sz="2400" b="1" dirty="0" err="1">
                <a:latin typeface="Times" panose="02020603050405020304" pitchFamily="18" charset="0"/>
                <a:cs typeface="Times" panose="02020603050405020304" pitchFamily="18" charset="0"/>
              </a:rPr>
              <a:t>Bài</a:t>
            </a:r>
            <a:r>
              <a:rPr lang="en-US" sz="2400" b="1" dirty="0">
                <a:latin typeface="Times" panose="02020603050405020304" pitchFamily="18" charset="0"/>
                <a:cs typeface="Times" panose="02020603050405020304" pitchFamily="18" charset="0"/>
              </a:rPr>
              <a:t> </a:t>
            </a:r>
            <a:r>
              <a:rPr lang="en-US" sz="2400" b="1" dirty="0" err="1">
                <a:latin typeface="Times" panose="02020603050405020304" pitchFamily="18" charset="0"/>
                <a:cs typeface="Times" panose="02020603050405020304" pitchFamily="18" charset="0"/>
              </a:rPr>
              <a:t>tập</a:t>
            </a:r>
            <a:r>
              <a:rPr lang="en-US" sz="2400" b="1" dirty="0">
                <a:latin typeface="Times" panose="02020603050405020304" pitchFamily="18" charset="0"/>
                <a:cs typeface="Times" panose="02020603050405020304" pitchFamily="18" charset="0"/>
              </a:rPr>
              <a:t> </a:t>
            </a:r>
            <a:r>
              <a:rPr lang="vi-VN" sz="2400" b="1" dirty="0">
                <a:latin typeface="Times" panose="02020603050405020304" pitchFamily="18" charset="0"/>
                <a:cs typeface="Times" panose="02020603050405020304" pitchFamily="18" charset="0"/>
              </a:rPr>
              <a:t> 2</a:t>
            </a:r>
            <a:r>
              <a:rPr lang="vi-VN" sz="2400" dirty="0">
                <a:latin typeface="+mj-lt"/>
              </a:rPr>
              <a:t>: </a:t>
            </a:r>
            <a:r>
              <a:rPr lang="vi-VN" sz="2400" dirty="0">
                <a:latin typeface="Times" panose="02020603050405020304" pitchFamily="18" charset="0"/>
                <a:cs typeface="Times" panose="02020603050405020304" pitchFamily="18" charset="0"/>
              </a:rPr>
              <a:t>Gọi tên các bậc cấu trúc của phân tử protein. Phân biệt các bậc cấu trúc đó.</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Bậc</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cấu</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trúc</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nào</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đóng</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vai</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trò</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quyết</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định</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các</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bậc</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cấu</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trúc</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còn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lại</a:t>
            </a:r>
            <a:r>
              <a:rPr lang="en-US" sz="2400" dirty="0">
                <a:latin typeface="Times" panose="02020603050405020304" pitchFamily="18" charset="0"/>
                <a:cs typeface="Times" panose="02020603050405020304" pitchFamily="18" charset="0"/>
              </a:rPr>
              <a:t>? Khi </a:t>
            </a:r>
            <a:r>
              <a:rPr lang="en-US" sz="2400" dirty="0" err="1">
                <a:latin typeface="Times" panose="02020603050405020304" pitchFamily="18" charset="0"/>
                <a:cs typeface="Times" panose="02020603050405020304" pitchFamily="18" charset="0"/>
              </a:rPr>
              <a:t>thực</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hiện</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chức</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năng</a:t>
            </a:r>
            <a:r>
              <a:rPr lang="en-US" sz="2400" dirty="0">
                <a:latin typeface="Times" panose="02020603050405020304" pitchFamily="18" charset="0"/>
                <a:cs typeface="Times" panose="02020603050405020304" pitchFamily="18" charset="0"/>
              </a:rPr>
              <a:t> protein </a:t>
            </a:r>
            <a:r>
              <a:rPr lang="en-US" sz="2400" dirty="0" err="1">
                <a:latin typeface="Times" panose="02020603050405020304" pitchFamily="18" charset="0"/>
                <a:cs typeface="Times" panose="02020603050405020304" pitchFamily="18" charset="0"/>
              </a:rPr>
              <a:t>có</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cấu</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trúc</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bậc</a:t>
            </a:r>
            <a:r>
              <a:rPr lang="en-US" sz="2400" dirty="0">
                <a:latin typeface="Times" panose="02020603050405020304" pitchFamily="18" charset="0"/>
                <a:cs typeface="Times" panose="02020603050405020304" pitchFamily="18" charset="0"/>
              </a:rPr>
              <a:t> </a:t>
            </a:r>
            <a:r>
              <a:rPr lang="en-US" sz="2400" dirty="0" err="1">
                <a:latin typeface="Times" panose="02020603050405020304" pitchFamily="18" charset="0"/>
                <a:cs typeface="Times" panose="02020603050405020304" pitchFamily="18" charset="0"/>
              </a:rPr>
              <a:t>mấy</a:t>
            </a:r>
            <a:r>
              <a:rPr lang="en-US" sz="2400" dirty="0">
                <a:latin typeface="Times" panose="02020603050405020304" pitchFamily="18" charset="0"/>
                <a:cs typeface="Times" panose="02020603050405020304" pitchFamily="18" charset="0"/>
              </a:rPr>
              <a:t>?</a:t>
            </a:r>
          </a:p>
        </p:txBody>
      </p:sp>
    </p:spTree>
    <p:extLst>
      <p:ext uri="{BB962C8B-B14F-4D97-AF65-F5344CB8AC3E}">
        <p14:creationId xmlns:p14="http://schemas.microsoft.com/office/powerpoint/2010/main" val="34792326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1412</TotalTime>
  <Words>2109</Words>
  <Application>Microsoft Office PowerPoint</Application>
  <PresentationFormat>Widescreen</PresentationFormat>
  <Paragraphs>234</Paragraphs>
  <Slides>27</Slides>
  <Notes>1</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5" baseType="lpstr">
      <vt:lpstr>Arial</vt:lpstr>
      <vt:lpstr>Calibri</vt:lpstr>
      <vt:lpstr>Calibri Light</vt:lpstr>
      <vt:lpstr>Times</vt:lpstr>
      <vt:lpstr>Times New Roman</vt:lpstr>
      <vt:lpstr>VNI-Thufap2</vt:lpstr>
      <vt:lpstr>Office Theme</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Du An- Mien Phi-STEM</Manager>
  <Company>Du An- Mien Phi-STEM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 An- Mien Phi-STEM</dc:title>
  <dc:subject>Du An- Mien Phi-STEM</dc:subject>
  <dc:creator>Du An- Mien Phi-STEM</dc:creator>
  <dc:description>Du An- Mien Phi-STEM</dc:description>
  <cp:lastModifiedBy>dell516bfx3@outlook.com</cp:lastModifiedBy>
  <cp:revision>205</cp:revision>
  <dcterms:created xsi:type="dcterms:W3CDTF">2021-08-20T08:42:04Z</dcterms:created>
  <dcterms:modified xsi:type="dcterms:W3CDTF">2025-01-22T14:46:40Z</dcterms:modified>
  <cp:category>Du An- Mien Phi-STEM</cp:category>
</cp:coreProperties>
</file>