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5" r:id="rId3"/>
    <p:sldId id="286" r:id="rId4"/>
    <p:sldId id="258" r:id="rId5"/>
    <p:sldId id="259" r:id="rId6"/>
    <p:sldId id="264" r:id="rId7"/>
    <p:sldId id="279" r:id="rId8"/>
    <p:sldId id="260" r:id="rId9"/>
    <p:sldId id="263" r:id="rId10"/>
    <p:sldId id="280" r:id="rId11"/>
    <p:sldId id="268" r:id="rId12"/>
    <p:sldId id="281" r:id="rId13"/>
    <p:sldId id="267" r:id="rId14"/>
    <p:sldId id="269" r:id="rId15"/>
    <p:sldId id="270" r:id="rId16"/>
    <p:sldId id="283" r:id="rId17"/>
    <p:sldId id="282" r:id="rId18"/>
    <p:sldId id="284"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2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54A8E9-CC72-4033-BBB8-D3156B6069BD}" type="datetimeFigureOut">
              <a:rPr lang="en-US" smtClean="0"/>
              <a:t>22/01/2025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81A6F-7167-46EC-BFA8-3A10414ACB5E}" type="slidenum">
              <a:rPr lang="en-US" smtClean="0"/>
              <a:t>‹#›</a:t>
            </a:fld>
            <a:endParaRPr lang="en-US"/>
          </a:p>
        </p:txBody>
      </p:sp>
    </p:spTree>
    <p:extLst>
      <p:ext uri="{BB962C8B-B14F-4D97-AF65-F5344CB8AC3E}">
        <p14:creationId xmlns:p14="http://schemas.microsoft.com/office/powerpoint/2010/main" val="60485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4A8E9-CC72-4033-BBB8-D3156B6069BD}" type="datetimeFigureOut">
              <a:rPr lang="en-US" smtClean="0"/>
              <a:t>22/01/2025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81A6F-7167-46EC-BFA8-3A10414ACB5E}" type="slidenum">
              <a:rPr lang="en-US" smtClean="0"/>
              <a:t>‹#›</a:t>
            </a:fld>
            <a:endParaRPr lang="en-US"/>
          </a:p>
        </p:txBody>
      </p:sp>
    </p:spTree>
    <p:extLst>
      <p:ext uri="{BB962C8B-B14F-4D97-AF65-F5344CB8AC3E}">
        <p14:creationId xmlns:p14="http://schemas.microsoft.com/office/powerpoint/2010/main" val="343552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4A8E9-CC72-4033-BBB8-D3156B6069BD}" type="datetimeFigureOut">
              <a:rPr lang="en-US" smtClean="0"/>
              <a:t>22/01/2025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81A6F-7167-46EC-BFA8-3A10414ACB5E}" type="slidenum">
              <a:rPr lang="en-US" smtClean="0"/>
              <a:t>‹#›</a:t>
            </a:fld>
            <a:endParaRPr lang="en-US"/>
          </a:p>
        </p:txBody>
      </p:sp>
    </p:spTree>
    <p:extLst>
      <p:ext uri="{BB962C8B-B14F-4D97-AF65-F5344CB8AC3E}">
        <p14:creationId xmlns:p14="http://schemas.microsoft.com/office/powerpoint/2010/main" val="3863133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54A8E9-CC72-4033-BBB8-D3156B6069BD}" type="datetimeFigureOut">
              <a:rPr lang="en-US" smtClean="0"/>
              <a:t>22/01/2025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81A6F-7167-46EC-BFA8-3A10414ACB5E}" type="slidenum">
              <a:rPr lang="en-US" smtClean="0"/>
              <a:t>‹#›</a:t>
            </a:fld>
            <a:endParaRPr lang="en-US"/>
          </a:p>
        </p:txBody>
      </p:sp>
    </p:spTree>
    <p:extLst>
      <p:ext uri="{BB962C8B-B14F-4D97-AF65-F5344CB8AC3E}">
        <p14:creationId xmlns:p14="http://schemas.microsoft.com/office/powerpoint/2010/main" val="2903409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954A8E9-CC72-4033-BBB8-D3156B6069BD}" type="datetimeFigureOut">
              <a:rPr lang="en-US" smtClean="0"/>
              <a:t>22/01/2025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81A6F-7167-46EC-BFA8-3A10414ACB5E}" type="slidenum">
              <a:rPr lang="en-US" smtClean="0"/>
              <a:t>‹#›</a:t>
            </a:fld>
            <a:endParaRPr lang="en-US"/>
          </a:p>
        </p:txBody>
      </p:sp>
    </p:spTree>
    <p:extLst>
      <p:ext uri="{BB962C8B-B14F-4D97-AF65-F5344CB8AC3E}">
        <p14:creationId xmlns:p14="http://schemas.microsoft.com/office/powerpoint/2010/main" val="357963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54A8E9-CC72-4033-BBB8-D3156B6069BD}" type="datetimeFigureOut">
              <a:rPr lang="en-US" smtClean="0"/>
              <a:t>22/01/2025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81A6F-7167-46EC-BFA8-3A10414ACB5E}" type="slidenum">
              <a:rPr lang="en-US" smtClean="0"/>
              <a:t>‹#›</a:t>
            </a:fld>
            <a:endParaRPr lang="en-US"/>
          </a:p>
        </p:txBody>
      </p:sp>
    </p:spTree>
    <p:extLst>
      <p:ext uri="{BB962C8B-B14F-4D97-AF65-F5344CB8AC3E}">
        <p14:creationId xmlns:p14="http://schemas.microsoft.com/office/powerpoint/2010/main" val="71870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54A8E9-CC72-4033-BBB8-D3156B6069BD}" type="datetimeFigureOut">
              <a:rPr lang="en-US" smtClean="0"/>
              <a:t>22/01/2025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A81A6F-7167-46EC-BFA8-3A10414ACB5E}" type="slidenum">
              <a:rPr lang="en-US" smtClean="0"/>
              <a:t>‹#›</a:t>
            </a:fld>
            <a:endParaRPr lang="en-US"/>
          </a:p>
        </p:txBody>
      </p:sp>
    </p:spTree>
    <p:extLst>
      <p:ext uri="{BB962C8B-B14F-4D97-AF65-F5344CB8AC3E}">
        <p14:creationId xmlns:p14="http://schemas.microsoft.com/office/powerpoint/2010/main" val="99333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54A8E9-CC72-4033-BBB8-D3156B6069BD}" type="datetimeFigureOut">
              <a:rPr lang="en-US" smtClean="0"/>
              <a:t>22/01/2025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A81A6F-7167-46EC-BFA8-3A10414ACB5E}" type="slidenum">
              <a:rPr lang="en-US" smtClean="0"/>
              <a:t>‹#›</a:t>
            </a:fld>
            <a:endParaRPr lang="en-US"/>
          </a:p>
        </p:txBody>
      </p:sp>
    </p:spTree>
    <p:extLst>
      <p:ext uri="{BB962C8B-B14F-4D97-AF65-F5344CB8AC3E}">
        <p14:creationId xmlns:p14="http://schemas.microsoft.com/office/powerpoint/2010/main" val="96911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54A8E9-CC72-4033-BBB8-D3156B6069BD}" type="datetimeFigureOut">
              <a:rPr lang="en-US" smtClean="0"/>
              <a:t>22/01/2025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A81A6F-7167-46EC-BFA8-3A10414ACB5E}" type="slidenum">
              <a:rPr lang="en-US" smtClean="0"/>
              <a:t>‹#›</a:t>
            </a:fld>
            <a:endParaRPr lang="en-US"/>
          </a:p>
        </p:txBody>
      </p:sp>
    </p:spTree>
    <p:extLst>
      <p:ext uri="{BB962C8B-B14F-4D97-AF65-F5344CB8AC3E}">
        <p14:creationId xmlns:p14="http://schemas.microsoft.com/office/powerpoint/2010/main" val="129385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54A8E9-CC72-4033-BBB8-D3156B6069BD}" type="datetimeFigureOut">
              <a:rPr lang="en-US" smtClean="0"/>
              <a:t>22/01/2025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81A6F-7167-46EC-BFA8-3A10414ACB5E}" type="slidenum">
              <a:rPr lang="en-US" smtClean="0"/>
              <a:t>‹#›</a:t>
            </a:fld>
            <a:endParaRPr lang="en-US"/>
          </a:p>
        </p:txBody>
      </p:sp>
    </p:spTree>
    <p:extLst>
      <p:ext uri="{BB962C8B-B14F-4D97-AF65-F5344CB8AC3E}">
        <p14:creationId xmlns:p14="http://schemas.microsoft.com/office/powerpoint/2010/main" val="2126265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954A8E9-CC72-4033-BBB8-D3156B6069BD}" type="datetimeFigureOut">
              <a:rPr lang="en-US" smtClean="0"/>
              <a:t>22/01/2025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A81A6F-7167-46EC-BFA8-3A10414ACB5E}" type="slidenum">
              <a:rPr lang="en-US" smtClean="0"/>
              <a:t>‹#›</a:t>
            </a:fld>
            <a:endParaRPr lang="en-US"/>
          </a:p>
        </p:txBody>
      </p:sp>
    </p:spTree>
    <p:extLst>
      <p:ext uri="{BB962C8B-B14F-4D97-AF65-F5344CB8AC3E}">
        <p14:creationId xmlns:p14="http://schemas.microsoft.com/office/powerpoint/2010/main" val="268843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54A8E9-CC72-4033-BBB8-D3156B6069BD}" type="datetimeFigureOut">
              <a:rPr lang="en-US" smtClean="0"/>
              <a:t>22/01/2025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81A6F-7167-46EC-BFA8-3A10414ACB5E}" type="slidenum">
              <a:rPr lang="en-US" smtClean="0"/>
              <a:t>‹#›</a:t>
            </a:fld>
            <a:endParaRPr lang="en-US"/>
          </a:p>
        </p:txBody>
      </p:sp>
    </p:spTree>
    <p:extLst>
      <p:ext uri="{BB962C8B-B14F-4D97-AF65-F5344CB8AC3E}">
        <p14:creationId xmlns:p14="http://schemas.microsoft.com/office/powerpoint/2010/main" val="2660875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0+ Hình nền Slide đẹp 2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83" y="352697"/>
            <a:ext cx="11704320" cy="610035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954741" y="672353"/>
            <a:ext cx="10893270" cy="4827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u="sng" dirty="0">
                <a:latin typeface="Times New Roman" panose="02020603050405020304" pitchFamily="18" charset="0"/>
                <a:cs typeface="Times New Roman" panose="02020603050405020304" pitchFamily="18" charset="0"/>
              </a:rPr>
              <a:t>CHỦ ĐỀ </a:t>
            </a:r>
            <a:r>
              <a:rPr lang="en-US" sz="4000" b="1" i="1" u="sng" dirty="0" smtClean="0">
                <a:latin typeface="Times New Roman" panose="02020603050405020304" pitchFamily="18" charset="0"/>
                <a:cs typeface="Times New Roman" panose="02020603050405020304" pitchFamily="18" charset="0"/>
              </a:rPr>
              <a:t>7</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algn="ctr"/>
            <a:r>
              <a:rPr lang="en-US" sz="4000" dirty="0">
                <a:solidFill>
                  <a:srgbClr val="FF0000"/>
                </a:solidFill>
                <a:latin typeface="Times New Roman" panose="02020603050405020304" pitchFamily="18" charset="0"/>
                <a:cs typeface="Times New Roman" panose="02020603050405020304" pitchFamily="18" charset="0"/>
              </a:rPr>
              <a:t> </a:t>
            </a:r>
            <a:r>
              <a:rPr lang="en-US" sz="4000" b="1" i="1" dirty="0">
                <a:solidFill>
                  <a:srgbClr val="FF0000"/>
                </a:solidFill>
                <a:latin typeface="Times New Roman" panose="02020603050405020304" pitchFamily="18" charset="0"/>
                <a:cs typeface="Times New Roman" panose="02020603050405020304" pitchFamily="18" charset="0"/>
              </a:rPr>
              <a:t>PHÁP LUẬT NƯỚC CỘNG HÒA XÃ HỘI </a:t>
            </a:r>
          </a:p>
          <a:p>
            <a:pPr algn="ctr"/>
            <a:r>
              <a:rPr lang="en-US" sz="4000" b="1" i="1" dirty="0">
                <a:solidFill>
                  <a:srgbClr val="FF0000"/>
                </a:solidFill>
                <a:latin typeface="Times New Roman" panose="02020603050405020304" pitchFamily="18" charset="0"/>
                <a:cs typeface="Times New Roman" panose="02020603050405020304" pitchFamily="18" charset="0"/>
              </a:rPr>
              <a:t>CHỦ NGHĨA VIỆT NAM</a:t>
            </a:r>
          </a:p>
          <a:p>
            <a:pPr algn="ctr"/>
            <a:endParaRPr lang="en-US" dirty="0">
              <a:latin typeface="Times New Roman" panose="02020603050405020304" pitchFamily="18" charset="0"/>
              <a:cs typeface="Times New Roman" panose="02020603050405020304" pitchFamily="18" charset="0"/>
            </a:endParaRPr>
          </a:p>
          <a:p>
            <a:pPr algn="ctr"/>
            <a:r>
              <a:rPr lang="en-US" b="1" u="sng" dirty="0">
                <a:latin typeface="Times New Roman" panose="02020603050405020304" pitchFamily="18" charset="0"/>
                <a:cs typeface="Times New Roman" panose="02020603050405020304" pitchFamily="18" charset="0"/>
              </a:rPr>
              <a:t>BÀI </a:t>
            </a:r>
            <a:r>
              <a:rPr lang="en-US" b="1" u="sng" dirty="0" smtClean="0">
                <a:latin typeface="Times New Roman" panose="02020603050405020304" pitchFamily="18" charset="0"/>
                <a:cs typeface="Times New Roman" panose="02020603050405020304" pitchFamily="18" charset="0"/>
              </a:rPr>
              <a:t>11</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algn="ctr"/>
            <a:r>
              <a:rPr lang="en-US" b="1" dirty="0" smtClean="0">
                <a:solidFill>
                  <a:srgbClr val="FF0000"/>
                </a:solidFill>
                <a:latin typeface="Times New Roman" panose="02020603050405020304" pitchFamily="18" charset="0"/>
                <a:cs typeface="Times New Roman" panose="02020603050405020304" pitchFamily="18" charset="0"/>
              </a:rPr>
              <a:t>KHÁI NIỆM, ĐẶC ĐIỂM VÀ VAI TRÒ CỦA PHÁP LUẬT</a:t>
            </a:r>
            <a:endParaRPr lang="en-US" b="1"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20290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circle(in)">
                                      <p:cBhvr>
                                        <p:cTn id="7" dur="2000"/>
                                        <p:tgtEl>
                                          <p:spTgt spid="8">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circle(in)">
                                      <p:cBhvr>
                                        <p:cTn id="10"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nền Powerpoint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03" y="112220"/>
            <a:ext cx="11934702" cy="66329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037111" y="1301669"/>
            <a:ext cx="2032000" cy="2332181"/>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phạm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phổ</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biến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5093854" y="2190205"/>
            <a:ext cx="2032000" cy="2476994"/>
          </a:xfrm>
          <a:prstGeom prst="rect">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quyền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bắt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buộc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chung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8932883" y="3188524"/>
            <a:ext cx="2032000" cy="2861953"/>
          </a:xfrm>
          <a:prstGeom prst="rect">
            <a:avLst/>
          </a:prstGeom>
          <a:solidFill>
            <a:schemeClr val="accent4">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chặt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2" name="Title 7"/>
          <p:cNvSpPr txBox="1">
            <a:spLocks/>
          </p:cNvSpPr>
          <p:nvPr/>
        </p:nvSpPr>
        <p:spPr>
          <a:xfrm>
            <a:off x="142503" y="112220"/>
            <a:ext cx="7555189" cy="9787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3200" b="1" dirty="0" smtClean="0">
                <a:solidFill>
                  <a:srgbClr val="FF0000"/>
                </a:solidFill>
                <a:latin typeface="Times New Roman" panose="02020603050405020304" pitchFamily="18" charset="0"/>
                <a:cs typeface="Times New Roman" panose="02020603050405020304" pitchFamily="18" charset="0"/>
              </a:rPr>
              <a:t>1. </a:t>
            </a:r>
            <a:r>
              <a:rPr lang="en-US" altLang="en-US" sz="3200" b="1" dirty="0" err="1" smtClean="0">
                <a:solidFill>
                  <a:srgbClr val="FF0000"/>
                </a:solidFill>
                <a:latin typeface="Times New Roman" panose="02020603050405020304" pitchFamily="18" charset="0"/>
                <a:cs typeface="Times New Roman" panose="02020603050405020304" pitchFamily="18" charset="0"/>
              </a:rPr>
              <a:t>Khái</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niệm</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đặc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pháp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luật</a:t>
            </a:r>
            <a:r>
              <a:rPr lang="en-US" altLang="en-US" sz="3200" b="1" dirty="0" smtClean="0">
                <a:solidFill>
                  <a:srgbClr val="FF0000"/>
                </a:solidFill>
                <a:latin typeface="Times New Roman" panose="02020603050405020304" pitchFamily="18" charset="0"/>
                <a:cs typeface="Times New Roman" panose="02020603050405020304" pitchFamily="18" charset="0"/>
              </a:rPr>
              <a:t/>
            </a:r>
            <a:br>
              <a:rPr lang="en-US" altLang="en-US" sz="3200" b="1" dirty="0" smtClean="0">
                <a:solidFill>
                  <a:srgbClr val="FF0000"/>
                </a:solidFill>
                <a:latin typeface="Times New Roman" panose="02020603050405020304" pitchFamily="18" charset="0"/>
                <a:cs typeface="Times New Roman" panose="02020603050405020304" pitchFamily="18" charset="0"/>
              </a:rPr>
            </a:b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b</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Đặc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điểm</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của</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pháp</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luật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565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007" y="1143000"/>
            <a:ext cx="11782697" cy="5394960"/>
          </a:xfrm>
        </p:spPr>
        <p:txBody>
          <a:bodyPr/>
          <a:lstStyle/>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biến</a:t>
            </a:r>
            <a:endParaRPr lang="en-US" dirty="0">
              <a:latin typeface="Times New Roman" panose="02020603050405020304" pitchFamily="18" charset="0"/>
              <a:cs typeface="Times New Roman" panose="02020603050405020304" pitchFamily="18" charset="0"/>
            </a:endParaRPr>
          </a:p>
        </p:txBody>
      </p:sp>
      <p:sp>
        <p:nvSpPr>
          <p:cNvPr id="4" name="Oval 3"/>
          <p:cNvSpPr/>
          <p:nvPr/>
        </p:nvSpPr>
        <p:spPr>
          <a:xfrm>
            <a:off x="209006" y="2723607"/>
            <a:ext cx="2037806" cy="2312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phạm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phổ</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5" name="Rectangle 4"/>
          <p:cNvSpPr/>
          <p:nvPr/>
        </p:nvSpPr>
        <p:spPr>
          <a:xfrm>
            <a:off x="3108961" y="1822269"/>
            <a:ext cx="4689564" cy="1227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phạm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Khuôn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mẫu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quy</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tắc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chuẩn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mực</a:t>
            </a:r>
            <a:r>
              <a:rPr lang="en-US" sz="2400" dirty="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algn="ct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ở </a:t>
            </a:r>
            <a:r>
              <a:rPr lang="en-US" sz="2400" dirty="0" err="1">
                <a:solidFill>
                  <a:schemeClr val="tx1"/>
                </a:solidFill>
                <a:latin typeface="Times New Roman" panose="02020603050405020304" pitchFamily="18" charset="0"/>
                <a:cs typeface="Times New Roman" panose="02020603050405020304" pitchFamily="18" charset="0"/>
              </a:rPr>
              <a:t>nhiều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nơi</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3108961" y="3461659"/>
            <a:ext cx="4689564" cy="1227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phạm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biến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giá</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trị</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đẳng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trước</a:t>
            </a:r>
            <a:r>
              <a:rPr lang="en-US" sz="2400" dirty="0">
                <a:solidFill>
                  <a:schemeClr val="tx1"/>
                </a:solidFill>
                <a:latin typeface="Times New Roman" panose="02020603050405020304" pitchFamily="18" charset="0"/>
                <a:cs typeface="Times New Roman" panose="02020603050405020304" pitchFamily="18" charset="0"/>
              </a:rPr>
              <a:t> PL.</a:t>
            </a:r>
          </a:p>
        </p:txBody>
      </p:sp>
      <p:sp>
        <p:nvSpPr>
          <p:cNvPr id="7" name="Rectangle 6"/>
          <p:cNvSpPr/>
          <p:nvPr/>
        </p:nvSpPr>
        <p:spPr>
          <a:xfrm>
            <a:off x="3108963" y="5035731"/>
            <a:ext cx="4689563" cy="1227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Bất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hoàn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cảnh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cũng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thực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theo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khuôn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mẫu</a:t>
            </a:r>
            <a:r>
              <a:rPr lang="en-US" sz="2400" dirty="0">
                <a:solidFill>
                  <a:schemeClr val="tx1"/>
                </a:solidFill>
                <a:latin typeface="Times New Roman" panose="02020603050405020304" pitchFamily="18" charset="0"/>
                <a:cs typeface="Times New Roman" panose="02020603050405020304" pitchFamily="18" charset="0"/>
              </a:rPr>
              <a:t> PL </a:t>
            </a:r>
            <a:r>
              <a:rPr lang="en-US" sz="2400" dirty="0" err="1">
                <a:solidFill>
                  <a:schemeClr val="tx1"/>
                </a:solidFill>
                <a:latin typeface="Times New Roman" panose="02020603050405020304" pitchFamily="18" charset="0"/>
                <a:cs typeface="Times New Roman" panose="02020603050405020304" pitchFamily="18" charset="0"/>
              </a:rPr>
              <a:t>quy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8" name="Rectangle 7"/>
          <p:cNvSpPr/>
          <p:nvPr/>
        </p:nvSpPr>
        <p:spPr>
          <a:xfrm>
            <a:off x="8830491" y="2723607"/>
            <a:ext cx="2926081" cy="19659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a:solidFill>
                  <a:schemeClr val="tx1"/>
                </a:solidFill>
                <a:latin typeface="Times New Roman" panose="02020603050405020304" pitchFamily="18" charset="0"/>
                <a:cs typeface="Times New Roman" panose="02020603050405020304" pitchFamily="18" charset="0"/>
              </a:rPr>
              <a:t>Quy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định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đội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mũ</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bảo</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hiểm</a:t>
            </a:r>
            <a:endParaRPr lang="en-US" sz="2400" dirty="0">
              <a:solidFill>
                <a:schemeClr val="tx1"/>
              </a:solidFill>
              <a:latin typeface="Times New Roman" panose="02020603050405020304" pitchFamily="18" charset="0"/>
              <a:cs typeface="Times New Roman" panose="02020603050405020304" pitchFamily="18" charset="0"/>
            </a:endParaRPr>
          </a:p>
          <a:p>
            <a:pPr marL="342886" indent="-342886" algn="just">
              <a:buFontTx/>
              <a:buChar char="-"/>
            </a:pPr>
            <a:r>
              <a:rPr lang="en-US" sz="2400" dirty="0" err="1">
                <a:solidFill>
                  <a:schemeClr val="tx1"/>
                </a:solidFill>
                <a:latin typeface="Times New Roman" panose="02020603050405020304" pitchFamily="18" charset="0"/>
                <a:cs typeface="Times New Roman" panose="02020603050405020304" pitchFamily="18" charset="0"/>
              </a:rPr>
              <a:t>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mọi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endParaRPr lang="en-US" sz="2400" dirty="0">
              <a:solidFill>
                <a:schemeClr val="tx1"/>
              </a:solidFill>
              <a:latin typeface="Times New Roman" panose="02020603050405020304" pitchFamily="18" charset="0"/>
              <a:cs typeface="Times New Roman" panose="02020603050405020304" pitchFamily="18" charset="0"/>
            </a:endParaRPr>
          </a:p>
          <a:p>
            <a:pPr algn="just"/>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nơi</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8477795" y="2350682"/>
            <a:ext cx="3513909" cy="27960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Curved Right Arrow 9"/>
          <p:cNvSpPr/>
          <p:nvPr/>
        </p:nvSpPr>
        <p:spPr>
          <a:xfrm>
            <a:off x="9091749" y="5035731"/>
            <a:ext cx="300445" cy="581298"/>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solidFill>
                <a:schemeClr val="tx1"/>
              </a:solidFill>
            </a:endParaRPr>
          </a:p>
        </p:txBody>
      </p:sp>
      <p:sp>
        <p:nvSpPr>
          <p:cNvPr id="11" name="Rectangle 10"/>
          <p:cNvSpPr/>
          <p:nvPr/>
        </p:nvSpPr>
        <p:spPr>
          <a:xfrm>
            <a:off x="9614263" y="5473337"/>
            <a:ext cx="2142308" cy="888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Bình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đẳng</a:t>
            </a:r>
            <a:endParaRPr lang="en-US" sz="2800" dirty="0">
              <a:solidFill>
                <a:srgbClr val="FF0000"/>
              </a:solidFill>
              <a:latin typeface="Times New Roman" panose="02020603050405020304" pitchFamily="18" charset="0"/>
              <a:cs typeface="Times New Roman" panose="02020603050405020304" pitchFamily="18" charset="0"/>
            </a:endParaRPr>
          </a:p>
        </p:txBody>
      </p:sp>
      <p:cxnSp>
        <p:nvCxnSpPr>
          <p:cNvPr id="13" name="Straight Arrow Connector 12"/>
          <p:cNvCxnSpPr>
            <a:stCxn id="4" idx="6"/>
          </p:cNvCxnSpPr>
          <p:nvPr/>
        </p:nvCxnSpPr>
        <p:spPr>
          <a:xfrm flipV="1">
            <a:off x="2246812" y="2350681"/>
            <a:ext cx="979714" cy="1528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4" idx="6"/>
            <a:endCxn id="6" idx="1"/>
          </p:cNvCxnSpPr>
          <p:nvPr/>
        </p:nvCxnSpPr>
        <p:spPr>
          <a:xfrm>
            <a:off x="2246813" y="3879670"/>
            <a:ext cx="862149" cy="195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4" idx="6"/>
            <a:endCxn id="7" idx="1"/>
          </p:cNvCxnSpPr>
          <p:nvPr/>
        </p:nvCxnSpPr>
        <p:spPr>
          <a:xfrm>
            <a:off x="2246812" y="3879670"/>
            <a:ext cx="862150" cy="1770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itle 7"/>
          <p:cNvSpPr txBox="1">
            <a:spLocks/>
          </p:cNvSpPr>
          <p:nvPr/>
        </p:nvSpPr>
        <p:spPr>
          <a:xfrm>
            <a:off x="142503" y="112220"/>
            <a:ext cx="7555189" cy="9787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3200" b="1" dirty="0" smtClean="0">
                <a:solidFill>
                  <a:srgbClr val="FF0000"/>
                </a:solidFill>
                <a:latin typeface="Times New Roman" panose="02020603050405020304" pitchFamily="18" charset="0"/>
                <a:cs typeface="Times New Roman" panose="02020603050405020304" pitchFamily="18" charset="0"/>
              </a:rPr>
              <a:t>1. </a:t>
            </a:r>
            <a:r>
              <a:rPr lang="en-US" altLang="en-US" sz="3200" b="1" dirty="0" err="1" smtClean="0">
                <a:solidFill>
                  <a:srgbClr val="FF0000"/>
                </a:solidFill>
                <a:latin typeface="Times New Roman" panose="02020603050405020304" pitchFamily="18" charset="0"/>
                <a:cs typeface="Times New Roman" panose="02020603050405020304" pitchFamily="18" charset="0"/>
              </a:rPr>
              <a:t>Khái</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niệm</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đặc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pháp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luật</a:t>
            </a:r>
            <a:r>
              <a:rPr lang="en-US" altLang="en-US" sz="3200" b="1" dirty="0" smtClean="0">
                <a:solidFill>
                  <a:srgbClr val="FF0000"/>
                </a:solidFill>
                <a:latin typeface="Times New Roman" panose="02020603050405020304" pitchFamily="18" charset="0"/>
                <a:cs typeface="Times New Roman" panose="02020603050405020304" pitchFamily="18" charset="0"/>
              </a:rPr>
              <a:t/>
            </a:r>
            <a:br>
              <a:rPr lang="en-US" altLang="en-US" sz="3200" b="1" dirty="0" smtClean="0">
                <a:solidFill>
                  <a:srgbClr val="FF0000"/>
                </a:solidFill>
                <a:latin typeface="Times New Roman" panose="02020603050405020304" pitchFamily="18" charset="0"/>
                <a:cs typeface="Times New Roman" panose="02020603050405020304" pitchFamily="18" charset="0"/>
              </a:rPr>
            </a:b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b</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Đặc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điểm</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của</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pháp</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luật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14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 calcmode="lin" valueType="num">
                                      <p:cBhvr additive="base">
                                        <p:cTn id="3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8">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 calcmode="lin" valueType="num">
                                      <p:cBhvr additive="base">
                                        <p:cTn id="3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8">
                                            <p:txEl>
                                              <p:pRg st="2" end="2"/>
                                            </p:txEl>
                                          </p:spTgt>
                                        </p:tgtEl>
                                        <p:attrNameLst>
                                          <p:attrName>style.visibility</p:attrName>
                                        </p:attrNameLst>
                                      </p:cBhvr>
                                      <p:to>
                                        <p:strVal val="visible"/>
                                      </p:to>
                                    </p:set>
                                    <p:anim calcmode="lin" valueType="num">
                                      <p:cBhvr additive="base">
                                        <p:cTn id="4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1000"/>
                                        <p:tgtEl>
                                          <p:spTgt spid="6"/>
                                        </p:tgtEl>
                                      </p:cBhvr>
                                    </p:animEffect>
                                    <p:anim calcmode="lin" valueType="num">
                                      <p:cBhvr>
                                        <p:cTn id="67" dur="1000" fill="hold"/>
                                        <p:tgtEl>
                                          <p:spTgt spid="6"/>
                                        </p:tgtEl>
                                        <p:attrNameLst>
                                          <p:attrName>ppt_x</p:attrName>
                                        </p:attrNameLst>
                                      </p:cBhvr>
                                      <p:tavLst>
                                        <p:tav tm="0">
                                          <p:val>
                                            <p:strVal val="#ppt_x"/>
                                          </p:val>
                                        </p:tav>
                                        <p:tav tm="100000">
                                          <p:val>
                                            <p:strVal val="#ppt_x"/>
                                          </p:val>
                                        </p:tav>
                                      </p:tavLst>
                                    </p:anim>
                                    <p:anim calcmode="lin" valueType="num">
                                      <p:cBhvr>
                                        <p:cTn id="6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inVertical)">
                                      <p:cBhvr>
                                        <p:cTn id="73" dur="500"/>
                                        <p:tgtEl>
                                          <p:spTgt spid="17"/>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barn(inVertical)">
                                      <p:cBhvr>
                                        <p:cTn id="7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9" grpId="0" animBg="1"/>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04652" y="1240972"/>
            <a:ext cx="11782697" cy="5394960"/>
          </a:xfrm>
        </p:spPr>
        <p:txBody>
          <a:bodyPr/>
          <a:lstStyle/>
          <a:p>
            <a:pPr marL="0" indent="0">
              <a:buNone/>
            </a:pPr>
            <a:r>
              <a:rPr lang="en-US" dirty="0" err="1" smtClean="0">
                <a:latin typeface="Times New Roman" panose="02020603050405020304" pitchFamily="18" charset="0"/>
                <a:cs typeface="Times New Roman" panose="02020603050405020304" pitchFamily="18" charset="0"/>
              </a:rPr>
              <a:t>Đọc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đoạn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tin SGK </a:t>
            </a:r>
            <a:r>
              <a:rPr lang="en-US" dirty="0" err="1" smtClean="0">
                <a:latin typeface="Times New Roman" panose="02020603050405020304" pitchFamily="18" charset="0"/>
                <a:cs typeface="Times New Roman" panose="02020603050405020304" pitchFamily="18" charset="0"/>
              </a:rPr>
              <a:t>trang</a:t>
            </a:r>
            <a:r>
              <a:rPr lang="en-US" dirty="0" smtClean="0">
                <a:latin typeface="Times New Roman" panose="02020603050405020304" pitchFamily="18" charset="0"/>
                <a:cs typeface="Times New Roman" panose="02020603050405020304" pitchFamily="18" charset="0"/>
              </a:rPr>
              <a:t> 72</a:t>
            </a:r>
          </a:p>
          <a:p>
            <a:pPr marL="0" indent="0">
              <a:buNone/>
            </a:pPr>
            <a:endParaRPr lang="en-US" dirty="0" smtClean="0">
              <a:latin typeface="Times New Roman" panose="02020603050405020304" pitchFamily="18" charset="0"/>
              <a:cs typeface="Times New Roman" panose="02020603050405020304" pitchFamily="18" charset="0"/>
            </a:endParaRPr>
          </a:p>
        </p:txBody>
      </p:sp>
      <p:sp>
        <p:nvSpPr>
          <p:cNvPr id="7" name="Title 7"/>
          <p:cNvSpPr txBox="1">
            <a:spLocks/>
          </p:cNvSpPr>
          <p:nvPr/>
        </p:nvSpPr>
        <p:spPr>
          <a:xfrm>
            <a:off x="142503" y="112220"/>
            <a:ext cx="7555189" cy="9787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3200" b="1" dirty="0" smtClean="0">
                <a:solidFill>
                  <a:srgbClr val="FF0000"/>
                </a:solidFill>
                <a:latin typeface="Times New Roman" panose="02020603050405020304" pitchFamily="18" charset="0"/>
                <a:cs typeface="Times New Roman" panose="02020603050405020304" pitchFamily="18" charset="0"/>
              </a:rPr>
              <a:t>1. </a:t>
            </a:r>
            <a:r>
              <a:rPr lang="en-US" altLang="en-US" sz="3200" b="1" dirty="0" err="1" smtClean="0">
                <a:solidFill>
                  <a:srgbClr val="FF0000"/>
                </a:solidFill>
                <a:latin typeface="Times New Roman" panose="02020603050405020304" pitchFamily="18" charset="0"/>
                <a:cs typeface="Times New Roman" panose="02020603050405020304" pitchFamily="18" charset="0"/>
              </a:rPr>
              <a:t>Khái</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niệm</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đặc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pháp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luật</a:t>
            </a:r>
            <a:r>
              <a:rPr lang="en-US" altLang="en-US" sz="3200" b="1" dirty="0" smtClean="0">
                <a:solidFill>
                  <a:srgbClr val="FF0000"/>
                </a:solidFill>
                <a:latin typeface="Times New Roman" panose="02020603050405020304" pitchFamily="18" charset="0"/>
                <a:cs typeface="Times New Roman" panose="02020603050405020304" pitchFamily="18" charset="0"/>
              </a:rPr>
              <a:t/>
            </a:r>
            <a:br>
              <a:rPr lang="en-US" altLang="en-US" sz="3200" b="1" dirty="0" smtClean="0">
                <a:solidFill>
                  <a:srgbClr val="FF0000"/>
                </a:solidFill>
                <a:latin typeface="Times New Roman" panose="02020603050405020304" pitchFamily="18" charset="0"/>
                <a:cs typeface="Times New Roman" panose="02020603050405020304" pitchFamily="18" charset="0"/>
              </a:rPr>
            </a:b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b</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Đặc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điểm</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của</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pháp</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luật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167157" y="1596711"/>
            <a:ext cx="4167686" cy="3411072"/>
            <a:chOff x="2701709" y="470964"/>
            <a:chExt cx="5867400" cy="3352800"/>
          </a:xfrm>
        </p:grpSpPr>
        <p:sp>
          <p:nvSpPr>
            <p:cNvPr id="9" name="Explosion 1 8"/>
            <p:cNvSpPr/>
            <p:nvPr/>
          </p:nvSpPr>
          <p:spPr>
            <a:xfrm>
              <a:off x="2701709" y="470964"/>
              <a:ext cx="5867400" cy="3352800"/>
            </a:xfrm>
            <a:prstGeom prst="irregularSeal1">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Arial" panose="020B0604020202020204" pitchFamily="34" charset="0"/>
                  <a:cs typeface="Arial" panose="020B0604020202020204" pitchFamily="34" charset="0"/>
                </a:rPr>
                <a:t>Vì</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sao</a:t>
              </a:r>
              <a:r>
                <a:rPr lang="en-US" sz="2800" dirty="0" smtClean="0">
                  <a:solidFill>
                    <a:srgbClr val="FF0000"/>
                  </a:solidFill>
                  <a:latin typeface="Arial" panose="020B0604020202020204" pitchFamily="34" charset="0"/>
                  <a:cs typeface="Arial" panose="020B0604020202020204" pitchFamily="34" charset="0"/>
                </a:rPr>
                <a:t> N </a:t>
              </a:r>
              <a:r>
                <a:rPr lang="en-US" sz="2800" dirty="0" err="1" smtClean="0">
                  <a:solidFill>
                    <a:srgbClr val="FF0000"/>
                  </a:solidFill>
                  <a:latin typeface="Arial" panose="020B0604020202020204" pitchFamily="34" charset="0"/>
                  <a:cs typeface="Arial" panose="020B0604020202020204" pitchFamily="34" charset="0"/>
                </a:rPr>
                <a:t>bị</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xử</a:t>
              </a:r>
              <a:r>
                <a:rPr lang="en-US" sz="2800" dirty="0" smtClean="0">
                  <a:solidFill>
                    <a:srgbClr val="FF0000"/>
                  </a:solidFill>
                  <a:latin typeface="Arial" panose="020B0604020202020204" pitchFamily="34" charset="0"/>
                  <a:cs typeface="Arial" panose="020B0604020202020204" pitchFamily="34" charset="0"/>
                </a:rPr>
                <a:t> </a:t>
              </a:r>
              <a:r>
                <a:rPr lang="en-US" sz="2800" dirty="0" err="1" smtClean="0">
                  <a:solidFill>
                    <a:srgbClr val="FF0000"/>
                  </a:solidFill>
                  <a:latin typeface="Arial" panose="020B0604020202020204" pitchFamily="34" charset="0"/>
                  <a:cs typeface="Arial" panose="020B0604020202020204" pitchFamily="34" charset="0"/>
                </a:rPr>
                <a:t>phạt</a:t>
              </a:r>
              <a:r>
                <a:rPr lang="en-US" sz="2800" dirty="0" smtClean="0">
                  <a:solidFill>
                    <a:srgbClr val="FF0000"/>
                  </a:solidFill>
                  <a:latin typeface="Arial" panose="020B0604020202020204" pitchFamily="34" charset="0"/>
                  <a:cs typeface="Arial" panose="020B0604020202020204" pitchFamily="34" charset="0"/>
                </a:rPr>
                <a:t>?</a:t>
              </a:r>
              <a:endParaRPr lang="en-US" sz="2800" dirty="0">
                <a:solidFill>
                  <a:srgbClr val="FF0000"/>
                </a:solidFill>
                <a:latin typeface="Arial" panose="020B0604020202020204" pitchFamily="34" charset="0"/>
                <a:cs typeface="Arial" panose="020B0604020202020204" pitchFamily="34" charset="0"/>
              </a:endParaRPr>
            </a:p>
          </p:txBody>
        </p:sp>
        <p:sp>
          <p:nvSpPr>
            <p:cNvPr id="10" name="Rectangle 1"/>
            <p:cNvSpPr>
              <a:spLocks noChangeArrowheads="1"/>
            </p:cNvSpPr>
            <p:nvPr/>
          </p:nvSpPr>
          <p:spPr bwMode="auto">
            <a:xfrm>
              <a:off x="5543043" y="1878687"/>
              <a:ext cx="18473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defTabSz="914400" fontAlgn="base">
                <a:spcBef>
                  <a:spcPct val="0"/>
                </a:spcBef>
                <a:spcAft>
                  <a:spcPct val="0"/>
                </a:spcAft>
              </a:pPr>
              <a:endParaRPr lang="en-US" sz="2800" b="1" dirty="0">
                <a:latin typeface="Arial" pitchFamily="34" charset="0"/>
                <a:cs typeface="Arial" pitchFamily="34" charset="0"/>
              </a:endParaRPr>
            </a:p>
          </p:txBody>
        </p:sp>
      </p:grpSp>
      <p:pic>
        <p:nvPicPr>
          <p:cNvPr id="11" name="Picture 5" descr="C:\Users\Dell\Desktop\hình nền\dấu hỏi hình động.gif"/>
          <p:cNvPicPr>
            <a:picLocks noChangeAspect="1" noChangeArrowheads="1" noCrop="1"/>
          </p:cNvPicPr>
          <p:nvPr/>
        </p:nvPicPr>
        <p:blipFill>
          <a:blip r:embed="rId2" cstate="print"/>
          <a:srcRect/>
          <a:stretch>
            <a:fillRect/>
          </a:stretch>
        </p:blipFill>
        <p:spPr bwMode="auto">
          <a:xfrm>
            <a:off x="885629" y="1737757"/>
            <a:ext cx="788792" cy="685800"/>
          </a:xfrm>
          <a:prstGeom prst="rect">
            <a:avLst/>
          </a:prstGeom>
          <a:noFill/>
        </p:spPr>
      </p:pic>
      <p:sp>
        <p:nvSpPr>
          <p:cNvPr id="2" name="Rectangle 1"/>
          <p:cNvSpPr/>
          <p:nvPr/>
        </p:nvSpPr>
        <p:spPr>
          <a:xfrm>
            <a:off x="142503" y="5031965"/>
            <a:ext cx="4975762" cy="1569660"/>
          </a:xfrm>
          <a:prstGeom prst="rect">
            <a:avLst/>
          </a:prstGeom>
          <a:solidFill>
            <a:schemeClr val="accent4">
              <a:lumMod val="40000"/>
              <a:lumOff val="60000"/>
            </a:schemeClr>
          </a:solidFill>
        </p:spPr>
        <p:txBody>
          <a:bodyPr wrap="square">
            <a:spAutoFit/>
          </a:bodyPr>
          <a:lstStyle/>
          <a:p>
            <a:pPr algn="just"/>
            <a:r>
              <a:rPr lang="vi-VN" sz="2400" dirty="0">
                <a:solidFill>
                  <a:srgbClr val="000000"/>
                </a:solidFill>
                <a:latin typeface="Open Sans"/>
              </a:rPr>
              <a:t>N bị xử phạt vì </a:t>
            </a:r>
            <a:r>
              <a:rPr lang="vi-VN" sz="2400" b="1" i="1" dirty="0">
                <a:solidFill>
                  <a:srgbClr val="000000"/>
                </a:solidFill>
                <a:latin typeface="Open Sans"/>
              </a:rPr>
              <a:t>không đội mũ bảo hiểm</a:t>
            </a:r>
            <a:r>
              <a:rPr lang="vi-VN" sz="2400" dirty="0">
                <a:solidFill>
                  <a:srgbClr val="000000"/>
                </a:solidFill>
                <a:latin typeface="Open Sans"/>
              </a:rPr>
              <a:t> khi tham gia giao thông, N mắc thêm lỗi là sử dụng xe máy khi </a:t>
            </a:r>
            <a:r>
              <a:rPr lang="vi-VN" sz="2400" b="1" i="1" dirty="0">
                <a:solidFill>
                  <a:srgbClr val="000000"/>
                </a:solidFill>
                <a:latin typeface="Open Sans"/>
              </a:rPr>
              <a:t>chưa đủ tuổi. </a:t>
            </a:r>
            <a:endParaRPr lang="en-US" sz="2400" b="1" i="1" dirty="0"/>
          </a:p>
        </p:txBody>
      </p:sp>
      <p:sp>
        <p:nvSpPr>
          <p:cNvPr id="3" name="Cloud 2"/>
          <p:cNvSpPr/>
          <p:nvPr/>
        </p:nvSpPr>
        <p:spPr>
          <a:xfrm>
            <a:off x="5710335" y="1296345"/>
            <a:ext cx="5809239" cy="2559673"/>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FF0000"/>
                </a:solidFill>
                <a:cs typeface="Arial" panose="020B0604020202020204" pitchFamily="34" charset="0"/>
              </a:rPr>
              <a:t>Tính quy phạm phổ biến, tính quyền lực, bắt buộc chung của pháp luật được thể hiện như thế nào trong trường hợp trên?</a:t>
            </a:r>
            <a:endParaRPr lang="en-US" sz="2400"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5180414" y="4173719"/>
            <a:ext cx="6869083" cy="2462213"/>
          </a:xfrm>
          <a:prstGeom prst="rect">
            <a:avLst/>
          </a:prstGeom>
          <a:solidFill>
            <a:schemeClr val="accent3">
              <a:lumMod val="40000"/>
              <a:lumOff val="60000"/>
            </a:schemeClr>
          </a:solidFill>
        </p:spPr>
        <p:txBody>
          <a:bodyPr wrap="square">
            <a:spAutoFit/>
          </a:bodyPr>
          <a:lstStyle/>
          <a:p>
            <a:pPr algn="just"/>
            <a:r>
              <a:rPr lang="en-US" sz="2200" dirty="0" smtClean="0">
                <a:solidFill>
                  <a:srgbClr val="000000"/>
                </a:solidFill>
                <a:latin typeface="Arial" panose="020B0604020202020204" pitchFamily="34" charset="0"/>
                <a:cs typeface="Arial" panose="020B0604020202020204" pitchFamily="34" charset="0"/>
              </a:rPr>
              <a:t>- </a:t>
            </a:r>
            <a:r>
              <a:rPr lang="vi-VN" sz="2200" dirty="0" smtClean="0">
                <a:solidFill>
                  <a:srgbClr val="000000"/>
                </a:solidFill>
                <a:latin typeface="Arial" panose="020B0604020202020204" pitchFamily="34" charset="0"/>
                <a:cs typeface="Arial" panose="020B0604020202020204" pitchFamily="34" charset="0"/>
              </a:rPr>
              <a:t>Tính </a:t>
            </a:r>
            <a:r>
              <a:rPr lang="vi-VN" sz="2200" dirty="0">
                <a:solidFill>
                  <a:srgbClr val="000000"/>
                </a:solidFill>
                <a:latin typeface="Arial" panose="020B0604020202020204" pitchFamily="34" charset="0"/>
                <a:cs typeface="Arial" panose="020B0604020202020204" pitchFamily="34" charset="0"/>
              </a:rPr>
              <a:t>quy phạm phổ </a:t>
            </a:r>
            <a:r>
              <a:rPr lang="vi-VN" sz="2200" dirty="0" smtClean="0">
                <a:solidFill>
                  <a:srgbClr val="000000"/>
                </a:solidFill>
                <a:latin typeface="Arial" panose="020B0604020202020204" pitchFamily="34" charset="0"/>
                <a:cs typeface="Arial" panose="020B0604020202020204" pitchFamily="34" charset="0"/>
              </a:rPr>
              <a:t>biến</a:t>
            </a:r>
            <a:r>
              <a:rPr lang="en-US" sz="2200" dirty="0" smtClean="0">
                <a:solidFill>
                  <a:srgbClr val="000000"/>
                </a:solidFill>
                <a:latin typeface="Arial" panose="020B0604020202020204" pitchFamily="34" charset="0"/>
                <a:cs typeface="Arial" panose="020B0604020202020204" pitchFamily="34" charset="0"/>
              </a:rPr>
              <a:t> </a:t>
            </a:r>
            <a:r>
              <a:rPr lang="vi-VN" sz="2200" dirty="0" smtClean="0">
                <a:solidFill>
                  <a:srgbClr val="000000"/>
                </a:solidFill>
                <a:latin typeface="Arial" panose="020B0604020202020204" pitchFamily="34" charset="0"/>
                <a:cs typeface="Arial" panose="020B0604020202020204" pitchFamily="34" charset="0"/>
              </a:rPr>
              <a:t>được </a:t>
            </a:r>
            <a:r>
              <a:rPr lang="vi-VN" sz="2200" dirty="0">
                <a:solidFill>
                  <a:srgbClr val="000000"/>
                </a:solidFill>
                <a:latin typeface="Arial" panose="020B0604020202020204" pitchFamily="34" charset="0"/>
                <a:cs typeface="Arial" panose="020B0604020202020204" pitchFamily="34" charset="0"/>
              </a:rPr>
              <a:t>thể hiện: áp dụng xử phạt ở nhiều nơi, đối với tất cả mọi người, mọi cá nhân không phân biệt địa vị, nghề nghiệp, chức vụ, quyền hạn đều phải thực hiện pháp luật. </a:t>
            </a:r>
            <a:endParaRPr lang="en-US" sz="2200" dirty="0" smtClean="0">
              <a:solidFill>
                <a:srgbClr val="000000"/>
              </a:solidFill>
              <a:latin typeface="Arial" panose="020B0604020202020204" pitchFamily="34" charset="0"/>
              <a:cs typeface="Arial" panose="020B0604020202020204" pitchFamily="34" charset="0"/>
            </a:endParaRPr>
          </a:p>
          <a:p>
            <a:pPr algn="just"/>
            <a:r>
              <a:rPr lang="en-US" sz="2200" dirty="0" smtClean="0">
                <a:solidFill>
                  <a:srgbClr val="000000"/>
                </a:solidFill>
                <a:latin typeface="Arial" panose="020B0604020202020204" pitchFamily="34" charset="0"/>
                <a:cs typeface="Arial" panose="020B0604020202020204" pitchFamily="34" charset="0"/>
              </a:rPr>
              <a:t>- T</a:t>
            </a:r>
            <a:r>
              <a:rPr lang="vi-VN" sz="2200" dirty="0" smtClean="0">
                <a:solidFill>
                  <a:srgbClr val="000000"/>
                </a:solidFill>
                <a:latin typeface="Arial" panose="020B0604020202020204" pitchFamily="34" charset="0"/>
                <a:cs typeface="Arial" panose="020B0604020202020204" pitchFamily="34" charset="0"/>
              </a:rPr>
              <a:t>ính </a:t>
            </a:r>
            <a:r>
              <a:rPr lang="vi-VN" sz="2200" dirty="0">
                <a:solidFill>
                  <a:srgbClr val="000000"/>
                </a:solidFill>
                <a:latin typeface="Arial" panose="020B0604020202020204" pitchFamily="34" charset="0"/>
                <a:cs typeface="Arial" panose="020B0604020202020204" pitchFamily="34" charset="0"/>
              </a:rPr>
              <a:t>quyền lực, bắt buộc </a:t>
            </a:r>
            <a:r>
              <a:rPr lang="vi-VN" sz="2200" dirty="0" smtClean="0">
                <a:solidFill>
                  <a:srgbClr val="000000"/>
                </a:solidFill>
                <a:latin typeface="Arial" panose="020B0604020202020204" pitchFamily="34" charset="0"/>
                <a:cs typeface="Arial" panose="020B0604020202020204" pitchFamily="34" charset="0"/>
              </a:rPr>
              <a:t>chung</a:t>
            </a:r>
            <a:r>
              <a:rPr lang="en-US" sz="2200" dirty="0" smtClean="0">
                <a:solidFill>
                  <a:srgbClr val="000000"/>
                </a:solidFill>
                <a:latin typeface="Arial" panose="020B0604020202020204" pitchFamily="34" charset="0"/>
                <a:cs typeface="Arial" panose="020B0604020202020204" pitchFamily="34" charset="0"/>
              </a:rPr>
              <a:t>: </a:t>
            </a:r>
            <a:r>
              <a:rPr lang="vi-VN" sz="2200" dirty="0" smtClean="0">
                <a:solidFill>
                  <a:srgbClr val="000000"/>
                </a:solidFill>
                <a:latin typeface="Arial" panose="020B0604020202020204" pitchFamily="34" charset="0"/>
                <a:cs typeface="Arial" panose="020B0604020202020204" pitchFamily="34" charset="0"/>
              </a:rPr>
              <a:t>Mọi </a:t>
            </a:r>
            <a:r>
              <a:rPr lang="vi-VN" sz="2200" dirty="0">
                <a:solidFill>
                  <a:srgbClr val="000000"/>
                </a:solidFill>
                <a:latin typeface="Arial" panose="020B0604020202020204" pitchFamily="34" charset="0"/>
                <a:cs typeface="Arial" panose="020B0604020202020204" pitchFamily="34" charset="0"/>
              </a:rPr>
              <a:t>hành vi vi phạm pháp luật đều bị cơ quan nhà nước có thẩm quyền xử lí nghiêm minh.</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506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heel(1)">
                                      <p:cBhvr>
                                        <p:cTn id="4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04652" y="1240972"/>
            <a:ext cx="11782697" cy="5394960"/>
          </a:xfrm>
        </p:spPr>
        <p:txBody>
          <a:bodyPr/>
          <a:lstStyle/>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luật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tính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phổ</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biến</a:t>
            </a:r>
            <a:endParaRPr lang="en-US" dirty="0" smtClean="0">
              <a:latin typeface="Times New Roman" panose="02020603050405020304" pitchFamily="18" charset="0"/>
              <a:cs typeface="Times New Roman" panose="02020603050405020304" pitchFamily="18" charset="0"/>
            </a:endParaRPr>
          </a:p>
          <a:p>
            <a:pPr marL="0" indent="0">
              <a:buNone/>
            </a:pP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Điểm</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khác</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biệt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của</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pháp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luật</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với</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Điều</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lệ</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Đoàn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Thanh</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niên</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Cộng</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sản</a:t>
            </a:r>
            <a:r>
              <a:rPr lang="en-US" dirty="0" smtClean="0">
                <a:solidFill>
                  <a:srgbClr val="FF0000"/>
                </a:solidFill>
                <a:latin typeface="Times New Roman" panose="02020603050405020304" pitchFamily="18" charset="0"/>
                <a:cs typeface="Times New Roman" panose="02020603050405020304" pitchFamily="18" charset="0"/>
              </a:rPr>
              <a:t> HCM</a:t>
            </a:r>
          </a:p>
        </p:txBody>
      </p:sp>
      <p:graphicFrame>
        <p:nvGraphicFramePr>
          <p:cNvPr id="6" name="Table 5"/>
          <p:cNvGraphicFramePr>
            <a:graphicFrameLocks noGrp="1"/>
          </p:cNvGraphicFramePr>
          <p:nvPr>
            <p:extLst/>
          </p:nvPr>
        </p:nvGraphicFramePr>
        <p:xfrm>
          <a:off x="352697" y="2475894"/>
          <a:ext cx="11403874" cy="4054265"/>
        </p:xfrm>
        <a:graphic>
          <a:graphicData uri="http://schemas.openxmlformats.org/drawingml/2006/table">
            <a:tbl>
              <a:tblPr firstRow="1" bandRow="1">
                <a:tableStyleId>{5C22544A-7EE6-4342-B048-85BDC9FD1C3A}</a:tableStyleId>
              </a:tblPr>
              <a:tblGrid>
                <a:gridCol w="5685246">
                  <a:extLst>
                    <a:ext uri="{9D8B030D-6E8A-4147-A177-3AD203B41FA5}">
                      <a16:colId xmlns:a16="http://schemas.microsoft.com/office/drawing/2014/main" val="4045002862"/>
                    </a:ext>
                  </a:extLst>
                </a:gridCol>
                <a:gridCol w="5718628">
                  <a:extLst>
                    <a:ext uri="{9D8B030D-6E8A-4147-A177-3AD203B41FA5}">
                      <a16:colId xmlns:a16="http://schemas.microsoft.com/office/drawing/2014/main" val="2317575007"/>
                    </a:ext>
                  </a:extLst>
                </a:gridCol>
              </a:tblGrid>
              <a:tr h="661705">
                <a:tc>
                  <a:txBody>
                    <a:bodyPr/>
                    <a:lstStyle/>
                    <a:p>
                      <a:pPr algn="ctr"/>
                      <a:r>
                        <a:rPr lang="en-US" sz="3200" dirty="0" err="1" smtClean="0">
                          <a:latin typeface="Times New Roman" panose="02020603050405020304" pitchFamily="18" charset="0"/>
                          <a:cs typeface="Times New Roman" panose="02020603050405020304" pitchFamily="18" charset="0"/>
                        </a:rPr>
                        <a:t>Pháp</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luật</a:t>
                      </a:r>
                      <a:endParaRPr lang="en-US" sz="3200" dirty="0">
                        <a:latin typeface="Times New Roman" panose="02020603050405020304" pitchFamily="18" charset="0"/>
                        <a:cs typeface="Times New Roman" panose="02020603050405020304" pitchFamily="18" charset="0"/>
                      </a:endParaRPr>
                    </a:p>
                  </a:txBody>
                  <a:tcPr/>
                </a:tc>
                <a:tc>
                  <a:txBody>
                    <a:bodyPr/>
                    <a:lstStyle/>
                    <a:p>
                      <a:r>
                        <a:rPr lang="en-US" sz="3200" dirty="0" err="1" smtClean="0">
                          <a:latin typeface="Times New Roman" panose="02020603050405020304" pitchFamily="18" charset="0"/>
                          <a:cs typeface="Times New Roman" panose="02020603050405020304" pitchFamily="18" charset="0"/>
                        </a:rPr>
                        <a:t>Điều</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lệ</a:t>
                      </a:r>
                      <a:r>
                        <a:rPr lang="en-US" sz="3200" baseline="0" dirty="0" smtClean="0">
                          <a:latin typeface="Times New Roman" panose="02020603050405020304" pitchFamily="18" charset="0"/>
                          <a:cs typeface="Times New Roman" panose="02020603050405020304" pitchFamily="18" charset="0"/>
                        </a:rPr>
                        <a:t> </a:t>
                      </a:r>
                      <a:r>
                        <a:rPr lang="en-US" sz="3200" baseline="0" dirty="0" err="1" smtClean="0">
                          <a:latin typeface="Times New Roman" panose="02020603050405020304" pitchFamily="18" charset="0"/>
                          <a:cs typeface="Times New Roman" panose="02020603050405020304" pitchFamily="18" charset="0"/>
                        </a:rPr>
                        <a:t>Đoàn</a:t>
                      </a:r>
                      <a:r>
                        <a:rPr lang="en-US" sz="3200" baseline="0" dirty="0" smtClean="0">
                          <a:latin typeface="Times New Roman" panose="02020603050405020304" pitchFamily="18" charset="0"/>
                          <a:cs typeface="Times New Roman" panose="02020603050405020304" pitchFamily="18" charset="0"/>
                        </a:rPr>
                        <a:t> TNCS HCM</a:t>
                      </a:r>
                      <a:endParaRPr lang="en-US"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63001362"/>
                  </a:ext>
                </a:extLst>
              </a:tr>
              <a:tr h="22504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P</a:t>
                      </a:r>
                      <a:r>
                        <a:rPr lang="vi-VN" sz="2800" dirty="0" smtClean="0">
                          <a:latin typeface="Times New Roman" panose="02020603050405020304" pitchFamily="18" charset="0"/>
                          <a:cs typeface="Times New Roman" panose="02020603050405020304" pitchFamily="18" charset="0"/>
                        </a:rPr>
                        <a:t>háp luật được áp dụng với tất cả các cá nhân, tổ chức đối với tất cả các đối tượng, ở mọi nơi, trong mọi lĩnh vực của đời sống xã hội. </a:t>
                      </a:r>
                      <a:endParaRPr lang="en-US" sz="2800" dirty="0" smtClean="0">
                        <a:latin typeface="Times New Roman" panose="02020603050405020304" pitchFamily="18" charset="0"/>
                        <a:cs typeface="Times New Roman" panose="02020603050405020304" pitchFamily="18" charset="0"/>
                      </a:endParaRPr>
                    </a:p>
                    <a:p>
                      <a:endParaRPr lang="en-US" sz="2200"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anose="02020603050405020304" pitchFamily="18" charset="0"/>
                          <a:cs typeface="Times New Roman" panose="02020603050405020304" pitchFamily="18" charset="0"/>
                        </a:rPr>
                        <a:t>C</a:t>
                      </a:r>
                      <a:r>
                        <a:rPr lang="vi-VN" sz="2800" dirty="0" smtClean="0">
                          <a:latin typeface="Times New Roman" panose="02020603050405020304" pitchFamily="18" charset="0"/>
                          <a:cs typeface="Times New Roman" panose="02020603050405020304" pitchFamily="18" charset="0"/>
                        </a:rPr>
                        <a:t>hỉ được áp dụng đối với đoàn viên Đoàn Thanh niên Cộng sản Hồ Chí Minh, không áp dụng với các đối tượng</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khác</a:t>
                      </a:r>
                      <a:r>
                        <a:rPr lang="en-US" sz="2800" dirty="0" smtClean="0">
                          <a:latin typeface="Times New Roman" panose="02020603050405020304" pitchFamily="18" charset="0"/>
                          <a:cs typeface="Times New Roman" panose="02020603050405020304" pitchFamily="18" charset="0"/>
                        </a:rPr>
                        <a:t>.</a:t>
                      </a:r>
                    </a:p>
                    <a:p>
                      <a:pPr algn="just"/>
                      <a:endParaRPr lang="en-US" sz="2800" dirty="0"/>
                    </a:p>
                  </a:txBody>
                  <a:tcPr/>
                </a:tc>
                <a:extLst>
                  <a:ext uri="{0D108BD9-81ED-4DB2-BD59-A6C34878D82A}">
                    <a16:rowId xmlns:a16="http://schemas.microsoft.com/office/drawing/2014/main" val="564534122"/>
                  </a:ext>
                </a:extLst>
              </a:tr>
              <a:tr h="1142120">
                <a:tc>
                  <a:txBody>
                    <a:bodyPr/>
                    <a:lstStyle/>
                    <a:p>
                      <a:r>
                        <a:rPr lang="en-US" sz="2800" dirty="0" smtClean="0">
                          <a:latin typeface="Times New Roman" panose="02020603050405020304" pitchFamily="18" charset="0"/>
                          <a:cs typeface="Times New Roman" panose="02020603050405020304" pitchFamily="18" charset="0"/>
                        </a:rPr>
                        <a:t>P</a:t>
                      </a:r>
                      <a:r>
                        <a:rPr lang="vi-VN" sz="2800" dirty="0" smtClean="0">
                          <a:latin typeface="Times New Roman" panose="02020603050405020304" pitchFamily="18" charset="0"/>
                          <a:cs typeface="Times New Roman" panose="02020603050405020304" pitchFamily="18" charset="0"/>
                        </a:rPr>
                        <a:t>hạm vi, đối tượng áp dụng rộng;</a:t>
                      </a:r>
                      <a:endParaRPr lang="en-US"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smtClean="0">
                          <a:latin typeface="Times New Roman" panose="02020603050405020304" pitchFamily="18" charset="0"/>
                          <a:cs typeface="Times New Roman" panose="02020603050405020304" pitchFamily="18" charset="0"/>
                        </a:rPr>
                        <a:t>Phạm</a:t>
                      </a:r>
                      <a:r>
                        <a:rPr lang="en-US" sz="2800" baseline="0" dirty="0" smtClean="0">
                          <a:latin typeface="Times New Roman" panose="02020603050405020304" pitchFamily="18" charset="0"/>
                          <a:cs typeface="Times New Roman" panose="02020603050405020304" pitchFamily="18" charset="0"/>
                        </a:rPr>
                        <a:t> vi, </a:t>
                      </a:r>
                      <a:r>
                        <a:rPr lang="vi-VN" sz="2800" dirty="0" smtClean="0">
                          <a:latin typeface="Times New Roman" panose="02020603050405020304" pitchFamily="18" charset="0"/>
                          <a:cs typeface="Times New Roman" panose="02020603050405020304" pitchFamily="18" charset="0"/>
                        </a:rPr>
                        <a:t>đối tượng áp dụng hẹp.</a:t>
                      </a:r>
                      <a:endParaRPr lang="en-US" sz="2800" dirty="0" smtClean="0">
                        <a:latin typeface="Times New Roman" panose="02020603050405020304" pitchFamily="18" charset="0"/>
                        <a:cs typeface="Times New Roman" panose="02020603050405020304" pitchFamily="18" charset="0"/>
                      </a:endParaRPr>
                    </a:p>
                    <a:p>
                      <a:endParaRPr lang="en-US" sz="2800" dirty="0"/>
                    </a:p>
                  </a:txBody>
                  <a:tcPr/>
                </a:tc>
                <a:extLst>
                  <a:ext uri="{0D108BD9-81ED-4DB2-BD59-A6C34878D82A}">
                    <a16:rowId xmlns:a16="http://schemas.microsoft.com/office/drawing/2014/main" val="4128158295"/>
                  </a:ext>
                </a:extLst>
              </a:tr>
            </a:tbl>
          </a:graphicData>
        </a:graphic>
      </p:graphicFrame>
      <p:sp>
        <p:nvSpPr>
          <p:cNvPr id="7" name="Title 7"/>
          <p:cNvSpPr txBox="1">
            <a:spLocks/>
          </p:cNvSpPr>
          <p:nvPr/>
        </p:nvSpPr>
        <p:spPr>
          <a:xfrm>
            <a:off x="142503" y="112220"/>
            <a:ext cx="7555189" cy="9787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3200" b="1" dirty="0" smtClean="0">
                <a:solidFill>
                  <a:srgbClr val="FF0000"/>
                </a:solidFill>
                <a:latin typeface="Times New Roman" panose="02020603050405020304" pitchFamily="18" charset="0"/>
                <a:cs typeface="Times New Roman" panose="02020603050405020304" pitchFamily="18" charset="0"/>
              </a:rPr>
              <a:t>1. </a:t>
            </a:r>
            <a:r>
              <a:rPr lang="en-US" altLang="en-US" sz="3200" b="1" dirty="0" err="1" smtClean="0">
                <a:solidFill>
                  <a:srgbClr val="FF0000"/>
                </a:solidFill>
                <a:latin typeface="Times New Roman" panose="02020603050405020304" pitchFamily="18" charset="0"/>
                <a:cs typeface="Times New Roman" panose="02020603050405020304" pitchFamily="18" charset="0"/>
              </a:rPr>
              <a:t>Khái</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niệm</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đặc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pháp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luật</a:t>
            </a:r>
            <a:r>
              <a:rPr lang="en-US" altLang="en-US" sz="3200" b="1" dirty="0" smtClean="0">
                <a:solidFill>
                  <a:srgbClr val="FF0000"/>
                </a:solidFill>
                <a:latin typeface="Times New Roman" panose="02020603050405020304" pitchFamily="18" charset="0"/>
                <a:cs typeface="Times New Roman" panose="02020603050405020304" pitchFamily="18" charset="0"/>
              </a:rPr>
              <a:t/>
            </a:r>
            <a:br>
              <a:rPr lang="en-US" altLang="en-US" sz="3200" b="1" dirty="0" smtClean="0">
                <a:solidFill>
                  <a:srgbClr val="FF0000"/>
                </a:solidFill>
                <a:latin typeface="Times New Roman" panose="02020603050405020304" pitchFamily="18" charset="0"/>
                <a:cs typeface="Times New Roman" panose="02020603050405020304" pitchFamily="18" charset="0"/>
              </a:rPr>
            </a:b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b</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Đặc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điểm</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của</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pháp</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luật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1073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circle(in)">
                                      <p:cBhvr>
                                        <p:cTn id="14" dur="2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1769634" cy="6557556"/>
          </a:xfrm>
          <a:prstGeom prst="rect">
            <a:avLst/>
          </a:prstGeom>
        </p:spPr>
      </p:pic>
      <p:sp>
        <p:nvSpPr>
          <p:cNvPr id="5" name="Rectangle 4"/>
          <p:cNvSpPr/>
          <p:nvPr/>
        </p:nvSpPr>
        <p:spPr>
          <a:xfrm>
            <a:off x="1539042" y="2107873"/>
            <a:ext cx="8987246" cy="28916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Hệ</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thống</a:t>
            </a:r>
            <a:r>
              <a:rPr lang="en-US" sz="2800" dirty="0" smtClean="0">
                <a:solidFill>
                  <a:schemeClr val="tx1"/>
                </a:solidFill>
                <a:latin typeface="Times New Roman" panose="02020603050405020304" pitchFamily="18" charset="0"/>
                <a:cs typeface="Times New Roman" panose="02020603050405020304" pitchFamily="18" charset="0"/>
              </a:rPr>
              <a:t> q</a:t>
            </a:r>
            <a:r>
              <a:rPr lang="vi-VN" sz="2800" dirty="0" smtClean="0">
                <a:solidFill>
                  <a:schemeClr val="tx1"/>
                </a:solidFill>
                <a:latin typeface="Times New Roman" panose="02020603050405020304" pitchFamily="18" charset="0"/>
                <a:cs typeface="Times New Roman" panose="02020603050405020304" pitchFamily="18" charset="0"/>
              </a:rPr>
              <a:t>uy </a:t>
            </a:r>
            <a:r>
              <a:rPr lang="vi-VN" sz="2800" dirty="0">
                <a:solidFill>
                  <a:schemeClr val="tx1"/>
                </a:solidFill>
                <a:latin typeface="Times New Roman" panose="02020603050405020304" pitchFamily="18" charset="0"/>
                <a:cs typeface="Times New Roman" panose="02020603050405020304" pitchFamily="18" charset="0"/>
              </a:rPr>
              <a:t>tắc xử sự </a:t>
            </a:r>
            <a:r>
              <a:rPr lang="vi-VN" sz="2800" dirty="0" smtClean="0">
                <a:solidFill>
                  <a:schemeClr val="tx1"/>
                </a:solidFill>
                <a:latin typeface="Times New Roman" panose="02020603050405020304" pitchFamily="18" charset="0"/>
                <a:cs typeface="Times New Roman" panose="02020603050405020304" pitchFamily="18" charset="0"/>
              </a:rPr>
              <a:t>chung</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r>
              <a:rPr lang="en-US" sz="2800" dirty="0" smtClean="0">
                <a:solidFill>
                  <a:schemeClr val="tx1"/>
                </a:solidFill>
                <a:latin typeface="Times New Roman" panose="02020603050405020304" pitchFamily="18" charset="0"/>
                <a:cs typeface="Times New Roman" panose="02020603050405020304" pitchFamily="18" charset="0"/>
              </a:rPr>
              <a:t>+ Đ</a:t>
            </a:r>
            <a:r>
              <a:rPr lang="vi-VN" sz="2800" dirty="0" smtClean="0">
                <a:solidFill>
                  <a:schemeClr val="tx1"/>
                </a:solidFill>
                <a:latin typeface="Times New Roman" panose="02020603050405020304" pitchFamily="18" charset="0"/>
                <a:cs typeface="Times New Roman" panose="02020603050405020304" pitchFamily="18" charset="0"/>
              </a:rPr>
              <a:t>ược </a:t>
            </a:r>
            <a:r>
              <a:rPr lang="vi-VN" sz="2800" dirty="0">
                <a:solidFill>
                  <a:schemeClr val="tx1"/>
                </a:solidFill>
                <a:latin typeface="Times New Roman" panose="02020603050405020304" pitchFamily="18" charset="0"/>
                <a:cs typeface="Times New Roman" panose="02020603050405020304" pitchFamily="18" charset="0"/>
              </a:rPr>
              <a:t>áp dụng nhiều lần, ở nhiều nơi, bắt buộc đối với tất cả mọi </a:t>
            </a:r>
            <a:r>
              <a:rPr lang="vi-VN" sz="2800" dirty="0" smtClean="0">
                <a:solidFill>
                  <a:schemeClr val="tx1"/>
                </a:solidFill>
                <a:latin typeface="Times New Roman" panose="02020603050405020304" pitchFamily="18" charset="0"/>
                <a:cs typeface="Times New Roman" panose="02020603050405020304" pitchFamily="18" charset="0"/>
              </a:rPr>
              <a:t>người</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r>
              <a:rPr lang="en-US" sz="2800" dirty="0" smtClean="0">
                <a:solidFill>
                  <a:schemeClr val="tx1"/>
                </a:solidFill>
                <a:latin typeface="Times New Roman" panose="02020603050405020304" pitchFamily="18" charset="0"/>
                <a:cs typeface="Times New Roman" panose="02020603050405020304" pitchFamily="18" charset="0"/>
              </a:rPr>
              <a:t>+ T</a:t>
            </a:r>
            <a:r>
              <a:rPr lang="vi-VN" sz="2800" dirty="0" smtClean="0">
                <a:solidFill>
                  <a:schemeClr val="tx1"/>
                </a:solidFill>
                <a:latin typeface="Times New Roman" panose="02020603050405020304" pitchFamily="18" charset="0"/>
                <a:cs typeface="Times New Roman" panose="02020603050405020304" pitchFamily="18" charset="0"/>
              </a:rPr>
              <a:t>rong </a:t>
            </a:r>
            <a:r>
              <a:rPr lang="vi-VN" sz="2800" dirty="0">
                <a:solidFill>
                  <a:schemeClr val="tx1"/>
                </a:solidFill>
                <a:latin typeface="Times New Roman" panose="02020603050405020304" pitchFamily="18" charset="0"/>
                <a:cs typeface="Times New Roman" panose="02020603050405020304" pitchFamily="18" charset="0"/>
              </a:rPr>
              <a:t>mọi lĩnh vực của đời sống xã hội. </a:t>
            </a:r>
            <a:endParaRPr lang="en-US" sz="2800" dirty="0" smtClean="0">
              <a:solidFill>
                <a:schemeClr val="tx1"/>
              </a:solidFill>
              <a:latin typeface="Times New Roman" panose="02020603050405020304" pitchFamily="18" charset="0"/>
              <a:cs typeface="Times New Roman" panose="02020603050405020304" pitchFamily="18" charset="0"/>
            </a:endParaRPr>
          </a:p>
          <a:p>
            <a:pPr algn="just"/>
            <a:r>
              <a:rPr lang="en-US" sz="2800" b="1" i="1" dirty="0" smtClean="0">
                <a:solidFill>
                  <a:schemeClr val="tx1"/>
                </a:solidFill>
                <a:latin typeface="Times New Roman" panose="02020603050405020304" pitchFamily="18" charset="0"/>
                <a:cs typeface="Times New Roman" panose="02020603050405020304" pitchFamily="18" charset="0"/>
              </a:rPr>
              <a:t>-&gt; </a:t>
            </a:r>
            <a:r>
              <a:rPr lang="vi-VN" sz="2800" b="1" i="1" dirty="0" smtClean="0">
                <a:solidFill>
                  <a:schemeClr val="tx1"/>
                </a:solidFill>
                <a:latin typeface="Times New Roman" panose="02020603050405020304" pitchFamily="18" charset="0"/>
                <a:cs typeface="Times New Roman" panose="02020603050405020304" pitchFamily="18" charset="0"/>
              </a:rPr>
              <a:t>Đây </a:t>
            </a:r>
            <a:r>
              <a:rPr lang="vi-VN" sz="2800" b="1" i="1" dirty="0">
                <a:solidFill>
                  <a:schemeClr val="tx1"/>
                </a:solidFill>
                <a:latin typeface="Times New Roman" panose="02020603050405020304" pitchFamily="18" charset="0"/>
                <a:cs typeface="Times New Roman" panose="02020603050405020304" pitchFamily="18" charset="0"/>
              </a:rPr>
              <a:t>là đặc điểm để phân biệt pháp luật với các loại quy phạm xã hội khác</a:t>
            </a:r>
            <a:r>
              <a:rPr lang="vi-VN" sz="2800" b="1" i="1" dirty="0" smtClean="0">
                <a:solidFill>
                  <a:schemeClr val="tx1"/>
                </a:solidFill>
                <a:latin typeface="Times New Roman" panose="02020603050405020304" pitchFamily="18" charset="0"/>
                <a:cs typeface="Times New Roman" panose="02020603050405020304" pitchFamily="18" charset="0"/>
              </a:rPr>
              <a:t>.</a:t>
            </a:r>
            <a:endParaRPr lang="en-US" sz="2800" b="1" i="1" dirty="0">
              <a:solidFill>
                <a:schemeClr val="tx1"/>
              </a:solidFill>
              <a:latin typeface="Times New Roman" panose="02020603050405020304" pitchFamily="18" charset="0"/>
              <a:cs typeface="Times New Roman" panose="02020603050405020304" pitchFamily="18" charset="0"/>
            </a:endParaRPr>
          </a:p>
        </p:txBody>
      </p:sp>
      <p:sp>
        <p:nvSpPr>
          <p:cNvPr id="6" name="Title 7"/>
          <p:cNvSpPr txBox="1">
            <a:spLocks/>
          </p:cNvSpPr>
          <p:nvPr/>
        </p:nvSpPr>
        <p:spPr>
          <a:xfrm>
            <a:off x="1163781" y="649013"/>
            <a:ext cx="7555189" cy="9787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3200" b="1" dirty="0" smtClean="0">
                <a:solidFill>
                  <a:srgbClr val="FF0000"/>
                </a:solidFill>
                <a:latin typeface="Times New Roman" panose="02020603050405020304" pitchFamily="18" charset="0"/>
                <a:cs typeface="Times New Roman" panose="02020603050405020304" pitchFamily="18" charset="0"/>
              </a:rPr>
              <a:t>1. </a:t>
            </a:r>
            <a:r>
              <a:rPr lang="en-US" altLang="en-US" sz="3200" b="1" dirty="0" err="1" smtClean="0">
                <a:solidFill>
                  <a:srgbClr val="FF0000"/>
                </a:solidFill>
                <a:latin typeface="Times New Roman" panose="02020603050405020304" pitchFamily="18" charset="0"/>
                <a:cs typeface="Times New Roman" panose="02020603050405020304" pitchFamily="18" charset="0"/>
              </a:rPr>
              <a:t>Khái</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niệm</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đặc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pháp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luật</a:t>
            </a:r>
            <a:r>
              <a:rPr lang="en-US" altLang="en-US" sz="3200" b="1" dirty="0" smtClean="0">
                <a:solidFill>
                  <a:srgbClr val="FF0000"/>
                </a:solidFill>
                <a:latin typeface="Times New Roman" panose="02020603050405020304" pitchFamily="18" charset="0"/>
                <a:cs typeface="Times New Roman" panose="02020603050405020304" pitchFamily="18" charset="0"/>
              </a:rPr>
              <a:t/>
            </a:r>
            <a:br>
              <a:rPr lang="en-US" altLang="en-US" sz="3200" b="1" dirty="0" smtClean="0">
                <a:solidFill>
                  <a:srgbClr val="FF0000"/>
                </a:solidFill>
                <a:latin typeface="Times New Roman" panose="02020603050405020304" pitchFamily="18" charset="0"/>
                <a:cs typeface="Times New Roman" panose="02020603050405020304" pitchFamily="18" charset="0"/>
              </a:rPr>
            </a:b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b</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Đặc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điểm</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của</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pháp</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luật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539042" y="1627742"/>
            <a:ext cx="5665333" cy="480131"/>
          </a:xfrm>
          <a:prstGeom prst="rect">
            <a:avLst/>
          </a:prstGeom>
        </p:spPr>
        <p:txBody>
          <a:bodyPr wrap="none">
            <a:spAutoFit/>
          </a:bodyPr>
          <a:lstStyle/>
          <a:p>
            <a:pPr lvl="0">
              <a:lnSpc>
                <a:spcPct val="90000"/>
              </a:lnSpc>
              <a:spcBef>
                <a:spcPts val="1000"/>
              </a:spcBef>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luật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phạm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phổ</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biến</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0017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2697" y="1015306"/>
            <a:ext cx="11403874" cy="501773"/>
          </a:xfrm>
        </p:spPr>
        <p:txBody>
          <a:bodyPr>
            <a:normAutofit fontScale="90000"/>
          </a:bodyPr>
          <a:lstStyle/>
          <a:p>
            <a:r>
              <a:rPr lang="en-US"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Pháp</a:t>
            </a:r>
            <a:r>
              <a:rPr lang="en-US" sz="3300" dirty="0" smtClean="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luật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có</a:t>
            </a:r>
            <a:r>
              <a:rPr lang="en-US" sz="3300" dirty="0">
                <a:latin typeface="Times New Roman" panose="02020603050405020304" pitchFamily="18" charset="0"/>
                <a:cs typeface="Times New Roman" panose="02020603050405020304" pitchFamily="18" charset="0"/>
              </a:rPr>
              <a:t> </a:t>
            </a:r>
            <a:r>
              <a:rPr lang="en-US" sz="3300" b="1" i="1" dirty="0" err="1">
                <a:latin typeface="Times New Roman" panose="02020603050405020304" pitchFamily="18" charset="0"/>
                <a:cs typeface="Times New Roman" panose="02020603050405020304" pitchFamily="18" charset="0"/>
              </a:rPr>
              <a:t>tính</a:t>
            </a:r>
            <a:r>
              <a:rPr lang="en-US" sz="3300" b="1" i="1" dirty="0">
                <a:latin typeface="Times New Roman" panose="02020603050405020304" pitchFamily="18" charset="0"/>
                <a:cs typeface="Times New Roman" panose="02020603050405020304" pitchFamily="18" charset="0"/>
              </a:rPr>
              <a:t> </a:t>
            </a:r>
            <a:r>
              <a:rPr lang="en-US" sz="3300" b="1" i="1" dirty="0" err="1">
                <a:latin typeface="Times New Roman" panose="02020603050405020304" pitchFamily="18" charset="0"/>
                <a:cs typeface="Times New Roman" panose="02020603050405020304" pitchFamily="18" charset="0"/>
              </a:rPr>
              <a:t>quyền</a:t>
            </a:r>
            <a:r>
              <a:rPr lang="en-US" sz="3300" b="1" i="1" dirty="0">
                <a:latin typeface="Times New Roman" panose="02020603050405020304" pitchFamily="18" charset="0"/>
                <a:cs typeface="Times New Roman" panose="02020603050405020304" pitchFamily="18" charset="0"/>
              </a:rPr>
              <a:t> </a:t>
            </a:r>
            <a:r>
              <a:rPr lang="en-US" sz="3300" b="1" i="1" dirty="0" err="1" smtClean="0">
                <a:latin typeface="Times New Roman" panose="02020603050405020304" pitchFamily="18" charset="0"/>
                <a:cs typeface="Times New Roman" panose="02020603050405020304" pitchFamily="18" charset="0"/>
              </a:rPr>
              <a:t>lực</a:t>
            </a:r>
            <a:r>
              <a:rPr lang="en-US" sz="3300" b="1" i="1" dirty="0" smtClean="0">
                <a:latin typeface="Times New Roman" panose="02020603050405020304" pitchFamily="18" charset="0"/>
                <a:cs typeface="Times New Roman" panose="02020603050405020304" pitchFamily="18" charset="0"/>
              </a:rPr>
              <a:t>, </a:t>
            </a:r>
            <a:r>
              <a:rPr lang="en-US" sz="3300" b="1" i="1" dirty="0" err="1" smtClean="0">
                <a:latin typeface="Times New Roman" panose="02020603050405020304" pitchFamily="18" charset="0"/>
                <a:cs typeface="Times New Roman" panose="02020603050405020304" pitchFamily="18" charset="0"/>
              </a:rPr>
              <a:t>bắt</a:t>
            </a:r>
            <a:r>
              <a:rPr lang="en-US" sz="3300" b="1" i="1" dirty="0" smtClean="0">
                <a:latin typeface="Times New Roman" panose="02020603050405020304" pitchFamily="18" charset="0"/>
                <a:cs typeface="Times New Roman" panose="02020603050405020304" pitchFamily="18" charset="0"/>
              </a:rPr>
              <a:t> </a:t>
            </a:r>
            <a:r>
              <a:rPr lang="en-US" sz="3300" b="1" i="1" dirty="0" err="1" smtClean="0">
                <a:latin typeface="Times New Roman" panose="02020603050405020304" pitchFamily="18" charset="0"/>
                <a:cs typeface="Times New Roman" panose="02020603050405020304" pitchFamily="18" charset="0"/>
              </a:rPr>
              <a:t>buộc</a:t>
            </a:r>
            <a:r>
              <a:rPr lang="en-US" sz="3300" b="1" i="1" dirty="0" smtClean="0">
                <a:latin typeface="Times New Roman" panose="02020603050405020304" pitchFamily="18" charset="0"/>
                <a:cs typeface="Times New Roman" panose="02020603050405020304" pitchFamily="18" charset="0"/>
              </a:rPr>
              <a:t> </a:t>
            </a:r>
            <a:r>
              <a:rPr lang="en-US" sz="3300" b="1" i="1" dirty="0" err="1" smtClean="0">
                <a:latin typeface="Times New Roman" panose="02020603050405020304" pitchFamily="18" charset="0"/>
                <a:cs typeface="Times New Roman" panose="02020603050405020304" pitchFamily="18" charset="0"/>
              </a:rPr>
              <a:t>chung</a:t>
            </a:r>
            <a:endParaRPr lang="en-US" sz="3300" b="1" i="1"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209007" y="1420254"/>
            <a:ext cx="2704012" cy="78377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rgbClr val="FF0000"/>
                </a:solidFill>
                <a:latin typeface="Times New Roman" panose="02020603050405020304" pitchFamily="18" charset="0"/>
                <a:cs typeface="Times New Roman" panose="02020603050405020304" pitchFamily="18" charset="0"/>
              </a:rPr>
              <a:t>Tính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quyền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lực</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8" name="Right Arrow 7"/>
          <p:cNvSpPr/>
          <p:nvPr/>
        </p:nvSpPr>
        <p:spPr>
          <a:xfrm>
            <a:off x="2913019" y="1746826"/>
            <a:ext cx="378823" cy="265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9" name="Rounded Rectangle 8"/>
          <p:cNvSpPr/>
          <p:nvPr/>
        </p:nvSpPr>
        <p:spPr>
          <a:xfrm>
            <a:off x="3434346" y="1454861"/>
            <a:ext cx="8666610" cy="20558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phạm</a:t>
            </a:r>
            <a:r>
              <a:rPr lang="en-US" sz="2800" dirty="0">
                <a:solidFill>
                  <a:schemeClr val="tx1"/>
                </a:solidFill>
                <a:latin typeface="Times New Roman" panose="02020603050405020304" pitchFamily="18" charset="0"/>
                <a:cs typeface="Times New Roman" panose="02020603050405020304" pitchFamily="18" charset="0"/>
              </a:rPr>
              <a:t> PL do </a:t>
            </a:r>
            <a:r>
              <a:rPr lang="en-US" sz="2800" b="1" dirty="0" err="1">
                <a:solidFill>
                  <a:schemeClr val="tx1"/>
                </a:solidFill>
                <a:latin typeface="Times New Roman" panose="02020603050405020304" pitchFamily="18" charset="0"/>
                <a:cs typeface="Times New Roman" panose="02020603050405020304" pitchFamily="18" charset="0"/>
              </a:rPr>
              <a:t>Nhà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nước</a:t>
            </a:r>
            <a:r>
              <a:rPr lang="en-US" sz="2800" b="1" dirty="0">
                <a:solidFill>
                  <a:schemeClr val="tx1"/>
                </a:solidFill>
                <a:latin typeface="Times New Roman" panose="02020603050405020304" pitchFamily="18" charset="0"/>
                <a:cs typeface="Times New Roman" panose="02020603050405020304" pitchFamily="18" charset="0"/>
              </a:rPr>
              <a:t> ban </a:t>
            </a:r>
            <a:r>
              <a:rPr lang="en-US" sz="2800" b="1" dirty="0" err="1" smtClean="0">
                <a:solidFill>
                  <a:schemeClr val="tx1"/>
                </a:solidFill>
                <a:latin typeface="Times New Roman" panose="02020603050405020304" pitchFamily="18" charset="0"/>
                <a:cs typeface="Times New Roman" panose="02020603050405020304" pitchFamily="18" charset="0"/>
              </a:rPr>
              <a:t>hành</a:t>
            </a:r>
            <a:endParaRPr lang="en-US" sz="2800" b="1" dirty="0">
              <a:solidFill>
                <a:schemeClr val="tx1"/>
              </a:solidFill>
              <a:latin typeface="Times New Roman" panose="02020603050405020304" pitchFamily="18" charset="0"/>
              <a:cs typeface="Times New Roman" panose="02020603050405020304" pitchFamily="18" charset="0"/>
            </a:endParaRPr>
          </a:p>
          <a:p>
            <a:pPr algn="just"/>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Đảm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bằng</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quyền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nước</a:t>
            </a:r>
            <a:r>
              <a:rPr lang="en-US" sz="2800" dirty="0" smtClean="0">
                <a:solidFill>
                  <a:schemeClr val="tx1"/>
                </a:solidFill>
                <a:latin typeface="Times New Roman" panose="02020603050405020304" pitchFamily="18" charset="0"/>
                <a:cs typeface="Times New Roman" panose="02020603050405020304" pitchFamily="18" charset="0"/>
              </a:rPr>
              <a:t>.</a:t>
            </a:r>
          </a:p>
          <a:p>
            <a:pPr algn="just"/>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Mọi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tổ</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nhân</a:t>
            </a:r>
            <a:r>
              <a:rPr lang="en-US" sz="2800"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không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phân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biệt</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vụ</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luật</a:t>
            </a:r>
            <a:r>
              <a:rPr lang="en-US" sz="2800" dirty="0">
                <a:solidFill>
                  <a:schemeClr val="tx1"/>
                </a:solidFill>
                <a:latin typeface="Times New Roman" panose="02020603050405020304" pitchFamily="18" charset="0"/>
                <a:cs typeface="Times New Roman" panose="02020603050405020304" pitchFamily="18" charset="0"/>
              </a:rPr>
              <a:t>. </a:t>
            </a:r>
          </a:p>
        </p:txBody>
      </p:sp>
      <p:sp>
        <p:nvSpPr>
          <p:cNvPr id="10" name="Rounded Rectangle 9"/>
          <p:cNvSpPr/>
          <p:nvPr/>
        </p:nvSpPr>
        <p:spPr>
          <a:xfrm>
            <a:off x="125880" y="3486186"/>
            <a:ext cx="10859589" cy="4839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rgbClr val="C00000"/>
                </a:solidFill>
                <a:latin typeface="Times New Roman" panose="02020603050405020304" pitchFamily="18" charset="0"/>
                <a:cs typeface="Times New Roman" panose="02020603050405020304" pitchFamily="18" charset="0"/>
              </a:rPr>
              <a:t>Lưu</a:t>
            </a:r>
            <a:r>
              <a:rPr lang="en-US" sz="2800" dirty="0">
                <a:solidFill>
                  <a:srgbClr val="C00000"/>
                </a:solidFill>
                <a:latin typeface="Times New Roman" panose="02020603050405020304" pitchFamily="18" charset="0"/>
                <a:cs typeface="Times New Roman" panose="02020603050405020304" pitchFamily="18" charset="0"/>
              </a:rPr>
              <a:t> 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biệt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phạm</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khác</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1" name="Double Wave 10"/>
          <p:cNvSpPr/>
          <p:nvPr/>
        </p:nvSpPr>
        <p:spPr>
          <a:xfrm>
            <a:off x="125880" y="4012485"/>
            <a:ext cx="11730445" cy="2537471"/>
          </a:xfrm>
          <a:prstGeom prst="doubleWave">
            <a:avLst>
              <a:gd name="adj1" fmla="val 6250"/>
              <a:gd name="adj2" fmla="val 111"/>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chemeClr val="tx1"/>
                </a:solidFill>
                <a:latin typeface="Times New Roman" panose="02020603050405020304" pitchFamily="18" charset="0"/>
                <a:cs typeface="Times New Roman" panose="02020603050405020304" pitchFamily="18" charset="0"/>
              </a:rPr>
              <a:t>Mọi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hành</a:t>
            </a:r>
            <a:r>
              <a:rPr lang="en-US" sz="2400" dirty="0" smtClean="0">
                <a:solidFill>
                  <a:schemeClr val="tx1"/>
                </a:solidFill>
                <a:latin typeface="Times New Roman" panose="02020603050405020304" pitchFamily="18" charset="0"/>
                <a:cs typeface="Times New Roman" panose="02020603050405020304" pitchFamily="18" charset="0"/>
              </a:rPr>
              <a:t> vi </a:t>
            </a:r>
            <a:r>
              <a:rPr lang="en-US" sz="2400" dirty="0" err="1" smtClean="0">
                <a:solidFill>
                  <a:schemeClr val="tx1"/>
                </a:solidFill>
                <a:latin typeface="Times New Roman" panose="02020603050405020304" pitchFamily="18" charset="0"/>
                <a:cs typeface="Times New Roman" panose="02020603050405020304" pitchFamily="18" charset="0"/>
              </a:rPr>
              <a:t>vi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phạm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pháp</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luật</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đều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bị</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cơ</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quan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nước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có</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thẩm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quyền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xử</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lí</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nghiêm</a:t>
            </a:r>
            <a:r>
              <a:rPr lang="en-US" sz="2400" dirty="0" smtClean="0">
                <a:solidFill>
                  <a:schemeClr val="tx1"/>
                </a:solidFill>
                <a:latin typeface="Times New Roman" panose="02020603050405020304" pitchFamily="18" charset="0"/>
                <a:cs typeface="Times New Roman" panose="02020603050405020304" pitchFamily="18" charset="0"/>
              </a:rPr>
              <a:t> minh </a:t>
            </a:r>
            <a:r>
              <a:rPr lang="en-US" sz="2400" dirty="0" err="1" smtClean="0">
                <a:solidFill>
                  <a:schemeClr val="tx1"/>
                </a:solidFill>
                <a:latin typeface="Times New Roman" panose="02020603050405020304" pitchFamily="18" charset="0"/>
                <a:cs typeface="Times New Roman" panose="02020603050405020304" pitchFamily="18" charset="0"/>
              </a:rPr>
              <a:t>tùy</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theo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mức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độ</a:t>
            </a:r>
            <a:r>
              <a:rPr lang="en-US" sz="2400" dirty="0" smtClean="0">
                <a:solidFill>
                  <a:schemeClr val="tx1"/>
                </a:solidFill>
                <a:latin typeface="Times New Roman" panose="02020603050405020304" pitchFamily="18" charset="0"/>
                <a:cs typeface="Times New Roman" panose="02020603050405020304" pitchFamily="18" charset="0"/>
              </a:rPr>
              <a:t> vi </a:t>
            </a:r>
            <a:r>
              <a:rPr lang="en-US" sz="2400" dirty="0" err="1" smtClean="0">
                <a:solidFill>
                  <a:schemeClr val="tx1"/>
                </a:solidFill>
                <a:latin typeface="Times New Roman" panose="02020603050405020304" pitchFamily="18" charset="0"/>
                <a:cs typeface="Times New Roman" panose="02020603050405020304" pitchFamily="18" charset="0"/>
              </a:rPr>
              <a:t>phạm</a:t>
            </a:r>
            <a:r>
              <a:rPr lang="en-US" sz="2400" dirty="0" smtClean="0">
                <a:solidFill>
                  <a:schemeClr val="tx1"/>
                </a:solidFill>
                <a:latin typeface="Times New Roman" panose="02020603050405020304" pitchFamily="18" charset="0"/>
                <a:cs typeface="Times New Roman" panose="02020603050405020304" pitchFamily="18" charset="0"/>
              </a:rPr>
              <a:t>.</a:t>
            </a:r>
          </a:p>
          <a:p>
            <a:pPr algn="just"/>
            <a:r>
              <a:rPr lang="vi-VN" sz="2400" b="1" dirty="0" smtClean="0">
                <a:solidFill>
                  <a:schemeClr val="tx1"/>
                </a:solidFill>
                <a:latin typeface="Times New Roman" panose="02020603050405020304" pitchFamily="18" charset="0"/>
                <a:cs typeface="Times New Roman" panose="02020603050405020304" pitchFamily="18" charset="0"/>
              </a:rPr>
              <a:t>Tính </a:t>
            </a:r>
            <a:r>
              <a:rPr lang="vi-VN" sz="2400" b="1" dirty="0">
                <a:solidFill>
                  <a:schemeClr val="tx1"/>
                </a:solidFill>
                <a:latin typeface="Times New Roman" panose="02020603050405020304" pitchFamily="18" charset="0"/>
                <a:cs typeface="Times New Roman" panose="02020603050405020304" pitchFamily="18" charset="0"/>
              </a:rPr>
              <a:t>quyền lực </a:t>
            </a:r>
            <a:r>
              <a:rPr lang="vi-VN" sz="2400" dirty="0">
                <a:solidFill>
                  <a:schemeClr val="tx1"/>
                </a:solidFill>
                <a:latin typeface="Times New Roman" panose="02020603050405020304" pitchFamily="18" charset="0"/>
                <a:cs typeface="Times New Roman" panose="02020603050405020304" pitchFamily="18" charset="0"/>
              </a:rPr>
              <a:t>là đặc điểm để </a:t>
            </a:r>
            <a:r>
              <a:rPr lang="vi-VN" sz="2400" b="1" dirty="0">
                <a:solidFill>
                  <a:schemeClr val="tx1"/>
                </a:solidFill>
                <a:latin typeface="Times New Roman" panose="02020603050405020304" pitchFamily="18" charset="0"/>
                <a:cs typeface="Times New Roman" panose="02020603050405020304" pitchFamily="18" charset="0"/>
              </a:rPr>
              <a:t>phân biệt </a:t>
            </a:r>
            <a:r>
              <a:rPr lang="vi-VN" sz="2400" dirty="0">
                <a:solidFill>
                  <a:schemeClr val="tx1"/>
                </a:solidFill>
                <a:latin typeface="Times New Roman" panose="02020603050405020304" pitchFamily="18" charset="0"/>
                <a:cs typeface="Times New Roman" panose="02020603050405020304" pitchFamily="18" charset="0"/>
              </a:rPr>
              <a:t>pháp luật</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với </a:t>
            </a:r>
            <a:r>
              <a:rPr lang="vi-VN" sz="2400" b="1" dirty="0">
                <a:solidFill>
                  <a:srgbClr val="FF0000"/>
                </a:solidFill>
                <a:latin typeface="Times New Roman" panose="02020603050405020304" pitchFamily="18" charset="0"/>
                <a:cs typeface="Times New Roman" panose="02020603050405020304" pitchFamily="18" charset="0"/>
              </a:rPr>
              <a:t>quy phạm đạo đức</a:t>
            </a:r>
            <a:r>
              <a:rPr lang="vi-VN" sz="2400" dirty="0">
                <a:solidFill>
                  <a:schemeClr val="tx1"/>
                </a:solidFill>
                <a:latin typeface="Times New Roman" panose="02020603050405020304" pitchFamily="18" charset="0"/>
                <a:cs typeface="Times New Roman" panose="02020603050405020304" pitchFamily="18" charset="0"/>
              </a:rPr>
              <a:t>, trong đó việc thực hiện chủ yếu dựa vào </a:t>
            </a:r>
            <a:r>
              <a:rPr lang="vi-VN" sz="2400" b="1" dirty="0">
                <a:solidFill>
                  <a:srgbClr val="FF0000"/>
                </a:solidFill>
                <a:latin typeface="Times New Roman" panose="02020603050405020304" pitchFamily="18" charset="0"/>
                <a:cs typeface="Times New Roman" panose="02020603050405020304" pitchFamily="18" charset="0"/>
              </a:rPr>
              <a:t>tính tự giác</a:t>
            </a:r>
            <a:r>
              <a:rPr lang="vi-VN" sz="2400" dirty="0">
                <a:solidFill>
                  <a:schemeClr val="tx1"/>
                </a:solidFill>
                <a:latin typeface="Times New Roman" panose="02020603050405020304" pitchFamily="18" charset="0"/>
                <a:cs typeface="Times New Roman" panose="02020603050405020304" pitchFamily="18" charset="0"/>
              </a:rPr>
              <a:t>, người không thực hiện đúng các chuẩn mực đạo đức thì sẽ bị dư luận xã hội </a:t>
            </a:r>
            <a:r>
              <a:rPr lang="vi-VN" sz="2400" b="1" dirty="0">
                <a:solidFill>
                  <a:srgbClr val="FF0000"/>
                </a:solidFill>
                <a:latin typeface="Times New Roman" panose="02020603050405020304" pitchFamily="18" charset="0"/>
                <a:cs typeface="Times New Roman" panose="02020603050405020304" pitchFamily="18" charset="0"/>
              </a:rPr>
              <a:t>phê phán</a:t>
            </a:r>
            <a:r>
              <a:rPr lang="vi-VN"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13" name="Title 7"/>
          <p:cNvSpPr txBox="1">
            <a:spLocks/>
          </p:cNvSpPr>
          <p:nvPr/>
        </p:nvSpPr>
        <p:spPr>
          <a:xfrm>
            <a:off x="209007" y="36577"/>
            <a:ext cx="7555189" cy="9787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3200" b="1" dirty="0" smtClean="0">
                <a:solidFill>
                  <a:srgbClr val="FF0000"/>
                </a:solidFill>
                <a:latin typeface="Times New Roman" panose="02020603050405020304" pitchFamily="18" charset="0"/>
                <a:cs typeface="Times New Roman" panose="02020603050405020304" pitchFamily="18" charset="0"/>
              </a:rPr>
              <a:t>1. </a:t>
            </a:r>
            <a:r>
              <a:rPr lang="en-US" altLang="en-US" sz="3200" b="1" dirty="0" err="1" smtClean="0">
                <a:solidFill>
                  <a:srgbClr val="FF0000"/>
                </a:solidFill>
                <a:latin typeface="Times New Roman" panose="02020603050405020304" pitchFamily="18" charset="0"/>
                <a:cs typeface="Times New Roman" panose="02020603050405020304" pitchFamily="18" charset="0"/>
              </a:rPr>
              <a:t>Khái</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niệm</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đặc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pháp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luật</a:t>
            </a:r>
            <a:r>
              <a:rPr lang="en-US" altLang="en-US" sz="3200" b="1" dirty="0" smtClean="0">
                <a:solidFill>
                  <a:srgbClr val="FF0000"/>
                </a:solidFill>
                <a:latin typeface="Times New Roman" panose="02020603050405020304" pitchFamily="18" charset="0"/>
                <a:cs typeface="Times New Roman" panose="02020603050405020304" pitchFamily="18" charset="0"/>
              </a:rPr>
              <a:t/>
            </a:r>
            <a:br>
              <a:rPr lang="en-US" altLang="en-US" sz="3200" b="1" dirty="0" smtClean="0">
                <a:solidFill>
                  <a:srgbClr val="FF0000"/>
                </a:solidFill>
                <a:latin typeface="Times New Roman" panose="02020603050405020304" pitchFamily="18" charset="0"/>
                <a:cs typeface="Times New Roman" panose="02020603050405020304" pitchFamily="18" charset="0"/>
              </a:rPr>
            </a:b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b</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Đặc</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điểm</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của</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pháp</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luật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46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1366"/>
            <a:ext cx="12192000" cy="6854437"/>
          </a:xfrm>
          <a:prstGeom prst="rect">
            <a:avLst/>
          </a:prstGeom>
        </p:spPr>
      </p:pic>
      <p:pic>
        <p:nvPicPr>
          <p:cNvPr id="6" name="Picture 5"/>
          <p:cNvPicPr>
            <a:picLocks noChangeAspect="1"/>
          </p:cNvPicPr>
          <p:nvPr/>
        </p:nvPicPr>
        <p:blipFill>
          <a:blip r:embed="rId3"/>
          <a:stretch>
            <a:fillRect/>
          </a:stretch>
        </p:blipFill>
        <p:spPr>
          <a:xfrm>
            <a:off x="2401245" y="428404"/>
            <a:ext cx="7864522" cy="1298561"/>
          </a:xfrm>
          <a:prstGeom prst="rect">
            <a:avLst/>
          </a:prstGeom>
        </p:spPr>
      </p:pic>
      <p:sp>
        <p:nvSpPr>
          <p:cNvPr id="4" name="Title 1"/>
          <p:cNvSpPr>
            <a:spLocks noGrp="1"/>
          </p:cNvSpPr>
          <p:nvPr>
            <p:ph type="title"/>
          </p:nvPr>
        </p:nvSpPr>
        <p:spPr>
          <a:xfrm>
            <a:off x="1996441" y="1501631"/>
            <a:ext cx="8502731" cy="450669"/>
          </a:xfrm>
        </p:spPr>
        <p:txBody>
          <a:bodyPr>
            <a:normAutofit fontScale="90000"/>
          </a:bodyPr>
          <a:lstStyle/>
          <a:p>
            <a:r>
              <a:rPr lang="en-US" sz="3300" dirty="0" smtClean="0">
                <a:solidFill>
                  <a:srgbClr val="FF0000"/>
                </a:solidFill>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Pháp</a:t>
            </a:r>
            <a:r>
              <a:rPr lang="en-US" sz="3300" dirty="0" smtClean="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luật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có</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tính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xác</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định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chặt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chẽ</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về</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hình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thức</a:t>
            </a:r>
            <a:r>
              <a:rPr lang="en-US" sz="3300" dirty="0">
                <a:latin typeface="Times New Roman" panose="02020603050405020304" pitchFamily="18" charset="0"/>
                <a:cs typeface="Times New Roman" panose="02020603050405020304" pitchFamily="18" charset="0"/>
              </a:rPr>
              <a:t>.</a:t>
            </a:r>
            <a:endParaRPr lang="en-US" sz="33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985652" y="1952300"/>
            <a:ext cx="2499558" cy="168510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rgbClr val="FF0000"/>
                </a:solidFill>
                <a:latin typeface="Times New Roman" panose="02020603050405020304" pitchFamily="18" charset="0"/>
                <a:cs typeface="Times New Roman" panose="02020603050405020304" pitchFamily="18" charset="0"/>
              </a:rPr>
              <a:t>Tính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xác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định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chặt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chẽ</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về</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hình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thức</a:t>
            </a:r>
            <a:endParaRPr lang="en-US" sz="3000" dirty="0">
              <a:solidFill>
                <a:srgbClr val="FF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962401" y="2027711"/>
            <a:ext cx="7509163" cy="1691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diễn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a:t>
            </a:r>
            <a:r>
              <a:rPr lang="en-US" sz="2800" dirty="0">
                <a:solidFill>
                  <a:schemeClr val="tx1"/>
                </a:solidFill>
                <a:latin typeface="Times New Roman" panose="02020603050405020304" pitchFamily="18" charset="0"/>
                <a:cs typeface="Times New Roman" panose="02020603050405020304" pitchFamily="18" charset="0"/>
              </a:rPr>
              <a:t> ban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chặt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chẽ</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u="sng" dirty="0" err="1">
                <a:solidFill>
                  <a:schemeClr val="tx1"/>
                </a:solidFill>
                <a:latin typeface="Times New Roman" panose="02020603050405020304" pitchFamily="18" charset="0"/>
                <a:cs typeface="Times New Roman" panose="02020603050405020304" pitchFamily="18" charset="0"/>
              </a:rPr>
              <a:t>Hiến</a:t>
            </a:r>
            <a:r>
              <a:rPr lang="en-US" sz="2800" u="sng" dirty="0">
                <a:solidFill>
                  <a:schemeClr val="tx1"/>
                </a:solidFill>
                <a:latin typeface="Times New Roman" panose="02020603050405020304" pitchFamily="18" charset="0"/>
                <a:cs typeface="Times New Roman" panose="02020603050405020304" pitchFamily="18" charset="0"/>
              </a:rPr>
              <a:t> </a:t>
            </a:r>
            <a:r>
              <a:rPr lang="en-US" sz="2800" u="sng" dirty="0" err="1">
                <a:solidFill>
                  <a:schemeClr val="tx1"/>
                </a:solidFill>
                <a:latin typeface="Times New Roman" panose="02020603050405020304" pitchFamily="18" charset="0"/>
                <a:cs typeface="Times New Roman" panose="02020603050405020304" pitchFamily="18" charset="0"/>
              </a:rPr>
              <a:t>pháp</a:t>
            </a:r>
            <a:r>
              <a:rPr lang="en-US" sz="2800" u="sng"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luật</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9" name="Right Arrow 8"/>
          <p:cNvSpPr/>
          <p:nvPr/>
        </p:nvSpPr>
        <p:spPr>
          <a:xfrm>
            <a:off x="3348447" y="2478380"/>
            <a:ext cx="509450" cy="424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0" name="Down Arrow 9"/>
          <p:cNvSpPr/>
          <p:nvPr/>
        </p:nvSpPr>
        <p:spPr>
          <a:xfrm>
            <a:off x="8024351" y="3535382"/>
            <a:ext cx="347752" cy="4049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a:p>
        </p:txBody>
      </p:sp>
      <p:sp>
        <p:nvSpPr>
          <p:cNvPr id="11" name="Rounded Rectangle 10"/>
          <p:cNvSpPr/>
          <p:nvPr/>
        </p:nvSpPr>
        <p:spPr>
          <a:xfrm>
            <a:off x="6647012" y="3940330"/>
            <a:ext cx="3102429" cy="187669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accent5">
                    <a:lumMod val="75000"/>
                  </a:schemeClr>
                </a:solidFill>
                <a:latin typeface="Times New Roman" panose="02020603050405020304" pitchFamily="18" charset="0"/>
                <a:cs typeface="Times New Roman" panose="02020603050405020304" pitchFamily="18" charset="0"/>
              </a:rPr>
              <a:t>Có</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hiệu</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lực</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pháp</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lí</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cao</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nhất</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là</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nền</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tảng</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để</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xây</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dựng</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các</a:t>
            </a:r>
            <a:r>
              <a:rPr lang="en-US" sz="2800" dirty="0">
                <a:solidFill>
                  <a:schemeClr val="accent5">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5">
                    <a:lumMod val="75000"/>
                  </a:schemeClr>
                </a:solidFill>
                <a:latin typeface="Times New Roman" panose="02020603050405020304" pitchFamily="18" charset="0"/>
                <a:cs typeface="Times New Roman" panose="02020603050405020304" pitchFamily="18" charset="0"/>
              </a:rPr>
              <a:t>luật</a:t>
            </a:r>
            <a:r>
              <a:rPr lang="en-US" sz="2800" dirty="0">
                <a:solidFill>
                  <a:schemeClr val="accent5">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982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12192000" cy="6854437"/>
          </a:xfrm>
          <a:prstGeom prst="rect">
            <a:avLst/>
          </a:prstGeom>
        </p:spPr>
      </p:pic>
      <p:pic>
        <p:nvPicPr>
          <p:cNvPr id="6" name="Picture 5"/>
          <p:cNvPicPr>
            <a:picLocks noChangeAspect="1"/>
          </p:cNvPicPr>
          <p:nvPr/>
        </p:nvPicPr>
        <p:blipFill>
          <a:blip r:embed="rId3"/>
          <a:stretch>
            <a:fillRect/>
          </a:stretch>
        </p:blipFill>
        <p:spPr>
          <a:xfrm>
            <a:off x="2401245" y="428404"/>
            <a:ext cx="7864522" cy="1298561"/>
          </a:xfrm>
          <a:prstGeom prst="rect">
            <a:avLst/>
          </a:prstGeom>
        </p:spPr>
      </p:pic>
      <p:sp>
        <p:nvSpPr>
          <p:cNvPr id="7" name="Explosion 1 6"/>
          <p:cNvSpPr/>
          <p:nvPr/>
        </p:nvSpPr>
        <p:spPr>
          <a:xfrm>
            <a:off x="1" y="1579419"/>
            <a:ext cx="5468136" cy="5123308"/>
          </a:xfrm>
          <a:prstGeom prst="irregularSeal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cs typeface="Arial" panose="020B0604020202020204" pitchFamily="34" charset="0"/>
              </a:rPr>
              <a:t>Để các quy phạm phổ biến được áp dụng vào đời sống xã hội thì các quy phạm đó phải được thể hiện qua </a:t>
            </a:r>
            <a:r>
              <a:rPr lang="vi-VN" sz="2000" b="1" i="1" dirty="0">
                <a:solidFill>
                  <a:srgbClr val="FF0000"/>
                </a:solidFill>
                <a:cs typeface="Arial" panose="020B0604020202020204" pitchFamily="34" charset="0"/>
              </a:rPr>
              <a:t>hình thức </a:t>
            </a:r>
            <a:r>
              <a:rPr lang="vi-VN" sz="2000" dirty="0">
                <a:solidFill>
                  <a:srgbClr val="FF0000"/>
                </a:solidFill>
                <a:cs typeface="Arial" panose="020B0604020202020204" pitchFamily="34" charset="0"/>
              </a:rPr>
              <a:t>nào?</a:t>
            </a:r>
            <a:endParaRPr lang="en-US" sz="2000"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5468137" y="1894304"/>
            <a:ext cx="5979676" cy="4493538"/>
          </a:xfrm>
          <a:prstGeom prst="rect">
            <a:avLst/>
          </a:prstGeom>
        </p:spPr>
        <p:txBody>
          <a:bodyPr wrap="square">
            <a:spAutoFit/>
          </a:bodyPr>
          <a:lstStyle/>
          <a:p>
            <a:pPr algn="just"/>
            <a:r>
              <a:rPr lang="en-US" sz="2200" dirty="0" smtClean="0">
                <a:solidFill>
                  <a:srgbClr val="000000"/>
                </a:solidFill>
                <a:latin typeface="Open Sans"/>
              </a:rPr>
              <a:t>- </a:t>
            </a:r>
            <a:r>
              <a:rPr lang="vi-VN" sz="2200" dirty="0" smtClean="0">
                <a:solidFill>
                  <a:srgbClr val="000000"/>
                </a:solidFill>
                <a:latin typeface="Open Sans"/>
              </a:rPr>
              <a:t>Được </a:t>
            </a:r>
            <a:r>
              <a:rPr lang="vi-VN" sz="2200" dirty="0">
                <a:solidFill>
                  <a:srgbClr val="000000"/>
                </a:solidFill>
                <a:latin typeface="Open Sans"/>
              </a:rPr>
              <a:t>thể hiện bằng </a:t>
            </a:r>
            <a:r>
              <a:rPr lang="vi-VN" sz="2200" b="1" i="1" dirty="0">
                <a:solidFill>
                  <a:srgbClr val="000000"/>
                </a:solidFill>
                <a:latin typeface="Open Sans"/>
              </a:rPr>
              <a:t>văn bản </a:t>
            </a:r>
            <a:r>
              <a:rPr lang="vi-VN" sz="2200" dirty="0">
                <a:solidFill>
                  <a:srgbClr val="000000"/>
                </a:solidFill>
                <a:latin typeface="Open Sans"/>
              </a:rPr>
              <a:t>có chứa </a:t>
            </a:r>
            <a:r>
              <a:rPr lang="vi-VN" sz="2200" b="1" i="1" dirty="0">
                <a:solidFill>
                  <a:srgbClr val="000000"/>
                </a:solidFill>
                <a:latin typeface="Open Sans"/>
              </a:rPr>
              <a:t>quy phạm pháp luật</a:t>
            </a:r>
          </a:p>
          <a:p>
            <a:pPr algn="just"/>
            <a:r>
              <a:rPr lang="en-US" sz="2200" dirty="0" smtClean="0">
                <a:solidFill>
                  <a:srgbClr val="000000"/>
                </a:solidFill>
                <a:latin typeface="Open Sans"/>
              </a:rPr>
              <a:t>- </a:t>
            </a:r>
            <a:r>
              <a:rPr lang="vi-VN" sz="2200" dirty="0" smtClean="0">
                <a:solidFill>
                  <a:srgbClr val="000000"/>
                </a:solidFill>
                <a:latin typeface="Open Sans"/>
              </a:rPr>
              <a:t>Văn </a:t>
            </a:r>
            <a:r>
              <a:rPr lang="vi-VN" sz="2200" dirty="0">
                <a:solidFill>
                  <a:srgbClr val="000000"/>
                </a:solidFill>
                <a:latin typeface="Open Sans"/>
              </a:rPr>
              <a:t>bản quy phạm pháp luật phải do các </a:t>
            </a:r>
            <a:r>
              <a:rPr lang="vi-VN" sz="2200" b="1" i="1" dirty="0">
                <a:solidFill>
                  <a:srgbClr val="000000"/>
                </a:solidFill>
                <a:latin typeface="Open Sans"/>
              </a:rPr>
              <a:t>cơ quan nhà nước có thẩm quyền ban hành </a:t>
            </a:r>
            <a:r>
              <a:rPr lang="vi-VN" sz="2200" dirty="0">
                <a:solidFill>
                  <a:srgbClr val="000000"/>
                </a:solidFill>
                <a:latin typeface="Open Sans"/>
              </a:rPr>
              <a:t>trình tự, thủ tục, hình thức luật định. Chỉ các cơ quan nhà nước có thẩm quyền do Hiến pháp, luật định mới được ban hành văn bản quy phạm pháp luật</a:t>
            </a:r>
          </a:p>
          <a:p>
            <a:pPr algn="just"/>
            <a:r>
              <a:rPr lang="en-US" sz="2200" dirty="0" smtClean="0">
                <a:solidFill>
                  <a:srgbClr val="000000"/>
                </a:solidFill>
                <a:latin typeface="Open Sans"/>
              </a:rPr>
              <a:t>- </a:t>
            </a:r>
            <a:r>
              <a:rPr lang="vi-VN" sz="2200" dirty="0" smtClean="0">
                <a:solidFill>
                  <a:srgbClr val="000000"/>
                </a:solidFill>
                <a:latin typeface="Open Sans"/>
              </a:rPr>
              <a:t>Tất </a:t>
            </a:r>
            <a:r>
              <a:rPr lang="vi-VN" sz="2200" dirty="0">
                <a:solidFill>
                  <a:srgbClr val="000000"/>
                </a:solidFill>
                <a:latin typeface="Open Sans"/>
              </a:rPr>
              <a:t>cả </a:t>
            </a:r>
            <a:r>
              <a:rPr lang="vi-VN" sz="2200" b="1" dirty="0">
                <a:solidFill>
                  <a:srgbClr val="000000"/>
                </a:solidFill>
                <a:latin typeface="Open Sans"/>
              </a:rPr>
              <a:t>văn bản quy phạm pháp luật đều phải phù hợp, không được trái với Hiến pháp</a:t>
            </a:r>
            <a:r>
              <a:rPr lang="vi-VN" sz="2200" dirty="0">
                <a:solidFill>
                  <a:srgbClr val="000000"/>
                </a:solidFill>
                <a:latin typeface="Open Sans"/>
              </a:rPr>
              <a:t>. Văn bản quy phạm pháp luật do cấp dưới ban hành không được trái với nội dung văn bản do cấp trên ban hành.</a:t>
            </a:r>
            <a:endParaRPr lang="vi-VN" sz="2200" b="0" i="0" dirty="0">
              <a:solidFill>
                <a:srgbClr val="000000"/>
              </a:solidFill>
              <a:effectLst/>
              <a:latin typeface="Open Sans"/>
            </a:endParaRPr>
          </a:p>
        </p:txBody>
      </p:sp>
      <p:sp>
        <p:nvSpPr>
          <p:cNvPr id="9" name="Title 1"/>
          <p:cNvSpPr>
            <a:spLocks noGrp="1"/>
          </p:cNvSpPr>
          <p:nvPr>
            <p:ph type="title"/>
          </p:nvPr>
        </p:nvSpPr>
        <p:spPr>
          <a:xfrm>
            <a:off x="2427742" y="1443635"/>
            <a:ext cx="8502731" cy="450669"/>
          </a:xfrm>
        </p:spPr>
        <p:txBody>
          <a:bodyPr>
            <a:normAutofit fontScale="90000"/>
          </a:bodyPr>
          <a:lstStyle/>
          <a:p>
            <a:r>
              <a:rPr lang="en-US" sz="3300" dirty="0" smtClean="0">
                <a:solidFill>
                  <a:srgbClr val="FF0000"/>
                </a:solidFill>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Pháp</a:t>
            </a:r>
            <a:r>
              <a:rPr lang="en-US" sz="3300" dirty="0" smtClean="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luật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có</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tính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xác</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định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chặt</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chẽ</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về</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hình</a:t>
            </a:r>
            <a:r>
              <a:rPr lang="en-US" sz="3300" dirty="0">
                <a:latin typeface="Times New Roman" panose="02020603050405020304" pitchFamily="18" charset="0"/>
                <a:cs typeface="Times New Roman" panose="02020603050405020304" pitchFamily="18" charset="0"/>
              </a:rPr>
              <a:t> </a:t>
            </a:r>
            <a:r>
              <a:rPr lang="en-US" sz="3300" dirty="0" err="1">
                <a:latin typeface="Times New Roman" panose="02020603050405020304" pitchFamily="18" charset="0"/>
                <a:cs typeface="Times New Roman" panose="02020603050405020304" pitchFamily="18" charset="0"/>
              </a:rPr>
              <a:t>thức</a:t>
            </a:r>
            <a:r>
              <a:rPr lang="en-US" sz="3300" dirty="0">
                <a:latin typeface="Times New Roman" panose="02020603050405020304" pitchFamily="18" charset="0"/>
                <a:cs typeface="Times New Roman" panose="02020603050405020304" pitchFamily="18" charset="0"/>
              </a:rPr>
              <a:t>.</a:t>
            </a:r>
            <a:endParaRPr lang="en-US" sz="33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8061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4437"/>
          </a:xfrm>
          <a:prstGeom prst="rect">
            <a:avLst/>
          </a:prstGeom>
        </p:spPr>
      </p:pic>
      <p:sp>
        <p:nvSpPr>
          <p:cNvPr id="5" name="Title 1"/>
          <p:cNvSpPr>
            <a:spLocks noGrp="1"/>
          </p:cNvSpPr>
          <p:nvPr>
            <p:ph type="title"/>
          </p:nvPr>
        </p:nvSpPr>
        <p:spPr>
          <a:xfrm>
            <a:off x="281444" y="0"/>
            <a:ext cx="11403874" cy="875846"/>
          </a:xfrm>
        </p:spPr>
        <p:txBody>
          <a:bodyPr>
            <a:normAutofit/>
          </a:bodyPr>
          <a:lstStyle/>
          <a:p>
            <a:r>
              <a:rPr lang="en-US" sz="3600" dirty="0">
                <a:solidFill>
                  <a:srgbClr val="FF0000"/>
                </a:solidFill>
                <a:latin typeface="Times New Roman" panose="02020603050405020304" pitchFamily="18" charset="0"/>
                <a:cs typeface="Times New Roman" panose="02020603050405020304" pitchFamily="18" charset="0"/>
              </a:rPr>
              <a:t>2</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Vai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trò</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pháp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luật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trong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sống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xã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hội</a:t>
            </a:r>
            <a:r>
              <a:rPr lang="en-US" sz="3600" dirty="0">
                <a:solidFill>
                  <a:srgbClr val="FF000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874650" y="2440378"/>
            <a:ext cx="1480457" cy="23222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Vai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trò</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pháp</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luật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246778" y="1079046"/>
            <a:ext cx="1480457" cy="1110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Nhà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nước</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3246777" y="4885870"/>
            <a:ext cx="1480457" cy="1190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Công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dân</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601884" y="2928256"/>
            <a:ext cx="1480457" cy="928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Công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cụ</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974013" y="948871"/>
            <a:ext cx="3541485" cy="1574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Quản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775700" y="4733470"/>
            <a:ext cx="3541485" cy="1342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mọi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a:t>
            </a:r>
          </a:p>
        </p:txBody>
      </p:sp>
      <p:cxnSp>
        <p:nvCxnSpPr>
          <p:cNvPr id="12" name="Straight Arrow Connector 11"/>
          <p:cNvCxnSpPr>
            <a:stCxn id="6" idx="3"/>
            <a:endCxn id="7" idx="1"/>
          </p:cNvCxnSpPr>
          <p:nvPr/>
        </p:nvCxnSpPr>
        <p:spPr>
          <a:xfrm flipV="1">
            <a:off x="2355107" y="1634218"/>
            <a:ext cx="891671" cy="1967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8" idx="1"/>
          </p:cNvCxnSpPr>
          <p:nvPr/>
        </p:nvCxnSpPr>
        <p:spPr>
          <a:xfrm>
            <a:off x="2355107" y="3601521"/>
            <a:ext cx="891670" cy="18794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9" idx="1"/>
          </p:cNvCxnSpPr>
          <p:nvPr/>
        </p:nvCxnSpPr>
        <p:spPr>
          <a:xfrm>
            <a:off x="4727235" y="1634218"/>
            <a:ext cx="874649" cy="1758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9" idx="1"/>
          </p:cNvCxnSpPr>
          <p:nvPr/>
        </p:nvCxnSpPr>
        <p:spPr>
          <a:xfrm flipV="1">
            <a:off x="4727234" y="3392714"/>
            <a:ext cx="874650" cy="2088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0" idx="1"/>
          </p:cNvCxnSpPr>
          <p:nvPr/>
        </p:nvCxnSpPr>
        <p:spPr>
          <a:xfrm flipV="1">
            <a:off x="7082341" y="1736272"/>
            <a:ext cx="891672" cy="16564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3"/>
            <a:endCxn id="11" idx="1"/>
          </p:cNvCxnSpPr>
          <p:nvPr/>
        </p:nvCxnSpPr>
        <p:spPr>
          <a:xfrm>
            <a:off x="7082341" y="3392714"/>
            <a:ext cx="693359" cy="2012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2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par>
                                <p:cTn id="44" presetID="16" presetClass="entr" presetSubtype="21"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arn(inVertical)">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6115" y="110841"/>
            <a:ext cx="11403874" cy="841830"/>
          </a:xfrm>
        </p:spPr>
        <p:txBody>
          <a:bodyPr>
            <a:noAutofit/>
          </a:bodyPr>
          <a:lstStyle/>
          <a:p>
            <a:r>
              <a:rPr lang="en-US" sz="2800" b="1" dirty="0">
                <a:solidFill>
                  <a:srgbClr val="FF0000"/>
                </a:solidFill>
                <a:latin typeface="Times New Roman" panose="02020603050405020304" pitchFamily="18" charset="0"/>
                <a:cs typeface="Times New Roman" panose="02020603050405020304" pitchFamily="18" charset="0"/>
              </a:rPr>
              <a:t>2</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trò</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hội</a:t>
            </a:r>
            <a:r>
              <a:rPr lang="en-US" sz="2800" b="1" dirty="0">
                <a:solidFill>
                  <a:srgbClr val="FF0000"/>
                </a:solidFill>
                <a:latin typeface="Times New Roman" panose="02020603050405020304" pitchFamily="18" charset="0"/>
                <a:cs typeface="Times New Roman" panose="02020603050405020304" pitchFamily="18" charset="0"/>
              </a:rPr>
              <a:t/>
            </a:r>
            <a:br>
              <a:rPr lang="en-US" sz="2800" b="1" dirty="0">
                <a:solidFill>
                  <a:srgbClr val="FF0000"/>
                </a:solidFill>
                <a:latin typeface="Times New Roman" panose="02020603050405020304" pitchFamily="18" charset="0"/>
                <a:cs typeface="Times New Roman" panose="02020603050405020304" pitchFamily="18" charset="0"/>
              </a:rPr>
            </a:br>
            <a:r>
              <a:rPr lang="en-US" sz="2800" dirty="0">
                <a:solidFill>
                  <a:schemeClr val="accent1">
                    <a:lumMod val="75000"/>
                  </a:schemeClr>
                </a:solidFill>
                <a:latin typeface="Times New Roman" panose="02020603050405020304" pitchFamily="18" charset="0"/>
                <a:cs typeface="Times New Roman" panose="02020603050405020304" pitchFamily="18" charset="0"/>
              </a:rPr>
              <a:t>a)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Pháp</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luật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là</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phương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tiện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để</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Nhà</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nước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quản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lí</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kinh</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tế</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quản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lí</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xã</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hội</a:t>
            </a:r>
            <a:r>
              <a:rPr lang="en-US" sz="28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7" name="Rectangle 6"/>
          <p:cNvSpPr/>
          <p:nvPr/>
        </p:nvSpPr>
        <p:spPr>
          <a:xfrm>
            <a:off x="3918858" y="1166427"/>
            <a:ext cx="7601131" cy="1569660"/>
          </a:xfrm>
          <a:prstGeom prst="rect">
            <a:avLst/>
          </a:prstGeom>
        </p:spPr>
        <p:txBody>
          <a:bodyPr wrap="square">
            <a:spAutoFit/>
          </a:bodyPr>
          <a:lstStyle/>
          <a:p>
            <a:pPr algn="just"/>
            <a:r>
              <a:rPr lang="vi-VN" sz="2400" dirty="0">
                <a:solidFill>
                  <a:srgbClr val="FF0000"/>
                </a:solidFill>
              </a:rPr>
              <a:t>Hành vi xả thải chất độc vào môi trường của Công ty Hóa chất A đã vi phạm quy định của luật nào? </a:t>
            </a:r>
            <a:endParaRPr lang="en-US" sz="2400" dirty="0" smtClean="0">
              <a:solidFill>
                <a:srgbClr val="FF0000"/>
              </a:solidFill>
            </a:endParaRPr>
          </a:p>
          <a:p>
            <a:pPr algn="just"/>
            <a:r>
              <a:rPr lang="vi-VN" sz="2400" dirty="0" smtClean="0">
                <a:solidFill>
                  <a:srgbClr val="FF0000"/>
                </a:solidFill>
              </a:rPr>
              <a:t>Việc </a:t>
            </a:r>
            <a:r>
              <a:rPr lang="vi-VN" sz="2400" dirty="0">
                <a:solidFill>
                  <a:srgbClr val="FF0000"/>
                </a:solidFill>
              </a:rPr>
              <a:t>xử phạt đối với Công ty Hóa chất A có tác dụng như thế nào?</a:t>
            </a:r>
            <a:endParaRPr lang="en-US" sz="2400" dirty="0">
              <a:solidFill>
                <a:srgbClr val="FF0000"/>
              </a:solidFill>
            </a:endParaRPr>
          </a:p>
        </p:txBody>
      </p:sp>
      <p:sp>
        <p:nvSpPr>
          <p:cNvPr id="8" name="Explosion 1 7"/>
          <p:cNvSpPr/>
          <p:nvPr/>
        </p:nvSpPr>
        <p:spPr>
          <a:xfrm>
            <a:off x="534388" y="771896"/>
            <a:ext cx="3467596" cy="2389585"/>
          </a:xfrm>
          <a:prstGeom prst="irregularSeal1">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Arial" panose="020B0604020202020204" pitchFamily="34" charset="0"/>
                <a:cs typeface="Arial" panose="020B0604020202020204" pitchFamily="34" charset="0"/>
              </a:rPr>
              <a:t>Đọc</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trường</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hợp</a:t>
            </a:r>
            <a:r>
              <a:rPr lang="en-US" sz="2400" dirty="0" smtClean="0">
                <a:solidFill>
                  <a:schemeClr val="tx1"/>
                </a:solidFill>
                <a:latin typeface="Arial" panose="020B0604020202020204" pitchFamily="34" charset="0"/>
                <a:cs typeface="Arial" panose="020B0604020202020204" pitchFamily="34" charset="0"/>
              </a:rPr>
              <a:t> SGK </a:t>
            </a:r>
            <a:r>
              <a:rPr lang="en-US" sz="2400" dirty="0" err="1" smtClean="0">
                <a:solidFill>
                  <a:schemeClr val="tx1"/>
                </a:solidFill>
                <a:latin typeface="Arial" panose="020B0604020202020204" pitchFamily="34" charset="0"/>
                <a:cs typeface="Arial" panose="020B0604020202020204" pitchFamily="34" charset="0"/>
              </a:rPr>
              <a:t>trang</a:t>
            </a:r>
            <a:r>
              <a:rPr lang="en-US" sz="2400" dirty="0" smtClean="0">
                <a:solidFill>
                  <a:schemeClr val="tx1"/>
                </a:solidFill>
                <a:latin typeface="Arial" panose="020B0604020202020204" pitchFamily="34" charset="0"/>
                <a:cs typeface="Arial" panose="020B0604020202020204" pitchFamily="34" charset="0"/>
              </a:rPr>
              <a:t> 72, 73</a:t>
            </a:r>
            <a:endParaRPr lang="en-US" sz="24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1664986" y="3161481"/>
            <a:ext cx="6096000" cy="3293209"/>
          </a:xfrm>
          <a:prstGeom prst="rect">
            <a:avLst/>
          </a:prstGeom>
        </p:spPr>
        <p:txBody>
          <a:bodyPr>
            <a:spAutoFit/>
          </a:bodyPr>
          <a:lstStyle/>
          <a:p>
            <a:pPr algn="just"/>
            <a:r>
              <a:rPr lang="en-US" sz="2600" dirty="0" smtClean="0"/>
              <a:t>- </a:t>
            </a:r>
            <a:r>
              <a:rPr lang="vi-VN" sz="2600" dirty="0" smtClean="0"/>
              <a:t>Hành </a:t>
            </a:r>
            <a:r>
              <a:rPr lang="vi-VN" sz="2600" dirty="0"/>
              <a:t>vi xả thải chất độc vào môi trường của Công ty Hóa chất A đã vi phạm quy định của </a:t>
            </a:r>
            <a:r>
              <a:rPr lang="vi-VN" sz="2600" b="1" i="1" dirty="0"/>
              <a:t>luật Bảo vệ môi trường.</a:t>
            </a:r>
            <a:r>
              <a:rPr lang="vi-VN" sz="2600" dirty="0"/>
              <a:t> </a:t>
            </a:r>
            <a:endParaRPr lang="en-US" sz="2600" dirty="0" smtClean="0"/>
          </a:p>
          <a:p>
            <a:pPr algn="just"/>
            <a:r>
              <a:rPr lang="en-US" sz="2600" dirty="0" smtClean="0"/>
              <a:t>- </a:t>
            </a:r>
            <a:r>
              <a:rPr lang="vi-VN" sz="2600" dirty="0" smtClean="0"/>
              <a:t>Việc </a:t>
            </a:r>
            <a:r>
              <a:rPr lang="vi-VN" sz="2600" dirty="0"/>
              <a:t>xử phạt đối với Công ty Hóa chất A có tác dụng khắc phục hậu quả mà công ty đã vi phạm, khắc phục tình trạng ô nhiễm môi trường.</a:t>
            </a:r>
            <a:endParaRPr lang="en-US" sz="2600" dirty="0"/>
          </a:p>
        </p:txBody>
      </p:sp>
      <p:pic>
        <p:nvPicPr>
          <p:cNvPr id="10" name="Picture 9"/>
          <p:cNvPicPr>
            <a:picLocks noChangeAspect="1"/>
          </p:cNvPicPr>
          <p:nvPr/>
        </p:nvPicPr>
        <p:blipFill>
          <a:blip r:embed="rId2"/>
          <a:stretch>
            <a:fillRect/>
          </a:stretch>
        </p:blipFill>
        <p:spPr>
          <a:xfrm>
            <a:off x="8313902" y="2594943"/>
            <a:ext cx="3787054" cy="3787054"/>
          </a:xfrm>
          <a:prstGeom prst="rect">
            <a:avLst/>
          </a:prstGeom>
        </p:spPr>
      </p:pic>
    </p:spTree>
    <p:extLst>
      <p:ext uri="{BB962C8B-B14F-4D97-AF65-F5344CB8AC3E}">
        <p14:creationId xmlns:p14="http://schemas.microsoft.com/office/powerpoint/2010/main" val="336059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par>
                                <p:cTn id="18" presetID="6"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grpSp>
        <p:nvGrpSpPr>
          <p:cNvPr id="3" name="Group 2"/>
          <p:cNvGrpSpPr/>
          <p:nvPr/>
        </p:nvGrpSpPr>
        <p:grpSpPr>
          <a:xfrm>
            <a:off x="2199904" y="950026"/>
            <a:ext cx="8167254" cy="4441371"/>
            <a:chOff x="2667000" y="609600"/>
            <a:chExt cx="5867400" cy="3352800"/>
          </a:xfrm>
        </p:grpSpPr>
        <p:sp>
          <p:nvSpPr>
            <p:cNvPr id="5" name="Explosion 1 4"/>
            <p:cNvSpPr/>
            <p:nvPr/>
          </p:nvSpPr>
          <p:spPr>
            <a:xfrm>
              <a:off x="2667000" y="609600"/>
              <a:ext cx="5867400" cy="3352800"/>
            </a:xfrm>
            <a:prstGeom prst="irregularSeal1">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100000" b="100000"/>
              </a:path>
              <a:tileRect t="-100000" r="-10000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
            <p:cNvSpPr>
              <a:spLocks noChangeArrowheads="1"/>
            </p:cNvSpPr>
            <p:nvPr/>
          </p:nvSpPr>
          <p:spPr bwMode="auto">
            <a:xfrm>
              <a:off x="5543043" y="1878687"/>
              <a:ext cx="184730"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ctr" defTabSz="914400" fontAlgn="base">
                <a:spcBef>
                  <a:spcPct val="0"/>
                </a:spcBef>
                <a:spcAft>
                  <a:spcPct val="0"/>
                </a:spcAft>
              </a:pPr>
              <a:endParaRPr lang="en-US" sz="2800" b="1" dirty="0">
                <a:latin typeface="Arial" pitchFamily="34" charset="0"/>
                <a:cs typeface="Arial" pitchFamily="34" charset="0"/>
              </a:endParaRPr>
            </a:p>
          </p:txBody>
        </p:sp>
      </p:grpSp>
      <p:pic>
        <p:nvPicPr>
          <p:cNvPr id="7" name="Picture 6" descr="C:\Users\Dell\Desktop\hình nền\dấu hỏi hình động.gif"/>
          <p:cNvPicPr>
            <a:picLocks noChangeAspect="1" noChangeArrowheads="1" noCrop="1"/>
          </p:cNvPicPr>
          <p:nvPr/>
        </p:nvPicPr>
        <p:blipFill>
          <a:blip r:embed="rId3" cstate="print"/>
          <a:srcRect/>
          <a:stretch>
            <a:fillRect/>
          </a:stretch>
        </p:blipFill>
        <p:spPr bwMode="auto">
          <a:xfrm>
            <a:off x="2997160" y="971366"/>
            <a:ext cx="996287" cy="799262"/>
          </a:xfrm>
          <a:prstGeom prst="rect">
            <a:avLst/>
          </a:prstGeom>
          <a:noFill/>
        </p:spPr>
      </p:pic>
      <p:sp>
        <p:nvSpPr>
          <p:cNvPr id="8" name="Rectangle 7"/>
          <p:cNvSpPr/>
          <p:nvPr/>
        </p:nvSpPr>
        <p:spPr>
          <a:xfrm>
            <a:off x="4180114" y="2201215"/>
            <a:ext cx="4358244" cy="1938992"/>
          </a:xfrm>
          <a:prstGeom prst="rect">
            <a:avLst/>
          </a:prstGeom>
        </p:spPr>
        <p:txBody>
          <a:bodyPr wrap="square">
            <a:spAutoFit/>
          </a:bodyPr>
          <a:lstStyle/>
          <a:p>
            <a:pPr algn="just"/>
            <a:r>
              <a:rPr lang="en-US" sz="2400" i="1" dirty="0" err="1" smtClean="0">
                <a:solidFill>
                  <a:srgbClr val="FF0000"/>
                </a:solidFill>
                <a:latin typeface="Aarial"/>
              </a:rPr>
              <a:t>Em</a:t>
            </a:r>
            <a:r>
              <a:rPr lang="en-US" sz="2400" i="1" dirty="0" smtClean="0">
                <a:solidFill>
                  <a:srgbClr val="FF0000"/>
                </a:solidFill>
                <a:latin typeface="Aarial"/>
              </a:rPr>
              <a:t> </a:t>
            </a:r>
            <a:r>
              <a:rPr lang="en-US" sz="2400" i="1" dirty="0" err="1" smtClean="0">
                <a:solidFill>
                  <a:srgbClr val="FF0000"/>
                </a:solidFill>
                <a:latin typeface="Aarial"/>
              </a:rPr>
              <a:t>hãy</a:t>
            </a:r>
            <a:r>
              <a:rPr lang="en-US" sz="2400" i="1" dirty="0" smtClean="0">
                <a:solidFill>
                  <a:srgbClr val="FF0000"/>
                </a:solidFill>
                <a:latin typeface="Aarial"/>
              </a:rPr>
              <a:t> chia </a:t>
            </a:r>
            <a:r>
              <a:rPr lang="en-US" sz="2400" i="1" dirty="0" err="1" smtClean="0">
                <a:solidFill>
                  <a:srgbClr val="FF0000"/>
                </a:solidFill>
                <a:latin typeface="Aarial"/>
              </a:rPr>
              <a:t>sẻ</a:t>
            </a:r>
            <a:r>
              <a:rPr lang="en-US" sz="2400" i="1" dirty="0" smtClean="0">
                <a:solidFill>
                  <a:srgbClr val="FF0000"/>
                </a:solidFill>
                <a:latin typeface="Aarial"/>
              </a:rPr>
              <a:t> </a:t>
            </a:r>
            <a:r>
              <a:rPr lang="en-US" sz="2400" i="1" dirty="0" err="1" smtClean="0">
                <a:solidFill>
                  <a:srgbClr val="FF0000"/>
                </a:solidFill>
                <a:latin typeface="Aarial"/>
              </a:rPr>
              <a:t>về</a:t>
            </a:r>
            <a:r>
              <a:rPr lang="en-US" sz="2400" i="1" dirty="0" smtClean="0">
                <a:solidFill>
                  <a:srgbClr val="FF0000"/>
                </a:solidFill>
                <a:latin typeface="Aarial"/>
              </a:rPr>
              <a:t> </a:t>
            </a:r>
            <a:r>
              <a:rPr lang="en-US" sz="2400" i="1" dirty="0" err="1" smtClean="0">
                <a:solidFill>
                  <a:srgbClr val="FF0000"/>
                </a:solidFill>
                <a:latin typeface="Aarial"/>
              </a:rPr>
              <a:t>một</a:t>
            </a:r>
            <a:r>
              <a:rPr lang="en-US" sz="2400" i="1" dirty="0" smtClean="0">
                <a:solidFill>
                  <a:srgbClr val="FF0000"/>
                </a:solidFill>
                <a:latin typeface="Aarial"/>
              </a:rPr>
              <a:t> </a:t>
            </a:r>
            <a:r>
              <a:rPr lang="en-US" sz="2400" i="1" dirty="0" err="1" smtClean="0">
                <a:solidFill>
                  <a:srgbClr val="FF0000"/>
                </a:solidFill>
                <a:latin typeface="Aarial"/>
              </a:rPr>
              <a:t>tình</a:t>
            </a:r>
            <a:r>
              <a:rPr lang="en-US" sz="2400" i="1" dirty="0" smtClean="0">
                <a:solidFill>
                  <a:srgbClr val="FF0000"/>
                </a:solidFill>
                <a:latin typeface="Aarial"/>
              </a:rPr>
              <a:t> </a:t>
            </a:r>
            <a:r>
              <a:rPr lang="en-US" sz="2400" i="1" dirty="0" err="1" smtClean="0">
                <a:solidFill>
                  <a:srgbClr val="FF0000"/>
                </a:solidFill>
                <a:latin typeface="Aarial"/>
              </a:rPr>
              <a:t>huống</a:t>
            </a:r>
            <a:r>
              <a:rPr lang="en-US" sz="2400" i="1" dirty="0" smtClean="0">
                <a:solidFill>
                  <a:srgbClr val="FF0000"/>
                </a:solidFill>
                <a:latin typeface="Aarial"/>
              </a:rPr>
              <a:t> vi </a:t>
            </a:r>
            <a:r>
              <a:rPr lang="en-US" sz="2400" i="1" dirty="0" err="1" smtClean="0">
                <a:solidFill>
                  <a:srgbClr val="FF0000"/>
                </a:solidFill>
                <a:latin typeface="Aarial"/>
              </a:rPr>
              <a:t>phạm</a:t>
            </a:r>
            <a:r>
              <a:rPr lang="en-US" sz="2400" i="1" dirty="0" smtClean="0">
                <a:solidFill>
                  <a:srgbClr val="FF0000"/>
                </a:solidFill>
                <a:latin typeface="Aarial"/>
              </a:rPr>
              <a:t> </a:t>
            </a:r>
            <a:r>
              <a:rPr lang="en-US" sz="2400" i="1" dirty="0" err="1" smtClean="0">
                <a:solidFill>
                  <a:srgbClr val="FF0000"/>
                </a:solidFill>
                <a:latin typeface="Aarial"/>
              </a:rPr>
              <a:t>pháp</a:t>
            </a:r>
            <a:r>
              <a:rPr lang="en-US" sz="2400" i="1" dirty="0" smtClean="0">
                <a:solidFill>
                  <a:srgbClr val="FF0000"/>
                </a:solidFill>
                <a:latin typeface="Aarial"/>
              </a:rPr>
              <a:t> </a:t>
            </a:r>
            <a:r>
              <a:rPr lang="en-US" sz="2400" i="1" dirty="0" err="1" smtClean="0">
                <a:solidFill>
                  <a:srgbClr val="FF0000"/>
                </a:solidFill>
                <a:latin typeface="Aarial"/>
              </a:rPr>
              <a:t>luật</a:t>
            </a:r>
            <a:r>
              <a:rPr lang="en-US" sz="2400" i="1" dirty="0" smtClean="0">
                <a:solidFill>
                  <a:srgbClr val="FF0000"/>
                </a:solidFill>
                <a:latin typeface="Aarial"/>
              </a:rPr>
              <a:t> </a:t>
            </a:r>
            <a:r>
              <a:rPr lang="en-US" sz="2400" i="1" dirty="0" err="1" smtClean="0">
                <a:solidFill>
                  <a:srgbClr val="FF0000"/>
                </a:solidFill>
                <a:latin typeface="Aarial"/>
              </a:rPr>
              <a:t>mà</a:t>
            </a:r>
            <a:r>
              <a:rPr lang="en-US" sz="2400" i="1" dirty="0" smtClean="0">
                <a:solidFill>
                  <a:srgbClr val="FF0000"/>
                </a:solidFill>
                <a:latin typeface="Aarial"/>
              </a:rPr>
              <a:t> </a:t>
            </a:r>
            <a:r>
              <a:rPr lang="en-US" sz="2400" i="1" dirty="0" err="1" smtClean="0">
                <a:solidFill>
                  <a:srgbClr val="FF0000"/>
                </a:solidFill>
                <a:latin typeface="Aarial"/>
              </a:rPr>
              <a:t>em</a:t>
            </a:r>
            <a:r>
              <a:rPr lang="en-US" sz="2400" i="1" dirty="0" smtClean="0">
                <a:solidFill>
                  <a:srgbClr val="FF0000"/>
                </a:solidFill>
                <a:latin typeface="Aarial"/>
              </a:rPr>
              <a:t> </a:t>
            </a:r>
            <a:r>
              <a:rPr lang="en-US" sz="2400" i="1" dirty="0" err="1" smtClean="0">
                <a:solidFill>
                  <a:srgbClr val="FF0000"/>
                </a:solidFill>
                <a:latin typeface="Aarial"/>
              </a:rPr>
              <a:t>biết</a:t>
            </a:r>
            <a:r>
              <a:rPr lang="en-US" sz="2400" i="1" dirty="0" smtClean="0">
                <a:solidFill>
                  <a:srgbClr val="FF0000"/>
                </a:solidFill>
                <a:latin typeface="Aarial"/>
              </a:rPr>
              <a:t> </a:t>
            </a:r>
            <a:r>
              <a:rPr lang="en-US" sz="2400" i="1" dirty="0" err="1" smtClean="0">
                <a:solidFill>
                  <a:srgbClr val="FF0000"/>
                </a:solidFill>
                <a:latin typeface="Aarial"/>
              </a:rPr>
              <a:t>hoặc</a:t>
            </a:r>
            <a:r>
              <a:rPr lang="en-US" sz="2400" i="1" dirty="0" smtClean="0">
                <a:solidFill>
                  <a:srgbClr val="FF0000"/>
                </a:solidFill>
                <a:latin typeface="Aarial"/>
              </a:rPr>
              <a:t> </a:t>
            </a:r>
            <a:r>
              <a:rPr lang="en-US" sz="2400" i="1" dirty="0" err="1" smtClean="0">
                <a:solidFill>
                  <a:srgbClr val="FF0000"/>
                </a:solidFill>
                <a:latin typeface="Aarial"/>
              </a:rPr>
              <a:t>chứng</a:t>
            </a:r>
            <a:r>
              <a:rPr lang="en-US" sz="2400" i="1" dirty="0" smtClean="0">
                <a:solidFill>
                  <a:srgbClr val="FF0000"/>
                </a:solidFill>
                <a:latin typeface="Aarial"/>
              </a:rPr>
              <a:t> </a:t>
            </a:r>
            <a:r>
              <a:rPr lang="en-US" sz="2400" i="1" dirty="0" err="1" smtClean="0">
                <a:solidFill>
                  <a:srgbClr val="FF0000"/>
                </a:solidFill>
                <a:latin typeface="Aarial"/>
              </a:rPr>
              <a:t>kiến</a:t>
            </a:r>
            <a:r>
              <a:rPr lang="en-US" sz="2400" i="1" dirty="0" smtClean="0">
                <a:solidFill>
                  <a:srgbClr val="FF0000"/>
                </a:solidFill>
                <a:latin typeface="Aarial"/>
              </a:rPr>
              <a:t> </a:t>
            </a:r>
            <a:r>
              <a:rPr lang="en-US" sz="2400" i="1" dirty="0" err="1" smtClean="0">
                <a:solidFill>
                  <a:srgbClr val="FF0000"/>
                </a:solidFill>
                <a:latin typeface="Aarial"/>
              </a:rPr>
              <a:t>và</a:t>
            </a:r>
            <a:r>
              <a:rPr lang="en-US" sz="2400" i="1" dirty="0" smtClean="0">
                <a:solidFill>
                  <a:srgbClr val="FF0000"/>
                </a:solidFill>
                <a:latin typeface="Aarial"/>
              </a:rPr>
              <a:t> </a:t>
            </a:r>
            <a:r>
              <a:rPr lang="en-US" sz="2400" i="1" dirty="0" err="1" smtClean="0">
                <a:solidFill>
                  <a:srgbClr val="FF0000"/>
                </a:solidFill>
                <a:latin typeface="Aarial"/>
              </a:rPr>
              <a:t>nêu</a:t>
            </a:r>
            <a:r>
              <a:rPr lang="en-US" sz="2400" i="1" dirty="0" smtClean="0">
                <a:solidFill>
                  <a:srgbClr val="FF0000"/>
                </a:solidFill>
                <a:latin typeface="Aarial"/>
              </a:rPr>
              <a:t> </a:t>
            </a:r>
            <a:r>
              <a:rPr lang="en-US" sz="2400" i="1" dirty="0" err="1" smtClean="0">
                <a:solidFill>
                  <a:srgbClr val="FF0000"/>
                </a:solidFill>
                <a:latin typeface="Aarial"/>
              </a:rPr>
              <a:t>nhận</a:t>
            </a:r>
            <a:r>
              <a:rPr lang="en-US" sz="2400" i="1" dirty="0" smtClean="0">
                <a:solidFill>
                  <a:srgbClr val="FF0000"/>
                </a:solidFill>
                <a:latin typeface="Aarial"/>
              </a:rPr>
              <a:t> </a:t>
            </a:r>
            <a:r>
              <a:rPr lang="en-US" sz="2400" i="1" dirty="0" err="1" smtClean="0">
                <a:solidFill>
                  <a:srgbClr val="FF0000"/>
                </a:solidFill>
                <a:latin typeface="Aarial"/>
              </a:rPr>
              <a:t>xét</a:t>
            </a:r>
            <a:r>
              <a:rPr lang="en-US" sz="2400" i="1" dirty="0" smtClean="0">
                <a:solidFill>
                  <a:srgbClr val="FF0000"/>
                </a:solidFill>
                <a:latin typeface="Aarial"/>
              </a:rPr>
              <a:t> </a:t>
            </a:r>
            <a:r>
              <a:rPr lang="en-US" sz="2400" i="1" dirty="0" err="1" smtClean="0">
                <a:solidFill>
                  <a:srgbClr val="FF0000"/>
                </a:solidFill>
                <a:latin typeface="Aarial"/>
              </a:rPr>
              <a:t>của</a:t>
            </a:r>
            <a:r>
              <a:rPr lang="en-US" sz="2400" i="1" dirty="0" smtClean="0">
                <a:solidFill>
                  <a:srgbClr val="FF0000"/>
                </a:solidFill>
                <a:latin typeface="Aarial"/>
              </a:rPr>
              <a:t> </a:t>
            </a:r>
            <a:r>
              <a:rPr lang="en-US" sz="2400" i="1" dirty="0" err="1" smtClean="0">
                <a:solidFill>
                  <a:srgbClr val="FF0000"/>
                </a:solidFill>
                <a:latin typeface="Aarial"/>
              </a:rPr>
              <a:t>em</a:t>
            </a:r>
            <a:r>
              <a:rPr lang="en-US" sz="2400" i="1" dirty="0" smtClean="0">
                <a:solidFill>
                  <a:srgbClr val="FF0000"/>
                </a:solidFill>
                <a:latin typeface="Aarial"/>
              </a:rPr>
              <a:t> </a:t>
            </a:r>
            <a:r>
              <a:rPr lang="en-US" sz="2400" i="1" dirty="0" err="1" smtClean="0">
                <a:solidFill>
                  <a:srgbClr val="FF0000"/>
                </a:solidFill>
                <a:latin typeface="Aarial"/>
              </a:rPr>
              <a:t>về</a:t>
            </a:r>
            <a:r>
              <a:rPr lang="en-US" sz="2400" i="1" dirty="0" smtClean="0">
                <a:solidFill>
                  <a:srgbClr val="FF0000"/>
                </a:solidFill>
                <a:latin typeface="Aarial"/>
              </a:rPr>
              <a:t> </a:t>
            </a:r>
            <a:r>
              <a:rPr lang="en-US" sz="2400" i="1" dirty="0" err="1" smtClean="0">
                <a:solidFill>
                  <a:srgbClr val="FF0000"/>
                </a:solidFill>
                <a:latin typeface="Aarial"/>
              </a:rPr>
              <a:t>tình</a:t>
            </a:r>
            <a:r>
              <a:rPr lang="en-US" sz="2400" i="1" dirty="0" smtClean="0">
                <a:solidFill>
                  <a:srgbClr val="FF0000"/>
                </a:solidFill>
                <a:latin typeface="Aarial"/>
              </a:rPr>
              <a:t> </a:t>
            </a:r>
            <a:r>
              <a:rPr lang="en-US" sz="2400" i="1" dirty="0" err="1" smtClean="0">
                <a:solidFill>
                  <a:srgbClr val="FF0000"/>
                </a:solidFill>
                <a:latin typeface="Aarial"/>
              </a:rPr>
              <a:t>huống</a:t>
            </a:r>
            <a:r>
              <a:rPr lang="en-US" sz="2400" i="1" dirty="0" smtClean="0">
                <a:solidFill>
                  <a:srgbClr val="FF0000"/>
                </a:solidFill>
                <a:latin typeface="Aarial"/>
              </a:rPr>
              <a:t> </a:t>
            </a:r>
            <a:r>
              <a:rPr lang="en-US" sz="2400" i="1" dirty="0" err="1" smtClean="0">
                <a:solidFill>
                  <a:srgbClr val="FF0000"/>
                </a:solidFill>
                <a:latin typeface="Aarial"/>
              </a:rPr>
              <a:t>đó</a:t>
            </a:r>
            <a:r>
              <a:rPr lang="en-US" sz="2400" i="1" dirty="0" smtClean="0">
                <a:solidFill>
                  <a:srgbClr val="FF0000"/>
                </a:solidFill>
                <a:latin typeface="Aarial"/>
              </a:rPr>
              <a:t>.</a:t>
            </a:r>
            <a:endParaRPr lang="en-US" sz="2400" i="1" dirty="0">
              <a:solidFill>
                <a:srgbClr val="FF0000"/>
              </a:solidFill>
              <a:latin typeface="Aarial"/>
            </a:endParaRPr>
          </a:p>
        </p:txBody>
      </p:sp>
      <p:sp>
        <p:nvSpPr>
          <p:cNvPr id="2" name="Hexagon 1"/>
          <p:cNvSpPr/>
          <p:nvPr/>
        </p:nvSpPr>
        <p:spPr>
          <a:xfrm>
            <a:off x="0" y="225029"/>
            <a:ext cx="2517569" cy="1140633"/>
          </a:xfrm>
          <a:prstGeom prst="hexag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accent1">
                    <a:lumMod val="50000"/>
                  </a:schemeClr>
                </a:solidFill>
                <a:latin typeface="Aarial"/>
              </a:rPr>
              <a:t>MỞ ĐẦU</a:t>
            </a:r>
            <a:endParaRPr lang="en-US" sz="3200" b="1" i="1" dirty="0">
              <a:solidFill>
                <a:schemeClr val="accent1">
                  <a:lumMod val="50000"/>
                </a:schemeClr>
              </a:solidFill>
              <a:latin typeface="Aarial"/>
            </a:endParaRPr>
          </a:p>
        </p:txBody>
      </p:sp>
    </p:spTree>
    <p:extLst>
      <p:ext uri="{BB962C8B-B14F-4D97-AF65-F5344CB8AC3E}">
        <p14:creationId xmlns:p14="http://schemas.microsoft.com/office/powerpoint/2010/main" val="280795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0629" y="2"/>
            <a:ext cx="11887200" cy="1246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FF0000"/>
                </a:solidFill>
                <a:latin typeface="Times New Roman" panose="02020603050405020304" pitchFamily="18" charset="0"/>
                <a:cs typeface="Times New Roman" panose="02020603050405020304" pitchFamily="18" charset="0"/>
              </a:rPr>
              <a:t>2</a:t>
            </a:r>
            <a:r>
              <a:rPr lang="en-US" sz="3000" b="1" dirty="0" smtClean="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Vai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trò</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của</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pháp</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luật</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trong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đời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sống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xã</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hội</a:t>
            </a:r>
            <a:r>
              <a:rPr lang="en-US" sz="3000" b="1" dirty="0">
                <a:solidFill>
                  <a:srgbClr val="FF0000"/>
                </a:solidFill>
                <a:latin typeface="Times New Roman" panose="02020603050405020304" pitchFamily="18" charset="0"/>
                <a:cs typeface="Times New Roman" panose="02020603050405020304" pitchFamily="18" charset="0"/>
              </a:rPr>
              <a:t>.</a:t>
            </a:r>
            <a:br>
              <a:rPr lang="en-US" sz="3000" b="1" dirty="0">
                <a:solidFill>
                  <a:srgbClr val="FF0000"/>
                </a:solidFill>
                <a:latin typeface="Times New Roman" panose="02020603050405020304" pitchFamily="18" charset="0"/>
                <a:cs typeface="Times New Roman" panose="02020603050405020304" pitchFamily="18" charset="0"/>
              </a:rPr>
            </a:br>
            <a:r>
              <a:rPr lang="en-US" sz="3000" dirty="0">
                <a:solidFill>
                  <a:schemeClr val="accent1">
                    <a:lumMod val="75000"/>
                  </a:schemeClr>
                </a:solidFill>
                <a:latin typeface="Times New Roman" panose="02020603050405020304" pitchFamily="18" charset="0"/>
                <a:cs typeface="Times New Roman" panose="02020603050405020304" pitchFamily="18" charset="0"/>
              </a:rPr>
              <a:t>a)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Pháp</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luật</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là</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phương</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tiện</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để</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Nhà</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nước</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quản</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lí</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kinh</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tế</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quản</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lí</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xã</a:t>
            </a:r>
            <a:r>
              <a:rPr lang="en-US" sz="3000" dirty="0">
                <a:solidFill>
                  <a:schemeClr val="accent1">
                    <a:lumMod val="75000"/>
                  </a:schemeClr>
                </a:solidFill>
                <a:latin typeface="Times New Roman" panose="02020603050405020304" pitchFamily="18" charset="0"/>
                <a:cs typeface="Times New Roman" panose="02020603050405020304" pitchFamily="18" charset="0"/>
              </a:rPr>
              <a:t> </a:t>
            </a:r>
            <a:r>
              <a:rPr lang="en-US" sz="3000" dirty="0" err="1">
                <a:solidFill>
                  <a:schemeClr val="accent1">
                    <a:lumMod val="75000"/>
                  </a:schemeClr>
                </a:solidFill>
                <a:latin typeface="Times New Roman" panose="02020603050405020304" pitchFamily="18" charset="0"/>
                <a:cs typeface="Times New Roman" panose="02020603050405020304" pitchFamily="18" charset="0"/>
              </a:rPr>
              <a:t>hội</a:t>
            </a:r>
            <a:r>
              <a:rPr lang="en-US" sz="300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5" name="Rectangle 4"/>
          <p:cNvSpPr/>
          <p:nvPr/>
        </p:nvSpPr>
        <p:spPr>
          <a:xfrm>
            <a:off x="444666" y="1246910"/>
            <a:ext cx="3367314" cy="401385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Pháp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luật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điều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định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hướng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quan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hệ</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xã</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hội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theo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khuôn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mẫu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chung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thống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ổn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triển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4511766" y="1888177"/>
            <a:ext cx="3124926" cy="383573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Pháp</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luật</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là</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phương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tiện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để</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nhà</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nước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kiểm</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tra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kiểm</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soát</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hoạt</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động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của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cá</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nhân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tổ</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chức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trong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phạm</a:t>
            </a:r>
            <a:r>
              <a:rPr lang="en-US" sz="2800" b="1" i="1" dirty="0">
                <a:solidFill>
                  <a:schemeClr val="tx1"/>
                </a:solidFill>
                <a:latin typeface="Times New Roman" panose="02020603050405020304" pitchFamily="18" charset="0"/>
                <a:cs typeface="Times New Roman" panose="02020603050405020304" pitchFamily="18" charset="0"/>
              </a:rPr>
              <a:t> vi </a:t>
            </a:r>
            <a:r>
              <a:rPr lang="en-US" sz="2800" b="1" i="1" dirty="0" err="1">
                <a:solidFill>
                  <a:schemeClr val="tx1"/>
                </a:solidFill>
                <a:latin typeface="Times New Roman" panose="02020603050405020304" pitchFamily="18" charset="0"/>
                <a:cs typeface="Times New Roman" panose="02020603050405020304" pitchFamily="18" charset="0"/>
              </a:rPr>
              <a:t>lãnh</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thổ</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của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mình</a:t>
            </a:r>
            <a:r>
              <a:rPr lang="en-US" sz="2800" b="1" i="1" dirty="0">
                <a:solidFill>
                  <a:schemeClr val="tx1"/>
                </a:solidFill>
                <a:latin typeface="Times New Roman" panose="02020603050405020304" pitchFamily="18" charset="0"/>
                <a:cs typeface="Times New Roman" panose="02020603050405020304" pitchFamily="18" charset="0"/>
              </a:rPr>
              <a:t>.</a:t>
            </a:r>
          </a:p>
        </p:txBody>
      </p:sp>
      <p:sp>
        <p:nvSpPr>
          <p:cNvPr id="7" name="Rectangle 6"/>
          <p:cNvSpPr/>
          <p:nvPr/>
        </p:nvSpPr>
        <p:spPr>
          <a:xfrm>
            <a:off x="8182099" y="2624447"/>
            <a:ext cx="3545442" cy="364572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ba</a:t>
            </a:r>
            <a:r>
              <a:rPr lang="en-US" sz="280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Pháp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luật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tạo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sở</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pháp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lí</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để</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nước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phát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huy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quyền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lực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sức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mạnh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quản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lí</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nhà</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nước</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nhằm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bảo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bằng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tiến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0058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2697" y="1"/>
            <a:ext cx="11403874" cy="1460499"/>
          </a:xfrm>
        </p:spPr>
        <p:txBody>
          <a:bodyPr>
            <a:normAutofit/>
          </a:bodyPr>
          <a:lstStyle/>
          <a:p>
            <a:r>
              <a:rPr lang="en-US" sz="2800" b="1" dirty="0">
                <a:solidFill>
                  <a:srgbClr val="FF0000"/>
                </a:solidFill>
                <a:latin typeface="Arial" panose="020B0604020202020204" pitchFamily="34" charset="0"/>
                <a:cs typeface="Arial" panose="020B0604020202020204" pitchFamily="34" charset="0"/>
              </a:rPr>
              <a:t>2</a:t>
            </a:r>
            <a:r>
              <a:rPr lang="en-US" sz="2800" b="1" dirty="0" smtClean="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Vai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trò</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của</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pháp</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luật</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trong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đời</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sống</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xã</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hội</a:t>
            </a:r>
            <a:r>
              <a:rPr lang="en-US" sz="2800" b="1" dirty="0">
                <a:solidFill>
                  <a:srgbClr val="FF0000"/>
                </a:solidFill>
                <a:latin typeface="Arial" panose="020B0604020202020204" pitchFamily="34" charset="0"/>
                <a:cs typeface="Arial" panose="020B0604020202020204" pitchFamily="34" charset="0"/>
              </a:rPr>
              <a:t>.</a:t>
            </a:r>
            <a:br>
              <a:rPr lang="en-US" sz="2800" b="1" dirty="0">
                <a:solidFill>
                  <a:srgbClr val="FF0000"/>
                </a:solidFill>
                <a:latin typeface="Arial" panose="020B0604020202020204" pitchFamily="34" charset="0"/>
                <a:cs typeface="Arial" panose="020B0604020202020204" pitchFamily="34" charset="0"/>
              </a:rPr>
            </a:br>
            <a:r>
              <a:rPr lang="en-US" sz="2800" dirty="0">
                <a:solidFill>
                  <a:schemeClr val="accent1">
                    <a:lumMod val="75000"/>
                  </a:schemeClr>
                </a:solidFill>
                <a:latin typeface="Arial" panose="020B0604020202020204" pitchFamily="34" charset="0"/>
                <a:cs typeface="Arial" panose="020B0604020202020204" pitchFamily="34" charset="0"/>
              </a:rPr>
              <a:t>b) </a:t>
            </a:r>
            <a:r>
              <a:rPr lang="en-US" sz="2800" dirty="0" err="1">
                <a:solidFill>
                  <a:schemeClr val="accent1">
                    <a:lumMod val="75000"/>
                  </a:schemeClr>
                </a:solidFill>
                <a:latin typeface="Arial" panose="020B0604020202020204" pitchFamily="34" charset="0"/>
                <a:cs typeface="Arial" panose="020B0604020202020204" pitchFamily="34" charset="0"/>
              </a:rPr>
              <a:t>Pháp</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luật</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là</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phương</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tiện</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để</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công</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dân</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thực</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hiện</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bảo</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vệ</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quyền</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và</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lợi</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ích</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hợp</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pháp</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a:solidFill>
                  <a:schemeClr val="accent1">
                    <a:lumMod val="75000"/>
                  </a:schemeClr>
                </a:solidFill>
                <a:latin typeface="Arial" panose="020B0604020202020204" pitchFamily="34" charset="0"/>
                <a:cs typeface="Arial" panose="020B0604020202020204" pitchFamily="34" charset="0"/>
              </a:rPr>
              <a:t>của</a:t>
            </a:r>
            <a:r>
              <a:rPr lang="en-US" sz="2800" dirty="0">
                <a:solidFill>
                  <a:schemeClr val="accent1">
                    <a:lumMod val="75000"/>
                  </a:schemeClr>
                </a:solidFill>
                <a:latin typeface="Arial" panose="020B0604020202020204" pitchFamily="34" charset="0"/>
                <a:cs typeface="Arial" panose="020B0604020202020204" pitchFamily="34" charset="0"/>
              </a:rPr>
              <a:t> </a:t>
            </a:r>
            <a:r>
              <a:rPr lang="en-US" sz="2800" dirty="0" err="1" smtClean="0">
                <a:solidFill>
                  <a:schemeClr val="accent1">
                    <a:lumMod val="75000"/>
                  </a:schemeClr>
                </a:solidFill>
                <a:latin typeface="Arial" panose="020B0604020202020204" pitchFamily="34" charset="0"/>
                <a:cs typeface="Arial" panose="020B0604020202020204" pitchFamily="34" charset="0"/>
              </a:rPr>
              <a:t>mình</a:t>
            </a:r>
            <a:endParaRPr lang="en-US" sz="2800" dirty="0">
              <a:solidFill>
                <a:schemeClr val="accent1">
                  <a:lumMod val="75000"/>
                </a:schemeClr>
              </a:solidFill>
              <a:latin typeface="Arial" panose="020B0604020202020204" pitchFamily="34" charset="0"/>
              <a:cs typeface="Arial" panose="020B0604020202020204" pitchFamily="34" charset="0"/>
            </a:endParaRPr>
          </a:p>
        </p:txBody>
      </p:sp>
      <p:sp>
        <p:nvSpPr>
          <p:cNvPr id="5" name="Rectangle 4"/>
          <p:cNvSpPr/>
          <p:nvPr/>
        </p:nvSpPr>
        <p:spPr>
          <a:xfrm>
            <a:off x="186244" y="1377372"/>
            <a:ext cx="11736779" cy="830997"/>
          </a:xfrm>
          <a:prstGeom prst="rect">
            <a:avLst/>
          </a:prstGeom>
        </p:spPr>
        <p:txBody>
          <a:bodyPr wrap="square">
            <a:spAutoFit/>
          </a:bodyPr>
          <a:lstStyle/>
          <a:p>
            <a:r>
              <a:rPr lang="vi-VN" sz="2400" dirty="0">
                <a:solidFill>
                  <a:srgbClr val="FF0000"/>
                </a:solidFill>
              </a:rPr>
              <a:t>Theo em, pháp luật đã bảo vệ quyền và lợi ích hợp pháp của anh </a:t>
            </a:r>
            <a:r>
              <a:rPr lang="vi-VN" sz="2400" dirty="0" smtClean="0">
                <a:solidFill>
                  <a:srgbClr val="FF0000"/>
                </a:solidFill>
              </a:rPr>
              <a:t>B</a:t>
            </a:r>
            <a:r>
              <a:rPr lang="en-US" sz="2400" dirty="0" smtClean="0">
                <a:solidFill>
                  <a:srgbClr val="FF0000"/>
                </a:solidFill>
              </a:rPr>
              <a:t> </a:t>
            </a:r>
            <a:r>
              <a:rPr lang="en-US" sz="2400" dirty="0" err="1" smtClean="0">
                <a:solidFill>
                  <a:srgbClr val="FF0000"/>
                </a:solidFill>
                <a:latin typeface="Arial" panose="020B0604020202020204" pitchFamily="34" charset="0"/>
                <a:cs typeface="Arial" panose="020B0604020202020204" pitchFamily="34" charset="0"/>
              </a:rPr>
              <a:t>trong</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trường</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hợp</a:t>
            </a:r>
            <a:r>
              <a:rPr lang="en-US" sz="2400" dirty="0" smtClean="0">
                <a:solidFill>
                  <a:srgbClr val="FF0000"/>
                </a:solidFill>
                <a:latin typeface="Arial" panose="020B0604020202020204" pitchFamily="34" charset="0"/>
                <a:cs typeface="Arial" panose="020B0604020202020204" pitchFamily="34" charset="0"/>
              </a:rPr>
              <a:t> SGK</a:t>
            </a:r>
            <a:r>
              <a:rPr lang="vi-VN" sz="2400" dirty="0" smtClean="0">
                <a:solidFill>
                  <a:srgbClr val="FF0000"/>
                </a:solidFill>
                <a:latin typeface="Arial" panose="020B0604020202020204" pitchFamily="34" charset="0"/>
                <a:cs typeface="Arial" panose="020B0604020202020204" pitchFamily="34" charset="0"/>
              </a:rPr>
              <a:t> </a:t>
            </a:r>
            <a:r>
              <a:rPr lang="vi-VN" sz="2400" dirty="0">
                <a:solidFill>
                  <a:srgbClr val="FF0000"/>
                </a:solidFill>
              </a:rPr>
              <a:t>như thế nào?</a:t>
            </a:r>
            <a:endParaRPr lang="en-US" sz="2400" dirty="0">
              <a:solidFill>
                <a:srgbClr val="FF0000"/>
              </a:solidFill>
            </a:endParaRPr>
          </a:p>
        </p:txBody>
      </p:sp>
      <p:sp>
        <p:nvSpPr>
          <p:cNvPr id="6" name="Rectangle 5"/>
          <p:cNvSpPr/>
          <p:nvPr/>
        </p:nvSpPr>
        <p:spPr>
          <a:xfrm>
            <a:off x="819397" y="2208369"/>
            <a:ext cx="10497787" cy="1938992"/>
          </a:xfrm>
          <a:prstGeom prst="rect">
            <a:avLst/>
          </a:prstGeom>
        </p:spPr>
        <p:txBody>
          <a:bodyPr wrap="square">
            <a:spAutoFit/>
          </a:bodyPr>
          <a:lstStyle/>
          <a:p>
            <a:pPr algn="just"/>
            <a:r>
              <a:rPr lang="en-US" sz="2400" dirty="0" err="1">
                <a:solidFill>
                  <a:srgbClr val="000000"/>
                </a:solidFill>
                <a:latin typeface="Open Sans"/>
              </a:rPr>
              <a:t>P</a:t>
            </a:r>
            <a:r>
              <a:rPr lang="en-US" sz="2400" dirty="0" err="1" smtClean="0">
                <a:solidFill>
                  <a:srgbClr val="000000"/>
                </a:solidFill>
                <a:latin typeface="Open Sans"/>
              </a:rPr>
              <a:t>háp</a:t>
            </a:r>
            <a:r>
              <a:rPr lang="en-US" sz="2400" dirty="0" smtClean="0">
                <a:solidFill>
                  <a:srgbClr val="000000"/>
                </a:solidFill>
                <a:latin typeface="Open Sans"/>
              </a:rPr>
              <a:t> </a:t>
            </a:r>
            <a:r>
              <a:rPr lang="en-US" sz="2400" dirty="0" err="1">
                <a:solidFill>
                  <a:srgbClr val="000000"/>
                </a:solidFill>
                <a:latin typeface="Open Sans"/>
              </a:rPr>
              <a:t>luật</a:t>
            </a:r>
            <a:r>
              <a:rPr lang="en-US" sz="2400" dirty="0">
                <a:solidFill>
                  <a:srgbClr val="000000"/>
                </a:solidFill>
                <a:latin typeface="Open Sans"/>
              </a:rPr>
              <a:t> </a:t>
            </a:r>
            <a:r>
              <a:rPr lang="en-US" sz="2400" dirty="0" err="1">
                <a:solidFill>
                  <a:srgbClr val="000000"/>
                </a:solidFill>
                <a:latin typeface="Open Sans"/>
              </a:rPr>
              <a:t>đã</a:t>
            </a:r>
            <a:r>
              <a:rPr lang="en-US" sz="2400" dirty="0">
                <a:solidFill>
                  <a:srgbClr val="000000"/>
                </a:solidFill>
                <a:latin typeface="Open Sans"/>
              </a:rPr>
              <a:t> </a:t>
            </a:r>
            <a:r>
              <a:rPr lang="en-US" sz="2400" dirty="0" err="1">
                <a:solidFill>
                  <a:srgbClr val="000000"/>
                </a:solidFill>
                <a:latin typeface="Open Sans"/>
              </a:rPr>
              <a:t>bảo</a:t>
            </a:r>
            <a:r>
              <a:rPr lang="en-US" sz="2400" dirty="0">
                <a:solidFill>
                  <a:srgbClr val="000000"/>
                </a:solidFill>
                <a:latin typeface="Open Sans"/>
              </a:rPr>
              <a:t> </a:t>
            </a:r>
            <a:r>
              <a:rPr lang="en-US" sz="2400" dirty="0" err="1">
                <a:solidFill>
                  <a:srgbClr val="000000"/>
                </a:solidFill>
                <a:latin typeface="Open Sans"/>
              </a:rPr>
              <a:t>vệ</a:t>
            </a:r>
            <a:r>
              <a:rPr lang="en-US" sz="2400" dirty="0">
                <a:solidFill>
                  <a:srgbClr val="000000"/>
                </a:solidFill>
                <a:latin typeface="Open Sans"/>
              </a:rPr>
              <a:t> </a:t>
            </a:r>
            <a:r>
              <a:rPr lang="en-US" sz="2400" dirty="0" err="1">
                <a:solidFill>
                  <a:srgbClr val="000000"/>
                </a:solidFill>
                <a:latin typeface="Open Sans"/>
              </a:rPr>
              <a:t>quyền</a:t>
            </a:r>
            <a:r>
              <a:rPr lang="en-US" sz="2400" dirty="0">
                <a:solidFill>
                  <a:srgbClr val="000000"/>
                </a:solidFill>
                <a:latin typeface="Open Sans"/>
              </a:rPr>
              <a:t> </a:t>
            </a:r>
            <a:r>
              <a:rPr lang="en-US" sz="2400" dirty="0" err="1">
                <a:solidFill>
                  <a:srgbClr val="000000"/>
                </a:solidFill>
                <a:latin typeface="Open Sans"/>
              </a:rPr>
              <a:t>và</a:t>
            </a:r>
            <a:r>
              <a:rPr lang="en-US" sz="2400" dirty="0">
                <a:solidFill>
                  <a:srgbClr val="000000"/>
                </a:solidFill>
                <a:latin typeface="Open Sans"/>
              </a:rPr>
              <a:t> </a:t>
            </a:r>
            <a:r>
              <a:rPr lang="en-US" sz="2400" dirty="0" err="1">
                <a:solidFill>
                  <a:srgbClr val="000000"/>
                </a:solidFill>
                <a:latin typeface="Open Sans"/>
              </a:rPr>
              <a:t>lợi</a:t>
            </a:r>
            <a:r>
              <a:rPr lang="en-US" sz="2400" dirty="0">
                <a:solidFill>
                  <a:srgbClr val="000000"/>
                </a:solidFill>
                <a:latin typeface="Open Sans"/>
              </a:rPr>
              <a:t> </a:t>
            </a:r>
            <a:r>
              <a:rPr lang="en-US" sz="2400" dirty="0" err="1">
                <a:solidFill>
                  <a:srgbClr val="000000"/>
                </a:solidFill>
                <a:latin typeface="Open Sans"/>
              </a:rPr>
              <a:t>ích</a:t>
            </a:r>
            <a:r>
              <a:rPr lang="en-US" sz="2400" dirty="0">
                <a:solidFill>
                  <a:srgbClr val="000000"/>
                </a:solidFill>
                <a:latin typeface="Open Sans"/>
              </a:rPr>
              <a:t> </a:t>
            </a:r>
            <a:r>
              <a:rPr lang="en-US" sz="2400" dirty="0" err="1">
                <a:solidFill>
                  <a:srgbClr val="000000"/>
                </a:solidFill>
                <a:latin typeface="Open Sans"/>
              </a:rPr>
              <a:t>hợp</a:t>
            </a:r>
            <a:r>
              <a:rPr lang="en-US" sz="2400" dirty="0">
                <a:solidFill>
                  <a:srgbClr val="000000"/>
                </a:solidFill>
                <a:latin typeface="Open Sans"/>
              </a:rPr>
              <a:t> </a:t>
            </a:r>
            <a:r>
              <a:rPr lang="en-US" sz="2400" dirty="0" err="1">
                <a:solidFill>
                  <a:srgbClr val="000000"/>
                </a:solidFill>
                <a:latin typeface="Open Sans"/>
              </a:rPr>
              <a:t>pháp</a:t>
            </a:r>
            <a:r>
              <a:rPr lang="en-US" sz="2400" dirty="0">
                <a:solidFill>
                  <a:srgbClr val="000000"/>
                </a:solidFill>
                <a:latin typeface="Open Sans"/>
              </a:rPr>
              <a:t> </a:t>
            </a:r>
            <a:r>
              <a:rPr lang="en-US" sz="2400" dirty="0" err="1">
                <a:solidFill>
                  <a:srgbClr val="000000"/>
                </a:solidFill>
                <a:latin typeface="Open Sans"/>
              </a:rPr>
              <a:t>của</a:t>
            </a:r>
            <a:r>
              <a:rPr lang="en-US" sz="2400" dirty="0">
                <a:solidFill>
                  <a:srgbClr val="000000"/>
                </a:solidFill>
                <a:latin typeface="Open Sans"/>
              </a:rPr>
              <a:t> </a:t>
            </a:r>
            <a:r>
              <a:rPr lang="en-US" sz="2400" dirty="0" err="1">
                <a:solidFill>
                  <a:srgbClr val="000000"/>
                </a:solidFill>
                <a:latin typeface="Open Sans"/>
              </a:rPr>
              <a:t>anh</a:t>
            </a:r>
            <a:r>
              <a:rPr lang="en-US" sz="2400" dirty="0">
                <a:solidFill>
                  <a:srgbClr val="000000"/>
                </a:solidFill>
                <a:latin typeface="Open Sans"/>
              </a:rPr>
              <a:t> B </a:t>
            </a:r>
            <a:r>
              <a:rPr lang="en-US" sz="2400" dirty="0" err="1">
                <a:solidFill>
                  <a:srgbClr val="000000"/>
                </a:solidFill>
                <a:latin typeface="Open Sans"/>
              </a:rPr>
              <a:t>bằng</a:t>
            </a:r>
            <a:r>
              <a:rPr lang="en-US" sz="2400" dirty="0">
                <a:solidFill>
                  <a:srgbClr val="000000"/>
                </a:solidFill>
                <a:latin typeface="Open Sans"/>
              </a:rPr>
              <a:t> </a:t>
            </a:r>
            <a:r>
              <a:rPr lang="en-US" sz="2400" dirty="0" err="1">
                <a:solidFill>
                  <a:srgbClr val="000000"/>
                </a:solidFill>
                <a:latin typeface="Open Sans"/>
              </a:rPr>
              <a:t>việc</a:t>
            </a:r>
            <a:r>
              <a:rPr lang="en-US" sz="2400" dirty="0">
                <a:solidFill>
                  <a:srgbClr val="000000"/>
                </a:solidFill>
                <a:latin typeface="Open Sans"/>
              </a:rPr>
              <a:t>: </a:t>
            </a:r>
            <a:r>
              <a:rPr lang="en-US" sz="2400" dirty="0" err="1">
                <a:solidFill>
                  <a:srgbClr val="000000"/>
                </a:solidFill>
                <a:latin typeface="Open Sans"/>
              </a:rPr>
              <a:t>sau</a:t>
            </a:r>
            <a:r>
              <a:rPr lang="en-US" sz="2400" dirty="0">
                <a:solidFill>
                  <a:srgbClr val="000000"/>
                </a:solidFill>
                <a:latin typeface="Open Sans"/>
              </a:rPr>
              <a:t> </a:t>
            </a:r>
            <a:r>
              <a:rPr lang="en-US" sz="2400" dirty="0" err="1">
                <a:solidFill>
                  <a:srgbClr val="000000"/>
                </a:solidFill>
                <a:latin typeface="Open Sans"/>
              </a:rPr>
              <a:t>khi</a:t>
            </a:r>
            <a:r>
              <a:rPr lang="en-US" sz="2400" dirty="0">
                <a:solidFill>
                  <a:srgbClr val="000000"/>
                </a:solidFill>
                <a:latin typeface="Open Sans"/>
              </a:rPr>
              <a:t> </a:t>
            </a:r>
            <a:r>
              <a:rPr lang="en-US" sz="2400" dirty="0" err="1">
                <a:solidFill>
                  <a:srgbClr val="000000"/>
                </a:solidFill>
                <a:latin typeface="Open Sans"/>
              </a:rPr>
              <a:t>anh</a:t>
            </a:r>
            <a:r>
              <a:rPr lang="en-US" sz="2400" dirty="0">
                <a:solidFill>
                  <a:srgbClr val="000000"/>
                </a:solidFill>
                <a:latin typeface="Open Sans"/>
              </a:rPr>
              <a:t> B </a:t>
            </a:r>
            <a:r>
              <a:rPr lang="en-US" sz="2400" dirty="0" err="1">
                <a:solidFill>
                  <a:srgbClr val="000000"/>
                </a:solidFill>
                <a:latin typeface="Open Sans"/>
              </a:rPr>
              <a:t>kiện</a:t>
            </a:r>
            <a:r>
              <a:rPr lang="en-US" sz="2400" dirty="0">
                <a:solidFill>
                  <a:srgbClr val="000000"/>
                </a:solidFill>
                <a:latin typeface="Open Sans"/>
              </a:rPr>
              <a:t>, </a:t>
            </a:r>
            <a:r>
              <a:rPr lang="en-US" sz="2400" dirty="0" err="1">
                <a:solidFill>
                  <a:srgbClr val="000000"/>
                </a:solidFill>
                <a:latin typeface="Open Sans"/>
              </a:rPr>
              <a:t>tòa</a:t>
            </a:r>
            <a:r>
              <a:rPr lang="en-US" sz="2400" dirty="0">
                <a:solidFill>
                  <a:srgbClr val="000000"/>
                </a:solidFill>
                <a:latin typeface="Open Sans"/>
              </a:rPr>
              <a:t> </a:t>
            </a:r>
            <a:r>
              <a:rPr lang="en-US" sz="2400" dirty="0" err="1">
                <a:solidFill>
                  <a:srgbClr val="000000"/>
                </a:solidFill>
                <a:latin typeface="Open Sans"/>
              </a:rPr>
              <a:t>án</a:t>
            </a:r>
            <a:r>
              <a:rPr lang="en-US" sz="2400" dirty="0">
                <a:solidFill>
                  <a:srgbClr val="000000"/>
                </a:solidFill>
                <a:latin typeface="Open Sans"/>
              </a:rPr>
              <a:t> </a:t>
            </a:r>
            <a:r>
              <a:rPr lang="en-US" sz="2400" dirty="0" err="1">
                <a:solidFill>
                  <a:srgbClr val="000000"/>
                </a:solidFill>
                <a:latin typeface="Open Sans"/>
              </a:rPr>
              <a:t>nhân</a:t>
            </a:r>
            <a:r>
              <a:rPr lang="en-US" sz="2400" dirty="0">
                <a:solidFill>
                  <a:srgbClr val="000000"/>
                </a:solidFill>
                <a:latin typeface="Open Sans"/>
              </a:rPr>
              <a:t> </a:t>
            </a:r>
            <a:r>
              <a:rPr lang="en-US" sz="2400" dirty="0" err="1">
                <a:solidFill>
                  <a:srgbClr val="000000"/>
                </a:solidFill>
                <a:latin typeface="Open Sans"/>
              </a:rPr>
              <a:t>dân</a:t>
            </a:r>
            <a:r>
              <a:rPr lang="en-US" sz="2400" dirty="0">
                <a:solidFill>
                  <a:srgbClr val="000000"/>
                </a:solidFill>
                <a:latin typeface="Open Sans"/>
              </a:rPr>
              <a:t> </a:t>
            </a:r>
            <a:r>
              <a:rPr lang="en-US" sz="2400" dirty="0" err="1">
                <a:solidFill>
                  <a:srgbClr val="000000"/>
                </a:solidFill>
                <a:latin typeface="Open Sans"/>
              </a:rPr>
              <a:t>đã</a:t>
            </a:r>
            <a:r>
              <a:rPr lang="en-US" sz="2400" dirty="0">
                <a:solidFill>
                  <a:srgbClr val="000000"/>
                </a:solidFill>
                <a:latin typeface="Open Sans"/>
              </a:rPr>
              <a:t> </a:t>
            </a:r>
            <a:r>
              <a:rPr lang="en-US" sz="2400" dirty="0" err="1">
                <a:solidFill>
                  <a:srgbClr val="000000"/>
                </a:solidFill>
                <a:latin typeface="Open Sans"/>
              </a:rPr>
              <a:t>tuyên</a:t>
            </a:r>
            <a:r>
              <a:rPr lang="en-US" sz="2400" dirty="0">
                <a:solidFill>
                  <a:srgbClr val="000000"/>
                </a:solidFill>
                <a:latin typeface="Open Sans"/>
              </a:rPr>
              <a:t> </a:t>
            </a:r>
            <a:r>
              <a:rPr lang="en-US" sz="2400" dirty="0" err="1">
                <a:solidFill>
                  <a:srgbClr val="000000"/>
                </a:solidFill>
                <a:latin typeface="Open Sans"/>
              </a:rPr>
              <a:t>Quyết</a:t>
            </a:r>
            <a:r>
              <a:rPr lang="en-US" sz="2400" dirty="0">
                <a:solidFill>
                  <a:srgbClr val="000000"/>
                </a:solidFill>
                <a:latin typeface="Open Sans"/>
              </a:rPr>
              <a:t> </a:t>
            </a:r>
            <a:r>
              <a:rPr lang="en-US" sz="2400" dirty="0" err="1">
                <a:solidFill>
                  <a:srgbClr val="000000"/>
                </a:solidFill>
                <a:latin typeface="Open Sans"/>
              </a:rPr>
              <a:t>định</a:t>
            </a:r>
            <a:r>
              <a:rPr lang="en-US" sz="2400" dirty="0">
                <a:solidFill>
                  <a:srgbClr val="000000"/>
                </a:solidFill>
                <a:latin typeface="Open Sans"/>
              </a:rPr>
              <a:t> </a:t>
            </a:r>
            <a:r>
              <a:rPr lang="en-US" sz="2400" dirty="0" err="1">
                <a:solidFill>
                  <a:srgbClr val="000000"/>
                </a:solidFill>
                <a:latin typeface="Open Sans"/>
              </a:rPr>
              <a:t>chấm</a:t>
            </a:r>
            <a:r>
              <a:rPr lang="en-US" sz="2400" dirty="0">
                <a:solidFill>
                  <a:srgbClr val="000000"/>
                </a:solidFill>
                <a:latin typeface="Open Sans"/>
              </a:rPr>
              <a:t> </a:t>
            </a:r>
            <a:r>
              <a:rPr lang="en-US" sz="2400" dirty="0" err="1">
                <a:solidFill>
                  <a:srgbClr val="000000"/>
                </a:solidFill>
                <a:latin typeface="Open Sans"/>
              </a:rPr>
              <a:t>dứt</a:t>
            </a:r>
            <a:r>
              <a:rPr lang="en-US" sz="2400" dirty="0">
                <a:solidFill>
                  <a:srgbClr val="000000"/>
                </a:solidFill>
                <a:latin typeface="Open Sans"/>
              </a:rPr>
              <a:t> </a:t>
            </a:r>
            <a:r>
              <a:rPr lang="en-US" sz="2400" dirty="0" err="1">
                <a:solidFill>
                  <a:srgbClr val="000000"/>
                </a:solidFill>
                <a:latin typeface="Open Sans"/>
              </a:rPr>
              <a:t>hợp</a:t>
            </a:r>
            <a:r>
              <a:rPr lang="en-US" sz="2400" dirty="0">
                <a:solidFill>
                  <a:srgbClr val="000000"/>
                </a:solidFill>
                <a:latin typeface="Open Sans"/>
              </a:rPr>
              <a:t> </a:t>
            </a:r>
            <a:r>
              <a:rPr lang="en-US" sz="2400" dirty="0" err="1">
                <a:solidFill>
                  <a:srgbClr val="000000"/>
                </a:solidFill>
                <a:latin typeface="Open Sans"/>
              </a:rPr>
              <a:t>đồng</a:t>
            </a:r>
            <a:r>
              <a:rPr lang="en-US" sz="2400" dirty="0">
                <a:solidFill>
                  <a:srgbClr val="000000"/>
                </a:solidFill>
                <a:latin typeface="Open Sans"/>
              </a:rPr>
              <a:t> </a:t>
            </a:r>
            <a:r>
              <a:rPr lang="en-US" sz="2400" dirty="0" err="1">
                <a:solidFill>
                  <a:srgbClr val="000000"/>
                </a:solidFill>
                <a:latin typeface="Open Sans"/>
              </a:rPr>
              <a:t>lao</a:t>
            </a:r>
            <a:r>
              <a:rPr lang="en-US" sz="2400" dirty="0">
                <a:solidFill>
                  <a:srgbClr val="000000"/>
                </a:solidFill>
                <a:latin typeface="Open Sans"/>
              </a:rPr>
              <a:t> </a:t>
            </a:r>
            <a:r>
              <a:rPr lang="en-US" sz="2400" dirty="0" err="1">
                <a:solidFill>
                  <a:srgbClr val="000000"/>
                </a:solidFill>
                <a:latin typeface="Open Sans"/>
              </a:rPr>
              <a:t>động</a:t>
            </a:r>
            <a:r>
              <a:rPr lang="en-US" sz="2400" dirty="0">
                <a:solidFill>
                  <a:srgbClr val="000000"/>
                </a:solidFill>
                <a:latin typeface="Open Sans"/>
              </a:rPr>
              <a:t> </a:t>
            </a:r>
            <a:r>
              <a:rPr lang="en-US" sz="2400" dirty="0" err="1">
                <a:solidFill>
                  <a:srgbClr val="000000"/>
                </a:solidFill>
                <a:latin typeface="Open Sans"/>
              </a:rPr>
              <a:t>của</a:t>
            </a:r>
            <a:r>
              <a:rPr lang="en-US" sz="2400" dirty="0">
                <a:solidFill>
                  <a:srgbClr val="000000"/>
                </a:solidFill>
                <a:latin typeface="Open Sans"/>
              </a:rPr>
              <a:t> </a:t>
            </a:r>
            <a:r>
              <a:rPr lang="en-US" sz="2400" dirty="0" err="1">
                <a:solidFill>
                  <a:srgbClr val="000000"/>
                </a:solidFill>
                <a:latin typeface="Open Sans"/>
              </a:rPr>
              <a:t>công</a:t>
            </a:r>
            <a:r>
              <a:rPr lang="en-US" sz="2400" dirty="0">
                <a:solidFill>
                  <a:srgbClr val="000000"/>
                </a:solidFill>
                <a:latin typeface="Open Sans"/>
              </a:rPr>
              <a:t> ty X </a:t>
            </a:r>
            <a:r>
              <a:rPr lang="en-US" sz="2400" dirty="0" err="1">
                <a:solidFill>
                  <a:srgbClr val="000000"/>
                </a:solidFill>
                <a:latin typeface="Open Sans"/>
              </a:rPr>
              <a:t>đã</a:t>
            </a:r>
            <a:r>
              <a:rPr lang="en-US" sz="2400" dirty="0">
                <a:solidFill>
                  <a:srgbClr val="000000"/>
                </a:solidFill>
                <a:latin typeface="Open Sans"/>
              </a:rPr>
              <a:t> </a:t>
            </a:r>
            <a:r>
              <a:rPr lang="en-US" sz="2400" dirty="0" err="1">
                <a:solidFill>
                  <a:srgbClr val="000000"/>
                </a:solidFill>
                <a:latin typeface="Open Sans"/>
              </a:rPr>
              <a:t>đối</a:t>
            </a:r>
            <a:r>
              <a:rPr lang="en-US" sz="2400" dirty="0">
                <a:solidFill>
                  <a:srgbClr val="000000"/>
                </a:solidFill>
                <a:latin typeface="Open Sans"/>
              </a:rPr>
              <a:t> </a:t>
            </a:r>
            <a:r>
              <a:rPr lang="en-US" sz="2400" dirty="0" err="1">
                <a:solidFill>
                  <a:srgbClr val="000000"/>
                </a:solidFill>
                <a:latin typeface="Open Sans"/>
              </a:rPr>
              <a:t>với</a:t>
            </a:r>
            <a:r>
              <a:rPr lang="en-US" sz="2400" dirty="0">
                <a:solidFill>
                  <a:srgbClr val="000000"/>
                </a:solidFill>
                <a:latin typeface="Open Sans"/>
              </a:rPr>
              <a:t> </a:t>
            </a:r>
            <a:r>
              <a:rPr lang="en-US" sz="2400" dirty="0" err="1">
                <a:solidFill>
                  <a:srgbClr val="000000"/>
                </a:solidFill>
                <a:latin typeface="Open Sans"/>
              </a:rPr>
              <a:t>anh</a:t>
            </a:r>
            <a:r>
              <a:rPr lang="en-US" sz="2400" dirty="0">
                <a:solidFill>
                  <a:srgbClr val="000000"/>
                </a:solidFill>
                <a:latin typeface="Open Sans"/>
              </a:rPr>
              <a:t> B </a:t>
            </a:r>
            <a:r>
              <a:rPr lang="en-US" sz="2400" dirty="0" err="1">
                <a:solidFill>
                  <a:srgbClr val="000000"/>
                </a:solidFill>
                <a:latin typeface="Open Sans"/>
              </a:rPr>
              <a:t>là</a:t>
            </a:r>
            <a:r>
              <a:rPr lang="en-US" sz="2400" dirty="0">
                <a:solidFill>
                  <a:srgbClr val="000000"/>
                </a:solidFill>
                <a:latin typeface="Open Sans"/>
              </a:rPr>
              <a:t> </a:t>
            </a:r>
            <a:r>
              <a:rPr lang="en-US" sz="2400" dirty="0" err="1">
                <a:solidFill>
                  <a:srgbClr val="000000"/>
                </a:solidFill>
                <a:latin typeface="Open Sans"/>
              </a:rPr>
              <a:t>trái</a:t>
            </a:r>
            <a:r>
              <a:rPr lang="en-US" sz="2400" dirty="0">
                <a:solidFill>
                  <a:srgbClr val="000000"/>
                </a:solidFill>
                <a:latin typeface="Open Sans"/>
              </a:rPr>
              <a:t> </a:t>
            </a:r>
            <a:r>
              <a:rPr lang="en-US" sz="2400" dirty="0" err="1">
                <a:solidFill>
                  <a:srgbClr val="000000"/>
                </a:solidFill>
                <a:latin typeface="Open Sans"/>
              </a:rPr>
              <a:t>pháp</a:t>
            </a:r>
            <a:r>
              <a:rPr lang="en-US" sz="2400" dirty="0">
                <a:solidFill>
                  <a:srgbClr val="000000"/>
                </a:solidFill>
                <a:latin typeface="Open Sans"/>
              </a:rPr>
              <a:t> </a:t>
            </a:r>
            <a:r>
              <a:rPr lang="en-US" sz="2400" dirty="0" err="1">
                <a:solidFill>
                  <a:srgbClr val="000000"/>
                </a:solidFill>
                <a:latin typeface="Open Sans"/>
              </a:rPr>
              <a:t>luật</a:t>
            </a:r>
            <a:r>
              <a:rPr lang="en-US" sz="2400" dirty="0">
                <a:solidFill>
                  <a:srgbClr val="000000"/>
                </a:solidFill>
                <a:latin typeface="Open Sans"/>
              </a:rPr>
              <a:t>, </a:t>
            </a:r>
            <a:r>
              <a:rPr lang="en-US" sz="2400" dirty="0" err="1">
                <a:solidFill>
                  <a:srgbClr val="000000"/>
                </a:solidFill>
                <a:latin typeface="Open Sans"/>
              </a:rPr>
              <a:t>buộc</a:t>
            </a:r>
            <a:r>
              <a:rPr lang="en-US" sz="2400" dirty="0">
                <a:solidFill>
                  <a:srgbClr val="000000"/>
                </a:solidFill>
                <a:latin typeface="Open Sans"/>
              </a:rPr>
              <a:t> </a:t>
            </a:r>
            <a:r>
              <a:rPr lang="en-US" sz="2400" dirty="0" err="1">
                <a:solidFill>
                  <a:srgbClr val="000000"/>
                </a:solidFill>
                <a:latin typeface="Open Sans"/>
              </a:rPr>
              <a:t>phải</a:t>
            </a:r>
            <a:r>
              <a:rPr lang="en-US" sz="2400" dirty="0">
                <a:solidFill>
                  <a:srgbClr val="000000"/>
                </a:solidFill>
                <a:latin typeface="Open Sans"/>
              </a:rPr>
              <a:t> </a:t>
            </a:r>
            <a:r>
              <a:rPr lang="en-US" sz="2400" dirty="0" err="1">
                <a:solidFill>
                  <a:srgbClr val="000000"/>
                </a:solidFill>
                <a:latin typeface="Open Sans"/>
              </a:rPr>
              <a:t>hủy</a:t>
            </a:r>
            <a:r>
              <a:rPr lang="en-US" sz="2400" dirty="0">
                <a:solidFill>
                  <a:srgbClr val="000000"/>
                </a:solidFill>
                <a:latin typeface="Open Sans"/>
              </a:rPr>
              <a:t>. </a:t>
            </a:r>
            <a:r>
              <a:rPr lang="en-US" sz="2400" dirty="0" err="1">
                <a:solidFill>
                  <a:srgbClr val="000000"/>
                </a:solidFill>
                <a:latin typeface="Open Sans"/>
              </a:rPr>
              <a:t>Công</a:t>
            </a:r>
            <a:r>
              <a:rPr lang="en-US" sz="2400" dirty="0">
                <a:solidFill>
                  <a:srgbClr val="000000"/>
                </a:solidFill>
                <a:latin typeface="Open Sans"/>
              </a:rPr>
              <a:t> ty X </a:t>
            </a:r>
            <a:r>
              <a:rPr lang="en-US" sz="2400" dirty="0" err="1">
                <a:solidFill>
                  <a:srgbClr val="000000"/>
                </a:solidFill>
                <a:latin typeface="Open Sans"/>
              </a:rPr>
              <a:t>phải</a:t>
            </a:r>
            <a:r>
              <a:rPr lang="en-US" sz="2400" dirty="0">
                <a:solidFill>
                  <a:srgbClr val="000000"/>
                </a:solidFill>
                <a:latin typeface="Open Sans"/>
              </a:rPr>
              <a:t> </a:t>
            </a:r>
            <a:r>
              <a:rPr lang="en-US" sz="2400" dirty="0" err="1">
                <a:solidFill>
                  <a:srgbClr val="000000"/>
                </a:solidFill>
                <a:latin typeface="Open Sans"/>
              </a:rPr>
              <a:t>tiếp</a:t>
            </a:r>
            <a:r>
              <a:rPr lang="en-US" sz="2400" dirty="0">
                <a:solidFill>
                  <a:srgbClr val="000000"/>
                </a:solidFill>
                <a:latin typeface="Open Sans"/>
              </a:rPr>
              <a:t> </a:t>
            </a:r>
            <a:r>
              <a:rPr lang="en-US" sz="2400" dirty="0" err="1">
                <a:solidFill>
                  <a:srgbClr val="000000"/>
                </a:solidFill>
                <a:latin typeface="Open Sans"/>
              </a:rPr>
              <a:t>nhận</a:t>
            </a:r>
            <a:r>
              <a:rPr lang="en-US" sz="2400" dirty="0">
                <a:solidFill>
                  <a:srgbClr val="000000"/>
                </a:solidFill>
                <a:latin typeface="Open Sans"/>
              </a:rPr>
              <a:t> </a:t>
            </a:r>
            <a:r>
              <a:rPr lang="en-US" sz="2400" dirty="0" err="1">
                <a:solidFill>
                  <a:srgbClr val="000000"/>
                </a:solidFill>
                <a:latin typeface="Open Sans"/>
              </a:rPr>
              <a:t>lại</a:t>
            </a:r>
            <a:r>
              <a:rPr lang="en-US" sz="2400" dirty="0">
                <a:solidFill>
                  <a:srgbClr val="000000"/>
                </a:solidFill>
                <a:latin typeface="Open Sans"/>
              </a:rPr>
              <a:t> </a:t>
            </a:r>
            <a:r>
              <a:rPr lang="en-US" sz="2400" dirty="0" err="1">
                <a:solidFill>
                  <a:srgbClr val="000000"/>
                </a:solidFill>
                <a:latin typeface="Open Sans"/>
              </a:rPr>
              <a:t>anh</a:t>
            </a:r>
            <a:r>
              <a:rPr lang="en-US" sz="2400" dirty="0">
                <a:solidFill>
                  <a:srgbClr val="000000"/>
                </a:solidFill>
                <a:latin typeface="Open Sans"/>
              </a:rPr>
              <a:t> B, </a:t>
            </a:r>
            <a:r>
              <a:rPr lang="en-US" sz="2400" dirty="0" err="1">
                <a:solidFill>
                  <a:srgbClr val="000000"/>
                </a:solidFill>
                <a:latin typeface="Open Sans"/>
              </a:rPr>
              <a:t>bố</a:t>
            </a:r>
            <a:r>
              <a:rPr lang="en-US" sz="2400" dirty="0">
                <a:solidFill>
                  <a:srgbClr val="000000"/>
                </a:solidFill>
                <a:latin typeface="Open Sans"/>
              </a:rPr>
              <a:t> </a:t>
            </a:r>
            <a:r>
              <a:rPr lang="en-US" sz="2400" dirty="0" err="1">
                <a:solidFill>
                  <a:srgbClr val="000000"/>
                </a:solidFill>
                <a:latin typeface="Open Sans"/>
              </a:rPr>
              <a:t>trí</a:t>
            </a:r>
            <a:r>
              <a:rPr lang="en-US" sz="2400" dirty="0">
                <a:solidFill>
                  <a:srgbClr val="000000"/>
                </a:solidFill>
                <a:latin typeface="Open Sans"/>
              </a:rPr>
              <a:t> </a:t>
            </a:r>
            <a:r>
              <a:rPr lang="en-US" sz="2400" dirty="0" err="1">
                <a:solidFill>
                  <a:srgbClr val="000000"/>
                </a:solidFill>
                <a:latin typeface="Open Sans"/>
              </a:rPr>
              <a:t>công</a:t>
            </a:r>
            <a:r>
              <a:rPr lang="en-US" sz="2400" dirty="0">
                <a:solidFill>
                  <a:srgbClr val="000000"/>
                </a:solidFill>
                <a:latin typeface="Open Sans"/>
              </a:rPr>
              <a:t> </a:t>
            </a:r>
            <a:r>
              <a:rPr lang="en-US" sz="2400" dirty="0" err="1">
                <a:solidFill>
                  <a:srgbClr val="000000"/>
                </a:solidFill>
                <a:latin typeface="Open Sans"/>
              </a:rPr>
              <a:t>việc</a:t>
            </a:r>
            <a:r>
              <a:rPr lang="en-US" sz="2400" dirty="0">
                <a:solidFill>
                  <a:srgbClr val="000000"/>
                </a:solidFill>
                <a:latin typeface="Open Sans"/>
              </a:rPr>
              <a:t> </a:t>
            </a:r>
            <a:r>
              <a:rPr lang="en-US" sz="2400" dirty="0" err="1">
                <a:solidFill>
                  <a:srgbClr val="000000"/>
                </a:solidFill>
                <a:latin typeface="Open Sans"/>
              </a:rPr>
              <a:t>phù</a:t>
            </a:r>
            <a:r>
              <a:rPr lang="en-US" sz="2400" dirty="0">
                <a:solidFill>
                  <a:srgbClr val="000000"/>
                </a:solidFill>
                <a:latin typeface="Open Sans"/>
              </a:rPr>
              <a:t> </a:t>
            </a:r>
            <a:r>
              <a:rPr lang="en-US" sz="2400" dirty="0" err="1">
                <a:solidFill>
                  <a:srgbClr val="000000"/>
                </a:solidFill>
                <a:latin typeface="Open Sans"/>
              </a:rPr>
              <a:t>hợp</a:t>
            </a:r>
            <a:r>
              <a:rPr lang="en-US" sz="2400" dirty="0">
                <a:solidFill>
                  <a:srgbClr val="000000"/>
                </a:solidFill>
                <a:latin typeface="Open Sans"/>
              </a:rPr>
              <a:t> </a:t>
            </a:r>
            <a:r>
              <a:rPr lang="en-US" sz="2400" dirty="0" err="1">
                <a:solidFill>
                  <a:srgbClr val="000000"/>
                </a:solidFill>
                <a:latin typeface="Open Sans"/>
              </a:rPr>
              <a:t>với</a:t>
            </a:r>
            <a:r>
              <a:rPr lang="en-US" sz="2400" dirty="0">
                <a:solidFill>
                  <a:srgbClr val="000000"/>
                </a:solidFill>
                <a:latin typeface="Open Sans"/>
              </a:rPr>
              <a:t> </a:t>
            </a:r>
            <a:r>
              <a:rPr lang="en-US" sz="2400" dirty="0" err="1">
                <a:solidFill>
                  <a:srgbClr val="000000"/>
                </a:solidFill>
                <a:latin typeface="Open Sans"/>
              </a:rPr>
              <a:t>sức</a:t>
            </a:r>
            <a:r>
              <a:rPr lang="en-US" sz="2400" dirty="0">
                <a:solidFill>
                  <a:srgbClr val="000000"/>
                </a:solidFill>
                <a:latin typeface="Open Sans"/>
              </a:rPr>
              <a:t> </a:t>
            </a:r>
            <a:r>
              <a:rPr lang="en-US" sz="2400" dirty="0" err="1">
                <a:solidFill>
                  <a:srgbClr val="000000"/>
                </a:solidFill>
                <a:latin typeface="Open Sans"/>
              </a:rPr>
              <a:t>khỏe</a:t>
            </a:r>
            <a:r>
              <a:rPr lang="en-US" sz="2400" dirty="0">
                <a:solidFill>
                  <a:srgbClr val="000000"/>
                </a:solidFill>
                <a:latin typeface="Open Sans"/>
              </a:rPr>
              <a:t> </a:t>
            </a:r>
            <a:r>
              <a:rPr lang="en-US" sz="2400" dirty="0" err="1">
                <a:solidFill>
                  <a:srgbClr val="000000"/>
                </a:solidFill>
                <a:latin typeface="Open Sans"/>
              </a:rPr>
              <a:t>của</a:t>
            </a:r>
            <a:r>
              <a:rPr lang="en-US" sz="2400" dirty="0">
                <a:solidFill>
                  <a:srgbClr val="000000"/>
                </a:solidFill>
                <a:latin typeface="Open Sans"/>
              </a:rPr>
              <a:t> </a:t>
            </a:r>
            <a:r>
              <a:rPr lang="en-US" sz="2400" dirty="0" err="1">
                <a:solidFill>
                  <a:srgbClr val="000000"/>
                </a:solidFill>
                <a:latin typeface="Open Sans"/>
              </a:rPr>
              <a:t>anh</a:t>
            </a:r>
            <a:r>
              <a:rPr lang="en-US" sz="2400" dirty="0">
                <a:solidFill>
                  <a:srgbClr val="000000"/>
                </a:solidFill>
                <a:latin typeface="Open Sans"/>
              </a:rPr>
              <a:t> </a:t>
            </a:r>
            <a:r>
              <a:rPr lang="en-US" sz="2400" dirty="0" err="1">
                <a:solidFill>
                  <a:srgbClr val="000000"/>
                </a:solidFill>
                <a:latin typeface="Open Sans"/>
              </a:rPr>
              <a:t>và</a:t>
            </a:r>
            <a:r>
              <a:rPr lang="en-US" sz="2400" dirty="0">
                <a:solidFill>
                  <a:srgbClr val="000000"/>
                </a:solidFill>
                <a:latin typeface="Open Sans"/>
              </a:rPr>
              <a:t> </a:t>
            </a:r>
            <a:r>
              <a:rPr lang="en-US" sz="2400" dirty="0" err="1">
                <a:solidFill>
                  <a:srgbClr val="000000"/>
                </a:solidFill>
                <a:latin typeface="Open Sans"/>
              </a:rPr>
              <a:t>hoàn</a:t>
            </a:r>
            <a:r>
              <a:rPr lang="en-US" sz="2400" dirty="0">
                <a:solidFill>
                  <a:srgbClr val="000000"/>
                </a:solidFill>
                <a:latin typeface="Open Sans"/>
              </a:rPr>
              <a:t> </a:t>
            </a:r>
            <a:r>
              <a:rPr lang="en-US" sz="2400" dirty="0" err="1">
                <a:solidFill>
                  <a:srgbClr val="000000"/>
                </a:solidFill>
                <a:latin typeface="Open Sans"/>
              </a:rPr>
              <a:t>trả</a:t>
            </a:r>
            <a:r>
              <a:rPr lang="en-US" sz="2400" dirty="0">
                <a:solidFill>
                  <a:srgbClr val="000000"/>
                </a:solidFill>
                <a:latin typeface="Open Sans"/>
              </a:rPr>
              <a:t> </a:t>
            </a:r>
            <a:r>
              <a:rPr lang="en-US" sz="2400" dirty="0" err="1">
                <a:solidFill>
                  <a:srgbClr val="000000"/>
                </a:solidFill>
                <a:latin typeface="Open Sans"/>
              </a:rPr>
              <a:t>anh</a:t>
            </a:r>
            <a:r>
              <a:rPr lang="en-US" sz="2400" dirty="0">
                <a:solidFill>
                  <a:srgbClr val="000000"/>
                </a:solidFill>
                <a:latin typeface="Open Sans"/>
              </a:rPr>
              <a:t> </a:t>
            </a:r>
            <a:r>
              <a:rPr lang="en-US" sz="2400" dirty="0" err="1">
                <a:solidFill>
                  <a:srgbClr val="000000"/>
                </a:solidFill>
                <a:latin typeface="Open Sans"/>
              </a:rPr>
              <a:t>các</a:t>
            </a:r>
            <a:r>
              <a:rPr lang="en-US" sz="2400" dirty="0">
                <a:solidFill>
                  <a:srgbClr val="000000"/>
                </a:solidFill>
                <a:latin typeface="Open Sans"/>
              </a:rPr>
              <a:t> </a:t>
            </a:r>
            <a:r>
              <a:rPr lang="en-US" sz="2400" dirty="0" err="1">
                <a:solidFill>
                  <a:srgbClr val="000000"/>
                </a:solidFill>
                <a:latin typeface="Open Sans"/>
              </a:rPr>
              <a:t>chế</a:t>
            </a:r>
            <a:r>
              <a:rPr lang="en-US" sz="2400" dirty="0">
                <a:solidFill>
                  <a:srgbClr val="000000"/>
                </a:solidFill>
                <a:latin typeface="Open Sans"/>
              </a:rPr>
              <a:t> </a:t>
            </a:r>
            <a:r>
              <a:rPr lang="en-US" sz="2400" dirty="0" err="1">
                <a:solidFill>
                  <a:srgbClr val="000000"/>
                </a:solidFill>
                <a:latin typeface="Open Sans"/>
              </a:rPr>
              <a:t>độ</a:t>
            </a:r>
            <a:r>
              <a:rPr lang="en-US" sz="2400" dirty="0">
                <a:solidFill>
                  <a:srgbClr val="000000"/>
                </a:solidFill>
                <a:latin typeface="Open Sans"/>
              </a:rPr>
              <a:t> </a:t>
            </a:r>
            <a:r>
              <a:rPr lang="en-US" sz="2400" dirty="0" err="1">
                <a:solidFill>
                  <a:srgbClr val="000000"/>
                </a:solidFill>
                <a:latin typeface="Open Sans"/>
              </a:rPr>
              <a:t>theo</a:t>
            </a:r>
            <a:r>
              <a:rPr lang="en-US" sz="2400" dirty="0">
                <a:solidFill>
                  <a:srgbClr val="000000"/>
                </a:solidFill>
                <a:latin typeface="Open Sans"/>
              </a:rPr>
              <a:t> </a:t>
            </a:r>
            <a:r>
              <a:rPr lang="en-US" sz="2400" dirty="0" err="1">
                <a:solidFill>
                  <a:srgbClr val="000000"/>
                </a:solidFill>
                <a:latin typeface="Open Sans"/>
              </a:rPr>
              <a:t>quy</a:t>
            </a:r>
            <a:r>
              <a:rPr lang="en-US" sz="2400" dirty="0">
                <a:solidFill>
                  <a:srgbClr val="000000"/>
                </a:solidFill>
                <a:latin typeface="Open Sans"/>
              </a:rPr>
              <a:t> </a:t>
            </a:r>
            <a:r>
              <a:rPr lang="en-US" sz="2400" dirty="0" err="1">
                <a:solidFill>
                  <a:srgbClr val="000000"/>
                </a:solidFill>
                <a:latin typeface="Open Sans"/>
              </a:rPr>
              <a:t>định</a:t>
            </a:r>
            <a:r>
              <a:rPr lang="en-US" sz="2400" dirty="0">
                <a:solidFill>
                  <a:srgbClr val="000000"/>
                </a:solidFill>
                <a:latin typeface="Open Sans"/>
              </a:rPr>
              <a:t>.</a:t>
            </a:r>
            <a:endParaRPr lang="en-US" sz="2400" dirty="0"/>
          </a:p>
        </p:txBody>
      </p:sp>
      <p:sp>
        <p:nvSpPr>
          <p:cNvPr id="7" name="Cloud 6"/>
          <p:cNvSpPr/>
          <p:nvPr/>
        </p:nvSpPr>
        <p:spPr>
          <a:xfrm>
            <a:off x="3117271" y="4129740"/>
            <a:ext cx="5902037" cy="2728260"/>
          </a:xfrm>
          <a:prstGeom prst="cloud">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FF0000"/>
                </a:solidFill>
                <a:cs typeface="Arial" panose="020B0604020202020204" pitchFamily="34" charset="0"/>
              </a:rPr>
              <a:t>Em hãy nêu </a:t>
            </a:r>
            <a:r>
              <a:rPr lang="vi-VN" sz="2400" b="1" i="1" dirty="0">
                <a:solidFill>
                  <a:srgbClr val="FF0000"/>
                </a:solidFill>
                <a:cs typeface="Arial" panose="020B0604020202020204" pitchFamily="34" charset="0"/>
              </a:rPr>
              <a:t>ý nghĩa </a:t>
            </a:r>
            <a:r>
              <a:rPr lang="vi-VN" sz="2400" dirty="0">
                <a:solidFill>
                  <a:srgbClr val="FF0000"/>
                </a:solidFill>
                <a:cs typeface="Arial" panose="020B0604020202020204" pitchFamily="34" charset="0"/>
              </a:rPr>
              <a:t>của việc pháp luật là phương tiện để công dân thực hiện và bảo vệ quyền, lợi ích hợp pháp của bản thân</a:t>
            </a:r>
            <a:endParaRPr lang="en-US" sz="2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8315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667" y="252189"/>
            <a:ext cx="11403874" cy="1460499"/>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2</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trò</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xã</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hội</a:t>
            </a:r>
            <a:r>
              <a:rPr lang="en-US" sz="2800" b="1" dirty="0">
                <a:solidFill>
                  <a:srgbClr val="FF0000"/>
                </a:solidFill>
                <a:latin typeface="Times New Roman" panose="02020603050405020304" pitchFamily="18" charset="0"/>
                <a:cs typeface="Times New Roman" panose="02020603050405020304" pitchFamily="18" charset="0"/>
              </a:rPr>
              <a:t/>
            </a:r>
            <a:br>
              <a:rPr lang="en-US" sz="2800" b="1" dirty="0">
                <a:solidFill>
                  <a:srgbClr val="FF0000"/>
                </a:solidFill>
                <a:latin typeface="Times New Roman" panose="02020603050405020304" pitchFamily="18" charset="0"/>
                <a:cs typeface="Times New Roman" panose="02020603050405020304" pitchFamily="18" charset="0"/>
              </a:rPr>
            </a:br>
            <a:r>
              <a:rPr lang="en-US" sz="2800" dirty="0">
                <a:solidFill>
                  <a:schemeClr val="accent1">
                    <a:lumMod val="75000"/>
                  </a:schemeClr>
                </a:solidFill>
                <a:latin typeface="Times New Roman" panose="02020603050405020304" pitchFamily="18" charset="0"/>
                <a:cs typeface="Times New Roman" panose="02020603050405020304" pitchFamily="18" charset="0"/>
              </a:rPr>
              <a:t>b)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Pháp</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luật</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là</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phương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tiện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để</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công</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dân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thực</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hiện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bảo</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vệ</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quyền</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và</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lợi</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ích</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hợp</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pháp</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2800" dirty="0">
                <a:solidFill>
                  <a:schemeClr val="accent1">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accent1">
                    <a:lumMod val="75000"/>
                  </a:schemeClr>
                </a:solidFill>
                <a:latin typeface="Times New Roman" panose="02020603050405020304" pitchFamily="18" charset="0"/>
                <a:cs typeface="Times New Roman" panose="02020603050405020304" pitchFamily="18" charset="0"/>
              </a:rPr>
              <a:t>mình</a:t>
            </a:r>
            <a:endParaRPr lang="en-US" sz="28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682171" y="1712688"/>
            <a:ext cx="3367314" cy="263368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nhất</a:t>
            </a:r>
            <a:r>
              <a:rPr lang="en-US" sz="2800"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Pháp</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luật</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xác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lập</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ghi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nhận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các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quyền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của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công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dân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mọi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lĩnh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hội</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6" name="Rectangle 5"/>
          <p:cNvSpPr/>
          <p:nvPr/>
        </p:nvSpPr>
        <p:spPr>
          <a:xfrm>
            <a:off x="4589351" y="2423886"/>
            <a:ext cx="3124926" cy="3135088"/>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Tạo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cơ</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sở</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pháp</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lí</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để</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công</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dân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thực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hiện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quyền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và</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yêu</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cầu</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Nhà</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nước</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bảo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vệ</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quyền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và</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lợi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ích</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hợp</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pháp</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của</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bản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thân</a:t>
            </a:r>
            <a:r>
              <a:rPr lang="en-US" sz="2800" b="1" i="1" dirty="0">
                <a:solidFill>
                  <a:schemeClr val="tx1"/>
                </a:solidFill>
                <a:latin typeface="Times New Roman" panose="02020603050405020304" pitchFamily="18" charset="0"/>
                <a:cs typeface="Times New Roman" panose="02020603050405020304" pitchFamily="18" charset="0"/>
              </a:rPr>
              <a:t>.</a:t>
            </a:r>
          </a:p>
        </p:txBody>
      </p:sp>
      <p:sp>
        <p:nvSpPr>
          <p:cNvPr id="7" name="Rectangle 6"/>
          <p:cNvSpPr/>
          <p:nvPr/>
        </p:nvSpPr>
        <p:spPr>
          <a:xfrm>
            <a:off x="8384768" y="3503221"/>
            <a:ext cx="3140892" cy="312321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Thứ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ba</a:t>
            </a:r>
            <a:r>
              <a:rPr lang="en-US" sz="2800"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Tạo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cơ</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sở</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pháp</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lí</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để</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giải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quyết</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tranh</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chấp</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khiếu</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nại</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vi </a:t>
            </a:r>
            <a:r>
              <a:rPr lang="en-US" sz="2800" dirty="0" err="1">
                <a:solidFill>
                  <a:schemeClr val="tx1"/>
                </a:solidFill>
                <a:latin typeface="Times New Roman" panose="02020603050405020304" pitchFamily="18" charset="0"/>
                <a:cs typeface="Times New Roman" panose="02020603050405020304" pitchFamily="18" charset="0"/>
              </a:rPr>
              <a:t>xâm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quyền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lợi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a:t>
            </a:r>
            <a:r>
              <a:rPr lang="en-US" sz="28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6586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362200"/>
            <a:ext cx="73533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981200" y="338328"/>
            <a:ext cx="8229600" cy="1795272"/>
          </a:xfrm>
        </p:spPr>
        <p:txBody>
          <a:bodyPr>
            <a:normAutofit/>
          </a:bodyPr>
          <a:lstStyle/>
          <a:p>
            <a:pPr algn="ctr"/>
            <a:r>
              <a:rPr lang="en-US" sz="3600" dirty="0">
                <a:latin typeface="Times New Roman" panose="02020603050405020304" pitchFamily="18" charset="0"/>
                <a:cs typeface="Times New Roman" panose="02020603050405020304" pitchFamily="18" charset="0"/>
              </a:rPr>
              <a:t>CẢM ƠN CÁC EM ĐÃ ĐẾN VỚI TIẾT HỌC HÔM NAY.</a:t>
            </a:r>
          </a:p>
        </p:txBody>
      </p:sp>
    </p:spTree>
    <p:extLst>
      <p:ext uri="{BB962C8B-B14F-4D97-AF65-F5344CB8AC3E}">
        <p14:creationId xmlns:p14="http://schemas.microsoft.com/office/powerpoint/2010/main" val="2165487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100+ Hình nền Slide đẹp 2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83" y="352697"/>
            <a:ext cx="11704320" cy="6100354"/>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954741" y="672353"/>
            <a:ext cx="10893270" cy="48271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i="1" u="sng" dirty="0">
                <a:latin typeface="Times New Roman" panose="02020603050405020304" pitchFamily="18" charset="0"/>
                <a:cs typeface="Times New Roman" panose="02020603050405020304" pitchFamily="18" charset="0"/>
              </a:rPr>
              <a:t>CHỦ ĐỀ </a:t>
            </a:r>
            <a:r>
              <a:rPr lang="en-US" sz="4000" b="1" i="1" u="sng" dirty="0" smtClean="0">
                <a:latin typeface="Times New Roman" panose="02020603050405020304" pitchFamily="18" charset="0"/>
                <a:cs typeface="Times New Roman" panose="02020603050405020304" pitchFamily="18" charset="0"/>
              </a:rPr>
              <a:t>7</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algn="ctr"/>
            <a:r>
              <a:rPr lang="en-US" sz="4000" dirty="0">
                <a:solidFill>
                  <a:srgbClr val="FF0000"/>
                </a:solidFill>
                <a:latin typeface="Times New Roman" panose="02020603050405020304" pitchFamily="18" charset="0"/>
                <a:cs typeface="Times New Roman" panose="02020603050405020304" pitchFamily="18" charset="0"/>
              </a:rPr>
              <a:t> </a:t>
            </a:r>
            <a:r>
              <a:rPr lang="en-US" sz="4000" b="1" i="1" dirty="0">
                <a:solidFill>
                  <a:srgbClr val="FF0000"/>
                </a:solidFill>
                <a:latin typeface="Times New Roman" panose="02020603050405020304" pitchFamily="18" charset="0"/>
                <a:cs typeface="Times New Roman" panose="02020603050405020304" pitchFamily="18" charset="0"/>
              </a:rPr>
              <a:t>PHÁP LUẬT NƯỚC CỘNG HÒA XÃ HỘI </a:t>
            </a:r>
          </a:p>
          <a:p>
            <a:pPr algn="ctr"/>
            <a:r>
              <a:rPr lang="en-US" sz="4000" b="1" i="1" dirty="0">
                <a:solidFill>
                  <a:srgbClr val="FF0000"/>
                </a:solidFill>
                <a:latin typeface="Times New Roman" panose="02020603050405020304" pitchFamily="18" charset="0"/>
                <a:cs typeface="Times New Roman" panose="02020603050405020304" pitchFamily="18" charset="0"/>
              </a:rPr>
              <a:t>CHỦ NGHĨA VIỆT NAM</a:t>
            </a:r>
          </a:p>
          <a:p>
            <a:pPr algn="ctr"/>
            <a:endParaRPr lang="en-US" dirty="0">
              <a:latin typeface="Times New Roman" panose="02020603050405020304" pitchFamily="18" charset="0"/>
              <a:cs typeface="Times New Roman" panose="02020603050405020304" pitchFamily="18" charset="0"/>
            </a:endParaRPr>
          </a:p>
          <a:p>
            <a:pPr algn="ctr"/>
            <a:r>
              <a:rPr lang="en-US" b="1" u="sng" dirty="0">
                <a:latin typeface="Times New Roman" panose="02020603050405020304" pitchFamily="18" charset="0"/>
                <a:cs typeface="Times New Roman" panose="02020603050405020304" pitchFamily="18" charset="0"/>
              </a:rPr>
              <a:t>BÀI </a:t>
            </a:r>
            <a:r>
              <a:rPr lang="en-US" b="1" u="sng" dirty="0" smtClean="0">
                <a:latin typeface="Times New Roman" panose="02020603050405020304" pitchFamily="18" charset="0"/>
                <a:cs typeface="Times New Roman" panose="02020603050405020304" pitchFamily="18" charset="0"/>
              </a:rPr>
              <a:t>11</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algn="ctr"/>
            <a:r>
              <a:rPr lang="en-US" b="1" dirty="0" smtClean="0">
                <a:solidFill>
                  <a:srgbClr val="FF0000"/>
                </a:solidFill>
                <a:latin typeface="Times New Roman" panose="02020603050405020304" pitchFamily="18" charset="0"/>
                <a:cs typeface="Times New Roman" panose="02020603050405020304" pitchFamily="18" charset="0"/>
              </a:rPr>
              <a:t>KHÁI NIỆM, ĐẶC ĐIỂM VÀ VAI TRÒ CỦA PHÁP LUẬT</a:t>
            </a:r>
            <a:endParaRPr lang="en-US" b="1" dirty="0">
              <a:solidFill>
                <a:srgbClr val="FF0000"/>
              </a:solidFill>
              <a:latin typeface="Times New Roman" panose="02020603050405020304" pitchFamily="18" charset="0"/>
              <a:cs typeface="Times New Roman" panose="02020603050405020304" pitchFamily="18" charset="0"/>
            </a:endParaRPr>
          </a:p>
          <a:p>
            <a:pPr algn="ct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10592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circle(in)">
                                      <p:cBhvr>
                                        <p:cTn id="7" dur="2000"/>
                                        <p:tgtEl>
                                          <p:spTgt spid="8">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circle(in)">
                                      <p:cBhvr>
                                        <p:cTn id="10"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298" y="0"/>
            <a:ext cx="11967696" cy="6731829"/>
          </a:xfrm>
          <a:prstGeom prst="rect">
            <a:avLst/>
          </a:prstGeom>
        </p:spPr>
      </p:pic>
      <p:sp>
        <p:nvSpPr>
          <p:cNvPr id="10" name="Rectangle 9"/>
          <p:cNvSpPr/>
          <p:nvPr/>
        </p:nvSpPr>
        <p:spPr>
          <a:xfrm>
            <a:off x="3480089" y="491799"/>
            <a:ext cx="5204115" cy="68580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 New Roman" pitchFamily="18" charset="0"/>
                <a:cs typeface="Times New Roman" pitchFamily="18" charset="0"/>
              </a:rPr>
              <a:t>NỘI DUNG BÀI HỌC</a:t>
            </a:r>
          </a:p>
        </p:txBody>
      </p:sp>
      <p:sp>
        <p:nvSpPr>
          <p:cNvPr id="12" name="Rectangle 11"/>
          <p:cNvSpPr/>
          <p:nvPr/>
        </p:nvSpPr>
        <p:spPr>
          <a:xfrm>
            <a:off x="1769422" y="3118839"/>
            <a:ext cx="3811981" cy="20889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accent1">
                    <a:lumMod val="75000"/>
                  </a:schemeClr>
                </a:solidFill>
                <a:latin typeface="Times New Roman" pitchFamily="18" charset="0"/>
                <a:cs typeface="Times New Roman" pitchFamily="18" charset="0"/>
              </a:rPr>
              <a:t>1. </a:t>
            </a:r>
            <a:r>
              <a:rPr lang="en-US" sz="3600" dirty="0" err="1">
                <a:solidFill>
                  <a:schemeClr val="accent1">
                    <a:lumMod val="75000"/>
                  </a:schemeClr>
                </a:solidFill>
                <a:latin typeface="Times New Roman" pitchFamily="18" charset="0"/>
                <a:cs typeface="Times New Roman" pitchFamily="18" charset="0"/>
              </a:rPr>
              <a:t>Khái</a:t>
            </a:r>
            <a:r>
              <a:rPr lang="en-US" sz="3600" dirty="0">
                <a:solidFill>
                  <a:schemeClr val="accent1">
                    <a:lumMod val="75000"/>
                  </a:schemeClr>
                </a:solidFill>
                <a:latin typeface="Times New Roman" pitchFamily="18" charset="0"/>
                <a:cs typeface="Times New Roman" pitchFamily="18" charset="0"/>
              </a:rPr>
              <a:t> </a:t>
            </a:r>
            <a:r>
              <a:rPr lang="en-US" sz="3600" dirty="0" err="1" smtClean="0">
                <a:solidFill>
                  <a:schemeClr val="accent1">
                    <a:lumMod val="75000"/>
                  </a:schemeClr>
                </a:solidFill>
                <a:latin typeface="Times New Roman" pitchFamily="18" charset="0"/>
                <a:cs typeface="Times New Roman" pitchFamily="18" charset="0"/>
              </a:rPr>
              <a:t>niệm</a:t>
            </a:r>
            <a:r>
              <a:rPr lang="en-US" sz="3600" dirty="0" smtClean="0">
                <a:solidFill>
                  <a:schemeClr val="accent1">
                    <a:lumMod val="75000"/>
                  </a:schemeClr>
                </a:solidFill>
                <a:latin typeface="Times New Roman" pitchFamily="18" charset="0"/>
                <a:cs typeface="Times New Roman" pitchFamily="18" charset="0"/>
              </a:rPr>
              <a:t> </a:t>
            </a:r>
            <a:r>
              <a:rPr lang="en-US" sz="3600" dirty="0" err="1" smtClean="0">
                <a:solidFill>
                  <a:schemeClr val="accent1">
                    <a:lumMod val="75000"/>
                  </a:schemeClr>
                </a:solidFill>
                <a:latin typeface="Times New Roman" pitchFamily="18" charset="0"/>
                <a:cs typeface="Times New Roman" pitchFamily="18" charset="0"/>
              </a:rPr>
              <a:t>và</a:t>
            </a:r>
            <a:r>
              <a:rPr lang="en-US" sz="3600" dirty="0" smtClean="0">
                <a:solidFill>
                  <a:schemeClr val="accent1">
                    <a:lumMod val="75000"/>
                  </a:schemeClr>
                </a:solidFill>
                <a:latin typeface="Times New Roman" pitchFamily="18" charset="0"/>
                <a:cs typeface="Times New Roman" pitchFamily="18" charset="0"/>
              </a:rPr>
              <a:t> </a:t>
            </a:r>
            <a:r>
              <a:rPr lang="en-US" sz="3600" dirty="0" err="1" smtClean="0">
                <a:solidFill>
                  <a:schemeClr val="accent1">
                    <a:lumMod val="75000"/>
                  </a:schemeClr>
                </a:solidFill>
                <a:latin typeface="Times New Roman" pitchFamily="18" charset="0"/>
                <a:cs typeface="Times New Roman" pitchFamily="18" charset="0"/>
              </a:rPr>
              <a:t>đặc</a:t>
            </a:r>
            <a:r>
              <a:rPr lang="en-US" sz="3600" dirty="0" smtClean="0">
                <a:solidFill>
                  <a:schemeClr val="accent1">
                    <a:lumMod val="75000"/>
                  </a:schemeClr>
                </a:solidFill>
                <a:latin typeface="Times New Roman" pitchFamily="18" charset="0"/>
                <a:cs typeface="Times New Roman" pitchFamily="18" charset="0"/>
              </a:rPr>
              <a:t> </a:t>
            </a:r>
            <a:r>
              <a:rPr lang="en-US" sz="3600" dirty="0" err="1" smtClean="0">
                <a:solidFill>
                  <a:schemeClr val="accent1">
                    <a:lumMod val="75000"/>
                  </a:schemeClr>
                </a:solidFill>
                <a:latin typeface="Times New Roman" pitchFamily="18" charset="0"/>
                <a:cs typeface="Times New Roman" pitchFamily="18" charset="0"/>
              </a:rPr>
              <a:t>điểm</a:t>
            </a:r>
            <a:r>
              <a:rPr lang="en-US" sz="3600" dirty="0" smtClean="0">
                <a:solidFill>
                  <a:schemeClr val="accent1">
                    <a:lumMod val="75000"/>
                  </a:schemeClr>
                </a:solidFill>
                <a:latin typeface="Times New Roman" pitchFamily="18" charset="0"/>
                <a:cs typeface="Times New Roman" pitchFamily="18" charset="0"/>
              </a:rPr>
              <a:t> </a:t>
            </a:r>
            <a:r>
              <a:rPr lang="en-US" sz="3600" dirty="0" err="1">
                <a:solidFill>
                  <a:schemeClr val="accent1">
                    <a:lumMod val="75000"/>
                  </a:schemeClr>
                </a:solidFill>
                <a:latin typeface="Times New Roman" pitchFamily="18" charset="0"/>
                <a:cs typeface="Times New Roman" pitchFamily="18" charset="0"/>
              </a:rPr>
              <a:t>pháp</a:t>
            </a:r>
            <a:r>
              <a:rPr lang="en-US" sz="3600" dirty="0">
                <a:solidFill>
                  <a:schemeClr val="accent1">
                    <a:lumMod val="75000"/>
                  </a:schemeClr>
                </a:solidFill>
                <a:latin typeface="Times New Roman" pitchFamily="18" charset="0"/>
                <a:cs typeface="Times New Roman" pitchFamily="18" charset="0"/>
              </a:rPr>
              <a:t> </a:t>
            </a:r>
            <a:r>
              <a:rPr lang="en-US" sz="3600" dirty="0" err="1" smtClean="0">
                <a:solidFill>
                  <a:schemeClr val="accent1">
                    <a:lumMod val="75000"/>
                  </a:schemeClr>
                </a:solidFill>
                <a:latin typeface="Times New Roman" pitchFamily="18" charset="0"/>
                <a:cs typeface="Times New Roman" pitchFamily="18" charset="0"/>
              </a:rPr>
              <a:t>luật</a:t>
            </a:r>
            <a:endParaRPr lang="en-US" sz="3600" dirty="0">
              <a:solidFill>
                <a:schemeClr val="accent1">
                  <a:lumMod val="75000"/>
                </a:schemeClr>
              </a:solidFill>
              <a:latin typeface="Times New Roman" pitchFamily="18" charset="0"/>
              <a:cs typeface="Times New Roman" pitchFamily="18" charset="0"/>
            </a:endParaRPr>
          </a:p>
        </p:txBody>
      </p:sp>
      <p:sp>
        <p:nvSpPr>
          <p:cNvPr id="13" name="Rectangle 12"/>
          <p:cNvSpPr/>
          <p:nvPr/>
        </p:nvSpPr>
        <p:spPr>
          <a:xfrm>
            <a:off x="7252527" y="3118839"/>
            <a:ext cx="3904022" cy="20765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dirty="0">
                <a:solidFill>
                  <a:schemeClr val="accent1">
                    <a:lumMod val="75000"/>
                  </a:schemeClr>
                </a:solidFill>
                <a:latin typeface="Times New Roman" pitchFamily="18" charset="0"/>
                <a:cs typeface="Times New Roman" pitchFamily="18" charset="0"/>
              </a:rPr>
              <a:t>2</a:t>
            </a:r>
            <a:r>
              <a:rPr lang="en-US" sz="3600" dirty="0" smtClean="0">
                <a:solidFill>
                  <a:schemeClr val="accent1">
                    <a:lumMod val="75000"/>
                  </a:schemeClr>
                </a:solidFill>
                <a:latin typeface="Times New Roman" pitchFamily="18" charset="0"/>
                <a:cs typeface="Times New Roman" pitchFamily="18" charset="0"/>
              </a:rPr>
              <a:t>. </a:t>
            </a:r>
            <a:r>
              <a:rPr lang="en-US" sz="3600" dirty="0" err="1">
                <a:solidFill>
                  <a:schemeClr val="accent1">
                    <a:lumMod val="75000"/>
                  </a:schemeClr>
                </a:solidFill>
                <a:latin typeface="Times New Roman" pitchFamily="18" charset="0"/>
                <a:cs typeface="Times New Roman" pitchFamily="18" charset="0"/>
              </a:rPr>
              <a:t>Vai</a:t>
            </a:r>
            <a:r>
              <a:rPr lang="en-US" sz="3600" dirty="0">
                <a:solidFill>
                  <a:schemeClr val="accent1">
                    <a:lumMod val="75000"/>
                  </a:schemeClr>
                </a:solidFill>
                <a:latin typeface="Times New Roman" pitchFamily="18" charset="0"/>
                <a:cs typeface="Times New Roman" pitchFamily="18" charset="0"/>
              </a:rPr>
              <a:t> </a:t>
            </a:r>
            <a:r>
              <a:rPr lang="en-US" sz="3600" dirty="0" err="1">
                <a:solidFill>
                  <a:schemeClr val="accent1">
                    <a:lumMod val="75000"/>
                  </a:schemeClr>
                </a:solidFill>
                <a:latin typeface="Times New Roman" pitchFamily="18" charset="0"/>
                <a:cs typeface="Times New Roman" pitchFamily="18" charset="0"/>
              </a:rPr>
              <a:t>trò</a:t>
            </a:r>
            <a:r>
              <a:rPr lang="en-US" sz="3600" dirty="0">
                <a:solidFill>
                  <a:schemeClr val="accent1">
                    <a:lumMod val="75000"/>
                  </a:schemeClr>
                </a:solidFill>
                <a:latin typeface="Times New Roman" pitchFamily="18" charset="0"/>
                <a:cs typeface="Times New Roman" pitchFamily="18" charset="0"/>
              </a:rPr>
              <a:t> </a:t>
            </a:r>
            <a:r>
              <a:rPr lang="en-US" sz="3600" dirty="0" err="1">
                <a:solidFill>
                  <a:schemeClr val="accent1">
                    <a:lumMod val="75000"/>
                  </a:schemeClr>
                </a:solidFill>
                <a:latin typeface="Times New Roman" pitchFamily="18" charset="0"/>
                <a:cs typeface="Times New Roman" pitchFamily="18" charset="0"/>
              </a:rPr>
              <a:t>của</a:t>
            </a:r>
            <a:r>
              <a:rPr lang="en-US" sz="3600" dirty="0">
                <a:solidFill>
                  <a:schemeClr val="accent1">
                    <a:lumMod val="75000"/>
                  </a:schemeClr>
                </a:solidFill>
                <a:latin typeface="Times New Roman" pitchFamily="18" charset="0"/>
                <a:cs typeface="Times New Roman" pitchFamily="18" charset="0"/>
              </a:rPr>
              <a:t> </a:t>
            </a:r>
            <a:r>
              <a:rPr lang="en-US" sz="3600" dirty="0" err="1">
                <a:solidFill>
                  <a:schemeClr val="accent1">
                    <a:lumMod val="75000"/>
                  </a:schemeClr>
                </a:solidFill>
                <a:latin typeface="Times New Roman" pitchFamily="18" charset="0"/>
                <a:cs typeface="Times New Roman" pitchFamily="18" charset="0"/>
              </a:rPr>
              <a:t>pháp</a:t>
            </a:r>
            <a:r>
              <a:rPr lang="en-US" sz="3600" dirty="0">
                <a:solidFill>
                  <a:schemeClr val="accent1">
                    <a:lumMod val="75000"/>
                  </a:schemeClr>
                </a:solidFill>
                <a:latin typeface="Times New Roman" pitchFamily="18" charset="0"/>
                <a:cs typeface="Times New Roman" pitchFamily="18" charset="0"/>
              </a:rPr>
              <a:t> </a:t>
            </a:r>
            <a:r>
              <a:rPr lang="en-US" sz="3600" dirty="0" err="1">
                <a:solidFill>
                  <a:schemeClr val="accent1">
                    <a:lumMod val="75000"/>
                  </a:schemeClr>
                </a:solidFill>
                <a:latin typeface="Times New Roman" pitchFamily="18" charset="0"/>
                <a:cs typeface="Times New Roman" pitchFamily="18" charset="0"/>
              </a:rPr>
              <a:t>luật</a:t>
            </a:r>
            <a:r>
              <a:rPr lang="en-US" sz="3600" dirty="0">
                <a:solidFill>
                  <a:schemeClr val="accent1">
                    <a:lumMod val="75000"/>
                  </a:schemeClr>
                </a:solidFill>
                <a:latin typeface="Times New Roman" pitchFamily="18" charset="0"/>
                <a:cs typeface="Times New Roman" pitchFamily="18" charset="0"/>
              </a:rPr>
              <a:t> </a:t>
            </a:r>
            <a:r>
              <a:rPr lang="en-US" sz="3600" dirty="0" err="1">
                <a:solidFill>
                  <a:schemeClr val="accent1">
                    <a:lumMod val="75000"/>
                  </a:schemeClr>
                </a:solidFill>
                <a:latin typeface="Times New Roman" pitchFamily="18" charset="0"/>
                <a:cs typeface="Times New Roman" pitchFamily="18" charset="0"/>
              </a:rPr>
              <a:t>trong</a:t>
            </a:r>
            <a:r>
              <a:rPr lang="en-US" sz="3600" dirty="0">
                <a:solidFill>
                  <a:schemeClr val="accent1">
                    <a:lumMod val="75000"/>
                  </a:schemeClr>
                </a:solidFill>
                <a:latin typeface="Times New Roman" pitchFamily="18" charset="0"/>
                <a:cs typeface="Times New Roman" pitchFamily="18" charset="0"/>
              </a:rPr>
              <a:t> </a:t>
            </a:r>
            <a:r>
              <a:rPr lang="en-US" sz="3600" dirty="0" err="1">
                <a:solidFill>
                  <a:schemeClr val="accent1">
                    <a:lumMod val="75000"/>
                  </a:schemeClr>
                </a:solidFill>
                <a:latin typeface="Times New Roman" pitchFamily="18" charset="0"/>
                <a:cs typeface="Times New Roman" pitchFamily="18" charset="0"/>
              </a:rPr>
              <a:t>đời</a:t>
            </a:r>
            <a:r>
              <a:rPr lang="en-US" sz="3600" dirty="0">
                <a:solidFill>
                  <a:schemeClr val="accent1">
                    <a:lumMod val="75000"/>
                  </a:schemeClr>
                </a:solidFill>
                <a:latin typeface="Times New Roman" pitchFamily="18" charset="0"/>
                <a:cs typeface="Times New Roman" pitchFamily="18" charset="0"/>
              </a:rPr>
              <a:t> </a:t>
            </a:r>
            <a:r>
              <a:rPr lang="en-US" sz="3600" dirty="0" err="1">
                <a:solidFill>
                  <a:schemeClr val="accent1">
                    <a:lumMod val="75000"/>
                  </a:schemeClr>
                </a:solidFill>
                <a:latin typeface="Times New Roman" pitchFamily="18" charset="0"/>
                <a:cs typeface="Times New Roman" pitchFamily="18" charset="0"/>
              </a:rPr>
              <a:t>sống</a:t>
            </a:r>
            <a:r>
              <a:rPr lang="en-US" sz="3600" dirty="0">
                <a:solidFill>
                  <a:schemeClr val="accent1">
                    <a:lumMod val="75000"/>
                  </a:schemeClr>
                </a:solidFill>
                <a:latin typeface="Times New Roman" pitchFamily="18" charset="0"/>
                <a:cs typeface="Times New Roman" pitchFamily="18" charset="0"/>
              </a:rPr>
              <a:t> </a:t>
            </a:r>
            <a:r>
              <a:rPr lang="en-US" sz="3600" dirty="0" err="1">
                <a:solidFill>
                  <a:schemeClr val="accent1">
                    <a:lumMod val="75000"/>
                  </a:schemeClr>
                </a:solidFill>
                <a:latin typeface="Times New Roman" pitchFamily="18" charset="0"/>
                <a:cs typeface="Times New Roman" pitchFamily="18" charset="0"/>
              </a:rPr>
              <a:t>xã</a:t>
            </a:r>
            <a:r>
              <a:rPr lang="en-US" sz="3600" dirty="0">
                <a:solidFill>
                  <a:schemeClr val="accent1">
                    <a:lumMod val="75000"/>
                  </a:schemeClr>
                </a:solidFill>
                <a:latin typeface="Times New Roman" pitchFamily="18" charset="0"/>
                <a:cs typeface="Times New Roman" pitchFamily="18" charset="0"/>
              </a:rPr>
              <a:t> </a:t>
            </a:r>
            <a:r>
              <a:rPr lang="en-US" sz="3600" dirty="0" err="1" smtClean="0">
                <a:solidFill>
                  <a:schemeClr val="accent1">
                    <a:lumMod val="75000"/>
                  </a:schemeClr>
                </a:solidFill>
                <a:latin typeface="Times New Roman" pitchFamily="18" charset="0"/>
                <a:cs typeface="Times New Roman" pitchFamily="18" charset="0"/>
              </a:rPr>
              <a:t>hội</a:t>
            </a:r>
            <a:endParaRPr lang="en-US" sz="3600" dirty="0">
              <a:solidFill>
                <a:schemeClr val="accent1">
                  <a:lumMod val="75000"/>
                </a:schemeClr>
              </a:solidFill>
              <a:latin typeface="Times New Roman" pitchFamily="18" charset="0"/>
              <a:cs typeface="Times New Roman" pitchFamily="18" charset="0"/>
            </a:endParaRPr>
          </a:p>
        </p:txBody>
      </p:sp>
      <p:cxnSp>
        <p:nvCxnSpPr>
          <p:cNvPr id="8" name="Straight Arrow Connector 7"/>
          <p:cNvCxnSpPr/>
          <p:nvPr/>
        </p:nvCxnSpPr>
        <p:spPr>
          <a:xfrm flipH="1">
            <a:off x="3480089" y="1343751"/>
            <a:ext cx="2602057" cy="1672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082146" y="1343751"/>
            <a:ext cx="2943101" cy="16725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723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p:cNvSpPr>
            <a:spLocks noGrp="1"/>
          </p:cNvSpPr>
          <p:nvPr>
            <p:ph type="title" idx="4294967295"/>
          </p:nvPr>
        </p:nvSpPr>
        <p:spPr>
          <a:xfrm>
            <a:off x="163772" y="90527"/>
            <a:ext cx="7555189" cy="978729"/>
          </a:xfrm>
          <a:noFill/>
        </p:spPr>
        <p:txBody>
          <a:bodyPr wrap="square">
            <a:spAutoFit/>
          </a:bodyPr>
          <a:lstStyle/>
          <a:p>
            <a:pPr algn="just"/>
            <a:r>
              <a:rPr lang="en-US" altLang="en-US" sz="3200" b="1" dirty="0">
                <a:solidFill>
                  <a:srgbClr val="FF0000"/>
                </a:solidFill>
                <a:latin typeface="Times New Roman" panose="02020603050405020304" pitchFamily="18" charset="0"/>
                <a:cs typeface="Times New Roman" panose="02020603050405020304" pitchFamily="18" charset="0"/>
              </a:rPr>
              <a:t>1. </a:t>
            </a:r>
            <a:r>
              <a:rPr lang="en-US" altLang="en-US" sz="3200" b="1" dirty="0" err="1">
                <a:solidFill>
                  <a:srgbClr val="FF0000"/>
                </a:solidFill>
                <a:latin typeface="Times New Roman" panose="02020603050405020304" pitchFamily="18" charset="0"/>
                <a:cs typeface="Times New Roman" panose="02020603050405020304" pitchFamily="18" charset="0"/>
              </a:rPr>
              <a:t>Khái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niệm</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đặc</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pháp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luật</a:t>
            </a:r>
            <a:r>
              <a:rPr lang="en-US" altLang="en-US" sz="3200" b="1" dirty="0">
                <a:solidFill>
                  <a:srgbClr val="FF0000"/>
                </a:solidFill>
                <a:latin typeface="Times New Roman" panose="02020603050405020304" pitchFamily="18" charset="0"/>
                <a:cs typeface="Times New Roman" panose="02020603050405020304" pitchFamily="18" charset="0"/>
              </a:rPr>
              <a:t/>
            </a:r>
            <a:br>
              <a:rPr lang="en-US" altLang="en-US" sz="3200" b="1" dirty="0">
                <a:solidFill>
                  <a:srgbClr val="FF0000"/>
                </a:solidFill>
                <a:latin typeface="Times New Roman" panose="02020603050405020304" pitchFamily="18" charset="0"/>
                <a:cs typeface="Times New Roman" panose="02020603050405020304" pitchFamily="18" charset="0"/>
              </a:rPr>
            </a:b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a. </a:t>
            </a:r>
            <a:r>
              <a:rPr lang="en-US" altLang="en-US" sz="3200" dirty="0" err="1" smtClean="0">
                <a:solidFill>
                  <a:srgbClr val="FF0000"/>
                </a:solidFill>
                <a:latin typeface="Times New Roman" panose="02020603050405020304" pitchFamily="18" charset="0"/>
                <a:cs typeface="Times New Roman" panose="02020603050405020304" pitchFamily="18" charset="0"/>
              </a:rPr>
              <a:t>Khái</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niệm</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pháp</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luật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4" name="Title 7"/>
          <p:cNvSpPr txBox="1">
            <a:spLocks/>
          </p:cNvSpPr>
          <p:nvPr/>
        </p:nvSpPr>
        <p:spPr>
          <a:xfrm>
            <a:off x="163772" y="1122851"/>
            <a:ext cx="7929349" cy="480131"/>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thông</a:t>
            </a:r>
            <a:r>
              <a:rPr lang="en-US" altLang="en-US" sz="2800" dirty="0">
                <a:latin typeface="Times New Roman" panose="02020603050405020304" pitchFamily="18" charset="0"/>
                <a:cs typeface="Times New Roman" panose="02020603050405020304" pitchFamily="18" charset="0"/>
              </a:rPr>
              <a:t> tin </a:t>
            </a:r>
            <a:r>
              <a:rPr lang="en-US" altLang="en-US" sz="2800" dirty="0" err="1">
                <a:latin typeface="Times New Roman" panose="02020603050405020304" pitchFamily="18" charset="0"/>
                <a:cs typeface="Times New Roman" panose="02020603050405020304" pitchFamily="18" charset="0"/>
              </a:rPr>
              <a:t>trang</a:t>
            </a: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71 </a:t>
            </a:r>
            <a:r>
              <a:rPr lang="en-US" altLang="en-US" sz="2800" dirty="0">
                <a:latin typeface="Times New Roman" panose="02020603050405020304" pitchFamily="18" charset="0"/>
                <a:cs typeface="Times New Roman" panose="02020603050405020304" pitchFamily="18" charset="0"/>
              </a:rPr>
              <a:t>SGK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hỏi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sau</a:t>
            </a:r>
            <a:r>
              <a:rPr lang="en-US" altLang="en-US" sz="2800" dirty="0" smtClean="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2" name="Cloud 1"/>
          <p:cNvSpPr/>
          <p:nvPr/>
        </p:nvSpPr>
        <p:spPr>
          <a:xfrm>
            <a:off x="327544" y="1602982"/>
            <a:ext cx="5691117" cy="2197290"/>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latin typeface="Times New Roman" panose="02020603050405020304" pitchFamily="18" charset="0"/>
                <a:cs typeface="Times New Roman" panose="02020603050405020304" pitchFamily="18" charset="0"/>
              </a:rPr>
              <a:t>Theo </a:t>
            </a:r>
            <a:r>
              <a:rPr lang="en-US" sz="2400" dirty="0" err="1" smtClean="0">
                <a:solidFill>
                  <a:srgbClr val="FF0000"/>
                </a:solidFill>
                <a:latin typeface="Times New Roman" panose="02020603050405020304" pitchFamily="18" charset="0"/>
                <a:cs typeface="Times New Roman" panose="02020603050405020304" pitchFamily="18" charset="0"/>
              </a:rPr>
              <a:t>em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người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cảnh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sát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giao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thông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bỏ</a:t>
            </a:r>
            <a:r>
              <a:rPr lang="en-US" sz="2400" dirty="0" smtClean="0">
                <a:solidFill>
                  <a:srgbClr val="FF0000"/>
                </a:solidFill>
                <a:latin typeface="Times New Roman" panose="02020603050405020304" pitchFamily="18" charset="0"/>
                <a:cs typeface="Times New Roman" panose="02020603050405020304" pitchFamily="18" charset="0"/>
              </a:rPr>
              <a:t> qua </a:t>
            </a:r>
            <a:r>
              <a:rPr lang="en-US" sz="2400" dirty="0" err="1" smtClean="0">
                <a:solidFill>
                  <a:srgbClr val="FF0000"/>
                </a:solidFill>
                <a:latin typeface="Times New Roman" panose="02020603050405020304" pitchFamily="18" charset="0"/>
                <a:cs typeface="Times New Roman" panose="02020603050405020304" pitchFamily="18" charset="0"/>
              </a:rPr>
              <a:t>lỗi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của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anh</a:t>
            </a:r>
            <a:r>
              <a:rPr lang="en-US" sz="2400" dirty="0" smtClean="0">
                <a:solidFill>
                  <a:srgbClr val="FF0000"/>
                </a:solidFill>
                <a:latin typeface="Times New Roman" panose="02020603050405020304" pitchFamily="18" charset="0"/>
                <a:cs typeface="Times New Roman" panose="02020603050405020304" pitchFamily="18" charset="0"/>
              </a:rPr>
              <a:t> T </a:t>
            </a:r>
            <a:r>
              <a:rPr lang="en-US" sz="2400" dirty="0" err="1" smtClean="0">
                <a:solidFill>
                  <a:srgbClr val="FF0000"/>
                </a:solidFill>
                <a:latin typeface="Times New Roman" panose="02020603050405020304" pitchFamily="18" charset="0"/>
                <a:cs typeface="Times New Roman" panose="02020603050405020304" pitchFamily="18" charset="0"/>
              </a:rPr>
              <a:t>không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Vì</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sao</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5" name="Cloud 4"/>
          <p:cNvSpPr/>
          <p:nvPr/>
        </p:nvSpPr>
        <p:spPr>
          <a:xfrm>
            <a:off x="6284793" y="1592430"/>
            <a:ext cx="5691117" cy="2197290"/>
          </a:xfrm>
          <a:prstGeom prst="clou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rgbClr val="FF0000"/>
                </a:solidFill>
                <a:latin typeface="Times New Roman" panose="02020603050405020304" pitchFamily="18" charset="0"/>
                <a:cs typeface="Times New Roman" panose="02020603050405020304" pitchFamily="18" charset="0"/>
              </a:rPr>
              <a:t>Quy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tắc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xử</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sự</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tính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bắt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buộc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chung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được</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thể</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hiện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như</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thế</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nào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trong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tình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huống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trên</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Flowchart: Decision 2"/>
          <p:cNvSpPr/>
          <p:nvPr/>
        </p:nvSpPr>
        <p:spPr>
          <a:xfrm>
            <a:off x="1787855" y="3818183"/>
            <a:ext cx="2770496" cy="132383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Times New Roman" panose="02020603050405020304" pitchFamily="18" charset="0"/>
                <a:cs typeface="Times New Roman" panose="02020603050405020304" pitchFamily="18" charset="0"/>
              </a:rPr>
              <a:t>Không</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6" name="Flowchart: Alternate Process 5"/>
          <p:cNvSpPr/>
          <p:nvPr/>
        </p:nvSpPr>
        <p:spPr>
          <a:xfrm>
            <a:off x="1223158" y="5142016"/>
            <a:ext cx="3883232" cy="1638136"/>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rPr>
              <a:t>Vì: việc vượt qua đèn đỏ đã vi phạm luật giao </a:t>
            </a:r>
            <a:r>
              <a:rPr lang="vi-VN" sz="2400" dirty="0" smtClean="0">
                <a:solidFill>
                  <a:schemeClr val="tx1"/>
                </a:solidFill>
              </a:rPr>
              <a:t>thông</a:t>
            </a:r>
            <a:r>
              <a:rPr lang="en-US" sz="2400" dirty="0">
                <a:solidFill>
                  <a:schemeClr val="tx1"/>
                </a:solidFill>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9" name="Up Arrow Callout 8"/>
          <p:cNvSpPr/>
          <p:nvPr/>
        </p:nvSpPr>
        <p:spPr>
          <a:xfrm>
            <a:off x="6284793" y="3789720"/>
            <a:ext cx="5691117" cy="2990432"/>
          </a:xfrm>
          <a:prstGeom prst="upArrowCallout">
            <a:avLst>
              <a:gd name="adj1" fmla="val 22462"/>
              <a:gd name="adj2" fmla="val 25000"/>
              <a:gd name="adj3" fmla="val 25000"/>
              <a:gd name="adj4" fmla="val 6497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200" dirty="0" smtClean="0">
                <a:solidFill>
                  <a:srgbClr val="000000"/>
                </a:solidFill>
                <a:latin typeface="Open Sans"/>
              </a:rPr>
              <a:t>Q</a:t>
            </a:r>
            <a:r>
              <a:rPr lang="vi-VN" sz="2200" dirty="0" smtClean="0">
                <a:solidFill>
                  <a:srgbClr val="000000"/>
                </a:solidFill>
                <a:latin typeface="Open Sans"/>
              </a:rPr>
              <a:t>uy </a:t>
            </a:r>
            <a:r>
              <a:rPr lang="vi-VN" sz="2200" dirty="0">
                <a:solidFill>
                  <a:srgbClr val="000000"/>
                </a:solidFill>
                <a:latin typeface="Open Sans"/>
              </a:rPr>
              <a:t>tắc xử sự chung bắt buộc tất cả mọi người khi tham gia giao thông phải tuân thủ và thực hiện nghiêm túc ở mọi nơi, vào bất kì thời gian nào. Nếu không tuân thủ sẽ bị xử phạt.</a:t>
            </a:r>
            <a:endParaRPr lang="en-US" sz="2200" dirty="0"/>
          </a:p>
        </p:txBody>
      </p:sp>
    </p:spTree>
    <p:extLst>
      <p:ext uri="{BB962C8B-B14F-4D97-AF65-F5344CB8AC3E}">
        <p14:creationId xmlns:p14="http://schemas.microsoft.com/office/powerpoint/2010/main" val="379588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2" grpId="0" animBg="1"/>
      <p:bldP spid="5" grpId="0" animBg="1"/>
      <p:bldP spid="3" grpId="0" animBg="1"/>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947" y="1334077"/>
            <a:ext cx="11168743" cy="4926013"/>
          </a:xfrm>
        </p:spPr>
        <p:txBody>
          <a:bodyPr>
            <a:normAutofit/>
          </a:bodyPr>
          <a:lstStyle/>
          <a:p>
            <a:pPr marL="0" lvl="0" indent="0" algn="just">
              <a:lnSpc>
                <a:spcPct val="100000"/>
              </a:lnSpc>
              <a:spcBef>
                <a:spcPts val="0"/>
              </a:spcBef>
              <a:buNone/>
            </a:pPr>
            <a:r>
              <a:rPr lang="en-US" dirty="0" smtClean="0">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Pháp</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luật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là</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hệ</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thống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b="1" i="1" dirty="0" err="1">
                <a:solidFill>
                  <a:prstClr val="black"/>
                </a:solidFill>
                <a:latin typeface="Arial" panose="020B0604020202020204" pitchFamily="34" charset="0"/>
                <a:cs typeface="Arial" panose="020B0604020202020204" pitchFamily="34" charset="0"/>
              </a:rPr>
              <a:t>quy</a:t>
            </a:r>
            <a:r>
              <a:rPr lang="en-US" b="1" i="1" dirty="0">
                <a:solidFill>
                  <a:prstClr val="black"/>
                </a:solidFill>
                <a:latin typeface="Arial" panose="020B0604020202020204" pitchFamily="34" charset="0"/>
                <a:cs typeface="Arial" panose="020B0604020202020204" pitchFamily="34" charset="0"/>
              </a:rPr>
              <a:t> </a:t>
            </a:r>
            <a:r>
              <a:rPr lang="en-US" b="1" i="1" dirty="0" err="1">
                <a:solidFill>
                  <a:prstClr val="black"/>
                </a:solidFill>
                <a:latin typeface="Arial" panose="020B0604020202020204" pitchFamily="34" charset="0"/>
                <a:cs typeface="Arial" panose="020B0604020202020204" pitchFamily="34" charset="0"/>
              </a:rPr>
              <a:t>tắc</a:t>
            </a:r>
            <a:r>
              <a:rPr lang="en-US" b="1" i="1" dirty="0">
                <a:solidFill>
                  <a:prstClr val="black"/>
                </a:solidFill>
                <a:latin typeface="Arial" panose="020B0604020202020204" pitchFamily="34" charset="0"/>
                <a:cs typeface="Arial" panose="020B0604020202020204" pitchFamily="34" charset="0"/>
              </a:rPr>
              <a:t> </a:t>
            </a:r>
            <a:r>
              <a:rPr lang="en-US" b="1" i="1" dirty="0" err="1">
                <a:solidFill>
                  <a:prstClr val="black"/>
                </a:solidFill>
                <a:latin typeface="Arial" panose="020B0604020202020204" pitchFamily="34" charset="0"/>
                <a:cs typeface="Arial" panose="020B0604020202020204" pitchFamily="34" charset="0"/>
              </a:rPr>
              <a:t>xử</a:t>
            </a:r>
            <a:r>
              <a:rPr lang="en-US" b="1" i="1" dirty="0">
                <a:solidFill>
                  <a:prstClr val="black"/>
                </a:solidFill>
                <a:latin typeface="Arial" panose="020B0604020202020204" pitchFamily="34" charset="0"/>
                <a:cs typeface="Arial" panose="020B0604020202020204" pitchFamily="34" charset="0"/>
              </a:rPr>
              <a:t> </a:t>
            </a:r>
            <a:r>
              <a:rPr lang="en-US" b="1" i="1" dirty="0" err="1">
                <a:solidFill>
                  <a:prstClr val="black"/>
                </a:solidFill>
                <a:latin typeface="Arial" panose="020B0604020202020204" pitchFamily="34" charset="0"/>
                <a:cs typeface="Arial" panose="020B0604020202020204" pitchFamily="34" charset="0"/>
              </a:rPr>
              <a:t>sự</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tính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bắt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buộc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chung</a:t>
            </a:r>
            <a:r>
              <a:rPr lang="en-US" dirty="0">
                <a:solidFill>
                  <a:prstClr val="black"/>
                </a:solidFill>
                <a:latin typeface="Arial" panose="020B0604020202020204" pitchFamily="34" charset="0"/>
                <a:cs typeface="Arial" panose="020B0604020202020204" pitchFamily="34" charset="0"/>
              </a:rPr>
              <a:t>, do </a:t>
            </a:r>
            <a:r>
              <a:rPr lang="en-US" b="1" i="1" dirty="0" err="1">
                <a:solidFill>
                  <a:prstClr val="black"/>
                </a:solidFill>
                <a:latin typeface="Arial" panose="020B0604020202020204" pitchFamily="34" charset="0"/>
                <a:cs typeface="Arial" panose="020B0604020202020204" pitchFamily="34" charset="0"/>
              </a:rPr>
              <a:t>Nhà</a:t>
            </a:r>
            <a:r>
              <a:rPr lang="en-US" b="1" i="1" dirty="0">
                <a:solidFill>
                  <a:prstClr val="black"/>
                </a:solidFill>
                <a:latin typeface="Arial" panose="020B0604020202020204" pitchFamily="34" charset="0"/>
                <a:cs typeface="Arial" panose="020B0604020202020204" pitchFamily="34" charset="0"/>
              </a:rPr>
              <a:t> </a:t>
            </a:r>
            <a:r>
              <a:rPr lang="en-US" b="1" i="1" dirty="0" err="1">
                <a:solidFill>
                  <a:prstClr val="black"/>
                </a:solidFill>
                <a:latin typeface="Arial" panose="020B0604020202020204" pitchFamily="34" charset="0"/>
                <a:cs typeface="Arial" panose="020B0604020202020204" pitchFamily="34" charset="0"/>
              </a:rPr>
              <a:t>nước</a:t>
            </a:r>
            <a:r>
              <a:rPr lang="en-US" b="1" i="1" dirty="0">
                <a:solidFill>
                  <a:prstClr val="black"/>
                </a:solidFill>
                <a:latin typeface="Arial" panose="020B0604020202020204" pitchFamily="34" charset="0"/>
                <a:cs typeface="Arial" panose="020B0604020202020204" pitchFamily="34" charset="0"/>
              </a:rPr>
              <a:t> ban </a:t>
            </a:r>
            <a:r>
              <a:rPr lang="en-US" b="1" i="1" dirty="0" err="1">
                <a:solidFill>
                  <a:prstClr val="black"/>
                </a:solidFill>
                <a:latin typeface="Arial" panose="020B0604020202020204" pitchFamily="34" charset="0"/>
                <a:cs typeface="Arial" panose="020B0604020202020204" pitchFamily="34" charset="0"/>
              </a:rPr>
              <a:t>hành</a:t>
            </a:r>
            <a:r>
              <a:rPr lang="en-US" b="1" i="1"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được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đảm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bảo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thực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hiện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bằng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quyền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lực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nhà</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nước</a:t>
            </a:r>
            <a:r>
              <a:rPr lang="en-US" dirty="0">
                <a:solidFill>
                  <a:prstClr val="black"/>
                </a:solidFill>
                <a:latin typeface="Arial" panose="020B0604020202020204" pitchFamily="34" charset="0"/>
                <a:cs typeface="Arial" panose="020B0604020202020204" pitchFamily="34" charset="0"/>
              </a:rPr>
              <a:t>.</a:t>
            </a:r>
          </a:p>
          <a:p>
            <a:pPr marL="0" indent="0" algn="just">
              <a:buNone/>
            </a:pPr>
            <a:r>
              <a:rPr lang="en-US" b="1" dirty="0" err="1" smtClean="0">
                <a:latin typeface="Arial" panose="020B0604020202020204" pitchFamily="34" charset="0"/>
                <a:cs typeface="Arial" panose="020B0604020202020204" pitchFamily="34" charset="0"/>
              </a:rPr>
              <a:t>Ví</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dụ</a:t>
            </a:r>
            <a:r>
              <a:rPr lang="en-US" b="1"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Luật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giao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thông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đường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bộ</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yêu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cầu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tất</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cả</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mọi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người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khi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tham</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giao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thông</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phải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đội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mũ</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bảo</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hiểm</a:t>
            </a:r>
            <a:r>
              <a:rPr lang="en-US" dirty="0" smtClean="0">
                <a:latin typeface="Arial" panose="020B0604020202020204" pitchFamily="34" charset="0"/>
                <a:cs typeface="Arial" panose="020B0604020202020204" pitchFamily="34" charset="0"/>
              </a:rPr>
              <a:t>.</a:t>
            </a:r>
          </a:p>
          <a:p>
            <a:pPr marL="0" indent="0" algn="just">
              <a:buNone/>
            </a:pPr>
            <a:r>
              <a:rPr lang="en-US" dirty="0" smtClean="0">
                <a:latin typeface="Arial" panose="020B0604020202020204" pitchFamily="34" charset="0"/>
                <a:cs typeface="Arial" panose="020B0604020202020204" pitchFamily="34" charset="0"/>
              </a:rPr>
              <a:t>-&gt; </a:t>
            </a:r>
            <a:r>
              <a:rPr lang="en-US" dirty="0" err="1">
                <a:latin typeface="Arial" panose="020B0604020202020204" pitchFamily="34" charset="0"/>
                <a:cs typeface="Arial" panose="020B0604020202020204" pitchFamily="34" charset="0"/>
              </a:rPr>
              <a:t>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dụng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cả</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mọi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 -&gt; </a:t>
            </a:r>
            <a:r>
              <a:rPr lang="en-US" dirty="0" err="1">
                <a:latin typeface="Arial" panose="020B0604020202020204" pitchFamily="34" charset="0"/>
                <a:cs typeface="Arial" panose="020B0604020202020204" pitchFamily="34" charset="0"/>
              </a:rPr>
              <a:t>Quy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tắc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chung</a:t>
            </a:r>
            <a:endParaRPr lang="en-US"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-&gt; </a:t>
            </a:r>
            <a:r>
              <a:rPr lang="en-US" dirty="0" err="1">
                <a:latin typeface="Arial" panose="020B0604020202020204" pitchFamily="34" charset="0"/>
                <a:cs typeface="Arial" panose="020B0604020202020204" pitchFamily="34" charset="0"/>
              </a:rPr>
              <a:t>không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tuân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thủ</a:t>
            </a:r>
            <a:r>
              <a:rPr lang="en-US" dirty="0">
                <a:latin typeface="Arial" panose="020B0604020202020204" pitchFamily="34" charset="0"/>
                <a:cs typeface="Arial" panose="020B0604020202020204" pitchFamily="34" charset="0"/>
              </a:rPr>
              <a:t>-&gt; </a:t>
            </a:r>
            <a:r>
              <a:rPr lang="en-US" dirty="0" err="1">
                <a:latin typeface="Arial" panose="020B0604020202020204" pitchFamily="34" charset="0"/>
                <a:cs typeface="Arial" panose="020B0604020202020204" pitchFamily="34" charset="0"/>
              </a:rPr>
              <a:t>xử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lí</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định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PL, </a:t>
            </a:r>
            <a:r>
              <a:rPr lang="en-US" dirty="0" err="1">
                <a:latin typeface="Arial" panose="020B0604020202020204" pitchFamily="34" charset="0"/>
                <a:cs typeface="Arial" panose="020B0604020202020204" pitchFamily="34" charset="0"/>
              </a:rPr>
              <a:t>thể</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hiện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tính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quyền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lực</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6" name="Title 7"/>
          <p:cNvSpPr txBox="1">
            <a:spLocks/>
          </p:cNvSpPr>
          <p:nvPr/>
        </p:nvSpPr>
        <p:spPr>
          <a:xfrm>
            <a:off x="0" y="186214"/>
            <a:ext cx="7555189" cy="9787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3200" b="1" dirty="0" smtClean="0">
                <a:solidFill>
                  <a:srgbClr val="FF0000"/>
                </a:solidFill>
                <a:latin typeface="Times New Roman" panose="02020603050405020304" pitchFamily="18" charset="0"/>
                <a:cs typeface="Times New Roman" panose="02020603050405020304" pitchFamily="18" charset="0"/>
              </a:rPr>
              <a:t>1. </a:t>
            </a:r>
            <a:r>
              <a:rPr lang="en-US" altLang="en-US" sz="3200" b="1" dirty="0" err="1" smtClean="0">
                <a:solidFill>
                  <a:srgbClr val="FF0000"/>
                </a:solidFill>
                <a:latin typeface="Times New Roman" panose="02020603050405020304" pitchFamily="18" charset="0"/>
                <a:cs typeface="Times New Roman" panose="02020603050405020304" pitchFamily="18" charset="0"/>
              </a:rPr>
              <a:t>Khái</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niệm</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đặc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pháp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luật</a:t>
            </a:r>
            <a:r>
              <a:rPr lang="en-US" altLang="en-US" sz="3200" b="1" dirty="0" smtClean="0">
                <a:solidFill>
                  <a:srgbClr val="FF0000"/>
                </a:solidFill>
                <a:latin typeface="Times New Roman" panose="02020603050405020304" pitchFamily="18" charset="0"/>
                <a:cs typeface="Times New Roman" panose="02020603050405020304" pitchFamily="18" charset="0"/>
              </a:rPr>
              <a:t/>
            </a:r>
            <a:br>
              <a:rPr lang="en-US" altLang="en-US" sz="3200" b="1" dirty="0" smtClean="0">
                <a:solidFill>
                  <a:srgbClr val="FF0000"/>
                </a:solidFill>
                <a:latin typeface="Times New Roman" panose="02020603050405020304" pitchFamily="18" charset="0"/>
                <a:cs typeface="Times New Roman" panose="02020603050405020304" pitchFamily="18" charset="0"/>
              </a:rPr>
            </a:b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a. </a:t>
            </a:r>
            <a:r>
              <a:rPr lang="en-US" altLang="en-US" sz="3200" dirty="0" err="1" smtClean="0">
                <a:solidFill>
                  <a:srgbClr val="FF0000"/>
                </a:solidFill>
                <a:latin typeface="Times New Roman" panose="02020603050405020304" pitchFamily="18" charset="0"/>
                <a:cs typeface="Times New Roman" panose="02020603050405020304" pitchFamily="18" charset="0"/>
              </a:rPr>
              <a:t>Khái</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niệm</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pháp</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luật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03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285008" y="174338"/>
            <a:ext cx="7555189" cy="9787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3200" b="1" dirty="0" smtClean="0">
                <a:solidFill>
                  <a:srgbClr val="FF0000"/>
                </a:solidFill>
                <a:latin typeface="Times New Roman" panose="02020603050405020304" pitchFamily="18" charset="0"/>
                <a:cs typeface="Times New Roman" panose="02020603050405020304" pitchFamily="18" charset="0"/>
              </a:rPr>
              <a:t>1. </a:t>
            </a:r>
            <a:r>
              <a:rPr lang="en-US" altLang="en-US" sz="3200" b="1" dirty="0" err="1" smtClean="0">
                <a:solidFill>
                  <a:srgbClr val="FF0000"/>
                </a:solidFill>
                <a:latin typeface="Times New Roman" panose="02020603050405020304" pitchFamily="18" charset="0"/>
                <a:cs typeface="Times New Roman" panose="02020603050405020304" pitchFamily="18" charset="0"/>
              </a:rPr>
              <a:t>Khái</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niệm</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đặc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pháp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luật</a:t>
            </a:r>
            <a:r>
              <a:rPr lang="en-US" altLang="en-US" sz="3200" b="1" dirty="0" smtClean="0">
                <a:solidFill>
                  <a:srgbClr val="FF0000"/>
                </a:solidFill>
                <a:latin typeface="Times New Roman" panose="02020603050405020304" pitchFamily="18" charset="0"/>
                <a:cs typeface="Times New Roman" panose="02020603050405020304" pitchFamily="18" charset="0"/>
              </a:rPr>
              <a:t/>
            </a:r>
            <a:br>
              <a:rPr lang="en-US" altLang="en-US" sz="3200" b="1" dirty="0" smtClean="0">
                <a:solidFill>
                  <a:srgbClr val="FF0000"/>
                </a:solidFill>
                <a:latin typeface="Times New Roman" panose="02020603050405020304" pitchFamily="18" charset="0"/>
                <a:cs typeface="Times New Roman" panose="02020603050405020304" pitchFamily="18" charset="0"/>
              </a:rPr>
            </a:b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a. </a:t>
            </a:r>
            <a:r>
              <a:rPr lang="en-US" altLang="en-US" sz="3200" dirty="0" err="1" smtClean="0">
                <a:solidFill>
                  <a:srgbClr val="FF0000"/>
                </a:solidFill>
                <a:latin typeface="Times New Roman" panose="02020603050405020304" pitchFamily="18" charset="0"/>
                <a:cs typeface="Times New Roman" panose="02020603050405020304" pitchFamily="18" charset="0"/>
              </a:rPr>
              <a:t>Khái</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niệm</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pháp</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luật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5" name="Flowchart: Alternate Process 4"/>
          <p:cNvSpPr/>
          <p:nvPr/>
        </p:nvSpPr>
        <p:spPr>
          <a:xfrm>
            <a:off x="119993" y="1439883"/>
            <a:ext cx="3657600" cy="3362696"/>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90000"/>
              </a:lnSpc>
              <a:spcBef>
                <a:spcPts val="1000"/>
              </a:spcBef>
            </a:pPr>
            <a:r>
              <a:rPr lang="vi-VN" sz="2400" dirty="0">
                <a:solidFill>
                  <a:prstClr val="black"/>
                </a:solidFill>
                <a:cs typeface="Times New Roman" panose="02020603050405020304" pitchFamily="18" charset="0"/>
              </a:rPr>
              <a:t>Các </a:t>
            </a:r>
            <a:r>
              <a:rPr lang="vi-VN" sz="2400" b="1" dirty="0">
                <a:solidFill>
                  <a:prstClr val="black"/>
                </a:solidFill>
                <a:cs typeface="Times New Roman" panose="02020603050405020304" pitchFamily="18" charset="0"/>
              </a:rPr>
              <a:t>quy tắc xử sự chung </a:t>
            </a:r>
            <a:r>
              <a:rPr lang="vi-VN" sz="2400" dirty="0">
                <a:solidFill>
                  <a:prstClr val="black"/>
                </a:solidFill>
                <a:cs typeface="Times New Roman" panose="02020603050405020304" pitchFamily="18" charset="0"/>
              </a:rPr>
              <a:t>chính là nội dung của pháp luật, là chuẩn mực về những việc </a:t>
            </a:r>
            <a:r>
              <a:rPr lang="vi-VN" sz="2400" b="1" dirty="0">
                <a:solidFill>
                  <a:prstClr val="black"/>
                </a:solidFill>
                <a:cs typeface="Times New Roman" panose="02020603050405020304" pitchFamily="18" charset="0"/>
              </a:rPr>
              <a:t>được làm</a:t>
            </a:r>
            <a:r>
              <a:rPr lang="vi-VN" sz="2400" dirty="0">
                <a:solidFill>
                  <a:prstClr val="black"/>
                </a:solidFill>
                <a:cs typeface="Times New Roman" panose="02020603050405020304" pitchFamily="18" charset="0"/>
              </a:rPr>
              <a:t>, những việc </a:t>
            </a:r>
            <a:r>
              <a:rPr lang="vi-VN" sz="2400" b="1" dirty="0">
                <a:solidFill>
                  <a:prstClr val="black"/>
                </a:solidFill>
                <a:cs typeface="Times New Roman" panose="02020603050405020304" pitchFamily="18" charset="0"/>
              </a:rPr>
              <a:t>phải làm </a:t>
            </a:r>
            <a:r>
              <a:rPr lang="vi-VN" sz="2400" dirty="0">
                <a:solidFill>
                  <a:prstClr val="black"/>
                </a:solidFill>
                <a:cs typeface="Times New Roman" panose="02020603050405020304" pitchFamily="18" charset="0"/>
              </a:rPr>
              <a:t>và những </a:t>
            </a:r>
            <a:r>
              <a:rPr lang="vi-VN" sz="2400" b="1" dirty="0">
                <a:solidFill>
                  <a:prstClr val="black"/>
                </a:solidFill>
                <a:cs typeface="Times New Roman" panose="02020603050405020304" pitchFamily="18" charset="0"/>
              </a:rPr>
              <a:t>việc không được làm</a:t>
            </a:r>
            <a:r>
              <a:rPr lang="vi-VN" sz="2400" dirty="0">
                <a:solidFill>
                  <a:prstClr val="black"/>
                </a:solidFill>
                <a:cs typeface="Times New Roman" panose="02020603050405020304" pitchFamily="18" charset="0"/>
              </a:rPr>
              <a:t>.</a:t>
            </a:r>
          </a:p>
        </p:txBody>
      </p:sp>
      <p:sp>
        <p:nvSpPr>
          <p:cNvPr id="6" name="Flowchart: Alternate Process 5"/>
          <p:cNvSpPr/>
          <p:nvPr/>
        </p:nvSpPr>
        <p:spPr>
          <a:xfrm>
            <a:off x="3920097" y="1779320"/>
            <a:ext cx="4190749" cy="4395849"/>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tx1"/>
                </a:solidFill>
                <a:cs typeface="Arial" panose="020B0604020202020204" pitchFamily="34" charset="0"/>
              </a:rPr>
              <a:t>Nhà nước ban hành </a:t>
            </a:r>
            <a:r>
              <a:rPr lang="vi-VN" sz="2400" dirty="0">
                <a:solidFill>
                  <a:schemeClr val="tx1"/>
                </a:solidFill>
                <a:cs typeface="Arial" panose="020B0604020202020204" pitchFamily="34" charset="0"/>
              </a:rPr>
              <a:t>pháp luật nhằm điều chỉnh các mối quan hệ phát sinh trong mọi lĩnh vực của đời sống xã hội, để các hoạt động trong xã hội diễn ra trong vòng trật tự. Trong trường hợp cá nhân, tổ chức nào đó vi phạm thì sẽ bị xử lí nghiêm minh.</a:t>
            </a:r>
          </a:p>
        </p:txBody>
      </p:sp>
      <p:sp>
        <p:nvSpPr>
          <p:cNvPr id="7" name="Flowchart: Alternate Process 6"/>
          <p:cNvSpPr/>
          <p:nvPr/>
        </p:nvSpPr>
        <p:spPr>
          <a:xfrm>
            <a:off x="8253350" y="2505693"/>
            <a:ext cx="3811980" cy="4213761"/>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chemeClr val="tx1"/>
                </a:solidFill>
                <a:cs typeface="Arial" panose="020B0604020202020204" pitchFamily="34" charset="0"/>
              </a:rPr>
              <a:t>Pháp luật bao gồm tất cả các </a:t>
            </a:r>
            <a:r>
              <a:rPr lang="vi-VN" sz="2400" b="1" dirty="0">
                <a:solidFill>
                  <a:schemeClr val="tx1"/>
                </a:solidFill>
                <a:cs typeface="Arial" panose="020B0604020202020204" pitchFamily="34" charset="0"/>
              </a:rPr>
              <a:t>quy định </a:t>
            </a:r>
            <a:r>
              <a:rPr lang="vi-VN" sz="2400" dirty="0">
                <a:solidFill>
                  <a:schemeClr val="tx1"/>
                </a:solidFill>
                <a:cs typeface="Arial" panose="020B0604020202020204" pitchFamily="34" charset="0"/>
              </a:rPr>
              <a:t>trong các văn bản quy phạm pháp luật, do cơ quan nhà nước có thẩm quyền ban hành, bao gồm </a:t>
            </a:r>
            <a:r>
              <a:rPr lang="vi-VN" sz="2400" b="1" dirty="0">
                <a:solidFill>
                  <a:schemeClr val="tx1"/>
                </a:solidFill>
                <a:cs typeface="Arial" panose="020B0604020202020204" pitchFamily="34" charset="0"/>
              </a:rPr>
              <a:t>Hiến pháp</a:t>
            </a:r>
            <a:r>
              <a:rPr lang="vi-VN" sz="2400" dirty="0">
                <a:solidFill>
                  <a:schemeClr val="tx1"/>
                </a:solidFill>
                <a:cs typeface="Arial" panose="020B0604020202020204" pitchFamily="34" charset="0"/>
              </a:rPr>
              <a:t>, các </a:t>
            </a:r>
            <a:r>
              <a:rPr lang="vi-VN" sz="2400" b="1" dirty="0">
                <a:solidFill>
                  <a:schemeClr val="tx1"/>
                </a:solidFill>
                <a:cs typeface="Arial" panose="020B0604020202020204" pitchFamily="34" charset="0"/>
              </a:rPr>
              <a:t>luật</a:t>
            </a:r>
            <a:r>
              <a:rPr lang="vi-VN" sz="2400" dirty="0">
                <a:solidFill>
                  <a:schemeClr val="tx1"/>
                </a:solidFill>
                <a:cs typeface="Arial" panose="020B0604020202020204" pitchFamily="34" charset="0"/>
              </a:rPr>
              <a:t> và các </a:t>
            </a:r>
            <a:r>
              <a:rPr lang="vi-VN" sz="2400" b="1" dirty="0">
                <a:solidFill>
                  <a:schemeClr val="tx1"/>
                </a:solidFill>
                <a:cs typeface="Arial" panose="020B0604020202020204" pitchFamily="34" charset="0"/>
              </a:rPr>
              <a:t>văn bản dưới luật</a:t>
            </a:r>
            <a:r>
              <a:rPr lang="vi-VN" sz="2400" dirty="0">
                <a:solidFill>
                  <a:schemeClr val="tx1"/>
                </a:solidFill>
                <a:cs typeface="Arial" panose="020B0604020202020204" pitchFamily="34" charset="0"/>
              </a:rPr>
              <a:t>.</a:t>
            </a:r>
          </a:p>
        </p:txBody>
      </p:sp>
    </p:spTree>
    <p:extLst>
      <p:ext uri="{BB962C8B-B14F-4D97-AF65-F5344CB8AC3E}">
        <p14:creationId xmlns:p14="http://schemas.microsoft.com/office/powerpoint/2010/main" val="130750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8753" y="0"/>
            <a:ext cx="12073247" cy="6791201"/>
          </a:xfrm>
          <a:prstGeom prst="rect">
            <a:avLst/>
          </a:prstGeom>
        </p:spPr>
      </p:pic>
      <p:sp>
        <p:nvSpPr>
          <p:cNvPr id="8" name="Title 7"/>
          <p:cNvSpPr txBox="1">
            <a:spLocks/>
          </p:cNvSpPr>
          <p:nvPr/>
        </p:nvSpPr>
        <p:spPr>
          <a:xfrm>
            <a:off x="2764467" y="173059"/>
            <a:ext cx="7555189" cy="978729"/>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3200" b="1" dirty="0" smtClean="0">
                <a:solidFill>
                  <a:srgbClr val="FF0000"/>
                </a:solidFill>
                <a:latin typeface="Times New Roman" panose="02020603050405020304" pitchFamily="18" charset="0"/>
                <a:cs typeface="Times New Roman" panose="02020603050405020304" pitchFamily="18" charset="0"/>
              </a:rPr>
              <a:t>1. </a:t>
            </a:r>
            <a:r>
              <a:rPr lang="en-US" altLang="en-US" sz="3200" b="1" dirty="0" err="1" smtClean="0">
                <a:solidFill>
                  <a:srgbClr val="FF0000"/>
                </a:solidFill>
                <a:latin typeface="Times New Roman" panose="02020603050405020304" pitchFamily="18" charset="0"/>
                <a:cs typeface="Times New Roman" panose="02020603050405020304" pitchFamily="18" charset="0"/>
              </a:rPr>
              <a:t>Khái</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niệm</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đặc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điểm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smtClean="0">
                <a:solidFill>
                  <a:srgbClr val="FF0000"/>
                </a:solidFill>
                <a:latin typeface="Times New Roman" pitchFamily="18" charset="0"/>
                <a:cs typeface="Times New Roman"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pháp</a:t>
            </a: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luật</a:t>
            </a:r>
            <a:r>
              <a:rPr lang="en-US" altLang="en-US" sz="3200" b="1" dirty="0" smtClean="0">
                <a:solidFill>
                  <a:srgbClr val="FF0000"/>
                </a:solidFill>
                <a:latin typeface="Times New Roman" panose="02020603050405020304" pitchFamily="18" charset="0"/>
                <a:cs typeface="Times New Roman" panose="02020603050405020304" pitchFamily="18" charset="0"/>
              </a:rPr>
              <a:t/>
            </a:r>
            <a:br>
              <a:rPr lang="en-US" altLang="en-US" sz="3200" b="1" dirty="0" smtClean="0">
                <a:solidFill>
                  <a:srgbClr val="FF0000"/>
                </a:solidFill>
                <a:latin typeface="Times New Roman" panose="02020603050405020304" pitchFamily="18" charset="0"/>
                <a:cs typeface="Times New Roman" panose="02020603050405020304" pitchFamily="18" charset="0"/>
              </a:rPr>
            </a:br>
            <a:r>
              <a:rPr lang="en-US" altLang="en-US" sz="3200" b="1" dirty="0" smtClean="0">
                <a:solidFill>
                  <a:srgbClr val="FF0000"/>
                </a:solidFill>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a. </a:t>
            </a:r>
            <a:r>
              <a:rPr lang="en-US" altLang="en-US" sz="3200" dirty="0" err="1" smtClean="0">
                <a:solidFill>
                  <a:srgbClr val="FF0000"/>
                </a:solidFill>
                <a:latin typeface="Times New Roman" panose="02020603050405020304" pitchFamily="18" charset="0"/>
                <a:cs typeface="Times New Roman" panose="02020603050405020304" pitchFamily="18" charset="0"/>
              </a:rPr>
              <a:t>Khái</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niệm</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pháp</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luật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9" name="Horizontal Scroll 8"/>
          <p:cNvSpPr/>
          <p:nvPr/>
        </p:nvSpPr>
        <p:spPr>
          <a:xfrm>
            <a:off x="736468" y="1324846"/>
            <a:ext cx="5498473" cy="5099706"/>
          </a:xfrm>
          <a:prstGeom prst="horizontalScroll">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chemeClr val="tx1"/>
                </a:solidFill>
                <a:latin typeface="Arial" panose="020B0604020202020204" pitchFamily="34" charset="0"/>
                <a:cs typeface="Arial" panose="020B0604020202020204" pitchFamily="34" charset="0"/>
              </a:rPr>
              <a:t>Pháp</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luật</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là</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hệ</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thống</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các</a:t>
            </a:r>
            <a:r>
              <a:rPr lang="en-US" sz="2400" dirty="0" smtClean="0">
                <a:solidFill>
                  <a:schemeClr val="tx1"/>
                </a:solidFill>
                <a:latin typeface="Arial" panose="020B0604020202020204" pitchFamily="34" charset="0"/>
                <a:cs typeface="Arial" panose="020B0604020202020204" pitchFamily="34" charset="0"/>
              </a:rPr>
              <a:t> </a:t>
            </a:r>
            <a:r>
              <a:rPr lang="en-US" sz="2400" b="1" i="1" dirty="0" err="1" smtClean="0">
                <a:solidFill>
                  <a:schemeClr val="tx1"/>
                </a:solidFill>
                <a:latin typeface="Arial" panose="020B0604020202020204" pitchFamily="34" charset="0"/>
                <a:cs typeface="Arial" panose="020B0604020202020204" pitchFamily="34" charset="0"/>
              </a:rPr>
              <a:t>quy</a:t>
            </a:r>
            <a:r>
              <a:rPr lang="en-US" sz="2400" b="1" i="1" dirty="0" smtClean="0">
                <a:solidFill>
                  <a:schemeClr val="tx1"/>
                </a:solidFill>
                <a:latin typeface="Arial" panose="020B0604020202020204" pitchFamily="34" charset="0"/>
                <a:cs typeface="Arial" panose="020B0604020202020204" pitchFamily="34" charset="0"/>
              </a:rPr>
              <a:t> </a:t>
            </a:r>
            <a:r>
              <a:rPr lang="en-US" sz="2400" b="1" i="1" dirty="0" err="1" smtClean="0">
                <a:solidFill>
                  <a:schemeClr val="tx1"/>
                </a:solidFill>
                <a:latin typeface="Arial" panose="020B0604020202020204" pitchFamily="34" charset="0"/>
                <a:cs typeface="Arial" panose="020B0604020202020204" pitchFamily="34" charset="0"/>
              </a:rPr>
              <a:t>tắc</a:t>
            </a:r>
            <a:r>
              <a:rPr lang="en-US" sz="2400" b="1" i="1" dirty="0" smtClean="0">
                <a:solidFill>
                  <a:schemeClr val="tx1"/>
                </a:solidFill>
                <a:latin typeface="Arial" panose="020B0604020202020204" pitchFamily="34" charset="0"/>
                <a:cs typeface="Arial" panose="020B0604020202020204" pitchFamily="34" charset="0"/>
              </a:rPr>
              <a:t> </a:t>
            </a:r>
            <a:r>
              <a:rPr lang="en-US" sz="2400" b="1" i="1" dirty="0" err="1" smtClean="0">
                <a:solidFill>
                  <a:schemeClr val="tx1"/>
                </a:solidFill>
                <a:latin typeface="Arial" panose="020B0604020202020204" pitchFamily="34" charset="0"/>
                <a:cs typeface="Arial" panose="020B0604020202020204" pitchFamily="34" charset="0"/>
              </a:rPr>
              <a:t>xử</a:t>
            </a:r>
            <a:r>
              <a:rPr lang="en-US" sz="2400" b="1" i="1" dirty="0" smtClean="0">
                <a:solidFill>
                  <a:schemeClr val="tx1"/>
                </a:solidFill>
                <a:latin typeface="Arial" panose="020B0604020202020204" pitchFamily="34" charset="0"/>
                <a:cs typeface="Arial" panose="020B0604020202020204" pitchFamily="34" charset="0"/>
              </a:rPr>
              <a:t> </a:t>
            </a:r>
            <a:r>
              <a:rPr lang="en-US" sz="2400" b="1" i="1" dirty="0" err="1" smtClean="0">
                <a:solidFill>
                  <a:schemeClr val="tx1"/>
                </a:solidFill>
                <a:latin typeface="Arial" panose="020B0604020202020204" pitchFamily="34" charset="0"/>
                <a:cs typeface="Arial" panose="020B0604020202020204" pitchFamily="34" charset="0"/>
              </a:rPr>
              <a:t>sự</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có</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tính</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bắt</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buộc</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chung</a:t>
            </a:r>
            <a:r>
              <a:rPr lang="en-US" sz="2400" dirty="0" smtClean="0">
                <a:solidFill>
                  <a:schemeClr val="tx1"/>
                </a:solidFill>
                <a:latin typeface="Arial" panose="020B0604020202020204" pitchFamily="34" charset="0"/>
                <a:cs typeface="Arial" panose="020B0604020202020204" pitchFamily="34" charset="0"/>
              </a:rPr>
              <a:t>, do </a:t>
            </a:r>
            <a:r>
              <a:rPr lang="en-US" sz="2400" b="1" i="1" dirty="0" err="1">
                <a:solidFill>
                  <a:schemeClr val="tx1"/>
                </a:solidFill>
                <a:latin typeface="Arial" panose="020B0604020202020204" pitchFamily="34" charset="0"/>
                <a:cs typeface="Arial" panose="020B0604020202020204" pitchFamily="34" charset="0"/>
              </a:rPr>
              <a:t>N</a:t>
            </a:r>
            <a:r>
              <a:rPr lang="en-US" sz="2400" b="1" i="1" dirty="0" err="1" smtClean="0">
                <a:solidFill>
                  <a:schemeClr val="tx1"/>
                </a:solidFill>
                <a:latin typeface="Arial" panose="020B0604020202020204" pitchFamily="34" charset="0"/>
                <a:cs typeface="Arial" panose="020B0604020202020204" pitchFamily="34" charset="0"/>
              </a:rPr>
              <a:t>hà</a:t>
            </a:r>
            <a:r>
              <a:rPr lang="en-US" sz="2400" b="1" i="1" dirty="0" smtClean="0">
                <a:solidFill>
                  <a:schemeClr val="tx1"/>
                </a:solidFill>
                <a:latin typeface="Arial" panose="020B0604020202020204" pitchFamily="34" charset="0"/>
                <a:cs typeface="Arial" panose="020B0604020202020204" pitchFamily="34" charset="0"/>
              </a:rPr>
              <a:t> </a:t>
            </a:r>
            <a:r>
              <a:rPr lang="en-US" sz="2400" b="1" i="1" dirty="0" err="1" smtClean="0">
                <a:solidFill>
                  <a:schemeClr val="tx1"/>
                </a:solidFill>
                <a:latin typeface="Arial" panose="020B0604020202020204" pitchFamily="34" charset="0"/>
                <a:cs typeface="Arial" panose="020B0604020202020204" pitchFamily="34" charset="0"/>
              </a:rPr>
              <a:t>nước</a:t>
            </a:r>
            <a:r>
              <a:rPr lang="en-US" sz="2400" b="1" i="1" dirty="0" smtClean="0">
                <a:solidFill>
                  <a:schemeClr val="tx1"/>
                </a:solidFill>
                <a:latin typeface="Arial" panose="020B0604020202020204" pitchFamily="34" charset="0"/>
                <a:cs typeface="Arial" panose="020B0604020202020204" pitchFamily="34" charset="0"/>
              </a:rPr>
              <a:t> ban </a:t>
            </a:r>
            <a:r>
              <a:rPr lang="en-US" sz="2400" b="1" i="1" dirty="0" err="1" smtClean="0">
                <a:solidFill>
                  <a:schemeClr val="tx1"/>
                </a:solidFill>
                <a:latin typeface="Arial" panose="020B0604020202020204" pitchFamily="34" charset="0"/>
                <a:cs typeface="Arial" panose="020B0604020202020204" pitchFamily="34" charset="0"/>
              </a:rPr>
              <a:t>hành</a:t>
            </a:r>
            <a:r>
              <a:rPr lang="en-US" sz="2400" b="1" i="1"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và</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được</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đảm</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bảo</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thực</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hiện</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bằng</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quyền</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lực</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nhà</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nước</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6329845" y="1855707"/>
            <a:ext cx="5767251" cy="3604532"/>
          </a:xfrm>
          <a:prstGeom prst="rect">
            <a:avLst/>
          </a:prstGeom>
        </p:spPr>
      </p:pic>
    </p:spTree>
    <p:extLst>
      <p:ext uri="{BB962C8B-B14F-4D97-AF65-F5344CB8AC3E}">
        <p14:creationId xmlns:p14="http://schemas.microsoft.com/office/powerpoint/2010/main" val="559938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87829" y="783773"/>
            <a:ext cx="5557157" cy="5189220"/>
          </a:xfrm>
          <a:prstGeom prst="rect">
            <a:avLst/>
          </a:prstGeom>
        </p:spPr>
      </p:pic>
      <p:pic>
        <p:nvPicPr>
          <p:cNvPr id="5" name="Picture 4"/>
          <p:cNvPicPr>
            <a:picLocks noChangeAspect="1"/>
          </p:cNvPicPr>
          <p:nvPr/>
        </p:nvPicPr>
        <p:blipFill>
          <a:blip r:embed="rId3"/>
          <a:stretch>
            <a:fillRect/>
          </a:stretch>
        </p:blipFill>
        <p:spPr>
          <a:xfrm>
            <a:off x="4271553" y="888275"/>
            <a:ext cx="3526972" cy="5084719"/>
          </a:xfrm>
          <a:prstGeom prst="rect">
            <a:avLst/>
          </a:prstGeom>
        </p:spPr>
      </p:pic>
      <p:pic>
        <p:nvPicPr>
          <p:cNvPr id="6" name="Picture 5"/>
          <p:cNvPicPr>
            <a:picLocks noChangeAspect="1"/>
          </p:cNvPicPr>
          <p:nvPr/>
        </p:nvPicPr>
        <p:blipFill>
          <a:blip r:embed="rId4"/>
          <a:stretch>
            <a:fillRect/>
          </a:stretch>
        </p:blipFill>
        <p:spPr>
          <a:xfrm>
            <a:off x="8138160" y="888275"/>
            <a:ext cx="3566161" cy="5084719"/>
          </a:xfrm>
          <a:prstGeom prst="rect">
            <a:avLst/>
          </a:prstGeom>
        </p:spPr>
      </p:pic>
    </p:spTree>
    <p:extLst>
      <p:ext uri="{BB962C8B-B14F-4D97-AF65-F5344CB8AC3E}">
        <p14:creationId xmlns:p14="http://schemas.microsoft.com/office/powerpoint/2010/main" val="96684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1920</Words>
  <Application>Microsoft Office PowerPoint</Application>
  <PresentationFormat>Widescreen</PresentationFormat>
  <Paragraphs>116</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Aarial</vt:lpstr>
      <vt:lpstr>Arial</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1. Khái niệm và đặc điểm của pháp luật  a. Khái niệm pháp luật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Pháp luật có tính quyền lực, bắt buộc chung</vt:lpstr>
      <vt:lpstr> - Pháp luật có tính xác định chặt chẽ về hình thức.</vt:lpstr>
      <vt:lpstr> - Pháp luật có tính xác định chặt chẽ về hình thức.</vt:lpstr>
      <vt:lpstr>2. Vai trò của pháp luật trong đời sống xã hội.</vt:lpstr>
      <vt:lpstr>2. Vai trò của pháp luật trong đời sống xã hội a) Pháp luật là phương tiện để Nhà nước quản lí kinh tế, quản lí xã hội.</vt:lpstr>
      <vt:lpstr>PowerPoint Presentation</vt:lpstr>
      <vt:lpstr>2. Vai trò của pháp luật trong đời sống xã hội. b) Pháp luật là phương tiện để công dân thực hiện, bảo vệ quyền và lợi ích hợp pháp của mình</vt:lpstr>
      <vt:lpstr>2. Vai trò của pháp luật trong đời sống xã hội b) Pháp luật là phương tiện để công dân thực hiện, bảo vệ quyền và lợi ích hợp pháp của mình</vt:lpstr>
      <vt:lpstr>CẢM ƠN CÁC EM ĐÃ ĐẾN VỚI TIẾT HỌC HÔM NAY.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157</cp:revision>
  <dcterms:created xsi:type="dcterms:W3CDTF">2025-01-08T00:13:50Z</dcterms:created>
  <dcterms:modified xsi:type="dcterms:W3CDTF">2025-01-22T13:32:28Z</dcterms:modified>
</cp:coreProperties>
</file>