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7" r:id="rId3"/>
    <p:sldId id="275" r:id="rId4"/>
    <p:sldId id="286" r:id="rId5"/>
    <p:sldId id="277" r:id="rId6"/>
    <p:sldId id="278" r:id="rId7"/>
    <p:sldId id="288" r:id="rId8"/>
    <p:sldId id="289" r:id="rId9"/>
    <p:sldId id="290" r:id="rId10"/>
    <p:sldId id="281" r:id="rId11"/>
    <p:sldId id="282" r:id="rId12"/>
    <p:sldId id="291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24647-F76E-4654-95E0-378284736AFF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DDA77-E8FD-499C-9C51-5B6C99B1F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DDA77-E8FD-499C-9C51-5B6C99B1FF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0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DDA77-E8FD-499C-9C51-5B6C99B1FF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69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13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33B1D-0099-4E89-B299-6E59BB4544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4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0BEF-5DBD-4D54-9300-D1633A68E34C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DD8A-DF3A-43D9-BBCD-87BEFA4FF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3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0BEF-5DBD-4D54-9300-D1633A68E34C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DD8A-DF3A-43D9-BBCD-87BEFA4FF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6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0BEF-5DBD-4D54-9300-D1633A68E34C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DD8A-DF3A-43D9-BBCD-87BEFA4FF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1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004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0BEF-5DBD-4D54-9300-D1633A68E34C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DD8A-DF3A-43D9-BBCD-87BEFA4FF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0BEF-5DBD-4D54-9300-D1633A68E34C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DD8A-DF3A-43D9-BBCD-87BEFA4FF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9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0BEF-5DBD-4D54-9300-D1633A68E34C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DD8A-DF3A-43D9-BBCD-87BEFA4FF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0BEF-5DBD-4D54-9300-D1633A68E34C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DD8A-DF3A-43D9-BBCD-87BEFA4FF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0BEF-5DBD-4D54-9300-D1633A68E34C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DD8A-DF3A-43D9-BBCD-87BEFA4FF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3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0BEF-5DBD-4D54-9300-D1633A68E34C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DD8A-DF3A-43D9-BBCD-87BEFA4FF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5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0BEF-5DBD-4D54-9300-D1633A68E34C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DD8A-DF3A-43D9-BBCD-87BEFA4FF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5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0BEF-5DBD-4D54-9300-D1633A68E34C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DD8A-DF3A-43D9-BBCD-87BEFA4FF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5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B0BEF-5DBD-4D54-9300-D1633A68E34C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3DD8A-DF3A-43D9-BBCD-87BEFA4FF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9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4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2.png"/><Relationship Id="rId5" Type="http://schemas.microsoft.com/office/2007/relationships/media" Target="../media/media3.mp3"/><Relationship Id="rId15" Type="http://schemas.openxmlformats.org/officeDocument/2006/relationships/image" Target="../media/image14.png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6.svg"/><Relationship Id="rId18" Type="http://schemas.openxmlformats.org/officeDocument/2006/relationships/image" Target="../media/image19.png"/><Relationship Id="rId26" Type="http://schemas.openxmlformats.org/officeDocument/2006/relationships/image" Target="../media/image14.png"/><Relationship Id="rId3" Type="http://schemas.microsoft.com/office/2007/relationships/media" Target="../media/media6.mp3"/><Relationship Id="rId21" Type="http://schemas.openxmlformats.org/officeDocument/2006/relationships/image" Target="../media/image64.svg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17" Type="http://schemas.openxmlformats.org/officeDocument/2006/relationships/image" Target="../media/image60.svg"/><Relationship Id="rId25" Type="http://schemas.openxmlformats.org/officeDocument/2006/relationships/image" Target="../media/image68.svg"/><Relationship Id="rId2" Type="http://schemas.openxmlformats.org/officeDocument/2006/relationships/audio" Target="../media/media5.mp3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54.svg"/><Relationship Id="rId24" Type="http://schemas.openxmlformats.org/officeDocument/2006/relationships/image" Target="../media/image22.png"/><Relationship Id="rId5" Type="http://schemas.microsoft.com/office/2007/relationships/media" Target="../media/media7.mp3"/><Relationship Id="rId15" Type="http://schemas.openxmlformats.org/officeDocument/2006/relationships/image" Target="../media/image58.svg"/><Relationship Id="rId23" Type="http://schemas.openxmlformats.org/officeDocument/2006/relationships/image" Target="../media/image66.svg"/><Relationship Id="rId10" Type="http://schemas.openxmlformats.org/officeDocument/2006/relationships/image" Target="../media/image15.png"/><Relationship Id="rId19" Type="http://schemas.openxmlformats.org/officeDocument/2006/relationships/image" Target="../media/image62.svg"/><Relationship Id="rId4" Type="http://schemas.openxmlformats.org/officeDocument/2006/relationships/audio" Target="../media/media6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80456" y="1004912"/>
            <a:ext cx="645959" cy="448791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1505" y="177129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9195" y="844139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Work in groups. Discuss the following questions</a:t>
            </a:r>
            <a:r>
              <a:rPr lang="en-US" sz="2800" b="1" dirty="0" smtClean="0">
                <a:cs typeface="Arial" panose="020B0604020202020204" pitchFamily="34" charset="0"/>
              </a:rPr>
              <a:t>.</a:t>
            </a:r>
            <a:endParaRPr lang="en-US" sz="2800" b="1" dirty="0">
              <a:cs typeface="Arial" panose="020B0604020202020204" pitchFamily="34" charset="0"/>
            </a:endParaRPr>
          </a:p>
        </p:txBody>
      </p:sp>
      <p:pic>
        <p:nvPicPr>
          <p:cNvPr id="1026" name="Picture 2" descr="Apps vs. mobile websites: Which option offers users more privacy? |  TechRepublic">
            <a:extLst>
              <a:ext uri="{FF2B5EF4-FFF2-40B4-BE49-F238E27FC236}">
                <a16:creationId xmlns="" xmlns:a16="http://schemas.microsoft.com/office/drawing/2014/main" id="{F1539734-D032-959A-A664-872CEA73A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5" y="2553958"/>
            <a:ext cx="3636527" cy="272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,622 People Interact Stock Photos - Free &amp; Royalty-Free Stock Photos from  Dreamstime">
            <a:extLst>
              <a:ext uri="{FF2B5EF4-FFF2-40B4-BE49-F238E27FC236}">
                <a16:creationId xmlns="" xmlns:a16="http://schemas.microsoft.com/office/drawing/2014/main" id="{2801505E-5687-C5E2-FF4A-62A2CE7B1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38" y="2662629"/>
            <a:ext cx="2454151" cy="23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3,276 Appliance Installation Stock Photos, Pictures &amp; Royalty-Free Images  - iStock">
            <a:extLst>
              <a:ext uri="{FF2B5EF4-FFF2-40B4-BE49-F238E27FC236}">
                <a16:creationId xmlns="" xmlns:a16="http://schemas.microsoft.com/office/drawing/2014/main" id="{F90BCE81-03CC-4D3E-B6B8-2A162E8CF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2" y="2565647"/>
            <a:ext cx="4358020" cy="24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1458" y="1475005"/>
            <a:ext cx="117209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  <a:cs typeface="Arial" panose="020B0604020202020204" pitchFamily="34" charset="0"/>
              </a:rPr>
              <a:t>Do you agree with </a:t>
            </a:r>
            <a:r>
              <a:rPr lang="en-US" sz="2600" b="1" dirty="0" err="1">
                <a:solidFill>
                  <a:srgbClr val="0070C0"/>
                </a:solidFill>
                <a:cs typeface="Arial" panose="020B0604020202020204" pitchFamily="34" charset="0"/>
              </a:rPr>
              <a:t>Ms</a:t>
            </a:r>
            <a:r>
              <a:rPr lang="en-US" sz="2600" b="1" dirty="0">
                <a:solidFill>
                  <a:srgbClr val="0070C0"/>
                </a:solidFill>
                <a:cs typeface="Arial" panose="020B0604020202020204" pitchFamily="34" charset="0"/>
              </a:rPr>
              <a:t> Stevens? Which of the disadvantages she mentions do you think is the most serious? </a:t>
            </a:r>
            <a:r>
              <a:rPr lang="en-US" sz="2600" b="1">
                <a:solidFill>
                  <a:srgbClr val="0070C0"/>
                </a:solidFill>
                <a:cs typeface="Arial" panose="020B0604020202020204" pitchFamily="34" charset="0"/>
              </a:rPr>
              <a:t>Why</a:t>
            </a:r>
            <a:r>
              <a:rPr lang="en-US" sz="2600" b="1" smtClean="0">
                <a:solidFill>
                  <a:srgbClr val="0070C0"/>
                </a:solidFill>
                <a:cs typeface="Arial" panose="020B0604020202020204" pitchFamily="34" charset="0"/>
              </a:rPr>
              <a:t>? What should we do to solve the problem?</a:t>
            </a:r>
            <a:endParaRPr lang="en-US" sz="2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8255833-F10D-A013-BA03-2244AC27F946}"/>
              </a:ext>
            </a:extLst>
          </p:cNvPr>
          <p:cNvSpPr txBox="1"/>
          <p:nvPr/>
        </p:nvSpPr>
        <p:spPr>
          <a:xfrm>
            <a:off x="716760" y="5459402"/>
            <a:ext cx="3224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Loss of right </a:t>
            </a:r>
            <a:r>
              <a:rPr lang="en-US" sz="2800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to privacy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5132263-B2E1-2753-08F3-6FC79F8B3D23}"/>
              </a:ext>
            </a:extLst>
          </p:cNvPr>
          <p:cNvSpPr txBox="1"/>
          <p:nvPr/>
        </p:nvSpPr>
        <p:spPr>
          <a:xfrm>
            <a:off x="7296727" y="5277843"/>
            <a:ext cx="48952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Difficulty in getting </a:t>
            </a:r>
            <a:r>
              <a:rPr lang="en-US" sz="2800" b="1">
                <a:solidFill>
                  <a:srgbClr val="FF0000"/>
                </a:solidFill>
              </a:rPr>
              <a:t>familiar with and use the smart </a:t>
            </a:r>
            <a:r>
              <a:rPr lang="en-US" sz="2800" b="1" smtClean="0">
                <a:solidFill>
                  <a:srgbClr val="FF0000"/>
                </a:solidFill>
              </a:rPr>
              <a:t>devices</a:t>
            </a:r>
            <a:r>
              <a:rPr lang="en-US" sz="2800" b="1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72188E1-3CA0-6BD2-EEC9-F698921A7021}"/>
              </a:ext>
            </a:extLst>
          </p:cNvPr>
          <p:cNvSpPr txBox="1"/>
          <p:nvPr/>
        </p:nvSpPr>
        <p:spPr>
          <a:xfrm>
            <a:off x="4733300" y="5300269"/>
            <a:ext cx="22940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smtClean="0">
                <a:solidFill>
                  <a:srgbClr val="FF0000"/>
                </a:solidFill>
                <a:ea typeface="Times New Roman" panose="02020603050405020304" pitchFamily="18" charset="0"/>
              </a:rPr>
              <a:t>No sense </a:t>
            </a:r>
            <a:r>
              <a:rPr lang="en-US" sz="2800" b="1" i="1">
                <a:solidFill>
                  <a:srgbClr val="FF0000"/>
                </a:solidFill>
                <a:ea typeface="Times New Roman" panose="02020603050405020304" pitchFamily="18" charset="0"/>
              </a:rPr>
              <a:t>of </a:t>
            </a:r>
            <a:endParaRPr lang="en-US" sz="2800" b="1" i="1" smtClean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2800" b="1" i="1" smtClean="0">
                <a:solidFill>
                  <a:srgbClr val="FF0000"/>
                </a:solidFill>
                <a:ea typeface="Times New Roman" panose="02020603050405020304" pitchFamily="18" charset="0"/>
              </a:rPr>
              <a:t>community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908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8691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 LISTENING</a:t>
            </a:r>
            <a:endParaRPr lang="en-US" sz="3600" b="1" dirty="0">
              <a:solidFill>
                <a:srgbClr val="FFFF00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4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6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Words and phrases related to living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a smart city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8497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586143"/>
            <a:ext cx="10786187" cy="5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9546" y="15897"/>
            <a:ext cx="12192000" cy="6842103"/>
          </a:xfrm>
          <a:prstGeom prst="rect">
            <a:avLst/>
          </a:prstGeom>
          <a:ln w="31750">
            <a:solidFill>
              <a:srgbClr val="00206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73" y="1512798"/>
            <a:ext cx="2074880" cy="1968645"/>
          </a:xfrm>
          <a:prstGeom prst="rect">
            <a:avLst/>
          </a:prstGeom>
          <a:ln w="31750"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008" y="4045448"/>
            <a:ext cx="2672861" cy="1944836"/>
          </a:xfrm>
          <a:prstGeom prst="rect">
            <a:avLst/>
          </a:prstGeom>
          <a:ln w="31750"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690" y="4139078"/>
            <a:ext cx="2657143" cy="2126908"/>
          </a:xfrm>
          <a:prstGeom prst="rect">
            <a:avLst/>
          </a:prstGeom>
          <a:ln w="31750"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0017" y="1345562"/>
            <a:ext cx="2901461" cy="212376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4141" y="1216340"/>
            <a:ext cx="3602182" cy="24178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579839" y="559017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rgbClr val="000000"/>
                </a:solidFill>
                <a:latin typeface="Open Sans"/>
              </a:rPr>
              <a:t>Personal privacy</a:t>
            </a:r>
            <a:endParaRPr lang="en-US" sz="2000" b="1"/>
          </a:p>
        </p:txBody>
      </p:sp>
      <p:sp>
        <p:nvSpPr>
          <p:cNvPr id="11" name="Rectangle 10"/>
          <p:cNvSpPr/>
          <p:nvPr/>
        </p:nvSpPr>
        <p:spPr>
          <a:xfrm>
            <a:off x="9065275" y="5012047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Open Sans"/>
              </a:rPr>
              <a:t>cameras and sensors</a:t>
            </a:r>
            <a:endParaRPr lang="en-US" b="1"/>
          </a:p>
        </p:txBody>
      </p:sp>
      <p:sp>
        <p:nvSpPr>
          <p:cNvPr id="12" name="Rectangle 11"/>
          <p:cNvSpPr/>
          <p:nvPr/>
        </p:nvSpPr>
        <p:spPr>
          <a:xfrm>
            <a:off x="8159569" y="4287147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  <a:latin typeface="Open Sans"/>
              </a:rPr>
              <a:t>Friendly and helpful neighbours</a:t>
            </a:r>
            <a:endParaRPr lang="en-US" b="1"/>
          </a:p>
        </p:txBody>
      </p:sp>
      <p:sp>
        <p:nvSpPr>
          <p:cNvPr id="13" name="Rectangle 12"/>
          <p:cNvSpPr/>
          <p:nvPr/>
        </p:nvSpPr>
        <p:spPr>
          <a:xfrm>
            <a:off x="9978987" y="3562247"/>
            <a:ext cx="1438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rgbClr val="000000"/>
                </a:solidFill>
                <a:latin typeface="Open Sans"/>
              </a:rPr>
              <a:t>loneliness</a:t>
            </a:r>
            <a:endParaRPr lang="en-US" sz="2000" b="1"/>
          </a:p>
        </p:txBody>
      </p:sp>
      <p:sp>
        <p:nvSpPr>
          <p:cNvPr id="14" name="Rectangle 13"/>
          <p:cNvSpPr/>
          <p:nvPr/>
        </p:nvSpPr>
        <p:spPr>
          <a:xfrm>
            <a:off x="9978987" y="2931470"/>
            <a:ext cx="1893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Open Sans"/>
              </a:rPr>
              <a:t>smart devices</a:t>
            </a:r>
            <a:endParaRPr lang="en-US" sz="2000" b="1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19546" y="0"/>
            <a:ext cx="9438095" cy="563418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60217" y="2966755"/>
            <a:ext cx="461819" cy="3716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1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70302" y="2970278"/>
            <a:ext cx="461819" cy="3716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2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34322" y="3062315"/>
            <a:ext cx="461819" cy="3716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3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134843" y="4656479"/>
            <a:ext cx="461819" cy="3716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4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79690" y="4215717"/>
            <a:ext cx="461819" cy="3716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5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3 -0.00046 L -0.74779 -0.2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18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5 -3.33333E-6 L -0.45885 -0.1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77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995 L -0.20677 -0.266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60924 0.364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-0.34531 0.495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6" y="60391"/>
            <a:ext cx="12192000" cy="6842103"/>
          </a:xfrm>
          <a:prstGeom prst="rect">
            <a:avLst/>
          </a:prstGeom>
          <a:ln w="31750">
            <a:solidFill>
              <a:srgbClr val="00206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297283"/>
            <a:ext cx="2243620" cy="2123769"/>
          </a:xfrm>
          <a:prstGeom prst="rect">
            <a:avLst/>
          </a:prstGeom>
          <a:ln w="31750"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519" y="4003556"/>
            <a:ext cx="3462634" cy="2239793"/>
          </a:xfrm>
          <a:prstGeom prst="rect">
            <a:avLst/>
          </a:prstGeom>
          <a:ln w="31750"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2966" y="4056915"/>
            <a:ext cx="4177552" cy="2268914"/>
          </a:xfrm>
          <a:prstGeom prst="rect">
            <a:avLst/>
          </a:prstGeom>
          <a:ln w="31750"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2167" y="1297283"/>
            <a:ext cx="3653279" cy="212376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0149" y="1191006"/>
            <a:ext cx="3602182" cy="24178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44679" y="365680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rgbClr val="000000"/>
                </a:solidFill>
                <a:latin typeface="Open Sans"/>
              </a:rPr>
              <a:t>Personal privacy</a:t>
            </a:r>
            <a:endParaRPr lang="en-US" sz="2000" b="1"/>
          </a:p>
        </p:txBody>
      </p:sp>
      <p:sp>
        <p:nvSpPr>
          <p:cNvPr id="11" name="Rectangle 10"/>
          <p:cNvSpPr/>
          <p:nvPr/>
        </p:nvSpPr>
        <p:spPr>
          <a:xfrm>
            <a:off x="52376" y="3634224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Open Sans"/>
              </a:rPr>
              <a:t>cameras and sensors</a:t>
            </a:r>
            <a:endParaRPr lang="en-US" b="1"/>
          </a:p>
        </p:txBody>
      </p:sp>
      <p:sp>
        <p:nvSpPr>
          <p:cNvPr id="12" name="Rectangle 11"/>
          <p:cNvSpPr/>
          <p:nvPr/>
        </p:nvSpPr>
        <p:spPr>
          <a:xfrm>
            <a:off x="3353234" y="3530071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  <a:latin typeface="Open Sans"/>
              </a:rPr>
              <a:t>Friendly and helpful neighbours</a:t>
            </a:r>
            <a:endParaRPr lang="en-US" b="1"/>
          </a:p>
        </p:txBody>
      </p:sp>
      <p:sp>
        <p:nvSpPr>
          <p:cNvPr id="13" name="Rectangle 12"/>
          <p:cNvSpPr/>
          <p:nvPr/>
        </p:nvSpPr>
        <p:spPr>
          <a:xfrm>
            <a:off x="1941842" y="6290250"/>
            <a:ext cx="1438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rgbClr val="000000"/>
                </a:solidFill>
                <a:latin typeface="Open Sans"/>
              </a:rPr>
              <a:t>loneliness</a:t>
            </a:r>
            <a:endParaRPr lang="en-US" sz="2000" b="1"/>
          </a:p>
        </p:txBody>
      </p:sp>
      <p:sp>
        <p:nvSpPr>
          <p:cNvPr id="14" name="Rectangle 13"/>
          <p:cNvSpPr/>
          <p:nvPr/>
        </p:nvSpPr>
        <p:spPr>
          <a:xfrm>
            <a:off x="6493890" y="6325829"/>
            <a:ext cx="1893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Open Sans"/>
              </a:rPr>
              <a:t>smart devices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7714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CITIES OF THE 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84821"/>
            <a:ext cx="1267591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UNIT</a:t>
            </a:r>
            <a:endParaRPr lang="en-US" sz="32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74" y="2316071"/>
            <a:ext cx="10446326" cy="43989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659" y="316110"/>
            <a:ext cx="8109705" cy="199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1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11542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PRELISTENING:	VOCABULARY</a:t>
            </a:r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: LISTEN AND REPEAT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3A75DC1-38BD-17E1-1BB4-F5AB3D131DC5}"/>
              </a:ext>
            </a:extLst>
          </p:cNvPr>
          <p:cNvSpPr txBox="1"/>
          <p:nvPr/>
        </p:nvSpPr>
        <p:spPr>
          <a:xfrm>
            <a:off x="1410819" y="871132"/>
            <a:ext cx="102477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cs typeface="Arial" panose="020B0604020202020204" pitchFamily="34" charset="0"/>
              </a:rPr>
              <a:t>Match the words and phrase with their </a:t>
            </a:r>
            <a:r>
              <a:rPr lang="en-GB" sz="3200" b="1">
                <a:cs typeface="Arial" panose="020B0604020202020204" pitchFamily="34" charset="0"/>
              </a:rPr>
              <a:t>meanings</a:t>
            </a:r>
            <a:r>
              <a:rPr lang="en-GB" sz="3200" b="1" smtClean="0">
                <a:cs typeface="Arial" panose="020B0604020202020204" pitchFamily="34" charset="0"/>
              </a:rPr>
              <a:t>. Then listen and repeat.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740885"/>
              </p:ext>
            </p:extLst>
          </p:nvPr>
        </p:nvGraphicFramePr>
        <p:xfrm>
          <a:off x="494438" y="1985757"/>
          <a:ext cx="4158226" cy="4500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8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03761">
                <a:tc>
                  <a:txBody>
                    <a:bodyPr/>
                    <a:lstStyle/>
                    <a:p>
                      <a:r>
                        <a:rPr lang="en-US" sz="3600" smtClean="0"/>
                        <a:t>1. interact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3600" smtClean="0"/>
                        <a:t>2. privacy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3600" smtClean="0"/>
                        <a:t>3. sense</a:t>
                      </a:r>
                      <a:r>
                        <a:rPr lang="en-US" sz="3600" baseline="0" smtClean="0"/>
                        <a:t> </a:t>
                      </a:r>
                      <a:r>
                        <a:rPr lang="en-US" sz="3600" baseline="0" dirty="0" smtClean="0"/>
                        <a:t>of community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3600" smtClean="0"/>
                        <a:t>4. neighbourhood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518863"/>
              </p:ext>
            </p:extLst>
          </p:nvPr>
        </p:nvGraphicFramePr>
        <p:xfrm>
          <a:off x="5732585" y="1962310"/>
          <a:ext cx="6049107" cy="4415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91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03761">
                <a:tc>
                  <a:txBody>
                    <a:bodyPr/>
                    <a:lstStyle/>
                    <a:p>
                      <a:r>
                        <a:rPr lang="en-US" sz="2800" smtClean="0"/>
                        <a:t>A. an </a:t>
                      </a:r>
                      <a:r>
                        <a:rPr lang="en-US" sz="2800" dirty="0" smtClean="0"/>
                        <a:t>area of a town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2800" smtClean="0"/>
                        <a:t>B. the </a:t>
                      </a:r>
                      <a:r>
                        <a:rPr lang="en-US" sz="2800" dirty="0" smtClean="0"/>
                        <a:t>feeling of belonging to a group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2800" smtClean="0"/>
                        <a:t>C. to </a:t>
                      </a:r>
                      <a:r>
                        <a:rPr lang="en-US" sz="2800" dirty="0" smtClean="0"/>
                        <a:t>talk or do things with other people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3761">
                <a:tc>
                  <a:txBody>
                    <a:bodyPr/>
                    <a:lstStyle/>
                    <a:p>
                      <a:r>
                        <a:rPr lang="en-US" sz="2800" smtClean="0"/>
                        <a:t>D. the </a:t>
                      </a:r>
                      <a:r>
                        <a:rPr lang="en-US" sz="2800" dirty="0" smtClean="0"/>
                        <a:t>state of being alone and not watched </a:t>
                      </a:r>
                      <a:r>
                        <a:rPr lang="en-US" sz="2800" smtClean="0"/>
                        <a:t>or interrupted</a:t>
                      </a:r>
                      <a:r>
                        <a:rPr lang="en-US" sz="2800" baseline="0" smtClean="0"/>
                        <a:t> </a:t>
                      </a:r>
                      <a:r>
                        <a:rPr lang="en-US" sz="2800" smtClean="0"/>
                        <a:t>by </a:t>
                      </a:r>
                      <a:r>
                        <a:rPr lang="en-US" sz="2800" dirty="0" smtClean="0"/>
                        <a:t>other people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4553528" y="2706254"/>
            <a:ext cx="1173018" cy="320501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553528" y="3752757"/>
            <a:ext cx="1173018" cy="726879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405746" y="2798619"/>
            <a:ext cx="1320800" cy="18565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405746" y="3891731"/>
            <a:ext cx="1320800" cy="1796475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44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637" y="374015"/>
            <a:ext cx="12351803" cy="6483985"/>
          </a:xfrm>
          <a:custGeom>
            <a:avLst/>
            <a:gdLst/>
            <a:ahLst/>
            <a:cxnLst/>
            <a:rect l="l" t="t" r="r" b="b"/>
            <a:pathLst>
              <a:path w="15371876" h="8992547">
                <a:moveTo>
                  <a:pt x="0" y="0"/>
                </a:moveTo>
                <a:lnTo>
                  <a:pt x="15371876" y="0"/>
                </a:lnTo>
                <a:lnTo>
                  <a:pt x="15371876" y="8992547"/>
                </a:lnTo>
                <a:lnTo>
                  <a:pt x="0" y="89925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9471114" y="2575871"/>
            <a:ext cx="2725688" cy="4099617"/>
          </a:xfrm>
          <a:custGeom>
            <a:avLst/>
            <a:gdLst/>
            <a:ahLst/>
            <a:cxnLst/>
            <a:rect l="l" t="t" r="r" b="b"/>
            <a:pathLst>
              <a:path w="6298332" h="7749626">
                <a:moveTo>
                  <a:pt x="6298333" y="0"/>
                </a:moveTo>
                <a:lnTo>
                  <a:pt x="0" y="0"/>
                </a:lnTo>
                <a:lnTo>
                  <a:pt x="0" y="7749626"/>
                </a:lnTo>
                <a:lnTo>
                  <a:pt x="6298333" y="7749626"/>
                </a:lnTo>
                <a:lnTo>
                  <a:pt x="6298333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5AC483E-70CD-B43C-1BA8-A5B8AD0EEA85}"/>
              </a:ext>
            </a:extLst>
          </p:cNvPr>
          <p:cNvSpPr txBox="1"/>
          <p:nvPr/>
        </p:nvSpPr>
        <p:spPr>
          <a:xfrm>
            <a:off x="873653" y="1018741"/>
            <a:ext cx="10261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33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Listen to an interview and choose the correct answers A, B, or C.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A93CA9E-B099-E41E-2D36-6114E01A8DF2}"/>
              </a:ext>
            </a:extLst>
          </p:cNvPr>
          <p:cNvSpPr txBox="1"/>
          <p:nvPr/>
        </p:nvSpPr>
        <p:spPr>
          <a:xfrm>
            <a:off x="1239360" y="1501289"/>
            <a:ext cx="8179390" cy="40311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28611" indent="-228611" defTabSz="609630">
              <a:buFontTx/>
              <a:buAutoNum type="arabicPeriod"/>
              <a:defRPr/>
            </a:pPr>
            <a:r>
              <a:rPr lang="en-US" sz="2133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interview mainly about? </a:t>
            </a:r>
          </a:p>
          <a:p>
            <a:pPr defTabSz="609630">
              <a:defRPr/>
            </a:pPr>
            <a:r>
              <a:rPr lang="en-US" sz="2133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Advantages of living in a smart city.</a:t>
            </a:r>
          </a:p>
          <a:p>
            <a:pPr defTabSz="609630">
              <a:defRPr/>
            </a:pPr>
            <a:r>
              <a:rPr lang="en-US" sz="2133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Problems of living in a smart city.</a:t>
            </a:r>
          </a:p>
          <a:p>
            <a:pPr defTabSz="609630">
              <a:defRPr/>
            </a:pPr>
            <a:r>
              <a:rPr lang="en-US" sz="2133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Attractions of urban lifestyles.</a:t>
            </a:r>
          </a:p>
          <a:p>
            <a:pPr defTabSz="609630">
              <a:defRPr/>
            </a:pPr>
            <a:r>
              <a:rPr lang="en-US" sz="2133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How are cameras and sensors used in a smart city?</a:t>
            </a:r>
          </a:p>
          <a:p>
            <a:pPr marL="228611" indent="-228611" defTabSz="609630">
              <a:buFontTx/>
              <a:buAutoNum type="alphaUcPeriod"/>
              <a:defRPr/>
            </a:pPr>
            <a:r>
              <a:rPr lang="en-US" sz="2133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collect information about city dwellers and their activities.</a:t>
            </a:r>
          </a:p>
          <a:p>
            <a:pPr defTabSz="609630">
              <a:defRPr/>
            </a:pPr>
            <a:r>
              <a:rPr lang="en-US" sz="2133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To collect information about the government and some companies.</a:t>
            </a:r>
          </a:p>
          <a:p>
            <a:pPr defTabSz="609630">
              <a:defRPr/>
            </a:pPr>
            <a:r>
              <a:rPr lang="en-US" sz="2133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To improve city dwellers' safety and security.</a:t>
            </a:r>
          </a:p>
          <a:p>
            <a:pPr defTabSz="609630">
              <a:defRPr/>
            </a:pPr>
            <a:r>
              <a:rPr lang="en-US" sz="2133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Why does </a:t>
            </a:r>
            <a:r>
              <a:rPr lang="en-US" sz="2133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2133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Stevens feel lonely? </a:t>
            </a:r>
          </a:p>
          <a:p>
            <a:pPr marL="228611" indent="-228611" defTabSz="609630">
              <a:buFontTx/>
              <a:buAutoNum type="alphaUcPeriod"/>
              <a:defRPr/>
            </a:pPr>
            <a:r>
              <a:rPr lang="en-US" sz="2133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Because she doesn't interact with many people.</a:t>
            </a:r>
          </a:p>
          <a:p>
            <a:pPr marL="228611" indent="-228611" defTabSz="609630">
              <a:buFontTx/>
              <a:buAutoNum type="alphaUcPeriod"/>
              <a:defRPr/>
            </a:pPr>
            <a:r>
              <a:rPr lang="en-US" sz="2133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Because she can't use the smart devices.</a:t>
            </a:r>
          </a:p>
          <a:p>
            <a:pPr marL="228611" indent="-228611" defTabSz="609630">
              <a:buFontTx/>
              <a:buAutoNum type="alphaUcPeriod"/>
              <a:defRPr/>
            </a:pPr>
            <a:r>
              <a:rPr lang="en-US" sz="2133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Because she doesn't like her </a:t>
            </a:r>
            <a:r>
              <a:rPr lang="en-US" sz="2133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2133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8F07A2C3-8463-131E-3D20-2C31AD41F152}"/>
              </a:ext>
            </a:extLst>
          </p:cNvPr>
          <p:cNvCxnSpPr/>
          <p:nvPr/>
        </p:nvCxnSpPr>
        <p:spPr>
          <a:xfrm>
            <a:off x="1576941" y="1826294"/>
            <a:ext cx="53916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AF31921-6F51-4F2C-CF20-5AD82685BB89}"/>
              </a:ext>
            </a:extLst>
          </p:cNvPr>
          <p:cNvCxnSpPr>
            <a:cxnSpLocks/>
          </p:cNvCxnSpPr>
          <p:nvPr/>
        </p:nvCxnSpPr>
        <p:spPr>
          <a:xfrm>
            <a:off x="2884271" y="1833873"/>
            <a:ext cx="925013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97FAD4E3-5978-6991-A380-62C32E4AF85B}"/>
              </a:ext>
            </a:extLst>
          </p:cNvPr>
          <p:cNvCxnSpPr>
            <a:cxnSpLocks/>
          </p:cNvCxnSpPr>
          <p:nvPr/>
        </p:nvCxnSpPr>
        <p:spPr>
          <a:xfrm>
            <a:off x="3935521" y="1833873"/>
            <a:ext cx="694923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EE043F6C-9ED6-FCAC-7BA8-45DFF137DC3F}"/>
              </a:ext>
            </a:extLst>
          </p:cNvPr>
          <p:cNvCxnSpPr>
            <a:cxnSpLocks/>
          </p:cNvCxnSpPr>
          <p:nvPr/>
        </p:nvCxnSpPr>
        <p:spPr>
          <a:xfrm>
            <a:off x="4799121" y="1833873"/>
            <a:ext cx="5588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E82C6798-873D-84B4-2FEE-9EACBCCAD213}"/>
              </a:ext>
            </a:extLst>
          </p:cNvPr>
          <p:cNvCxnSpPr>
            <a:cxnSpLocks/>
          </p:cNvCxnSpPr>
          <p:nvPr/>
        </p:nvCxnSpPr>
        <p:spPr>
          <a:xfrm>
            <a:off x="1692923" y="2165277"/>
            <a:ext cx="1191348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2DD7E5FD-E496-4667-A026-670820F70990}"/>
              </a:ext>
            </a:extLst>
          </p:cNvPr>
          <p:cNvCxnSpPr>
            <a:cxnSpLocks/>
          </p:cNvCxnSpPr>
          <p:nvPr/>
        </p:nvCxnSpPr>
        <p:spPr>
          <a:xfrm>
            <a:off x="3310286" y="2162940"/>
            <a:ext cx="2047635" cy="2160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FD90C9D5-8DAD-C85A-E091-F117AE2823BA}"/>
              </a:ext>
            </a:extLst>
          </p:cNvPr>
          <p:cNvCxnSpPr>
            <a:cxnSpLocks/>
          </p:cNvCxnSpPr>
          <p:nvPr/>
        </p:nvCxnSpPr>
        <p:spPr>
          <a:xfrm>
            <a:off x="1698166" y="2486694"/>
            <a:ext cx="101815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1D6FF7A8-4F94-4F8A-CA8E-D500F9BD4033}"/>
              </a:ext>
            </a:extLst>
          </p:cNvPr>
          <p:cNvCxnSpPr>
            <a:cxnSpLocks/>
          </p:cNvCxnSpPr>
          <p:nvPr/>
        </p:nvCxnSpPr>
        <p:spPr>
          <a:xfrm>
            <a:off x="3035872" y="2476208"/>
            <a:ext cx="2169649" cy="1048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4D8C2256-FAC3-10C8-B367-238A854DFC4F}"/>
              </a:ext>
            </a:extLst>
          </p:cNvPr>
          <p:cNvCxnSpPr>
            <a:cxnSpLocks/>
          </p:cNvCxnSpPr>
          <p:nvPr/>
        </p:nvCxnSpPr>
        <p:spPr>
          <a:xfrm>
            <a:off x="1649521" y="2791494"/>
            <a:ext cx="1191348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F1C63E6A-B278-028F-9BFA-7EE4D0A59989}"/>
              </a:ext>
            </a:extLst>
          </p:cNvPr>
          <p:cNvCxnSpPr>
            <a:cxnSpLocks/>
          </p:cNvCxnSpPr>
          <p:nvPr/>
        </p:nvCxnSpPr>
        <p:spPr>
          <a:xfrm>
            <a:off x="3213610" y="2791494"/>
            <a:ext cx="1737911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D45EC382-E896-9B8C-0641-DA989C9D56B4}"/>
              </a:ext>
            </a:extLst>
          </p:cNvPr>
          <p:cNvCxnSpPr>
            <a:cxnSpLocks/>
          </p:cNvCxnSpPr>
          <p:nvPr/>
        </p:nvCxnSpPr>
        <p:spPr>
          <a:xfrm>
            <a:off x="1576646" y="3151067"/>
            <a:ext cx="4981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454B384C-F5CF-CDDF-4C31-FB1A8CD33586}"/>
              </a:ext>
            </a:extLst>
          </p:cNvPr>
          <p:cNvCxnSpPr>
            <a:cxnSpLocks/>
          </p:cNvCxnSpPr>
          <p:nvPr/>
        </p:nvCxnSpPr>
        <p:spPr>
          <a:xfrm>
            <a:off x="2545061" y="3149054"/>
            <a:ext cx="867475" cy="2013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2DA70FC7-3CA2-196F-2990-CEB308EFBAAB}"/>
              </a:ext>
            </a:extLst>
          </p:cNvPr>
          <p:cNvCxnSpPr>
            <a:cxnSpLocks/>
          </p:cNvCxnSpPr>
          <p:nvPr/>
        </p:nvCxnSpPr>
        <p:spPr>
          <a:xfrm>
            <a:off x="3961895" y="3149053"/>
            <a:ext cx="764351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2ED350EE-EC3F-69CD-7CA5-7BC3652C41C2}"/>
              </a:ext>
            </a:extLst>
          </p:cNvPr>
          <p:cNvCxnSpPr>
            <a:cxnSpLocks/>
          </p:cNvCxnSpPr>
          <p:nvPr/>
        </p:nvCxnSpPr>
        <p:spPr>
          <a:xfrm>
            <a:off x="4827845" y="3149053"/>
            <a:ext cx="4572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ABD61B36-009F-3716-80CB-9B6C8317F19A}"/>
              </a:ext>
            </a:extLst>
          </p:cNvPr>
          <p:cNvCxnSpPr>
            <a:cxnSpLocks/>
          </p:cNvCxnSpPr>
          <p:nvPr/>
        </p:nvCxnSpPr>
        <p:spPr>
          <a:xfrm>
            <a:off x="5691446" y="3149053"/>
            <a:ext cx="119480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49529BAE-0822-FAD8-0846-67F837A7FBB0}"/>
              </a:ext>
            </a:extLst>
          </p:cNvPr>
          <p:cNvCxnSpPr>
            <a:cxnSpLocks/>
          </p:cNvCxnSpPr>
          <p:nvPr/>
        </p:nvCxnSpPr>
        <p:spPr>
          <a:xfrm>
            <a:off x="1897092" y="3486125"/>
            <a:ext cx="196555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DE25DBF5-2ADF-797C-D409-340B14BCFD88}"/>
              </a:ext>
            </a:extLst>
          </p:cNvPr>
          <p:cNvCxnSpPr>
            <a:cxnSpLocks/>
          </p:cNvCxnSpPr>
          <p:nvPr/>
        </p:nvCxnSpPr>
        <p:spPr>
          <a:xfrm>
            <a:off x="1980220" y="3768761"/>
            <a:ext cx="196555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ECBA4768-FD5D-EAA7-8F7B-BF77A6FF0671}"/>
              </a:ext>
            </a:extLst>
          </p:cNvPr>
          <p:cNvCxnSpPr>
            <a:cxnSpLocks/>
          </p:cNvCxnSpPr>
          <p:nvPr/>
        </p:nvCxnSpPr>
        <p:spPr>
          <a:xfrm>
            <a:off x="4461439" y="4141165"/>
            <a:ext cx="196555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DEB29060-FA06-DDE0-380C-C6028FEAC8D1}"/>
              </a:ext>
            </a:extLst>
          </p:cNvPr>
          <p:cNvCxnSpPr>
            <a:cxnSpLocks/>
          </p:cNvCxnSpPr>
          <p:nvPr/>
        </p:nvCxnSpPr>
        <p:spPr>
          <a:xfrm>
            <a:off x="1980219" y="4132886"/>
            <a:ext cx="831176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0074D148-63A3-01FE-3CF2-0250BADD3B8D}"/>
              </a:ext>
            </a:extLst>
          </p:cNvPr>
          <p:cNvCxnSpPr>
            <a:cxnSpLocks/>
          </p:cNvCxnSpPr>
          <p:nvPr/>
        </p:nvCxnSpPr>
        <p:spPr>
          <a:xfrm>
            <a:off x="4726245" y="3492893"/>
            <a:ext cx="13716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6A9CCE7A-2865-EE10-DA07-0029F0F4EEFE}"/>
              </a:ext>
            </a:extLst>
          </p:cNvPr>
          <p:cNvCxnSpPr>
            <a:cxnSpLocks/>
          </p:cNvCxnSpPr>
          <p:nvPr/>
        </p:nvCxnSpPr>
        <p:spPr>
          <a:xfrm flipV="1">
            <a:off x="6599049" y="3497237"/>
            <a:ext cx="1500965" cy="676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25B750AF-79EF-2AFF-0AA6-B5A2AB6DCA67}"/>
              </a:ext>
            </a:extLst>
          </p:cNvPr>
          <p:cNvCxnSpPr>
            <a:cxnSpLocks/>
          </p:cNvCxnSpPr>
          <p:nvPr/>
        </p:nvCxnSpPr>
        <p:spPr>
          <a:xfrm>
            <a:off x="5171722" y="3829292"/>
            <a:ext cx="119480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32DB1036-40F3-2F75-89F4-086467D809B6}"/>
              </a:ext>
            </a:extLst>
          </p:cNvPr>
          <p:cNvCxnSpPr>
            <a:cxnSpLocks/>
          </p:cNvCxnSpPr>
          <p:nvPr/>
        </p:nvCxnSpPr>
        <p:spPr>
          <a:xfrm flipV="1">
            <a:off x="7661797" y="3829293"/>
            <a:ext cx="1080197" cy="676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CBB201E1-36C0-75E6-A9C0-8717C30306DF}"/>
              </a:ext>
            </a:extLst>
          </p:cNvPr>
          <p:cNvCxnSpPr>
            <a:cxnSpLocks/>
          </p:cNvCxnSpPr>
          <p:nvPr/>
        </p:nvCxnSpPr>
        <p:spPr>
          <a:xfrm>
            <a:off x="5285046" y="4772441"/>
            <a:ext cx="119480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457B8966-333F-99CB-B0A9-2BBA140A2D68}"/>
              </a:ext>
            </a:extLst>
          </p:cNvPr>
          <p:cNvCxnSpPr>
            <a:cxnSpLocks/>
          </p:cNvCxnSpPr>
          <p:nvPr/>
        </p:nvCxnSpPr>
        <p:spPr>
          <a:xfrm>
            <a:off x="1564631" y="4455369"/>
            <a:ext cx="478595" cy="1954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D887EF6C-E4D6-E076-A2C4-62F39705987D}"/>
              </a:ext>
            </a:extLst>
          </p:cNvPr>
          <p:cNvCxnSpPr>
            <a:cxnSpLocks/>
          </p:cNvCxnSpPr>
          <p:nvPr/>
        </p:nvCxnSpPr>
        <p:spPr>
          <a:xfrm>
            <a:off x="2661170" y="4453415"/>
            <a:ext cx="130072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985AE7B0-001A-5194-F936-9B5579FA2DEC}"/>
              </a:ext>
            </a:extLst>
          </p:cNvPr>
          <p:cNvCxnSpPr>
            <a:cxnSpLocks/>
          </p:cNvCxnSpPr>
          <p:nvPr/>
        </p:nvCxnSpPr>
        <p:spPr>
          <a:xfrm>
            <a:off x="4047469" y="4453415"/>
            <a:ext cx="373976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17A36BB7-7AFD-CB02-7A93-617E727576AA}"/>
              </a:ext>
            </a:extLst>
          </p:cNvPr>
          <p:cNvCxnSpPr>
            <a:cxnSpLocks/>
          </p:cNvCxnSpPr>
          <p:nvPr/>
        </p:nvCxnSpPr>
        <p:spPr>
          <a:xfrm>
            <a:off x="4539193" y="4443743"/>
            <a:ext cx="593453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74889E0B-5916-4373-BC9C-70297722A5B8}"/>
              </a:ext>
            </a:extLst>
          </p:cNvPr>
          <p:cNvCxnSpPr>
            <a:cxnSpLocks/>
          </p:cNvCxnSpPr>
          <p:nvPr/>
        </p:nvCxnSpPr>
        <p:spPr>
          <a:xfrm>
            <a:off x="2962997" y="4772441"/>
            <a:ext cx="1594572" cy="13563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3C4B2A9E-A10B-5E26-C05D-1A251BABE454}"/>
              </a:ext>
            </a:extLst>
          </p:cNvPr>
          <p:cNvCxnSpPr>
            <a:cxnSpLocks/>
          </p:cNvCxnSpPr>
          <p:nvPr/>
        </p:nvCxnSpPr>
        <p:spPr>
          <a:xfrm>
            <a:off x="2939912" y="5092016"/>
            <a:ext cx="92273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D938411D-00D3-CCC9-B7ED-2FBAFF6E180C}"/>
              </a:ext>
            </a:extLst>
          </p:cNvPr>
          <p:cNvCxnSpPr>
            <a:cxnSpLocks/>
          </p:cNvCxnSpPr>
          <p:nvPr/>
        </p:nvCxnSpPr>
        <p:spPr>
          <a:xfrm flipV="1">
            <a:off x="2962997" y="5423685"/>
            <a:ext cx="1084473" cy="15864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2DD844B1-BAE4-66E1-3E2B-9A3B65EC1225}"/>
              </a:ext>
            </a:extLst>
          </p:cNvPr>
          <p:cNvCxnSpPr>
            <a:cxnSpLocks/>
          </p:cNvCxnSpPr>
          <p:nvPr/>
        </p:nvCxnSpPr>
        <p:spPr>
          <a:xfrm>
            <a:off x="4362312" y="5092016"/>
            <a:ext cx="132913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EF135EF3-91AE-6D6F-1D92-09D70EDE7E78}"/>
              </a:ext>
            </a:extLst>
          </p:cNvPr>
          <p:cNvCxnSpPr>
            <a:cxnSpLocks/>
          </p:cNvCxnSpPr>
          <p:nvPr/>
        </p:nvCxnSpPr>
        <p:spPr>
          <a:xfrm>
            <a:off x="4663203" y="5450831"/>
            <a:ext cx="170332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Track 19">
            <a:hlinkClick r:id="" action="ppaction://media"/>
            <a:extLst>
              <a:ext uri="{FF2B5EF4-FFF2-40B4-BE49-F238E27FC236}">
                <a16:creationId xmlns="" xmlns:a16="http://schemas.microsoft.com/office/drawing/2014/main" id="{DF8AAFD3-6796-253C-8D01-03B7D082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515600" y="1266004"/>
            <a:ext cx="324909" cy="324909"/>
          </a:xfrm>
          <a:prstGeom prst="rect">
            <a:avLst/>
          </a:prstGeom>
        </p:spPr>
      </p:pic>
      <p:pic>
        <p:nvPicPr>
          <p:cNvPr id="4" name="Track 19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C57C2ED3-DD66-F3D9-BECE-1538187D7BC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42000" y="1612026"/>
            <a:ext cx="324909" cy="324909"/>
          </a:xfrm>
          <a:prstGeom prst="rect">
            <a:avLst/>
          </a:prstGeom>
        </p:spPr>
      </p:pic>
      <p:pic>
        <p:nvPicPr>
          <p:cNvPr id="5" name="Track 19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3B901E6F-54C6-D9E0-D326-9A5B1C0913A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336888" y="2835928"/>
            <a:ext cx="324909" cy="324909"/>
          </a:xfrm>
          <a:prstGeom prst="rect">
            <a:avLst/>
          </a:prstGeom>
        </p:spPr>
      </p:pic>
      <p:pic>
        <p:nvPicPr>
          <p:cNvPr id="9" name="Track 19 (mp3cut.net) (5)">
            <a:hlinkClick r:id="" action="ppaction://media"/>
            <a:extLst>
              <a:ext uri="{FF2B5EF4-FFF2-40B4-BE49-F238E27FC236}">
                <a16:creationId xmlns="" xmlns:a16="http://schemas.microsoft.com/office/drawing/2014/main" id="{8E252AC4-7C23-0C3E-D567-F620F59429B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444216" y="4141166"/>
            <a:ext cx="324909" cy="32490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1040E381-F420-05A6-40B4-F30878DC42A1}"/>
              </a:ext>
            </a:extLst>
          </p:cNvPr>
          <p:cNvSpPr/>
          <p:nvPr/>
        </p:nvSpPr>
        <p:spPr>
          <a:xfrm>
            <a:off x="1139945" y="2129706"/>
            <a:ext cx="424687" cy="46300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9CD249F-2403-ECF7-5118-7B0BAD093E4B}"/>
              </a:ext>
            </a:extLst>
          </p:cNvPr>
          <p:cNvSpPr/>
          <p:nvPr/>
        </p:nvSpPr>
        <p:spPr>
          <a:xfrm>
            <a:off x="1218647" y="3069408"/>
            <a:ext cx="424687" cy="46300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3470CFA-6D73-453A-2F68-BC6AD4CE47AE}"/>
              </a:ext>
            </a:extLst>
          </p:cNvPr>
          <p:cNvSpPr/>
          <p:nvPr/>
        </p:nvSpPr>
        <p:spPr>
          <a:xfrm>
            <a:off x="1118983" y="4394180"/>
            <a:ext cx="424687" cy="46300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1" name="Rectangle 60"/>
          <p:cNvSpPr/>
          <p:nvPr/>
        </p:nvSpPr>
        <p:spPr>
          <a:xfrm>
            <a:off x="0" y="32400"/>
            <a:ext cx="12192000" cy="8608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8691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 LISTENING</a:t>
            </a:r>
            <a:endParaRPr lang="en-US" sz="3600" b="1" dirty="0">
              <a:solidFill>
                <a:srgbClr val="FFFF00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7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2325" y="268455"/>
            <a:ext cx="11607350" cy="6272871"/>
            <a:chOff x="0" y="-19050"/>
            <a:chExt cx="4585620" cy="24781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85620" cy="2459121"/>
            </a:xfrm>
            <a:custGeom>
              <a:avLst/>
              <a:gdLst/>
              <a:ahLst/>
              <a:cxnLst/>
              <a:rect l="l" t="t" r="r" b="b"/>
              <a:pathLst>
                <a:path w="4585620" h="2459121">
                  <a:moveTo>
                    <a:pt x="0" y="0"/>
                  </a:moveTo>
                  <a:lnTo>
                    <a:pt x="4585620" y="0"/>
                  </a:lnTo>
                  <a:lnTo>
                    <a:pt x="4585620" y="2459121"/>
                  </a:lnTo>
                  <a:lnTo>
                    <a:pt x="0" y="2459121"/>
                  </a:lnTo>
                  <a:close/>
                </a:path>
              </a:pathLst>
            </a:custGeom>
            <a:solidFill>
              <a:srgbClr val="A4C8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>
                <a:defRPr/>
              </a:pP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585620" cy="24781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560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9062" y="523970"/>
            <a:ext cx="11213875" cy="5855525"/>
            <a:chOff x="0" y="0"/>
            <a:chExt cx="4430173" cy="23132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30173" cy="2313294"/>
            </a:xfrm>
            <a:custGeom>
              <a:avLst/>
              <a:gdLst/>
              <a:ahLst/>
              <a:cxnLst/>
              <a:rect l="l" t="t" r="r" b="b"/>
              <a:pathLst>
                <a:path w="4430173" h="2313294">
                  <a:moveTo>
                    <a:pt x="0" y="0"/>
                  </a:moveTo>
                  <a:lnTo>
                    <a:pt x="4430173" y="0"/>
                  </a:lnTo>
                  <a:lnTo>
                    <a:pt x="4430173" y="2313294"/>
                  </a:lnTo>
                  <a:lnTo>
                    <a:pt x="0" y="2313294"/>
                  </a:lnTo>
                  <a:close/>
                </a:path>
              </a:pathLst>
            </a:custGeom>
            <a:solidFill>
              <a:srgbClr val="FFFC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4430173" cy="2332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560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5" name="Freeform 35"/>
          <p:cNvSpPr/>
          <p:nvPr/>
        </p:nvSpPr>
        <p:spPr>
          <a:xfrm>
            <a:off x="10346915" y="-381927"/>
            <a:ext cx="2318570" cy="1766329"/>
          </a:xfrm>
          <a:custGeom>
            <a:avLst/>
            <a:gdLst/>
            <a:ahLst/>
            <a:cxnLst/>
            <a:rect l="l" t="t" r="r" b="b"/>
            <a:pathLst>
              <a:path w="3477855" h="2649493">
                <a:moveTo>
                  <a:pt x="0" y="0"/>
                </a:moveTo>
                <a:lnTo>
                  <a:pt x="3477856" y="0"/>
                </a:lnTo>
                <a:lnTo>
                  <a:pt x="3477856" y="2649494"/>
                </a:lnTo>
                <a:lnTo>
                  <a:pt x="0" y="26494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Freeform 36"/>
          <p:cNvSpPr/>
          <p:nvPr/>
        </p:nvSpPr>
        <p:spPr>
          <a:xfrm rot="1595251">
            <a:off x="-1310082" y="5095433"/>
            <a:ext cx="3784515" cy="1957968"/>
          </a:xfrm>
          <a:custGeom>
            <a:avLst/>
            <a:gdLst/>
            <a:ahLst/>
            <a:cxnLst/>
            <a:rect l="l" t="t" r="r" b="b"/>
            <a:pathLst>
              <a:path w="5676773" h="3467992">
                <a:moveTo>
                  <a:pt x="0" y="0"/>
                </a:moveTo>
                <a:lnTo>
                  <a:pt x="5676773" y="0"/>
                </a:lnTo>
                <a:lnTo>
                  <a:pt x="5676773" y="3467992"/>
                </a:lnTo>
                <a:lnTo>
                  <a:pt x="0" y="34679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Freeform 37"/>
          <p:cNvSpPr/>
          <p:nvPr/>
        </p:nvSpPr>
        <p:spPr>
          <a:xfrm rot="2094992">
            <a:off x="10933159" y="650077"/>
            <a:ext cx="211975" cy="1371600"/>
          </a:xfrm>
          <a:custGeom>
            <a:avLst/>
            <a:gdLst/>
            <a:ahLst/>
            <a:cxnLst/>
            <a:rect l="l" t="t" r="r" b="b"/>
            <a:pathLst>
              <a:path w="317962" h="2057400">
                <a:moveTo>
                  <a:pt x="0" y="0"/>
                </a:moveTo>
                <a:lnTo>
                  <a:pt x="317962" y="0"/>
                </a:lnTo>
                <a:lnTo>
                  <a:pt x="31796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725027" y="1369642"/>
            <a:ext cx="8741946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654"/>
              </a:lnSpc>
              <a:defRPr/>
            </a:pPr>
            <a:endParaRPr lang="en-US" sz="7334" b="1" dirty="0">
              <a:solidFill>
                <a:srgbClr val="8C52FF"/>
              </a:solidFill>
              <a:latin typeface="Body Grotesque Fit Bold"/>
              <a:ea typeface="Body Grotesque Fit Bold"/>
              <a:cs typeface="Body Grotesque Fit Bold"/>
              <a:sym typeface="Body Grotesque Fit Bold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-947624" y="-459311"/>
            <a:ext cx="2028921" cy="2040048"/>
          </a:xfrm>
          <a:custGeom>
            <a:avLst/>
            <a:gdLst/>
            <a:ahLst/>
            <a:cxnLst/>
            <a:rect l="l" t="t" r="r" b="b"/>
            <a:pathLst>
              <a:path w="3043381" h="3060072">
                <a:moveTo>
                  <a:pt x="0" y="0"/>
                </a:moveTo>
                <a:lnTo>
                  <a:pt x="3043380" y="0"/>
                </a:lnTo>
                <a:lnTo>
                  <a:pt x="3043380" y="3060072"/>
                </a:lnTo>
                <a:lnTo>
                  <a:pt x="0" y="306007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Freeform 41"/>
          <p:cNvSpPr/>
          <p:nvPr/>
        </p:nvSpPr>
        <p:spPr>
          <a:xfrm>
            <a:off x="-1307939" y="41402"/>
            <a:ext cx="2389235" cy="2159000"/>
          </a:xfrm>
          <a:custGeom>
            <a:avLst/>
            <a:gdLst/>
            <a:ahLst/>
            <a:cxnLst/>
            <a:rect l="l" t="t" r="r" b="b"/>
            <a:pathLst>
              <a:path w="3583853" h="3238500">
                <a:moveTo>
                  <a:pt x="0" y="0"/>
                </a:moveTo>
                <a:lnTo>
                  <a:pt x="3583853" y="0"/>
                </a:lnTo>
                <a:lnTo>
                  <a:pt x="3583853" y="3238500"/>
                </a:lnTo>
                <a:lnTo>
                  <a:pt x="0" y="32385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Freeform 42"/>
          <p:cNvSpPr/>
          <p:nvPr/>
        </p:nvSpPr>
        <p:spPr>
          <a:xfrm>
            <a:off x="3976152" y="6051591"/>
            <a:ext cx="1273018" cy="1279999"/>
          </a:xfrm>
          <a:custGeom>
            <a:avLst/>
            <a:gdLst/>
            <a:ahLst/>
            <a:cxnLst/>
            <a:rect l="l" t="t" r="r" b="b"/>
            <a:pathLst>
              <a:path w="1909527" h="1919999">
                <a:moveTo>
                  <a:pt x="0" y="0"/>
                </a:moveTo>
                <a:lnTo>
                  <a:pt x="1909527" y="0"/>
                </a:lnTo>
                <a:lnTo>
                  <a:pt x="1909527" y="1919999"/>
                </a:lnTo>
                <a:lnTo>
                  <a:pt x="0" y="191999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Freeform 43"/>
          <p:cNvSpPr/>
          <p:nvPr/>
        </p:nvSpPr>
        <p:spPr>
          <a:xfrm>
            <a:off x="3577104" y="6067527"/>
            <a:ext cx="1398862" cy="1264063"/>
          </a:xfrm>
          <a:custGeom>
            <a:avLst/>
            <a:gdLst/>
            <a:ahLst/>
            <a:cxnLst/>
            <a:rect l="l" t="t" r="r" b="b"/>
            <a:pathLst>
              <a:path w="2098293" h="1896094">
                <a:moveTo>
                  <a:pt x="0" y="0"/>
                </a:moveTo>
                <a:lnTo>
                  <a:pt x="2098293" y="0"/>
                </a:lnTo>
                <a:lnTo>
                  <a:pt x="2098293" y="1896094"/>
                </a:lnTo>
                <a:lnTo>
                  <a:pt x="0" y="189609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Freeform 44"/>
          <p:cNvSpPr/>
          <p:nvPr/>
        </p:nvSpPr>
        <p:spPr>
          <a:xfrm>
            <a:off x="11098175" y="5679534"/>
            <a:ext cx="2028921" cy="2040048"/>
          </a:xfrm>
          <a:custGeom>
            <a:avLst/>
            <a:gdLst/>
            <a:ahLst/>
            <a:cxnLst/>
            <a:rect l="l" t="t" r="r" b="b"/>
            <a:pathLst>
              <a:path w="3043381" h="3060072">
                <a:moveTo>
                  <a:pt x="0" y="0"/>
                </a:moveTo>
                <a:lnTo>
                  <a:pt x="3043380" y="0"/>
                </a:lnTo>
                <a:lnTo>
                  <a:pt x="3043380" y="3060072"/>
                </a:lnTo>
                <a:lnTo>
                  <a:pt x="0" y="306007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Freeform 45"/>
          <p:cNvSpPr/>
          <p:nvPr/>
        </p:nvSpPr>
        <p:spPr>
          <a:xfrm>
            <a:off x="10968856" y="3298973"/>
            <a:ext cx="258637" cy="260055"/>
          </a:xfrm>
          <a:custGeom>
            <a:avLst/>
            <a:gdLst/>
            <a:ahLst/>
            <a:cxnLst/>
            <a:rect l="l" t="t" r="r" b="b"/>
            <a:pathLst>
              <a:path w="387956" h="390083">
                <a:moveTo>
                  <a:pt x="0" y="0"/>
                </a:moveTo>
                <a:lnTo>
                  <a:pt x="387955" y="0"/>
                </a:lnTo>
                <a:lnTo>
                  <a:pt x="387955" y="390084"/>
                </a:lnTo>
                <a:lnTo>
                  <a:pt x="0" y="3900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Freeform 46"/>
          <p:cNvSpPr/>
          <p:nvPr/>
        </p:nvSpPr>
        <p:spPr>
          <a:xfrm>
            <a:off x="1409874" y="3743230"/>
            <a:ext cx="315153" cy="316882"/>
          </a:xfrm>
          <a:custGeom>
            <a:avLst/>
            <a:gdLst/>
            <a:ahLst/>
            <a:cxnLst/>
            <a:rect l="l" t="t" r="r" b="b"/>
            <a:pathLst>
              <a:path w="472730" h="475323">
                <a:moveTo>
                  <a:pt x="0" y="0"/>
                </a:moveTo>
                <a:lnTo>
                  <a:pt x="472730" y="0"/>
                </a:lnTo>
                <a:lnTo>
                  <a:pt x="472730" y="475323"/>
                </a:lnTo>
                <a:lnTo>
                  <a:pt x="0" y="47532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Freeform 47"/>
          <p:cNvSpPr/>
          <p:nvPr/>
        </p:nvSpPr>
        <p:spPr>
          <a:xfrm rot="2945740">
            <a:off x="11319525" y="5620058"/>
            <a:ext cx="2389235" cy="2159000"/>
          </a:xfrm>
          <a:custGeom>
            <a:avLst/>
            <a:gdLst/>
            <a:ahLst/>
            <a:cxnLst/>
            <a:rect l="l" t="t" r="r" b="b"/>
            <a:pathLst>
              <a:path w="3583853" h="3238500">
                <a:moveTo>
                  <a:pt x="0" y="0"/>
                </a:moveTo>
                <a:lnTo>
                  <a:pt x="3583853" y="0"/>
                </a:lnTo>
                <a:lnTo>
                  <a:pt x="3583853" y="3238500"/>
                </a:lnTo>
                <a:lnTo>
                  <a:pt x="0" y="32385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Rounded Rectangle 11">
            <a:extLst>
              <a:ext uri="{FF2B5EF4-FFF2-40B4-BE49-F238E27FC236}">
                <a16:creationId xmlns="" xmlns:a16="http://schemas.microsoft.com/office/drawing/2014/main" id="{F90B4B41-0A52-CF57-CB6C-4559703E83BB}"/>
              </a:ext>
            </a:extLst>
          </p:cNvPr>
          <p:cNvSpPr/>
          <p:nvPr/>
        </p:nvSpPr>
        <p:spPr>
          <a:xfrm>
            <a:off x="1930400" y="913861"/>
            <a:ext cx="500021" cy="519411"/>
          </a:xfrm>
          <a:prstGeom prst="roundRect">
            <a:avLst/>
          </a:prstGeom>
          <a:solidFill>
            <a:srgbClr val="F265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630">
              <a:defRPr/>
            </a:pPr>
            <a:endParaRPr lang="en-US" sz="1200" kern="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A7B1B13-BA02-B1EE-BF57-7B2133916734}"/>
              </a:ext>
            </a:extLst>
          </p:cNvPr>
          <p:cNvSpPr txBox="1"/>
          <p:nvPr/>
        </p:nvSpPr>
        <p:spPr>
          <a:xfrm>
            <a:off x="1930400" y="929802"/>
            <a:ext cx="465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solidFill>
                  <a:prstClr val="white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1070983B-A29A-7E65-ECFB-1F4865108E38}"/>
              </a:ext>
            </a:extLst>
          </p:cNvPr>
          <p:cNvSpPr txBox="1"/>
          <p:nvPr/>
        </p:nvSpPr>
        <p:spPr>
          <a:xfrm>
            <a:off x="2489010" y="797597"/>
            <a:ext cx="79980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to the interview again and complete the table. Use no more than THREE words for each answer. </a:t>
            </a:r>
          </a:p>
        </p:txBody>
      </p:sp>
      <p:graphicFrame>
        <p:nvGraphicFramePr>
          <p:cNvPr id="51" name="Table 5">
            <a:extLst>
              <a:ext uri="{FF2B5EF4-FFF2-40B4-BE49-F238E27FC236}">
                <a16:creationId xmlns="" xmlns:a16="http://schemas.microsoft.com/office/drawing/2014/main" id="{5830493C-3BAB-D9EE-A9B9-5C19D0AC70F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99119" y="1894176"/>
          <a:ext cx="9848592" cy="3421476"/>
        </p:xfrm>
        <a:graphic>
          <a:graphicData uri="http://schemas.openxmlformats.org/drawingml/2006/table">
            <a:tbl>
              <a:tblPr firstRow="1" bandRow="1"/>
              <a:tblGrid>
                <a:gridCol w="5161057">
                  <a:extLst>
                    <a:ext uri="{9D8B030D-6E8A-4147-A177-3AD203B41FA5}">
                      <a16:colId xmlns="" xmlns:a16="http://schemas.microsoft.com/office/drawing/2014/main" val="3962534748"/>
                    </a:ext>
                  </a:extLst>
                </a:gridCol>
                <a:gridCol w="4687535">
                  <a:extLst>
                    <a:ext uri="{9D8B030D-6E8A-4147-A177-3AD203B41FA5}">
                      <a16:colId xmlns="" xmlns:a16="http://schemas.microsoft.com/office/drawing/2014/main" val="906931764"/>
                    </a:ext>
                  </a:extLst>
                </a:gridCol>
              </a:tblGrid>
              <a:tr h="460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Situations</a:t>
                      </a:r>
                    </a:p>
                  </a:txBody>
                  <a:tcPr marL="60960" marR="60960" marT="30480" marB="304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Problems</a:t>
                      </a:r>
                    </a:p>
                  </a:txBody>
                  <a:tcPr marL="60960" marR="60960" marT="30480" marB="304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6832373"/>
                  </a:ext>
                </a:extLst>
              </a:tr>
              <a:tr h="855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There are cameras and sensors everywhere.</a:t>
                      </a:r>
                    </a:p>
                  </a:txBody>
                  <a:tcPr marL="60960" marR="60960" marT="30480" marB="304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City dwellers may lose their (1) _______________ in public areas.</a:t>
                      </a:r>
                    </a:p>
                  </a:txBody>
                  <a:tcPr marL="60960" marR="60960" marT="30480" marB="304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4589576"/>
                  </a:ext>
                </a:extLst>
              </a:tr>
              <a:tr h="1250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People use (2) ________________ to help them with household chores.</a:t>
                      </a:r>
                    </a:p>
                  </a:txBody>
                  <a:tcPr marL="60960" marR="60960" marT="30480" marB="304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it is not easy for some people to get familiar with and use the smart devices.</a:t>
                      </a:r>
                    </a:p>
                  </a:txBody>
                  <a:tcPr marL="60960" marR="60960" marT="30480" marB="304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3852421"/>
                  </a:ext>
                </a:extLst>
              </a:tr>
              <a:tr h="855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Some city dwellers (3) ____________ with each other face to face less.</a:t>
                      </a:r>
                    </a:p>
                  </a:txBody>
                  <a:tcPr marL="60960" marR="60960" marT="30480" marB="304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There is no (4) ______________ in the </a:t>
                      </a:r>
                      <a:r>
                        <a:rPr lang="en-US" sz="2400" dirty="0" err="1"/>
                        <a:t>neighbourhood</a:t>
                      </a:r>
                      <a:r>
                        <a:rPr lang="en-US" sz="2400" dirty="0"/>
                        <a:t>.</a:t>
                      </a:r>
                    </a:p>
                  </a:txBody>
                  <a:tcPr marL="60960" marR="60960" marT="30480" marB="304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6238239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BF500BD-2B93-07B0-56A5-F62BE6E56C88}"/>
              </a:ext>
            </a:extLst>
          </p:cNvPr>
          <p:cNvSpPr txBox="1"/>
          <p:nvPr/>
        </p:nvSpPr>
        <p:spPr>
          <a:xfrm>
            <a:off x="6654801" y="2708110"/>
            <a:ext cx="2115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en-US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right to privacy</a:t>
            </a:r>
            <a:endParaRPr 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BD902C6-AC2D-5122-55D2-5B531942FC23}"/>
              </a:ext>
            </a:extLst>
          </p:cNvPr>
          <p:cNvSpPr txBox="1"/>
          <p:nvPr/>
        </p:nvSpPr>
        <p:spPr>
          <a:xfrm>
            <a:off x="3198280" y="3174026"/>
            <a:ext cx="28287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en-US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smart technologies</a:t>
            </a:r>
            <a:endParaRPr 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E322E26-51E3-471A-5FC3-C2A1B1FD14EC}"/>
              </a:ext>
            </a:extLst>
          </p:cNvPr>
          <p:cNvSpPr txBox="1"/>
          <p:nvPr/>
        </p:nvSpPr>
        <p:spPr>
          <a:xfrm>
            <a:off x="4251163" y="4440701"/>
            <a:ext cx="1708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en-US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interact</a:t>
            </a:r>
            <a:endParaRPr 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05036A7-EBE7-B4A0-4C33-BBC5843C9E9A}"/>
              </a:ext>
            </a:extLst>
          </p:cNvPr>
          <p:cNvSpPr txBox="1"/>
          <p:nvPr/>
        </p:nvSpPr>
        <p:spPr>
          <a:xfrm>
            <a:off x="8279137" y="4453732"/>
            <a:ext cx="2868575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en-US" sz="2133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sense of community</a:t>
            </a:r>
            <a:endParaRPr lang="en-US" sz="2133" b="1" kern="0" dirty="0">
              <a:solidFill>
                <a:srgbClr val="FF0000"/>
              </a:solidFill>
            </a:endParaRPr>
          </a:p>
        </p:txBody>
      </p:sp>
      <p:pic>
        <p:nvPicPr>
          <p:cNvPr id="8" name="Track 20">
            <a:hlinkClick r:id="" action="ppaction://media"/>
            <a:extLst>
              <a:ext uri="{FF2B5EF4-FFF2-40B4-BE49-F238E27FC236}">
                <a16:creationId xmlns="" xmlns:a16="http://schemas.microsoft.com/office/drawing/2014/main" id="{D31FEFA0-A274-1D1C-7DBD-06CDEBB454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949396" y="1221947"/>
            <a:ext cx="324909" cy="324909"/>
          </a:xfrm>
          <a:prstGeom prst="rect">
            <a:avLst/>
          </a:prstGeom>
        </p:spPr>
      </p:pic>
      <p:pic>
        <p:nvPicPr>
          <p:cNvPr id="9" name="Track 19 (mp3cut.net) (3)">
            <a:hlinkClick r:id="" action="ppaction://media"/>
            <a:extLst>
              <a:ext uri="{FF2B5EF4-FFF2-40B4-BE49-F238E27FC236}">
                <a16:creationId xmlns="" xmlns:a16="http://schemas.microsoft.com/office/drawing/2014/main" id="{1EEBA64A-B481-E694-4D98-9C6D928D02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487088" y="2430542"/>
            <a:ext cx="324909" cy="324909"/>
          </a:xfrm>
          <a:prstGeom prst="rect">
            <a:avLst/>
          </a:prstGeom>
        </p:spPr>
      </p:pic>
      <p:pic>
        <p:nvPicPr>
          <p:cNvPr id="10" name="Track 19 (mp3cut.net) (4)">
            <a:hlinkClick r:id="" action="ppaction://media"/>
            <a:extLst>
              <a:ext uri="{FF2B5EF4-FFF2-40B4-BE49-F238E27FC236}">
                <a16:creationId xmlns="" xmlns:a16="http://schemas.microsoft.com/office/drawing/2014/main" id="{E1C375D6-67BE-3C29-58B6-FD697E17BB1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702132" y="3649472"/>
            <a:ext cx="324909" cy="324909"/>
          </a:xfrm>
          <a:prstGeom prst="rect">
            <a:avLst/>
          </a:prstGeom>
        </p:spPr>
      </p:pic>
      <p:pic>
        <p:nvPicPr>
          <p:cNvPr id="11" name="Track 19 (mp3cut.net) (5)">
            <a:hlinkClick r:id="" action="ppaction://media"/>
            <a:extLst>
              <a:ext uri="{FF2B5EF4-FFF2-40B4-BE49-F238E27FC236}">
                <a16:creationId xmlns="" xmlns:a16="http://schemas.microsoft.com/office/drawing/2014/main" id="{C698060C-E286-510A-87D6-EE1F8CE959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539678" y="4891075"/>
            <a:ext cx="324909" cy="324909"/>
          </a:xfrm>
          <a:prstGeom prst="rect">
            <a:avLst/>
          </a:prstGeom>
        </p:spPr>
      </p:pic>
      <p:pic>
        <p:nvPicPr>
          <p:cNvPr id="12" name="Track 19 (mp3cut.net) (5)">
            <a:hlinkClick r:id="" action="ppaction://media"/>
            <a:extLst>
              <a:ext uri="{FF2B5EF4-FFF2-40B4-BE49-F238E27FC236}">
                <a16:creationId xmlns="" xmlns:a16="http://schemas.microsoft.com/office/drawing/2014/main" id="{ED09F4B3-6D0A-67C0-E373-113C4849AD0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388516" y="4871588"/>
            <a:ext cx="324909" cy="32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</a:rPr>
              <a:t>Tapescripts</a:t>
            </a:r>
            <a:endParaRPr lang="en-US" sz="4800" b="1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55" y="948690"/>
            <a:ext cx="1173018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Interviewer</a:t>
            </a:r>
            <a:r>
              <a:rPr lang="en-US" sz="17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7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morning. Welcome to our weekly program Urban Lifestyle. </a:t>
            </a:r>
            <a:r>
              <a:rPr lang="en-US" sz="17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In today's program, we'll be talking about the disadvantages of living in a smart city</a:t>
            </a:r>
            <a:r>
              <a:rPr lang="en-US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Joining me now in the studio is Miss Stevens, a city dweller who has been living in a smart city for a year now. Good morning, Miss Stevens.</a:t>
            </a:r>
          </a:p>
          <a:p>
            <a:pPr algn="just"/>
            <a:r>
              <a:rPr lang="en-US" sz="17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 </a:t>
            </a:r>
            <a:r>
              <a:rPr lang="en-US" sz="17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Stevens:</a:t>
            </a:r>
            <a:r>
              <a:rPr lang="en-US" sz="17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morning.</a:t>
            </a:r>
          </a:p>
          <a:p>
            <a:pPr algn="just"/>
            <a:r>
              <a:rPr lang="en-US" sz="17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Interviewer</a:t>
            </a:r>
            <a:r>
              <a:rPr lang="en-US" sz="17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7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that you don't like living in the smart city. Why is that? What are you worried about most?</a:t>
            </a:r>
          </a:p>
          <a:p>
            <a:pPr algn="just"/>
            <a:r>
              <a:rPr lang="en-US" sz="17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 </a:t>
            </a:r>
            <a:r>
              <a:rPr lang="en-US" sz="17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Stevens:</a:t>
            </a:r>
            <a:r>
              <a:rPr lang="en-US" sz="17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Well</a:t>
            </a:r>
            <a:r>
              <a:rPr lang="en-US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my main worry is losing my right to privacy in public places. </a:t>
            </a:r>
            <a:r>
              <a:rPr lang="en-US" sz="17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know, cameras and sensors are everywhere, and they collect information about me and my activities</a:t>
            </a:r>
            <a:r>
              <a:rPr lang="en-US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Interviewer</a:t>
            </a:r>
            <a:r>
              <a:rPr lang="en-US" sz="17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seems that someone is watching you all the time, right?</a:t>
            </a:r>
          </a:p>
          <a:p>
            <a:pPr algn="just"/>
            <a:r>
              <a:rPr lang="en-US" sz="17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 </a:t>
            </a:r>
            <a:r>
              <a:rPr lang="en-US" sz="17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Stevens:</a:t>
            </a:r>
            <a:r>
              <a:rPr lang="en-US" sz="17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Exactly</a:t>
            </a:r>
            <a:r>
              <a:rPr lang="en-US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government and some companies have so much personal information about city dwellers, but we don't know how they might use it</a:t>
            </a:r>
            <a:r>
              <a:rPr lang="en-US" sz="17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7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Interviewer</a:t>
            </a:r>
            <a:r>
              <a:rPr lang="en-US" sz="17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, it's a bit worrying. But this information probably enables smart cities to create useful programs and improve people's lives. </a:t>
            </a:r>
            <a:r>
              <a:rPr lang="en-US" sz="1700" u="sng">
                <a:latin typeface="Times New Roman" panose="02020603050405020304" pitchFamily="18" charset="0"/>
                <a:cs typeface="Times New Roman" panose="02020603050405020304" pitchFamily="18" charset="0"/>
              </a:rPr>
              <a:t>Smart technologies can also help with daily household chores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. Are you not happy with that?</a:t>
            </a:r>
          </a:p>
          <a:p>
            <a:r>
              <a:rPr lang="en-US" sz="17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 </a:t>
            </a:r>
            <a:r>
              <a:rPr lang="en-US" sz="17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Stevens:</a:t>
            </a:r>
            <a:r>
              <a:rPr lang="en-US" sz="17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, I don't think so. It took me a long time to get familiar with all the smart devices at home. I don't really have any friends to ask for help in the neighborhood.</a:t>
            </a:r>
          </a:p>
          <a:p>
            <a:r>
              <a:rPr lang="en-US" sz="17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Interviewer</a:t>
            </a:r>
            <a:r>
              <a:rPr lang="en-US" sz="17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leads me to my next question. Do you think there is a sense of community in your neighborhood?</a:t>
            </a:r>
          </a:p>
          <a:p>
            <a:r>
              <a:rPr lang="en-US" sz="17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 </a:t>
            </a:r>
            <a:r>
              <a:rPr lang="en-US" sz="17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Stevens:</a:t>
            </a:r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No, there isn't. </a:t>
            </a:r>
            <a:r>
              <a:rPr lang="en-US" sz="17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17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interact </a:t>
            </a:r>
            <a:r>
              <a:rPr lang="en-US" sz="17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with very few people face to face because most of the activities can be done online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7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Interviewer</a:t>
            </a:r>
            <a:r>
              <a:rPr lang="en-US" sz="17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Do you feel lonely sometimes?</a:t>
            </a:r>
          </a:p>
          <a:p>
            <a:r>
              <a:rPr lang="en-US" sz="17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 </a:t>
            </a:r>
            <a:r>
              <a:rPr lang="en-US" sz="17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Stevens:</a:t>
            </a:r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Yes, our smart devices are all connected, but it seems we're becoming lonelier than any previous generation.</a:t>
            </a:r>
          </a:p>
          <a:p>
            <a:r>
              <a:rPr lang="en-US" sz="17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Interviewer</a:t>
            </a:r>
            <a:r>
              <a:rPr lang="en-US" sz="17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That's 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very sad. Thank you for sharing your thoughts with us, Miss Stevens.</a:t>
            </a:r>
          </a:p>
          <a:p>
            <a:r>
              <a:rPr lang="en-US" sz="17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 </a:t>
            </a:r>
            <a:r>
              <a:rPr lang="en-US" sz="17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Stevens:</a:t>
            </a:r>
            <a:r>
              <a:rPr lang="en-US" sz="17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You're 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  <a:p>
            <a:pPr algn="just"/>
            <a:endParaRPr lang="en-US" sz="1700" b="0" i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5" name="Track 19">
            <a:hlinkClick r:id="" action="ppaction://media"/>
            <a:extLst>
              <a:ext uri="{FF2B5EF4-FFF2-40B4-BE49-F238E27FC236}">
                <a16:creationId xmlns="" xmlns:a16="http://schemas.microsoft.com/office/drawing/2014/main" id="{DF8AAFD3-6796-253C-8D01-03B7D082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98974" y="185350"/>
            <a:ext cx="324909" cy="32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89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804</Words>
  <Application>Microsoft Office PowerPoint</Application>
  <PresentationFormat>Widescreen</PresentationFormat>
  <Paragraphs>92</Paragraphs>
  <Slides>13</Slides>
  <Notes>4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Body Grotesque Fit Bold</vt:lpstr>
      <vt:lpstr>Calibri</vt:lpstr>
      <vt:lpstr>Calibri Light</vt:lpstr>
      <vt:lpstr>Myriad Pro</vt:lpstr>
      <vt:lpstr>Open Sans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Tam</dc:creator>
  <cp:lastModifiedBy>Minh Tam</cp:lastModifiedBy>
  <cp:revision>22</cp:revision>
  <dcterms:created xsi:type="dcterms:W3CDTF">2024-10-30T00:40:56Z</dcterms:created>
  <dcterms:modified xsi:type="dcterms:W3CDTF">2024-10-30T16:27:44Z</dcterms:modified>
</cp:coreProperties>
</file>