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4" r:id="rId2"/>
    <p:sldMasterId id="2147483729" r:id="rId3"/>
    <p:sldMasterId id="2147483744" r:id="rId4"/>
    <p:sldMasterId id="2147483759" r:id="rId5"/>
    <p:sldMasterId id="2147483774" r:id="rId6"/>
    <p:sldMasterId id="2147484145" r:id="rId7"/>
    <p:sldMasterId id="2147484157" r:id="rId8"/>
  </p:sldMasterIdLst>
  <p:notesMasterIdLst>
    <p:notesMasterId r:id="rId43"/>
  </p:notesMasterIdLst>
  <p:sldIdLst>
    <p:sldId id="393" r:id="rId9"/>
    <p:sldId id="282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435" r:id="rId20"/>
    <p:sldId id="434" r:id="rId21"/>
    <p:sldId id="369" r:id="rId22"/>
    <p:sldId id="375" r:id="rId23"/>
    <p:sldId id="376" r:id="rId24"/>
    <p:sldId id="377" r:id="rId25"/>
    <p:sldId id="378" r:id="rId26"/>
    <p:sldId id="379" r:id="rId27"/>
    <p:sldId id="268" r:id="rId28"/>
    <p:sldId id="297" r:id="rId29"/>
    <p:sldId id="366" r:id="rId30"/>
    <p:sldId id="380" r:id="rId31"/>
    <p:sldId id="276" r:id="rId32"/>
    <p:sldId id="275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F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53.35938" units="1/cm"/>
          <inkml:channelProperty channel="Y" name="resolution" value="53.33333" units="1/cm"/>
          <inkml:channelProperty channel="T" name="resolution" value="1" units="1/dev"/>
        </inkml:channelProperties>
      </inkml:inkSource>
      <inkml:timestamp xml:id="ts0" timeString="2024-10-22T03:23:35.5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16619 4440 0,'25'0'62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E66F6-C171-4EFA-9B4A-D468964C03CF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195869-47A4-4CED-AEF3-FAE38EE9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93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49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4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87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940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48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073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https://jamboard.google.com/d/15QZGoXzq55I3L8hcvri4HmiCdKb8W6qs5i0AXy6NXSA/edit?usp=sharing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DE35DD-9681-4DCA-86B2-3426DD77E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350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0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6541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780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831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739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87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4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993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79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60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62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54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57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75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493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417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271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566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43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7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34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315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11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29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2993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261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648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046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3004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490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569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217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54234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59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47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27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07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50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986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14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106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443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183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23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04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730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95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59808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84266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0418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79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353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839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9358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0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19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845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329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468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76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055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5951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7391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105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26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9283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74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733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24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3676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5726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5252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80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7497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40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6665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3068399" y="2061000"/>
            <a:ext cx="6055200" cy="2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7565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395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00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60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9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314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25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975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086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9473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86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613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969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634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254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3319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40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3327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375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4324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600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004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18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48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87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858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526A92-8AAF-4BF0-85FE-B336BF0F8D2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AF2F91-6C79-4775-9E01-5F8EDCA63F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7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10/22/2024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51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4170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8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10/22/2024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73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160" r:id="rId3"/>
    <p:sldLayoutId id="2147484161" r:id="rId4"/>
    <p:sldLayoutId id="2147484162" r:id="rId5"/>
    <p:sldLayoutId id="2147484163" r:id="rId6"/>
    <p:sldLayoutId id="2147484164" r:id="rId7"/>
    <p:sldLayoutId id="2147484165" r:id="rId8"/>
    <p:sldLayoutId id="2147484166" r:id="rId9"/>
    <p:sldLayoutId id="2147484167" r:id="rId10"/>
    <p:sldLayoutId id="2147484168" r:id="rId11"/>
    <p:sldLayoutId id="21474841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38.xml"/><Relationship Id="rId7" Type="http://schemas.openxmlformats.org/officeDocument/2006/relationships/slide" Target="slide2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image" Target="../media/image6.png"/><Relationship Id="rId9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52.xml"/><Relationship Id="rId7" Type="http://schemas.openxmlformats.org/officeDocument/2006/relationships/slide" Target="slide3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31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8.svg"/><Relationship Id="rId11" Type="http://schemas.openxmlformats.org/officeDocument/2006/relationships/image" Target="../media/image4.png"/><Relationship Id="rId5" Type="http://schemas.openxmlformats.org/officeDocument/2006/relationships/image" Target="../media/image15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slide" Target="slide16.xml"/><Relationship Id="rId18" Type="http://schemas.openxmlformats.org/officeDocument/2006/relationships/image" Target="../media/image22.png"/><Relationship Id="rId26" Type="http://schemas.openxmlformats.org/officeDocument/2006/relationships/slide" Target="slide19.xml"/><Relationship Id="rId3" Type="http://schemas.openxmlformats.org/officeDocument/2006/relationships/slideLayout" Target="../slideLayouts/slideLayout85.xml"/><Relationship Id="rId21" Type="http://schemas.openxmlformats.org/officeDocument/2006/relationships/slide" Target="slide34.xml"/><Relationship Id="rId12" Type="http://schemas.openxmlformats.org/officeDocument/2006/relationships/image" Target="../media/image19.png"/><Relationship Id="rId17" Type="http://schemas.openxmlformats.org/officeDocument/2006/relationships/slide" Target="slide23.xml"/><Relationship Id="rId25" Type="http://schemas.openxmlformats.org/officeDocument/2006/relationships/image" Target="../media/image26.png"/><Relationship Id="rId2" Type="http://schemas.openxmlformats.org/officeDocument/2006/relationships/audio" Target="../media/media8.mp3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29" Type="http://schemas.openxmlformats.org/officeDocument/2006/relationships/slide" Target="slide24.xml"/><Relationship Id="rId1" Type="http://schemas.microsoft.com/office/2007/relationships/media" Target="../media/media8.mp3"/><Relationship Id="rId11" Type="http://schemas.openxmlformats.org/officeDocument/2006/relationships/slide" Target="slide21.xml"/><Relationship Id="rId24" Type="http://schemas.openxmlformats.org/officeDocument/2006/relationships/slide" Target="slide18.xml"/><Relationship Id="rId15" Type="http://schemas.openxmlformats.org/officeDocument/2006/relationships/slide" Target="slide20.xml"/><Relationship Id="rId23" Type="http://schemas.openxmlformats.org/officeDocument/2006/relationships/image" Target="../media/image25.png"/><Relationship Id="rId28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openxmlformats.org/officeDocument/2006/relationships/slide" Target="slide22.xml"/><Relationship Id="rId4" Type="http://schemas.openxmlformats.org/officeDocument/2006/relationships/image" Target="../media/image15.png"/><Relationship Id="rId9" Type="http://schemas.openxmlformats.org/officeDocument/2006/relationships/slide" Target="slide17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8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slide" Target="slide14.xml"/><Relationship Id="rId5" Type="http://schemas.openxmlformats.org/officeDocument/2006/relationships/image" Target="../media/image44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8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slide" Target="slide14.xml"/><Relationship Id="rId5" Type="http://schemas.openxmlformats.org/officeDocument/2006/relationships/image" Target="../media/image44.sv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8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slide" Target="slide14.xml"/><Relationship Id="rId5" Type="http://schemas.openxmlformats.org/officeDocument/2006/relationships/image" Target="../media/image44.sv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78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44.svg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78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44.svg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8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slide" Target="slide14.xml"/><Relationship Id="rId5" Type="http://schemas.openxmlformats.org/officeDocument/2006/relationships/image" Target="../media/image44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8.sv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slide" Target="slide14.xml"/><Relationship Id="rId5" Type="http://schemas.openxmlformats.org/officeDocument/2006/relationships/image" Target="../media/image44.sv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1.png"/><Relationship Id="rId5" Type="http://schemas.openxmlformats.org/officeDocument/2006/relationships/slide" Target="slide14.xml"/><Relationship Id="rId4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slide" Target="slide8.xml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7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0.png"/><Relationship Id="rId11" Type="http://schemas.openxmlformats.org/officeDocument/2006/relationships/image" Target="../media/image4.png"/><Relationship Id="rId5" Type="http://schemas.openxmlformats.org/officeDocument/2006/relationships/image" Target="../media/image91.svg"/><Relationship Id="rId10" Type="http://schemas.openxmlformats.org/officeDocument/2006/relationships/image" Target="../media/image93.svg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44.png"/><Relationship Id="rId5" Type="http://schemas.openxmlformats.org/officeDocument/2006/relationships/slide" Target="slide10.xml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slide" Target="slide10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png"/><Relationship Id="rId5" Type="http://schemas.openxmlformats.org/officeDocument/2006/relationships/image" Target="../media/image48.png"/><Relationship Id="rId4" Type="http://schemas.openxmlformats.org/officeDocument/2006/relationships/slide" Target="slide1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8.png"/><Relationship Id="rId5" Type="http://schemas.openxmlformats.org/officeDocument/2006/relationships/image" Target="../media/image49.png"/><Relationship Id="rId4" Type="http://schemas.openxmlformats.org/officeDocument/2006/relationships/slide" Target="slide11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slide" Target="slide11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45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8.png"/><Relationship Id="rId5" Type="http://schemas.openxmlformats.org/officeDocument/2006/relationships/image" Target="../media/image50.png"/><Relationship Id="rId4" Type="http://schemas.openxmlformats.org/officeDocument/2006/relationships/slide" Target="slide11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8" Type="http://schemas.openxmlformats.org/officeDocument/2006/relationships/image" Target="../media/image60.svg"/><Relationship Id="rId18" Type="http://schemas.openxmlformats.org/officeDocument/2006/relationships/image" Target="../media/image4.png"/><Relationship Id="rId12" Type="http://schemas.openxmlformats.org/officeDocument/2006/relationships/image" Target="../media/image18.svg"/><Relationship Id="rId17" Type="http://schemas.openxmlformats.org/officeDocument/2006/relationships/image" Target="../media/image50.png"/><Relationship Id="rId2" Type="http://schemas.openxmlformats.org/officeDocument/2006/relationships/image" Target="../media/image14.png"/><Relationship Id="rId16" Type="http://schemas.openxmlformats.org/officeDocument/2006/relationships/slide" Target="slide2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8.svg"/><Relationship Id="rId5" Type="http://schemas.openxmlformats.org/officeDocument/2006/relationships/image" Target="../media/image51.png"/><Relationship Id="rId15" Type="http://schemas.openxmlformats.org/officeDocument/2006/relationships/image" Target="../media/image17.pn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1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.png"/><Relationship Id="rId3" Type="http://schemas.openxmlformats.org/officeDocument/2006/relationships/image" Target="../media/image78.svg"/><Relationship Id="rId7" Type="http://schemas.openxmlformats.org/officeDocument/2006/relationships/image" Target="../media/image38.svg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2.png"/><Relationship Id="rId11" Type="http://schemas.openxmlformats.org/officeDocument/2006/relationships/image" Target="../media/image31.png"/><Relationship Id="rId5" Type="http://schemas.openxmlformats.org/officeDocument/2006/relationships/image" Target="../media/image44.svg"/><Relationship Id="rId10" Type="http://schemas.openxmlformats.org/officeDocument/2006/relationships/slide" Target="slide14.xml"/><Relationship Id="rId4" Type="http://schemas.openxmlformats.org/officeDocument/2006/relationships/image" Target="../media/image30.pn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59193">
            <a:off x="159768" y="-32152"/>
            <a:ext cx="705487" cy="69225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7894">
            <a:off x="5209780" y="4211485"/>
            <a:ext cx="1625370" cy="1615211"/>
          </a:xfrm>
          <a:custGeom>
            <a:avLst/>
            <a:gdLst/>
            <a:ahLst/>
            <a:cxnLst/>
            <a:rect l="l" t="t" r="r" b="b"/>
            <a:pathLst>
              <a:path w="2438055" h="2422817">
                <a:moveTo>
                  <a:pt x="0" y="0"/>
                </a:moveTo>
                <a:lnTo>
                  <a:pt x="2438054" y="0"/>
                </a:lnTo>
                <a:lnTo>
                  <a:pt x="2438054" y="2422817"/>
                </a:lnTo>
                <a:lnTo>
                  <a:pt x="0" y="24228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59193">
            <a:off x="5669722" y="10688"/>
            <a:ext cx="705487" cy="69225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59193">
            <a:off x="2911280" y="24219"/>
            <a:ext cx="705487" cy="69225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89"/>
                </a:lnTo>
                <a:lnTo>
                  <a:pt x="0" y="1038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9193">
            <a:off x="11427011" y="10691"/>
            <a:ext cx="705487" cy="69225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1" y="0"/>
                </a:lnTo>
                <a:lnTo>
                  <a:pt x="1058231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84619" y="2890783"/>
            <a:ext cx="1121615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69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VogueH" panose="020B7200000000000000" pitchFamily="34" charset="0"/>
                <a:ea typeface="+mn-ea"/>
                <a:cs typeface="+mn-cs"/>
              </a:rPr>
              <a:t>WELCOME TO MY CLASS</a:t>
            </a:r>
          </a:p>
        </p:txBody>
      </p:sp>
      <p:sp>
        <p:nvSpPr>
          <p:cNvPr id="15" name="Freeform 5"/>
          <p:cNvSpPr/>
          <p:nvPr/>
        </p:nvSpPr>
        <p:spPr>
          <a:xfrm rot="659193">
            <a:off x="8496832" y="10689"/>
            <a:ext cx="705487" cy="692259"/>
          </a:xfrm>
          <a:custGeom>
            <a:avLst/>
            <a:gdLst/>
            <a:ahLst/>
            <a:cxnLst/>
            <a:rect l="l" t="t" r="r" b="b"/>
            <a:pathLst>
              <a:path w="1058231" h="1038389">
                <a:moveTo>
                  <a:pt x="0" y="0"/>
                </a:moveTo>
                <a:lnTo>
                  <a:pt x="1058230" y="0"/>
                </a:lnTo>
                <a:lnTo>
                  <a:pt x="1058230" y="1038390"/>
                </a:lnTo>
                <a:lnTo>
                  <a:pt x="0" y="1038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8687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06666" y="1059677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666" y="93776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10124" y="993804"/>
            <a:ext cx="101717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Listen to an interview and choose the correct answers A, B, or C.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4" name="Oval 3"/>
          <p:cNvSpPr/>
          <p:nvPr/>
        </p:nvSpPr>
        <p:spPr>
          <a:xfrm>
            <a:off x="-82505" y="4507511"/>
            <a:ext cx="576943" cy="457200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BA6D6C7-75DE-8640-E7CC-DB00FB352938}"/>
              </a:ext>
            </a:extLst>
          </p:cNvPr>
          <p:cNvSpPr/>
          <p:nvPr/>
        </p:nvSpPr>
        <p:spPr>
          <a:xfrm>
            <a:off x="3616496" y="3138798"/>
            <a:ext cx="576943" cy="457200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541072-E948-021C-349E-8ADA39DF5683}"/>
              </a:ext>
            </a:extLst>
          </p:cNvPr>
          <p:cNvSpPr/>
          <p:nvPr/>
        </p:nvSpPr>
        <p:spPr>
          <a:xfrm>
            <a:off x="7627162" y="3109096"/>
            <a:ext cx="576943" cy="447626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rack 19.mp3" descr="Track 19.mp3">
            <a:hlinkClick r:id="" action="ppaction://media"/>
            <a:extLst>
              <a:ext uri="{FF2B5EF4-FFF2-40B4-BE49-F238E27FC236}">
                <a16:creationId xmlns:a16="http://schemas.microsoft.com/office/drawing/2014/main" id="{66FA707F-16E0-0143-895A-1B3EC9BB2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1563" y="7183"/>
            <a:ext cx="812800" cy="81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854628"/>
            <a:ext cx="3705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1.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b="1" i="1" dirty="0" smtClean="0">
                <a:solidFill>
                  <a:srgbClr val="0070C0"/>
                </a:solidFill>
              </a:rPr>
              <a:t>What is the interview mainly about?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215" y="3108200"/>
            <a:ext cx="27680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Advantages of living in a </a:t>
            </a:r>
            <a:r>
              <a:rPr lang="en-US" sz="2800" dirty="0" smtClean="0"/>
              <a:t>smart city.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59215" y="4487658"/>
            <a:ext cx="3201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Problems </a:t>
            </a:r>
            <a:r>
              <a:rPr lang="en-US" sz="2800" dirty="0" smtClean="0"/>
              <a:t>of living </a:t>
            </a:r>
            <a:r>
              <a:rPr lang="en-US" sz="2800" dirty="0"/>
              <a:t>in a </a:t>
            </a:r>
            <a:r>
              <a:rPr lang="en-US" sz="2800" dirty="0" smtClean="0"/>
              <a:t>smart city.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5945991"/>
            <a:ext cx="3526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Attractions of </a:t>
            </a:r>
            <a:r>
              <a:rPr lang="en-US" sz="2800" dirty="0" smtClean="0"/>
              <a:t>urban lifestyles. 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705496" y="1829295"/>
            <a:ext cx="40054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2. How </a:t>
            </a:r>
            <a:r>
              <a:rPr lang="en-US" sz="2800" b="1" i="1" dirty="0">
                <a:solidFill>
                  <a:srgbClr val="0070C0"/>
                </a:solidFill>
              </a:rPr>
              <a:t>are cameras and sensors used in a smart city</a:t>
            </a:r>
            <a:r>
              <a:rPr lang="en-US" sz="2800" b="1" i="1" dirty="0" smtClean="0">
                <a:solidFill>
                  <a:srgbClr val="0070C0"/>
                </a:solidFill>
              </a:rPr>
              <a:t>? </a:t>
            </a:r>
            <a:endParaRPr lang="en-US" sz="2800" b="1" i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05497" y="3102663"/>
            <a:ext cx="39216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To collect information about city dwellers and their activities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705497" y="4501179"/>
            <a:ext cx="4389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To collect information about the government and some companies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3705497" y="5917542"/>
            <a:ext cx="4389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To improve city dwellers’ safety and security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7746747" y="1879772"/>
            <a:ext cx="436109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70C0"/>
                </a:solidFill>
              </a:rPr>
              <a:t>3. Why </a:t>
            </a:r>
            <a:r>
              <a:rPr lang="en-US" sz="2800" b="1" i="1" dirty="0">
                <a:solidFill>
                  <a:srgbClr val="0070C0"/>
                </a:solidFill>
              </a:rPr>
              <a:t>does </a:t>
            </a:r>
            <a:r>
              <a:rPr lang="en-US" sz="2800" b="1" i="1" dirty="0" err="1">
                <a:solidFill>
                  <a:srgbClr val="0070C0"/>
                </a:solidFill>
              </a:rPr>
              <a:t>Ms</a:t>
            </a:r>
            <a:r>
              <a:rPr lang="en-US" sz="2800" b="1" i="1" dirty="0">
                <a:solidFill>
                  <a:srgbClr val="0070C0"/>
                </a:solidFill>
              </a:rPr>
              <a:t> Stevens feel lonely</a:t>
            </a:r>
            <a:r>
              <a:rPr lang="en-US" sz="2800" b="1" i="1" dirty="0" smtClean="0">
                <a:solidFill>
                  <a:srgbClr val="0070C0"/>
                </a:solidFill>
              </a:rPr>
              <a:t>? 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746747" y="3058276"/>
            <a:ext cx="406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Because she doesn’t interact with many people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826080" y="4546177"/>
            <a:ext cx="4108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Because she can't use the smart devices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7826080" y="5850704"/>
            <a:ext cx="4310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C. Because she doesn’t like her </a:t>
            </a:r>
            <a:r>
              <a:rPr lang="en-US" sz="2800" dirty="0" err="1"/>
              <a:t>neighbourhood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3687612" y="3102663"/>
            <a:ext cx="3921665" cy="1384995"/>
          </a:xfrm>
          <a:prstGeom prst="rect">
            <a:avLst/>
          </a:prstGeom>
          <a:noFill/>
          <a:ln>
            <a:solidFill>
              <a:schemeClr val="l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5" action="ppaction://hlinksldjump"/>
              </a:rPr>
              <a:t>A.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To collect information about city dwellers and their activities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hlinkClick r:id="rId5" action="ppaction://hlinksldjump"/>
              </a:rPr>
              <a:t>.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8861" y="3052339"/>
            <a:ext cx="406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linkClick r:id="rId6" action="ppaction://hlinksldjump"/>
              </a:rPr>
              <a:t>A. Because she doesn’t interact with many people</a:t>
            </a:r>
            <a:r>
              <a:rPr lang="en-US" sz="2800" dirty="0" smtClean="0">
                <a:hlinkClick r:id="rId6" action="ppaction://hlinksldjump"/>
              </a:rPr>
              <a:t>. 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41330" y="4487657"/>
            <a:ext cx="3201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linkClick r:id="rId7" action="ppaction://hlinksldjump"/>
              </a:rPr>
              <a:t>B. Problems </a:t>
            </a:r>
            <a:r>
              <a:rPr lang="en-US" sz="2800" dirty="0" smtClean="0">
                <a:hlinkClick r:id="rId7" action="ppaction://hlinksldjump"/>
              </a:rPr>
              <a:t>of living </a:t>
            </a:r>
            <a:r>
              <a:rPr lang="en-US" sz="2800" dirty="0">
                <a:hlinkClick r:id="rId7" action="ppaction://hlinksldjump"/>
              </a:rPr>
              <a:t>in a </a:t>
            </a:r>
            <a:r>
              <a:rPr lang="en-US" sz="2800" dirty="0" smtClean="0">
                <a:hlinkClick r:id="rId7" action="ppaction://hlinksldjump"/>
              </a:rPr>
              <a:t>smart city.</a:t>
            </a:r>
            <a:endParaRPr lang="en-US" sz="28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5982840" y="1598400"/>
              <a:ext cx="9360" cy="36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73480" y="1589040"/>
                <a:ext cx="28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340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28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387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74976"/>
            <a:ext cx="10247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Listen to the interview again and complete the table.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WHILE-LISTENING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9CE5AA5-4EF5-D2E2-9788-A4000E1FE22F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6300" y="1769528"/>
          <a:ext cx="11480685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3270">
                  <a:extLst>
                    <a:ext uri="{9D8B030D-6E8A-4147-A177-3AD203B41FA5}">
                      <a16:colId xmlns:a16="http://schemas.microsoft.com/office/drawing/2014/main" val="3962534748"/>
                    </a:ext>
                  </a:extLst>
                </a:gridCol>
                <a:gridCol w="5697415">
                  <a:extLst>
                    <a:ext uri="{9D8B030D-6E8A-4147-A177-3AD203B41FA5}">
                      <a16:colId xmlns:a16="http://schemas.microsoft.com/office/drawing/2014/main" val="9069317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Situations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Problems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83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There are cameras and sensors everywhere.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City dwellers may lose their (1) </a:t>
                      </a:r>
                      <a:r>
                        <a:rPr lang="en-US" sz="3200" dirty="0" smtClean="0"/>
                        <a:t>______________ </a:t>
                      </a:r>
                      <a:r>
                        <a:rPr lang="en-US" sz="3200" dirty="0"/>
                        <a:t>in public areas.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895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People use (2) ________________ to help them with household chores.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it is not easy for some people to get familiar with and use the smart devices.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852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Some city dwellers (3) </a:t>
                      </a:r>
                      <a:r>
                        <a:rPr lang="en-US" sz="3200" dirty="0" smtClean="0"/>
                        <a:t>_________ </a:t>
                      </a:r>
                      <a:r>
                        <a:rPr lang="en-US" sz="3200" dirty="0"/>
                        <a:t>with each other face to face less.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There is no (4) </a:t>
                      </a:r>
                      <a:endParaRPr lang="en-US" sz="3200" dirty="0" smtClean="0"/>
                    </a:p>
                    <a:p>
                      <a:r>
                        <a:rPr lang="en-US" sz="3200" dirty="0" smtClean="0"/>
                        <a:t>___________________ </a:t>
                      </a:r>
                      <a:r>
                        <a:rPr lang="en-US" sz="3200" dirty="0"/>
                        <a:t>in the </a:t>
                      </a:r>
                      <a:r>
                        <a:rPr lang="en-US" sz="3200" dirty="0" err="1"/>
                        <a:t>neighbourhood</a:t>
                      </a:r>
                      <a:r>
                        <a:rPr lang="en-US" sz="32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23823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8255833-F10D-A013-BA03-2244AC27F946}"/>
              </a:ext>
            </a:extLst>
          </p:cNvPr>
          <p:cNvSpPr txBox="1"/>
          <p:nvPr/>
        </p:nvSpPr>
        <p:spPr>
          <a:xfrm>
            <a:off x="6306110" y="2837813"/>
            <a:ext cx="3224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4" action="ppaction://hlinksldjump"/>
              </a:rPr>
              <a:t>right to privacy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BF2F4-CF8F-C0DE-9E95-E0ED1D484348}"/>
              </a:ext>
            </a:extLst>
          </p:cNvPr>
          <p:cNvSpPr txBox="1"/>
          <p:nvPr/>
        </p:nvSpPr>
        <p:spPr>
          <a:xfrm>
            <a:off x="388928" y="3907977"/>
            <a:ext cx="3590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5" action="ppaction://hlinksldjump"/>
              </a:rPr>
              <a:t>smart technologies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132263-B2E1-2753-08F3-6FC79F8B3D23}"/>
              </a:ext>
            </a:extLst>
          </p:cNvPr>
          <p:cNvSpPr txBox="1"/>
          <p:nvPr/>
        </p:nvSpPr>
        <p:spPr>
          <a:xfrm>
            <a:off x="4335057" y="4965841"/>
            <a:ext cx="32247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6" action="ppaction://hlinksldjump"/>
              </a:rPr>
              <a:t>interact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188E1-3CA0-6BD2-EEC9-F698921A7021}"/>
              </a:ext>
            </a:extLst>
          </p:cNvPr>
          <p:cNvSpPr txBox="1"/>
          <p:nvPr/>
        </p:nvSpPr>
        <p:spPr>
          <a:xfrm>
            <a:off x="6429199" y="5452086"/>
            <a:ext cx="37476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  <a:hlinkClick r:id="rId7" action="ppaction://hlinksldjump"/>
              </a:rPr>
              <a:t>sense of community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1785" y="141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7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4950"/>
            <a:ext cx="12192000" cy="893201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37684" y="2818913"/>
            <a:ext cx="69702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 note your ideas and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present them.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34539" y="153079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  <a:hlinkClick r:id="rId3" action="ppaction://hlinksldjump"/>
              </a:rPr>
              <a:t>POST-LISTENING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234539" y="1025995"/>
            <a:ext cx="76417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Work in groups. Discuss the following questions</a:t>
            </a:r>
            <a:r>
              <a:rPr lang="en-US" sz="2800" b="1" dirty="0" smtClean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7820" y="1768317"/>
            <a:ext cx="104858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latin typeface="Calibri" panose="020F0502020204030204"/>
                <a:cs typeface="Arial" panose="020B0604020202020204" pitchFamily="34" charset="0"/>
              </a:rPr>
              <a:t>Do you agree with Ms. Stevens? Which of the disadvantages she mentions do you think is the most serious? Why?</a:t>
            </a:r>
            <a:endParaRPr lang="en-US" sz="3200" b="1" dirty="0"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2" name="Picture 2" descr="Apps vs. mobile websites: Which option offers users more privacy? |  TechRepublic">
            <a:extLst>
              <a:ext uri="{FF2B5EF4-FFF2-40B4-BE49-F238E27FC236}">
                <a16:creationId xmlns:a16="http://schemas.microsoft.com/office/drawing/2014/main" id="{F1539734-D032-959A-A664-872CEA73A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10" y="2965224"/>
            <a:ext cx="3636527" cy="272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5,622 People Interact Stock Photos - Free &amp; Royalty-Free Stock Photos from  Dreamstime">
            <a:extLst>
              <a:ext uri="{FF2B5EF4-FFF2-40B4-BE49-F238E27FC236}">
                <a16:creationId xmlns:a16="http://schemas.microsoft.com/office/drawing/2014/main" id="{2801505E-5687-C5E2-FF4A-62A2CE7B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99" y="4327166"/>
            <a:ext cx="2801824" cy="236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13,276 Appliance Installation Stock Photos, Pictures &amp; Royalty-Free Images  - iStock">
            <a:extLst>
              <a:ext uri="{FF2B5EF4-FFF2-40B4-BE49-F238E27FC236}">
                <a16:creationId xmlns:a16="http://schemas.microsoft.com/office/drawing/2014/main" id="{F90BCE81-03CC-4D3E-B6B8-2A162E8C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719" y="3457548"/>
            <a:ext cx="3700412" cy="246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6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9864" y="4598126"/>
            <a:ext cx="2857593" cy="23055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72FC1B-EF6F-48BC-911C-7B560920B1B5}"/>
              </a:ext>
            </a:extLst>
          </p:cNvPr>
          <p:cNvSpPr txBox="1"/>
          <p:nvPr/>
        </p:nvSpPr>
        <p:spPr>
          <a:xfrm>
            <a:off x="2023778" y="3218220"/>
            <a:ext cx="7548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stoga "/>
                <a:ea typeface="+mn-ea"/>
                <a:cs typeface="+mn-cs"/>
              </a:rPr>
              <a:t>ANGEL NUMBERS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stoga "/>
              <a:ea typeface="+mn-ea"/>
              <a:cs typeface="+mn-cs"/>
            </a:endParaRP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1841" y="4762969"/>
            <a:ext cx="2225165" cy="2056760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36" y="3879764"/>
            <a:ext cx="2196968" cy="29471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9396" y="4962429"/>
            <a:ext cx="1872097" cy="18482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0928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5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393618" y="4587057"/>
            <a:ext cx="2225165" cy="24925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72FC1B-EF6F-48BC-911C-7B560920B1B5}"/>
              </a:ext>
            </a:extLst>
          </p:cNvPr>
          <p:cNvSpPr txBox="1"/>
          <p:nvPr/>
        </p:nvSpPr>
        <p:spPr>
          <a:xfrm>
            <a:off x="2216272" y="280264"/>
            <a:ext cx="798864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400" b="1" dirty="0" smtClean="0">
                <a:solidFill>
                  <a:schemeClr val="accent5"/>
                </a:solidFill>
                <a:latin typeface="Book Antiqua" panose="02040602050305030304" pitchFamily="18" charset="0"/>
              </a:rPr>
              <a:t>ANGEL NUMBERS</a:t>
            </a:r>
            <a:endParaRPr lang="en-US" sz="6400" b="1" dirty="0">
              <a:solidFill>
                <a:schemeClr val="accent5"/>
              </a:solidFill>
              <a:latin typeface="Book Antiqua" panose="02040602050305030304" pitchFamily="18" charset="0"/>
            </a:endParaRPr>
          </a:p>
        </p:txBody>
      </p:sp>
      <p:pic>
        <p:nvPicPr>
          <p:cNvPr id="21" name="Picture 20">
            <a:hlinkClick r:id="rId9" action="ppaction://hlinksldjump"/>
            <a:extLst>
              <a:ext uri="{FF2B5EF4-FFF2-40B4-BE49-F238E27FC236}">
                <a16:creationId xmlns:a16="http://schemas.microsoft.com/office/drawing/2014/main" id="{62031CE8-E92D-42A8-941C-45431E0E6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56" y="1762788"/>
            <a:ext cx="1318912" cy="1317391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EF418DA6-FF3A-4E6F-AC7F-D0841047D9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18" y="1770805"/>
            <a:ext cx="1315571" cy="1293152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  <a:extLst>
              <a:ext uri="{FF2B5EF4-FFF2-40B4-BE49-F238E27FC236}">
                <a16:creationId xmlns:a16="http://schemas.microsoft.com/office/drawing/2014/main" id="{F5E0C78D-FCCE-4F4E-A863-CCC4D1C09BB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17" y="1779011"/>
            <a:ext cx="1318912" cy="1301168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  <a:extLst>
              <a:ext uri="{FF2B5EF4-FFF2-40B4-BE49-F238E27FC236}">
                <a16:creationId xmlns:a16="http://schemas.microsoft.com/office/drawing/2014/main" id="{53968C5D-7680-43DC-A458-EAAA1DA5F3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029" y="1762789"/>
            <a:ext cx="1318913" cy="1301168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2CADA8A-1697-4A82-83A3-8884D26922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93" y="1762788"/>
            <a:ext cx="1322765" cy="130116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3EBBC5C3-246A-4036-A1CA-20F10DCE489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15" y="3785844"/>
            <a:ext cx="1318914" cy="1523545"/>
          </a:xfrm>
          <a:prstGeom prst="rect">
            <a:avLst/>
          </a:prstGeom>
        </p:spPr>
      </p:pic>
      <p:pic>
        <p:nvPicPr>
          <p:cNvPr id="3" name="Picture 2">
            <a:hlinkClick r:id="rId21" action="ppaction://hlinksldjump"/>
            <a:extLst>
              <a:ext uri="{FF2B5EF4-FFF2-40B4-BE49-F238E27FC236}">
                <a16:creationId xmlns:a16="http://schemas.microsoft.com/office/drawing/2014/main" id="{0DD98FB0-2003-43F5-BC72-66EEA857CC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04" y="3723484"/>
            <a:ext cx="1426086" cy="1542897"/>
          </a:xfrm>
          <a:prstGeom prst="rect">
            <a:avLst/>
          </a:prstGeom>
        </p:spPr>
      </p:pic>
      <p:pic>
        <p:nvPicPr>
          <p:cNvPr id="13" name="Picture 12">
            <a:hlinkClick r:id="rId19" action="ppaction://hlinksldjump"/>
            <a:extLst>
              <a:ext uri="{FF2B5EF4-FFF2-40B4-BE49-F238E27FC236}">
                <a16:creationId xmlns:a16="http://schemas.microsoft.com/office/drawing/2014/main" id="{3C725940-6D1D-4A12-9FB6-D5BCCB2D22E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091" y="3785844"/>
            <a:ext cx="1361552" cy="1480537"/>
          </a:xfrm>
          <a:prstGeom prst="rect">
            <a:avLst/>
          </a:prstGeom>
        </p:spPr>
      </p:pic>
      <p:pic>
        <p:nvPicPr>
          <p:cNvPr id="16" name="Picture 15">
            <a:hlinkClick r:id="rId24" action="ppaction://hlinksldjump"/>
            <a:extLst>
              <a:ext uri="{FF2B5EF4-FFF2-40B4-BE49-F238E27FC236}">
                <a16:creationId xmlns:a16="http://schemas.microsoft.com/office/drawing/2014/main" id="{4189117B-D0C9-47FD-BC81-B6D026A5B6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481" y="3758715"/>
            <a:ext cx="1377461" cy="1477031"/>
          </a:xfrm>
          <a:prstGeom prst="rect">
            <a:avLst/>
          </a:prstGeom>
        </p:spPr>
      </p:pic>
      <p:pic>
        <p:nvPicPr>
          <p:cNvPr id="18" name="Picture 17">
            <a:hlinkClick r:id="rId26" action="ppaction://hlinksldjump"/>
            <a:extLst>
              <a:ext uri="{FF2B5EF4-FFF2-40B4-BE49-F238E27FC236}">
                <a16:creationId xmlns:a16="http://schemas.microsoft.com/office/drawing/2014/main" id="{BC64B127-2A23-43F8-B603-5B0E8D4410D7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893" y="3758714"/>
            <a:ext cx="1477449" cy="1477031"/>
          </a:xfrm>
          <a:prstGeom prst="rect">
            <a:avLst/>
          </a:prstGeom>
        </p:spPr>
      </p:pic>
      <p:pic>
        <p:nvPicPr>
          <p:cNvPr id="30" name="little girl">
            <a:hlinkClick r:id="" action="ppaction://media"/>
            <a:extLst>
              <a:ext uri="{FF2B5EF4-FFF2-40B4-BE49-F238E27FC236}">
                <a16:creationId xmlns:a16="http://schemas.microsoft.com/office/drawing/2014/main" id="{45D6FD9C-A004-4E77-BB67-EE0709D4F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217049" y="5974589"/>
            <a:ext cx="403643" cy="429519"/>
          </a:xfrm>
          <a:prstGeom prst="rect">
            <a:avLst/>
          </a:prstGeom>
        </p:spPr>
      </p:pic>
      <p:pic>
        <p:nvPicPr>
          <p:cNvPr id="2" name="Picture 1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22689" y="5184802"/>
            <a:ext cx="1219306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7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 numSld="11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2387601" y="1336499"/>
            <a:ext cx="925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086382" y="398384"/>
            <a:ext cx="89790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The host and Ms. Stevens talk about </a:t>
            </a:r>
            <a:r>
              <a:rPr lang="en-US" sz="4000" b="1" i="1" dirty="0"/>
              <a:t>the </a:t>
            </a:r>
            <a:r>
              <a:rPr lang="en-US" sz="4000" b="1" i="1" dirty="0" smtClean="0"/>
              <a:t>___________ </a:t>
            </a:r>
            <a:r>
              <a:rPr lang="en-US" sz="4000" b="1" i="1" dirty="0"/>
              <a:t>of living in a smart </a:t>
            </a:r>
            <a:r>
              <a:rPr lang="en-US" sz="4000" b="1" i="1" dirty="0" smtClean="0"/>
              <a:t>city.</a:t>
            </a: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486378" y="265873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818720" y="2858800"/>
            <a:ext cx="8447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2060"/>
                </a:solidFill>
                <a:latin typeface="Arial" panose="020B0604020202020204" pitchFamily="34" charset="0"/>
              </a:rPr>
              <a:t>A. </a:t>
            </a:r>
            <a:r>
              <a:rPr lang="en-US" altLang="en-US" sz="3600" dirty="0" smtClean="0">
                <a:solidFill>
                  <a:srgbClr val="002060"/>
                </a:solidFill>
                <a:latin typeface="Arial" panose="020B0604020202020204" pitchFamily="34" charset="0"/>
              </a:rPr>
              <a:t>advantages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2060"/>
                </a:solidFill>
                <a:latin typeface="Arial" panose="020B0604020202020204" pitchFamily="34" charset="0"/>
              </a:rPr>
              <a:t>B. </a:t>
            </a:r>
            <a:r>
              <a:rPr lang="en-US" altLang="en-US" sz="3600" dirty="0" smtClean="0">
                <a:solidFill>
                  <a:srgbClr val="002060"/>
                </a:solidFill>
                <a:latin typeface="Arial" panose="020B0604020202020204" pitchFamily="34" charset="0"/>
              </a:rPr>
              <a:t>disadvantages</a:t>
            </a:r>
            <a:endParaRPr lang="en-US" altLang="en-US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449" y="3458964"/>
            <a:ext cx="637869" cy="600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394" y="560183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1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1694329" y="461202"/>
            <a:ext cx="103407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Ms. Stevens thinks that 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4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ameras and sensors  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collect information about her and her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activities</a:t>
            </a:r>
            <a:r>
              <a:rPr lang="en-US" sz="4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400" dirty="0"/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7951" y="3588560"/>
            <a:ext cx="1761897" cy="1176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1683" y="3440817"/>
            <a:ext cx="1605866" cy="13243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7382454" y="3718283"/>
            <a:ext cx="143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False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5524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489115" y="2244654"/>
            <a:ext cx="106205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3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A. She feels very connected to her neighbors</a:t>
            </a:r>
            <a:endParaRPr lang="en-US" altLang="en-US" sz="4000" dirty="0" smtClean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Arial" panose="020B0604020202020204" pitchFamily="34" charset="0"/>
              </a:rPr>
              <a:t>B. She feels lonely.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Arial" panose="020B0604020202020204" pitchFamily="34" charset="0"/>
              </a:rPr>
              <a:t>C. She is satisfied with the community.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latin typeface="Arial" panose="020B0604020202020204" pitchFamily="34" charset="0"/>
              </a:rPr>
              <a:t>D. She is indifferent to the community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762444" y="363957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0506" y="4960513"/>
            <a:ext cx="1219200" cy="12192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072551" y="-32893"/>
            <a:ext cx="9165956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dirty="0" smtClean="0"/>
              <a:t>How </a:t>
            </a:r>
            <a:r>
              <a:rPr lang="en-US" sz="4400" b="1" i="1" dirty="0"/>
              <a:t>does Ms. Stevens feel about the community in her neighborhood?</a:t>
            </a:r>
            <a:r>
              <a:rPr lang="en-US" altLang="en-US" sz="4400" b="1" i="1" dirty="0"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48814" y="15637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00" y="3427412"/>
            <a:ext cx="627132" cy="630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400" y="557011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8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33916" y="2658731"/>
            <a:ext cx="1113093" cy="1048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1323117" y="1795045"/>
            <a:ext cx="10998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800" i="1" dirty="0" smtClean="0"/>
              <a:t>Ms</a:t>
            </a:r>
            <a:r>
              <a:rPr lang="en-US" sz="4800" i="1" dirty="0"/>
              <a:t>. Stevens </a:t>
            </a:r>
            <a:r>
              <a:rPr lang="en-US" sz="4800" i="1" dirty="0" smtClean="0"/>
              <a:t>likes living in the </a:t>
            </a:r>
            <a:r>
              <a:rPr lang="en-US" sz="4800" i="1" dirty="0"/>
              <a:t>smart </a:t>
            </a:r>
            <a:r>
              <a:rPr lang="en-US" sz="4800" i="1" dirty="0" smtClean="0"/>
              <a:t>city.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5110" y="3440817"/>
            <a:ext cx="1605866" cy="13243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7382454" y="3718283"/>
            <a:ext cx="143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False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3509083" y="3707062"/>
            <a:ext cx="143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True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7587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8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33916" y="2658731"/>
            <a:ext cx="1113093" cy="1048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1680919" y="1348798"/>
            <a:ext cx="99660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/>
              <a:t>Ms. Stevens</a:t>
            </a:r>
            <a:r>
              <a:rPr lang="en-US" altLang="en-US" sz="4400" dirty="0" smtClean="0">
                <a:latin typeface="Arial" panose="020B0604020202020204" pitchFamily="34" charset="0"/>
              </a:rPr>
              <a:t> finds it easy to use</a:t>
            </a:r>
            <a:r>
              <a:rPr lang="en-US" sz="4400" i="1" dirty="0" smtClean="0"/>
              <a:t> </a:t>
            </a:r>
            <a:r>
              <a:rPr lang="en-US" sz="4400" dirty="0" smtClean="0"/>
              <a:t>smart devices. 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19588" y="2741608"/>
            <a:ext cx="1605866" cy="13243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7064611" y="2991993"/>
            <a:ext cx="1430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False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3369116" y="2988560"/>
            <a:ext cx="1511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609630">
              <a:defRPr/>
            </a:pPr>
            <a:r>
              <a:rPr lang="en-US" sz="4400" dirty="0" smtClean="0">
                <a:solidFill>
                  <a:srgbClr val="0070C0"/>
                </a:solidFill>
              </a:rPr>
              <a:t>True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1877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City_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0" y="2262010"/>
            <a:ext cx="1196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5400" dirty="0">
                <a:solidFill>
                  <a:prstClr val="black"/>
                </a:solidFill>
              </a:rPr>
              <a:t>It took </a:t>
            </a:r>
            <a:r>
              <a:rPr lang="en-US" sz="5400" dirty="0" smtClean="0">
                <a:solidFill>
                  <a:prstClr val="black"/>
                </a:solidFill>
              </a:rPr>
              <a:t>Ms. Stevens </a:t>
            </a:r>
            <a:r>
              <a:rPr lang="en-US" sz="5400" dirty="0">
                <a:solidFill>
                  <a:prstClr val="black"/>
                </a:solidFill>
              </a:rPr>
              <a:t>a long time to get familiar with all the </a:t>
            </a:r>
            <a:r>
              <a:rPr lang="en-US" sz="5400" dirty="0" smtClean="0">
                <a:solidFill>
                  <a:prstClr val="black"/>
                </a:solidFill>
              </a:rPr>
              <a:t>_____ _____ at home.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88E76-59F0-48BA-AFBC-291CD5C262F4}"/>
              </a:ext>
            </a:extLst>
          </p:cNvPr>
          <p:cNvSpPr txBox="1"/>
          <p:nvPr/>
        </p:nvSpPr>
        <p:spPr>
          <a:xfrm>
            <a:off x="5392307" y="3093906"/>
            <a:ext cx="4599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FF0000"/>
                </a:solidFill>
              </a:rPr>
              <a:t>smart devices</a:t>
            </a:r>
            <a:endParaRPr lang="en-US" altLang="en-US" sz="54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3B1C1866-23FA-47DF-85A3-2361BC261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9689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45F35-235B-4C89-B358-6935BCB8900F}"/>
              </a:ext>
            </a:extLst>
          </p:cNvPr>
          <p:cNvSpPr txBox="1"/>
          <p:nvPr/>
        </p:nvSpPr>
        <p:spPr>
          <a:xfrm>
            <a:off x="2665264" y="2928512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A. The cost of living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FAA6A374-64D3-4359-9CB1-6DD2A1955A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6E8C54-E582-494A-A168-5654BD591F5D}"/>
              </a:ext>
            </a:extLst>
          </p:cNvPr>
          <p:cNvSpPr txBox="1"/>
          <p:nvPr/>
        </p:nvSpPr>
        <p:spPr>
          <a:xfrm>
            <a:off x="2665264" y="3482356"/>
            <a:ext cx="514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B. </a:t>
            </a:r>
            <a:r>
              <a:rPr lang="en-US" sz="3600" dirty="0"/>
              <a:t>The lack of privacy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28ED3D-5FFE-4AEF-B4AA-54670833DEF3}"/>
              </a:ext>
            </a:extLst>
          </p:cNvPr>
          <p:cNvSpPr txBox="1"/>
          <p:nvPr/>
        </p:nvSpPr>
        <p:spPr>
          <a:xfrm>
            <a:off x="2665264" y="4083787"/>
            <a:ext cx="529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C. The </a:t>
            </a:r>
            <a:r>
              <a:rPr lang="en-US" sz="3600" dirty="0"/>
              <a:t>noise pollution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1B249-8CCF-4573-BD2F-CA826B6824EF}"/>
              </a:ext>
            </a:extLst>
          </p:cNvPr>
          <p:cNvSpPr/>
          <p:nvPr/>
        </p:nvSpPr>
        <p:spPr>
          <a:xfrm>
            <a:off x="2582967" y="3506150"/>
            <a:ext cx="588411" cy="5551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3716" y="931457"/>
            <a:ext cx="91467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/>
              <a:t>What is Ms. Stevens most worried </a:t>
            </a:r>
            <a:r>
              <a:rPr lang="en-US" sz="4000" b="1" i="1" dirty="0" smtClean="0"/>
              <a:t>about</a:t>
            </a:r>
          </a:p>
          <a:p>
            <a:r>
              <a:rPr lang="en-US" sz="4000" b="1" i="1" dirty="0" smtClean="0"/>
              <a:t> </a:t>
            </a:r>
            <a:r>
              <a:rPr lang="en-US" sz="4000" b="1" i="1" dirty="0"/>
              <a:t>in the smart city?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3264" y="567104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9" y="0"/>
            <a:ext cx="12199829" cy="6858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4AEC0CB-2063-4645-A076-FAFA8CF27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9354" y="5271247"/>
            <a:ext cx="1475764" cy="1417088"/>
          </a:xfrm>
          <a:prstGeom prst="rect">
            <a:avLst/>
          </a:prstGeom>
        </p:spPr>
      </p:pic>
      <p:pic>
        <p:nvPicPr>
          <p:cNvPr id="4" name="Am-thanh-dam-dong-vo-tay-co-vu-www_tiengdong_com">
            <a:hlinkClick r:id="" action="ppaction://media"/>
            <a:extLst>
              <a:ext uri="{FF2B5EF4-FFF2-40B4-BE49-F238E27FC236}">
                <a16:creationId xmlns:a16="http://schemas.microsoft.com/office/drawing/2014/main" id="{AC697021-4C99-4D37-A66E-A964F18E8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765" y="6078735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292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3542" y="1"/>
            <a:ext cx="17678399" cy="6734628"/>
          </a:xfrm>
          <a:prstGeom prst="rect">
            <a:avLst/>
          </a:prstGeom>
        </p:spPr>
      </p:pic>
      <p:sp>
        <p:nvSpPr>
          <p:cNvPr id="3" name="5-Point Star 2">
            <a:hlinkClick r:id="rId5" action="ppaction://hlinksldjump"/>
          </p:cNvPr>
          <p:cNvSpPr/>
          <p:nvPr/>
        </p:nvSpPr>
        <p:spPr>
          <a:xfrm>
            <a:off x="10309083" y="5508684"/>
            <a:ext cx="1095911" cy="780836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4" name="y2mate.com - EO ÉO ÈO Âm Thanh Dùng Để Ghép Vào Vide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086" y="5931757"/>
            <a:ext cx="424665" cy="438079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F6C36099-50C8-4DD2-B7F9-E3D117EC6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7439" y="532215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4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81335" y="-367730"/>
            <a:ext cx="5312217" cy="62032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953" y="-903179"/>
            <a:ext cx="3292264" cy="3100714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1EFBB29A-6623-490F-8D63-000008D7D50B}"/>
              </a:ext>
            </a:extLst>
          </p:cNvPr>
          <p:cNvSpPr txBox="1"/>
          <p:nvPr/>
        </p:nvSpPr>
        <p:spPr>
          <a:xfrm>
            <a:off x="2223737" y="1588915"/>
            <a:ext cx="7903432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6000" dirty="0">
                <a:solidFill>
                  <a:srgbClr val="00B050"/>
                </a:solidFill>
                <a:latin typeface="Calistoga Bold"/>
              </a:rPr>
              <a:t>Homework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831FB256-7511-43F5-AE39-B5908DDC8CDF}"/>
              </a:ext>
            </a:extLst>
          </p:cNvPr>
          <p:cNvSpPr txBox="1"/>
          <p:nvPr/>
        </p:nvSpPr>
        <p:spPr>
          <a:xfrm>
            <a:off x="2806454" y="3002533"/>
            <a:ext cx="6414641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4000" dirty="0" smtClean="0">
                <a:solidFill>
                  <a:srgbClr val="323232"/>
                </a:solidFill>
                <a:latin typeface="Public Sans"/>
              </a:rPr>
              <a:t>- Learn </a:t>
            </a:r>
            <a:r>
              <a:rPr lang="en-US" sz="4000" dirty="0">
                <a:solidFill>
                  <a:srgbClr val="323232"/>
                </a:solidFill>
                <a:latin typeface="Public Sans"/>
              </a:rPr>
              <a:t>vocabulary by heart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A6303A8-B4D2-4F37-848D-8E71C8B59D25}"/>
              </a:ext>
            </a:extLst>
          </p:cNvPr>
          <p:cNvSpPr txBox="1"/>
          <p:nvPr/>
        </p:nvSpPr>
        <p:spPr>
          <a:xfrm>
            <a:off x="2223737" y="4252301"/>
            <a:ext cx="904505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13"/>
              </a:lnSpc>
            </a:pPr>
            <a:r>
              <a:rPr lang="en-US" sz="4000" dirty="0" smtClean="0">
                <a:solidFill>
                  <a:srgbClr val="323232"/>
                </a:solidFill>
                <a:latin typeface="Public Sans"/>
              </a:rPr>
              <a:t>- Prepare </a:t>
            </a:r>
            <a:r>
              <a:rPr lang="en-US" sz="4000" dirty="0">
                <a:solidFill>
                  <a:srgbClr val="323232"/>
                </a:solidFill>
                <a:latin typeface="Public Sans"/>
              </a:rPr>
              <a:t>the next lesson </a:t>
            </a:r>
            <a:r>
              <a:rPr lang="en-US" sz="4000" dirty="0" smtClean="0">
                <a:solidFill>
                  <a:srgbClr val="323232"/>
                </a:solidFill>
                <a:latin typeface="Public Sans"/>
              </a:rPr>
              <a:t>(Writing)</a:t>
            </a:r>
            <a:endParaRPr lang="en-US" sz="4000" dirty="0">
              <a:solidFill>
                <a:srgbClr val="323232"/>
              </a:solidFill>
              <a:latin typeface="Public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761459">
            <a:off x="8870705" y="-723565"/>
            <a:ext cx="2579788" cy="26227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527708" y="-2236174"/>
            <a:ext cx="3033064" cy="44723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47570" y="1014691"/>
            <a:ext cx="1065686" cy="1003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23AFDF-B91D-4108-866B-47DF98D76ED0}"/>
              </a:ext>
            </a:extLst>
          </p:cNvPr>
          <p:cNvSpPr txBox="1"/>
          <p:nvPr/>
        </p:nvSpPr>
        <p:spPr>
          <a:xfrm>
            <a:off x="827338" y="2905958"/>
            <a:ext cx="10537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00B050"/>
                </a:solidFill>
                <a:latin typeface="Book Antiqua" panose="02040602050305030304" pitchFamily="18" charset="0"/>
              </a:rPr>
              <a:t>THANK </a:t>
            </a:r>
            <a:r>
              <a:rPr lang="en-US" sz="9600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YOU</a:t>
            </a:r>
            <a:endParaRPr lang="en-US" sz="9600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1317" y="5638800"/>
            <a:ext cx="1219200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8721" y="3965866"/>
            <a:ext cx="8046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- losing her </a:t>
            </a:r>
            <a:r>
              <a:rPr lang="en-US" sz="3600" dirty="0"/>
              <a:t>right to privacy in public </a:t>
            </a:r>
            <a:r>
              <a:rPr lang="en-US" sz="3600" dirty="0" smtClean="0"/>
              <a:t>places.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188721" y="1197266"/>
            <a:ext cx="84386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- taking her </a:t>
            </a:r>
            <a:r>
              <a:rPr lang="en-US" sz="3600" dirty="0"/>
              <a:t>a long time to get familiar with all the smart devices at home. </a:t>
            </a:r>
            <a:endParaRPr lang="en-US" sz="3600" dirty="0" smtClean="0"/>
          </a:p>
          <a:p>
            <a:r>
              <a:rPr lang="en-US" sz="3600" dirty="0" smtClean="0"/>
              <a:t>- having few </a:t>
            </a:r>
            <a:r>
              <a:rPr lang="en-US" sz="3600" dirty="0"/>
              <a:t>friends to ask for help in the </a:t>
            </a:r>
            <a:r>
              <a:rPr lang="en-US" sz="3600" dirty="0" err="1"/>
              <a:t>neighbourhood</a:t>
            </a:r>
            <a:r>
              <a:rPr lang="en-US" sz="3600" dirty="0" smtClean="0"/>
              <a:t>.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1188721" y="5452682"/>
            <a:ext cx="74980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- </a:t>
            </a:r>
            <a:r>
              <a:rPr lang="en-US" sz="3600" dirty="0"/>
              <a:t>becoming </a:t>
            </a:r>
            <a:r>
              <a:rPr lang="en-US" sz="3600" dirty="0" smtClean="0"/>
              <a:t>lonelier.</a:t>
            </a:r>
            <a:endParaRPr lang="en-US" sz="3600" dirty="0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644" y="5166195"/>
            <a:ext cx="1219306" cy="1219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896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97" y="0"/>
            <a:ext cx="4243184" cy="963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928" y="562647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meras and sensors everywhe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4971" y="4849853"/>
            <a:ext cx="1219306" cy="1219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0"/>
            <a:ext cx="12193057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90" y="237764"/>
            <a:ext cx="4243184" cy="963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41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7901" y="4817964"/>
            <a:ext cx="1219306" cy="1219306"/>
          </a:xfrm>
          <a:prstGeom prst="rect">
            <a:avLst/>
          </a:prstGeom>
        </p:spPr>
      </p:pic>
      <p:pic>
        <p:nvPicPr>
          <p:cNvPr id="3" name="interact with few peo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890" y="237764"/>
            <a:ext cx="4243184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7587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530" y="4909404"/>
            <a:ext cx="1219306" cy="1219306"/>
          </a:xfrm>
          <a:prstGeom prst="rect">
            <a:avLst/>
          </a:prstGeom>
        </p:spPr>
      </p:pic>
      <p:pic>
        <p:nvPicPr>
          <p:cNvPr id="3" name="lose my righ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0"/>
            <a:ext cx="12193057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237764"/>
            <a:ext cx="4243184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+mn-cs"/>
              </a:rPr>
              <a:t>LISTENING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356213" y="3763537"/>
            <a:ext cx="758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Living in a smart city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LESSON 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chemeClr val="accent6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itchFamily="18" charset="0"/>
                <a:ea typeface="+mn-ea"/>
                <a:cs typeface="Arial" panose="020B0604020202020204" pitchFamily="34" charset="0"/>
              </a:rPr>
              <a:t>CITIES OF THE FUTURE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540" y="4802165"/>
            <a:ext cx="4617007" cy="20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7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667" y="5196787"/>
            <a:ext cx="1219306" cy="1219306"/>
          </a:xfrm>
          <a:prstGeom prst="rect">
            <a:avLst/>
          </a:prstGeom>
        </p:spPr>
      </p:pic>
      <p:pic>
        <p:nvPicPr>
          <p:cNvPr id="3" name="help daily household chor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0"/>
            <a:ext cx="12193057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56" y="363071"/>
            <a:ext cx="4243184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558839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975" y="5076173"/>
            <a:ext cx="1219306" cy="1225402"/>
          </a:xfrm>
          <a:prstGeom prst="rect">
            <a:avLst/>
          </a:prstGeom>
        </p:spPr>
      </p:pic>
      <p:pic>
        <p:nvPicPr>
          <p:cNvPr id="3" name="interact with few peop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1438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36176"/>
            <a:ext cx="4243184" cy="963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1655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9970" y="4762665"/>
            <a:ext cx="1219306" cy="1225402"/>
          </a:xfrm>
          <a:prstGeom prst="rect">
            <a:avLst/>
          </a:prstGeom>
        </p:spPr>
      </p:pic>
      <p:pic>
        <p:nvPicPr>
          <p:cNvPr id="3" name="sense of communi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57" y="0"/>
            <a:ext cx="12193057" cy="1438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03" y="363071"/>
            <a:ext cx="4243184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563880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7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9864" y="3976862"/>
            <a:ext cx="2857593" cy="29267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CONSOLIDATION</a:t>
            </a:r>
          </a:p>
        </p:txBody>
      </p:sp>
      <p:pic>
        <p:nvPicPr>
          <p:cNvPr id="12" name="Picture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83151" y="2914918"/>
            <a:ext cx="965386" cy="909218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51841" y="4327182"/>
            <a:ext cx="2225165" cy="249254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636" y="3879764"/>
            <a:ext cx="2196968" cy="2947152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09396" y="4962429"/>
            <a:ext cx="1872097" cy="1848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6841" y="2549970"/>
            <a:ext cx="64798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have you learnt today?</a:t>
            </a:r>
          </a:p>
          <a:p>
            <a:endParaRPr lang="en-US" dirty="0"/>
          </a:p>
        </p:txBody>
      </p:sp>
      <p:pic>
        <p:nvPicPr>
          <p:cNvPr id="7" name="Picture 6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0558" y="5586345"/>
            <a:ext cx="1219306" cy="12254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97188" y="559149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accent6">
                <a:lumMod val="40000"/>
                <a:lumOff val="60000"/>
              </a:schemeClr>
            </a:gs>
            <a:gs pos="91000">
              <a:srgbClr val="FFF7B9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92400" y="-889000"/>
            <a:ext cx="4778782" cy="55803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08262">
            <a:off x="11055226" y="3458376"/>
            <a:ext cx="4264421" cy="44253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19882" y="1659665"/>
            <a:ext cx="1856447" cy="19981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33916" y="2658731"/>
            <a:ext cx="1113093" cy="1048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4A500-3756-4B6C-BBA4-DA90CE3A451C}"/>
              </a:ext>
            </a:extLst>
          </p:cNvPr>
          <p:cNvSpPr txBox="1"/>
          <p:nvPr/>
        </p:nvSpPr>
        <p:spPr>
          <a:xfrm>
            <a:off x="2387601" y="1336499"/>
            <a:ext cx="925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1949824" y="398384"/>
            <a:ext cx="9115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Why does Ms. Stevens feel lonely in the smart city?</a:t>
            </a:r>
            <a:endParaRPr lang="en-US" sz="4400" dirty="0"/>
          </a:p>
        </p:txBody>
      </p:sp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DB507369-E983-4930-BC36-49FB502B68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9532" y="5336612"/>
            <a:ext cx="1219200" cy="1219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486378" y="2658731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5EB1E2-FFDA-40E0-A41F-5C9E568078D9}"/>
              </a:ext>
            </a:extLst>
          </p:cNvPr>
          <p:cNvSpPr txBox="1"/>
          <p:nvPr/>
        </p:nvSpPr>
        <p:spPr>
          <a:xfrm>
            <a:off x="2103861" y="2658731"/>
            <a:ext cx="8447533" cy="277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 doesn't like the weather.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 doesn't have many friends.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 doesn't like the food.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She doesn't have a car.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8903" y="3362116"/>
            <a:ext cx="609653" cy="591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08427" y="5671047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9335" y="4483758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communicate with or react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Ms. My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interacts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class.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0270" y="2771761"/>
            <a:ext cx="2099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/ˌ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ɪn.təˈrækt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Interact Interaction Interactive Interacting Group Concept Stock Photo,  Picture And Royalty Free Image. Image 55975122.">
            <a:extLst>
              <a:ext uri="{FF2B5EF4-FFF2-40B4-BE49-F238E27FC236}">
                <a16:creationId xmlns:a16="http://schemas.microsoft.com/office/drawing/2014/main" id="{CAFF8E77-9EB7-2E8E-5457-C93EB1E9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386924"/>
            <a:ext cx="4688339" cy="30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teract__gb_1.mp3" descr="interact__gb_1.mp3">
            <a:hlinkClick r:id="" action="ppaction://media"/>
            <a:extLst>
              <a:ext uri="{FF2B5EF4-FFF2-40B4-BE49-F238E27FC236}">
                <a16:creationId xmlns:a16="http://schemas.microsoft.com/office/drawing/2014/main" id="{661D21DA-3442-9B48-A75B-3424FA92E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0276" y="33717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privacy (n)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959" y="4629126"/>
            <a:ext cx="66535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state of being able to be alone, and not seen or heard by other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people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23340" y="2771761"/>
            <a:ext cx="2613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/ˈ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prɪvəsi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ˈ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rivacy__gb_1.mp3" descr="privacy__gb_1.mp3">
            <a:hlinkClick r:id="" action="ppaction://media"/>
            <a:extLst>
              <a:ext uri="{FF2B5EF4-FFF2-40B4-BE49-F238E27FC236}">
                <a16:creationId xmlns:a16="http://schemas.microsoft.com/office/drawing/2014/main" id="{EC40A33B-DADD-494B-81FA-35ECF842E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9936" y="3268623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3280" y="2063875"/>
            <a:ext cx="6378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4000" dirty="0">
                <a:latin typeface="Calibri" panose="020F0502020204030204"/>
              </a:rPr>
              <a:t>Y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don't get much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privacy</a:t>
            </a:r>
            <a:r>
              <a:rPr kumimoji="0" lang="en-US" sz="40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live </a:t>
            </a:r>
            <a:r>
              <a:rPr lang="en-US" sz="4000" dirty="0" smtClean="0"/>
              <a:t>in </a:t>
            </a:r>
            <a:r>
              <a:rPr lang="en-US" sz="4000" dirty="0"/>
              <a:t>an extended </a:t>
            </a:r>
            <a:r>
              <a:rPr lang="en-US" sz="4000" dirty="0" smtClean="0"/>
              <a:t>family.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767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33350" y="1723229"/>
            <a:ext cx="6411284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sense of community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9312" y="4974050"/>
            <a:ext cx="5558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feeling that you belong to a community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1506617" y="2764261"/>
            <a:ext cx="3559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əv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kəˈmju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ː.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nə.ti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 descr="Escalent | Ensuring a Sense of Community Within Insight Communities">
            <a:extLst>
              <a:ext uri="{FF2B5EF4-FFF2-40B4-BE49-F238E27FC236}">
                <a16:creationId xmlns:a16="http://schemas.microsoft.com/office/drawing/2014/main" id="{E9D35514-D6EA-52E2-654F-E791B834F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4" y="2228153"/>
            <a:ext cx="5205412" cy="274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nse of community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07148" y="3626872"/>
            <a:ext cx="973544" cy="97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neighbourhood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(n)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9335" y="4483758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area of a town that surrounds someone's home, or the people who live in this area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11143" y="2771761"/>
            <a:ext cx="2037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/ˈ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neɪbəhud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Neighborhood Images | Free Vectors, Stock Photos &amp; PSD">
            <a:extLst>
              <a:ext uri="{FF2B5EF4-FFF2-40B4-BE49-F238E27FC236}">
                <a16:creationId xmlns:a16="http://schemas.microsoft.com/office/drawing/2014/main" id="{BF82DEF0-FC85-6E31-C4CB-32296739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056" y="2261518"/>
            <a:ext cx="4397093" cy="411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eighbourhood__gb_1.mp3" descr="neighbourhood__gb_1.mp3">
            <a:hlinkClick r:id="" action="ppaction://media"/>
            <a:extLst>
              <a:ext uri="{FF2B5EF4-FFF2-40B4-BE49-F238E27FC236}">
                <a16:creationId xmlns:a16="http://schemas.microsoft.com/office/drawing/2014/main" id="{B3F63C6A-4476-A649-A884-782D1BE53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37985" y="34611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028067-F29F-A941-F339-58E61A747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496852"/>
              </p:ext>
            </p:extLst>
          </p:nvPr>
        </p:nvGraphicFramePr>
        <p:xfrm>
          <a:off x="496601" y="1017136"/>
          <a:ext cx="11198798" cy="56190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651045">
                  <a:extLst>
                    <a:ext uri="{9D8B030D-6E8A-4147-A177-3AD203B41FA5}">
                      <a16:colId xmlns:a16="http://schemas.microsoft.com/office/drawing/2014/main" val="4258228273"/>
                    </a:ext>
                  </a:extLst>
                </a:gridCol>
                <a:gridCol w="2444262">
                  <a:extLst>
                    <a:ext uri="{9D8B030D-6E8A-4147-A177-3AD203B41FA5}">
                      <a16:colId xmlns:a16="http://schemas.microsoft.com/office/drawing/2014/main" val="3672424678"/>
                    </a:ext>
                  </a:extLst>
                </a:gridCol>
                <a:gridCol w="6103491">
                  <a:extLst>
                    <a:ext uri="{9D8B030D-6E8A-4147-A177-3AD203B41FA5}">
                      <a16:colId xmlns:a16="http://schemas.microsoft.com/office/drawing/2014/main" val="551539681"/>
                    </a:ext>
                  </a:extLst>
                </a:gridCol>
              </a:tblGrid>
              <a:tr h="1042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</a:rPr>
                        <a:t>Form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</a:rPr>
                        <a:t>Pronunciation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bg1"/>
                          </a:solidFill>
                          <a:effectLst/>
                        </a:rPr>
                        <a:t>Meaning</a:t>
                      </a:r>
                      <a:endParaRPr lang="en-US" sz="2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703804"/>
                  </a:ext>
                </a:extLst>
              </a:tr>
              <a:tr h="80637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1. to interact (v)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/ˌ</a:t>
                      </a:r>
                      <a:r>
                        <a:rPr lang="en-US" sz="2600" dirty="0" err="1">
                          <a:effectLst/>
                        </a:rPr>
                        <a:t>ɪn.təˈrækt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to communicate with or react to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2567757527"/>
                  </a:ext>
                </a:extLst>
              </a:tr>
              <a:tr h="110548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2. privacy (n)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/ˈ</a:t>
                      </a:r>
                      <a:r>
                        <a:rPr lang="en-US" sz="2600" dirty="0" err="1">
                          <a:effectLst/>
                        </a:rPr>
                        <a:t>prɪvəsi</a:t>
                      </a:r>
                      <a:r>
                        <a:rPr lang="en-US" sz="2600" dirty="0">
                          <a:effectLst/>
                        </a:rPr>
                        <a:t>, ˈ</a:t>
                      </a:r>
                      <a:r>
                        <a:rPr lang="en-US" sz="2600" dirty="0" err="1">
                          <a:effectLst/>
                        </a:rPr>
                        <a:t>praɪ</a:t>
                      </a:r>
                      <a:r>
                        <a:rPr lang="en-US" sz="2600" dirty="0">
                          <a:effectLst/>
                        </a:rPr>
                        <a:t>-/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the state of being able to be alone, and not seen or heard by other people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3733252611"/>
                  </a:ext>
                </a:extLst>
              </a:tr>
              <a:tr h="105891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3. sense of community (n)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/</a:t>
                      </a:r>
                      <a:r>
                        <a:rPr lang="en-US" sz="2600" dirty="0" err="1">
                          <a:effectLst/>
                        </a:rPr>
                        <a:t>sens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əv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kəˈmju</a:t>
                      </a:r>
                      <a:r>
                        <a:rPr lang="en-US" sz="2600" dirty="0">
                          <a:effectLst/>
                        </a:rPr>
                        <a:t>ː.</a:t>
                      </a:r>
                      <a:r>
                        <a:rPr lang="en-US" sz="2600" dirty="0" err="1">
                          <a:effectLst/>
                        </a:rPr>
                        <a:t>nə.ti</a:t>
                      </a:r>
                      <a:r>
                        <a:rPr lang="en-US" sz="2600" dirty="0">
                          <a:effectLst/>
                        </a:rPr>
                        <a:t>/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the feeling that you belong to a community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1608034951"/>
                  </a:ext>
                </a:extLst>
              </a:tr>
              <a:tr h="15086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4. </a:t>
                      </a:r>
                      <a:r>
                        <a:rPr lang="en-US" sz="2600" dirty="0" err="1">
                          <a:effectLst/>
                        </a:rPr>
                        <a:t>neighbourhood</a:t>
                      </a:r>
                      <a:r>
                        <a:rPr lang="en-US" sz="2600" dirty="0">
                          <a:effectLst/>
                        </a:rPr>
                        <a:t> (n)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/ˈneɪbəhud/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</a:rPr>
                        <a:t>the area of a town that surrounds someone's home, or the people who live in this area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/>
                </a:tc>
                <a:extLst>
                  <a:ext uri="{0D108BD9-81ED-4DB2-BD59-A6C34878D82A}">
                    <a16:rowId xmlns:a16="http://schemas.microsoft.com/office/drawing/2014/main" val="462041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8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Facebook K&amp;T" panose="02040603050506020204" pitchFamily="18" charset="0"/>
                <a:ea typeface="+mn-ea"/>
                <a:cs typeface="Arial" panose="020B0604020202020204" pitchFamily="34" charset="0"/>
              </a:rPr>
              <a:t>PRE-LISTENING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acebook K&amp;T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A75DC1-38BD-17E1-1BB4-F5AB3D131DC5}"/>
              </a:ext>
            </a:extLst>
          </p:cNvPr>
          <p:cNvSpPr txBox="1"/>
          <p:nvPr/>
        </p:nvSpPr>
        <p:spPr>
          <a:xfrm>
            <a:off x="1410819" y="1074976"/>
            <a:ext cx="102477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Match the words and phrase with their meanings.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376592"/>
              </p:ext>
            </p:extLst>
          </p:nvPr>
        </p:nvGraphicFramePr>
        <p:xfrm>
          <a:off x="494438" y="1985757"/>
          <a:ext cx="4158226" cy="4415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58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3761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interact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privacy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sense</a:t>
                      </a:r>
                      <a:r>
                        <a:rPr lang="en-US" sz="3600" baseline="0" dirty="0" smtClean="0"/>
                        <a:t> of community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neighbourhood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5732585" y="1962310"/>
          <a:ext cx="6049107" cy="4415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49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037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an area of a town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 feeling of belonging to a group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 talk or do things with other people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3761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the state of being alone and not watched or interrupted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dirty="0" smtClean="0"/>
                        <a:t>by other people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>
          <a:xfrm>
            <a:off x="4677508" y="2409092"/>
            <a:ext cx="1037492" cy="219807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77508" y="3686908"/>
            <a:ext cx="1037492" cy="219807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677508" y="3508130"/>
            <a:ext cx="1037492" cy="1277817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677508" y="2620108"/>
            <a:ext cx="1037492" cy="308610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Seyton · SlidesCarnival</Template>
  <TotalTime>1341</TotalTime>
  <Words>896</Words>
  <Application>Microsoft Office PowerPoint</Application>
  <PresentationFormat>Widescreen</PresentationFormat>
  <Paragraphs>147</Paragraphs>
  <Slides>34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34</vt:i4>
      </vt:variant>
    </vt:vector>
  </HeadingPairs>
  <TitlesOfParts>
    <vt:vector size="55" baseType="lpstr">
      <vt:lpstr>.VnVogueH</vt:lpstr>
      <vt:lpstr>Arial</vt:lpstr>
      <vt:lpstr>Book Antiqua</vt:lpstr>
      <vt:lpstr>Bookman Old Style</vt:lpstr>
      <vt:lpstr>Calibri</vt:lpstr>
      <vt:lpstr>Calibri Light</vt:lpstr>
      <vt:lpstr>Calistoga </vt:lpstr>
      <vt:lpstr>Calistoga Bold</vt:lpstr>
      <vt:lpstr>Montserrat Medium</vt:lpstr>
      <vt:lpstr>Myriad Pro</vt:lpstr>
      <vt:lpstr>Public Sans</vt:lpstr>
      <vt:lpstr>Times New Roman</vt:lpstr>
      <vt:lpstr>UTM Facebook K&amp;T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146</cp:revision>
  <dcterms:created xsi:type="dcterms:W3CDTF">2022-02-23T14:16:17Z</dcterms:created>
  <dcterms:modified xsi:type="dcterms:W3CDTF">2024-10-22T03:38:08Z</dcterms:modified>
</cp:coreProperties>
</file>