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8" r:id="rId3"/>
    <p:sldId id="275" r:id="rId4"/>
    <p:sldId id="276" r:id="rId5"/>
    <p:sldId id="277" r:id="rId6"/>
    <p:sldId id="278" r:id="rId7"/>
    <p:sldId id="272" r:id="rId8"/>
    <p:sldId id="279" r:id="rId9"/>
    <p:sldId id="289" r:id="rId10"/>
    <p:sldId id="280" r:id="rId11"/>
    <p:sldId id="288" r:id="rId12"/>
    <p:sldId id="285" r:id="rId13"/>
    <p:sldId id="286" r:id="rId14"/>
    <p:sldId id="287" r:id="rId15"/>
    <p:sldId id="282" r:id="rId16"/>
    <p:sldId id="283" r:id="rId17"/>
    <p:sldId id="284" r:id="rId18"/>
    <p:sldId id="26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FB0BEF-5DBD-4D54-9300-D1633A68E34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174583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B0BEF-5DBD-4D54-9300-D1633A68E34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409036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B0BEF-5DBD-4D54-9300-D1633A68E34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384122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331400" y="723267"/>
            <a:ext cx="9529200" cy="633600"/>
          </a:xfrm>
          <a:prstGeom prst="rect">
            <a:avLst/>
          </a:prstGeom>
        </p:spPr>
        <p:txBody>
          <a:bodyPr spcFirstLastPara="1" wrap="square" lIns="0" tIns="0" rIns="0" bIns="0"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4"/>
          <p:cNvSpPr txBox="1">
            <a:spLocks noGrp="1"/>
          </p:cNvSpPr>
          <p:nvPr>
            <p:ph type="body" idx="1"/>
          </p:nvPr>
        </p:nvSpPr>
        <p:spPr>
          <a:xfrm>
            <a:off x="1331400" y="1356867"/>
            <a:ext cx="9529200" cy="4777600"/>
          </a:xfrm>
          <a:prstGeom prst="rect">
            <a:avLst/>
          </a:prstGeom>
        </p:spPr>
        <p:txBody>
          <a:bodyPr spcFirstLastPara="1" wrap="square" lIns="0" tIns="0" rIns="0" bIns="0" anchor="b" anchorCtr="0">
            <a:noAutofit/>
          </a:bodyPr>
          <a:lstStyle>
            <a:lvl1pPr marL="457200" lvl="0" indent="-304800" rtl="0">
              <a:lnSpc>
                <a:spcPct val="100000"/>
              </a:lnSpc>
              <a:spcBef>
                <a:spcPts val="0"/>
              </a:spcBef>
              <a:spcAft>
                <a:spcPts val="0"/>
              </a:spcAft>
              <a:buClr>
                <a:schemeClr val="lt1"/>
              </a:buClr>
              <a:buSzPts val="1200"/>
              <a:buChar char="●"/>
              <a:defRPr>
                <a:solidFill>
                  <a:schemeClr val="lt1"/>
                </a:solidFill>
              </a:defRPr>
            </a:lvl1pPr>
            <a:lvl2pPr marL="914400" lvl="1" indent="-304800" rtl="0">
              <a:lnSpc>
                <a:spcPct val="100000"/>
              </a:lnSpc>
              <a:spcBef>
                <a:spcPts val="1600"/>
              </a:spcBef>
              <a:spcAft>
                <a:spcPts val="0"/>
              </a:spcAft>
              <a:buClr>
                <a:schemeClr val="lt1"/>
              </a:buClr>
              <a:buSzPts val="1200"/>
              <a:buChar char="○"/>
              <a:defRPr sz="1200">
                <a:solidFill>
                  <a:schemeClr val="lt1"/>
                </a:solidFill>
              </a:defRPr>
            </a:lvl2pPr>
            <a:lvl3pPr marL="1371600" lvl="2" indent="-304800" rtl="0">
              <a:lnSpc>
                <a:spcPct val="100000"/>
              </a:lnSpc>
              <a:spcBef>
                <a:spcPts val="1600"/>
              </a:spcBef>
              <a:spcAft>
                <a:spcPts val="0"/>
              </a:spcAft>
              <a:buClr>
                <a:schemeClr val="lt1"/>
              </a:buClr>
              <a:buSzPts val="1200"/>
              <a:buChar char="■"/>
              <a:defRPr sz="1200">
                <a:solidFill>
                  <a:schemeClr val="lt1"/>
                </a:solidFill>
              </a:defRPr>
            </a:lvl3pPr>
            <a:lvl4pPr marL="1828800" lvl="3" indent="-304800" rtl="0">
              <a:lnSpc>
                <a:spcPct val="100000"/>
              </a:lnSpc>
              <a:spcBef>
                <a:spcPts val="1600"/>
              </a:spcBef>
              <a:spcAft>
                <a:spcPts val="0"/>
              </a:spcAft>
              <a:buClr>
                <a:schemeClr val="lt1"/>
              </a:buClr>
              <a:buSzPts val="1200"/>
              <a:buChar char="●"/>
              <a:defRPr sz="1200">
                <a:solidFill>
                  <a:schemeClr val="lt1"/>
                </a:solidFill>
              </a:defRPr>
            </a:lvl4pPr>
            <a:lvl5pPr marL="2286000" lvl="4" indent="-304800" rtl="0">
              <a:lnSpc>
                <a:spcPct val="100000"/>
              </a:lnSpc>
              <a:spcBef>
                <a:spcPts val="1600"/>
              </a:spcBef>
              <a:spcAft>
                <a:spcPts val="0"/>
              </a:spcAft>
              <a:buClr>
                <a:schemeClr val="lt1"/>
              </a:buClr>
              <a:buSzPts val="1200"/>
              <a:buChar char="○"/>
              <a:defRPr sz="1200">
                <a:solidFill>
                  <a:schemeClr val="lt1"/>
                </a:solidFill>
              </a:defRPr>
            </a:lvl5pPr>
            <a:lvl6pPr marL="2743200" lvl="5" indent="-304800" rtl="0">
              <a:lnSpc>
                <a:spcPct val="100000"/>
              </a:lnSpc>
              <a:spcBef>
                <a:spcPts val="1600"/>
              </a:spcBef>
              <a:spcAft>
                <a:spcPts val="0"/>
              </a:spcAft>
              <a:buClr>
                <a:schemeClr val="lt1"/>
              </a:buClr>
              <a:buSzPts val="1200"/>
              <a:buChar char="■"/>
              <a:defRPr sz="1200">
                <a:solidFill>
                  <a:schemeClr val="lt1"/>
                </a:solidFill>
              </a:defRPr>
            </a:lvl6pPr>
            <a:lvl7pPr marL="3200400" lvl="6" indent="-304800" rtl="0">
              <a:lnSpc>
                <a:spcPct val="100000"/>
              </a:lnSpc>
              <a:spcBef>
                <a:spcPts val="1600"/>
              </a:spcBef>
              <a:spcAft>
                <a:spcPts val="0"/>
              </a:spcAft>
              <a:buClr>
                <a:schemeClr val="lt1"/>
              </a:buClr>
              <a:buSzPts val="1200"/>
              <a:buChar char="●"/>
              <a:defRPr sz="1200">
                <a:solidFill>
                  <a:schemeClr val="lt1"/>
                </a:solidFill>
              </a:defRPr>
            </a:lvl7pPr>
            <a:lvl8pPr marL="3657600" lvl="7" indent="-304800" rtl="0">
              <a:lnSpc>
                <a:spcPct val="100000"/>
              </a:lnSpc>
              <a:spcBef>
                <a:spcPts val="1600"/>
              </a:spcBef>
              <a:spcAft>
                <a:spcPts val="0"/>
              </a:spcAft>
              <a:buClr>
                <a:schemeClr val="lt1"/>
              </a:buClr>
              <a:buSzPts val="1200"/>
              <a:buChar char="○"/>
              <a:defRPr sz="1200">
                <a:solidFill>
                  <a:schemeClr val="lt1"/>
                </a:solidFill>
              </a:defRPr>
            </a:lvl8pPr>
            <a:lvl9pPr marL="4114800" lvl="8" indent="-304800" rtl="0">
              <a:lnSpc>
                <a:spcPct val="100000"/>
              </a:lnSpc>
              <a:spcBef>
                <a:spcPts val="1600"/>
              </a:spcBef>
              <a:spcAft>
                <a:spcPts val="1600"/>
              </a:spcAft>
              <a:buClr>
                <a:schemeClr val="lt1"/>
              </a:buClr>
              <a:buSzPts val="1200"/>
              <a:buChar char="■"/>
              <a:defRPr sz="1200">
                <a:solidFill>
                  <a:schemeClr val="lt1"/>
                </a:solidFill>
              </a:defRPr>
            </a:lvl9pPr>
          </a:lstStyle>
          <a:p>
            <a:endParaRPr/>
          </a:p>
        </p:txBody>
      </p:sp>
    </p:spTree>
    <p:extLst>
      <p:ext uri="{BB962C8B-B14F-4D97-AF65-F5344CB8AC3E}">
        <p14:creationId xmlns:p14="http://schemas.microsoft.com/office/powerpoint/2010/main" val="184646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with subtitle">
  <p:cSld name="Main point with subtitle">
    <p:spTree>
      <p:nvGrpSpPr>
        <p:cNvPr id="1" name="Shape 796"/>
        <p:cNvGrpSpPr/>
        <p:nvPr/>
      </p:nvGrpSpPr>
      <p:grpSpPr>
        <a:xfrm>
          <a:off x="0" y="0"/>
          <a:ext cx="0" cy="0"/>
          <a:chOff x="0" y="0"/>
          <a:chExt cx="0" cy="0"/>
        </a:xfrm>
      </p:grpSpPr>
      <p:sp>
        <p:nvSpPr>
          <p:cNvPr id="814" name="Google Shape;814;p17"/>
          <p:cNvSpPr txBox="1">
            <a:spLocks noGrp="1"/>
          </p:cNvSpPr>
          <p:nvPr>
            <p:ph type="title"/>
          </p:nvPr>
        </p:nvSpPr>
        <p:spPr>
          <a:xfrm>
            <a:off x="1705833" y="1785017"/>
            <a:ext cx="8380400" cy="2608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sz="8000"/>
            </a:lvl1pPr>
            <a:lvl2pPr lvl="1" algn="r" rtl="0">
              <a:lnSpc>
                <a:spcPct val="100000"/>
              </a:lnSpc>
              <a:spcBef>
                <a:spcPts val="0"/>
              </a:spcBef>
              <a:spcAft>
                <a:spcPts val="0"/>
              </a:spcAft>
              <a:buNone/>
              <a:defRPr sz="8000"/>
            </a:lvl2pPr>
            <a:lvl3pPr lvl="2" algn="r" rtl="0">
              <a:lnSpc>
                <a:spcPct val="100000"/>
              </a:lnSpc>
              <a:spcBef>
                <a:spcPts val="0"/>
              </a:spcBef>
              <a:spcAft>
                <a:spcPts val="0"/>
              </a:spcAft>
              <a:buNone/>
              <a:defRPr sz="8000"/>
            </a:lvl3pPr>
            <a:lvl4pPr lvl="3" algn="r" rtl="0">
              <a:lnSpc>
                <a:spcPct val="100000"/>
              </a:lnSpc>
              <a:spcBef>
                <a:spcPts val="0"/>
              </a:spcBef>
              <a:spcAft>
                <a:spcPts val="0"/>
              </a:spcAft>
              <a:buNone/>
              <a:defRPr sz="8000"/>
            </a:lvl4pPr>
            <a:lvl5pPr lvl="4" algn="r" rtl="0">
              <a:lnSpc>
                <a:spcPct val="100000"/>
              </a:lnSpc>
              <a:spcBef>
                <a:spcPts val="0"/>
              </a:spcBef>
              <a:spcAft>
                <a:spcPts val="0"/>
              </a:spcAft>
              <a:buNone/>
              <a:defRPr sz="8000"/>
            </a:lvl5pPr>
            <a:lvl6pPr lvl="5" algn="r" rtl="0">
              <a:lnSpc>
                <a:spcPct val="100000"/>
              </a:lnSpc>
              <a:spcBef>
                <a:spcPts val="0"/>
              </a:spcBef>
              <a:spcAft>
                <a:spcPts val="0"/>
              </a:spcAft>
              <a:buNone/>
              <a:defRPr sz="8000"/>
            </a:lvl6pPr>
            <a:lvl7pPr lvl="6" algn="r" rtl="0">
              <a:lnSpc>
                <a:spcPct val="100000"/>
              </a:lnSpc>
              <a:spcBef>
                <a:spcPts val="0"/>
              </a:spcBef>
              <a:spcAft>
                <a:spcPts val="0"/>
              </a:spcAft>
              <a:buNone/>
              <a:defRPr sz="8000"/>
            </a:lvl7pPr>
            <a:lvl8pPr lvl="7" algn="r" rtl="0">
              <a:lnSpc>
                <a:spcPct val="100000"/>
              </a:lnSpc>
              <a:spcBef>
                <a:spcPts val="0"/>
              </a:spcBef>
              <a:spcAft>
                <a:spcPts val="0"/>
              </a:spcAft>
              <a:buNone/>
              <a:defRPr sz="8000"/>
            </a:lvl8pPr>
            <a:lvl9pPr lvl="8" algn="r" rtl="0">
              <a:lnSpc>
                <a:spcPct val="100000"/>
              </a:lnSpc>
              <a:spcBef>
                <a:spcPts val="0"/>
              </a:spcBef>
              <a:spcAft>
                <a:spcPts val="0"/>
              </a:spcAft>
              <a:buNone/>
              <a:defRPr sz="8000"/>
            </a:lvl9pPr>
          </a:lstStyle>
          <a:p>
            <a:endParaRPr/>
          </a:p>
        </p:txBody>
      </p:sp>
      <p:sp>
        <p:nvSpPr>
          <p:cNvPr id="815" name="Google Shape;815;p17"/>
          <p:cNvSpPr txBox="1">
            <a:spLocks noGrp="1"/>
          </p:cNvSpPr>
          <p:nvPr>
            <p:ph type="subTitle" idx="1"/>
          </p:nvPr>
        </p:nvSpPr>
        <p:spPr>
          <a:xfrm>
            <a:off x="1705833" y="4610184"/>
            <a:ext cx="8380400" cy="46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None/>
              <a:defRPr>
                <a:latin typeface="Montserrat Medium"/>
                <a:ea typeface="Montserrat Medium"/>
                <a:cs typeface="Montserrat Medium"/>
                <a:sym typeface="Montserrat Medium"/>
              </a:defRPr>
            </a:lvl1pPr>
            <a:lvl2pPr lvl="1" algn="ctr" rtl="0">
              <a:lnSpc>
                <a:spcPct val="100000"/>
              </a:lnSpc>
              <a:spcBef>
                <a:spcPts val="0"/>
              </a:spcBef>
              <a:spcAft>
                <a:spcPts val="0"/>
              </a:spcAft>
              <a:buNone/>
              <a:defRPr>
                <a:latin typeface="Montserrat Medium"/>
                <a:ea typeface="Montserrat Medium"/>
                <a:cs typeface="Montserrat Medium"/>
                <a:sym typeface="Montserrat Medium"/>
              </a:defRPr>
            </a:lvl2pPr>
            <a:lvl3pPr lvl="2" algn="ctr" rtl="0">
              <a:lnSpc>
                <a:spcPct val="100000"/>
              </a:lnSpc>
              <a:spcBef>
                <a:spcPts val="0"/>
              </a:spcBef>
              <a:spcAft>
                <a:spcPts val="0"/>
              </a:spcAft>
              <a:buNone/>
              <a:defRPr>
                <a:latin typeface="Montserrat Medium"/>
                <a:ea typeface="Montserrat Medium"/>
                <a:cs typeface="Montserrat Medium"/>
                <a:sym typeface="Montserrat Medium"/>
              </a:defRPr>
            </a:lvl3pPr>
            <a:lvl4pPr lvl="3" algn="ctr" rtl="0">
              <a:lnSpc>
                <a:spcPct val="100000"/>
              </a:lnSpc>
              <a:spcBef>
                <a:spcPts val="0"/>
              </a:spcBef>
              <a:spcAft>
                <a:spcPts val="0"/>
              </a:spcAft>
              <a:buNone/>
              <a:defRPr>
                <a:latin typeface="Montserrat Medium"/>
                <a:ea typeface="Montserrat Medium"/>
                <a:cs typeface="Montserrat Medium"/>
                <a:sym typeface="Montserrat Medium"/>
              </a:defRPr>
            </a:lvl4pPr>
            <a:lvl5pPr lvl="4" algn="ctr" rtl="0">
              <a:lnSpc>
                <a:spcPct val="100000"/>
              </a:lnSpc>
              <a:spcBef>
                <a:spcPts val="0"/>
              </a:spcBef>
              <a:spcAft>
                <a:spcPts val="0"/>
              </a:spcAft>
              <a:buNone/>
              <a:defRPr>
                <a:latin typeface="Montserrat Medium"/>
                <a:ea typeface="Montserrat Medium"/>
                <a:cs typeface="Montserrat Medium"/>
                <a:sym typeface="Montserrat Medium"/>
              </a:defRPr>
            </a:lvl5pPr>
            <a:lvl6pPr lvl="5" algn="ctr" rtl="0">
              <a:lnSpc>
                <a:spcPct val="100000"/>
              </a:lnSpc>
              <a:spcBef>
                <a:spcPts val="0"/>
              </a:spcBef>
              <a:spcAft>
                <a:spcPts val="0"/>
              </a:spcAft>
              <a:buNone/>
              <a:defRPr>
                <a:latin typeface="Montserrat Medium"/>
                <a:ea typeface="Montserrat Medium"/>
                <a:cs typeface="Montserrat Medium"/>
                <a:sym typeface="Montserrat Medium"/>
              </a:defRPr>
            </a:lvl6pPr>
            <a:lvl7pPr lvl="6" algn="ctr" rtl="0">
              <a:lnSpc>
                <a:spcPct val="100000"/>
              </a:lnSpc>
              <a:spcBef>
                <a:spcPts val="0"/>
              </a:spcBef>
              <a:spcAft>
                <a:spcPts val="0"/>
              </a:spcAft>
              <a:buNone/>
              <a:defRPr>
                <a:latin typeface="Montserrat Medium"/>
                <a:ea typeface="Montserrat Medium"/>
                <a:cs typeface="Montserrat Medium"/>
                <a:sym typeface="Montserrat Medium"/>
              </a:defRPr>
            </a:lvl7pPr>
            <a:lvl8pPr lvl="7" algn="ctr" rtl="0">
              <a:lnSpc>
                <a:spcPct val="100000"/>
              </a:lnSpc>
              <a:spcBef>
                <a:spcPts val="0"/>
              </a:spcBef>
              <a:spcAft>
                <a:spcPts val="0"/>
              </a:spcAft>
              <a:buNone/>
              <a:defRPr>
                <a:latin typeface="Montserrat Medium"/>
                <a:ea typeface="Montserrat Medium"/>
                <a:cs typeface="Montserrat Medium"/>
                <a:sym typeface="Montserrat Medium"/>
              </a:defRPr>
            </a:lvl8pPr>
            <a:lvl9pPr lvl="8" algn="ctr" rtl="0">
              <a:lnSpc>
                <a:spcPct val="100000"/>
              </a:lnSpc>
              <a:spcBef>
                <a:spcPts val="0"/>
              </a:spcBef>
              <a:spcAft>
                <a:spcPts val="0"/>
              </a:spcAft>
              <a:buNone/>
              <a:defRPr>
                <a:latin typeface="Montserrat Medium"/>
                <a:ea typeface="Montserrat Medium"/>
                <a:cs typeface="Montserrat Medium"/>
                <a:sym typeface="Montserrat Medium"/>
              </a:defRPr>
            </a:lvl9pPr>
          </a:lstStyle>
          <a:p>
            <a:endParaRPr/>
          </a:p>
        </p:txBody>
      </p:sp>
    </p:spTree>
    <p:extLst>
      <p:ext uri="{BB962C8B-B14F-4D97-AF65-F5344CB8AC3E}">
        <p14:creationId xmlns:p14="http://schemas.microsoft.com/office/powerpoint/2010/main" val="400885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FB0BEF-5DBD-4D54-9300-D1633A68E34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94091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FB0BEF-5DBD-4D54-9300-D1633A68E34C}" type="datetimeFigureOut">
              <a:rPr lang="en-US" smtClean="0"/>
              <a:t>22/1/2025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216189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FB0BEF-5DBD-4D54-9300-D1633A68E34C}"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729944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FB0BEF-5DBD-4D54-9300-D1633A68E34C}" type="datetimeFigureOut">
              <a:rPr lang="en-US" smtClean="0"/>
              <a:t>22/1/2025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79580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FB0BEF-5DBD-4D54-9300-D1633A68E34C}" type="datetimeFigureOut">
              <a:rPr lang="en-US" smtClean="0"/>
              <a:t>22/1/2025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3697039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B0BEF-5DBD-4D54-9300-D1633A68E34C}" type="datetimeFigureOut">
              <a:rPr lang="en-US" smtClean="0"/>
              <a:t>22/1/2025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155885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B0BEF-5DBD-4D54-9300-D1633A68E34C}"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293655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FB0BEF-5DBD-4D54-9300-D1633A68E34C}" type="datetimeFigureOut">
              <a:rPr lang="en-US" smtClean="0"/>
              <a:t>22/1/2025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F3DD8A-DF3A-43D9-BBCD-87BEFA4FFD2C}" type="slidenum">
              <a:rPr lang="en-US" smtClean="0"/>
              <a:t>‹#›</a:t>
            </a:fld>
            <a:endParaRPr lang="en-US"/>
          </a:p>
        </p:txBody>
      </p:sp>
    </p:spTree>
    <p:extLst>
      <p:ext uri="{BB962C8B-B14F-4D97-AF65-F5344CB8AC3E}">
        <p14:creationId xmlns:p14="http://schemas.microsoft.com/office/powerpoint/2010/main" val="343825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FB0BEF-5DBD-4D54-9300-D1633A68E34C}" type="datetimeFigureOut">
              <a:rPr lang="en-US" smtClean="0"/>
              <a:t>22/1/2025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3DD8A-DF3A-43D9-BBCD-87BEFA4FFD2C}" type="slidenum">
              <a:rPr lang="en-US" smtClean="0"/>
              <a:t>‹#›</a:t>
            </a:fld>
            <a:endParaRPr lang="en-US"/>
          </a:p>
        </p:txBody>
      </p:sp>
    </p:spTree>
    <p:extLst>
      <p:ext uri="{BB962C8B-B14F-4D97-AF65-F5344CB8AC3E}">
        <p14:creationId xmlns:p14="http://schemas.microsoft.com/office/powerpoint/2010/main" val="713696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91440"/>
            <a:ext cx="12192000" cy="6766560"/>
          </a:xfrm>
          <a:prstGeom prst="rect">
            <a:avLst/>
          </a:prstGeom>
        </p:spPr>
      </p:pic>
      <p:sp>
        <p:nvSpPr>
          <p:cNvPr id="5" name="TextBox 4"/>
          <p:cNvSpPr txBox="1"/>
          <p:nvPr/>
        </p:nvSpPr>
        <p:spPr>
          <a:xfrm>
            <a:off x="6966065" y="5669279"/>
            <a:ext cx="3934795" cy="400110"/>
          </a:xfrm>
          <a:prstGeom prst="rect">
            <a:avLst/>
          </a:prstGeom>
          <a:noFill/>
        </p:spPr>
        <p:txBody>
          <a:bodyPr wrap="none" rtlCol="0">
            <a:spAutoFit/>
          </a:bodyPr>
          <a:lstStyle/>
          <a:p>
            <a:r>
              <a:rPr lang="en-US" sz="2000" b="1" smtClean="0">
                <a:latin typeface="Times New Roman" panose="02020603050405020304" pitchFamily="18" charset="0"/>
                <a:cs typeface="Times New Roman" panose="02020603050405020304" pitchFamily="18" charset="0"/>
              </a:rPr>
              <a:t>Teacher: ĐÀO THỊ XUÂN LONG</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92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573934" y="992986"/>
            <a:ext cx="10171752" cy="523220"/>
          </a:xfrm>
          <a:prstGeom prst="rect">
            <a:avLst/>
          </a:prstGeom>
          <a:noFill/>
        </p:spPr>
        <p:txBody>
          <a:bodyPr wrap="square">
            <a:spAutoFit/>
          </a:bodyPr>
          <a:lstStyle/>
          <a:p>
            <a:r>
              <a:rPr lang="en-US" sz="2800" b="1" dirty="0">
                <a:cs typeface="Arial" panose="020B0604020202020204" pitchFamily="34" charset="0"/>
              </a:rPr>
              <a:t>Read the </a:t>
            </a:r>
            <a:r>
              <a:rPr lang="en-US" sz="2800" b="1" dirty="0" smtClean="0">
                <a:cs typeface="Arial" panose="020B0604020202020204" pitchFamily="34" charset="0"/>
              </a:rPr>
              <a:t>article </a:t>
            </a:r>
            <a:r>
              <a:rPr lang="en-US" sz="2800" b="1" dirty="0">
                <a:cs typeface="Arial" panose="020B0604020202020204" pitchFamily="34" charset="0"/>
              </a:rPr>
              <a:t>and match its parts with the correct descriptions.</a:t>
            </a:r>
          </a:p>
        </p:txBody>
      </p:sp>
      <p:sp>
        <p:nvSpPr>
          <p:cNvPr id="12" name="Rectangle 11"/>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 xmlns:a16="http://schemas.microsoft.com/office/drawing/2014/main" id="{8F949C53-CEFA-3446-981B-53BD7C13E638}"/>
              </a:ext>
            </a:extLst>
          </p:cNvPr>
          <p:cNvSpPr txBox="1"/>
          <p:nvPr/>
        </p:nvSpPr>
        <p:spPr>
          <a:xfrm>
            <a:off x="1285582" y="1876429"/>
            <a:ext cx="695893" cy="707886"/>
          </a:xfrm>
          <a:prstGeom prst="rect">
            <a:avLst/>
          </a:prstGeom>
          <a:noFill/>
        </p:spPr>
        <p:txBody>
          <a:bodyPr wrap="square" rtlCol="0">
            <a:spAutoFit/>
          </a:bodyPr>
          <a:lstStyle/>
          <a:p>
            <a:r>
              <a:rPr lang="x-none" sz="4000" b="1" dirty="0">
                <a:solidFill>
                  <a:srgbClr val="00B050"/>
                </a:solidFill>
              </a:rPr>
              <a:t>2</a:t>
            </a:r>
          </a:p>
        </p:txBody>
      </p:sp>
      <p:sp>
        <p:nvSpPr>
          <p:cNvPr id="4" name="TextBox 3">
            <a:extLst>
              <a:ext uri="{FF2B5EF4-FFF2-40B4-BE49-F238E27FC236}">
                <a16:creationId xmlns="" xmlns:a16="http://schemas.microsoft.com/office/drawing/2014/main" id="{095E537C-E289-BE4C-9B27-A7A97AB469DE}"/>
              </a:ext>
            </a:extLst>
          </p:cNvPr>
          <p:cNvSpPr txBox="1"/>
          <p:nvPr/>
        </p:nvSpPr>
        <p:spPr>
          <a:xfrm>
            <a:off x="1285582" y="2951763"/>
            <a:ext cx="472434" cy="707886"/>
          </a:xfrm>
          <a:prstGeom prst="rect">
            <a:avLst/>
          </a:prstGeom>
          <a:noFill/>
        </p:spPr>
        <p:txBody>
          <a:bodyPr wrap="square" rtlCol="0">
            <a:spAutoFit/>
          </a:bodyPr>
          <a:lstStyle/>
          <a:p>
            <a:r>
              <a:rPr lang="x-none" sz="4000" b="1" dirty="0">
                <a:solidFill>
                  <a:srgbClr val="00B050"/>
                </a:solidFill>
              </a:rPr>
              <a:t>1</a:t>
            </a:r>
          </a:p>
        </p:txBody>
      </p:sp>
      <p:sp>
        <p:nvSpPr>
          <p:cNvPr id="5" name="TextBox 4">
            <a:extLst>
              <a:ext uri="{FF2B5EF4-FFF2-40B4-BE49-F238E27FC236}">
                <a16:creationId xmlns="" xmlns:a16="http://schemas.microsoft.com/office/drawing/2014/main" id="{232D8B99-E7B0-834D-8268-1C32485E7C55}"/>
              </a:ext>
            </a:extLst>
          </p:cNvPr>
          <p:cNvSpPr txBox="1"/>
          <p:nvPr/>
        </p:nvSpPr>
        <p:spPr>
          <a:xfrm>
            <a:off x="1337717" y="5171733"/>
            <a:ext cx="472434" cy="707886"/>
          </a:xfrm>
          <a:prstGeom prst="rect">
            <a:avLst/>
          </a:prstGeom>
          <a:noFill/>
        </p:spPr>
        <p:txBody>
          <a:bodyPr wrap="square" rtlCol="0">
            <a:spAutoFit/>
          </a:bodyPr>
          <a:lstStyle/>
          <a:p>
            <a:r>
              <a:rPr lang="x-none" sz="4000" b="1" dirty="0">
                <a:solidFill>
                  <a:srgbClr val="00B050"/>
                </a:solidFill>
              </a:rPr>
              <a:t>5</a:t>
            </a:r>
          </a:p>
        </p:txBody>
      </p:sp>
      <p:sp>
        <p:nvSpPr>
          <p:cNvPr id="6" name="TextBox 5">
            <a:extLst>
              <a:ext uri="{FF2B5EF4-FFF2-40B4-BE49-F238E27FC236}">
                <a16:creationId xmlns="" xmlns:a16="http://schemas.microsoft.com/office/drawing/2014/main" id="{AD7A9F65-839F-F049-8192-1013AF457330}"/>
              </a:ext>
            </a:extLst>
          </p:cNvPr>
          <p:cNvSpPr txBox="1"/>
          <p:nvPr/>
        </p:nvSpPr>
        <p:spPr>
          <a:xfrm>
            <a:off x="1091232" y="3523002"/>
            <a:ext cx="861133" cy="707886"/>
          </a:xfrm>
          <a:prstGeom prst="rect">
            <a:avLst/>
          </a:prstGeom>
          <a:noFill/>
        </p:spPr>
        <p:txBody>
          <a:bodyPr wrap="none" rtlCol="0">
            <a:spAutoFit/>
          </a:bodyPr>
          <a:lstStyle/>
          <a:p>
            <a:r>
              <a:rPr lang="x-none" sz="4000" b="1" dirty="0">
                <a:solidFill>
                  <a:srgbClr val="00B050"/>
                </a:solidFill>
              </a:rPr>
              <a:t>3-4</a:t>
            </a:r>
          </a:p>
        </p:txBody>
      </p:sp>
      <p:sp>
        <p:nvSpPr>
          <p:cNvPr id="7" name="Rectangle 6"/>
          <p:cNvSpPr/>
          <p:nvPr/>
        </p:nvSpPr>
        <p:spPr>
          <a:xfrm>
            <a:off x="736311" y="1931673"/>
            <a:ext cx="10719377" cy="4524315"/>
          </a:xfrm>
          <a:prstGeom prst="rect">
            <a:avLst/>
          </a:prstGeom>
        </p:spPr>
        <p:txBody>
          <a:bodyPr wrap="square">
            <a:spAutoFit/>
          </a:bodyPr>
          <a:lstStyle/>
          <a:p>
            <a:r>
              <a:rPr lang="en-US" sz="3600" dirty="0" smtClean="0">
                <a:solidFill>
                  <a:srgbClr val="949599"/>
                </a:solidFill>
              </a:rPr>
              <a:t>______ </a:t>
            </a:r>
            <a:r>
              <a:rPr lang="en-US" sz="3600" dirty="0">
                <a:solidFill>
                  <a:srgbClr val="E36427"/>
                </a:solidFill>
              </a:rPr>
              <a:t>A. </a:t>
            </a:r>
            <a:r>
              <a:rPr lang="en-US" sz="3600" dirty="0">
                <a:solidFill>
                  <a:srgbClr val="242021"/>
                </a:solidFill>
              </a:rPr>
              <a:t>I</a:t>
            </a:r>
            <a:r>
              <a:rPr lang="en-US" sz="3600" dirty="0" smtClean="0">
                <a:solidFill>
                  <a:srgbClr val="242021"/>
                </a:solidFill>
              </a:rPr>
              <a:t>ntroduction </a:t>
            </a:r>
            <a:r>
              <a:rPr lang="en-US" sz="3600" dirty="0">
                <a:solidFill>
                  <a:srgbClr val="242021"/>
                </a:solidFill>
              </a:rPr>
              <a:t>– A short paragraph stating the issue and what the article will cover</a:t>
            </a:r>
            <a:br>
              <a:rPr lang="en-US" sz="3600" dirty="0">
                <a:solidFill>
                  <a:srgbClr val="242021"/>
                </a:solidFill>
              </a:rPr>
            </a:br>
            <a:r>
              <a:rPr lang="en-US" sz="3600" dirty="0" smtClean="0">
                <a:solidFill>
                  <a:srgbClr val="949599"/>
                </a:solidFill>
              </a:rPr>
              <a:t>______ </a:t>
            </a:r>
            <a:r>
              <a:rPr lang="en-US" sz="3600" dirty="0">
                <a:solidFill>
                  <a:srgbClr val="E36427"/>
                </a:solidFill>
              </a:rPr>
              <a:t>B. </a:t>
            </a:r>
            <a:r>
              <a:rPr lang="en-US" sz="3600" dirty="0">
                <a:solidFill>
                  <a:srgbClr val="242021"/>
                </a:solidFill>
              </a:rPr>
              <a:t>T</a:t>
            </a:r>
            <a:r>
              <a:rPr lang="en-US" sz="3600" dirty="0" smtClean="0">
                <a:solidFill>
                  <a:srgbClr val="242021"/>
                </a:solidFill>
              </a:rPr>
              <a:t>itle </a:t>
            </a:r>
            <a:r>
              <a:rPr lang="en-US" sz="3600" dirty="0">
                <a:solidFill>
                  <a:srgbClr val="242021"/>
                </a:solidFill>
              </a:rPr>
              <a:t>– </a:t>
            </a:r>
            <a:r>
              <a:rPr lang="en-US" sz="3600" dirty="0" smtClean="0">
                <a:solidFill>
                  <a:srgbClr val="242021"/>
                </a:solidFill>
              </a:rPr>
              <a:t>The </a:t>
            </a:r>
            <a:r>
              <a:rPr lang="en-US" sz="3600" dirty="0">
                <a:solidFill>
                  <a:srgbClr val="242021"/>
                </a:solidFill>
              </a:rPr>
              <a:t>topic of the article in a few words</a:t>
            </a:r>
            <a:br>
              <a:rPr lang="en-US" sz="3600" dirty="0">
                <a:solidFill>
                  <a:srgbClr val="242021"/>
                </a:solidFill>
              </a:rPr>
            </a:br>
            <a:r>
              <a:rPr lang="en-US" sz="3600" dirty="0" smtClean="0">
                <a:solidFill>
                  <a:srgbClr val="949599"/>
                </a:solidFill>
              </a:rPr>
              <a:t>______ </a:t>
            </a:r>
            <a:r>
              <a:rPr lang="en-US" sz="3600" dirty="0">
                <a:solidFill>
                  <a:srgbClr val="E36427"/>
                </a:solidFill>
              </a:rPr>
              <a:t>C. </a:t>
            </a:r>
            <a:r>
              <a:rPr lang="en-US" sz="3600" dirty="0">
                <a:solidFill>
                  <a:srgbClr val="242021"/>
                </a:solidFill>
              </a:rPr>
              <a:t>B</a:t>
            </a:r>
            <a:r>
              <a:rPr lang="en-US" sz="3600" dirty="0" smtClean="0">
                <a:solidFill>
                  <a:srgbClr val="242021"/>
                </a:solidFill>
              </a:rPr>
              <a:t>ody </a:t>
            </a:r>
            <a:r>
              <a:rPr lang="en-US" sz="3600" dirty="0">
                <a:solidFill>
                  <a:srgbClr val="242021"/>
                </a:solidFill>
              </a:rPr>
              <a:t>paragraphs – </a:t>
            </a:r>
            <a:r>
              <a:rPr lang="en-US" sz="3600" dirty="0" smtClean="0">
                <a:solidFill>
                  <a:srgbClr val="242021"/>
                </a:solidFill>
              </a:rPr>
              <a:t>Each </a:t>
            </a:r>
            <a:r>
              <a:rPr lang="en-US" sz="3600" dirty="0">
                <a:solidFill>
                  <a:srgbClr val="242021"/>
                </a:solidFill>
              </a:rPr>
              <a:t>presenting a main </a:t>
            </a:r>
            <a:r>
              <a:rPr lang="en-US" sz="3600" dirty="0" smtClean="0">
                <a:solidFill>
                  <a:srgbClr val="242021"/>
                </a:solidFill>
              </a:rPr>
              <a:t>point for </a:t>
            </a:r>
            <a:r>
              <a:rPr lang="en-US" sz="3600" dirty="0">
                <a:solidFill>
                  <a:srgbClr val="242021"/>
                </a:solidFill>
              </a:rPr>
              <a:t>or against the issue, </a:t>
            </a:r>
            <a:r>
              <a:rPr lang="en-US" sz="3600" dirty="0" smtClean="0">
                <a:solidFill>
                  <a:srgbClr val="242021"/>
                </a:solidFill>
              </a:rPr>
              <a:t>supported by </a:t>
            </a:r>
            <a:r>
              <a:rPr lang="en-US" sz="3600" dirty="0">
                <a:solidFill>
                  <a:srgbClr val="242021"/>
                </a:solidFill>
              </a:rPr>
              <a:t>facts, examples, or explanations</a:t>
            </a:r>
            <a:br>
              <a:rPr lang="en-US" sz="3600" dirty="0">
                <a:solidFill>
                  <a:srgbClr val="242021"/>
                </a:solidFill>
              </a:rPr>
            </a:br>
            <a:r>
              <a:rPr lang="en-US" sz="3600" dirty="0" smtClean="0">
                <a:solidFill>
                  <a:srgbClr val="949599"/>
                </a:solidFill>
              </a:rPr>
              <a:t>______ </a:t>
            </a:r>
            <a:r>
              <a:rPr lang="en-US" sz="3600" dirty="0">
                <a:solidFill>
                  <a:srgbClr val="E36427"/>
                </a:solidFill>
              </a:rPr>
              <a:t>D. </a:t>
            </a:r>
            <a:r>
              <a:rPr lang="en-US" sz="3600" dirty="0">
                <a:solidFill>
                  <a:srgbClr val="242021"/>
                </a:solidFill>
              </a:rPr>
              <a:t>Conclusion – A summary of the main points and sometimes the writer’s opinion</a:t>
            </a:r>
            <a:r>
              <a:rPr lang="en-US" sz="3600" dirty="0"/>
              <a:t> </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0133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822" y="707309"/>
            <a:ext cx="11255434" cy="5093702"/>
          </a:xfrm>
          <a:prstGeom prst="rect">
            <a:avLst/>
          </a:prstGeom>
        </p:spPr>
        <p:txBody>
          <a:bodyPr wrap="square">
            <a:spAutoFit/>
          </a:bodyPr>
          <a:lstStyle/>
          <a:p>
            <a:pPr algn="just" fontAlgn="base">
              <a:spcAft>
                <a:spcPts val="0"/>
              </a:spcAft>
            </a:pPr>
            <a:r>
              <a:rPr lang="en-US" sz="2500" b="1" smtClean="0">
                <a:solidFill>
                  <a:srgbClr val="002060"/>
                </a:solidFill>
                <a:latin typeface="Times New Roman" panose="02020603050405020304" pitchFamily="18" charset="0"/>
                <a:ea typeface="Times New Roman" panose="02020603050405020304" pitchFamily="18" charset="0"/>
              </a:rPr>
              <a:t>Advantages </a:t>
            </a:r>
            <a:r>
              <a:rPr lang="en-US" sz="2500" b="1">
                <a:solidFill>
                  <a:srgbClr val="002060"/>
                </a:solidFill>
                <a:latin typeface="Times New Roman" panose="02020603050405020304" pitchFamily="18" charset="0"/>
                <a:ea typeface="Times New Roman" panose="02020603050405020304" pitchFamily="18" charset="0"/>
              </a:rPr>
              <a:t>and Disadvantages Essays</a:t>
            </a:r>
            <a:endParaRPr lang="en-US" sz="2500">
              <a:latin typeface="Times New Roman" panose="02020603050405020304" pitchFamily="18" charset="0"/>
              <a:ea typeface="Times New Roman" panose="02020603050405020304" pitchFamily="18" charset="0"/>
            </a:endParaRPr>
          </a:p>
          <a:p>
            <a:pPr algn="just" fontAlgn="base">
              <a:spcAft>
                <a:spcPts val="0"/>
              </a:spcAft>
            </a:pPr>
            <a:r>
              <a:rPr lang="en-US" sz="2500">
                <a:latin typeface="Times New Roman" panose="02020603050405020304" pitchFamily="18" charset="0"/>
                <a:ea typeface="Times New Roman" panose="02020603050405020304" pitchFamily="18" charset="0"/>
              </a:rPr>
              <a:t>        This type of essays is easy to recognize and divide the layout, one body paragraph for advantages and the other body paragraph for the disadvantages. The question is often given very clearly: “What are the advantages and disadvantages of…?”</a:t>
            </a:r>
          </a:p>
          <a:p>
            <a:pPr fontAlgn="base">
              <a:spcAft>
                <a:spcPts val="0"/>
              </a:spcAft>
            </a:pPr>
            <a:r>
              <a:rPr lang="en-US" sz="2500" b="1" u="sng">
                <a:latin typeface="Times New Roman" panose="02020603050405020304" pitchFamily="18" charset="0"/>
                <a:ea typeface="Times New Roman" panose="02020603050405020304" pitchFamily="18" charset="0"/>
              </a:rPr>
              <a:t>Ex:</a:t>
            </a:r>
            <a:r>
              <a:rPr lang="en-US" sz="2500">
                <a:latin typeface="Times New Roman" panose="02020603050405020304" pitchFamily="18" charset="0"/>
                <a:ea typeface="Times New Roman" panose="02020603050405020304" pitchFamily="18" charset="0"/>
              </a:rPr>
              <a:t/>
            </a:r>
            <a:br>
              <a:rPr lang="en-US" sz="2500">
                <a:latin typeface="Times New Roman" panose="02020603050405020304" pitchFamily="18" charset="0"/>
                <a:ea typeface="Times New Roman" panose="02020603050405020304" pitchFamily="18" charset="0"/>
              </a:rPr>
            </a:br>
            <a:r>
              <a:rPr lang="en-US" sz="2500" i="1">
                <a:latin typeface="Times New Roman" panose="02020603050405020304" pitchFamily="18" charset="0"/>
                <a:ea typeface="Times New Roman" panose="02020603050405020304" pitchFamily="18" charset="0"/>
              </a:rPr>
              <a:t>• What are the advantages and disadvantages of </a:t>
            </a:r>
            <a:r>
              <a:rPr lang="en-US" sz="2500" i="1" smtClean="0">
                <a:latin typeface="Times New Roman" panose="02020603050405020304" pitchFamily="18" charset="0"/>
                <a:ea typeface="Times New Roman" panose="02020603050405020304" pitchFamily="18" charset="0"/>
              </a:rPr>
              <a:t>children's </a:t>
            </a:r>
            <a:r>
              <a:rPr lang="en-US" sz="2500" i="1">
                <a:latin typeface="Times New Roman" panose="02020603050405020304" pitchFamily="18" charset="0"/>
                <a:ea typeface="Times New Roman" panose="02020603050405020304" pitchFamily="18" charset="0"/>
              </a:rPr>
              <a:t>using mobile phones?</a:t>
            </a:r>
            <a:br>
              <a:rPr lang="en-US" sz="2500" i="1">
                <a:latin typeface="Times New Roman" panose="02020603050405020304" pitchFamily="18" charset="0"/>
                <a:ea typeface="Times New Roman" panose="02020603050405020304" pitchFamily="18" charset="0"/>
              </a:rPr>
            </a:br>
            <a:r>
              <a:rPr lang="en-US" sz="2500" i="1">
                <a:latin typeface="Times New Roman" panose="02020603050405020304" pitchFamily="18" charset="0"/>
                <a:ea typeface="Times New Roman" panose="02020603050405020304" pitchFamily="18" charset="0"/>
              </a:rPr>
              <a:t>• What are the advantages and disadvantages of social networking in the workplace?</a:t>
            </a:r>
            <a:endParaRPr lang="en-US" sz="2500">
              <a:latin typeface="Times New Roman" panose="02020603050405020304" pitchFamily="18" charset="0"/>
              <a:ea typeface="Times New Roman" panose="02020603050405020304" pitchFamily="18" charset="0"/>
            </a:endParaRPr>
          </a:p>
          <a:p>
            <a:pPr algn="just" fontAlgn="base">
              <a:spcAft>
                <a:spcPts val="0"/>
              </a:spcAft>
            </a:pPr>
            <a:r>
              <a:rPr lang="en-US" sz="2500">
                <a:latin typeface="Times New Roman" panose="02020603050405020304" pitchFamily="18" charset="0"/>
                <a:ea typeface="Times New Roman" panose="02020603050405020304" pitchFamily="18" charset="0"/>
              </a:rPr>
              <a:t>     In addition, we can meet more question type: </a:t>
            </a:r>
            <a:r>
              <a:rPr lang="en-US" sz="2500" smtClean="0">
                <a:latin typeface="Times New Roman" panose="02020603050405020304" pitchFamily="18" charset="0"/>
                <a:ea typeface="Times New Roman" panose="02020603050405020304" pitchFamily="18" charset="0"/>
              </a:rPr>
              <a:t>“Do the advantages </a:t>
            </a:r>
            <a:r>
              <a:rPr lang="en-US" sz="2500">
                <a:latin typeface="Times New Roman" panose="02020603050405020304" pitchFamily="18" charset="0"/>
                <a:ea typeface="Times New Roman" panose="02020603050405020304" pitchFamily="18" charset="0"/>
              </a:rPr>
              <a:t>outweigh </a:t>
            </a:r>
            <a:r>
              <a:rPr lang="en-US" sz="2500" smtClean="0">
                <a:latin typeface="Times New Roman" panose="02020603050405020304" pitchFamily="18" charset="0"/>
                <a:ea typeface="Times New Roman" panose="02020603050405020304" pitchFamily="18" charset="0"/>
              </a:rPr>
              <a:t>the disadvantages</a:t>
            </a:r>
            <a:r>
              <a:rPr lang="en-US" sz="2500">
                <a:latin typeface="Times New Roman" panose="02020603050405020304" pitchFamily="18" charset="0"/>
                <a:ea typeface="Times New Roman" panose="02020603050405020304" pitchFamily="18" charset="0"/>
              </a:rPr>
              <a:t>?”. When encountering such a question, you also have the same presentation as above, which means Body 1 is for advantages and Body 2 is for the disadvantages. The Conclusion section will be the place where you answer "Yes" or "No" to the question.</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2682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TextBox 6"/>
          <p:cNvSpPr txBox="1"/>
          <p:nvPr/>
        </p:nvSpPr>
        <p:spPr>
          <a:xfrm>
            <a:off x="269032" y="1399592"/>
            <a:ext cx="11653935" cy="4385816"/>
          </a:xfrm>
          <a:prstGeom prst="rect">
            <a:avLst/>
          </a:prstGeom>
          <a:noFill/>
          <a:ln w="34925">
            <a:solidFill>
              <a:schemeClr val="accent2">
                <a:lumMod val="75000"/>
              </a:schemeClr>
            </a:solidFill>
          </a:ln>
        </p:spPr>
        <p:txBody>
          <a:bodyPr wrap="square" rtlCol="0">
            <a:spAutoFit/>
          </a:bodyPr>
          <a:lstStyle/>
          <a:p>
            <a:r>
              <a:rPr lang="en-US" sz="2700" b="1" i="1" smtClean="0">
                <a:solidFill>
                  <a:srgbClr val="0070C0"/>
                </a:solidFill>
              </a:rPr>
              <a:t>Parts of an article about advantages and disadvantages of living in a smart city</a:t>
            </a:r>
          </a:p>
          <a:p>
            <a:r>
              <a:rPr lang="en-US" sz="2800" b="1" smtClean="0">
                <a:solidFill>
                  <a:srgbClr val="0070C0"/>
                </a:solidFill>
              </a:rPr>
              <a:t>1. TILTE</a:t>
            </a:r>
          </a:p>
          <a:p>
            <a:r>
              <a:rPr lang="en-US" sz="2800" b="1" smtClean="0">
                <a:solidFill>
                  <a:srgbClr val="0070C0"/>
                </a:solidFill>
              </a:rPr>
              <a:t>2. INTRODUCTION</a:t>
            </a:r>
          </a:p>
          <a:p>
            <a:r>
              <a:rPr lang="en-US" sz="2800" b="1" smtClean="0">
                <a:solidFill>
                  <a:srgbClr val="0070C0"/>
                </a:solidFill>
              </a:rPr>
              <a:t>3. BODY PARAGRAPHS</a:t>
            </a:r>
          </a:p>
          <a:p>
            <a:r>
              <a:rPr lang="en-US" sz="2800"/>
              <a:t> </a:t>
            </a:r>
            <a:r>
              <a:rPr lang="en-US" sz="2800" smtClean="0"/>
              <a:t>  +PARAGRAPH 1: Advantages- supporting ideas </a:t>
            </a:r>
          </a:p>
          <a:p>
            <a:r>
              <a:rPr lang="en-US" sz="2800"/>
              <a:t> </a:t>
            </a:r>
            <a:r>
              <a:rPr lang="en-US" sz="2800" smtClean="0"/>
              <a:t>                                 (facts/ examples/explanations)</a:t>
            </a:r>
          </a:p>
          <a:p>
            <a:r>
              <a:rPr lang="en-US" sz="2800" smtClean="0"/>
              <a:t>   +</a:t>
            </a:r>
            <a:r>
              <a:rPr lang="en-US" sz="2800"/>
              <a:t>PARAGRAPH </a:t>
            </a:r>
            <a:r>
              <a:rPr lang="en-US" sz="2800" smtClean="0"/>
              <a:t>2: Disadvantages- </a:t>
            </a:r>
            <a:r>
              <a:rPr lang="en-US" sz="2800"/>
              <a:t>supporting ideas </a:t>
            </a:r>
            <a:r>
              <a:rPr lang="en-US" sz="2800" smtClean="0"/>
              <a:t>   </a:t>
            </a:r>
          </a:p>
          <a:p>
            <a:r>
              <a:rPr lang="en-US" sz="2800"/>
              <a:t> </a:t>
            </a:r>
            <a:r>
              <a:rPr lang="en-US" sz="2800" smtClean="0"/>
              <a:t>                                 (facts/examples/explanations</a:t>
            </a:r>
            <a:r>
              <a:rPr lang="en-US" sz="2800"/>
              <a:t>)</a:t>
            </a:r>
          </a:p>
          <a:p>
            <a:r>
              <a:rPr lang="en-US" sz="2800" b="1" smtClean="0">
                <a:solidFill>
                  <a:srgbClr val="0070C0"/>
                </a:solidFill>
              </a:rPr>
              <a:t>4. CONCLUSION</a:t>
            </a:r>
            <a:endParaRPr lang="en-US" sz="2800" b="1">
              <a:solidFill>
                <a:srgbClr val="0070C0"/>
              </a:solidFill>
            </a:endParaRPr>
          </a:p>
          <a:p>
            <a:endParaRPr lang="en-US" sz="2800" smtClean="0"/>
          </a:p>
        </p:txBody>
      </p:sp>
    </p:spTree>
    <p:extLst>
      <p:ext uri="{BB962C8B-B14F-4D97-AF65-F5344CB8AC3E}">
        <p14:creationId xmlns:p14="http://schemas.microsoft.com/office/powerpoint/2010/main" val="142256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1410819" y="1074976"/>
            <a:ext cx="10614926" cy="830997"/>
          </a:xfrm>
          <a:prstGeom prst="rect">
            <a:avLst/>
          </a:prstGeom>
          <a:noFill/>
        </p:spPr>
        <p:txBody>
          <a:bodyPr wrap="square">
            <a:spAutoFit/>
          </a:bodyPr>
          <a:lstStyle/>
          <a:p>
            <a:r>
              <a:rPr lang="en-US" sz="2400" b="1" dirty="0">
                <a:cs typeface="Arial" panose="020B0604020202020204" pitchFamily="34" charset="0"/>
              </a:rPr>
              <a:t>Write an article (120-150 words) about other advantages and disadvantages of living in a smart city. </a:t>
            </a:r>
          </a:p>
        </p:txBody>
      </p:sp>
      <p:sp>
        <p:nvSpPr>
          <p:cNvPr id="15" name="Rectangle 14"/>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WHILE-WRITING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5" name="TextBox 4">
            <a:extLst>
              <a:ext uri="{FF2B5EF4-FFF2-40B4-BE49-F238E27FC236}">
                <a16:creationId xmlns="" xmlns:a16="http://schemas.microsoft.com/office/drawing/2014/main" id="{A56F7D8E-5FDA-23FE-7933-E0C766001BCA}"/>
              </a:ext>
            </a:extLst>
          </p:cNvPr>
          <p:cNvSpPr txBox="1"/>
          <p:nvPr/>
        </p:nvSpPr>
        <p:spPr>
          <a:xfrm>
            <a:off x="352764" y="2001620"/>
            <a:ext cx="11203124" cy="4493538"/>
          </a:xfrm>
          <a:prstGeom prst="rect">
            <a:avLst/>
          </a:prstGeom>
          <a:noFill/>
        </p:spPr>
        <p:txBody>
          <a:bodyPr wrap="square">
            <a:spAutoFit/>
          </a:bodyPr>
          <a:lstStyle/>
          <a:p>
            <a:pPr marL="0" marR="0" algn="just">
              <a:spcBef>
                <a:spcPts val="0"/>
              </a:spcBef>
              <a:spcAft>
                <a:spcPts val="0"/>
              </a:spcAft>
            </a:pPr>
            <a:r>
              <a:rPr lang="en-US" sz="2200" i="1" dirty="0">
                <a:effectLst/>
                <a:ea typeface="Times New Roman" panose="02020603050405020304" pitchFamily="18" charset="0"/>
              </a:rPr>
              <a:t>      Smart cities are built on new technologies to improve people’s life. The idea of living in one of them sounds very exciting. But is a life controlled by smart technologies good or bad for us? </a:t>
            </a:r>
          </a:p>
          <a:p>
            <a:pPr marL="0" marR="0" algn="just">
              <a:spcBef>
                <a:spcPts val="0"/>
              </a:spcBef>
              <a:spcAft>
                <a:spcPts val="0"/>
              </a:spcAft>
            </a:pPr>
            <a:r>
              <a:rPr lang="en-US" sz="2200" i="1" dirty="0">
                <a:effectLst/>
                <a:ea typeface="Times New Roman" panose="02020603050405020304" pitchFamily="18" charset="0"/>
              </a:rPr>
              <a:t>      Let’s start with the advantages</a:t>
            </a:r>
            <a:r>
              <a:rPr lang="en-US" sz="2200" i="1">
                <a:effectLst/>
                <a:ea typeface="Times New Roman" panose="02020603050405020304" pitchFamily="18" charset="0"/>
              </a:rPr>
              <a:t>. </a:t>
            </a:r>
            <a:r>
              <a:rPr lang="en-US" sz="2200" i="1" smtClean="0">
                <a:effectLst/>
                <a:ea typeface="Times New Roman" panose="02020603050405020304" pitchFamily="18" charset="0"/>
              </a:rPr>
              <a:t>…………………………………………………………………………………………......</a:t>
            </a:r>
          </a:p>
          <a:p>
            <a:pPr marL="0" marR="0" algn="just">
              <a:spcBef>
                <a:spcPts val="0"/>
              </a:spcBef>
              <a:spcAft>
                <a:spcPts val="0"/>
              </a:spcAft>
            </a:pPr>
            <a:r>
              <a:rPr lang="en-US" sz="2200" i="1" smtClean="0">
                <a:ea typeface="Times New Roman" panose="02020603050405020304" pitchFamily="18" charset="0"/>
              </a:rPr>
              <a:t>………………………………………………………………………………………………………………………………………………………</a:t>
            </a:r>
          </a:p>
          <a:p>
            <a:pPr marL="0" marR="0" algn="just">
              <a:spcBef>
                <a:spcPts val="0"/>
              </a:spcBef>
              <a:spcAft>
                <a:spcPts val="0"/>
              </a:spcAft>
            </a:pPr>
            <a:r>
              <a:rPr lang="en-US" sz="2200" i="1" smtClean="0">
                <a:effectLst/>
                <a:ea typeface="Times New Roman" panose="02020603050405020304" pitchFamily="18" charset="0"/>
              </a:rPr>
              <a:t>……………………………………………………………………………………………………………………………………………………….</a:t>
            </a:r>
          </a:p>
          <a:p>
            <a:pPr marL="0" marR="0" algn="just">
              <a:spcBef>
                <a:spcPts val="0"/>
              </a:spcBef>
              <a:spcAft>
                <a:spcPts val="0"/>
              </a:spcAft>
            </a:pPr>
            <a:r>
              <a:rPr lang="en-US" sz="2200" i="1" smtClean="0">
                <a:ea typeface="Times New Roman" panose="02020603050405020304" pitchFamily="18" charset="0"/>
              </a:rPr>
              <a:t>……........................................................................................................................................................</a:t>
            </a:r>
            <a:endParaRPr lang="en-US" sz="2200" i="1" smtClean="0">
              <a:effectLst/>
              <a:ea typeface="Times New Roman" panose="02020603050405020304" pitchFamily="18" charset="0"/>
            </a:endParaRPr>
          </a:p>
          <a:p>
            <a:pPr marL="0" marR="0" algn="just">
              <a:spcBef>
                <a:spcPts val="0"/>
              </a:spcBef>
              <a:spcAft>
                <a:spcPts val="0"/>
              </a:spcAft>
            </a:pPr>
            <a:r>
              <a:rPr lang="en-US" sz="2200" i="1" smtClean="0">
                <a:effectLst/>
                <a:ea typeface="Times New Roman" panose="02020603050405020304" pitchFamily="18" charset="0"/>
              </a:rPr>
              <a:t>     What </a:t>
            </a:r>
            <a:r>
              <a:rPr lang="en-US" sz="2200" i="1" dirty="0">
                <a:effectLst/>
                <a:ea typeface="Times New Roman" panose="02020603050405020304" pitchFamily="18" charset="0"/>
              </a:rPr>
              <a:t>about the disadvantages</a:t>
            </a:r>
            <a:r>
              <a:rPr lang="en-US" sz="2200" i="1">
                <a:effectLst/>
                <a:ea typeface="Times New Roman" panose="02020603050405020304" pitchFamily="18" charset="0"/>
              </a:rPr>
              <a:t>? </a:t>
            </a:r>
            <a:r>
              <a:rPr lang="en-US" sz="2200" i="1" smtClean="0">
                <a:effectLst/>
                <a:ea typeface="Times New Roman" panose="02020603050405020304" pitchFamily="18" charset="0"/>
              </a:rPr>
              <a:t>………………………………………………………………………………………………. </a:t>
            </a:r>
          </a:p>
          <a:p>
            <a:pPr marL="0" marR="0" algn="just">
              <a:spcBef>
                <a:spcPts val="0"/>
              </a:spcBef>
              <a:spcAft>
                <a:spcPts val="0"/>
              </a:spcAft>
            </a:pPr>
            <a:r>
              <a:rPr lang="en-US" sz="2200" i="1" smtClean="0">
                <a:ea typeface="Times New Roman" panose="02020603050405020304" pitchFamily="18" charset="0"/>
              </a:rPr>
              <a:t>……………………………………………………………………………………………………………………………………………………………………………………………………………………………………………………………………………………………………………….</a:t>
            </a:r>
          </a:p>
          <a:p>
            <a:pPr marL="0" marR="0" algn="just">
              <a:spcBef>
                <a:spcPts val="0"/>
              </a:spcBef>
              <a:spcAft>
                <a:spcPts val="0"/>
              </a:spcAft>
            </a:pPr>
            <a:r>
              <a:rPr lang="en-US" sz="2200" i="1" smtClean="0">
                <a:ea typeface="Times New Roman" panose="02020603050405020304" pitchFamily="18" charset="0"/>
              </a:rPr>
              <a:t>……………………………………………………………………………………………………………………………………………………….</a:t>
            </a:r>
          </a:p>
          <a:p>
            <a:pPr marL="0" marR="0" algn="just">
              <a:spcBef>
                <a:spcPts val="0"/>
              </a:spcBef>
              <a:spcAft>
                <a:spcPts val="0"/>
              </a:spcAft>
            </a:pPr>
            <a:r>
              <a:rPr lang="en-US" sz="2200" i="1">
                <a:ea typeface="Times New Roman" panose="02020603050405020304" pitchFamily="18" charset="0"/>
              </a:rPr>
              <a:t>I</a:t>
            </a:r>
            <a:r>
              <a:rPr lang="en-US" sz="2200" i="1" smtClean="0">
                <a:effectLst/>
                <a:ea typeface="Times New Roman" panose="02020603050405020304" pitchFamily="18" charset="0"/>
              </a:rPr>
              <a:t>n </a:t>
            </a:r>
            <a:r>
              <a:rPr lang="en-US" sz="2200" i="1" dirty="0">
                <a:effectLst/>
                <a:ea typeface="Times New Roman" panose="02020603050405020304" pitchFamily="18" charset="0"/>
              </a:rPr>
              <a:t>conclusion, there are both advantages and disadvantages of living in a smart city. In my </a:t>
            </a:r>
            <a:r>
              <a:rPr lang="en-US" sz="2200" i="1">
                <a:effectLst/>
                <a:ea typeface="Times New Roman" panose="02020603050405020304" pitchFamily="18" charset="0"/>
              </a:rPr>
              <a:t>opinion</a:t>
            </a:r>
            <a:r>
              <a:rPr lang="en-US" sz="2200" i="1" smtClean="0">
                <a:effectLst/>
                <a:ea typeface="Times New Roman" panose="02020603050405020304" pitchFamily="18" charset="0"/>
              </a:rPr>
              <a:t>,………………………………………………………………………………………………………………………………………………………………………………………………………………………………………………………………………………………………….</a:t>
            </a:r>
            <a:endParaRPr lang="en-US" sz="2200" i="1" dirty="0"/>
          </a:p>
        </p:txBody>
      </p:sp>
    </p:spTree>
    <p:extLst>
      <p:ext uri="{BB962C8B-B14F-4D97-AF65-F5344CB8AC3E}">
        <p14:creationId xmlns:p14="http://schemas.microsoft.com/office/powerpoint/2010/main" val="392853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494439" y="1200593"/>
            <a:ext cx="11613738" cy="553998"/>
          </a:xfrm>
          <a:prstGeom prst="rect">
            <a:avLst/>
          </a:prstGeom>
          <a:noFill/>
        </p:spPr>
        <p:txBody>
          <a:bodyPr wrap="square">
            <a:spAutoFit/>
          </a:bodyPr>
          <a:lstStyle/>
          <a:p>
            <a:r>
              <a:rPr lang="en-GB" sz="3000" b="1" smtClean="0">
                <a:solidFill>
                  <a:srgbClr val="FF0000"/>
                </a:solidFill>
                <a:cs typeface="Arial" panose="020B0604020202020204" pitchFamily="34" charset="0"/>
              </a:rPr>
              <a:t>Peer correction: </a:t>
            </a:r>
            <a:r>
              <a:rPr lang="en-GB" sz="3000" b="1" smtClean="0">
                <a:cs typeface="Arial" panose="020B0604020202020204" pitchFamily="34" charset="0"/>
              </a:rPr>
              <a:t>Exchange your writing with your friend for peer review.</a:t>
            </a:r>
            <a:endParaRPr lang="en-US" sz="3000" b="1" dirty="0">
              <a:cs typeface="Arial" panose="020B0604020202020204" pitchFamily="34" charset="0"/>
            </a:endParaRPr>
          </a:p>
        </p:txBody>
      </p:sp>
      <p:sp>
        <p:nvSpPr>
          <p:cNvPr id="15" name="Rectangle 14"/>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4" name="Rounded Rectangle 3"/>
          <p:cNvSpPr/>
          <p:nvPr/>
        </p:nvSpPr>
        <p:spPr>
          <a:xfrm>
            <a:off x="1572985" y="1939257"/>
            <a:ext cx="9046029" cy="407568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accent6">
                    <a:lumMod val="50000"/>
                  </a:schemeClr>
                </a:solidFill>
              </a:rPr>
              <a:t>Writing rubric</a:t>
            </a:r>
            <a:endParaRPr lang="en-US" sz="4000" dirty="0">
              <a:solidFill>
                <a:schemeClr val="accent6">
                  <a:lumMod val="50000"/>
                </a:schemeClr>
              </a:solidFill>
            </a:endParaRPr>
          </a:p>
          <a:p>
            <a:pPr lvl="0"/>
            <a:r>
              <a:rPr lang="en-US" sz="3200" b="1" i="1" dirty="0" err="1" smtClean="0">
                <a:solidFill>
                  <a:schemeClr val="tx1"/>
                </a:solidFill>
                <a:latin typeface="Times New Roman" panose="02020603050405020304" pitchFamily="18" charset="0"/>
                <a:cs typeface="Times New Roman" panose="02020603050405020304" pitchFamily="18" charset="0"/>
              </a:rPr>
              <a:t>Organisation</a:t>
            </a:r>
            <a:r>
              <a:rPr lang="en-US" sz="3200" b="1" i="1">
                <a:solidFill>
                  <a:schemeClr val="tx1"/>
                </a:solidFill>
                <a:latin typeface="Times New Roman" panose="02020603050405020304" pitchFamily="18" charset="0"/>
                <a:cs typeface="Times New Roman" panose="02020603050405020304" pitchFamily="18" charset="0"/>
              </a:rPr>
              <a:t>: </a:t>
            </a:r>
            <a:r>
              <a:rPr lang="en-US" sz="3200" b="1" i="1" smtClean="0">
                <a:solidFill>
                  <a:schemeClr val="tx1"/>
                </a:solidFill>
                <a:latin typeface="Times New Roman" panose="02020603050405020304" pitchFamily="18" charset="0"/>
                <a:cs typeface="Times New Roman" panose="02020603050405020304" pitchFamily="18" charset="0"/>
              </a:rPr>
              <a:t>           </a:t>
            </a:r>
            <a:r>
              <a:rPr lang="en-US" sz="3200" b="1" i="1" smtClean="0">
                <a:solidFill>
                  <a:srgbClr val="FF0000"/>
                </a:solidFill>
                <a:latin typeface="Times New Roman" panose="02020603050405020304" pitchFamily="18" charset="0"/>
                <a:cs typeface="Times New Roman" panose="02020603050405020304" pitchFamily="18" charset="0"/>
              </a:rPr>
              <a:t>… /2,0</a:t>
            </a:r>
            <a:endParaRPr lang="en-US" sz="3200" b="1" dirty="0">
              <a:solidFill>
                <a:srgbClr val="FF0000"/>
              </a:solidFill>
              <a:latin typeface="Times New Roman" panose="02020603050405020304" pitchFamily="18" charset="0"/>
              <a:cs typeface="Times New Roman" panose="02020603050405020304" pitchFamily="18" charset="0"/>
            </a:endParaRPr>
          </a:p>
          <a:p>
            <a:pPr lvl="0"/>
            <a:r>
              <a:rPr lang="en-US" sz="3200" b="1" i="1" smtClean="0">
                <a:solidFill>
                  <a:schemeClr val="tx1"/>
                </a:solidFill>
                <a:latin typeface="Times New Roman" panose="02020603050405020304" pitchFamily="18" charset="0"/>
                <a:cs typeface="Times New Roman" panose="02020603050405020304" pitchFamily="18" charset="0"/>
              </a:rPr>
              <a:t>Vocabulary use:        </a:t>
            </a:r>
            <a:r>
              <a:rPr lang="en-US" sz="3200" b="1" i="1" smtClean="0">
                <a:solidFill>
                  <a:srgbClr val="FF0000"/>
                </a:solidFill>
                <a:latin typeface="Times New Roman" panose="02020603050405020304" pitchFamily="18" charset="0"/>
                <a:cs typeface="Times New Roman" panose="02020603050405020304" pitchFamily="18" charset="0"/>
              </a:rPr>
              <a:t>…/2,0</a:t>
            </a:r>
            <a:endParaRPr lang="en-US" sz="3200" b="1" dirty="0">
              <a:solidFill>
                <a:srgbClr val="FF0000"/>
              </a:solidFill>
              <a:latin typeface="Times New Roman" panose="02020603050405020304" pitchFamily="18" charset="0"/>
              <a:cs typeface="Times New Roman" panose="02020603050405020304" pitchFamily="18" charset="0"/>
            </a:endParaRPr>
          </a:p>
          <a:p>
            <a:pPr lvl="0"/>
            <a:r>
              <a:rPr lang="en-US" sz="3200" b="1" i="1" dirty="0">
                <a:solidFill>
                  <a:schemeClr val="tx1"/>
                </a:solidFill>
                <a:latin typeface="Times New Roman" panose="02020603050405020304" pitchFamily="18" charset="0"/>
                <a:cs typeface="Times New Roman" panose="02020603050405020304" pitchFamily="18" charset="0"/>
              </a:rPr>
              <a:t>Ideas</a:t>
            </a:r>
            <a:r>
              <a:rPr lang="en-US" sz="3200" b="1" i="1">
                <a:solidFill>
                  <a:schemeClr val="tx1"/>
                </a:solidFill>
                <a:latin typeface="Times New Roman" panose="02020603050405020304" pitchFamily="18" charset="0"/>
                <a:cs typeface="Times New Roman" panose="02020603050405020304" pitchFamily="18" charset="0"/>
              </a:rPr>
              <a:t>: </a:t>
            </a:r>
            <a:r>
              <a:rPr lang="en-US" sz="3200" b="1" i="1" smtClean="0">
                <a:solidFill>
                  <a:schemeClr val="tx1"/>
                </a:solidFill>
                <a:latin typeface="Times New Roman" panose="02020603050405020304" pitchFamily="18" charset="0"/>
                <a:cs typeface="Times New Roman" panose="02020603050405020304" pitchFamily="18" charset="0"/>
              </a:rPr>
              <a:t>                       </a:t>
            </a:r>
            <a:r>
              <a:rPr lang="en-US" sz="3200" b="1" i="1" smtClean="0">
                <a:solidFill>
                  <a:srgbClr val="FF0000"/>
                </a:solidFill>
                <a:latin typeface="Times New Roman" panose="02020603050405020304" pitchFamily="18" charset="0"/>
                <a:cs typeface="Times New Roman" panose="02020603050405020304" pitchFamily="18" charset="0"/>
              </a:rPr>
              <a:t>…/2,0</a:t>
            </a:r>
            <a:endParaRPr lang="en-US" sz="3200" b="1" dirty="0">
              <a:solidFill>
                <a:srgbClr val="FF0000"/>
              </a:solidFill>
              <a:latin typeface="Times New Roman" panose="02020603050405020304" pitchFamily="18" charset="0"/>
              <a:cs typeface="Times New Roman" panose="02020603050405020304" pitchFamily="18" charset="0"/>
            </a:endParaRPr>
          </a:p>
          <a:p>
            <a:pPr lvl="0"/>
            <a:r>
              <a:rPr lang="en-US" sz="3200" b="1" i="1" smtClean="0">
                <a:solidFill>
                  <a:schemeClr val="tx1"/>
                </a:solidFill>
                <a:latin typeface="Times New Roman" panose="02020603050405020304" pitchFamily="18" charset="0"/>
                <a:cs typeface="Times New Roman" panose="02020603050405020304" pitchFamily="18" charset="0"/>
              </a:rPr>
              <a:t>Grammar use:         </a:t>
            </a:r>
            <a:r>
              <a:rPr lang="en-US" sz="3200" b="1" i="1" smtClean="0">
                <a:solidFill>
                  <a:srgbClr val="FF0000"/>
                </a:solidFill>
                <a:latin typeface="Times New Roman" panose="02020603050405020304" pitchFamily="18" charset="0"/>
                <a:cs typeface="Times New Roman" panose="02020603050405020304" pitchFamily="18" charset="0"/>
              </a:rPr>
              <a:t>…/2,0</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i="1">
                <a:solidFill>
                  <a:schemeClr val="tx1"/>
                </a:solidFill>
                <a:latin typeface="Times New Roman" panose="02020603050405020304" pitchFamily="18" charset="0"/>
                <a:cs typeface="Times New Roman" panose="02020603050405020304" pitchFamily="18" charset="0"/>
              </a:rPr>
              <a:t>             </a:t>
            </a:r>
            <a:r>
              <a:rPr lang="en-US" sz="3200" b="1" i="1" smtClean="0">
                <a:solidFill>
                  <a:schemeClr val="tx1"/>
                </a:solidFill>
                <a:latin typeface="Times New Roman" panose="02020603050405020304" pitchFamily="18" charset="0"/>
                <a:cs typeface="Times New Roman" panose="02020603050405020304" pitchFamily="18" charset="0"/>
              </a:rPr>
              <a:t>      TOTAL</a:t>
            </a:r>
            <a:r>
              <a:rPr lang="en-US" sz="3200" b="1" i="1">
                <a:solidFill>
                  <a:schemeClr val="tx1"/>
                </a:solidFill>
                <a:latin typeface="Times New Roman" panose="02020603050405020304" pitchFamily="18" charset="0"/>
                <a:cs typeface="Times New Roman" panose="02020603050405020304" pitchFamily="18" charset="0"/>
              </a:rPr>
              <a:t>: </a:t>
            </a:r>
            <a:r>
              <a:rPr lang="en-US" sz="3200" b="1" i="1" smtClean="0">
                <a:solidFill>
                  <a:srgbClr val="FF0000"/>
                </a:solidFill>
                <a:latin typeface="Times New Roman" panose="02020603050405020304" pitchFamily="18" charset="0"/>
                <a:cs typeface="Times New Roman" panose="02020603050405020304" pitchFamily="18" charset="0"/>
              </a:rPr>
              <a:t>…/10,0</a:t>
            </a:r>
            <a:endParaRPr lang="en-US" sz="3200" b="1" dirty="0">
              <a:solidFill>
                <a:srgbClr val="FF0000"/>
              </a:solidFill>
              <a:latin typeface="Times New Roman" panose="02020603050405020304" pitchFamily="18" charset="0"/>
              <a:cs typeface="Times New Roman" panose="02020603050405020304" pitchFamily="18" charset="0"/>
            </a:endParaRPr>
          </a:p>
          <a:p>
            <a:pPr algn="ctr"/>
            <a:endParaRPr lang="en-US" sz="3200" dirty="0">
              <a:solidFill>
                <a:schemeClr val="tx1"/>
              </a:solidFill>
            </a:endParaRPr>
          </a:p>
        </p:txBody>
      </p:sp>
    </p:spTree>
    <p:extLst>
      <p:ext uri="{BB962C8B-B14F-4D97-AF65-F5344CB8AC3E}">
        <p14:creationId xmlns:p14="http://schemas.microsoft.com/office/powerpoint/2010/main" val="3996968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smtClean="0">
                <a:solidFill>
                  <a:schemeClr val="bg1"/>
                </a:solidFill>
                <a:latin typeface="UTM Facebook K&amp;T" panose="02040603050506020204" pitchFamily="18" charset="0"/>
                <a:cs typeface="Arial" panose="020B0604020202020204" pitchFamily="34" charset="0"/>
              </a:rPr>
              <a:t>POST-WRITING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22" name="TextBox 21"/>
          <p:cNvSpPr txBox="1"/>
          <p:nvPr/>
        </p:nvSpPr>
        <p:spPr>
          <a:xfrm>
            <a:off x="1956360" y="123434"/>
            <a:ext cx="7660029" cy="646331"/>
          </a:xfrm>
          <a:prstGeom prst="rect">
            <a:avLst/>
          </a:prstGeom>
          <a:noFill/>
        </p:spPr>
        <p:txBody>
          <a:bodyPr wrap="square" rtlCol="0">
            <a:spAutoFit/>
          </a:bodyPr>
          <a:lstStyle/>
          <a:p>
            <a:pPr algn="ctr"/>
            <a:r>
              <a:rPr lang="en-US" sz="3600" b="1" dirty="0">
                <a:solidFill>
                  <a:srgbClr val="FF0000"/>
                </a:solidFill>
              </a:rPr>
              <a:t>Suggested answer</a:t>
            </a:r>
          </a:p>
        </p:txBody>
      </p:sp>
      <p:sp>
        <p:nvSpPr>
          <p:cNvPr id="5" name="TextBox 4">
            <a:extLst>
              <a:ext uri="{FF2B5EF4-FFF2-40B4-BE49-F238E27FC236}">
                <a16:creationId xmlns="" xmlns:a16="http://schemas.microsoft.com/office/drawing/2014/main" id="{A56F7D8E-5FDA-23FE-7933-E0C766001BCA}"/>
              </a:ext>
            </a:extLst>
          </p:cNvPr>
          <p:cNvSpPr txBox="1"/>
          <p:nvPr/>
        </p:nvSpPr>
        <p:spPr>
          <a:xfrm>
            <a:off x="184814" y="1203529"/>
            <a:ext cx="11637072" cy="5262979"/>
          </a:xfrm>
          <a:prstGeom prst="rect">
            <a:avLst/>
          </a:prstGeom>
          <a:noFill/>
        </p:spPr>
        <p:txBody>
          <a:bodyPr wrap="square">
            <a:spAutoFit/>
          </a:bodyPr>
          <a:lstStyle/>
          <a:p>
            <a:pPr marL="0" marR="0"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Smart cities are built on new technologies to improve people’s life. The idea of living in one of them sounds very exciting. But is a life controlled by smart technologies good or bad for us? </a:t>
            </a:r>
          </a:p>
          <a:p>
            <a:pPr marL="0" marR="0"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Let’s start with the advantages.  Living in a smart city can reduce the negative impact on the environment. Future smart cities will be built in new urban areas with a lot of green space. City dwellers will also care more about the environment, so they will try to find ways to make their cities greener and more sustainable, for example, by growing vegetables in their roof gardens.</a:t>
            </a:r>
          </a:p>
          <a:p>
            <a:pPr marL="0" marR="0"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What about the disadvantages? Smart cities can also affect people’s private life. When cameras are installed for security purposes, city dwellers will lose their right to privacy. They may think that someone is watching them all the time, and feel uncomfortable. </a:t>
            </a:r>
          </a:p>
          <a:p>
            <a:pPr algn="just"/>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In conclusion, there are both advantages and disadvantages of living in a smart city. In my opinion, the benefits are greater, and people will find a way to adapt to the new lifestyle and overcome the challenges.</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11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38322" y="117329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568494" y="1077651"/>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2" name="Rectangle 1"/>
          <p:cNvSpPr/>
          <p:nvPr/>
        </p:nvSpPr>
        <p:spPr>
          <a:xfrm>
            <a:off x="1092917" y="1139206"/>
            <a:ext cx="7947041" cy="584775"/>
          </a:xfrm>
          <a:prstGeom prst="rect">
            <a:avLst/>
          </a:prstGeom>
        </p:spPr>
        <p:txBody>
          <a:bodyPr wrap="square">
            <a:spAutoFit/>
          </a:bodyPr>
          <a:lstStyle/>
          <a:p>
            <a:pPr algn="just"/>
            <a:r>
              <a:rPr lang="en-US" sz="3200" b="1" smtClean="0">
                <a:cs typeface="Arial" panose="020B0604020202020204" pitchFamily="34" charset="0"/>
              </a:rPr>
              <a:t>Answer the question </a:t>
            </a:r>
            <a:endParaRPr lang="en-US" sz="3200" b="1" dirty="0">
              <a:cs typeface="Arial" panose="020B0604020202020204" pitchFamily="34" charset="0"/>
            </a:endParaRPr>
          </a:p>
        </p:txBody>
      </p:sp>
      <p:sp>
        <p:nvSpPr>
          <p:cNvPr id="3" name="TextBox 2">
            <a:extLst>
              <a:ext uri="{FF2B5EF4-FFF2-40B4-BE49-F238E27FC236}">
                <a16:creationId xmlns="" xmlns:a16="http://schemas.microsoft.com/office/drawing/2014/main" id="{89FB7A97-2050-4E17-AB89-5199898D9829}"/>
              </a:ext>
            </a:extLst>
          </p:cNvPr>
          <p:cNvSpPr txBox="1"/>
          <p:nvPr/>
        </p:nvSpPr>
        <p:spPr>
          <a:xfrm>
            <a:off x="494438" y="1969986"/>
            <a:ext cx="11252803" cy="1384995"/>
          </a:xfrm>
          <a:prstGeom prst="rect">
            <a:avLst/>
          </a:prstGeom>
          <a:noFill/>
        </p:spPr>
        <p:txBody>
          <a:bodyPr wrap="square" rtlCol="0">
            <a:spAutoFit/>
          </a:bodyPr>
          <a:lstStyle/>
          <a:p>
            <a:pPr>
              <a:lnSpc>
                <a:spcPct val="150000"/>
              </a:lnSpc>
            </a:pPr>
            <a:r>
              <a:rPr lang="en-US" sz="2800" smtClean="0">
                <a:latin typeface="Calibri" panose="020F0502020204030204" pitchFamily="34" charset="0"/>
                <a:cs typeface="Calibri" panose="020F0502020204030204" pitchFamily="34" charset="0"/>
              </a:rPr>
              <a:t>How </a:t>
            </a:r>
            <a:r>
              <a:rPr lang="en-US" sz="2800">
                <a:latin typeface="Calibri" panose="020F0502020204030204" pitchFamily="34" charset="0"/>
                <a:cs typeface="Calibri" panose="020F0502020204030204" pitchFamily="34" charset="0"/>
              </a:rPr>
              <a:t>many parts are there in </a:t>
            </a:r>
            <a:r>
              <a:rPr lang="en-US" sz="2800" smtClean="0">
                <a:latin typeface="Calibri" panose="020F0502020204030204" pitchFamily="34" charset="0"/>
                <a:cs typeface="Calibri" panose="020F0502020204030204" pitchFamily="34" charset="0"/>
              </a:rPr>
              <a:t>an article about advantages and disadvantages of smart cities? What do you write in each part?</a:t>
            </a:r>
          </a:p>
        </p:txBody>
      </p:sp>
      <p:sp>
        <p:nvSpPr>
          <p:cNvPr id="10" name="Rectangle 9"/>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781675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0BAC5994-6BF9-AE41-AC48-5A10285266A3}"/>
              </a:ext>
            </a:extLst>
          </p:cNvPr>
          <p:cNvSpPr>
            <a:spLocks noGrp="1"/>
          </p:cNvSpPr>
          <p:nvPr>
            <p:ph type="subTitle" idx="1"/>
          </p:nvPr>
        </p:nvSpPr>
        <p:spPr>
          <a:xfrm>
            <a:off x="1533985" y="1807839"/>
            <a:ext cx="8753494" cy="2315821"/>
          </a:xfrm>
          <a:noFill/>
        </p:spPr>
        <p:txBody>
          <a:bodyPr anchor="t"/>
          <a:lstStyle/>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Do exercises in the workbook.</a:t>
            </a:r>
          </a:p>
          <a:p>
            <a:pPr marL="482600" indent="-342900" algn="l">
              <a:lnSpc>
                <a:spcPct val="150000"/>
              </a:lnSpc>
              <a:buFont typeface="Arial" panose="020B0604020202020204" pitchFamily="34" charset="0"/>
              <a:buChar char="•"/>
            </a:pPr>
            <a:r>
              <a:rPr lang="en-GB" sz="2800" dirty="0">
                <a:latin typeface="+mn-lt"/>
                <a:cs typeface="Arial" panose="020B0604020202020204" pitchFamily="34" charset="0"/>
              </a:rPr>
              <a:t>Prepare </a:t>
            </a:r>
            <a:r>
              <a:rPr lang="en-GB" sz="2800">
                <a:latin typeface="+mn-lt"/>
                <a:cs typeface="Arial" panose="020B0604020202020204" pitchFamily="34" charset="0"/>
              </a:rPr>
              <a:t>for </a:t>
            </a:r>
            <a:r>
              <a:rPr lang="en-GB" smtClean="0">
                <a:latin typeface="+mn-lt"/>
                <a:cs typeface="Arial" panose="020B0604020202020204" pitchFamily="34" charset="0"/>
              </a:rPr>
              <a:t>lesson 7 unit 3</a:t>
            </a:r>
            <a:r>
              <a:rPr lang="en-GB" sz="2800" smtClean="0">
                <a:latin typeface="+mn-lt"/>
                <a:cs typeface="Arial" panose="020B0604020202020204" pitchFamily="34" charset="0"/>
              </a:rPr>
              <a:t>.</a:t>
            </a:r>
            <a:endParaRPr lang="en-GB" sz="2800" dirty="0">
              <a:latin typeface="+mn-lt"/>
              <a:cs typeface="Arial" panose="020B0604020202020204" pitchFamily="34" charset="0"/>
            </a:endParaRPr>
          </a:p>
        </p:txBody>
      </p:sp>
      <p:sp>
        <p:nvSpPr>
          <p:cNvPr id="6" name="Rounded Rectangle 5"/>
          <p:cNvSpPr/>
          <p:nvPr/>
        </p:nvSpPr>
        <p:spPr>
          <a:xfrm>
            <a:off x="805954" y="119560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7" name="TextBox 6"/>
          <p:cNvSpPr txBox="1"/>
          <p:nvPr/>
        </p:nvSpPr>
        <p:spPr>
          <a:xfrm>
            <a:off x="836126" y="109995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Rectangle 7"/>
          <p:cNvSpPr/>
          <p:nvPr/>
        </p:nvSpPr>
        <p:spPr>
          <a:xfrm>
            <a:off x="1338732" y="1181680"/>
            <a:ext cx="4572000" cy="584775"/>
          </a:xfrm>
          <a:prstGeom prst="rect">
            <a:avLst/>
          </a:prstGeom>
        </p:spPr>
        <p:txBody>
          <a:bodyPr>
            <a:spAutoFit/>
          </a:bodyPr>
          <a:lstStyle/>
          <a:p>
            <a:pPr algn="just"/>
            <a:r>
              <a:rPr lang="en-US" sz="3200" b="1" dirty="0">
                <a:cs typeface="Arial" panose="020B0604020202020204" pitchFamily="34" charset="0"/>
              </a:rPr>
              <a:t>Homework</a:t>
            </a:r>
          </a:p>
        </p:txBody>
      </p:sp>
      <p:sp>
        <p:nvSpPr>
          <p:cNvPr id="9" name="Rectangle 8"/>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41253664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65998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7999"/>
          </a:xfrm>
          <a:prstGeom prst="rect">
            <a:avLst/>
          </a:prstGeom>
        </p:spPr>
      </p:pic>
      <p:sp>
        <p:nvSpPr>
          <p:cNvPr id="3" name="WordArt 13"/>
          <p:cNvSpPr>
            <a:spLocks noChangeArrowheads="1" noChangeShapeType="1" noTextEdit="1"/>
          </p:cNvSpPr>
          <p:nvPr/>
        </p:nvSpPr>
        <p:spPr bwMode="auto">
          <a:xfrm>
            <a:off x="2513215" y="487680"/>
            <a:ext cx="67056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38100">
                  <a:solidFill>
                    <a:srgbClr val="FFFF00"/>
                  </a:solidFill>
                  <a:round/>
                  <a:headEnd/>
                  <a:tailEnd/>
                </a:ln>
                <a:solidFill>
                  <a:srgbClr val="FF0000"/>
                </a:solidFill>
                <a:latin typeface="Arial Black" panose="020B0A04020102020204" pitchFamily="34" charset="0"/>
              </a:rPr>
              <a:t>LUCKY STAR</a:t>
            </a:r>
          </a:p>
        </p:txBody>
      </p:sp>
      <p:sp>
        <p:nvSpPr>
          <p:cNvPr id="4" name="AutoShape 4">
            <a:hlinkClick r:id="rId3" action="ppaction://hlinksldjump"/>
          </p:cNvPr>
          <p:cNvSpPr>
            <a:spLocks noChangeArrowheads="1"/>
          </p:cNvSpPr>
          <p:nvPr/>
        </p:nvSpPr>
        <p:spPr bwMode="auto">
          <a:xfrm>
            <a:off x="1143000" y="2895600"/>
            <a:ext cx="1676400" cy="1371600"/>
          </a:xfrm>
          <a:prstGeom prst="star5">
            <a:avLst/>
          </a:prstGeom>
          <a:solidFill>
            <a:srgbClr val="FF0000"/>
          </a:solidFill>
          <a:ln w="9525">
            <a:solidFill>
              <a:schemeClr val="tx1"/>
            </a:solidFill>
            <a:miter lim="800000"/>
            <a:headEnd/>
            <a:tailEnd/>
          </a:ln>
          <a:effectLst/>
        </p:spPr>
        <p:txBody>
          <a:bodyPr wrap="none" anchor="ctr"/>
          <a:lstStyle/>
          <a:p>
            <a:pPr algn="ctr"/>
            <a:endParaRPr lang="en-US" altLang="en-US" sz="2800">
              <a:solidFill>
                <a:srgbClr val="FF0000"/>
              </a:solidFill>
            </a:endParaRPr>
          </a:p>
        </p:txBody>
      </p:sp>
      <p:sp>
        <p:nvSpPr>
          <p:cNvPr id="5" name="AutoShape 4">
            <a:hlinkClick r:id="rId4" action="ppaction://hlinksldjump"/>
          </p:cNvPr>
          <p:cNvSpPr>
            <a:spLocks noChangeArrowheads="1"/>
          </p:cNvSpPr>
          <p:nvPr/>
        </p:nvSpPr>
        <p:spPr bwMode="auto">
          <a:xfrm>
            <a:off x="3672840" y="2895600"/>
            <a:ext cx="1676400" cy="1371600"/>
          </a:xfrm>
          <a:prstGeom prst="star5">
            <a:avLst/>
          </a:prstGeom>
          <a:solidFill>
            <a:schemeClr val="accent4">
              <a:lumMod val="60000"/>
              <a:lumOff val="40000"/>
            </a:schemeClr>
          </a:solidFill>
          <a:ln w="9525">
            <a:solidFill>
              <a:schemeClr val="tx1"/>
            </a:solidFill>
            <a:miter lim="800000"/>
            <a:headEnd/>
            <a:tailEnd/>
          </a:ln>
          <a:effectLst/>
        </p:spPr>
        <p:txBody>
          <a:bodyPr wrap="none" anchor="ctr"/>
          <a:lstStyle/>
          <a:p>
            <a:pPr algn="ctr"/>
            <a:endParaRPr lang="en-US" altLang="en-US" sz="2800">
              <a:solidFill>
                <a:srgbClr val="FFFF00"/>
              </a:solidFill>
            </a:endParaRPr>
          </a:p>
        </p:txBody>
      </p:sp>
      <p:sp>
        <p:nvSpPr>
          <p:cNvPr id="6" name="AutoShape 4">
            <a:hlinkClick r:id="rId5" action="ppaction://hlinksldjump"/>
          </p:cNvPr>
          <p:cNvSpPr>
            <a:spLocks noChangeArrowheads="1"/>
          </p:cNvSpPr>
          <p:nvPr/>
        </p:nvSpPr>
        <p:spPr bwMode="auto">
          <a:xfrm>
            <a:off x="6256020" y="2895600"/>
            <a:ext cx="1676400" cy="1371600"/>
          </a:xfrm>
          <a:prstGeom prst="star5">
            <a:avLst/>
          </a:prstGeom>
          <a:solidFill>
            <a:srgbClr val="7030A0"/>
          </a:solidFill>
          <a:ln w="9525">
            <a:solidFill>
              <a:schemeClr val="tx1"/>
            </a:solidFill>
            <a:miter lim="800000"/>
            <a:headEnd/>
            <a:tailEnd/>
          </a:ln>
          <a:effectLst/>
        </p:spPr>
        <p:txBody>
          <a:bodyPr wrap="none" anchor="ctr"/>
          <a:lstStyle/>
          <a:p>
            <a:pPr algn="ctr"/>
            <a:endParaRPr lang="en-US" altLang="en-US" sz="2800">
              <a:solidFill>
                <a:srgbClr val="FFFF00"/>
              </a:solidFill>
            </a:endParaRPr>
          </a:p>
        </p:txBody>
      </p:sp>
      <p:sp>
        <p:nvSpPr>
          <p:cNvPr id="7" name="AutoShape 4">
            <a:hlinkClick r:id="rId6" action="ppaction://hlinksldjump"/>
          </p:cNvPr>
          <p:cNvSpPr>
            <a:spLocks noChangeArrowheads="1"/>
          </p:cNvSpPr>
          <p:nvPr/>
        </p:nvSpPr>
        <p:spPr bwMode="auto">
          <a:xfrm>
            <a:off x="8934796" y="2895600"/>
            <a:ext cx="1676400" cy="1371600"/>
          </a:xfrm>
          <a:prstGeom prst="star5">
            <a:avLst/>
          </a:prstGeom>
          <a:solidFill>
            <a:schemeClr val="accent6">
              <a:lumMod val="75000"/>
            </a:schemeClr>
          </a:solidFill>
          <a:ln w="9525">
            <a:solidFill>
              <a:schemeClr val="tx1"/>
            </a:solidFill>
            <a:miter lim="800000"/>
            <a:headEnd/>
            <a:tailEnd/>
          </a:ln>
          <a:effectLst/>
        </p:spPr>
        <p:txBody>
          <a:bodyPr wrap="none" anchor="ctr"/>
          <a:lstStyle/>
          <a:p>
            <a:pPr algn="ctr"/>
            <a:endParaRPr lang="en-US" altLang="en-US" sz="2800">
              <a:solidFill>
                <a:srgbClr val="FFFF00"/>
              </a:solidFill>
            </a:endParaRPr>
          </a:p>
        </p:txBody>
      </p:sp>
      <p:sp>
        <p:nvSpPr>
          <p:cNvPr id="8" name="Right Arrow 7">
            <a:hlinkClick r:id="rId7" action="ppaction://hlinksldjump"/>
          </p:cNvPr>
          <p:cNvSpPr/>
          <p:nvPr/>
        </p:nvSpPr>
        <p:spPr>
          <a:xfrm>
            <a:off x="10786188" y="5038530"/>
            <a:ext cx="978408" cy="10817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2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Clr clrSpc="rgb" dir="cw">
                                      <p:cBhvr override="childStyle">
                                        <p:cTn id="6" dur="100" fill="hold"/>
                                        <p:tgtEl>
                                          <p:spTgt spid="3"/>
                                        </p:tgtEl>
                                        <p:attrNameLst>
                                          <p:attrName>style.color</p:attrName>
                                        </p:attrNameLst>
                                      </p:cBhvr>
                                      <p:to>
                                        <a:schemeClr val="accent2"/>
                                      </p:to>
                                    </p:animClr>
                                    <p:animClr clrSpc="rgb" dir="cw">
                                      <p:cBhvr>
                                        <p:cTn id="7" dur="100" fill="hold"/>
                                        <p:tgtEl>
                                          <p:spTgt spid="3"/>
                                        </p:tgtEl>
                                        <p:attrNameLst>
                                          <p:attrName>fillcolor</p:attrName>
                                        </p:attrNameLst>
                                      </p:cBhvr>
                                      <p:to>
                                        <a:schemeClr val="accent2"/>
                                      </p:to>
                                    </p:animClr>
                                    <p:set>
                                      <p:cBhvr>
                                        <p:cTn id="8" dur="100" fill="hold"/>
                                        <p:tgtEl>
                                          <p:spTgt spid="3"/>
                                        </p:tgtEl>
                                        <p:attrNameLst>
                                          <p:attrName>fill.type</p:attrName>
                                        </p:attrNameLst>
                                      </p:cBhvr>
                                      <p:to>
                                        <p:strVal val="solid"/>
                                      </p:to>
                                    </p:set>
                                    <p:set>
                                      <p:cBhvr>
                                        <p:cTn id="9" dur="100" fill="hold"/>
                                        <p:tgtEl>
                                          <p:spTgt spid="3"/>
                                        </p:tgtEl>
                                        <p:attrNameLst>
                                          <p:attrName>fill.on</p:attrName>
                                        </p:attrNameLst>
                                      </p:cBhvr>
                                      <p:to>
                                        <p:strVal val="true"/>
                                      </p:to>
                                    </p:se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afterEffect">
                                  <p:stCondLst>
                                    <p:cond delay="0"/>
                                  </p:stCondLst>
                                  <p:childTnLst>
                                    <p:animEffect transition="out" filter="fade">
                                      <p:cBhvr>
                                        <p:cTn id="27" dur="1000"/>
                                        <p:tgtEl>
                                          <p:spTgt spid="4"/>
                                        </p:tgtEl>
                                      </p:cBhvr>
                                    </p:animEffect>
                                    <p:anim calcmode="lin" valueType="num">
                                      <p:cBhvr>
                                        <p:cTn id="28" dur="1000"/>
                                        <p:tgtEl>
                                          <p:spTgt spid="4"/>
                                        </p:tgtEl>
                                        <p:attrNameLst>
                                          <p:attrName>ppt_x</p:attrName>
                                        </p:attrNameLst>
                                      </p:cBhvr>
                                      <p:tavLst>
                                        <p:tav tm="0">
                                          <p:val>
                                            <p:strVal val="ppt_x"/>
                                          </p:val>
                                        </p:tav>
                                        <p:tav tm="100000">
                                          <p:val>
                                            <p:strVal val="ppt_x"/>
                                          </p:val>
                                        </p:tav>
                                      </p:tavLst>
                                    </p:anim>
                                    <p:anim calcmode="lin" valueType="num">
                                      <p:cBhvr>
                                        <p:cTn id="29" dur="1000"/>
                                        <p:tgtEl>
                                          <p:spTgt spid="4"/>
                                        </p:tgtEl>
                                        <p:attrNameLst>
                                          <p:attrName>ppt_y</p:attrName>
                                        </p:attrNameLst>
                                      </p:cBhvr>
                                      <p:tavLst>
                                        <p:tav tm="0">
                                          <p:val>
                                            <p:strVal val="ppt_y"/>
                                          </p:val>
                                        </p:tav>
                                        <p:tav tm="100000">
                                          <p:val>
                                            <p:strVal val="ppt_y-.1"/>
                                          </p:val>
                                        </p:tav>
                                      </p:tavLst>
                                    </p:anim>
                                    <p:set>
                                      <p:cBhvr>
                                        <p:cTn id="30"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5"/>
                    </p:tgtEl>
                  </p:cond>
                </p:stCondLst>
                <p:endSync evt="end" delay="0">
                  <p:rtn val="all"/>
                </p:endSync>
                <p:childTnLst>
                  <p:par>
                    <p:cTn id="32" fill="hold">
                      <p:stCondLst>
                        <p:cond delay="0"/>
                      </p:stCondLst>
                      <p:childTnLst>
                        <p:par>
                          <p:cTn id="33" fill="hold">
                            <p:stCondLst>
                              <p:cond delay="0"/>
                            </p:stCondLst>
                            <p:childTnLst>
                              <p:par>
                                <p:cTn id="34" presetID="47" presetClass="exit" presetSubtype="0" fill="hold" grpId="0" nodeType="afterEffect">
                                  <p:stCondLst>
                                    <p:cond delay="0"/>
                                  </p:stCondLst>
                                  <p:childTnLst>
                                    <p:animEffect transition="out" filter="fade">
                                      <p:cBhvr>
                                        <p:cTn id="35" dur="1000"/>
                                        <p:tgtEl>
                                          <p:spTgt spid="5"/>
                                        </p:tgtEl>
                                      </p:cBhvr>
                                    </p:animEffect>
                                    <p:anim calcmode="lin" valueType="num">
                                      <p:cBhvr>
                                        <p:cTn id="36" dur="1000"/>
                                        <p:tgtEl>
                                          <p:spTgt spid="5"/>
                                        </p:tgtEl>
                                        <p:attrNameLst>
                                          <p:attrName>ppt_x</p:attrName>
                                        </p:attrNameLst>
                                      </p:cBhvr>
                                      <p:tavLst>
                                        <p:tav tm="0">
                                          <p:val>
                                            <p:strVal val="ppt_x"/>
                                          </p:val>
                                        </p:tav>
                                        <p:tav tm="100000">
                                          <p:val>
                                            <p:strVal val="ppt_x"/>
                                          </p:val>
                                        </p:tav>
                                      </p:tavLst>
                                    </p:anim>
                                    <p:anim calcmode="lin" valueType="num">
                                      <p:cBhvr>
                                        <p:cTn id="37" dur="1000"/>
                                        <p:tgtEl>
                                          <p:spTgt spid="5"/>
                                        </p:tgtEl>
                                        <p:attrNameLst>
                                          <p:attrName>ppt_y</p:attrName>
                                        </p:attrNameLst>
                                      </p:cBhvr>
                                      <p:tavLst>
                                        <p:tav tm="0">
                                          <p:val>
                                            <p:strVal val="ppt_y"/>
                                          </p:val>
                                        </p:tav>
                                        <p:tav tm="100000">
                                          <p:val>
                                            <p:strVal val="ppt_y-.1"/>
                                          </p:val>
                                        </p:tav>
                                      </p:tavLst>
                                    </p:anim>
                                    <p:set>
                                      <p:cBhvr>
                                        <p:cTn id="3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47" presetClass="exit" presetSubtype="0" fill="hold" grpId="0" nodeType="afterEffect">
                                  <p:stCondLst>
                                    <p:cond delay="0"/>
                                  </p:stCondLst>
                                  <p:childTnLst>
                                    <p:animEffect transition="out" filter="fade">
                                      <p:cBhvr>
                                        <p:cTn id="43" dur="1000"/>
                                        <p:tgtEl>
                                          <p:spTgt spid="6"/>
                                        </p:tgtEl>
                                      </p:cBhvr>
                                    </p:animEffect>
                                    <p:anim calcmode="lin" valueType="num">
                                      <p:cBhvr>
                                        <p:cTn id="44" dur="1000"/>
                                        <p:tgtEl>
                                          <p:spTgt spid="6"/>
                                        </p:tgtEl>
                                        <p:attrNameLst>
                                          <p:attrName>ppt_x</p:attrName>
                                        </p:attrNameLst>
                                      </p:cBhvr>
                                      <p:tavLst>
                                        <p:tav tm="0">
                                          <p:val>
                                            <p:strVal val="ppt_x"/>
                                          </p:val>
                                        </p:tav>
                                        <p:tav tm="100000">
                                          <p:val>
                                            <p:strVal val="ppt_x"/>
                                          </p:val>
                                        </p:tav>
                                      </p:tavLst>
                                    </p:anim>
                                    <p:anim calcmode="lin" valueType="num">
                                      <p:cBhvr>
                                        <p:cTn id="45" dur="1000"/>
                                        <p:tgtEl>
                                          <p:spTgt spid="6"/>
                                        </p:tgtEl>
                                        <p:attrNameLst>
                                          <p:attrName>ppt_y</p:attrName>
                                        </p:attrNameLst>
                                      </p:cBhvr>
                                      <p:tavLst>
                                        <p:tav tm="0">
                                          <p:val>
                                            <p:strVal val="ppt_y"/>
                                          </p:val>
                                        </p:tav>
                                        <p:tav tm="100000">
                                          <p:val>
                                            <p:strVal val="ppt_y-.1"/>
                                          </p:val>
                                        </p:tav>
                                      </p:tavLst>
                                    </p:anim>
                                    <p:set>
                                      <p:cBhvr>
                                        <p:cTn id="4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7" restart="whenNotActive" fill="hold" evtFilter="cancelBubble" nodeType="interactiveSeq">
                <p:stCondLst>
                  <p:cond evt="onClick" delay="0">
                    <p:tgtEl>
                      <p:spTgt spid="7"/>
                    </p:tgtEl>
                  </p:cond>
                </p:stCondLst>
                <p:endSync evt="end" delay="0">
                  <p:rtn val="all"/>
                </p:endSync>
                <p:childTnLst>
                  <p:par>
                    <p:cTn id="48" fill="hold">
                      <p:stCondLst>
                        <p:cond delay="0"/>
                      </p:stCondLst>
                      <p:childTnLst>
                        <p:par>
                          <p:cTn id="49" fill="hold">
                            <p:stCondLst>
                              <p:cond delay="0"/>
                            </p:stCondLst>
                            <p:childTnLst>
                              <p:par>
                                <p:cTn id="50" presetID="47" presetClass="exit" presetSubtype="0" fill="hold" grpId="0" nodeType="afterEffect">
                                  <p:stCondLst>
                                    <p:cond delay="0"/>
                                  </p:stCondLst>
                                  <p:childTnLst>
                                    <p:animEffect transition="out" filter="fade">
                                      <p:cBhvr>
                                        <p:cTn id="51" dur="1000"/>
                                        <p:tgtEl>
                                          <p:spTgt spid="7"/>
                                        </p:tgtEl>
                                      </p:cBhvr>
                                    </p:animEffect>
                                    <p:anim calcmode="lin" valueType="num">
                                      <p:cBhvr>
                                        <p:cTn id="52" dur="1000"/>
                                        <p:tgtEl>
                                          <p:spTgt spid="7"/>
                                        </p:tgtEl>
                                        <p:attrNameLst>
                                          <p:attrName>ppt_x</p:attrName>
                                        </p:attrNameLst>
                                      </p:cBhvr>
                                      <p:tavLst>
                                        <p:tav tm="0">
                                          <p:val>
                                            <p:strVal val="ppt_x"/>
                                          </p:val>
                                        </p:tav>
                                        <p:tav tm="100000">
                                          <p:val>
                                            <p:strVal val="ppt_x"/>
                                          </p:val>
                                        </p:tav>
                                      </p:tavLst>
                                    </p:anim>
                                    <p:anim calcmode="lin" valueType="num">
                                      <p:cBhvr>
                                        <p:cTn id="53" dur="1000"/>
                                        <p:tgtEl>
                                          <p:spTgt spid="7"/>
                                        </p:tgtEl>
                                        <p:attrNameLst>
                                          <p:attrName>ppt_y</p:attrName>
                                        </p:attrNameLst>
                                      </p:cBhvr>
                                      <p:tavLst>
                                        <p:tav tm="0">
                                          <p:val>
                                            <p:strVal val="ppt_y"/>
                                          </p:val>
                                        </p:tav>
                                        <p:tav tm="100000">
                                          <p:val>
                                            <p:strVal val="ppt_y-.1"/>
                                          </p:val>
                                        </p:tav>
                                      </p:tavLst>
                                    </p:anim>
                                    <p:set>
                                      <p:cBhvr>
                                        <p:cTn id="5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3" grpId="0"/>
      <p:bldP spid="4" grpId="0" animBg="1"/>
      <p:bldP spid="4" grpId="1" animBg="1"/>
      <p:bldP spid="5" grpId="0" animBg="1"/>
      <p:bldP spid="5" grpId="1"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438400" y="228600"/>
            <a:ext cx="3048000" cy="707886"/>
          </a:xfrm>
          <a:prstGeom prst="rect">
            <a:avLst/>
          </a:prstGeom>
          <a:solidFill>
            <a:schemeClr val="bg1">
              <a:alpha val="75999"/>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4000" smtClean="0"/>
              <a:t>What is it?</a:t>
            </a:r>
            <a:endParaRPr lang="en-US" altLang="en-US" sz="4000"/>
          </a:p>
        </p:txBody>
      </p:sp>
      <p:sp>
        <p:nvSpPr>
          <p:cNvPr id="9222" name="Text Box 6"/>
          <p:cNvSpPr txBox="1">
            <a:spLocks noChangeArrowheads="1"/>
          </p:cNvSpPr>
          <p:nvPr/>
        </p:nvSpPr>
        <p:spPr bwMode="auto">
          <a:xfrm>
            <a:off x="2362200" y="5867401"/>
            <a:ext cx="7848600" cy="707886"/>
          </a:xfrm>
          <a:prstGeom prst="rect">
            <a:avLst/>
          </a:prstGeom>
          <a:solidFill>
            <a:schemeClr val="bg1">
              <a:alpha val="72000"/>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smtClean="0">
                <a:solidFill>
                  <a:srgbClr val="FF0000"/>
                </a:solidFill>
              </a:rPr>
              <a:t>It is an article</a:t>
            </a:r>
            <a:endParaRPr lang="en-US" altLang="en-US" sz="4000">
              <a:solidFill>
                <a:srgbClr val="FF0000"/>
              </a:solidFill>
            </a:endParaRPr>
          </a:p>
        </p:txBody>
      </p:sp>
      <p:sp>
        <p:nvSpPr>
          <p:cNvPr id="9224" name="AutoShape 8">
            <a:hlinkClick r:id="rId2" action="ppaction://hlinksldjump" highlightClick="1"/>
          </p:cNvPr>
          <p:cNvSpPr>
            <a:spLocks noChangeArrowheads="1"/>
          </p:cNvSpPr>
          <p:nvPr/>
        </p:nvSpPr>
        <p:spPr bwMode="auto">
          <a:xfrm>
            <a:off x="10058400" y="4876800"/>
            <a:ext cx="3810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 name="Picture 1"/>
          <p:cNvPicPr>
            <a:picLocks noChangeAspect="1"/>
          </p:cNvPicPr>
          <p:nvPr/>
        </p:nvPicPr>
        <p:blipFill>
          <a:blip r:embed="rId3"/>
          <a:stretch>
            <a:fillRect/>
          </a:stretch>
        </p:blipFill>
        <p:spPr>
          <a:xfrm>
            <a:off x="2640563" y="1063690"/>
            <a:ext cx="7240555" cy="4478694"/>
          </a:xfrm>
          <a:prstGeom prst="rect">
            <a:avLst/>
          </a:prstGeom>
        </p:spPr>
      </p:pic>
    </p:spTree>
    <p:extLst>
      <p:ext uri="{BB962C8B-B14F-4D97-AF65-F5344CB8AC3E}">
        <p14:creationId xmlns:p14="http://schemas.microsoft.com/office/powerpoint/2010/main" val="2601551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2"/>
                                        </p:tgtEl>
                                        <p:attrNameLst>
                                          <p:attrName>style.visibility</p:attrName>
                                        </p:attrNameLst>
                                      </p:cBhvr>
                                      <p:to>
                                        <p:strVal val="visible"/>
                                      </p:to>
                                    </p:set>
                                    <p:anim calcmode="discrete" valueType="clr">
                                      <p:cBhvr override="childStyle">
                                        <p:cTn id="7"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2"/>
                                        </p:tgtEl>
                                        <p:attrNameLst>
                                          <p:attrName>fillcolor</p:attrName>
                                        </p:attrNameLst>
                                      </p:cBhvr>
                                      <p:tavLst>
                                        <p:tav tm="0">
                                          <p:val>
                                            <p:clrVal>
                                              <a:schemeClr val="accent2"/>
                                            </p:clrVal>
                                          </p:val>
                                        </p:tav>
                                        <p:tav tm="50000">
                                          <p:val>
                                            <p:clrVal>
                                              <a:schemeClr val="hlink"/>
                                            </p:clrVal>
                                          </p:val>
                                        </p:tav>
                                      </p:tavLst>
                                    </p:anim>
                                    <p:set>
                                      <p:cBhvr>
                                        <p:cTn id="9" dur="80"/>
                                        <p:tgtEl>
                                          <p:spTgt spid="92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365379" y="480527"/>
            <a:ext cx="8282473" cy="707886"/>
          </a:xfrm>
          <a:prstGeom prst="rect">
            <a:avLst/>
          </a:prstGeom>
          <a:solidFill>
            <a:schemeClr val="bg1">
              <a:alpha val="75999"/>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smtClean="0"/>
              <a:t>Fill in the gap with one suitable word</a:t>
            </a:r>
          </a:p>
        </p:txBody>
      </p:sp>
      <p:sp>
        <p:nvSpPr>
          <p:cNvPr id="9222" name="Text Box 6"/>
          <p:cNvSpPr txBox="1">
            <a:spLocks noChangeArrowheads="1"/>
          </p:cNvSpPr>
          <p:nvPr/>
        </p:nvSpPr>
        <p:spPr bwMode="auto">
          <a:xfrm>
            <a:off x="2362200" y="5867401"/>
            <a:ext cx="7848600" cy="707886"/>
          </a:xfrm>
          <a:prstGeom prst="rect">
            <a:avLst/>
          </a:prstGeom>
          <a:solidFill>
            <a:schemeClr val="bg1">
              <a:alpha val="72000"/>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smtClean="0">
                <a:solidFill>
                  <a:srgbClr val="FF0000"/>
                </a:solidFill>
              </a:rPr>
              <a:t>by</a:t>
            </a:r>
            <a:endParaRPr lang="en-US" altLang="en-US" sz="4000">
              <a:solidFill>
                <a:srgbClr val="FF0000"/>
              </a:solidFill>
            </a:endParaRPr>
          </a:p>
        </p:txBody>
      </p:sp>
      <p:sp>
        <p:nvSpPr>
          <p:cNvPr id="6" name="Text Box 5"/>
          <p:cNvSpPr txBox="1">
            <a:spLocks noChangeArrowheads="1"/>
          </p:cNvSpPr>
          <p:nvPr/>
        </p:nvSpPr>
        <p:spPr bwMode="auto">
          <a:xfrm>
            <a:off x="1365379" y="1957873"/>
            <a:ext cx="9074021" cy="2123658"/>
          </a:xfrm>
          <a:prstGeom prst="rect">
            <a:avLst/>
          </a:prstGeom>
          <a:solidFill>
            <a:schemeClr val="bg1">
              <a:alpha val="75999"/>
            </a:schemeClr>
          </a:solidFill>
          <a:ln w="38100">
            <a:solidFill>
              <a:schemeClr val="accent6">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400" smtClean="0">
                <a:solidFill>
                  <a:srgbClr val="003300"/>
                </a:solidFill>
              </a:rPr>
              <a:t>Smart technologies make people's lives ________ reducing household chores.</a:t>
            </a:r>
          </a:p>
        </p:txBody>
      </p:sp>
      <p:sp>
        <p:nvSpPr>
          <p:cNvPr id="7" name="AutoShape 8">
            <a:hlinkClick r:id="rId2" action="ppaction://hlinksldjump" highlightClick="1"/>
          </p:cNvPr>
          <p:cNvSpPr>
            <a:spLocks noChangeArrowheads="1"/>
          </p:cNvSpPr>
          <p:nvPr/>
        </p:nvSpPr>
        <p:spPr bwMode="auto">
          <a:xfrm>
            <a:off x="10058400" y="4876800"/>
            <a:ext cx="3810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737214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2"/>
                                        </p:tgtEl>
                                        <p:attrNameLst>
                                          <p:attrName>style.visibility</p:attrName>
                                        </p:attrNameLst>
                                      </p:cBhvr>
                                      <p:to>
                                        <p:strVal val="visible"/>
                                      </p:to>
                                    </p:set>
                                    <p:anim calcmode="discrete" valueType="clr">
                                      <p:cBhvr override="childStyle">
                                        <p:cTn id="7"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2"/>
                                        </p:tgtEl>
                                        <p:attrNameLst>
                                          <p:attrName>fillcolor</p:attrName>
                                        </p:attrNameLst>
                                      </p:cBhvr>
                                      <p:tavLst>
                                        <p:tav tm="0">
                                          <p:val>
                                            <p:clrVal>
                                              <a:schemeClr val="accent2"/>
                                            </p:clrVal>
                                          </p:val>
                                        </p:tav>
                                        <p:tav tm="50000">
                                          <p:val>
                                            <p:clrVal>
                                              <a:schemeClr val="hlink"/>
                                            </p:clrVal>
                                          </p:val>
                                        </p:tav>
                                      </p:tavLst>
                                    </p:anim>
                                    <p:set>
                                      <p:cBhvr>
                                        <p:cTn id="9" dur="80"/>
                                        <p:tgtEl>
                                          <p:spTgt spid="92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1365379" y="480527"/>
            <a:ext cx="9579429" cy="707886"/>
          </a:xfrm>
          <a:prstGeom prst="rect">
            <a:avLst/>
          </a:prstGeom>
          <a:solidFill>
            <a:schemeClr val="bg1">
              <a:alpha val="75999"/>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smtClean="0"/>
              <a:t>Rearrange the words to make a full sentence</a:t>
            </a:r>
          </a:p>
        </p:txBody>
      </p:sp>
      <p:sp>
        <p:nvSpPr>
          <p:cNvPr id="9222" name="Text Box 6"/>
          <p:cNvSpPr txBox="1">
            <a:spLocks noChangeArrowheads="1"/>
          </p:cNvSpPr>
          <p:nvPr/>
        </p:nvSpPr>
        <p:spPr bwMode="auto">
          <a:xfrm>
            <a:off x="655475" y="5245255"/>
            <a:ext cx="10999236" cy="584775"/>
          </a:xfrm>
          <a:prstGeom prst="rect">
            <a:avLst/>
          </a:prstGeom>
          <a:solidFill>
            <a:schemeClr val="bg1">
              <a:alpha val="72000"/>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b="1">
                <a:solidFill>
                  <a:srgbClr val="FF0000"/>
                </a:solidFill>
              </a:rPr>
              <a:t>People find it difficult to use the technologies in the smart city.</a:t>
            </a:r>
          </a:p>
        </p:txBody>
      </p:sp>
      <p:sp>
        <p:nvSpPr>
          <p:cNvPr id="6" name="Text Box 5"/>
          <p:cNvSpPr txBox="1">
            <a:spLocks noChangeArrowheads="1"/>
          </p:cNvSpPr>
          <p:nvPr/>
        </p:nvSpPr>
        <p:spPr bwMode="auto">
          <a:xfrm>
            <a:off x="1775927" y="1957873"/>
            <a:ext cx="9168881" cy="2308324"/>
          </a:xfrm>
          <a:prstGeom prst="rect">
            <a:avLst/>
          </a:prstGeom>
          <a:solidFill>
            <a:schemeClr val="bg1">
              <a:alpha val="75999"/>
            </a:schemeClr>
          </a:solidFill>
          <a:ln w="38100">
            <a:solidFill>
              <a:schemeClr val="accent6">
                <a:lumMod val="5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800" smtClean="0">
                <a:solidFill>
                  <a:srgbClr val="003300"/>
                </a:solidFill>
              </a:rPr>
              <a:t>find/ use/ the/ it/ technologies/ difficult/ in/ the/ People/ smart/ </a:t>
            </a:r>
            <a:r>
              <a:rPr lang="en-US" altLang="en-US" sz="4800">
                <a:solidFill>
                  <a:srgbClr val="003300"/>
                </a:solidFill>
              </a:rPr>
              <a:t>to/</a:t>
            </a:r>
            <a:r>
              <a:rPr lang="en-US" altLang="en-US" sz="4800" smtClean="0">
                <a:solidFill>
                  <a:srgbClr val="003300"/>
                </a:solidFill>
              </a:rPr>
              <a:t> city.</a:t>
            </a:r>
          </a:p>
        </p:txBody>
      </p:sp>
      <p:sp>
        <p:nvSpPr>
          <p:cNvPr id="7" name="AutoShape 8">
            <a:hlinkClick r:id="rId2" action="ppaction://hlinksldjump" highlightClick="1"/>
          </p:cNvPr>
          <p:cNvSpPr>
            <a:spLocks noChangeArrowheads="1"/>
          </p:cNvSpPr>
          <p:nvPr/>
        </p:nvSpPr>
        <p:spPr bwMode="auto">
          <a:xfrm>
            <a:off x="11047445" y="4489026"/>
            <a:ext cx="3810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874344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2"/>
                                        </p:tgtEl>
                                        <p:attrNameLst>
                                          <p:attrName>style.visibility</p:attrName>
                                        </p:attrNameLst>
                                      </p:cBhvr>
                                      <p:to>
                                        <p:strVal val="visible"/>
                                      </p:to>
                                    </p:set>
                                    <p:anim calcmode="discrete" valueType="clr">
                                      <p:cBhvr override="childStyle">
                                        <p:cTn id="7"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2"/>
                                        </p:tgtEl>
                                        <p:attrNameLst>
                                          <p:attrName>fillcolor</p:attrName>
                                        </p:attrNameLst>
                                      </p:cBhvr>
                                      <p:tavLst>
                                        <p:tav tm="0">
                                          <p:val>
                                            <p:clrVal>
                                              <a:schemeClr val="accent2"/>
                                            </p:clrVal>
                                          </p:val>
                                        </p:tav>
                                        <p:tav tm="50000">
                                          <p:val>
                                            <p:clrVal>
                                              <a:schemeClr val="hlink"/>
                                            </p:clrVal>
                                          </p:val>
                                        </p:tav>
                                      </p:tavLst>
                                    </p:anim>
                                    <p:set>
                                      <p:cBhvr>
                                        <p:cTn id="9" dur="80"/>
                                        <p:tgtEl>
                                          <p:spTgt spid="92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p:cNvSpPr txBox="1">
            <a:spLocks noChangeArrowheads="1"/>
          </p:cNvSpPr>
          <p:nvPr/>
        </p:nvSpPr>
        <p:spPr bwMode="auto">
          <a:xfrm>
            <a:off x="2438400" y="228600"/>
            <a:ext cx="8562392" cy="707886"/>
          </a:xfrm>
          <a:prstGeom prst="rect">
            <a:avLst/>
          </a:prstGeom>
          <a:solidFill>
            <a:schemeClr val="bg1">
              <a:alpha val="75999"/>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4000" smtClean="0"/>
              <a:t>What do you call the topic of the article? </a:t>
            </a:r>
            <a:endParaRPr lang="en-US" altLang="en-US" sz="4000"/>
          </a:p>
        </p:txBody>
      </p:sp>
      <p:sp>
        <p:nvSpPr>
          <p:cNvPr id="9222" name="Text Box 6"/>
          <p:cNvSpPr txBox="1">
            <a:spLocks noChangeArrowheads="1"/>
          </p:cNvSpPr>
          <p:nvPr/>
        </p:nvSpPr>
        <p:spPr bwMode="auto">
          <a:xfrm>
            <a:off x="2362200" y="5867401"/>
            <a:ext cx="7848600" cy="707886"/>
          </a:xfrm>
          <a:prstGeom prst="rect">
            <a:avLst/>
          </a:prstGeom>
          <a:solidFill>
            <a:schemeClr val="bg1">
              <a:alpha val="72000"/>
            </a:schemeClr>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000" smtClean="0">
                <a:solidFill>
                  <a:srgbClr val="FF0000"/>
                </a:solidFill>
              </a:rPr>
              <a:t>It is the title (of the article)</a:t>
            </a:r>
            <a:endParaRPr lang="en-US" altLang="en-US" sz="4000">
              <a:solidFill>
                <a:srgbClr val="FF0000"/>
              </a:solidFill>
            </a:endParaRPr>
          </a:p>
        </p:txBody>
      </p:sp>
      <p:pic>
        <p:nvPicPr>
          <p:cNvPr id="2" name="Picture 1"/>
          <p:cNvPicPr>
            <a:picLocks noChangeAspect="1"/>
          </p:cNvPicPr>
          <p:nvPr/>
        </p:nvPicPr>
        <p:blipFill>
          <a:blip r:embed="rId2"/>
          <a:stretch>
            <a:fillRect/>
          </a:stretch>
        </p:blipFill>
        <p:spPr>
          <a:xfrm>
            <a:off x="2640563" y="1063690"/>
            <a:ext cx="7240555" cy="4478694"/>
          </a:xfrm>
          <a:prstGeom prst="rect">
            <a:avLst/>
          </a:prstGeom>
        </p:spPr>
      </p:pic>
      <p:sp>
        <p:nvSpPr>
          <p:cNvPr id="5" name="Oval 4"/>
          <p:cNvSpPr/>
          <p:nvPr/>
        </p:nvSpPr>
        <p:spPr>
          <a:xfrm>
            <a:off x="2827177" y="1261503"/>
            <a:ext cx="6848668" cy="1046584"/>
          </a:xfrm>
          <a:prstGeom prst="ellipse">
            <a:avLst/>
          </a:prstGeom>
          <a:solidFill>
            <a:srgbClr val="FFFFFF">
              <a:alpha val="0"/>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9" name="AutoShape 8">
            <a:hlinkClick r:id="rId3" action="ppaction://hlinksldjump" highlightClick="1"/>
          </p:cNvPr>
          <p:cNvSpPr>
            <a:spLocks noChangeArrowheads="1"/>
          </p:cNvSpPr>
          <p:nvPr/>
        </p:nvSpPr>
        <p:spPr bwMode="auto">
          <a:xfrm>
            <a:off x="10935477" y="4820816"/>
            <a:ext cx="381000" cy="5334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292020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22"/>
                                        </p:tgtEl>
                                        <p:attrNameLst>
                                          <p:attrName>style.visibility</p:attrName>
                                        </p:attrNameLst>
                                      </p:cBhvr>
                                      <p:to>
                                        <p:strVal val="visible"/>
                                      </p:to>
                                    </p:set>
                                    <p:anim calcmode="discrete" valueType="clr">
                                      <p:cBhvr override="childStyle">
                                        <p:cTn id="7" dur="80"/>
                                        <p:tgtEl>
                                          <p:spTgt spid="92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22"/>
                                        </p:tgtEl>
                                        <p:attrNameLst>
                                          <p:attrName>fillcolor</p:attrName>
                                        </p:attrNameLst>
                                      </p:cBhvr>
                                      <p:tavLst>
                                        <p:tav tm="0">
                                          <p:val>
                                            <p:clrVal>
                                              <a:schemeClr val="accent2"/>
                                            </p:clrVal>
                                          </p:val>
                                        </p:tav>
                                        <p:tav tm="50000">
                                          <p:val>
                                            <p:clrVal>
                                              <a:schemeClr val="hlink"/>
                                            </p:clrVal>
                                          </p:val>
                                        </p:tav>
                                      </p:tavLst>
                                    </p:anim>
                                    <p:set>
                                      <p:cBhvr>
                                        <p:cTn id="9" dur="80"/>
                                        <p:tgtEl>
                                          <p:spTgt spid="92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12191999" cy="6858001"/>
          </a:xfrm>
          <a:prstGeom prst="rect">
            <a:avLst/>
          </a:prstGeom>
        </p:spPr>
      </p:pic>
    </p:spTree>
    <p:extLst>
      <p:ext uri="{BB962C8B-B14F-4D97-AF65-F5344CB8AC3E}">
        <p14:creationId xmlns:p14="http://schemas.microsoft.com/office/powerpoint/2010/main" val="2217241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410819" y="1019670"/>
            <a:ext cx="10635186" cy="830997"/>
          </a:xfrm>
          <a:prstGeom prst="rect">
            <a:avLst/>
          </a:prstGeom>
          <a:noFill/>
        </p:spPr>
        <p:txBody>
          <a:bodyPr wrap="square">
            <a:spAutoFit/>
          </a:bodyPr>
          <a:lstStyle/>
          <a:p>
            <a:r>
              <a:rPr lang="en-US" sz="2400" b="1" dirty="0">
                <a:cs typeface="Arial" panose="020B0604020202020204" pitchFamily="34" charset="0"/>
              </a:rPr>
              <a:t>Read the following ideas and decide whether they are advantages or disadvantages of living in a smart city</a:t>
            </a:r>
            <a:r>
              <a:rPr lang="en-US" sz="2400" b="1" dirty="0" smtClean="0">
                <a:cs typeface="Arial" panose="020B0604020202020204" pitchFamily="34" charset="0"/>
              </a:rPr>
              <a:t>.</a:t>
            </a:r>
            <a:endParaRPr lang="en-US" sz="2400" b="1" dirty="0">
              <a:cs typeface="Arial" panose="020B0604020202020204" pitchFamily="34" charset="0"/>
            </a:endParaRPr>
          </a:p>
        </p:txBody>
      </p:sp>
      <p:sp>
        <p:nvSpPr>
          <p:cNvPr id="12" name="Rectangle 11"/>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PRE-WRITING</a:t>
            </a:r>
            <a:endParaRPr lang="en-US" sz="3600" b="1" dirty="0">
              <a:solidFill>
                <a:schemeClr val="bg1"/>
              </a:solidFill>
              <a:latin typeface="UTM Facebook K&amp;T" panose="02040603050506020204" pitchFamily="18" charset="0"/>
              <a:cs typeface="Arial" panose="020B0604020202020204" pitchFamily="34" charset="0"/>
            </a:endParaRPr>
          </a:p>
        </p:txBody>
      </p:sp>
      <p:graphicFrame>
        <p:nvGraphicFramePr>
          <p:cNvPr id="2" name="Table 1"/>
          <p:cNvGraphicFramePr>
            <a:graphicFrameLocks noGrp="1"/>
          </p:cNvGraphicFramePr>
          <p:nvPr>
            <p:extLst/>
          </p:nvPr>
        </p:nvGraphicFramePr>
        <p:xfrm>
          <a:off x="228600" y="1854417"/>
          <a:ext cx="11641015" cy="4908702"/>
        </p:xfrm>
        <a:graphic>
          <a:graphicData uri="http://schemas.openxmlformats.org/drawingml/2006/table">
            <a:tbl>
              <a:tblPr firstRow="1" bandRow="1">
                <a:tableStyleId>{BDBED569-4797-4DF1-A0F4-6AAB3CD982D8}</a:tableStyleId>
              </a:tblPr>
              <a:tblGrid>
                <a:gridCol w="8053754">
                  <a:extLst>
                    <a:ext uri="{9D8B030D-6E8A-4147-A177-3AD203B41FA5}">
                      <a16:colId xmlns="" xmlns:a16="http://schemas.microsoft.com/office/drawing/2014/main" val="20000"/>
                    </a:ext>
                  </a:extLst>
                </a:gridCol>
                <a:gridCol w="1582615">
                  <a:extLst>
                    <a:ext uri="{9D8B030D-6E8A-4147-A177-3AD203B41FA5}">
                      <a16:colId xmlns="" xmlns:a16="http://schemas.microsoft.com/office/drawing/2014/main" val="20001"/>
                    </a:ext>
                  </a:extLst>
                </a:gridCol>
                <a:gridCol w="2004646">
                  <a:extLst>
                    <a:ext uri="{9D8B030D-6E8A-4147-A177-3AD203B41FA5}">
                      <a16:colId xmlns="" xmlns:a16="http://schemas.microsoft.com/office/drawing/2014/main" val="20002"/>
                    </a:ext>
                  </a:extLst>
                </a:gridCol>
              </a:tblGrid>
              <a:tr h="498314">
                <a:tc>
                  <a:txBody>
                    <a:bodyPr/>
                    <a:lstStyle/>
                    <a:p>
                      <a:endParaRPr lang="en-US" dirty="0"/>
                    </a:p>
                  </a:txBody>
                  <a:tcPr/>
                </a:tc>
                <a:tc>
                  <a:txBody>
                    <a:bodyPr/>
                    <a:lstStyle/>
                    <a:p>
                      <a:r>
                        <a:rPr lang="en-US" sz="2200" dirty="0" smtClean="0"/>
                        <a:t>Advantages</a:t>
                      </a:r>
                      <a:endParaRPr lang="en-US" sz="2200" dirty="0">
                        <a:solidFill>
                          <a:schemeClr val="tx1"/>
                        </a:solidFill>
                      </a:endParaRPr>
                    </a:p>
                  </a:txBody>
                  <a:tcPr/>
                </a:tc>
                <a:tc>
                  <a:txBody>
                    <a:bodyPr/>
                    <a:lstStyle/>
                    <a:p>
                      <a:r>
                        <a:rPr lang="en-US" sz="2200" dirty="0" smtClean="0"/>
                        <a:t>Disadvantages</a:t>
                      </a:r>
                      <a:endParaRPr lang="en-US" sz="2200" dirty="0">
                        <a:solidFill>
                          <a:schemeClr val="tx1"/>
                        </a:solidFill>
                      </a:endParaRPr>
                    </a:p>
                  </a:txBody>
                  <a:tcPr/>
                </a:tc>
                <a:extLst>
                  <a:ext uri="{0D108BD9-81ED-4DB2-BD59-A6C34878D82A}">
                    <a16:rowId xmlns="" xmlns:a16="http://schemas.microsoft.com/office/drawing/2014/main" val="10000"/>
                  </a:ext>
                </a:extLst>
              </a:tr>
              <a:tr h="823505">
                <a:tc>
                  <a:txBody>
                    <a:bodyPr/>
                    <a:lstStyle/>
                    <a:p>
                      <a:r>
                        <a:rPr lang="en-US" sz="2500" dirty="0" smtClean="0">
                          <a:effectLst/>
                        </a:rPr>
                        <a:t>Smart </a:t>
                      </a:r>
                      <a:r>
                        <a:rPr lang="en-US" sz="2500" dirty="0">
                          <a:effectLst/>
                        </a:rPr>
                        <a:t>technologies make people’s lives </a:t>
                      </a:r>
                      <a:r>
                        <a:rPr lang="en-US" sz="2500" dirty="0" smtClean="0">
                          <a:effectLst/>
                        </a:rPr>
                        <a:t>easier</a:t>
                      </a:r>
                      <a:r>
                        <a:rPr lang="en-US" sz="2500" baseline="0" dirty="0" smtClean="0">
                          <a:effectLst/>
                        </a:rPr>
                        <a:t> </a:t>
                      </a:r>
                      <a:r>
                        <a:rPr lang="en-US" sz="2500" dirty="0" smtClean="0">
                          <a:effectLst/>
                        </a:rPr>
                        <a:t>by reducing</a:t>
                      </a:r>
                      <a:r>
                        <a:rPr lang="en-US" sz="2500" baseline="0" dirty="0" smtClean="0">
                          <a:effectLst/>
                        </a:rPr>
                        <a:t> </a:t>
                      </a:r>
                      <a:r>
                        <a:rPr lang="en-US" sz="2500" dirty="0" smtClean="0">
                          <a:effectLst/>
                        </a:rPr>
                        <a:t>household </a:t>
                      </a:r>
                      <a:r>
                        <a:rPr lang="en-US" sz="2500" dirty="0">
                          <a:effectLst/>
                        </a:rPr>
                        <a:t>chores.</a:t>
                      </a:r>
                      <a:endParaRPr lang="en-US" sz="2500" b="0" dirty="0">
                        <a:solidFill>
                          <a:schemeClr val="tx1"/>
                        </a:solidFill>
                        <a:effectLst/>
                        <a:latin typeface="+mn-lt"/>
                      </a:endParaRPr>
                    </a:p>
                  </a:txBody>
                  <a:tcPr anchor="ctr"/>
                </a:tc>
                <a:tc>
                  <a:txBody>
                    <a:bodyPr/>
                    <a:lstStyle/>
                    <a:p>
                      <a:pPr algn="ctr"/>
                      <a:endParaRPr lang="en-US" sz="4400" dirty="0">
                        <a:solidFill>
                          <a:srgbClr val="5C8E3A"/>
                        </a:solidFill>
                      </a:endParaRPr>
                    </a:p>
                  </a:txBody>
                  <a:tcPr/>
                </a:tc>
                <a:tc>
                  <a:txBody>
                    <a:bodyPr/>
                    <a:lstStyle/>
                    <a:p>
                      <a:endParaRPr lang="en-US" dirty="0"/>
                    </a:p>
                  </a:txBody>
                  <a:tcPr/>
                </a:tc>
                <a:extLst>
                  <a:ext uri="{0D108BD9-81ED-4DB2-BD59-A6C34878D82A}">
                    <a16:rowId xmlns="" xmlns:a16="http://schemas.microsoft.com/office/drawing/2014/main" val="10001"/>
                  </a:ext>
                </a:extLst>
              </a:tr>
              <a:tr h="823505">
                <a:tc>
                  <a:txBody>
                    <a:bodyPr/>
                    <a:lstStyle/>
                    <a:p>
                      <a:r>
                        <a:rPr lang="en-US" sz="2500" dirty="0" smtClean="0">
                          <a:effectLst/>
                        </a:rPr>
                        <a:t>Without </a:t>
                      </a:r>
                      <a:r>
                        <a:rPr lang="en-US" sz="2500" dirty="0">
                          <a:effectLst/>
                        </a:rPr>
                        <a:t>training, people will not know how to use </a:t>
                      </a:r>
                      <a:r>
                        <a:rPr lang="en-US" sz="2500" dirty="0" smtClean="0">
                          <a:effectLst/>
                        </a:rPr>
                        <a:t>the</a:t>
                      </a:r>
                      <a:r>
                        <a:rPr lang="en-US" sz="2500" baseline="0" dirty="0" smtClean="0">
                          <a:effectLst/>
                        </a:rPr>
                        <a:t> </a:t>
                      </a:r>
                      <a:r>
                        <a:rPr lang="en-US" sz="2500" dirty="0" smtClean="0">
                          <a:effectLst/>
                        </a:rPr>
                        <a:t>technologies </a:t>
                      </a:r>
                      <a:r>
                        <a:rPr lang="en-US" sz="2500" dirty="0">
                          <a:effectLst/>
                        </a:rPr>
                        <a:t>in the smart city.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2"/>
                  </a:ext>
                </a:extLst>
              </a:tr>
              <a:tr h="823505">
                <a:tc>
                  <a:txBody>
                    <a:bodyPr/>
                    <a:lstStyle/>
                    <a:p>
                      <a:r>
                        <a:rPr lang="en-US" sz="2500" dirty="0" smtClean="0">
                          <a:effectLst/>
                        </a:rPr>
                        <a:t>People </a:t>
                      </a:r>
                      <a:r>
                        <a:rPr lang="en-US" sz="2500" dirty="0">
                          <a:effectLst/>
                        </a:rPr>
                        <a:t>have limited privacy due to the cameras </a:t>
                      </a:r>
                      <a:r>
                        <a:rPr lang="en-US" sz="2500" dirty="0" smtClean="0">
                          <a:effectLst/>
                        </a:rPr>
                        <a:t>installed</a:t>
                      </a:r>
                      <a:r>
                        <a:rPr lang="en-US" sz="2500" baseline="0" dirty="0" smtClean="0">
                          <a:effectLst/>
                        </a:rPr>
                        <a:t> </a:t>
                      </a:r>
                      <a:r>
                        <a:rPr lang="en-US" sz="2500" dirty="0" smtClean="0">
                          <a:effectLst/>
                        </a:rPr>
                        <a:t>everywhere </a:t>
                      </a:r>
                      <a:r>
                        <a:rPr lang="en-US" sz="2500" dirty="0">
                          <a:effectLst/>
                        </a:rPr>
                        <a:t>in the city.</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3"/>
                  </a:ext>
                </a:extLst>
              </a:tr>
              <a:tr h="498314">
                <a:tc>
                  <a:txBody>
                    <a:bodyPr/>
                    <a:lstStyle/>
                    <a:p>
                      <a:r>
                        <a:rPr lang="en-US" sz="2500" dirty="0" smtClean="0">
                          <a:effectLst/>
                        </a:rPr>
                        <a:t>The </a:t>
                      </a:r>
                      <a:r>
                        <a:rPr lang="en-US" sz="2500" dirty="0">
                          <a:effectLst/>
                        </a:rPr>
                        <a:t>negative impact on the environment is less.</a:t>
                      </a:r>
                      <a:endParaRPr lang="en-US" sz="2500" b="0" dirty="0">
                        <a:solidFill>
                          <a:schemeClr val="tx1"/>
                        </a:solidFill>
                        <a:effectLst/>
                        <a:latin typeface="+mn-lt"/>
                      </a:endParaRPr>
                    </a:p>
                  </a:txBody>
                  <a:tcPr anchor="ctr"/>
                </a:tc>
                <a:tc>
                  <a:txBody>
                    <a:bodyPr/>
                    <a:lstStyle/>
                    <a:p>
                      <a:endParaRPr lang="en-US" dirty="0"/>
                    </a:p>
                  </a:txBody>
                  <a:tcPr/>
                </a:tc>
                <a:tc>
                  <a:txBody>
                    <a:bodyPr/>
                    <a:lstStyle/>
                    <a:p>
                      <a:endParaRPr lang="en-US"/>
                    </a:p>
                  </a:txBody>
                  <a:tcPr/>
                </a:tc>
                <a:extLst>
                  <a:ext uri="{0D108BD9-81ED-4DB2-BD59-A6C34878D82A}">
                    <a16:rowId xmlns="" xmlns:a16="http://schemas.microsoft.com/office/drawing/2014/main" val="10004"/>
                  </a:ext>
                </a:extLst>
              </a:tr>
              <a:tr h="498314">
                <a:tc>
                  <a:txBody>
                    <a:bodyPr/>
                    <a:lstStyle/>
                    <a:p>
                      <a:r>
                        <a:rPr lang="en-US" sz="2500" dirty="0" smtClean="0">
                          <a:effectLst/>
                        </a:rPr>
                        <a:t>Smart </a:t>
                      </a:r>
                      <a:r>
                        <a:rPr lang="en-US" sz="2500" dirty="0">
                          <a:effectLst/>
                        </a:rPr>
                        <a:t>technologies help the city operate more efficiently.</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a:p>
                  </a:txBody>
                  <a:tcPr/>
                </a:tc>
                <a:extLst>
                  <a:ext uri="{0D108BD9-81ED-4DB2-BD59-A6C34878D82A}">
                    <a16:rowId xmlns="" xmlns:a16="http://schemas.microsoft.com/office/drawing/2014/main" val="10005"/>
                  </a:ext>
                </a:extLst>
              </a:tr>
              <a:tr h="823505">
                <a:tc>
                  <a:txBody>
                    <a:bodyPr/>
                    <a:lstStyle/>
                    <a:p>
                      <a:r>
                        <a:rPr lang="en-US" sz="2500" dirty="0" smtClean="0">
                          <a:effectLst/>
                        </a:rPr>
                        <a:t>People </a:t>
                      </a:r>
                      <a:r>
                        <a:rPr lang="en-US" sz="2500" dirty="0">
                          <a:effectLst/>
                        </a:rPr>
                        <a:t>become worried because their personal </a:t>
                      </a:r>
                      <a:r>
                        <a:rPr lang="en-US" sz="2500" dirty="0" smtClean="0">
                          <a:effectLst/>
                        </a:rPr>
                        <a:t>information</a:t>
                      </a:r>
                      <a:r>
                        <a:rPr lang="en-US" sz="2500" baseline="0" dirty="0" smtClean="0">
                          <a:effectLst/>
                        </a:rPr>
                        <a:t> </a:t>
                      </a:r>
                      <a:r>
                        <a:rPr lang="en-US" sz="2500" dirty="0" smtClean="0">
                          <a:effectLst/>
                        </a:rPr>
                        <a:t>might </a:t>
                      </a:r>
                      <a:r>
                        <a:rPr lang="en-US" sz="2500" dirty="0">
                          <a:effectLst/>
                        </a:rPr>
                        <a:t>not be protected.</a:t>
                      </a:r>
                      <a:endParaRPr lang="en-US" sz="2500" b="0" dirty="0">
                        <a:solidFill>
                          <a:schemeClr val="tx1"/>
                        </a:solidFill>
                        <a:effectLst/>
                        <a:latin typeface="+mn-lt"/>
                      </a:endParaRPr>
                    </a:p>
                  </a:txBody>
                  <a:tcPr anchor="ctr"/>
                </a:tc>
                <a:tc>
                  <a:txBody>
                    <a:bodyPr/>
                    <a:lstStyle/>
                    <a:p>
                      <a:endParaRPr lang="en-US"/>
                    </a:p>
                  </a:txBody>
                  <a:tcPr/>
                </a:tc>
                <a:tc>
                  <a:txBody>
                    <a:bodyPr/>
                    <a:lstStyle/>
                    <a:p>
                      <a:endParaRPr lang="en-US" dirty="0"/>
                    </a:p>
                  </a:txBody>
                  <a:tcPr/>
                </a:tc>
                <a:extLst>
                  <a:ext uri="{0D108BD9-81ED-4DB2-BD59-A6C34878D82A}">
                    <a16:rowId xmlns="" xmlns:a16="http://schemas.microsoft.com/office/drawing/2014/main" val="10006"/>
                  </a:ext>
                </a:extLst>
              </a:tr>
            </a:tbl>
          </a:graphicData>
        </a:graphic>
      </p:graphicFrame>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51563" y="2372978"/>
            <a:ext cx="691376" cy="792201"/>
          </a:xfrm>
          <a:prstGeom prst="rect">
            <a:avLst/>
          </a:prstGeom>
        </p:spPr>
      </p:pic>
      <p:pic>
        <p:nvPicPr>
          <p:cNvPr id="17" name="Picture 16"/>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3165179"/>
            <a:ext cx="691376" cy="792201"/>
          </a:xfrm>
          <a:prstGeom prst="rect">
            <a:avLst/>
          </a:prstGeom>
        </p:spPr>
      </p:pic>
      <p:pic>
        <p:nvPicPr>
          <p:cNvPr id="18" name="Picture 17"/>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4080475"/>
            <a:ext cx="691376" cy="792201"/>
          </a:xfrm>
          <a:prstGeom prst="rect">
            <a:avLst/>
          </a:prstGeom>
        </p:spPr>
      </p:pic>
      <p:pic>
        <p:nvPicPr>
          <p:cNvPr id="19" name="Picture 18"/>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4654010"/>
            <a:ext cx="691376" cy="792201"/>
          </a:xfrm>
          <a:prstGeom prst="rect">
            <a:avLst/>
          </a:prstGeom>
        </p:spPr>
      </p:pic>
      <p:pic>
        <p:nvPicPr>
          <p:cNvPr id="20" name="Picture 19"/>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8780871" y="5159581"/>
            <a:ext cx="691376" cy="792201"/>
          </a:xfrm>
          <a:prstGeom prst="rect">
            <a:avLst/>
          </a:prstGeom>
        </p:spPr>
      </p:pic>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3636" b="94000" l="4792" r="97500"/>
                    </a14:imgEffect>
                  </a14:imgLayer>
                </a14:imgProps>
              </a:ext>
              <a:ext uri="{28A0092B-C50C-407E-A947-70E740481C1C}">
                <a14:useLocalDpi xmlns:a14="http://schemas.microsoft.com/office/drawing/2010/main" val="0"/>
              </a:ext>
            </a:extLst>
          </a:blip>
          <a:stretch>
            <a:fillRect/>
          </a:stretch>
        </p:blipFill>
        <p:spPr>
          <a:xfrm>
            <a:off x="10609670" y="5951782"/>
            <a:ext cx="691376" cy="792201"/>
          </a:xfrm>
          <a:prstGeom prst="rect">
            <a:avLst/>
          </a:prstGeom>
        </p:spPr>
      </p:pic>
    </p:spTree>
    <p:extLst>
      <p:ext uri="{BB962C8B-B14F-4D97-AF65-F5344CB8AC3E}">
        <p14:creationId xmlns:p14="http://schemas.microsoft.com/office/powerpoint/2010/main" val="25900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8932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8514929A-D5FC-4F66-8951-74EDFD16573E}"/>
              </a:ext>
            </a:extLst>
          </p:cNvPr>
          <p:cNvSpPr txBox="1"/>
          <p:nvPr/>
        </p:nvSpPr>
        <p:spPr>
          <a:xfrm>
            <a:off x="307570" y="0"/>
            <a:ext cx="11538065" cy="892552"/>
          </a:xfrm>
          <a:prstGeom prst="rect">
            <a:avLst/>
          </a:prstGeom>
          <a:noFill/>
        </p:spPr>
        <p:txBody>
          <a:bodyPr wrap="square">
            <a:spAutoFit/>
          </a:bodyPr>
          <a:lstStyle/>
          <a:p>
            <a:r>
              <a:rPr lang="en-US" sz="2800" b="1" smtClean="0">
                <a:solidFill>
                  <a:srgbClr val="FFFF00"/>
                </a:solidFill>
                <a:latin typeface="UTM Facebook K&amp;T" panose="02040603050506020204" pitchFamily="18" charset="0"/>
                <a:cs typeface="Arial" panose="020B0604020202020204" pitchFamily="34" charset="0"/>
              </a:rPr>
              <a:t>PRE-WRITING: </a:t>
            </a:r>
            <a:r>
              <a:rPr lang="en-US" sz="2400" b="1" smtClean="0">
                <a:solidFill>
                  <a:srgbClr val="FFFF00"/>
                </a:solidFill>
                <a:cs typeface="Arial" panose="020B0604020202020204" pitchFamily="34" charset="0"/>
              </a:rPr>
              <a:t>Read </a:t>
            </a:r>
            <a:r>
              <a:rPr lang="en-US" sz="2400" b="1">
                <a:solidFill>
                  <a:srgbClr val="FFFF00"/>
                </a:solidFill>
                <a:cs typeface="Arial" panose="020B0604020202020204" pitchFamily="34" charset="0"/>
              </a:rPr>
              <a:t>the following ideas and decide whether they are advantages or disadvantages of living in a smart city</a:t>
            </a:r>
            <a:r>
              <a:rPr lang="en-US" sz="2400" b="1" smtClean="0">
                <a:solidFill>
                  <a:srgbClr val="FFFF00"/>
                </a:solidFill>
                <a:cs typeface="Arial" panose="020B0604020202020204" pitchFamily="34" charset="0"/>
              </a:rPr>
              <a:t>.</a:t>
            </a:r>
            <a:endParaRPr lang="en-US" sz="2400" b="1">
              <a:solidFill>
                <a:srgbClr val="FFFF00"/>
              </a:solidFill>
              <a:cs typeface="Arial" panose="020B0604020202020204" pitchFamily="34" charset="0"/>
            </a:endParaRPr>
          </a:p>
        </p:txBody>
      </p:sp>
      <p:pic>
        <p:nvPicPr>
          <p:cNvPr id="7" name="Picture 6"/>
          <p:cNvPicPr>
            <a:picLocks noChangeAspect="1"/>
          </p:cNvPicPr>
          <p:nvPr/>
        </p:nvPicPr>
        <p:blipFill>
          <a:blip r:embed="rId2"/>
          <a:stretch>
            <a:fillRect/>
          </a:stretch>
        </p:blipFill>
        <p:spPr>
          <a:xfrm>
            <a:off x="864524" y="1039091"/>
            <a:ext cx="10232967" cy="5669279"/>
          </a:xfrm>
          <a:prstGeom prst="rect">
            <a:avLst/>
          </a:prstGeom>
        </p:spPr>
      </p:pic>
    </p:spTree>
    <p:extLst>
      <p:ext uri="{BB962C8B-B14F-4D97-AF65-F5344CB8AC3E}">
        <p14:creationId xmlns:p14="http://schemas.microsoft.com/office/powerpoint/2010/main" val="41220993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749</Words>
  <Application>Microsoft Office PowerPoint</Application>
  <PresentationFormat>Widescreen</PresentationFormat>
  <Paragraphs>82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Arial Black</vt:lpstr>
      <vt:lpstr>Calibri</vt:lpstr>
      <vt:lpstr>Calibri Light</vt:lpstr>
      <vt:lpstr>Montserrat Medium</vt:lpstr>
      <vt:lpstr>Myriad Pro</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Tam</dc:creator>
  <cp:lastModifiedBy>Minh Tam</cp:lastModifiedBy>
  <cp:revision>26</cp:revision>
  <dcterms:created xsi:type="dcterms:W3CDTF">2024-10-30T00:40:56Z</dcterms:created>
  <dcterms:modified xsi:type="dcterms:W3CDTF">2025-01-22T10:31:33Z</dcterms:modified>
</cp:coreProperties>
</file>