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sldIdLst>
    <p:sldId id="257" r:id="rId2"/>
    <p:sldId id="266" r:id="rId3"/>
    <p:sldId id="296" r:id="rId4"/>
    <p:sldId id="267" r:id="rId5"/>
    <p:sldId id="298" r:id="rId6"/>
    <p:sldId id="270" r:id="rId7"/>
    <p:sldId id="271" r:id="rId8"/>
    <p:sldId id="299" r:id="rId9"/>
    <p:sldId id="300" r:id="rId10"/>
    <p:sldId id="274" r:id="rId11"/>
    <p:sldId id="276" r:id="rId12"/>
    <p:sldId id="277" r:id="rId13"/>
    <p:sldId id="278" r:id="rId14"/>
    <p:sldId id="279" r:id="rId15"/>
    <p:sldId id="412" r:id="rId16"/>
    <p:sldId id="414" r:id="rId17"/>
    <p:sldId id="415" r:id="rId18"/>
    <p:sldId id="423" r:id="rId19"/>
    <p:sldId id="424" r:id="rId20"/>
    <p:sldId id="420" r:id="rId21"/>
    <p:sldId id="421" r:id="rId22"/>
    <p:sldId id="422" r:id="rId23"/>
    <p:sldId id="425" r:id="rId24"/>
    <p:sldId id="426" r:id="rId25"/>
    <p:sldId id="280" r:id="rId26"/>
    <p:sldId id="281" r:id="rId27"/>
    <p:sldId id="283" r:id="rId28"/>
    <p:sldId id="284" r:id="rId29"/>
    <p:sldId id="285" r:id="rId30"/>
    <p:sldId id="286" r:id="rId31"/>
    <p:sldId id="287" r:id="rId32"/>
    <p:sldId id="293" r:id="rId33"/>
    <p:sldId id="294" r:id="rId34"/>
    <p:sldId id="295"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7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1831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895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January 22, 2025</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326226461"/>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330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83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063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401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7577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1/22/2025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719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1/22/2025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4070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1/22/2025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870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1/22/2025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72523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2330505" y="226502"/>
            <a:ext cx="7330263" cy="3686015"/>
          </a:xfrm>
        </p:spPr>
        <p:txBody>
          <a:bodyPr>
            <a:noAutofit/>
          </a:bodyPr>
          <a:lstStyle/>
          <a:p>
            <a:pPr algn="ctr">
              <a:lnSpc>
                <a:spcPct val="100000"/>
              </a:lnSpc>
              <a:spcBef>
                <a:spcPts val="600"/>
              </a:spcBef>
              <a:spcAft>
                <a:spcPts val="600"/>
              </a:spcAft>
            </a:pPr>
            <a:r>
              <a:rPr lang="en-US" sz="6000" b="1">
                <a:solidFill>
                  <a:srgbClr val="0070C0"/>
                </a:solidFill>
                <a:latin typeface="Times New Roman" panose="02020603050405020304" pitchFamily="18" charset="0"/>
                <a:cs typeface="Times New Roman" panose="02020603050405020304" pitchFamily="18" charset="0"/>
              </a:rPr>
              <a:t>BÀI 34</a:t>
            </a:r>
            <a:br>
              <a:rPr lang="en-US" sz="6000" b="1">
                <a:solidFill>
                  <a:srgbClr val="FF0000"/>
                </a:solidFill>
                <a:latin typeface="Times New Roman" panose="02020603050405020304" pitchFamily="18" charset="0"/>
                <a:cs typeface="Times New Roman" panose="02020603050405020304" pitchFamily="18" charset="0"/>
              </a:rPr>
            </a:br>
            <a:r>
              <a:rPr lang="en-US" sz="6000" b="1">
                <a:solidFill>
                  <a:srgbClr val="0070C0"/>
                </a:solidFill>
                <a:latin typeface="Times New Roman" panose="02020603050405020304" pitchFamily="18" charset="0"/>
                <a:cs typeface="Times New Roman" panose="02020603050405020304" pitchFamily="18" charset="0"/>
              </a:rPr>
              <a:t>NGHỀ PHÁT TRIỂN PHẦN MỀM</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7968" y="370511"/>
            <a:ext cx="9984260" cy="1366528"/>
          </a:xfrm>
          <a:prstGeom prst="rect">
            <a:avLst/>
          </a:prstGeom>
        </p:spPr>
        <p:txBody>
          <a:bodyPr wrap="square">
            <a:spAutoFit/>
          </a:bodyPr>
          <a:lstStyle/>
          <a:p>
            <a:pPr algn="just">
              <a:lnSpc>
                <a:spcPct val="115000"/>
              </a:lnSpc>
              <a:spcAft>
                <a:spcPts val="0"/>
              </a:spcAft>
            </a:pPr>
            <a:r>
              <a:rPr lang="en-US"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2. KIẾN THỨC, KĨ NĂNG CỦA NGƯỜI PHÁT TRIỂN PHẦN MỀM</a:t>
            </a:r>
            <a:endParaRPr lang="en-US" sz="36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1205236" y="2170107"/>
            <a:ext cx="10033686" cy="4001095"/>
          </a:xfrm>
          <a:prstGeom prst="rect">
            <a:avLst/>
          </a:prstGeom>
        </p:spPr>
        <p:txBody>
          <a:bodyPr wrap="square">
            <a:spAutoFit/>
          </a:bodyPr>
          <a:lstStyle/>
          <a:p>
            <a:pPr algn="just">
              <a:spcBef>
                <a:spcPts val="600"/>
              </a:spcBef>
              <a:spcAft>
                <a:spcPts val="60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Có ba hoạt động chính trong phát triển phần mềm là:</a:t>
            </a:r>
            <a:endParaRPr lang="en-US" sz="32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600"/>
              </a:spcBef>
              <a:spcAft>
                <a:spcPts val="600"/>
              </a:spcAft>
              <a:buFont typeface="Arial" panose="020B0604020202020204" pitchFamily="34" charset="0"/>
              <a:buChar char="•"/>
            </a:pPr>
            <a:r>
              <a:rPr lang="en-US" sz="3200">
                <a:latin typeface="Times New Roman" panose="02020603050405020304" pitchFamily="18" charset="0"/>
                <a:ea typeface="Times New Roman" panose="02020603050405020304" pitchFamily="18" charset="0"/>
                <a:cs typeface="Times New Roman" panose="02020603050405020304" pitchFamily="18" charset="0"/>
              </a:rPr>
              <a:t>Lập trình.</a:t>
            </a:r>
            <a:endParaRPr lang="en-US" sz="32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600"/>
              </a:spcBef>
              <a:spcAft>
                <a:spcPts val="600"/>
              </a:spcAft>
              <a:buFont typeface="Arial" panose="020B0604020202020204" pitchFamily="34" charset="0"/>
              <a:buChar char="•"/>
            </a:pPr>
            <a:r>
              <a:rPr lang="en-US" sz="3200">
                <a:latin typeface="Times New Roman" panose="02020603050405020304" pitchFamily="18" charset="0"/>
                <a:ea typeface="Times New Roman" panose="02020603050405020304" pitchFamily="18" charset="0"/>
                <a:cs typeface="Times New Roman" panose="02020603050405020304" pitchFamily="18" charset="0"/>
              </a:rPr>
              <a:t>Tổ chức phát triển phần mềm bao gồm việc vận dụng các kiến thức, hiểu biết và kĩ thuật để tổ chức các hoạt động phân tích, thiết kế, lập trình, kiểm thử, bảo trì, đánh giá, chuyển giao.</a:t>
            </a:r>
            <a:endParaRPr lang="en-US" sz="32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600"/>
              </a:spcBef>
              <a:spcAft>
                <a:spcPts val="600"/>
              </a:spcAft>
              <a:buFont typeface="Arial" panose="020B0604020202020204" pitchFamily="34" charset="0"/>
              <a:buChar char="•"/>
            </a:pPr>
            <a:r>
              <a:rPr lang="en-US" sz="3200">
                <a:latin typeface="Times New Roman" panose="02020603050405020304" pitchFamily="18" charset="0"/>
                <a:ea typeface="Times New Roman" panose="02020603050405020304" pitchFamily="18" charset="0"/>
                <a:cs typeface="Times New Roman" panose="02020603050405020304" pitchFamily="18" charset="0"/>
              </a:rPr>
              <a:t>Quản trị dự án phát triển phần mềm.</a:t>
            </a:r>
            <a:endParaRPr lang="en-US" sz="32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4282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0962" y="2267913"/>
            <a:ext cx="9885406" cy="3065455"/>
          </a:xfrm>
          <a:prstGeom prst="rect">
            <a:avLst/>
          </a:prstGeom>
        </p:spPr>
        <p:txBody>
          <a:bodyPr wrap="square">
            <a:spAutoFit/>
          </a:bodyPr>
          <a:lstStyle/>
          <a:p>
            <a:pPr indent="90170" algn="just">
              <a:lnSpc>
                <a:spcPct val="115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L</a:t>
            </a:r>
            <a:r>
              <a:rPr lang="en-US" sz="280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ập trình viên: </a:t>
            </a:r>
            <a:r>
              <a:rPr lang="en-US" sz="2800">
                <a:latin typeface="Times New Roman" panose="02020603050405020304" pitchFamily="18" charset="0"/>
                <a:ea typeface="Times New Roman" panose="02020603050405020304" pitchFamily="18" charset="0"/>
                <a:cs typeface="Times New Roman" panose="02020603050405020304" pitchFamily="18" charset="0"/>
              </a:rPr>
              <a:t>hiểu biết cơ bản về một ngôn ngữ lập trình phù hợp để có thể bắt đầu phụ trách những đoạn mã ngắn, đơn giản theo thiết kế.</a:t>
            </a:r>
          </a:p>
          <a:p>
            <a:pPr indent="90170" algn="just">
              <a:lnSpc>
                <a:spcPct val="115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Với kiến thức và kĩ năng có được, ngoài việc lập trình, họ có thể tham gia một số công đoạn khác như kiểm thử, chuyển giao hay bảo trì phần mềm.</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2EA6C808-3DC9-40D1-ADB3-D0440D70B92A}"/>
              </a:ext>
            </a:extLst>
          </p:cNvPr>
          <p:cNvSpPr/>
          <p:nvPr/>
        </p:nvSpPr>
        <p:spPr>
          <a:xfrm>
            <a:off x="1037968" y="370511"/>
            <a:ext cx="9984260" cy="1366528"/>
          </a:xfrm>
          <a:prstGeom prst="rect">
            <a:avLst/>
          </a:prstGeom>
        </p:spPr>
        <p:txBody>
          <a:bodyPr wrap="square">
            <a:spAutoFit/>
          </a:bodyPr>
          <a:lstStyle/>
          <a:p>
            <a:pPr algn="just">
              <a:lnSpc>
                <a:spcPct val="115000"/>
              </a:lnSpc>
              <a:spcAft>
                <a:spcPts val="0"/>
              </a:spcAft>
            </a:pPr>
            <a:r>
              <a:rPr lang="en-US"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2. KIẾN THỨC, KĨ NĂNG CỦA NGƯỜI PHÁT TRIỂN PHẦN MỀM</a:t>
            </a:r>
            <a:endParaRPr lang="en-US" sz="36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620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3280" y="2196644"/>
            <a:ext cx="10750378" cy="2034660"/>
          </a:xfrm>
          <a:prstGeom prst="rect">
            <a:avLst/>
          </a:prstGeom>
        </p:spPr>
        <p:txBody>
          <a:bodyPr wrap="square">
            <a:spAutoFit/>
          </a:bodyPr>
          <a:lstStyle/>
          <a:p>
            <a:pPr indent="90170" algn="just">
              <a:lnSpc>
                <a:spcPct val="115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Ở cấp độ cao hơn, </a:t>
            </a:r>
            <a:r>
              <a:rPr lang="en-US"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lập trình viên </a:t>
            </a:r>
            <a:r>
              <a:rPr lang="en-US" sz="2800">
                <a:latin typeface="Times New Roman" panose="02020603050405020304" pitchFamily="18" charset="0"/>
                <a:ea typeface="Times New Roman" panose="02020603050405020304" pitchFamily="18" charset="0"/>
                <a:cs typeface="Times New Roman" panose="02020603050405020304" pitchFamily="18" charset="0"/>
              </a:rPr>
              <a:t>được trang bị thêm các kiến thức về thuật toán, cấu trúc dữ liệu, trí tuệ nhân tạo, mật mã,... để có thể viết các chương trình phức tạp đòi hỏi hiểu biết chuyên sâu về toán học và khoa học máy tính.</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C3A7B06B-AF6D-4F3E-A0B4-EC094C7E51BE}"/>
              </a:ext>
            </a:extLst>
          </p:cNvPr>
          <p:cNvSpPr/>
          <p:nvPr/>
        </p:nvSpPr>
        <p:spPr>
          <a:xfrm>
            <a:off x="1037968" y="370511"/>
            <a:ext cx="9984260" cy="1366528"/>
          </a:xfrm>
          <a:prstGeom prst="rect">
            <a:avLst/>
          </a:prstGeom>
        </p:spPr>
        <p:txBody>
          <a:bodyPr wrap="square">
            <a:spAutoFit/>
          </a:bodyPr>
          <a:lstStyle/>
          <a:p>
            <a:pPr algn="just">
              <a:lnSpc>
                <a:spcPct val="115000"/>
              </a:lnSpc>
              <a:spcAft>
                <a:spcPts val="0"/>
              </a:spcAft>
            </a:pPr>
            <a:r>
              <a:rPr lang="en-US"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2. KIẾN THỨC, KĨ NĂNG CỦA NGƯỜI PHÁT TRIỂN PHẦN MỀM</a:t>
            </a:r>
            <a:endParaRPr lang="en-US" sz="36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535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7924" y="1982086"/>
            <a:ext cx="10396151" cy="1384995"/>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	Khái niệm </a:t>
            </a:r>
            <a:r>
              <a:rPr lang="en-US" sz="2800">
                <a:solidFill>
                  <a:srgbClr val="BF8F00"/>
                </a:solidFill>
                <a:latin typeface="Times New Roman" panose="02020603050405020304" pitchFamily="18" charset="0"/>
                <a:ea typeface="Times New Roman" panose="02020603050405020304" pitchFamily="18" charset="0"/>
              </a:rPr>
              <a:t>kĩ sư phần mềm</a:t>
            </a:r>
            <a:r>
              <a:rPr lang="en-US" sz="2800">
                <a:latin typeface="Times New Roman" panose="02020603050405020304" pitchFamily="18" charset="0"/>
                <a:ea typeface="Times New Roman" panose="02020603050405020304" pitchFamily="18" charset="0"/>
              </a:rPr>
              <a:t> thường để chỉ những người tổ chức làm phần mềm. Họ có thể phụ trách các khâu quan trọng như phân tích, thiết kế hay trực tiếp tham gia hoặc chủ trì quản trị dự án phần mềm.</a:t>
            </a:r>
            <a:endParaRPr lang="en-US" sz="2800"/>
          </a:p>
        </p:txBody>
      </p:sp>
      <p:sp>
        <p:nvSpPr>
          <p:cNvPr id="3" name="Rectangle 2"/>
          <p:cNvSpPr/>
          <p:nvPr/>
        </p:nvSpPr>
        <p:spPr>
          <a:xfrm>
            <a:off x="832022" y="3639533"/>
            <a:ext cx="10396151" cy="2246769"/>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	Sự khác biệt giữa các </a:t>
            </a:r>
            <a:r>
              <a:rPr lang="en-US" sz="2800">
                <a:solidFill>
                  <a:srgbClr val="7030A0"/>
                </a:solidFill>
                <a:latin typeface="Times New Roman" panose="02020603050405020304" pitchFamily="18" charset="0"/>
                <a:ea typeface="Times New Roman" panose="02020603050405020304" pitchFamily="18" charset="0"/>
              </a:rPr>
              <a:t>kỹ sư phần mềm </a:t>
            </a:r>
            <a:r>
              <a:rPr lang="en-US" sz="2800">
                <a:latin typeface="Times New Roman" panose="02020603050405020304" pitchFamily="18" charset="0"/>
                <a:ea typeface="Times New Roman" panose="02020603050405020304" pitchFamily="18" charset="0"/>
              </a:rPr>
              <a:t>và </a:t>
            </a:r>
            <a:r>
              <a:rPr lang="en-US" sz="2800">
                <a:solidFill>
                  <a:srgbClr val="7030A0"/>
                </a:solidFill>
                <a:latin typeface="Times New Roman" panose="02020603050405020304" pitchFamily="18" charset="0"/>
                <a:ea typeface="Times New Roman" panose="02020603050405020304" pitchFamily="18" charset="0"/>
              </a:rPr>
              <a:t>lập trình viên </a:t>
            </a:r>
            <a:r>
              <a:rPr lang="en-US" sz="2800">
                <a:latin typeface="Times New Roman" panose="02020603050405020304" pitchFamily="18" charset="0"/>
                <a:ea typeface="Times New Roman" panose="02020603050405020304" pitchFamily="18" charset="0"/>
              </a:rPr>
              <a:t>tương tự như các kiến trúc sư và thợ xây trong xây dựng công trình. Kỹ sư phần mềm không nhất thiết phải lập trình nhưng hiểu biết về lập trình rất quan trọng giúp họ có giải pháp thiết kế tốt. Trong thực tế, chuyên viên phân tích và thiết kế nói chung đều trải qua quá trình lập trình.</a:t>
            </a:r>
            <a:endParaRPr lang="en-US" sz="2800"/>
          </a:p>
        </p:txBody>
      </p:sp>
      <p:sp>
        <p:nvSpPr>
          <p:cNvPr id="4" name="Rectangle 3">
            <a:extLst>
              <a:ext uri="{FF2B5EF4-FFF2-40B4-BE49-F238E27FC236}">
                <a16:creationId xmlns:a16="http://schemas.microsoft.com/office/drawing/2014/main" id="{5A09CF94-D17D-42BE-82B0-BD604B7F23B4}"/>
              </a:ext>
            </a:extLst>
          </p:cNvPr>
          <p:cNvSpPr/>
          <p:nvPr/>
        </p:nvSpPr>
        <p:spPr>
          <a:xfrm>
            <a:off x="1037968" y="370511"/>
            <a:ext cx="9984260" cy="1366528"/>
          </a:xfrm>
          <a:prstGeom prst="rect">
            <a:avLst/>
          </a:prstGeom>
        </p:spPr>
        <p:txBody>
          <a:bodyPr wrap="square">
            <a:spAutoFit/>
          </a:bodyPr>
          <a:lstStyle/>
          <a:p>
            <a:pPr algn="just">
              <a:lnSpc>
                <a:spcPct val="115000"/>
              </a:lnSpc>
              <a:spcAft>
                <a:spcPts val="0"/>
              </a:spcAft>
            </a:pPr>
            <a:r>
              <a:rPr lang="en-US"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2. KIẾN THỨC, KĨ NĂNG CỦA NGƯỜI PHÁT TRIỂN PHẦN MỀM</a:t>
            </a:r>
            <a:endParaRPr lang="en-US" sz="36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6317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880" y="2151727"/>
            <a:ext cx="10676239" cy="2554545"/>
          </a:xfrm>
          <a:prstGeom prst="rect">
            <a:avLst/>
          </a:prstGeom>
        </p:spPr>
        <p:txBody>
          <a:bodyPr wrap="square">
            <a:spAutoFit/>
          </a:bodyPr>
          <a:lstStyle/>
          <a:p>
            <a:pPr algn="just">
              <a:spcBef>
                <a:spcPts val="1200"/>
              </a:spcBef>
              <a:spcAft>
                <a:spcPts val="1200"/>
              </a:spcAft>
            </a:pPr>
            <a:r>
              <a:rPr lang="en-US" sz="2800">
                <a:solidFill>
                  <a:srgbClr val="BF8F00"/>
                </a:solidFill>
                <a:latin typeface="Times New Roman" panose="02020603050405020304" pitchFamily="18" charset="0"/>
                <a:ea typeface="Times New Roman" panose="02020603050405020304" pitchFamily="18" charset="0"/>
                <a:cs typeface="Times New Roman" panose="02020603050405020304" pitchFamily="18" charset="0"/>
              </a:rPr>
              <a:t>	Người quản lí dự án </a:t>
            </a:r>
            <a:r>
              <a:rPr lang="en-US" sz="2800">
                <a:latin typeface="Times New Roman" panose="02020603050405020304" pitchFamily="18" charset="0"/>
                <a:ea typeface="Times New Roman" panose="02020603050405020304" pitchFamily="18" charset="0"/>
                <a:cs typeface="Times New Roman" panose="02020603050405020304" pitchFamily="18" charset="0"/>
              </a:rPr>
              <a:t>cần có tầm nhìn, hiểu biết về quy trình làm phần mềm, hiểu biết xu hướng công nghệ, có khả năng tổ chức, lập kế hoạch, điều phối các nguồn lực, tổ chức giám sát. </a:t>
            </a: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Đối với các dự án phần mềm lớn, hoạt động quản trị dự án có vai trò cốt yếu cho sự thành công của dự án phần mềm.</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851ECF91-17D4-4DCC-8330-A91577D12799}"/>
              </a:ext>
            </a:extLst>
          </p:cNvPr>
          <p:cNvSpPr/>
          <p:nvPr/>
        </p:nvSpPr>
        <p:spPr>
          <a:xfrm>
            <a:off x="1037968" y="370511"/>
            <a:ext cx="9984260" cy="1366528"/>
          </a:xfrm>
          <a:prstGeom prst="rect">
            <a:avLst/>
          </a:prstGeom>
        </p:spPr>
        <p:txBody>
          <a:bodyPr wrap="square">
            <a:spAutoFit/>
          </a:bodyPr>
          <a:lstStyle/>
          <a:p>
            <a:pPr algn="just">
              <a:lnSpc>
                <a:spcPct val="115000"/>
              </a:lnSpc>
              <a:spcAft>
                <a:spcPts val="0"/>
              </a:spcAft>
            </a:pPr>
            <a:r>
              <a:rPr lang="en-US"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2. KIẾN THỨC, KĨ NĂNG CỦA NGƯỜI PHÁT TRIỂN PHẦN MỀM</a:t>
            </a:r>
            <a:endParaRPr lang="en-US" sz="36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81353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1962506" y="409296"/>
            <a:ext cx="8471032" cy="1077575"/>
          </a:xfrm>
          <a:prstGeom prst="cloudCallou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000" b="1">
                <a:latin typeface="Times New Roman" panose="02020603050405020304" pitchFamily="18" charset="0"/>
                <a:ea typeface="Times New Roman" panose="02020603050405020304" pitchFamily="18" charset="0"/>
              </a:rPr>
              <a:t>Học thiết kế phần mềm:</a:t>
            </a:r>
            <a:endParaRPr lang="en-US" sz="4000" b="1"/>
          </a:p>
        </p:txBody>
      </p:sp>
      <p:sp>
        <p:nvSpPr>
          <p:cNvPr id="2" name="TextBox 1"/>
          <p:cNvSpPr txBox="1"/>
          <p:nvPr/>
        </p:nvSpPr>
        <p:spPr>
          <a:xfrm>
            <a:off x="2110153" y="2228074"/>
            <a:ext cx="9917724" cy="584775"/>
          </a:xfrm>
          <a:prstGeom prst="rect">
            <a:avLst/>
          </a:prstGeom>
          <a:noFill/>
        </p:spPr>
        <p:txBody>
          <a:bodyPr wrap="square" rtlCol="0">
            <a:spAutoFit/>
          </a:bodyPr>
          <a:lstStyle/>
          <a:p>
            <a:r>
              <a:rPr lang="en-US" sz="3200">
                <a:solidFill>
                  <a:schemeClr val="bg1"/>
                </a:solidFill>
                <a:latin typeface="Times New Roman" pitchFamily="18" charset="0"/>
                <a:cs typeface="Times New Roman" pitchFamily="18" charset="0"/>
              </a:rPr>
              <a:t>- Trung tâm tin học</a:t>
            </a:r>
          </a:p>
        </p:txBody>
      </p:sp>
      <p:sp>
        <p:nvSpPr>
          <p:cNvPr id="4" name="TextBox 3"/>
          <p:cNvSpPr txBox="1"/>
          <p:nvPr/>
        </p:nvSpPr>
        <p:spPr>
          <a:xfrm>
            <a:off x="2157046" y="2861117"/>
            <a:ext cx="9179169" cy="584775"/>
          </a:xfrm>
          <a:prstGeom prst="rect">
            <a:avLst/>
          </a:prstGeom>
          <a:noFill/>
        </p:spPr>
        <p:txBody>
          <a:bodyPr wrap="square" rtlCol="0">
            <a:spAutoFit/>
          </a:bodyPr>
          <a:lstStyle/>
          <a:p>
            <a:r>
              <a:rPr lang="en-US" sz="3200">
                <a:solidFill>
                  <a:schemeClr val="bg1"/>
                </a:solidFill>
                <a:latin typeface="Times New Roman" pitchFamily="18" charset="0"/>
                <a:cs typeface="Times New Roman" pitchFamily="18" charset="0"/>
              </a:rPr>
              <a:t>- Trường dạy nghề</a:t>
            </a:r>
          </a:p>
        </p:txBody>
      </p:sp>
      <p:sp>
        <p:nvSpPr>
          <p:cNvPr id="5" name="TextBox 4"/>
          <p:cNvSpPr txBox="1"/>
          <p:nvPr/>
        </p:nvSpPr>
        <p:spPr>
          <a:xfrm>
            <a:off x="2157047" y="3470714"/>
            <a:ext cx="8897815" cy="584775"/>
          </a:xfrm>
          <a:prstGeom prst="rect">
            <a:avLst/>
          </a:prstGeom>
          <a:noFill/>
        </p:spPr>
        <p:txBody>
          <a:bodyPr wrap="square" rtlCol="0">
            <a:spAutoFit/>
          </a:bodyPr>
          <a:lstStyle/>
          <a:p>
            <a:r>
              <a:rPr lang="en-US" sz="3200">
                <a:solidFill>
                  <a:schemeClr val="bg1"/>
                </a:solidFill>
                <a:latin typeface="Times New Roman" pitchFamily="18" charset="0"/>
                <a:cs typeface="Times New Roman" pitchFamily="18" charset="0"/>
              </a:rPr>
              <a:t>- Trường cao đẳng</a:t>
            </a:r>
          </a:p>
        </p:txBody>
      </p:sp>
      <p:sp>
        <p:nvSpPr>
          <p:cNvPr id="6" name="TextBox 5"/>
          <p:cNvSpPr txBox="1"/>
          <p:nvPr/>
        </p:nvSpPr>
        <p:spPr>
          <a:xfrm>
            <a:off x="2180492" y="4127207"/>
            <a:ext cx="9448801" cy="584775"/>
          </a:xfrm>
          <a:prstGeom prst="rect">
            <a:avLst/>
          </a:prstGeom>
          <a:noFill/>
        </p:spPr>
        <p:txBody>
          <a:bodyPr wrap="square" rtlCol="0">
            <a:spAutoFit/>
          </a:bodyPr>
          <a:lstStyle/>
          <a:p>
            <a:r>
              <a:rPr lang="en-US" sz="3200">
                <a:solidFill>
                  <a:schemeClr val="bg1"/>
                </a:solidFill>
                <a:latin typeface="Times New Roman" pitchFamily="18" charset="0"/>
                <a:cs typeface="Times New Roman" pitchFamily="18" charset="0"/>
              </a:rPr>
              <a:t>- Trường đại học</a:t>
            </a:r>
          </a:p>
        </p:txBody>
      </p:sp>
      <p:sp>
        <p:nvSpPr>
          <p:cNvPr id="3" name="Right Brace 2"/>
          <p:cNvSpPr/>
          <p:nvPr/>
        </p:nvSpPr>
        <p:spPr>
          <a:xfrm>
            <a:off x="5767754" y="2228074"/>
            <a:ext cx="668215" cy="2483908"/>
          </a:xfrm>
          <a:prstGeom prst="rightBrace">
            <a:avLst>
              <a:gd name="adj1" fmla="val 8333"/>
              <a:gd name="adj2" fmla="val 495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78615" y="2157736"/>
            <a:ext cx="2133600" cy="2862322"/>
          </a:xfrm>
          <a:prstGeom prst="rect">
            <a:avLst/>
          </a:prstGeom>
          <a:noFill/>
        </p:spPr>
        <p:txBody>
          <a:bodyPr wrap="square" rtlCol="0">
            <a:spAutoFit/>
          </a:bodyPr>
          <a:lstStyle/>
          <a:p>
            <a:r>
              <a:rPr lang="en-US" sz="3600">
                <a:solidFill>
                  <a:schemeClr val="bg1"/>
                </a:solidFill>
              </a:rPr>
              <a:t>Chuyên ngành mĩ thuật, kiến trúc, thiết kế</a:t>
            </a:r>
          </a:p>
        </p:txBody>
      </p:sp>
      <p:sp>
        <p:nvSpPr>
          <p:cNvPr id="14" name="TextBox 13">
            <a:extLst>
              <a:ext uri="{FF2B5EF4-FFF2-40B4-BE49-F238E27FC236}">
                <a16:creationId xmlns:a16="http://schemas.microsoft.com/office/drawing/2014/main" id="{12BBED15-137E-4CCE-8696-9F0BD10C7E25}"/>
              </a:ext>
            </a:extLst>
          </p:cNvPr>
          <p:cNvSpPr txBox="1"/>
          <p:nvPr/>
        </p:nvSpPr>
        <p:spPr>
          <a:xfrm>
            <a:off x="2262553" y="2380474"/>
            <a:ext cx="9917724" cy="584775"/>
          </a:xfrm>
          <a:prstGeom prst="rect">
            <a:avLst/>
          </a:prstGeom>
          <a:noFill/>
        </p:spPr>
        <p:txBody>
          <a:bodyPr wrap="square" rtlCol="0">
            <a:spAutoFit/>
          </a:bodyPr>
          <a:lstStyle/>
          <a:p>
            <a:r>
              <a:rPr lang="en-US" sz="3200">
                <a:solidFill>
                  <a:srgbClr val="000000"/>
                </a:solidFill>
                <a:latin typeface="Times New Roman" pitchFamily="18" charset="0"/>
                <a:cs typeface="Times New Roman" pitchFamily="18" charset="0"/>
              </a:rPr>
              <a:t>- Trung tâm tin học</a:t>
            </a:r>
          </a:p>
        </p:txBody>
      </p:sp>
      <p:sp>
        <p:nvSpPr>
          <p:cNvPr id="15" name="TextBox 14">
            <a:extLst>
              <a:ext uri="{FF2B5EF4-FFF2-40B4-BE49-F238E27FC236}">
                <a16:creationId xmlns:a16="http://schemas.microsoft.com/office/drawing/2014/main" id="{9F9DAA8C-F48F-40E4-8B25-54792D43215C}"/>
              </a:ext>
            </a:extLst>
          </p:cNvPr>
          <p:cNvSpPr txBox="1"/>
          <p:nvPr/>
        </p:nvSpPr>
        <p:spPr>
          <a:xfrm>
            <a:off x="2309446" y="3013517"/>
            <a:ext cx="9179169" cy="584775"/>
          </a:xfrm>
          <a:prstGeom prst="rect">
            <a:avLst/>
          </a:prstGeom>
          <a:noFill/>
        </p:spPr>
        <p:txBody>
          <a:bodyPr wrap="square" rtlCol="0">
            <a:spAutoFit/>
          </a:bodyPr>
          <a:lstStyle/>
          <a:p>
            <a:r>
              <a:rPr lang="en-US" sz="3200">
                <a:solidFill>
                  <a:srgbClr val="000000"/>
                </a:solidFill>
                <a:latin typeface="Times New Roman" pitchFamily="18" charset="0"/>
                <a:cs typeface="Times New Roman" pitchFamily="18" charset="0"/>
              </a:rPr>
              <a:t>- Trường dạy nghề</a:t>
            </a:r>
          </a:p>
        </p:txBody>
      </p:sp>
      <p:sp>
        <p:nvSpPr>
          <p:cNvPr id="16" name="TextBox 15">
            <a:extLst>
              <a:ext uri="{FF2B5EF4-FFF2-40B4-BE49-F238E27FC236}">
                <a16:creationId xmlns:a16="http://schemas.microsoft.com/office/drawing/2014/main" id="{6F8FE669-08DB-4E2A-96B9-0C12215E8EF4}"/>
              </a:ext>
            </a:extLst>
          </p:cNvPr>
          <p:cNvSpPr txBox="1"/>
          <p:nvPr/>
        </p:nvSpPr>
        <p:spPr>
          <a:xfrm>
            <a:off x="2309447" y="3623114"/>
            <a:ext cx="8897815" cy="584775"/>
          </a:xfrm>
          <a:prstGeom prst="rect">
            <a:avLst/>
          </a:prstGeom>
          <a:noFill/>
        </p:spPr>
        <p:txBody>
          <a:bodyPr wrap="square" rtlCol="0">
            <a:spAutoFit/>
          </a:bodyPr>
          <a:lstStyle/>
          <a:p>
            <a:r>
              <a:rPr lang="en-US" sz="3200">
                <a:solidFill>
                  <a:srgbClr val="000000"/>
                </a:solidFill>
                <a:latin typeface="Times New Roman" pitchFamily="18" charset="0"/>
                <a:cs typeface="Times New Roman" pitchFamily="18" charset="0"/>
              </a:rPr>
              <a:t>- Trường cao đẳng</a:t>
            </a:r>
          </a:p>
        </p:txBody>
      </p:sp>
      <p:sp>
        <p:nvSpPr>
          <p:cNvPr id="17" name="TextBox 16">
            <a:extLst>
              <a:ext uri="{FF2B5EF4-FFF2-40B4-BE49-F238E27FC236}">
                <a16:creationId xmlns:a16="http://schemas.microsoft.com/office/drawing/2014/main" id="{9FD1E294-EF86-4E6F-BACB-356191F77AB5}"/>
              </a:ext>
            </a:extLst>
          </p:cNvPr>
          <p:cNvSpPr txBox="1"/>
          <p:nvPr/>
        </p:nvSpPr>
        <p:spPr>
          <a:xfrm>
            <a:off x="2332892" y="4279607"/>
            <a:ext cx="9448801" cy="584775"/>
          </a:xfrm>
          <a:prstGeom prst="rect">
            <a:avLst/>
          </a:prstGeom>
          <a:noFill/>
        </p:spPr>
        <p:txBody>
          <a:bodyPr wrap="square" rtlCol="0">
            <a:spAutoFit/>
          </a:bodyPr>
          <a:lstStyle/>
          <a:p>
            <a:r>
              <a:rPr lang="en-US" sz="3200">
                <a:solidFill>
                  <a:srgbClr val="000000"/>
                </a:solidFill>
                <a:latin typeface="Times New Roman" pitchFamily="18" charset="0"/>
                <a:cs typeface="Times New Roman" pitchFamily="18" charset="0"/>
              </a:rPr>
              <a:t>- Trường đại học</a:t>
            </a:r>
          </a:p>
        </p:txBody>
      </p:sp>
      <p:sp>
        <p:nvSpPr>
          <p:cNvPr id="18" name="TextBox 17">
            <a:extLst>
              <a:ext uri="{FF2B5EF4-FFF2-40B4-BE49-F238E27FC236}">
                <a16:creationId xmlns:a16="http://schemas.microsoft.com/office/drawing/2014/main" id="{DFA5A84B-322E-4EDB-8572-1A27EA94C4CA}"/>
              </a:ext>
            </a:extLst>
          </p:cNvPr>
          <p:cNvSpPr txBox="1"/>
          <p:nvPr/>
        </p:nvSpPr>
        <p:spPr>
          <a:xfrm>
            <a:off x="7170235" y="2191953"/>
            <a:ext cx="4318379"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00"/>
                </a:solidFill>
                <a:effectLst/>
                <a:uLnTx/>
                <a:uFillTx/>
              </a:rPr>
              <a:t>Chuyên ngành Kỹ</a:t>
            </a:r>
            <a:r>
              <a:rPr kumimoji="0" lang="en-US" sz="3600" b="0" i="0" u="none" strike="noStrike" kern="0" cap="none" spc="0" normalizeH="0" noProof="0">
                <a:ln>
                  <a:noFill/>
                </a:ln>
                <a:solidFill>
                  <a:srgbClr val="000000"/>
                </a:solidFill>
                <a:effectLst/>
                <a:uLnTx/>
                <a:uFillTx/>
              </a:rPr>
              <a:t> thuật phần mềm, Công nghệ phần mềm, thiết kế phần mềm…</a:t>
            </a:r>
            <a:endParaRPr kumimoji="0" lang="en-US" sz="36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028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1405054" y="168030"/>
            <a:ext cx="10225668" cy="1827193"/>
          </a:xfrm>
          <a:prstGeom prst="cloudCallou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a:latin typeface="Times New Roman" panose="02020603050405020304" pitchFamily="18" charset="0"/>
                <a:ea typeface="Times New Roman" panose="02020603050405020304" pitchFamily="18" charset="0"/>
              </a:rPr>
              <a:t>Các trường đào tạo nghề </a:t>
            </a:r>
          </a:p>
          <a:p>
            <a:pPr algn="ctr"/>
            <a:r>
              <a:rPr lang="en-US" sz="3600" b="1">
                <a:latin typeface="Times New Roman" panose="02020603050405020304" pitchFamily="18" charset="0"/>
                <a:ea typeface="Times New Roman" panose="02020603050405020304" pitchFamily="18" charset="0"/>
              </a:rPr>
              <a:t>Phát triển phần mềm:</a:t>
            </a:r>
            <a:endParaRPr lang="en-US" sz="3600" b="1"/>
          </a:p>
        </p:txBody>
      </p:sp>
      <p:sp>
        <p:nvSpPr>
          <p:cNvPr id="2" name="Rectangle 1"/>
          <p:cNvSpPr/>
          <p:nvPr/>
        </p:nvSpPr>
        <p:spPr>
          <a:xfrm>
            <a:off x="1771614" y="2185122"/>
            <a:ext cx="9859108" cy="4154984"/>
          </a:xfrm>
          <a:prstGeom prst="rect">
            <a:avLst/>
          </a:prstGeom>
        </p:spPr>
        <p:txBody>
          <a:bodyPr wrap="square">
            <a:spAutoFit/>
          </a:bodyPr>
          <a:lstStyle/>
          <a:p>
            <a:r>
              <a:rPr lang="en-US" sz="3600" b="1">
                <a:solidFill>
                  <a:schemeClr val="bg1"/>
                </a:solidFill>
                <a:latin typeface="Tahoma" pitchFamily="34" charset="0"/>
                <a:ea typeface="Tahoma" pitchFamily="34" charset="0"/>
                <a:cs typeface="Tahoma" pitchFamily="34" charset="0"/>
              </a:rPr>
              <a:t>- Đại học RMIT Hà Nội</a:t>
            </a:r>
            <a:endParaRPr lang="en-US" sz="3600">
              <a:solidFill>
                <a:schemeClr val="bg1"/>
              </a:solidFill>
              <a:latin typeface="Tahoma" pitchFamily="34" charset="0"/>
              <a:ea typeface="Tahoma" pitchFamily="34" charset="0"/>
              <a:cs typeface="Tahoma" pitchFamily="34" charset="0"/>
            </a:endParaRPr>
          </a:p>
          <a:p>
            <a:pPr marL="285750" indent="-285750">
              <a:buFont typeface="Wingdings" panose="05000000000000000000" pitchFamily="2" charset="2"/>
              <a:buChar char="§"/>
            </a:pPr>
            <a:r>
              <a:rPr lang="en-US" sz="2800"/>
              <a:t>Đại học Công nghệ thông tin.</a:t>
            </a:r>
          </a:p>
          <a:p>
            <a:pPr marL="285750" indent="-285750">
              <a:buFont typeface="Wingdings" panose="05000000000000000000" pitchFamily="2" charset="2"/>
              <a:buChar char="§"/>
            </a:pPr>
            <a:r>
              <a:rPr lang="en-US" sz="2800"/>
              <a:t>Đại học Bách khoa Hà Nội – Thành phố Hồ Chí Minh.</a:t>
            </a:r>
          </a:p>
          <a:p>
            <a:pPr marL="285750" indent="-285750">
              <a:buFont typeface="Wingdings" panose="05000000000000000000" pitchFamily="2" charset="2"/>
              <a:buChar char="§"/>
            </a:pPr>
            <a:r>
              <a:rPr lang="en-US" sz="2800"/>
              <a:t>Đại học FPT.</a:t>
            </a:r>
          </a:p>
          <a:p>
            <a:pPr marL="285750" indent="-285750">
              <a:buFont typeface="Wingdings" panose="05000000000000000000" pitchFamily="2" charset="2"/>
              <a:buChar char="§"/>
            </a:pPr>
            <a:r>
              <a:rPr lang="en-US" sz="2800"/>
              <a:t>Đại học RMIT.</a:t>
            </a:r>
          </a:p>
          <a:p>
            <a:pPr marL="285750" indent="-285750">
              <a:buFont typeface="Wingdings" panose="05000000000000000000" pitchFamily="2" charset="2"/>
              <a:buChar char="§"/>
            </a:pPr>
            <a:r>
              <a:rPr lang="en-US" sz="2800"/>
              <a:t>Đại học Công nghệ – Hutech.</a:t>
            </a:r>
          </a:p>
          <a:p>
            <a:pPr marL="285750" indent="-285750">
              <a:buFont typeface="Wingdings" panose="05000000000000000000" pitchFamily="2" charset="2"/>
              <a:buChar char="§"/>
            </a:pPr>
            <a:r>
              <a:rPr lang="en-US" sz="2800"/>
              <a:t>Đại học Tôn Đức Thắng.</a:t>
            </a:r>
          </a:p>
          <a:p>
            <a:pPr marL="285750" indent="-285750">
              <a:buFont typeface="Wingdings" panose="05000000000000000000" pitchFamily="2" charset="2"/>
              <a:buChar char="§"/>
            </a:pPr>
            <a:r>
              <a:rPr lang="en-US" sz="2800"/>
              <a:t>Đại học FPT</a:t>
            </a:r>
          </a:p>
          <a:p>
            <a:endParaRPr lang="en-US" sz="3200">
              <a:latin typeface="Tahoma" pitchFamily="34" charset="0"/>
              <a:ea typeface="Tahoma" pitchFamily="34" charset="0"/>
              <a:cs typeface="Tahoma" pitchFamily="34" charset="0"/>
            </a:endParaRPr>
          </a:p>
        </p:txBody>
      </p:sp>
      <p:sp>
        <p:nvSpPr>
          <p:cNvPr id="3" name="TextBox 2"/>
          <p:cNvSpPr txBox="1"/>
          <p:nvPr/>
        </p:nvSpPr>
        <p:spPr>
          <a:xfrm>
            <a:off x="398584" y="2202558"/>
            <a:ext cx="2649415" cy="584775"/>
          </a:xfrm>
          <a:prstGeom prst="rect">
            <a:avLst/>
          </a:prstGeom>
          <a:noFill/>
        </p:spPr>
        <p:txBody>
          <a:bodyPr wrap="square" rtlCol="0">
            <a:spAutoFit/>
          </a:bodyPr>
          <a:lstStyle/>
          <a:p>
            <a:r>
              <a:rPr lang="en-US" sz="3200">
                <a:solidFill>
                  <a:schemeClr val="bg1"/>
                </a:solidFill>
                <a:latin typeface="Arial" pitchFamily="34" charset="0"/>
                <a:cs typeface="Arial" pitchFamily="34" charset="0"/>
              </a:rPr>
              <a:t>MIỀN BẮC:</a:t>
            </a:r>
          </a:p>
        </p:txBody>
      </p:sp>
    </p:spTree>
    <p:extLst>
      <p:ext uri="{BB962C8B-B14F-4D97-AF65-F5344CB8AC3E}">
        <p14:creationId xmlns:p14="http://schemas.microsoft.com/office/powerpoint/2010/main" val="1355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1405054" y="168030"/>
            <a:ext cx="10225668" cy="1827193"/>
          </a:xfrm>
          <a:prstGeom prst="cloudCallou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a:latin typeface="Times New Roman" panose="02020603050405020304" pitchFamily="18" charset="0"/>
                <a:ea typeface="Times New Roman" panose="02020603050405020304" pitchFamily="18" charset="0"/>
              </a:rPr>
              <a:t>Các trường đào tạo nghề </a:t>
            </a:r>
          </a:p>
          <a:p>
            <a:pPr algn="ctr"/>
            <a:r>
              <a:rPr lang="en-US" sz="3600" b="1">
                <a:latin typeface="Times New Roman" panose="02020603050405020304" pitchFamily="18" charset="0"/>
                <a:ea typeface="Times New Roman" panose="02020603050405020304" pitchFamily="18" charset="0"/>
              </a:rPr>
              <a:t>Phát triển phần mềm:</a:t>
            </a:r>
            <a:endParaRPr lang="en-US" sz="3600" b="1"/>
          </a:p>
        </p:txBody>
      </p:sp>
      <p:sp>
        <p:nvSpPr>
          <p:cNvPr id="2" name="Rectangle 1"/>
          <p:cNvSpPr/>
          <p:nvPr/>
        </p:nvSpPr>
        <p:spPr>
          <a:xfrm>
            <a:off x="1934308" y="2787333"/>
            <a:ext cx="9859108" cy="3293209"/>
          </a:xfrm>
          <a:prstGeom prst="rect">
            <a:avLst/>
          </a:prstGeom>
        </p:spPr>
        <p:txBody>
          <a:bodyPr wrap="square">
            <a:spAutoFit/>
          </a:bodyPr>
          <a:lstStyle/>
          <a:p>
            <a:r>
              <a:rPr lang="en-US" sz="3600" b="1">
                <a:solidFill>
                  <a:schemeClr val="bg1"/>
                </a:solidFill>
                <a:latin typeface="Tahoma" pitchFamily="34" charset="0"/>
                <a:ea typeface="Tahoma" pitchFamily="34" charset="0"/>
                <a:cs typeface="Tahoma" pitchFamily="34" charset="0"/>
              </a:rPr>
              <a:t>- Đại học RMIT Hà Nội</a:t>
            </a:r>
            <a:endParaRPr lang="en-US" sz="3600">
              <a:solidFill>
                <a:schemeClr val="bg1"/>
              </a:solidFill>
              <a:latin typeface="Tahoma" pitchFamily="34" charset="0"/>
              <a:ea typeface="Tahoma" pitchFamily="34" charset="0"/>
              <a:cs typeface="Tahoma" pitchFamily="34" charset="0"/>
            </a:endParaRPr>
          </a:p>
          <a:p>
            <a:pPr marL="285750" indent="-285750">
              <a:buFont typeface="Wingdings" panose="05000000000000000000" pitchFamily="2" charset="2"/>
              <a:buChar char="§"/>
            </a:pPr>
            <a:r>
              <a:rPr lang="en-US" sz="2800"/>
              <a:t>Đại học Bách Khoa Đà Nẵng</a:t>
            </a:r>
          </a:p>
          <a:p>
            <a:pPr marL="285750" indent="-285750">
              <a:buFont typeface="Wingdings" panose="05000000000000000000" pitchFamily="2" charset="2"/>
              <a:buChar char="§"/>
            </a:pPr>
            <a:r>
              <a:rPr lang="en-US" sz="2800"/>
              <a:t>Đại học Khoa học, ĐH Huế</a:t>
            </a:r>
          </a:p>
          <a:p>
            <a:pPr marL="285750" indent="-285750">
              <a:buFont typeface="Wingdings" panose="05000000000000000000" pitchFamily="2" charset="2"/>
              <a:buChar char="§"/>
            </a:pPr>
            <a:r>
              <a:rPr lang="en-US" sz="2800"/>
              <a:t>Đại học FPT Đà Nẵng, Quy Nhơn</a:t>
            </a:r>
          </a:p>
          <a:p>
            <a:pPr marL="285750" indent="-285750">
              <a:buFont typeface="Wingdings" panose="05000000000000000000" pitchFamily="2" charset="2"/>
              <a:buChar char="§"/>
            </a:pPr>
            <a:r>
              <a:rPr lang="en-US" sz="2800"/>
              <a:t>Đại học Duy Tân</a:t>
            </a:r>
          </a:p>
          <a:p>
            <a:pPr marL="285750" indent="-285750">
              <a:buFont typeface="Wingdings" panose="05000000000000000000" pitchFamily="2" charset="2"/>
              <a:buChar char="§"/>
            </a:pPr>
            <a:r>
              <a:rPr lang="en-US" sz="2800"/>
              <a:t>Đại học Quy Nhơn</a:t>
            </a:r>
          </a:p>
          <a:p>
            <a:endParaRPr lang="en-US" sz="3200">
              <a:latin typeface="Tahoma" pitchFamily="34" charset="0"/>
              <a:ea typeface="Tahoma" pitchFamily="34" charset="0"/>
              <a:cs typeface="Tahoma" pitchFamily="34" charset="0"/>
            </a:endParaRPr>
          </a:p>
        </p:txBody>
      </p:sp>
      <p:sp>
        <p:nvSpPr>
          <p:cNvPr id="3" name="TextBox 2"/>
          <p:cNvSpPr txBox="1"/>
          <p:nvPr/>
        </p:nvSpPr>
        <p:spPr>
          <a:xfrm>
            <a:off x="900388" y="2494945"/>
            <a:ext cx="3950392" cy="584775"/>
          </a:xfrm>
          <a:prstGeom prst="rect">
            <a:avLst/>
          </a:prstGeom>
          <a:noFill/>
        </p:spPr>
        <p:txBody>
          <a:bodyPr wrap="square" rtlCol="0">
            <a:spAutoFit/>
          </a:bodyPr>
          <a:lstStyle/>
          <a:p>
            <a:r>
              <a:rPr lang="en-US" sz="3200">
                <a:latin typeface="Arial" pitchFamily="34" charset="0"/>
                <a:cs typeface="Arial" pitchFamily="34" charset="0"/>
              </a:rPr>
              <a:t>Miền Trung:</a:t>
            </a:r>
          </a:p>
        </p:txBody>
      </p:sp>
    </p:spTree>
    <p:extLst>
      <p:ext uri="{BB962C8B-B14F-4D97-AF65-F5344CB8AC3E}">
        <p14:creationId xmlns:p14="http://schemas.microsoft.com/office/powerpoint/2010/main" val="294971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5B10FB7-1A32-4EA4-8506-706104F6D8E9}"/>
              </a:ext>
            </a:extLst>
          </p:cNvPr>
          <p:cNvPicPr>
            <a:picLocks noGrp="1" noChangeAspect="1"/>
          </p:cNvPicPr>
          <p:nvPr>
            <p:ph type="pic" sz="quarter" idx="13"/>
          </p:nvPr>
        </p:nvPicPr>
        <p:blipFill>
          <a:blip r:embed="rId2"/>
          <a:srcRect l="35654" r="35654"/>
          <a:stretch>
            <a:fillRect/>
          </a:stretch>
        </p:blipFill>
        <p:spPr>
          <a:prstGeom prst="rect">
            <a:avLst/>
          </a:prstGeom>
        </p:spPr>
      </p:pic>
      <p:sp>
        <p:nvSpPr>
          <p:cNvPr id="3" name="Title 2">
            <a:extLst>
              <a:ext uri="{FF2B5EF4-FFF2-40B4-BE49-F238E27FC236}">
                <a16:creationId xmlns:a16="http://schemas.microsoft.com/office/drawing/2014/main" id="{B4680B37-3E86-4EC8-8F5B-0FFC9815C4ED}"/>
              </a:ext>
            </a:extLst>
          </p:cNvPr>
          <p:cNvSpPr>
            <a:spLocks noGrp="1"/>
          </p:cNvSpPr>
          <p:nvPr>
            <p:ph type="title"/>
          </p:nvPr>
        </p:nvSpPr>
        <p:spPr>
          <a:xfrm>
            <a:off x="635621" y="256479"/>
            <a:ext cx="5269880" cy="1233448"/>
          </a:xfrm>
        </p:spPr>
        <p:txBody>
          <a:bodyPr>
            <a:normAutofit/>
          </a:bodyPr>
          <a:lstStyle/>
          <a:p>
            <a:r>
              <a:rPr lang="en-US"/>
              <a:t>Trường đào tạo tại  Quy Nhơn:</a:t>
            </a:r>
          </a:p>
        </p:txBody>
      </p:sp>
      <p:pic>
        <p:nvPicPr>
          <p:cNvPr id="10" name="Picture 9">
            <a:extLst>
              <a:ext uri="{FF2B5EF4-FFF2-40B4-BE49-F238E27FC236}">
                <a16:creationId xmlns:a16="http://schemas.microsoft.com/office/drawing/2014/main" id="{5A4BA71D-D7DF-4251-BCFA-984439E50A9B}"/>
              </a:ext>
            </a:extLst>
          </p:cNvPr>
          <p:cNvPicPr>
            <a:picLocks noChangeAspect="1"/>
          </p:cNvPicPr>
          <p:nvPr/>
        </p:nvPicPr>
        <p:blipFill>
          <a:blip r:embed="rId3"/>
          <a:stretch>
            <a:fillRect/>
          </a:stretch>
        </p:blipFill>
        <p:spPr>
          <a:xfrm>
            <a:off x="1712525" y="2502403"/>
            <a:ext cx="3149407" cy="3149407"/>
          </a:xfrm>
          <a:prstGeom prst="rect">
            <a:avLst/>
          </a:prstGeom>
        </p:spPr>
      </p:pic>
      <p:pic>
        <p:nvPicPr>
          <p:cNvPr id="14" name="Picture 13">
            <a:extLst>
              <a:ext uri="{FF2B5EF4-FFF2-40B4-BE49-F238E27FC236}">
                <a16:creationId xmlns:a16="http://schemas.microsoft.com/office/drawing/2014/main" id="{302CF4FF-F687-4546-A01D-A904AE11790A}"/>
              </a:ext>
            </a:extLst>
          </p:cNvPr>
          <p:cNvPicPr>
            <a:picLocks noChangeAspect="1"/>
          </p:cNvPicPr>
          <p:nvPr/>
        </p:nvPicPr>
        <p:blipFill>
          <a:blip r:embed="rId4"/>
          <a:stretch>
            <a:fillRect/>
          </a:stretch>
        </p:blipFill>
        <p:spPr>
          <a:xfrm>
            <a:off x="6177775" y="-1"/>
            <a:ext cx="6014226" cy="6880543"/>
          </a:xfrm>
          <a:prstGeom prst="rect">
            <a:avLst/>
          </a:prstGeom>
        </p:spPr>
      </p:pic>
    </p:spTree>
    <p:extLst>
      <p:ext uri="{BB962C8B-B14F-4D97-AF65-F5344CB8AC3E}">
        <p14:creationId xmlns:p14="http://schemas.microsoft.com/office/powerpoint/2010/main" val="315230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A6DBEA-1FC3-4E74-8B76-7FCA89A4DB32}"/>
              </a:ext>
            </a:extLst>
          </p:cNvPr>
          <p:cNvPicPr>
            <a:picLocks noGrp="1" noChangeAspect="1"/>
          </p:cNvPicPr>
          <p:nvPr>
            <p:ph type="pic" sz="quarter" idx="13"/>
          </p:nvPr>
        </p:nvPicPr>
        <p:blipFill>
          <a:blip r:embed="rId2"/>
          <a:srcRect l="16924" r="16924"/>
          <a:stretch>
            <a:fillRect/>
          </a:stretch>
        </p:blipFill>
        <p:spPr>
          <a:prstGeom prst="rect">
            <a:avLst/>
          </a:prstGeom>
        </p:spPr>
      </p:pic>
      <p:sp>
        <p:nvSpPr>
          <p:cNvPr id="3" name="Title 2">
            <a:extLst>
              <a:ext uri="{FF2B5EF4-FFF2-40B4-BE49-F238E27FC236}">
                <a16:creationId xmlns:a16="http://schemas.microsoft.com/office/drawing/2014/main" id="{B4680B37-3E86-4EC8-8F5B-0FFC9815C4ED}"/>
              </a:ext>
            </a:extLst>
          </p:cNvPr>
          <p:cNvSpPr>
            <a:spLocks noGrp="1"/>
          </p:cNvSpPr>
          <p:nvPr>
            <p:ph type="title"/>
          </p:nvPr>
        </p:nvSpPr>
        <p:spPr>
          <a:xfrm>
            <a:off x="635621" y="256479"/>
            <a:ext cx="5269880" cy="1233448"/>
          </a:xfrm>
        </p:spPr>
        <p:txBody>
          <a:bodyPr>
            <a:normAutofit/>
          </a:bodyPr>
          <a:lstStyle/>
          <a:p>
            <a:r>
              <a:rPr lang="en-US"/>
              <a:t>Trường đào tạo tại  Quy Nhơn:</a:t>
            </a:r>
          </a:p>
        </p:txBody>
      </p:sp>
      <p:pic>
        <p:nvPicPr>
          <p:cNvPr id="6" name="Picture 5">
            <a:extLst>
              <a:ext uri="{FF2B5EF4-FFF2-40B4-BE49-F238E27FC236}">
                <a16:creationId xmlns:a16="http://schemas.microsoft.com/office/drawing/2014/main" id="{7FBAE7A0-9C73-4CC4-A28A-A0FF3C8C27AB}"/>
              </a:ext>
            </a:extLst>
          </p:cNvPr>
          <p:cNvPicPr>
            <a:picLocks noChangeAspect="1"/>
          </p:cNvPicPr>
          <p:nvPr/>
        </p:nvPicPr>
        <p:blipFill>
          <a:blip r:embed="rId3"/>
          <a:stretch>
            <a:fillRect/>
          </a:stretch>
        </p:blipFill>
        <p:spPr>
          <a:xfrm>
            <a:off x="1752949" y="2201320"/>
            <a:ext cx="2883636" cy="2883636"/>
          </a:xfrm>
          <a:prstGeom prst="rect">
            <a:avLst/>
          </a:prstGeom>
        </p:spPr>
      </p:pic>
      <p:pic>
        <p:nvPicPr>
          <p:cNvPr id="9" name="Picture 8">
            <a:extLst>
              <a:ext uri="{FF2B5EF4-FFF2-40B4-BE49-F238E27FC236}">
                <a16:creationId xmlns:a16="http://schemas.microsoft.com/office/drawing/2014/main" id="{DE97A613-384C-40B7-8D9C-33D4C544E298}"/>
              </a:ext>
            </a:extLst>
          </p:cNvPr>
          <p:cNvPicPr>
            <a:picLocks noChangeAspect="1"/>
          </p:cNvPicPr>
          <p:nvPr/>
        </p:nvPicPr>
        <p:blipFill>
          <a:blip r:embed="rId4"/>
          <a:stretch>
            <a:fillRect/>
          </a:stretch>
        </p:blipFill>
        <p:spPr>
          <a:xfrm>
            <a:off x="6096000" y="-22543"/>
            <a:ext cx="6096000" cy="6903086"/>
          </a:xfrm>
          <a:prstGeom prst="rect">
            <a:avLst/>
          </a:prstGeom>
        </p:spPr>
      </p:pic>
    </p:spTree>
    <p:extLst>
      <p:ext uri="{BB962C8B-B14F-4D97-AF65-F5344CB8AC3E}">
        <p14:creationId xmlns:p14="http://schemas.microsoft.com/office/powerpoint/2010/main" val="101946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088887" y="473142"/>
            <a:ext cx="6222382" cy="2209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Phát triển phần mềm là gì</a:t>
            </a:r>
            <a:endParaRPr lang="en-US" sz="4000" b="1">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F93282CD-59CC-4859-ACBC-2A501E0A35B1}"/>
              </a:ext>
            </a:extLst>
          </p:cNvPr>
          <p:cNvSpPr txBox="1"/>
          <p:nvPr/>
        </p:nvSpPr>
        <p:spPr>
          <a:xfrm>
            <a:off x="3153008" y="3575371"/>
            <a:ext cx="6094140" cy="1200329"/>
          </a:xfrm>
          <a:prstGeom prst="rect">
            <a:avLst/>
          </a:prstGeom>
          <a:noFill/>
        </p:spPr>
        <p:txBody>
          <a:bodyPr wrap="square">
            <a:spAutoFit/>
          </a:bodyPr>
          <a:lstStyle/>
          <a:p>
            <a:r>
              <a:rPr lang="en-US" sz="3600" b="0" i="0">
                <a:solidFill>
                  <a:srgbClr val="212529"/>
                </a:solidFill>
                <a:effectLst/>
                <a:latin typeface="Muli"/>
              </a:rPr>
              <a:t>Bao gồm: lập trình, thiết kế, kiểm thử và bảo trì phần mềm. </a:t>
            </a:r>
            <a:endParaRPr lang="en-US" sz="3600"/>
          </a:p>
        </p:txBody>
      </p:sp>
    </p:spTree>
    <p:extLst>
      <p:ext uri="{BB962C8B-B14F-4D97-AF65-F5344CB8AC3E}">
        <p14:creationId xmlns:p14="http://schemas.microsoft.com/office/powerpoint/2010/main" val="4174456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A9BE05D-1977-4748-A05C-91CB24FBE17E}"/>
              </a:ext>
            </a:extLst>
          </p:cNvPr>
          <p:cNvPicPr>
            <a:picLocks noGrp="1" noChangeAspect="1"/>
          </p:cNvPicPr>
          <p:nvPr>
            <p:ph type="pic" sz="quarter" idx="13"/>
          </p:nvPr>
        </p:nvPicPr>
        <p:blipFill>
          <a:blip r:embed="rId2"/>
          <a:srcRect l="20615" r="20615"/>
          <a:stretch>
            <a:fillRect/>
          </a:stretch>
        </p:blipFill>
        <p:spPr>
          <a:prstGeom prst="rect">
            <a:avLst/>
          </a:prstGeom>
        </p:spPr>
      </p:pic>
      <p:sp>
        <p:nvSpPr>
          <p:cNvPr id="3" name="Title 2">
            <a:extLst>
              <a:ext uri="{FF2B5EF4-FFF2-40B4-BE49-F238E27FC236}">
                <a16:creationId xmlns:a16="http://schemas.microsoft.com/office/drawing/2014/main" id="{21195EC1-055F-4B97-AB5E-B2AD76C18787}"/>
              </a:ext>
            </a:extLst>
          </p:cNvPr>
          <p:cNvSpPr>
            <a:spLocks noGrp="1"/>
          </p:cNvSpPr>
          <p:nvPr>
            <p:ph type="title"/>
          </p:nvPr>
        </p:nvSpPr>
        <p:spPr>
          <a:xfrm>
            <a:off x="78058" y="278129"/>
            <a:ext cx="6017941" cy="1211797"/>
          </a:xfrm>
        </p:spPr>
        <p:txBody>
          <a:bodyPr>
            <a:normAutofit/>
          </a:bodyPr>
          <a:lstStyle/>
          <a:p>
            <a:pPr algn="ctr"/>
            <a:r>
              <a:rPr lang="en-US" sz="4000"/>
              <a:t>Tổ hợp các môn xét tuyển</a:t>
            </a:r>
          </a:p>
        </p:txBody>
      </p:sp>
      <p:sp>
        <p:nvSpPr>
          <p:cNvPr id="4" name="Text Placeholder 3">
            <a:extLst>
              <a:ext uri="{FF2B5EF4-FFF2-40B4-BE49-F238E27FC236}">
                <a16:creationId xmlns:a16="http://schemas.microsoft.com/office/drawing/2014/main" id="{433BCBAB-20AE-4B52-BC74-191EFC1B9EAC}"/>
              </a:ext>
            </a:extLst>
          </p:cNvPr>
          <p:cNvSpPr>
            <a:spLocks noGrp="1"/>
          </p:cNvSpPr>
          <p:nvPr>
            <p:ph type="body" sz="quarter" idx="11"/>
          </p:nvPr>
        </p:nvSpPr>
        <p:spPr>
          <a:xfrm>
            <a:off x="312234" y="2144395"/>
            <a:ext cx="5687122" cy="2795232"/>
          </a:xfrm>
        </p:spPr>
        <p:txBody>
          <a:bodyPr/>
          <a:lstStyle/>
          <a:p>
            <a:r>
              <a:rPr lang="en-US" sz="3200" b="1">
                <a:solidFill>
                  <a:schemeClr val="tx1"/>
                </a:solidFill>
              </a:rPr>
              <a:t>A00: Toán – Vật lý – Hóa học.</a:t>
            </a:r>
          </a:p>
          <a:p>
            <a:r>
              <a:rPr lang="en-US" sz="3200" b="1">
                <a:solidFill>
                  <a:schemeClr val="tx1"/>
                </a:solidFill>
              </a:rPr>
              <a:t>A01: Toán – Vật lý – Tiếng Anh.</a:t>
            </a:r>
          </a:p>
          <a:p>
            <a:r>
              <a:rPr lang="en-US" sz="3200" b="1">
                <a:solidFill>
                  <a:schemeClr val="tx1"/>
                </a:solidFill>
              </a:rPr>
              <a:t>D01: Ngữ văn – Toán – Tiếng Anh.</a:t>
            </a:r>
          </a:p>
          <a:p>
            <a:r>
              <a:rPr lang="en-US" sz="3200" b="1">
                <a:solidFill>
                  <a:schemeClr val="tx1"/>
                </a:solidFill>
              </a:rPr>
              <a:t>D10: Toán – Địa lý – Tiếng Anh.</a:t>
            </a:r>
          </a:p>
          <a:p>
            <a:r>
              <a:rPr lang="en-US" sz="3200" b="1">
                <a:solidFill>
                  <a:schemeClr val="tx1"/>
                </a:solidFill>
              </a:rPr>
              <a:t>C01: Ngữ văn – Toán – Vật lý</a:t>
            </a:r>
          </a:p>
          <a:p>
            <a:r>
              <a:rPr lang="en-US" sz="3200" b="1">
                <a:solidFill>
                  <a:schemeClr val="tx1"/>
                </a:solidFill>
              </a:rPr>
              <a:t>C02: Ngữ văn – Toán – Hóa học.</a:t>
            </a:r>
          </a:p>
        </p:txBody>
      </p:sp>
      <p:sp>
        <p:nvSpPr>
          <p:cNvPr id="5" name="Date Placeholder 4">
            <a:extLst>
              <a:ext uri="{FF2B5EF4-FFF2-40B4-BE49-F238E27FC236}">
                <a16:creationId xmlns:a16="http://schemas.microsoft.com/office/drawing/2014/main" id="{9164A798-D3B3-455E-9CC0-26C9B1AA7AEF}"/>
              </a:ext>
            </a:extLst>
          </p:cNvPr>
          <p:cNvSpPr>
            <a:spLocks noGrp="1"/>
          </p:cNvSpPr>
          <p:nvPr>
            <p:ph type="dt" sz="half" idx="14"/>
          </p:nvPr>
        </p:nvSpPr>
        <p:spPr/>
        <p:txBody>
          <a:bodyPr/>
          <a:lstStyle/>
          <a:p>
            <a:fld id="{6FCA8E82-58CD-E045-8B98-B7A85B79B752}" type="datetime4">
              <a:rPr lang="en-US" smtClean="0"/>
              <a:pPr/>
              <a:t>January 22, 2025</a:t>
            </a:fld>
            <a:endParaRPr lang="en-US" dirty="0">
              <a:latin typeface="+mn-lt"/>
            </a:endParaRPr>
          </a:p>
        </p:txBody>
      </p:sp>
      <p:sp>
        <p:nvSpPr>
          <p:cNvPr id="6" name="Footer Placeholder 5">
            <a:extLst>
              <a:ext uri="{FF2B5EF4-FFF2-40B4-BE49-F238E27FC236}">
                <a16:creationId xmlns:a16="http://schemas.microsoft.com/office/drawing/2014/main" id="{5F0CC579-D8C1-455F-89FA-1394A0BD558A}"/>
              </a:ext>
            </a:extLst>
          </p:cNvPr>
          <p:cNvSpPr>
            <a:spLocks noGrp="1"/>
          </p:cNvSpPr>
          <p:nvPr>
            <p:ph type="ftr" sz="quarter" idx="15"/>
          </p:nvPr>
        </p:nvSpPr>
        <p:spPr/>
        <p:txBody>
          <a:bodyPr/>
          <a:lstStyle/>
          <a:p>
            <a:r>
              <a:rPr lang="en-US"/>
              <a:t>Annual Review</a:t>
            </a:r>
            <a:endParaRPr lang="en-US" b="0" dirty="0"/>
          </a:p>
        </p:txBody>
      </p:sp>
      <p:sp>
        <p:nvSpPr>
          <p:cNvPr id="7" name="Slide Number Placeholder 6">
            <a:extLst>
              <a:ext uri="{FF2B5EF4-FFF2-40B4-BE49-F238E27FC236}">
                <a16:creationId xmlns:a16="http://schemas.microsoft.com/office/drawing/2014/main" id="{7719FDD0-4159-4F4A-A343-CB861E56FAEB}"/>
              </a:ext>
            </a:extLst>
          </p:cNvPr>
          <p:cNvSpPr>
            <a:spLocks noGrp="1"/>
          </p:cNvSpPr>
          <p:nvPr>
            <p:ph type="sldNum" sz="quarter" idx="16"/>
          </p:nvPr>
        </p:nvSpPr>
        <p:spPr/>
        <p:txBody>
          <a:bodyPr/>
          <a:lstStyle/>
          <a:p>
            <a:fld id="{294A09A9-5501-47C1-A89A-A340965A2BE2}" type="slidenum">
              <a:rPr lang="en-US" smtClean="0"/>
              <a:pPr/>
              <a:t>20</a:t>
            </a:fld>
            <a:endParaRPr lang="en-US" dirty="0">
              <a:latin typeface="+mn-lt"/>
            </a:endParaRPr>
          </a:p>
        </p:txBody>
      </p:sp>
    </p:spTree>
    <p:extLst>
      <p:ext uri="{BB962C8B-B14F-4D97-AF65-F5344CB8AC3E}">
        <p14:creationId xmlns:p14="http://schemas.microsoft.com/office/powerpoint/2010/main" val="260755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1405054" y="57150"/>
            <a:ext cx="10225668" cy="983873"/>
          </a:xfrm>
          <a:prstGeom prst="cloudCallou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a:latin typeface="Times New Roman" panose="02020603050405020304" pitchFamily="18" charset="0"/>
                <a:ea typeface="Times New Roman" panose="02020603050405020304" pitchFamily="18" charset="0"/>
              </a:rPr>
              <a:t>Ra trường làm gì?</a:t>
            </a:r>
          </a:p>
        </p:txBody>
      </p:sp>
      <p:sp>
        <p:nvSpPr>
          <p:cNvPr id="2" name="Rectangle 1"/>
          <p:cNvSpPr/>
          <p:nvPr/>
        </p:nvSpPr>
        <p:spPr>
          <a:xfrm>
            <a:off x="561278" y="1041023"/>
            <a:ext cx="11727366" cy="4893647"/>
          </a:xfrm>
          <a:prstGeom prst="rect">
            <a:avLst/>
          </a:prstGeom>
        </p:spPr>
        <p:txBody>
          <a:bodyPr wrap="square">
            <a:spAutoFit/>
          </a:bodyPr>
          <a:lstStyle/>
          <a:p>
            <a:pPr marL="571500" indent="-571500">
              <a:buFont typeface="Wingdings" panose="05000000000000000000" pitchFamily="2" charset="2"/>
              <a:buChar char="§"/>
            </a:pPr>
            <a:r>
              <a:rPr lang="en-US" sz="2600"/>
              <a:t>C</a:t>
            </a:r>
            <a:r>
              <a:rPr lang="vi-VN" sz="2600"/>
              <a:t>huyên viên tin học tại các cơ quan Nhà nước, doanh nghiệp, trường học</a:t>
            </a:r>
          </a:p>
          <a:p>
            <a:pPr marL="285750" indent="-285750">
              <a:buFont typeface="Wingdings" panose="05000000000000000000" pitchFamily="2" charset="2"/>
              <a:buChar char="§"/>
            </a:pPr>
            <a:r>
              <a:rPr lang="vi-VN" sz="2600"/>
              <a:t>Lập trình viên các loại ngôn ngữ khác nhau như Java, Swift, NodeJS, .Net, Kolin</a:t>
            </a:r>
          </a:p>
          <a:p>
            <a:pPr marL="285750" indent="-285750">
              <a:buFont typeface="Wingdings" panose="05000000000000000000" pitchFamily="2" charset="2"/>
              <a:buChar char="§"/>
            </a:pPr>
            <a:r>
              <a:rPr lang="vi-VN" sz="2600"/>
              <a:t>Thiết kế phần mềm</a:t>
            </a:r>
          </a:p>
          <a:p>
            <a:pPr marL="285750" indent="-285750">
              <a:buFont typeface="Wingdings" panose="05000000000000000000" pitchFamily="2" charset="2"/>
              <a:buChar char="§"/>
            </a:pPr>
            <a:r>
              <a:rPr lang="vi-VN" sz="2600"/>
              <a:t>UX Designer</a:t>
            </a:r>
          </a:p>
          <a:p>
            <a:pPr marL="285750" indent="-285750">
              <a:buFont typeface="Wingdings" panose="05000000000000000000" pitchFamily="2" charset="2"/>
              <a:buChar char="§"/>
            </a:pPr>
            <a:r>
              <a:rPr lang="vi-VN" sz="2600"/>
              <a:t>Business Analysis về phần mềm</a:t>
            </a:r>
          </a:p>
          <a:p>
            <a:pPr marL="285750" indent="-285750">
              <a:buFont typeface="Wingdings" panose="05000000000000000000" pitchFamily="2" charset="2"/>
              <a:buChar char="§"/>
            </a:pPr>
            <a:r>
              <a:rPr lang="vi-VN" sz="2600"/>
              <a:t>Quản lý dự án, phần mềm</a:t>
            </a:r>
          </a:p>
          <a:p>
            <a:pPr marL="285750" indent="-285750">
              <a:buFont typeface="Wingdings" panose="05000000000000000000" pitchFamily="2" charset="2"/>
              <a:buChar char="§"/>
            </a:pPr>
            <a:r>
              <a:rPr lang="vi-VN" sz="2600"/>
              <a:t>Tester/QA/QC (Chuyên viên kiểm thử)</a:t>
            </a:r>
          </a:p>
          <a:p>
            <a:pPr marL="285750" indent="-285750">
              <a:buFont typeface="Wingdings" panose="05000000000000000000" pitchFamily="2" charset="2"/>
              <a:buChar char="§"/>
            </a:pPr>
            <a:r>
              <a:rPr lang="vi-VN" sz="2600"/>
              <a:t>Kỹ sư cầu nối (BrSE)</a:t>
            </a:r>
          </a:p>
          <a:p>
            <a:pPr marL="285750" indent="-285750">
              <a:buFont typeface="Wingdings" panose="05000000000000000000" pitchFamily="2" charset="2"/>
              <a:buChar char="§"/>
            </a:pPr>
            <a:r>
              <a:rPr lang="vi-VN" sz="2600"/>
              <a:t>Quản trị hệ thống</a:t>
            </a:r>
          </a:p>
          <a:p>
            <a:pPr marL="285750" indent="-285750">
              <a:buFont typeface="Wingdings" panose="05000000000000000000" pitchFamily="2" charset="2"/>
              <a:buChar char="§"/>
            </a:pPr>
            <a:r>
              <a:rPr lang="vi-VN" sz="2600"/>
              <a:t>Kỹ sư dữ liệu</a:t>
            </a:r>
          </a:p>
          <a:p>
            <a:pPr marL="285750" indent="-285750">
              <a:buFont typeface="Wingdings" panose="05000000000000000000" pitchFamily="2" charset="2"/>
              <a:buChar char="§"/>
            </a:pPr>
            <a:r>
              <a:rPr lang="vi-VN" sz="2600"/>
              <a:t>Quản lý sản phẩm</a:t>
            </a:r>
            <a:endParaRPr lang="en-US" sz="26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3900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74798CE-1AA3-4765-9224-10BEFFEAD12A}"/>
              </a:ext>
            </a:extLst>
          </p:cNvPr>
          <p:cNvPicPr>
            <a:picLocks noGrp="1" noChangeAspect="1"/>
          </p:cNvPicPr>
          <p:nvPr>
            <p:ph type="pic" sz="quarter" idx="13"/>
          </p:nvPr>
        </p:nvPicPr>
        <p:blipFill>
          <a:blip r:embed="rId2"/>
          <a:srcRect l="22141" r="22141"/>
          <a:stretch>
            <a:fillRect/>
          </a:stretch>
        </p:blipFill>
        <p:spPr>
          <a:prstGeom prst="rect">
            <a:avLst/>
          </a:prstGeom>
        </p:spPr>
      </p:pic>
      <p:sp>
        <p:nvSpPr>
          <p:cNvPr id="3" name="Title 2">
            <a:extLst>
              <a:ext uri="{FF2B5EF4-FFF2-40B4-BE49-F238E27FC236}">
                <a16:creationId xmlns:a16="http://schemas.microsoft.com/office/drawing/2014/main" id="{528CDCD9-B728-4387-A2CD-6728984DDA0D}"/>
              </a:ext>
            </a:extLst>
          </p:cNvPr>
          <p:cNvSpPr>
            <a:spLocks noGrp="1"/>
          </p:cNvSpPr>
          <p:nvPr>
            <p:ph type="title"/>
          </p:nvPr>
        </p:nvSpPr>
        <p:spPr/>
        <p:txBody>
          <a:bodyPr>
            <a:normAutofit/>
          </a:bodyPr>
          <a:lstStyle/>
          <a:p>
            <a:r>
              <a:rPr lang="en-US"/>
              <a:t>Tại Quy Nhơn:</a:t>
            </a:r>
          </a:p>
        </p:txBody>
      </p:sp>
      <p:sp>
        <p:nvSpPr>
          <p:cNvPr id="4" name="Text Placeholder 3">
            <a:extLst>
              <a:ext uri="{FF2B5EF4-FFF2-40B4-BE49-F238E27FC236}">
                <a16:creationId xmlns:a16="http://schemas.microsoft.com/office/drawing/2014/main" id="{52EFBAD1-59D5-4959-9920-B4594AF6425E}"/>
              </a:ext>
            </a:extLst>
          </p:cNvPr>
          <p:cNvSpPr>
            <a:spLocks noGrp="1"/>
          </p:cNvSpPr>
          <p:nvPr>
            <p:ph type="body" sz="quarter" idx="11"/>
          </p:nvPr>
        </p:nvSpPr>
        <p:spPr>
          <a:xfrm>
            <a:off x="1231652" y="4966630"/>
            <a:ext cx="4572001" cy="799525"/>
          </a:xfrm>
        </p:spPr>
        <p:txBody>
          <a:bodyPr/>
          <a:lstStyle/>
          <a:p>
            <a:r>
              <a:rPr lang="en-US" sz="4800">
                <a:solidFill>
                  <a:schemeClr val="tx1"/>
                </a:solidFill>
              </a:rPr>
              <a:t>FPT Software</a:t>
            </a:r>
          </a:p>
        </p:txBody>
      </p:sp>
      <p:pic>
        <p:nvPicPr>
          <p:cNvPr id="8" name="Picture 7">
            <a:extLst>
              <a:ext uri="{FF2B5EF4-FFF2-40B4-BE49-F238E27FC236}">
                <a16:creationId xmlns:a16="http://schemas.microsoft.com/office/drawing/2014/main" id="{CEC8F728-35DA-40EB-8B68-70E98CDAA189}"/>
              </a:ext>
            </a:extLst>
          </p:cNvPr>
          <p:cNvPicPr>
            <a:picLocks noChangeAspect="1"/>
          </p:cNvPicPr>
          <p:nvPr/>
        </p:nvPicPr>
        <p:blipFill>
          <a:blip r:embed="rId3"/>
          <a:stretch>
            <a:fillRect/>
          </a:stretch>
        </p:blipFill>
        <p:spPr>
          <a:xfrm>
            <a:off x="964023" y="2161477"/>
            <a:ext cx="4611587" cy="2678151"/>
          </a:xfrm>
          <a:prstGeom prst="rect">
            <a:avLst/>
          </a:prstGeom>
        </p:spPr>
      </p:pic>
    </p:spTree>
    <p:extLst>
      <p:ext uri="{BB962C8B-B14F-4D97-AF65-F5344CB8AC3E}">
        <p14:creationId xmlns:p14="http://schemas.microsoft.com/office/powerpoint/2010/main" val="3738682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76C82CA-1A8F-4477-A4C7-376C5BB526AF}"/>
              </a:ext>
            </a:extLst>
          </p:cNvPr>
          <p:cNvPicPr>
            <a:picLocks noGrp="1" noChangeAspect="1"/>
          </p:cNvPicPr>
          <p:nvPr>
            <p:ph type="pic" sz="quarter" idx="13"/>
          </p:nvPr>
        </p:nvPicPr>
        <p:blipFill>
          <a:blip r:embed="rId2"/>
          <a:srcRect l="19273" r="19273"/>
          <a:stretch>
            <a:fillRect/>
          </a:stretch>
        </p:blipFill>
        <p:spPr>
          <a:prstGeom prst="rect">
            <a:avLst/>
          </a:prstGeom>
        </p:spPr>
      </p:pic>
      <p:sp>
        <p:nvSpPr>
          <p:cNvPr id="3" name="Title 2">
            <a:extLst>
              <a:ext uri="{FF2B5EF4-FFF2-40B4-BE49-F238E27FC236}">
                <a16:creationId xmlns:a16="http://schemas.microsoft.com/office/drawing/2014/main" id="{528CDCD9-B728-4387-A2CD-6728984DDA0D}"/>
              </a:ext>
            </a:extLst>
          </p:cNvPr>
          <p:cNvSpPr>
            <a:spLocks noGrp="1"/>
          </p:cNvSpPr>
          <p:nvPr>
            <p:ph type="title"/>
          </p:nvPr>
        </p:nvSpPr>
        <p:spPr/>
        <p:txBody>
          <a:bodyPr>
            <a:normAutofit/>
          </a:bodyPr>
          <a:lstStyle/>
          <a:p>
            <a:r>
              <a:rPr lang="en-US"/>
              <a:t>Tại Quy Nhơn:</a:t>
            </a:r>
          </a:p>
        </p:txBody>
      </p:sp>
      <p:sp>
        <p:nvSpPr>
          <p:cNvPr id="4" name="Text Placeholder 3">
            <a:extLst>
              <a:ext uri="{FF2B5EF4-FFF2-40B4-BE49-F238E27FC236}">
                <a16:creationId xmlns:a16="http://schemas.microsoft.com/office/drawing/2014/main" id="{52EFBAD1-59D5-4959-9920-B4594AF6425E}"/>
              </a:ext>
            </a:extLst>
          </p:cNvPr>
          <p:cNvSpPr>
            <a:spLocks noGrp="1"/>
          </p:cNvSpPr>
          <p:nvPr>
            <p:ph type="body" sz="quarter" idx="11"/>
          </p:nvPr>
        </p:nvSpPr>
        <p:spPr>
          <a:xfrm>
            <a:off x="1333499" y="5179412"/>
            <a:ext cx="4572001" cy="799525"/>
          </a:xfrm>
        </p:spPr>
        <p:txBody>
          <a:bodyPr/>
          <a:lstStyle/>
          <a:p>
            <a:r>
              <a:rPr lang="en-US" sz="4800">
                <a:solidFill>
                  <a:schemeClr val="tx1"/>
                </a:solidFill>
              </a:rPr>
              <a:t>TMA Software</a:t>
            </a:r>
          </a:p>
        </p:txBody>
      </p:sp>
      <p:pic>
        <p:nvPicPr>
          <p:cNvPr id="2" name="Picture 1">
            <a:extLst>
              <a:ext uri="{FF2B5EF4-FFF2-40B4-BE49-F238E27FC236}">
                <a16:creationId xmlns:a16="http://schemas.microsoft.com/office/drawing/2014/main" id="{1A477F18-C59B-4391-8EA8-6BA8C0E1F17C}"/>
              </a:ext>
            </a:extLst>
          </p:cNvPr>
          <p:cNvPicPr>
            <a:picLocks noChangeAspect="1"/>
          </p:cNvPicPr>
          <p:nvPr/>
        </p:nvPicPr>
        <p:blipFill>
          <a:blip r:embed="rId3"/>
          <a:stretch>
            <a:fillRect/>
          </a:stretch>
        </p:blipFill>
        <p:spPr>
          <a:xfrm>
            <a:off x="1577340" y="2266137"/>
            <a:ext cx="3463011" cy="2802021"/>
          </a:xfrm>
          <a:prstGeom prst="rect">
            <a:avLst/>
          </a:prstGeom>
        </p:spPr>
      </p:pic>
    </p:spTree>
    <p:extLst>
      <p:ext uri="{BB962C8B-B14F-4D97-AF65-F5344CB8AC3E}">
        <p14:creationId xmlns:p14="http://schemas.microsoft.com/office/powerpoint/2010/main" val="289690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CB365-619D-4618-9A40-86B0E18CAF91}"/>
              </a:ext>
            </a:extLst>
          </p:cNvPr>
          <p:cNvSpPr>
            <a:spLocks noGrp="1"/>
          </p:cNvSpPr>
          <p:nvPr>
            <p:ph type="title"/>
          </p:nvPr>
        </p:nvSpPr>
        <p:spPr>
          <a:xfrm>
            <a:off x="964023" y="879063"/>
            <a:ext cx="10131440" cy="610863"/>
          </a:xfrm>
        </p:spPr>
        <p:txBody>
          <a:bodyPr>
            <a:normAutofit/>
          </a:bodyPr>
          <a:lstStyle/>
          <a:p>
            <a:r>
              <a:rPr lang="en-US"/>
              <a:t>Nhu cầu nhân sự tại Quy Nhơn</a:t>
            </a:r>
          </a:p>
        </p:txBody>
      </p:sp>
      <p:sp>
        <p:nvSpPr>
          <p:cNvPr id="4" name="Text Placeholder 3">
            <a:extLst>
              <a:ext uri="{FF2B5EF4-FFF2-40B4-BE49-F238E27FC236}">
                <a16:creationId xmlns:a16="http://schemas.microsoft.com/office/drawing/2014/main" id="{BAEB13C3-46EF-49BB-827B-536661BAFFD9}"/>
              </a:ext>
            </a:extLst>
          </p:cNvPr>
          <p:cNvSpPr>
            <a:spLocks noGrp="1"/>
          </p:cNvSpPr>
          <p:nvPr>
            <p:ph type="body" sz="quarter" idx="11"/>
          </p:nvPr>
        </p:nvSpPr>
        <p:spPr>
          <a:xfrm>
            <a:off x="952499" y="2289363"/>
            <a:ext cx="10678223" cy="2795232"/>
          </a:xfrm>
        </p:spPr>
        <p:txBody>
          <a:bodyPr/>
          <a:lstStyle/>
          <a:p>
            <a:r>
              <a:rPr lang="en-US" sz="2000">
                <a:solidFill>
                  <a:schemeClr val="tx1"/>
                </a:solidFill>
              </a:rPr>
              <a:t>-     </a:t>
            </a:r>
            <a:r>
              <a:rPr lang="vi-VN" sz="2000">
                <a:solidFill>
                  <a:schemeClr val="tx1"/>
                </a:solidFill>
              </a:rPr>
              <a:t>Hiện nhân sự làm việc tại Công viên Sáng tạo TMA Quy Nhơn là hơn 550 người. Trong đó, 75% nhân sự đến từ các cơ sở đào tạo tại miền Trung, phần lớn là Đại học Quy Nhơn. "Trong 5-10 năm tới, chúng tôi cần khoảng 2.000-3.000 kỹ sư IT", ông Lệ cho biết. </a:t>
            </a:r>
          </a:p>
          <a:p>
            <a:r>
              <a:rPr lang="en-US" sz="2000">
                <a:solidFill>
                  <a:schemeClr val="tx1"/>
                </a:solidFill>
              </a:rPr>
              <a:t>-    </a:t>
            </a:r>
            <a:r>
              <a:rPr lang="vi-VN" sz="2000">
                <a:solidFill>
                  <a:schemeClr val="tx1"/>
                </a:solidFill>
              </a:rPr>
              <a:t>Tương tự, FPT Software Quy Nhơn từ 50 kỹ sư đầu tiên năm 2018, đến này đơn vị có hơn 600 nhân sự. Công ty đặt mục tiêu tuyển gần 1.000 kỹ sư công nghệ trong năm nay.</a:t>
            </a:r>
          </a:p>
          <a:p>
            <a:pPr marL="342900" indent="-342900">
              <a:buFontTx/>
              <a:buChar char="-"/>
            </a:pPr>
            <a:r>
              <a:rPr lang="vi-VN" sz="2000">
                <a:solidFill>
                  <a:schemeClr val="tx1"/>
                </a:solidFill>
              </a:rPr>
              <a:t>Với định hướng đưa Bình Định trở thành trung tâm trí tuệ nhân tạo hàng đầu khu vực, FPT đã mở Trường Đại học FPT AI Quy Nhơn. Khóa đầu tiên tuyển sinh năm 2022, hiện trường có khoảng 1.000 sinh viên.</a:t>
            </a:r>
            <a:endParaRPr lang="en-US" sz="2000">
              <a:solidFill>
                <a:schemeClr val="tx1"/>
              </a:solidFill>
            </a:endParaRPr>
          </a:p>
          <a:p>
            <a:r>
              <a:rPr lang="en-US" sz="2000">
                <a:solidFill>
                  <a:schemeClr val="tx1"/>
                </a:solidFill>
              </a:rPr>
              <a:t>							</a:t>
            </a:r>
            <a:r>
              <a:rPr lang="en-US" sz="2000" i="1">
                <a:solidFill>
                  <a:schemeClr val="tx1"/>
                </a:solidFill>
              </a:rPr>
              <a:t>(theo qnu.edu.vn tháng 10/2023)</a:t>
            </a:r>
          </a:p>
          <a:p>
            <a:pPr marL="342900" indent="-342900">
              <a:buFontTx/>
              <a:buChar char="-"/>
            </a:pPr>
            <a:endParaRPr lang="en-US" sz="2000">
              <a:solidFill>
                <a:schemeClr val="tx1"/>
              </a:solidFill>
            </a:endParaRPr>
          </a:p>
        </p:txBody>
      </p:sp>
    </p:spTree>
    <p:extLst>
      <p:ext uri="{BB962C8B-B14F-4D97-AF65-F5344CB8AC3E}">
        <p14:creationId xmlns:p14="http://schemas.microsoft.com/office/powerpoint/2010/main" val="2699632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692" y="820594"/>
            <a:ext cx="10552670" cy="4552015"/>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Tóm lại</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 trình viên, kỹ sư phần mềm, người quản trị dự án là những người đảm nhận những công việc quan trọng nhất trong phát triển phần mềm</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 những kiến thức nhất định về toán học, cấu trúc dữ liệu về giải thuật nói riêng và về khoa học máy tính nói chung ở các mức khác nhau cùng các khả năng vận dụng thuần phục các kiến thức ấy vào thực tế là những yêu cầu cần có đối với lập trình viên và các kỹ sư phần mềm – người đảm nhận những vị trí quan trọng trong tổ chức phát triển phần mềm.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5968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546" y="1314864"/>
            <a:ext cx="10552670" cy="2677656"/>
          </a:xfrm>
          <a:prstGeom prst="rect">
            <a:avLst/>
          </a:prstGeom>
        </p:spPr>
        <p:txBody>
          <a:bodyPr wrap="square">
            <a:spAutoFit/>
          </a:bodyPr>
          <a:lstStyle/>
          <a:p>
            <a:pPr marL="457200" indent="-457200" algn="just">
              <a:buFont typeface="Arial" panose="020B0604020202020204" pitchFamily="34" charset="0"/>
              <a:buChar char="•"/>
            </a:pPr>
            <a:r>
              <a:rPr lang="en-US" sz="2800">
                <a:solidFill>
                  <a:srgbClr val="002060"/>
                </a:solidFill>
                <a:latin typeface="Times New Roman" panose="02020603050405020304" pitchFamily="18" charset="0"/>
                <a:ea typeface="Times New Roman" panose="02020603050405020304" pitchFamily="18" charset="0"/>
              </a:rPr>
              <a:t>Quản trị dự án là công việc xuyên suốt quá trình sản xuất phần mềm có vai trò chủ chốt cho sự thành công của dự án phần mềm. Việc có tầm nhìn, hiểu biết về quá trình làm phần mềm, hiểu biết xu hướng công nghệ, có khả năng tổ chức, lập kế hoạch, điều phối các nguồn lực, tổ chức giám sát… là những yêu cầu không thể thiếu đối với người quản trị viên dự án phát triển phần mềm.</a:t>
            </a:r>
            <a:endParaRPr lang="en-US" sz="2800"/>
          </a:p>
        </p:txBody>
      </p:sp>
    </p:spTree>
    <p:extLst>
      <p:ext uri="{BB962C8B-B14F-4D97-AF65-F5344CB8AC3E}">
        <p14:creationId xmlns:p14="http://schemas.microsoft.com/office/powerpoint/2010/main" val="1614219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507523" y="817259"/>
            <a:ext cx="8575589" cy="3420130"/>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a:latin typeface="Times New Roman" panose="02020603050405020304" pitchFamily="18" charset="0"/>
                <a:ea typeface="Times New Roman" panose="02020603050405020304" pitchFamily="18" charset="0"/>
              </a:rPr>
              <a:t>Em có biết làm thế nào để trở thành người tham gia phát triển phần mềm? Theo em có những cơ hội nghề nghiệp nào cho người phát triển phần mềm?</a:t>
            </a:r>
            <a:endParaRPr lang="en-US" sz="2800"/>
          </a:p>
        </p:txBody>
      </p:sp>
    </p:spTree>
    <p:extLst>
      <p:ext uri="{BB962C8B-B14F-4D97-AF65-F5344CB8AC3E}">
        <p14:creationId xmlns:p14="http://schemas.microsoft.com/office/powerpoint/2010/main" val="154119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8125" y="974630"/>
            <a:ext cx="9085179" cy="678327"/>
          </a:xfrm>
          <a:prstGeom prst="rect">
            <a:avLst/>
          </a:prstGeom>
        </p:spPr>
        <p:txBody>
          <a:bodyPr wrap="none">
            <a:spAutoFit/>
          </a:bodyPr>
          <a:lstStyle/>
          <a:p>
            <a:pPr algn="just">
              <a:lnSpc>
                <a:spcPct val="115000"/>
              </a:lnSpc>
              <a:spcAft>
                <a:spcPts val="0"/>
              </a:spcAft>
            </a:pPr>
            <a:r>
              <a:rPr lang="vi-VN"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3. CÔNG VIỆC PHÁT TRIỂN PHẦN MỀM</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881449" y="2331061"/>
            <a:ext cx="10478530" cy="3025700"/>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Để trở thành người phát triển phần mềm, có thể bắt đầu với các khóa đào tạo về lập trình, phát triển phần mềm tại các trung tâm, các trường dạy nghề, hoặc các công ty, tập đoàn, dần dần tích lũy kinh nghiệm thông qua các công việc thực tế. Nếu muốn tham gia phát triển phần mềm ở vị trí kĩ sư phần mềm, cần theo học ở bậc đại học về tin học hay công nghệ thông tin.</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49324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265" y="1131091"/>
            <a:ext cx="10676238" cy="4031873"/>
          </a:xfrm>
          <a:prstGeom prst="rect">
            <a:avLst/>
          </a:prstGeom>
        </p:spPr>
        <p:txBody>
          <a:bodyPr wrap="square">
            <a:spAutoFit/>
          </a:bodyPr>
          <a:lstStyle/>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Sau khi tốt nghiệp các khóa, ngành đào tạo, có thể tham gia các công việc phát triển phần mềm ở nhiều lĩnh vực như:</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 Lập trình ứng dụng</a:t>
            </a:r>
            <a:r>
              <a:rPr lang="vi-VN" sz="2800">
                <a:latin typeface="Times New Roman" panose="02020603050405020304" pitchFamily="18" charset="0"/>
                <a:ea typeface="Times New Roman" panose="02020603050405020304" pitchFamily="18" charset="0"/>
                <a:cs typeface="Times New Roman" panose="02020603050405020304" pitchFamily="18" charset="0"/>
              </a:rPr>
              <a:t>: Viết chương trình với tác vụ cụ thể.</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Phát triển giao diện người dùng:</a:t>
            </a:r>
            <a:r>
              <a:rPr lang="vi-VN" sz="2800">
                <a:latin typeface="Times New Roman" panose="02020603050405020304" pitchFamily="18" charset="0"/>
                <a:ea typeface="Times New Roman" panose="02020603050405020304" pitchFamily="18" charset="0"/>
                <a:cs typeface="Times New Roman" panose="02020603050405020304" pitchFamily="18" charset="0"/>
              </a:rPr>
              <a:t> Xây dựng giao diện thân thiện với người dùng.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Phát triển ứng dụng trên web,</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phần mềm hệ thống hoặc quản trị các hệ thống thông tin, các kho dữ liệu...</a:t>
            </a:r>
            <a:endParaRPr lang="en-US" sz="2800"/>
          </a:p>
        </p:txBody>
      </p:sp>
      <p:sp>
        <p:nvSpPr>
          <p:cNvPr id="3" name="Rectangle 2">
            <a:extLst>
              <a:ext uri="{FF2B5EF4-FFF2-40B4-BE49-F238E27FC236}">
                <a16:creationId xmlns:a16="http://schemas.microsoft.com/office/drawing/2014/main" id="{7AA00BB9-B26F-41A5-9AD7-7BB03B76EDAF}"/>
              </a:ext>
            </a:extLst>
          </p:cNvPr>
          <p:cNvSpPr/>
          <p:nvPr/>
        </p:nvSpPr>
        <p:spPr>
          <a:xfrm>
            <a:off x="998262" y="294405"/>
            <a:ext cx="9085179" cy="678327"/>
          </a:xfrm>
          <a:prstGeom prst="rect">
            <a:avLst/>
          </a:prstGeom>
        </p:spPr>
        <p:txBody>
          <a:bodyPr wrap="none">
            <a:spAutoFit/>
          </a:bodyPr>
          <a:lstStyle/>
          <a:p>
            <a:pPr algn="just">
              <a:lnSpc>
                <a:spcPct val="115000"/>
              </a:lnSpc>
              <a:spcAft>
                <a:spcPts val="0"/>
              </a:spcAft>
            </a:pPr>
            <a:r>
              <a:rPr lang="vi-VN"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3. CÔNG VIỆC PHÁT TRIỂN PHẦN MỀM</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053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141034" y="473142"/>
            <a:ext cx="8965581" cy="2209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Những sản phẩm phần mềm em biết?</a:t>
            </a:r>
            <a:endParaRPr lang="en-US" sz="4000" b="1">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F93282CD-59CC-4859-ACBC-2A501E0A35B1}"/>
              </a:ext>
            </a:extLst>
          </p:cNvPr>
          <p:cNvSpPr txBox="1"/>
          <p:nvPr/>
        </p:nvSpPr>
        <p:spPr>
          <a:xfrm>
            <a:off x="1460810" y="3318893"/>
            <a:ext cx="10181063" cy="2246769"/>
          </a:xfrm>
          <a:prstGeom prst="rect">
            <a:avLst/>
          </a:prstGeom>
          <a:noFill/>
        </p:spPr>
        <p:txBody>
          <a:bodyPr wrap="square">
            <a:spAutoFit/>
          </a:bodyPr>
          <a:lstStyle/>
          <a:p>
            <a:r>
              <a:rPr lang="en-US" sz="2800" b="0" i="0">
                <a:solidFill>
                  <a:srgbClr val="212529"/>
                </a:solidFill>
                <a:effectLst/>
                <a:latin typeface="Muli"/>
              </a:rPr>
              <a:t>- </a:t>
            </a:r>
            <a:r>
              <a:rPr lang="vi-VN" sz="2800" b="0" i="0">
                <a:solidFill>
                  <a:srgbClr val="212529"/>
                </a:solidFill>
                <a:effectLst/>
                <a:latin typeface="Muli"/>
              </a:rPr>
              <a:t>Ứng dụng văn phòng: Microsoft Excel, Word, Powerpoint</a:t>
            </a:r>
            <a:r>
              <a:rPr lang="en-US" sz="2800" b="0" i="0">
                <a:solidFill>
                  <a:srgbClr val="212529"/>
                </a:solidFill>
                <a:effectLst/>
                <a:latin typeface="Muli"/>
              </a:rPr>
              <a:t>…</a:t>
            </a:r>
            <a:endParaRPr lang="vi-VN" sz="2800" b="0" i="0">
              <a:solidFill>
                <a:srgbClr val="212529"/>
              </a:solidFill>
              <a:effectLst/>
              <a:latin typeface="Muli"/>
            </a:endParaRPr>
          </a:p>
          <a:p>
            <a:r>
              <a:rPr lang="en-US" sz="2800" b="0" i="0">
                <a:solidFill>
                  <a:srgbClr val="212529"/>
                </a:solidFill>
                <a:effectLst/>
                <a:latin typeface="Muli"/>
              </a:rPr>
              <a:t>- </a:t>
            </a:r>
            <a:r>
              <a:rPr lang="vi-VN" sz="2800" b="0" i="0">
                <a:solidFill>
                  <a:srgbClr val="212529"/>
                </a:solidFill>
                <a:effectLst/>
                <a:latin typeface="Muli"/>
              </a:rPr>
              <a:t>Trình duyệt web: Safari, Chrome, Google</a:t>
            </a:r>
            <a:r>
              <a:rPr lang="en-US" sz="2800" b="0" i="0">
                <a:solidFill>
                  <a:srgbClr val="212529"/>
                </a:solidFill>
                <a:effectLst/>
                <a:latin typeface="Muli"/>
              </a:rPr>
              <a:t>…</a:t>
            </a:r>
            <a:endParaRPr lang="vi-VN" sz="2800" b="0" i="0">
              <a:solidFill>
                <a:srgbClr val="212529"/>
              </a:solidFill>
              <a:effectLst/>
              <a:latin typeface="Muli"/>
            </a:endParaRPr>
          </a:p>
          <a:p>
            <a:r>
              <a:rPr lang="en-US" sz="2800" b="0" i="0">
                <a:solidFill>
                  <a:srgbClr val="212529"/>
                </a:solidFill>
                <a:effectLst/>
                <a:latin typeface="Muli"/>
              </a:rPr>
              <a:t>- </a:t>
            </a:r>
            <a:r>
              <a:rPr lang="vi-VN" sz="2800" b="0" i="0">
                <a:solidFill>
                  <a:srgbClr val="212529"/>
                </a:solidFill>
                <a:effectLst/>
                <a:latin typeface="Muli"/>
              </a:rPr>
              <a:t>Mạng xã hội: Facebook, Instagram, TikTok</a:t>
            </a:r>
            <a:r>
              <a:rPr lang="en-US" sz="2800" b="0" i="0">
                <a:solidFill>
                  <a:srgbClr val="212529"/>
                </a:solidFill>
                <a:effectLst/>
                <a:latin typeface="Muli"/>
              </a:rPr>
              <a:t>…</a:t>
            </a:r>
            <a:endParaRPr lang="vi-VN" sz="2800" b="0" i="0">
              <a:solidFill>
                <a:srgbClr val="212529"/>
              </a:solidFill>
              <a:effectLst/>
              <a:latin typeface="Muli"/>
            </a:endParaRPr>
          </a:p>
          <a:p>
            <a:r>
              <a:rPr lang="en-US" sz="2800" b="0" i="0">
                <a:solidFill>
                  <a:srgbClr val="212529"/>
                </a:solidFill>
                <a:effectLst/>
                <a:latin typeface="Muli"/>
              </a:rPr>
              <a:t>- </a:t>
            </a:r>
            <a:r>
              <a:rPr lang="vi-VN" sz="2800" b="0" i="0">
                <a:solidFill>
                  <a:srgbClr val="212529"/>
                </a:solidFill>
                <a:effectLst/>
                <a:latin typeface="Muli"/>
              </a:rPr>
              <a:t>Ứng dụng di động: Grab, Gojek, Shopee</a:t>
            </a:r>
            <a:r>
              <a:rPr lang="en-US" sz="2800" b="0" i="0">
                <a:solidFill>
                  <a:srgbClr val="212529"/>
                </a:solidFill>
                <a:effectLst/>
                <a:latin typeface="Muli"/>
              </a:rPr>
              <a:t>…</a:t>
            </a:r>
            <a:endParaRPr lang="vi-VN" sz="2800" b="0" i="0">
              <a:solidFill>
                <a:srgbClr val="212529"/>
              </a:solidFill>
              <a:effectLst/>
              <a:latin typeface="Muli"/>
            </a:endParaRPr>
          </a:p>
          <a:p>
            <a:r>
              <a:rPr lang="en-US" sz="2800" b="0" i="0">
                <a:solidFill>
                  <a:srgbClr val="212529"/>
                </a:solidFill>
                <a:effectLst/>
                <a:latin typeface="Muli"/>
              </a:rPr>
              <a:t>- </a:t>
            </a:r>
            <a:r>
              <a:rPr lang="vi-VN" sz="2800" b="0" i="0">
                <a:solidFill>
                  <a:srgbClr val="212529"/>
                </a:solidFill>
                <a:effectLst/>
                <a:latin typeface="Muli"/>
              </a:rPr>
              <a:t>Trò chơi điện tử: PUBG Mobile, League of Legends</a:t>
            </a:r>
            <a:r>
              <a:rPr lang="en-US" sz="2800" b="0" i="0">
                <a:solidFill>
                  <a:srgbClr val="212529"/>
                </a:solidFill>
                <a:effectLst/>
                <a:latin typeface="Muli"/>
              </a:rPr>
              <a:t>…</a:t>
            </a:r>
            <a:endParaRPr lang="en-US" sz="2800"/>
          </a:p>
        </p:txBody>
      </p:sp>
    </p:spTree>
    <p:extLst>
      <p:ext uri="{BB962C8B-B14F-4D97-AF65-F5344CB8AC3E}">
        <p14:creationId xmlns:p14="http://schemas.microsoft.com/office/powerpoint/2010/main" val="324072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1229945"/>
            <a:ext cx="10305536" cy="3293209"/>
          </a:xfrm>
          <a:prstGeom prst="rect">
            <a:avLst/>
          </a:prstGeom>
        </p:spPr>
        <p:txBody>
          <a:bodyPr wrap="square">
            <a:spAutoFit/>
          </a:bodyPr>
          <a:lstStyle/>
          <a:p>
            <a:pPr algn="just">
              <a:spcBef>
                <a:spcPts val="1200"/>
              </a:spcBef>
              <a:spcAft>
                <a:spcPts val="1200"/>
              </a:spcAft>
            </a:pP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 Lập trình trí tuệ nhân tạo/máy học:</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chương trình có thể bắt chước hành động của con người, có khả năng học và cải thiện kết quả hành động.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Phát triển games:</a:t>
            </a:r>
            <a:r>
              <a:rPr lang="vi-VN" sz="2800">
                <a:latin typeface="Times New Roman" panose="02020603050405020304" pitchFamily="18" charset="0"/>
                <a:ea typeface="Times New Roman" panose="02020603050405020304" pitchFamily="18" charset="0"/>
                <a:cs typeface="Times New Roman" panose="02020603050405020304" pitchFamily="18" charset="0"/>
              </a:rPr>
              <a:t> Xây dựng các phần mềm trò chơi trên máy tính.</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Phát triển ứng dụng di động:</a:t>
            </a:r>
            <a:r>
              <a:rPr lang="vi-VN" sz="2800">
                <a:latin typeface="Times New Roman" panose="02020603050405020304" pitchFamily="18" charset="0"/>
                <a:ea typeface="Times New Roman" panose="02020603050405020304" pitchFamily="18" charset="0"/>
                <a:cs typeface="Times New Roman" panose="02020603050405020304" pitchFamily="18" charset="0"/>
              </a:rPr>
              <a:t> Viết các ứng dụng cho điện thoại di động, máy tính bảng và các thiết bị di động khác.</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BC4250D9-EF40-4614-AEDB-3A4319A84BA6}"/>
              </a:ext>
            </a:extLst>
          </p:cNvPr>
          <p:cNvSpPr/>
          <p:nvPr/>
        </p:nvSpPr>
        <p:spPr>
          <a:xfrm>
            <a:off x="1388555" y="350162"/>
            <a:ext cx="9085179" cy="678327"/>
          </a:xfrm>
          <a:prstGeom prst="rect">
            <a:avLst/>
          </a:prstGeom>
        </p:spPr>
        <p:txBody>
          <a:bodyPr wrap="none">
            <a:spAutoFit/>
          </a:bodyPr>
          <a:lstStyle/>
          <a:p>
            <a:pPr algn="just">
              <a:lnSpc>
                <a:spcPct val="115000"/>
              </a:lnSpc>
              <a:spcAft>
                <a:spcPts val="0"/>
              </a:spcAft>
            </a:pPr>
            <a:r>
              <a:rPr lang="vi-VN"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3. CÔNG VIỆC PHÁT TRIỂN PHẦN MỀM</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03915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351" y="1647220"/>
            <a:ext cx="10124303" cy="2677656"/>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Người muốn tham gia phát triển phần mềm có thể tìm kiếm cơ hội tại các hội chợ việc làm do các tỉnh, thành phố, các công ty, tập đoàn công nghệ như FPT, Viettel, VNPT,... hay các trường đại học tổ chức. Các em cũng có thể tìm kiếm cơ hội việc làm thông qua các trang thông tin tuyển dụng trực tuyến của các doanh nghiệp, hay các chuyên trang về tuyển dụng như TopDev, Vietnamworks, Linkedin</a:t>
            </a:r>
            <a:endParaRPr lang="en-US" sz="2800"/>
          </a:p>
        </p:txBody>
      </p:sp>
      <p:sp>
        <p:nvSpPr>
          <p:cNvPr id="4" name="Rectangle 3">
            <a:extLst>
              <a:ext uri="{FF2B5EF4-FFF2-40B4-BE49-F238E27FC236}">
                <a16:creationId xmlns:a16="http://schemas.microsoft.com/office/drawing/2014/main" id="{4E6AF40F-2FC0-434C-881B-9A40300879FB}"/>
              </a:ext>
            </a:extLst>
          </p:cNvPr>
          <p:cNvSpPr/>
          <p:nvPr/>
        </p:nvSpPr>
        <p:spPr>
          <a:xfrm>
            <a:off x="1243588" y="472825"/>
            <a:ext cx="9085179" cy="678327"/>
          </a:xfrm>
          <a:prstGeom prst="rect">
            <a:avLst/>
          </a:prstGeom>
        </p:spPr>
        <p:txBody>
          <a:bodyPr wrap="none">
            <a:spAutoFit/>
          </a:bodyPr>
          <a:lstStyle/>
          <a:p>
            <a:pPr algn="just">
              <a:lnSpc>
                <a:spcPct val="115000"/>
              </a:lnSpc>
              <a:spcAft>
                <a:spcPts val="0"/>
              </a:spcAft>
            </a:pPr>
            <a:r>
              <a:rPr lang="vi-VN" sz="3600" b="1">
                <a:solidFill>
                  <a:srgbClr val="538135"/>
                </a:solidFill>
                <a:latin typeface="Times New Roman" panose="02020603050405020304" pitchFamily="18" charset="0"/>
                <a:ea typeface="Times New Roman" panose="02020603050405020304" pitchFamily="18" charset="0"/>
                <a:cs typeface="Times New Roman" panose="02020603050405020304" pitchFamily="18" charset="0"/>
              </a:rPr>
              <a:t>3. CÔNG VIỆC PHÁT TRIỂN PHẦN MỀM</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3104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12954000" cy="7315200"/>
          </a:xfrm>
          <a:prstGeom prst="rect">
            <a:avLst/>
          </a:prstGeom>
        </p:spPr>
      </p:pic>
    </p:spTree>
    <p:extLst>
      <p:ext uri="{BB962C8B-B14F-4D97-AF65-F5344CB8AC3E}">
        <p14:creationId xmlns:p14="http://schemas.microsoft.com/office/powerpoint/2010/main" val="3492854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12954000" cy="7315200"/>
          </a:xfrm>
          <a:prstGeom prst="rect">
            <a:avLst/>
          </a:prstGeom>
        </p:spPr>
      </p:pic>
    </p:spTree>
    <p:extLst>
      <p:ext uri="{BB962C8B-B14F-4D97-AF65-F5344CB8AC3E}">
        <p14:creationId xmlns:p14="http://schemas.microsoft.com/office/powerpoint/2010/main" val="249076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12954000" cy="7315200"/>
          </a:xfrm>
          <a:prstGeom prst="rect">
            <a:avLst/>
          </a:prstGeom>
        </p:spPr>
      </p:pic>
    </p:spTree>
    <p:extLst>
      <p:ext uri="{BB962C8B-B14F-4D97-AF65-F5344CB8AC3E}">
        <p14:creationId xmlns:p14="http://schemas.microsoft.com/office/powerpoint/2010/main" val="2059997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5060" y="1440553"/>
            <a:ext cx="10223156" cy="3293209"/>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Tóm lại</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2800">
                <a:solidFill>
                  <a:srgbClr val="7F6000"/>
                </a:solidFill>
                <a:latin typeface="Times New Roman" panose="02020603050405020304" pitchFamily="18" charset="0"/>
                <a:ea typeface="Times New Roman" panose="02020603050405020304" pitchFamily="18" charset="0"/>
                <a:cs typeface="Times New Roman" panose="02020603050405020304" pitchFamily="18" charset="0"/>
              </a:rPr>
              <a:t>Có thể theo học phát triển phần mềm tại nhiều nơi khác nhau: các trung tâm trường nghề, các công ty, các nhà trường... </a:t>
            </a:r>
          </a:p>
          <a:p>
            <a:pPr marL="342900" lvl="0" indent="-342900" algn="just">
              <a:spcBef>
                <a:spcPts val="1200"/>
              </a:spcBef>
              <a:spcAft>
                <a:spcPts val="1200"/>
              </a:spcAft>
              <a:buFont typeface="Symbol" panose="05050102010706020507" pitchFamily="18" charset="2"/>
              <a:buChar char=""/>
            </a:pPr>
            <a:r>
              <a:rPr lang="en-US" sz="2800">
                <a:solidFill>
                  <a:srgbClr val="7F6000"/>
                </a:solidFill>
                <a:latin typeface="Times New Roman" panose="02020603050405020304" pitchFamily="18" charset="0"/>
                <a:ea typeface="Times New Roman" panose="02020603050405020304" pitchFamily="18" charset="0"/>
              </a:rPr>
              <a:t>Các cơ hội nghề nghiệp cho người phát triển phần mềm rất đa dạng. Nhu cầu nhân lực phát triển phần mềm không ngừng tăng cao cùng với sự phát triển ứng dụng của khoa học và công nghệ</a:t>
            </a:r>
            <a:endParaRPr lang="en-US" sz="2800"/>
          </a:p>
        </p:txBody>
      </p:sp>
    </p:spTree>
    <p:extLst>
      <p:ext uri="{BB962C8B-B14F-4D97-AF65-F5344CB8AC3E}">
        <p14:creationId xmlns:p14="http://schemas.microsoft.com/office/powerpoint/2010/main" val="37501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1249" y="1024057"/>
            <a:ext cx="8124660" cy="678327"/>
          </a:xfrm>
          <a:prstGeom prst="rect">
            <a:avLst/>
          </a:prstGeom>
        </p:spPr>
        <p:txBody>
          <a:bodyPr wrap="none">
            <a:spAutoFit/>
          </a:bodyPr>
          <a:lstStyle/>
          <a:p>
            <a:pPr marR="272415" algn="just">
              <a:lnSpc>
                <a:spcPct val="115000"/>
              </a:lnSpc>
              <a:spcAft>
                <a:spcPts val="0"/>
              </a:spcAft>
            </a:pPr>
            <a:r>
              <a:rPr lang="fr-FR" sz="3600" b="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1. PHÁT TRIỂN PHẦN MỀM LÀ GÌ?</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1145058" y="2413856"/>
            <a:ext cx="5099625" cy="2677656"/>
          </a:xfrm>
          <a:prstGeom prst="rect">
            <a:avLst/>
          </a:prstGeom>
        </p:spPr>
        <p:txBody>
          <a:bodyPr wrap="square">
            <a:spAutoFit/>
          </a:bodyPr>
          <a:lstStyle/>
          <a:p>
            <a:pPr algn="just"/>
            <a:r>
              <a:rPr lang="fr-FR" sz="2800">
                <a:latin typeface="Times New Roman" panose="02020603050405020304" pitchFamily="18" charset="0"/>
                <a:ea typeface="Times New Roman" panose="02020603050405020304" pitchFamily="18" charset="0"/>
                <a:cs typeface="Times New Roman" panose="02020603050405020304" pitchFamily="18" charset="0"/>
              </a:rPr>
              <a:t>Phát triển phần mềm là một lĩnh vực CNTT, bao gồm giai đoạn: điều tra, khảo sát, phân tích và thiết kế hệ thống; lập trình; kiểm thử; chuyển giao; bảo trì và quản trị dự án.</a:t>
            </a:r>
            <a:endParaRPr lang="en-US" sz="2800"/>
          </a:p>
        </p:txBody>
      </p:sp>
      <p:pic>
        <p:nvPicPr>
          <p:cNvPr id="7" name="Picture 6">
            <a:extLst>
              <a:ext uri="{FF2B5EF4-FFF2-40B4-BE49-F238E27FC236}">
                <a16:creationId xmlns:a16="http://schemas.microsoft.com/office/drawing/2014/main" id="{789C2BF2-7211-483E-B449-8A31B6C9C03A}"/>
              </a:ext>
            </a:extLst>
          </p:cNvPr>
          <p:cNvPicPr/>
          <p:nvPr/>
        </p:nvPicPr>
        <p:blipFill rotWithShape="1">
          <a:blip r:embed="rId2"/>
          <a:srcRect l="79707" t="34067" r="5854" b="39990"/>
          <a:stretch/>
        </p:blipFill>
        <p:spPr bwMode="auto">
          <a:xfrm>
            <a:off x="7075298" y="2465860"/>
            <a:ext cx="4056363" cy="3586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811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1249" y="1024057"/>
            <a:ext cx="8124660" cy="678327"/>
          </a:xfrm>
          <a:prstGeom prst="rect">
            <a:avLst/>
          </a:prstGeom>
        </p:spPr>
        <p:txBody>
          <a:bodyPr wrap="none">
            <a:spAutoFit/>
          </a:bodyPr>
          <a:lstStyle/>
          <a:p>
            <a:pPr marR="272415" algn="just">
              <a:lnSpc>
                <a:spcPct val="115000"/>
              </a:lnSpc>
              <a:spcAft>
                <a:spcPts val="0"/>
              </a:spcAft>
            </a:pPr>
            <a:r>
              <a:rPr lang="fr-FR" sz="3600" b="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1. PHÁT TRIỂN PHẦN MỀM LÀ GÌ?</a:t>
            </a:r>
            <a:endParaRPr lang="en-US" sz="40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4"/>
          <p:cNvSpPr/>
          <p:nvPr/>
        </p:nvSpPr>
        <p:spPr>
          <a:xfrm>
            <a:off x="1145058" y="2143012"/>
            <a:ext cx="10223157" cy="523220"/>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Cụ thể:</a:t>
            </a:r>
            <a:endParaRPr lang="en-US" sz="2800"/>
          </a:p>
        </p:txBody>
      </p:sp>
      <p:sp>
        <p:nvSpPr>
          <p:cNvPr id="6" name="Rectangle 5"/>
          <p:cNvSpPr/>
          <p:nvPr/>
        </p:nvSpPr>
        <p:spPr>
          <a:xfrm>
            <a:off x="984421" y="2666232"/>
            <a:ext cx="10223157" cy="1083374"/>
          </a:xfrm>
          <a:prstGeom prst="rect">
            <a:avLst/>
          </a:prstGeom>
        </p:spPr>
        <p:txBody>
          <a:bodyPr wrap="square">
            <a:spAutoFit/>
          </a:bodyPr>
          <a:lstStyle/>
          <a:p>
            <a:pPr algn="just">
              <a:lnSpc>
                <a:spcPct val="115000"/>
              </a:lnSpc>
              <a:spcAft>
                <a:spcPts val="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Điều tra khảo sát:</a:t>
            </a:r>
            <a:r>
              <a:rPr lang="fr-FR" sz="2800">
                <a:latin typeface="Times New Roman" panose="02020603050405020304" pitchFamily="18" charset="0"/>
                <a:ea typeface="Times New Roman" panose="02020603050405020304" pitchFamily="18" charset="0"/>
                <a:cs typeface="Times New Roman" panose="02020603050405020304" pitchFamily="18" charset="0"/>
              </a:rPr>
              <a:t> Tiếp xúc với khách hàng, tìm hiểu về yêu cầu nghiệp vụ, xây dựng hồ sơ yêu cầu của hệ thống.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3F251F8B-465D-44E6-9497-641B3EC7EE55}"/>
              </a:ext>
            </a:extLst>
          </p:cNvPr>
          <p:cNvSpPr txBox="1"/>
          <p:nvPr/>
        </p:nvSpPr>
        <p:spPr>
          <a:xfrm>
            <a:off x="984421" y="3795772"/>
            <a:ext cx="10383794" cy="954107"/>
          </a:xfrm>
          <a:prstGeom prst="rect">
            <a:avLst/>
          </a:prstGeom>
          <a:noFill/>
        </p:spPr>
        <p:txBody>
          <a:bodyPr wrap="square">
            <a:spAutoFit/>
          </a:bodyPr>
          <a:lstStyle/>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Phân tích hệ thống:</a:t>
            </a:r>
            <a:r>
              <a:rPr lang="fr-FR" sz="2800">
                <a:latin typeface="Times New Roman" panose="02020603050405020304" pitchFamily="18" charset="0"/>
                <a:ea typeface="Times New Roman" panose="02020603050405020304" pitchFamily="18" charset="0"/>
                <a:cs typeface="Times New Roman" panose="02020603050405020304" pitchFamily="18" charset="0"/>
              </a:rPr>
              <a:t> Dựa trên các tài </a:t>
            </a:r>
            <a:r>
              <a:rPr lang="en-US" sz="2800">
                <a:latin typeface="Times New Roman" panose="02020603050405020304" pitchFamily="18" charset="0"/>
                <a:ea typeface="Times New Roman" panose="02020603050405020304" pitchFamily="18" charset="0"/>
                <a:cs typeface="Times New Roman" panose="02020603050405020304" pitchFamily="18" charset="0"/>
              </a:rPr>
              <a:t>liệu điều tra khảo sát, chuyên viên phân tích sẽ tạo ra tài liệu mô tả đầy đủ yêu cầu của phần mềm.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D2B0572A-FC78-4040-8889-AD4BD550A27A}"/>
              </a:ext>
            </a:extLst>
          </p:cNvPr>
          <p:cNvSpPr txBox="1"/>
          <p:nvPr/>
        </p:nvSpPr>
        <p:spPr>
          <a:xfrm>
            <a:off x="984421" y="4879146"/>
            <a:ext cx="10601696" cy="1384995"/>
          </a:xfrm>
          <a:prstGeom prst="rect">
            <a:avLst/>
          </a:prstGeom>
          <a:noFill/>
        </p:spPr>
        <p:txBody>
          <a:bodyPr wrap="square">
            <a:spAutoFit/>
          </a:bodyPr>
          <a:lstStyle/>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Thiết kế hệ thống:</a:t>
            </a:r>
            <a:r>
              <a:rPr lang="en-US" sz="2800">
                <a:latin typeface="Times New Roman" panose="02020603050405020304" pitchFamily="18" charset="0"/>
                <a:ea typeface="Times New Roman" panose="02020603050405020304" pitchFamily="18" charset="0"/>
                <a:cs typeface="Times New Roman" panose="02020603050405020304" pitchFamily="18" charset="0"/>
              </a:rPr>
              <a:t> Dựa vào tài liệu phân tích, chuyên viên thiết kế sẽ đưa ra thiết kế tổng thể, thiết kế dữ liệu và thiết kế chức năng và có thể cả giao diện chi tiết.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4657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310" y="448185"/>
            <a:ext cx="10849233" cy="5324535"/>
          </a:xfrm>
          <a:prstGeom prst="rect">
            <a:avLst/>
          </a:prstGeom>
        </p:spPr>
        <p:txBody>
          <a:bodyPr wrap="square">
            <a:spAutoFit/>
          </a:bodyPr>
          <a:lstStyle/>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Lập trình:</a:t>
            </a:r>
            <a:r>
              <a:rPr lang="en-US" sz="2800">
                <a:latin typeface="Times New Roman" panose="02020603050405020304" pitchFamily="18" charset="0"/>
                <a:ea typeface="Times New Roman" panose="02020603050405020304" pitchFamily="18" charset="0"/>
                <a:cs typeface="Times New Roman" panose="02020603050405020304" pitchFamily="18" charset="0"/>
              </a:rPr>
              <a:t> Dựa vào tài liệu thiết kế, các lập trình viên sẽ tiến hành tạo cơ sở dữ liệu nếu cần và viết các đoạn mã thực hiện các chức năng.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Kiểm thử:</a:t>
            </a:r>
            <a:r>
              <a:rPr lang="en-US" sz="2800">
                <a:latin typeface="Times New Roman" panose="02020603050405020304" pitchFamily="18" charset="0"/>
                <a:ea typeface="Times New Roman" panose="02020603050405020304" pitchFamily="18" charset="0"/>
                <a:cs typeface="Times New Roman" panose="02020603050405020304" pitchFamily="18" charset="0"/>
              </a:rPr>
              <a:t> Phát hiện để loại bỏ các lỗi cũng như các bất hợp lí trong sử dụng chương trình nếu</a:t>
            </a:r>
            <a:r>
              <a:rPr lang="fr-FR" sz="2800">
                <a:latin typeface="Times New Roman" panose="02020603050405020304" pitchFamily="18" charset="0"/>
                <a:ea typeface="Times New Roman" panose="02020603050405020304" pitchFamily="18" charset="0"/>
                <a:cs typeface="Times New Roman" panose="02020603050405020304" pitchFamily="18" charset="0"/>
              </a:rPr>
              <a:t> có; kiểm tra kết quả thực hiện theo chức năng đã thiết kế,…</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Chuyển giao:</a:t>
            </a:r>
            <a:r>
              <a:rPr lang="fr-FR" sz="2800">
                <a:latin typeface="Times New Roman" panose="02020603050405020304" pitchFamily="18" charset="0"/>
                <a:ea typeface="Times New Roman" panose="02020603050405020304" pitchFamily="18" charset="0"/>
                <a:cs typeface="Times New Roman" panose="02020603050405020304" pitchFamily="18" charset="0"/>
              </a:rPr>
              <a:t> Cài đặt, khởi tạo dữ liệu, hướng dẫn sử dụng và chuyển giao.</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Bảo trì:</a:t>
            </a:r>
            <a:r>
              <a:rPr lang="fr-FR" sz="2800">
                <a:solidFill>
                  <a:srgbClr val="70AD47"/>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a:latin typeface="Times New Roman" panose="02020603050405020304" pitchFamily="18" charset="0"/>
                <a:ea typeface="Times New Roman" panose="02020603050405020304" pitchFamily="18" charset="0"/>
                <a:cs typeface="Times New Roman" panose="02020603050405020304" pitchFamily="18" charset="0"/>
              </a:rPr>
              <a:t>nhằm khắc phục triệt để các lỗi, nâng cấp cả về tính năng và giao diện của phần mềm. Công việc này có thể là một vòng phát triển mới, liên quan tới tất cả các công việc sản xuất phần mềm nêu trên.</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6822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980" y="969075"/>
            <a:ext cx="10692714" cy="3847207"/>
          </a:xfrm>
          <a:prstGeom prst="rect">
            <a:avLst/>
          </a:prstGeom>
        </p:spPr>
        <p:txBody>
          <a:bodyPr wrap="square">
            <a:spAutoFit/>
          </a:bodyPr>
          <a:lstStyle/>
          <a:p>
            <a:pPr indent="180340" algn="just">
              <a:spcBef>
                <a:spcPts val="1200"/>
              </a:spcBef>
              <a:spcAft>
                <a:spcPts val="1200"/>
              </a:spcAft>
            </a:pPr>
            <a:r>
              <a:rPr lang="fr-FR" sz="2800">
                <a:latin typeface="Times New Roman" panose="02020603050405020304" pitchFamily="18" charset="0"/>
                <a:ea typeface="Times New Roman" panose="02020603050405020304" pitchFamily="18" charset="0"/>
                <a:cs typeface="Times New Roman" panose="02020603050405020304" pitchFamily="18" charset="0"/>
              </a:rPr>
              <a:t>	Hoạt động có tính bao trùm lên toàn bộ các công việc cơ bản của sản xuất phần mềm là </a:t>
            </a: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quản trị dự án phần mềm</a:t>
            </a:r>
            <a:r>
              <a:rPr lang="fr-FR" sz="2800">
                <a:latin typeface="Times New Roman" panose="02020603050405020304" pitchFamily="18" charset="0"/>
                <a:ea typeface="Times New Roman" panose="02020603050405020304" pitchFamily="18" charset="0"/>
                <a:cs typeface="Times New Roman" panose="02020603050405020304" pitchFamily="18" charset="0"/>
              </a:rPr>
              <a:t>, bao gồm lập kế hoạch, điều phối nhân sự, tài chính, phương tiện, kiểm soát chất lượng, để đảm bảo thành công của dự án.</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indent="180340" algn="just">
              <a:spcBef>
                <a:spcPts val="1200"/>
              </a:spcBef>
              <a:spcAft>
                <a:spcPts val="1200"/>
              </a:spcAft>
            </a:pPr>
            <a:r>
              <a:rPr lang="fr-FR" sz="2800">
                <a:latin typeface="Times New Roman" panose="02020603050405020304" pitchFamily="18" charset="0"/>
                <a:ea typeface="Times New Roman" panose="02020603050405020304" pitchFamily="18" charset="0"/>
                <a:cs typeface="Times New Roman" panose="02020603050405020304" pitchFamily="18" charset="0"/>
              </a:rPr>
              <a:t>	Tất cả các công việc và hoạt động nêu trên được gọi chung là </a:t>
            </a: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phát triển phần mềm</a:t>
            </a:r>
            <a:r>
              <a:rPr lang="fr-FR" sz="2800">
                <a:solidFill>
                  <a:srgbClr val="70AD47"/>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a:latin typeface="Times New Roman" panose="02020603050405020304" pitchFamily="18" charset="0"/>
                <a:ea typeface="Times New Roman" panose="02020603050405020304" pitchFamily="18" charset="0"/>
                <a:cs typeface="Times New Roman" panose="02020603050405020304" pitchFamily="18" charset="0"/>
              </a:rPr>
              <a:t>mà lập trình chỉ là một hoạt động trong đó. Những người tham gia vào các công việc và hoạt động đó đều được gọi là </a:t>
            </a:r>
            <a:r>
              <a:rPr lang="fr-FR" sz="2800" i="1">
                <a:solidFill>
                  <a:srgbClr val="E36C0A"/>
                </a:solidFill>
                <a:latin typeface="Times New Roman" panose="02020603050405020304" pitchFamily="18" charset="0"/>
                <a:ea typeface="Times New Roman" panose="02020603050405020304" pitchFamily="18" charset="0"/>
                <a:cs typeface="Times New Roman" panose="02020603050405020304" pitchFamily="18" charset="0"/>
              </a:rPr>
              <a:t>người phát triển phần mềm</a:t>
            </a:r>
            <a:r>
              <a:rPr lang="fr-FR" sz="2800">
                <a:solidFill>
                  <a:srgbClr val="70AD47"/>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a:latin typeface="Times New Roman" panose="02020603050405020304" pitchFamily="18" charset="0"/>
                <a:ea typeface="Times New Roman" panose="02020603050405020304" pitchFamily="18" charset="0"/>
                <a:cs typeface="Times New Roman" panose="02020603050405020304" pitchFamily="18" charset="0"/>
              </a:rPr>
              <a:t>(Software Developer).</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745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081668" y="473142"/>
            <a:ext cx="10036098" cy="2209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Những kĩ năng cần có của nghề phát triển phần mềm?</a:t>
            </a:r>
            <a:endParaRPr lang="en-US" sz="4000" b="1">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F93282CD-59CC-4859-ACBC-2A501E0A35B1}"/>
              </a:ext>
            </a:extLst>
          </p:cNvPr>
          <p:cNvSpPr txBox="1"/>
          <p:nvPr/>
        </p:nvSpPr>
        <p:spPr>
          <a:xfrm>
            <a:off x="635620" y="3229683"/>
            <a:ext cx="11556380" cy="584775"/>
          </a:xfrm>
          <a:prstGeom prst="rect">
            <a:avLst/>
          </a:prstGeom>
          <a:noFill/>
        </p:spPr>
        <p:txBody>
          <a:bodyPr wrap="square">
            <a:spAutoFit/>
          </a:bodyPr>
          <a:lstStyle/>
          <a:p>
            <a:r>
              <a:rPr lang="en-US" sz="3200">
                <a:solidFill>
                  <a:srgbClr val="212529"/>
                </a:solidFill>
                <a:latin typeface="Muli"/>
              </a:rPr>
              <a:t>- N</a:t>
            </a:r>
            <a:r>
              <a:rPr lang="vi-VN" sz="3200" b="0" i="0">
                <a:solidFill>
                  <a:srgbClr val="212529"/>
                </a:solidFill>
                <a:effectLst/>
                <a:latin typeface="Muli"/>
              </a:rPr>
              <a:t>ền tảng về sản xuất phần mềm từ cơ bản đến chuyên sâu</a:t>
            </a:r>
            <a:endParaRPr lang="en-US" sz="3200"/>
          </a:p>
        </p:txBody>
      </p:sp>
      <p:sp>
        <p:nvSpPr>
          <p:cNvPr id="6" name="TextBox 5">
            <a:extLst>
              <a:ext uri="{FF2B5EF4-FFF2-40B4-BE49-F238E27FC236}">
                <a16:creationId xmlns:a16="http://schemas.microsoft.com/office/drawing/2014/main" id="{3F6E5183-DD70-4DE6-9ECA-0E9CA20BA91E}"/>
              </a:ext>
            </a:extLst>
          </p:cNvPr>
          <p:cNvSpPr txBox="1"/>
          <p:nvPr/>
        </p:nvSpPr>
        <p:spPr>
          <a:xfrm>
            <a:off x="654208" y="3961946"/>
            <a:ext cx="11556380" cy="1077218"/>
          </a:xfrm>
          <a:prstGeom prst="rect">
            <a:avLst/>
          </a:prstGeom>
          <a:noFill/>
        </p:spPr>
        <p:txBody>
          <a:bodyPr wrap="square">
            <a:spAutoFit/>
          </a:bodyPr>
          <a:lstStyle/>
          <a:p>
            <a:r>
              <a:rPr lang="en-US" sz="3200">
                <a:solidFill>
                  <a:srgbClr val="212529"/>
                </a:solidFill>
                <a:latin typeface="Muli"/>
              </a:rPr>
              <a:t>- K</a:t>
            </a:r>
            <a:r>
              <a:rPr lang="vi-VN" sz="3200" b="0" i="0">
                <a:solidFill>
                  <a:srgbClr val="212529"/>
                </a:solidFill>
                <a:effectLst/>
                <a:latin typeface="Muli"/>
              </a:rPr>
              <a:t>iến thức và kỹ năng lập trình sâu rộng ở đa dạng ngôn ngữ lập trình như Java, Python, hoặc C#</a:t>
            </a:r>
            <a:endParaRPr lang="en-US" sz="3200"/>
          </a:p>
        </p:txBody>
      </p:sp>
    </p:spTree>
    <p:extLst>
      <p:ext uri="{BB962C8B-B14F-4D97-AF65-F5344CB8AC3E}">
        <p14:creationId xmlns:p14="http://schemas.microsoft.com/office/powerpoint/2010/main" val="208130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C48091-CC58-4FC8-884E-84BB602CF3DE}"/>
              </a:ext>
            </a:extLst>
          </p:cNvPr>
          <p:cNvSpPr txBox="1"/>
          <p:nvPr/>
        </p:nvSpPr>
        <p:spPr>
          <a:xfrm>
            <a:off x="1016619" y="2067988"/>
            <a:ext cx="10426390" cy="4401205"/>
          </a:xfrm>
          <a:prstGeom prst="rect">
            <a:avLst/>
          </a:prstGeom>
          <a:noFill/>
        </p:spPr>
        <p:txBody>
          <a:bodyPr wrap="square">
            <a:spAutoFit/>
          </a:bodyPr>
          <a:lstStyle/>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Kiến thức về máy tính, các hệ điều hành</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Công cụ lập trình như Lập trình Java, Lập trình trên nền Web, Lập trình trực quan, Lập trình cho thiết bị di động, Lập trình mã nguồn mở,...</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Kiểm thử phần mềm</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Kỹ năng phân tích nhu cầu khách hàng và triển khai các phần mềm</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Quản lý dự án, đảm bảo chất lượng phần mềm</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Tư vấn giải pháp Công nghệ thông tin cho doanh nghiệp hoặc tổ chức</a:t>
            </a:r>
          </a:p>
          <a:p>
            <a:pPr>
              <a:buFont typeface="Arial" panose="020B0604020202020204" pitchFamily="34" charset="0"/>
              <a:buChar char="•"/>
            </a:pPr>
            <a:r>
              <a:rPr lang="en-US" sz="2800" i="0">
                <a:solidFill>
                  <a:srgbClr val="212529"/>
                </a:solidFill>
                <a:effectLst/>
                <a:latin typeface="Muli"/>
              </a:rPr>
              <a:t> </a:t>
            </a:r>
            <a:r>
              <a:rPr lang="vi-VN" sz="2800" i="0">
                <a:solidFill>
                  <a:srgbClr val="212529"/>
                </a:solidFill>
                <a:effectLst/>
                <a:latin typeface="Muli"/>
              </a:rPr>
              <a:t>An ninh, đồ hoạ, xử lý ảnh, xử lý dữ liệu lớn</a:t>
            </a:r>
            <a:endParaRPr lang="en-US" sz="2800" i="0">
              <a:solidFill>
                <a:srgbClr val="212529"/>
              </a:solidFill>
              <a:effectLst/>
              <a:latin typeface="Muli"/>
            </a:endParaRPr>
          </a:p>
          <a:p>
            <a:pPr>
              <a:buFont typeface="Arial" panose="020B0604020202020204" pitchFamily="34" charset="0"/>
              <a:buChar char="•"/>
            </a:pPr>
            <a:r>
              <a:rPr lang="en-US" sz="2800" b="1" i="0">
                <a:solidFill>
                  <a:srgbClr val="212529"/>
                </a:solidFill>
                <a:effectLst/>
                <a:latin typeface="Muli"/>
              </a:rPr>
              <a:t> Khả năng ngoại ngữ</a:t>
            </a:r>
            <a:endParaRPr lang="vi-VN" sz="2800" i="0">
              <a:solidFill>
                <a:srgbClr val="212529"/>
              </a:solidFill>
              <a:effectLst/>
              <a:latin typeface="Muli"/>
            </a:endParaRPr>
          </a:p>
        </p:txBody>
      </p:sp>
      <p:sp>
        <p:nvSpPr>
          <p:cNvPr id="4" name="Cloud Callout 3">
            <a:extLst>
              <a:ext uri="{FF2B5EF4-FFF2-40B4-BE49-F238E27FC236}">
                <a16:creationId xmlns:a16="http://schemas.microsoft.com/office/drawing/2014/main" id="{ADC842B2-D728-43AE-872B-95A943B23E70}"/>
              </a:ext>
            </a:extLst>
          </p:cNvPr>
          <p:cNvSpPr/>
          <p:nvPr/>
        </p:nvSpPr>
        <p:spPr>
          <a:xfrm>
            <a:off x="345688" y="272420"/>
            <a:ext cx="10996960" cy="1795568"/>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Các môn học của nghề phát triển phần mềm?</a:t>
            </a:r>
            <a:endParaRPr lang="en-US" sz="3200" b="1">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0939458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
  <TotalTime>291</TotalTime>
  <Words>2408</Words>
  <Application>Microsoft Office PowerPoint</Application>
  <PresentationFormat>Widescreen</PresentationFormat>
  <Paragraphs>135</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Muli</vt:lpstr>
      <vt:lpstr>Symbol</vt:lpstr>
      <vt:lpstr>Tahoma</vt:lpstr>
      <vt:lpstr>Times New Roman</vt:lpstr>
      <vt:lpstr>Wingdings</vt:lpstr>
      <vt:lpstr>Retrospect</vt:lpstr>
      <vt:lpstr>BÀI 34 NGHỀ PHÁT TRIỂN PHẦN MỀM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Trường đào tạo tại  Quy Nhơn:</vt:lpstr>
      <vt:lpstr>Trường đào tạo tại  Quy Nhơn:</vt:lpstr>
      <vt:lpstr>Tổ hợp các môn xét tuyển</vt:lpstr>
      <vt:lpstr>PowerPoint Presentation</vt:lpstr>
      <vt:lpstr>Tại Quy Nhơn:</vt:lpstr>
      <vt:lpstr>Tại Quy Nhơn:</vt:lpstr>
      <vt:lpstr>Nhu cầu nhân sự tại Quy Nhơn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HoangThanh Tam</dc:creator>
  <cp:lastModifiedBy>nlngocvi@yahoo.com</cp:lastModifiedBy>
  <cp:revision>32</cp:revision>
  <dcterms:created xsi:type="dcterms:W3CDTF">2022-01-24T09:18:54Z</dcterms:created>
  <dcterms:modified xsi:type="dcterms:W3CDTF">2025-01-22T14:44:55Z</dcterms:modified>
</cp:coreProperties>
</file>