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41"/>
  </p:notesMasterIdLst>
  <p:handoutMasterIdLst>
    <p:handoutMasterId r:id="rId42"/>
  </p:handoutMasterIdLst>
  <p:sldIdLst>
    <p:sldId id="406" r:id="rId5"/>
    <p:sldId id="407" r:id="rId6"/>
    <p:sldId id="408" r:id="rId7"/>
    <p:sldId id="350" r:id="rId8"/>
    <p:sldId id="405" r:id="rId9"/>
    <p:sldId id="378" r:id="rId10"/>
    <p:sldId id="402" r:id="rId11"/>
    <p:sldId id="409" r:id="rId12"/>
    <p:sldId id="361" r:id="rId13"/>
    <p:sldId id="387" r:id="rId14"/>
    <p:sldId id="410" r:id="rId15"/>
    <p:sldId id="419" r:id="rId16"/>
    <p:sldId id="411" r:id="rId17"/>
    <p:sldId id="412" r:id="rId18"/>
    <p:sldId id="413" r:id="rId19"/>
    <p:sldId id="414" r:id="rId20"/>
    <p:sldId id="415" r:id="rId21"/>
    <p:sldId id="416" r:id="rId22"/>
    <p:sldId id="420" r:id="rId23"/>
    <p:sldId id="417" r:id="rId24"/>
    <p:sldId id="418" r:id="rId25"/>
    <p:sldId id="386" r:id="rId26"/>
    <p:sldId id="388" r:id="rId27"/>
    <p:sldId id="389" r:id="rId28"/>
    <p:sldId id="390" r:id="rId29"/>
    <p:sldId id="392" r:id="rId30"/>
    <p:sldId id="391" r:id="rId31"/>
    <p:sldId id="393" r:id="rId32"/>
    <p:sldId id="354" r:id="rId33"/>
    <p:sldId id="394" r:id="rId34"/>
    <p:sldId id="395" r:id="rId35"/>
    <p:sldId id="396" r:id="rId36"/>
    <p:sldId id="397" r:id="rId37"/>
    <p:sldId id="398" r:id="rId38"/>
    <p:sldId id="399" r:id="rId39"/>
    <p:sldId id="343" r:id="rId40"/>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5A2"/>
    <a:srgbClr val="F9D4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26" autoAdjust="0"/>
  </p:normalViewPr>
  <p:slideViewPr>
    <p:cSldViewPr snapToGrid="0">
      <p:cViewPr varScale="1">
        <p:scale>
          <a:sx n="86" d="100"/>
          <a:sy n="86" d="100"/>
        </p:scale>
        <p:origin x="654" y="7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36</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a:lstStyle/>
          <a:p>
            <a:fld id="{6FCA8E82-58CD-E045-8B98-B7A85B79B752}" type="datetime4">
              <a:rPr lang="en-US" smtClean="0"/>
              <a:pPr/>
              <a:t>January 22, 2025</a:t>
            </a:fld>
            <a:endParaRPr lang="en-US"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a:lstStyle/>
          <a:p>
            <a:fld id="{6FCA8E82-58CD-E045-8B98-B7A85B79B752}" type="datetime4">
              <a:rPr lang="en-US" smtClean="0"/>
              <a:pPr/>
              <a:t>January 22, 2025</a:t>
            </a:fld>
            <a:endParaRPr lang="en-US"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a:lstStyle/>
          <a:p>
            <a:fld id="{6FCA8E82-58CD-E045-8B98-B7A85B79B752}" type="datetime4">
              <a:rPr lang="en-US" smtClean="0"/>
              <a:pPr/>
              <a:t>January 22, 2025</a:t>
            </a:fld>
            <a:endParaRPr lang="en-US"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a:t>Annual Review</a:t>
            </a:r>
            <a:endParaRPr lang="en-US" b="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a:lstStyle/>
          <a:p>
            <a:fld id="{6FCA8E82-58CD-E045-8B98-B7A85B79B752}" type="datetime4">
              <a:rPr lang="en-US" smtClean="0"/>
              <a:pPr/>
              <a:t>January 22, 2025</a:t>
            </a:fld>
            <a:endParaRPr lang="en-US"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a:lstStyle/>
          <a:p>
            <a:fld id="{6FCA8E82-58CD-E045-8B98-B7A85B79B752}" type="datetime4">
              <a:rPr lang="en-US" smtClean="0"/>
              <a:pPr/>
              <a:t>January 22, 2025</a:t>
            </a:fld>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p>
            <a:fld id="{6FCA8E82-58CD-E045-8B98-B7A85B79B752}" type="datetime4">
              <a:rPr lang="en-US" smtClean="0"/>
              <a:pPr/>
              <a:t>January 22, 2025</a:t>
            </a:fld>
            <a:endParaRPr lang="en-US" dirty="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a:lstStyle/>
          <a:p>
            <a:fld id="{6FCA8E82-58CD-E045-8B98-B7A85B79B752}" type="datetime4">
              <a:rPr lang="en-US" smtClean="0"/>
              <a:pPr/>
              <a:t>January 22, 2025</a:t>
            </a:fld>
            <a:endParaRPr lang="en-US" dirty="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a:lstStyle/>
          <a:p>
            <a:fld id="{6FCA8E82-58CD-E045-8B98-B7A85B79B752}" type="datetime4">
              <a:rPr lang="en-US" smtClean="0"/>
              <a:pPr/>
              <a:t>January 22, 2025</a:t>
            </a:fld>
            <a:endParaRPr lang="en-US"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a:lstStyle/>
          <a:p>
            <a:fld id="{6FCA8E82-58CD-E045-8B98-B7A85B79B752}" type="datetime4">
              <a:rPr lang="en-US" smtClean="0"/>
              <a:pPr/>
              <a:t>January 22, 2025</a:t>
            </a:fld>
            <a:endParaRPr lang="en-US" dirty="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January 22, 2025</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u="none"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77694" t="37155" r="4342" b="27686"/>
          <a:stretch/>
        </p:blipFill>
        <p:spPr bwMode="auto">
          <a:xfrm>
            <a:off x="7174523" y="679938"/>
            <a:ext cx="4330519" cy="5720861"/>
          </a:xfrm>
          <a:prstGeom prst="rect">
            <a:avLst/>
          </a:prstGeom>
          <a:ln>
            <a:noFill/>
          </a:ln>
          <a:extLst>
            <a:ext uri="{53640926-AAD7-44D8-BBD7-CCE9431645EC}">
              <a14:shadowObscured xmlns:a14="http://schemas.microsoft.com/office/drawing/2010/main"/>
            </a:ext>
          </a:extLst>
        </p:spPr>
      </p:pic>
      <p:sp>
        <p:nvSpPr>
          <p:cNvPr id="2" name="AutoShape 2" descr="Nâng cao kỹ năng thiết kế đồ họa - Thiết kế và giải pháp Đồ họa - Thiết kế  và giải pháp Đồ họ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457" y="328247"/>
            <a:ext cx="5216771" cy="295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181" y="3522295"/>
            <a:ext cx="5205047" cy="296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286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662352" y="1435097"/>
            <a:ext cx="7263555" cy="3888641"/>
          </a:xfrm>
          <a:prstGeom prst="cloudCallou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4000" b="1">
                <a:latin typeface="Times New Roman" panose="02020603050405020304" pitchFamily="18" charset="0"/>
                <a:ea typeface="Times New Roman" panose="02020603050405020304" pitchFamily="18" charset="0"/>
              </a:rPr>
              <a:t>Để làm người thiết kế đồ họa cần có những kiến thức và kỹ năng nào? </a:t>
            </a:r>
            <a:endParaRPr lang="en-US" sz="4000" b="1"/>
          </a:p>
        </p:txBody>
      </p:sp>
    </p:spTree>
    <p:extLst>
      <p:ext uri="{BB962C8B-B14F-4D97-AF65-F5344CB8AC3E}">
        <p14:creationId xmlns:p14="http://schemas.microsoft.com/office/powerpoint/2010/main" val="739781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1962506" y="409296"/>
            <a:ext cx="8471032" cy="1077575"/>
          </a:xfrm>
          <a:prstGeom prst="cloudCallou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4000" b="1">
                <a:latin typeface="Times New Roman" panose="02020603050405020304" pitchFamily="18" charset="0"/>
                <a:ea typeface="Times New Roman" panose="02020603050405020304" pitchFamily="18" charset="0"/>
              </a:rPr>
              <a:t>Kiến thức và kỹ năng:</a:t>
            </a:r>
            <a:endParaRPr lang="en-US" sz="4000" b="1"/>
          </a:p>
        </p:txBody>
      </p:sp>
      <p:sp>
        <p:nvSpPr>
          <p:cNvPr id="2" name="TextBox 1"/>
          <p:cNvSpPr txBox="1"/>
          <p:nvPr/>
        </p:nvSpPr>
        <p:spPr>
          <a:xfrm>
            <a:off x="2110153" y="2228074"/>
            <a:ext cx="9917724" cy="584775"/>
          </a:xfrm>
          <a:prstGeom prst="rect">
            <a:avLst/>
          </a:prstGeom>
          <a:noFill/>
        </p:spPr>
        <p:txBody>
          <a:bodyPr wrap="square" rtlCol="0">
            <a:spAutoFit/>
          </a:bodyPr>
          <a:lstStyle/>
          <a:p>
            <a:r>
              <a:rPr lang="en-US" sz="3200">
                <a:solidFill>
                  <a:schemeClr val="bg1"/>
                </a:solidFill>
                <a:latin typeface="Times New Roman" pitchFamily="18" charset="0"/>
                <a:cs typeface="Times New Roman" pitchFamily="18" charset="0"/>
              </a:rPr>
              <a:t>- Kiến thức về công nghệ, các phần mềm thiết kế đồ họa </a:t>
            </a:r>
          </a:p>
        </p:txBody>
      </p:sp>
      <p:sp>
        <p:nvSpPr>
          <p:cNvPr id="4" name="TextBox 3"/>
          <p:cNvSpPr txBox="1"/>
          <p:nvPr/>
        </p:nvSpPr>
        <p:spPr>
          <a:xfrm>
            <a:off x="2157046" y="2861117"/>
            <a:ext cx="9179169" cy="584775"/>
          </a:xfrm>
          <a:prstGeom prst="rect">
            <a:avLst/>
          </a:prstGeom>
          <a:noFill/>
        </p:spPr>
        <p:txBody>
          <a:bodyPr wrap="square" rtlCol="0">
            <a:spAutoFit/>
          </a:bodyPr>
          <a:lstStyle/>
          <a:p>
            <a:r>
              <a:rPr lang="en-US" sz="3200">
                <a:solidFill>
                  <a:schemeClr val="bg1"/>
                </a:solidFill>
                <a:latin typeface="Times New Roman" pitchFamily="18" charset="0"/>
                <a:cs typeface="Times New Roman" pitchFamily="18" charset="0"/>
              </a:rPr>
              <a:t>- Thành thạo kĩ năng máy tính, các thiết bị thông minh</a:t>
            </a:r>
          </a:p>
        </p:txBody>
      </p:sp>
      <p:sp>
        <p:nvSpPr>
          <p:cNvPr id="5" name="TextBox 4"/>
          <p:cNvSpPr txBox="1"/>
          <p:nvPr/>
        </p:nvSpPr>
        <p:spPr>
          <a:xfrm>
            <a:off x="2157047" y="3470714"/>
            <a:ext cx="8897815" cy="1077218"/>
          </a:xfrm>
          <a:prstGeom prst="rect">
            <a:avLst/>
          </a:prstGeom>
          <a:noFill/>
        </p:spPr>
        <p:txBody>
          <a:bodyPr wrap="square" rtlCol="0">
            <a:spAutoFit/>
          </a:bodyPr>
          <a:lstStyle/>
          <a:p>
            <a:r>
              <a:rPr lang="en-US" sz="3200">
                <a:solidFill>
                  <a:schemeClr val="bg1"/>
                </a:solidFill>
                <a:latin typeface="Times New Roman" pitchFamily="18" charset="0"/>
                <a:cs typeface="Times New Roman" pitchFamily="18" charset="0"/>
              </a:rPr>
              <a:t>- Kiến thức về công nghệ in ấn, toán học, vật lý, nghệ thuật, xã hội, …</a:t>
            </a:r>
          </a:p>
        </p:txBody>
      </p:sp>
      <p:sp>
        <p:nvSpPr>
          <p:cNvPr id="6" name="TextBox 5"/>
          <p:cNvSpPr txBox="1"/>
          <p:nvPr/>
        </p:nvSpPr>
        <p:spPr>
          <a:xfrm>
            <a:off x="2110153" y="4643022"/>
            <a:ext cx="9448801" cy="1077218"/>
          </a:xfrm>
          <a:prstGeom prst="rect">
            <a:avLst/>
          </a:prstGeom>
          <a:noFill/>
        </p:spPr>
        <p:txBody>
          <a:bodyPr wrap="square" rtlCol="0">
            <a:spAutoFit/>
          </a:bodyPr>
          <a:lstStyle/>
          <a:p>
            <a:r>
              <a:rPr lang="en-US" sz="3200">
                <a:solidFill>
                  <a:schemeClr val="bg1"/>
                </a:solidFill>
                <a:latin typeface="Times New Roman" pitchFamily="18" charset="0"/>
                <a:cs typeface="Times New Roman" pitchFamily="18" charset="0"/>
              </a:rPr>
              <a:t>- Khả năng sáng tạo, khiếu thẩm mỹ, kĩ năng đánh giá, phân tích, phản biện, ngoại ngữ,…</a:t>
            </a:r>
          </a:p>
        </p:txBody>
      </p:sp>
    </p:spTree>
    <p:extLst>
      <p:ext uri="{BB962C8B-B14F-4D97-AF65-F5344CB8AC3E}">
        <p14:creationId xmlns:p14="http://schemas.microsoft.com/office/powerpoint/2010/main" val="166157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622432" y="655419"/>
            <a:ext cx="6740768" cy="2014597"/>
          </a:xfrm>
          <a:prstGeom prst="cloudCallou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4000" b="1">
                <a:latin typeface="Times New Roman" panose="02020603050405020304" pitchFamily="18" charset="0"/>
                <a:ea typeface="Times New Roman" panose="02020603050405020304" pitchFamily="18" charset="0"/>
              </a:rPr>
              <a:t>Phần mềm thiết kế đồ họa? </a:t>
            </a:r>
            <a:endParaRPr lang="en-US" sz="4000" b="1"/>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856" y="3176954"/>
            <a:ext cx="8779852" cy="329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7">
            <a:extLst>
              <a:ext uri="{FF2B5EF4-FFF2-40B4-BE49-F238E27FC236}">
                <a16:creationId xmlns:a16="http://schemas.microsoft.com/office/drawing/2014/main" id="{AE9396EF-15E6-4FCA-8229-B59B73040E3E}"/>
              </a:ext>
            </a:extLst>
          </p:cNvPr>
          <p:cNvSpPr/>
          <p:nvPr/>
        </p:nvSpPr>
        <p:spPr>
          <a:xfrm>
            <a:off x="278780" y="709374"/>
            <a:ext cx="3100039" cy="2014597"/>
          </a:xfrm>
          <a:prstGeom prst="cloudCallout">
            <a:avLst>
              <a:gd name="adj1" fmla="val 28088"/>
              <a:gd name="adj2" fmla="val 74124"/>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4000" b="1">
                <a:latin typeface="Times New Roman" panose="02020603050405020304" pitchFamily="18" charset="0"/>
                <a:ea typeface="Times New Roman" panose="02020603050405020304" pitchFamily="18" charset="0"/>
              </a:rPr>
              <a:t>Công cụ đồ họa? </a:t>
            </a:r>
            <a:endParaRPr lang="en-US" sz="4000" b="1"/>
          </a:p>
        </p:txBody>
      </p:sp>
    </p:spTree>
    <p:extLst>
      <p:ext uri="{BB962C8B-B14F-4D97-AF65-F5344CB8AC3E}">
        <p14:creationId xmlns:p14="http://schemas.microsoft.com/office/powerpoint/2010/main" val="404409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423140" y="1657836"/>
            <a:ext cx="6740768" cy="2014597"/>
          </a:xfrm>
          <a:prstGeom prst="cloudCallou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4000" b="1">
                <a:latin typeface="Times New Roman" panose="02020603050405020304" pitchFamily="18" charset="0"/>
                <a:ea typeface="Times New Roman" panose="02020603050405020304" pitchFamily="18" charset="0"/>
              </a:rPr>
              <a:t>Học thiết kế đồ họa ở đâu? </a:t>
            </a:r>
            <a:endParaRPr lang="en-US" sz="4000" b="1"/>
          </a:p>
        </p:txBody>
      </p:sp>
    </p:spTree>
    <p:extLst>
      <p:ext uri="{BB962C8B-B14F-4D97-AF65-F5344CB8AC3E}">
        <p14:creationId xmlns:p14="http://schemas.microsoft.com/office/powerpoint/2010/main" val="2351399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1962506" y="409296"/>
            <a:ext cx="8471032" cy="1077575"/>
          </a:xfrm>
          <a:prstGeom prst="cloudCallou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4000" b="1">
                <a:latin typeface="Times New Roman" panose="02020603050405020304" pitchFamily="18" charset="0"/>
                <a:ea typeface="Times New Roman" panose="02020603050405020304" pitchFamily="18" charset="0"/>
              </a:rPr>
              <a:t>Học thiết kế đồ họa:</a:t>
            </a:r>
            <a:endParaRPr lang="en-US" sz="4000" b="1"/>
          </a:p>
        </p:txBody>
      </p:sp>
      <p:sp>
        <p:nvSpPr>
          <p:cNvPr id="2" name="TextBox 1"/>
          <p:cNvSpPr txBox="1"/>
          <p:nvPr/>
        </p:nvSpPr>
        <p:spPr>
          <a:xfrm>
            <a:off x="2110153" y="2228074"/>
            <a:ext cx="9917724" cy="584775"/>
          </a:xfrm>
          <a:prstGeom prst="rect">
            <a:avLst/>
          </a:prstGeom>
          <a:noFill/>
        </p:spPr>
        <p:txBody>
          <a:bodyPr wrap="square" rtlCol="0">
            <a:spAutoFit/>
          </a:bodyPr>
          <a:lstStyle/>
          <a:p>
            <a:r>
              <a:rPr lang="en-US" sz="3200">
                <a:solidFill>
                  <a:schemeClr val="bg1"/>
                </a:solidFill>
                <a:latin typeface="Times New Roman" pitchFamily="18" charset="0"/>
                <a:cs typeface="Times New Roman" pitchFamily="18" charset="0"/>
              </a:rPr>
              <a:t>- Trung tâm tin học</a:t>
            </a:r>
          </a:p>
        </p:txBody>
      </p:sp>
      <p:sp>
        <p:nvSpPr>
          <p:cNvPr id="4" name="TextBox 3"/>
          <p:cNvSpPr txBox="1"/>
          <p:nvPr/>
        </p:nvSpPr>
        <p:spPr>
          <a:xfrm>
            <a:off x="2157046" y="2861117"/>
            <a:ext cx="9179169" cy="584775"/>
          </a:xfrm>
          <a:prstGeom prst="rect">
            <a:avLst/>
          </a:prstGeom>
          <a:noFill/>
        </p:spPr>
        <p:txBody>
          <a:bodyPr wrap="square" rtlCol="0">
            <a:spAutoFit/>
          </a:bodyPr>
          <a:lstStyle/>
          <a:p>
            <a:r>
              <a:rPr lang="en-US" sz="3200">
                <a:solidFill>
                  <a:schemeClr val="bg1"/>
                </a:solidFill>
                <a:latin typeface="Times New Roman" pitchFamily="18" charset="0"/>
                <a:cs typeface="Times New Roman" pitchFamily="18" charset="0"/>
              </a:rPr>
              <a:t>- Trường dạy nghề</a:t>
            </a:r>
          </a:p>
        </p:txBody>
      </p:sp>
      <p:sp>
        <p:nvSpPr>
          <p:cNvPr id="5" name="TextBox 4"/>
          <p:cNvSpPr txBox="1"/>
          <p:nvPr/>
        </p:nvSpPr>
        <p:spPr>
          <a:xfrm>
            <a:off x="2157047" y="3470714"/>
            <a:ext cx="8897815" cy="584775"/>
          </a:xfrm>
          <a:prstGeom prst="rect">
            <a:avLst/>
          </a:prstGeom>
          <a:noFill/>
        </p:spPr>
        <p:txBody>
          <a:bodyPr wrap="square" rtlCol="0">
            <a:spAutoFit/>
          </a:bodyPr>
          <a:lstStyle/>
          <a:p>
            <a:r>
              <a:rPr lang="en-US" sz="3200">
                <a:solidFill>
                  <a:schemeClr val="bg1"/>
                </a:solidFill>
                <a:latin typeface="Times New Roman" pitchFamily="18" charset="0"/>
                <a:cs typeface="Times New Roman" pitchFamily="18" charset="0"/>
              </a:rPr>
              <a:t>- Trường cao đẳng</a:t>
            </a:r>
          </a:p>
        </p:txBody>
      </p:sp>
      <p:sp>
        <p:nvSpPr>
          <p:cNvPr id="6" name="TextBox 5"/>
          <p:cNvSpPr txBox="1"/>
          <p:nvPr/>
        </p:nvSpPr>
        <p:spPr>
          <a:xfrm>
            <a:off x="2180492" y="4127207"/>
            <a:ext cx="9448801" cy="584775"/>
          </a:xfrm>
          <a:prstGeom prst="rect">
            <a:avLst/>
          </a:prstGeom>
          <a:noFill/>
        </p:spPr>
        <p:txBody>
          <a:bodyPr wrap="square" rtlCol="0">
            <a:spAutoFit/>
          </a:bodyPr>
          <a:lstStyle/>
          <a:p>
            <a:r>
              <a:rPr lang="en-US" sz="3200">
                <a:solidFill>
                  <a:schemeClr val="bg1"/>
                </a:solidFill>
                <a:latin typeface="Times New Roman" pitchFamily="18" charset="0"/>
                <a:cs typeface="Times New Roman" pitchFamily="18" charset="0"/>
              </a:rPr>
              <a:t>- Trường đại học</a:t>
            </a:r>
          </a:p>
        </p:txBody>
      </p:sp>
      <p:sp>
        <p:nvSpPr>
          <p:cNvPr id="3" name="Right Brace 2"/>
          <p:cNvSpPr/>
          <p:nvPr/>
        </p:nvSpPr>
        <p:spPr>
          <a:xfrm>
            <a:off x="5767754" y="2228074"/>
            <a:ext cx="668215" cy="2483908"/>
          </a:xfrm>
          <a:prstGeom prst="rightBrace">
            <a:avLst>
              <a:gd name="adj1" fmla="val 8333"/>
              <a:gd name="adj2" fmla="val 495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678615" y="2157736"/>
            <a:ext cx="2133600" cy="2862322"/>
          </a:xfrm>
          <a:prstGeom prst="rect">
            <a:avLst/>
          </a:prstGeom>
          <a:noFill/>
        </p:spPr>
        <p:txBody>
          <a:bodyPr wrap="square" rtlCol="0">
            <a:spAutoFit/>
          </a:bodyPr>
          <a:lstStyle/>
          <a:p>
            <a:r>
              <a:rPr lang="en-US" sz="3600">
                <a:solidFill>
                  <a:schemeClr val="bg1"/>
                </a:solidFill>
              </a:rPr>
              <a:t>Chuyên ngành mĩ thuật, kiến trúc, thiết kế</a:t>
            </a:r>
          </a:p>
        </p:txBody>
      </p:sp>
    </p:spTree>
    <p:extLst>
      <p:ext uri="{BB962C8B-B14F-4D97-AF65-F5344CB8AC3E}">
        <p14:creationId xmlns:p14="http://schemas.microsoft.com/office/powerpoint/2010/main" val="40281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985845" y="1628496"/>
            <a:ext cx="6049109" cy="2951619"/>
          </a:xfrm>
          <a:prstGeom prst="cloudCallou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4000" b="1">
                <a:latin typeface="Times New Roman" panose="02020603050405020304" pitchFamily="18" charset="0"/>
                <a:ea typeface="Times New Roman" panose="02020603050405020304" pitchFamily="18" charset="0"/>
              </a:rPr>
              <a:t>Các trường đào tạo nghề thiết kế đồ họa?</a:t>
            </a:r>
            <a:endParaRPr lang="en-US" sz="4000" b="1"/>
          </a:p>
        </p:txBody>
      </p:sp>
    </p:spTree>
    <p:extLst>
      <p:ext uri="{BB962C8B-B14F-4D97-AF65-F5344CB8AC3E}">
        <p14:creationId xmlns:p14="http://schemas.microsoft.com/office/powerpoint/2010/main" val="2673418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105508" y="456185"/>
            <a:ext cx="13059508" cy="983873"/>
          </a:xfrm>
          <a:prstGeom prst="cloudCallou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600" b="1">
                <a:latin typeface="Times New Roman" panose="02020603050405020304" pitchFamily="18" charset="0"/>
                <a:ea typeface="Times New Roman" panose="02020603050405020304" pitchFamily="18" charset="0"/>
              </a:rPr>
              <a:t>Các trường đào tạo nghề thiết kế đồ họa:</a:t>
            </a:r>
            <a:endParaRPr lang="en-US" sz="3600" b="1"/>
          </a:p>
        </p:txBody>
      </p:sp>
      <p:sp>
        <p:nvSpPr>
          <p:cNvPr id="2" name="Rectangle 1"/>
          <p:cNvSpPr/>
          <p:nvPr/>
        </p:nvSpPr>
        <p:spPr>
          <a:xfrm>
            <a:off x="2180492" y="3030305"/>
            <a:ext cx="9859108" cy="3416320"/>
          </a:xfrm>
          <a:prstGeom prst="rect">
            <a:avLst/>
          </a:prstGeom>
        </p:spPr>
        <p:txBody>
          <a:bodyPr wrap="square">
            <a:spAutoFit/>
          </a:bodyPr>
          <a:lstStyle/>
          <a:p>
            <a:r>
              <a:rPr lang="en-US" sz="3600" b="1">
                <a:solidFill>
                  <a:schemeClr val="bg1"/>
                </a:solidFill>
                <a:latin typeface="Tahoma" pitchFamily="34" charset="0"/>
                <a:ea typeface="Tahoma" pitchFamily="34" charset="0"/>
                <a:cs typeface="Tahoma" pitchFamily="34" charset="0"/>
              </a:rPr>
              <a:t>- Đại học RMIT Hà Nội</a:t>
            </a:r>
            <a:endParaRPr lang="en-US" sz="3600">
              <a:solidFill>
                <a:schemeClr val="bg1"/>
              </a:solidFill>
              <a:latin typeface="Tahoma" pitchFamily="34" charset="0"/>
              <a:ea typeface="Tahoma" pitchFamily="34" charset="0"/>
              <a:cs typeface="Tahoma" pitchFamily="34" charset="0"/>
            </a:endParaRPr>
          </a:p>
          <a:p>
            <a:r>
              <a:rPr lang="en-US" sz="3600" b="1">
                <a:solidFill>
                  <a:schemeClr val="bg1"/>
                </a:solidFill>
                <a:latin typeface="Tahoma" pitchFamily="34" charset="0"/>
                <a:ea typeface="Tahoma" pitchFamily="34" charset="0"/>
                <a:cs typeface="Tahoma" pitchFamily="34" charset="0"/>
              </a:rPr>
              <a:t>- Đại học FPT Hà Nội</a:t>
            </a:r>
            <a:endParaRPr lang="en-US" sz="3600">
              <a:solidFill>
                <a:schemeClr val="bg1"/>
              </a:solidFill>
              <a:latin typeface="Tahoma" pitchFamily="34" charset="0"/>
              <a:ea typeface="Tahoma" pitchFamily="34" charset="0"/>
              <a:cs typeface="Tahoma" pitchFamily="34" charset="0"/>
            </a:endParaRPr>
          </a:p>
          <a:p>
            <a:r>
              <a:rPr lang="en-US" sz="3600" b="1">
                <a:solidFill>
                  <a:schemeClr val="bg1"/>
                </a:solidFill>
                <a:latin typeface="Tahoma" pitchFamily="34" charset="0"/>
                <a:ea typeface="Tahoma" pitchFamily="34" charset="0"/>
                <a:cs typeface="Tahoma" pitchFamily="34" charset="0"/>
              </a:rPr>
              <a:t>- Đại học Mỹ thuật Công nghiệp Hà Nội</a:t>
            </a:r>
            <a:endParaRPr lang="en-US" sz="3600">
              <a:solidFill>
                <a:schemeClr val="bg1"/>
              </a:solidFill>
              <a:latin typeface="Tahoma" pitchFamily="34" charset="0"/>
              <a:ea typeface="Tahoma" pitchFamily="34" charset="0"/>
              <a:cs typeface="Tahoma" pitchFamily="34" charset="0"/>
            </a:endParaRPr>
          </a:p>
          <a:p>
            <a:r>
              <a:rPr lang="en-US" sz="3600" b="1">
                <a:solidFill>
                  <a:schemeClr val="bg1"/>
                </a:solidFill>
                <a:latin typeface="Tahoma" pitchFamily="34" charset="0"/>
                <a:ea typeface="Tahoma" pitchFamily="34" charset="0"/>
                <a:cs typeface="Tahoma" pitchFamily="34" charset="0"/>
              </a:rPr>
              <a:t>- Đại học Sư phạm Nghệ thuật Trung ương</a:t>
            </a:r>
            <a:endParaRPr lang="en-US" sz="3600">
              <a:solidFill>
                <a:schemeClr val="bg1"/>
              </a:solidFill>
              <a:latin typeface="Tahoma" pitchFamily="34" charset="0"/>
              <a:ea typeface="Tahoma" pitchFamily="34" charset="0"/>
              <a:cs typeface="Tahoma" pitchFamily="34" charset="0"/>
            </a:endParaRPr>
          </a:p>
          <a:p>
            <a:r>
              <a:rPr lang="en-US" sz="3600" b="1">
                <a:solidFill>
                  <a:schemeClr val="bg1"/>
                </a:solidFill>
                <a:latin typeface="Tahoma" pitchFamily="34" charset="0"/>
                <a:ea typeface="Tahoma" pitchFamily="34" charset="0"/>
                <a:cs typeface="Tahoma" pitchFamily="34" charset="0"/>
              </a:rPr>
              <a:t>- Đại học Kiến trúc Hà Nội</a:t>
            </a:r>
            <a:endParaRPr lang="en-US" sz="3600">
              <a:solidFill>
                <a:schemeClr val="bg1"/>
              </a:solidFill>
              <a:latin typeface="Tahoma" pitchFamily="34" charset="0"/>
              <a:ea typeface="Tahoma" pitchFamily="34" charset="0"/>
              <a:cs typeface="Tahoma" pitchFamily="34" charset="0"/>
            </a:endParaRPr>
          </a:p>
        </p:txBody>
      </p:sp>
      <p:sp>
        <p:nvSpPr>
          <p:cNvPr id="3" name="TextBox 2"/>
          <p:cNvSpPr txBox="1"/>
          <p:nvPr/>
        </p:nvSpPr>
        <p:spPr>
          <a:xfrm>
            <a:off x="398584" y="2202558"/>
            <a:ext cx="2649415" cy="584775"/>
          </a:xfrm>
          <a:prstGeom prst="rect">
            <a:avLst/>
          </a:prstGeom>
          <a:noFill/>
        </p:spPr>
        <p:txBody>
          <a:bodyPr wrap="square" rtlCol="0">
            <a:spAutoFit/>
          </a:bodyPr>
          <a:lstStyle/>
          <a:p>
            <a:r>
              <a:rPr lang="en-US" sz="3200">
                <a:solidFill>
                  <a:schemeClr val="bg1"/>
                </a:solidFill>
                <a:latin typeface="Arial" pitchFamily="34" charset="0"/>
                <a:cs typeface="Arial" pitchFamily="34" charset="0"/>
              </a:rPr>
              <a:t>MIỀN BẮC:</a:t>
            </a:r>
          </a:p>
        </p:txBody>
      </p:sp>
    </p:spTree>
    <p:extLst>
      <p:ext uri="{BB962C8B-B14F-4D97-AF65-F5344CB8AC3E}">
        <p14:creationId xmlns:p14="http://schemas.microsoft.com/office/powerpoint/2010/main" val="13553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105508" y="456185"/>
            <a:ext cx="13059508" cy="983873"/>
          </a:xfrm>
          <a:prstGeom prst="cloudCallou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600" b="1">
                <a:latin typeface="Times New Roman" panose="02020603050405020304" pitchFamily="18" charset="0"/>
                <a:ea typeface="Times New Roman" panose="02020603050405020304" pitchFamily="18" charset="0"/>
              </a:rPr>
              <a:t>Các trường đào tạo nghề thiết kế đồ họa:</a:t>
            </a:r>
            <a:endParaRPr lang="en-US" sz="3600" b="1"/>
          </a:p>
        </p:txBody>
      </p:sp>
      <p:sp>
        <p:nvSpPr>
          <p:cNvPr id="2" name="Rectangle 1"/>
          <p:cNvSpPr/>
          <p:nvPr/>
        </p:nvSpPr>
        <p:spPr>
          <a:xfrm>
            <a:off x="3047998" y="3053752"/>
            <a:ext cx="8616464" cy="2308324"/>
          </a:xfrm>
          <a:prstGeom prst="rect">
            <a:avLst/>
          </a:prstGeom>
        </p:spPr>
        <p:txBody>
          <a:bodyPr wrap="square">
            <a:spAutoFit/>
          </a:bodyPr>
          <a:lstStyle/>
          <a:p>
            <a:r>
              <a:rPr lang="en-US" sz="3600" b="1">
                <a:solidFill>
                  <a:schemeClr val="bg1"/>
                </a:solidFill>
                <a:latin typeface="Tahoma" pitchFamily="34" charset="0"/>
                <a:ea typeface="Tahoma" pitchFamily="34" charset="0"/>
                <a:cs typeface="Tahoma" pitchFamily="34" charset="0"/>
              </a:rPr>
              <a:t>- Trường Đại học Kiến trúc Đà Nẵng</a:t>
            </a:r>
            <a:endParaRPr lang="en-US" sz="3600">
              <a:solidFill>
                <a:schemeClr val="bg1"/>
              </a:solidFill>
              <a:latin typeface="Tahoma" pitchFamily="34" charset="0"/>
              <a:ea typeface="Tahoma" pitchFamily="34" charset="0"/>
              <a:cs typeface="Tahoma" pitchFamily="34" charset="0"/>
            </a:endParaRPr>
          </a:p>
          <a:p>
            <a:r>
              <a:rPr lang="en-US" sz="3600" b="1">
                <a:solidFill>
                  <a:schemeClr val="bg1"/>
                </a:solidFill>
                <a:latin typeface="Tahoma" pitchFamily="34" charset="0"/>
                <a:ea typeface="Tahoma" pitchFamily="34" charset="0"/>
                <a:cs typeface="Tahoma" pitchFamily="34" charset="0"/>
              </a:rPr>
              <a:t>- Trường Đại học Duy Tân</a:t>
            </a:r>
            <a:endParaRPr lang="en-US" sz="3600">
              <a:solidFill>
                <a:schemeClr val="bg1"/>
              </a:solidFill>
              <a:latin typeface="Tahoma" pitchFamily="34" charset="0"/>
              <a:ea typeface="Tahoma" pitchFamily="34" charset="0"/>
              <a:cs typeface="Tahoma" pitchFamily="34" charset="0"/>
            </a:endParaRPr>
          </a:p>
          <a:p>
            <a:r>
              <a:rPr lang="en-US" sz="3600" b="1">
                <a:solidFill>
                  <a:schemeClr val="bg1"/>
                </a:solidFill>
                <a:latin typeface="Tahoma" pitchFamily="34" charset="0"/>
                <a:ea typeface="Tahoma" pitchFamily="34" charset="0"/>
                <a:cs typeface="Tahoma" pitchFamily="34" charset="0"/>
              </a:rPr>
              <a:t>- Trường Đại học Nghệ thuật – Đại học Huế</a:t>
            </a:r>
            <a:endParaRPr lang="en-US" sz="3600">
              <a:solidFill>
                <a:schemeClr val="bg1"/>
              </a:solidFill>
              <a:latin typeface="Tahoma" pitchFamily="34" charset="0"/>
              <a:ea typeface="Tahoma" pitchFamily="34" charset="0"/>
              <a:cs typeface="Tahoma" pitchFamily="34" charset="0"/>
            </a:endParaRPr>
          </a:p>
        </p:txBody>
      </p:sp>
      <p:sp>
        <p:nvSpPr>
          <p:cNvPr id="3" name="TextBox 2"/>
          <p:cNvSpPr txBox="1"/>
          <p:nvPr/>
        </p:nvSpPr>
        <p:spPr>
          <a:xfrm>
            <a:off x="398584" y="2202558"/>
            <a:ext cx="2930770" cy="584775"/>
          </a:xfrm>
          <a:prstGeom prst="rect">
            <a:avLst/>
          </a:prstGeom>
          <a:noFill/>
        </p:spPr>
        <p:txBody>
          <a:bodyPr wrap="square" rtlCol="0">
            <a:spAutoFit/>
          </a:bodyPr>
          <a:lstStyle/>
          <a:p>
            <a:r>
              <a:rPr lang="en-US" sz="3200">
                <a:solidFill>
                  <a:schemeClr val="bg1"/>
                </a:solidFill>
                <a:latin typeface="Arial" pitchFamily="34" charset="0"/>
                <a:cs typeface="Arial" pitchFamily="34" charset="0"/>
              </a:rPr>
              <a:t>MIỀN TRUNG:</a:t>
            </a:r>
          </a:p>
        </p:txBody>
      </p:sp>
    </p:spTree>
    <p:extLst>
      <p:ext uri="{BB962C8B-B14F-4D97-AF65-F5344CB8AC3E}">
        <p14:creationId xmlns:p14="http://schemas.microsoft.com/office/powerpoint/2010/main" val="391280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105508" y="456185"/>
            <a:ext cx="13059508" cy="983873"/>
          </a:xfrm>
          <a:prstGeom prst="cloudCallou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600" b="1">
                <a:latin typeface="Times New Roman" panose="02020603050405020304" pitchFamily="18" charset="0"/>
                <a:ea typeface="Times New Roman" panose="02020603050405020304" pitchFamily="18" charset="0"/>
              </a:rPr>
              <a:t>Các trường đào tạo nghề thiết kế đồ họa:</a:t>
            </a:r>
            <a:endParaRPr lang="en-US" sz="3600" b="1"/>
          </a:p>
        </p:txBody>
      </p:sp>
      <p:sp>
        <p:nvSpPr>
          <p:cNvPr id="2" name="Rectangle 1"/>
          <p:cNvSpPr/>
          <p:nvPr/>
        </p:nvSpPr>
        <p:spPr>
          <a:xfrm>
            <a:off x="2567354" y="2547589"/>
            <a:ext cx="9097108" cy="3970318"/>
          </a:xfrm>
          <a:prstGeom prst="rect">
            <a:avLst/>
          </a:prstGeom>
        </p:spPr>
        <p:txBody>
          <a:bodyPr wrap="square">
            <a:spAutoFit/>
          </a:bodyPr>
          <a:lstStyle/>
          <a:p>
            <a:r>
              <a:rPr lang="en-US" sz="3600" b="1">
                <a:solidFill>
                  <a:schemeClr val="bg1"/>
                </a:solidFill>
                <a:latin typeface="Tahoma" pitchFamily="34" charset="0"/>
                <a:ea typeface="Tahoma" pitchFamily="34" charset="0"/>
                <a:cs typeface="Tahoma" pitchFamily="34" charset="0"/>
              </a:rPr>
              <a:t>- </a:t>
            </a:r>
            <a:r>
              <a:rPr lang="vi-VN" sz="3600" b="1">
                <a:solidFill>
                  <a:schemeClr val="bg1"/>
                </a:solidFill>
                <a:latin typeface="Tahoma" pitchFamily="34" charset="0"/>
                <a:ea typeface="Tahoma" pitchFamily="34" charset="0"/>
                <a:cs typeface="Tahoma" pitchFamily="34" charset="0"/>
              </a:rPr>
              <a:t>Đại học Hoa Sen</a:t>
            </a:r>
          </a:p>
          <a:p>
            <a:r>
              <a:rPr lang="en-US" sz="3600" b="1">
                <a:solidFill>
                  <a:schemeClr val="bg1"/>
                </a:solidFill>
                <a:latin typeface="Tahoma" pitchFamily="34" charset="0"/>
                <a:ea typeface="Tahoma" pitchFamily="34" charset="0"/>
                <a:cs typeface="Tahoma" pitchFamily="34" charset="0"/>
              </a:rPr>
              <a:t>- </a:t>
            </a:r>
            <a:r>
              <a:rPr lang="vi-VN" sz="3600" b="1">
                <a:solidFill>
                  <a:schemeClr val="bg1"/>
                </a:solidFill>
                <a:latin typeface="Tahoma" pitchFamily="34" charset="0"/>
                <a:ea typeface="Tahoma" pitchFamily="34" charset="0"/>
                <a:cs typeface="Tahoma" pitchFamily="34" charset="0"/>
              </a:rPr>
              <a:t>Đại học Kiến trúc Thành phố Hồ Chí Minh</a:t>
            </a:r>
          </a:p>
          <a:p>
            <a:r>
              <a:rPr lang="en-US" sz="3600" b="1">
                <a:solidFill>
                  <a:schemeClr val="bg1"/>
                </a:solidFill>
                <a:latin typeface="Tahoma" pitchFamily="34" charset="0"/>
                <a:ea typeface="Tahoma" pitchFamily="34" charset="0"/>
                <a:cs typeface="Tahoma" pitchFamily="34" charset="0"/>
              </a:rPr>
              <a:t>- </a:t>
            </a:r>
            <a:r>
              <a:rPr lang="vi-VN" sz="3600" b="1">
                <a:solidFill>
                  <a:schemeClr val="bg1"/>
                </a:solidFill>
                <a:latin typeface="Tahoma" pitchFamily="34" charset="0"/>
                <a:ea typeface="Tahoma" pitchFamily="34" charset="0"/>
                <a:cs typeface="Tahoma" pitchFamily="34" charset="0"/>
              </a:rPr>
              <a:t>Đại học Tôn Đức Thắng</a:t>
            </a:r>
          </a:p>
          <a:p>
            <a:r>
              <a:rPr lang="en-US" sz="3600" b="1">
                <a:solidFill>
                  <a:schemeClr val="bg1"/>
                </a:solidFill>
                <a:latin typeface="Tahoma" pitchFamily="34" charset="0"/>
                <a:ea typeface="Tahoma" pitchFamily="34" charset="0"/>
                <a:cs typeface="Tahoma" pitchFamily="34" charset="0"/>
              </a:rPr>
              <a:t>- </a:t>
            </a:r>
            <a:r>
              <a:rPr lang="vi-VN" sz="3600" b="1">
                <a:solidFill>
                  <a:schemeClr val="bg1"/>
                </a:solidFill>
                <a:latin typeface="Tahoma" pitchFamily="34" charset="0"/>
                <a:ea typeface="Tahoma" pitchFamily="34" charset="0"/>
                <a:cs typeface="Tahoma" pitchFamily="34" charset="0"/>
              </a:rPr>
              <a:t>Đại học Mỹ thuật Thành phố Hồ Chí Minh</a:t>
            </a:r>
          </a:p>
          <a:p>
            <a:r>
              <a:rPr lang="en-US" sz="3600" b="1">
                <a:solidFill>
                  <a:schemeClr val="bg1"/>
                </a:solidFill>
                <a:latin typeface="Tahoma" pitchFamily="34" charset="0"/>
                <a:ea typeface="Tahoma" pitchFamily="34" charset="0"/>
                <a:cs typeface="Tahoma" pitchFamily="34" charset="0"/>
              </a:rPr>
              <a:t>- </a:t>
            </a:r>
            <a:r>
              <a:rPr lang="vi-VN" sz="3600" b="1">
                <a:solidFill>
                  <a:schemeClr val="bg1"/>
                </a:solidFill>
                <a:latin typeface="Tahoma" pitchFamily="34" charset="0"/>
                <a:ea typeface="Tahoma" pitchFamily="34" charset="0"/>
                <a:cs typeface="Tahoma" pitchFamily="34" charset="0"/>
              </a:rPr>
              <a:t>Đại học Văn Lang</a:t>
            </a:r>
          </a:p>
        </p:txBody>
      </p:sp>
      <p:sp>
        <p:nvSpPr>
          <p:cNvPr id="3" name="TextBox 2"/>
          <p:cNvSpPr txBox="1"/>
          <p:nvPr/>
        </p:nvSpPr>
        <p:spPr>
          <a:xfrm>
            <a:off x="398584" y="2085328"/>
            <a:ext cx="2930770" cy="584775"/>
          </a:xfrm>
          <a:prstGeom prst="rect">
            <a:avLst/>
          </a:prstGeom>
          <a:noFill/>
        </p:spPr>
        <p:txBody>
          <a:bodyPr wrap="square" rtlCol="0">
            <a:spAutoFit/>
          </a:bodyPr>
          <a:lstStyle/>
          <a:p>
            <a:r>
              <a:rPr lang="en-US" sz="3200">
                <a:solidFill>
                  <a:schemeClr val="bg1"/>
                </a:solidFill>
                <a:latin typeface="Arial" pitchFamily="34" charset="0"/>
                <a:cs typeface="Arial" pitchFamily="34" charset="0"/>
              </a:rPr>
              <a:t>MIỀN NAM:</a:t>
            </a:r>
          </a:p>
        </p:txBody>
      </p:sp>
    </p:spTree>
    <p:extLst>
      <p:ext uri="{BB962C8B-B14F-4D97-AF65-F5344CB8AC3E}">
        <p14:creationId xmlns:p14="http://schemas.microsoft.com/office/powerpoint/2010/main" val="22920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A9BE05D-1977-4748-A05C-91CB24FBE17E}"/>
              </a:ext>
            </a:extLst>
          </p:cNvPr>
          <p:cNvPicPr>
            <a:picLocks noGrp="1" noChangeAspect="1"/>
          </p:cNvPicPr>
          <p:nvPr>
            <p:ph type="pic" sz="quarter" idx="13"/>
          </p:nvPr>
        </p:nvPicPr>
        <p:blipFill>
          <a:blip r:embed="rId2"/>
          <a:srcRect l="20615" r="20615"/>
          <a:stretch>
            <a:fillRect/>
          </a:stretch>
        </p:blipFill>
        <p:spPr>
          <a:prstGeom prst="rect">
            <a:avLst/>
          </a:prstGeom>
        </p:spPr>
      </p:pic>
      <p:sp>
        <p:nvSpPr>
          <p:cNvPr id="3" name="Title 2">
            <a:extLst>
              <a:ext uri="{FF2B5EF4-FFF2-40B4-BE49-F238E27FC236}">
                <a16:creationId xmlns:a16="http://schemas.microsoft.com/office/drawing/2014/main" id="{21195EC1-055F-4B97-AB5E-B2AD76C18787}"/>
              </a:ext>
            </a:extLst>
          </p:cNvPr>
          <p:cNvSpPr>
            <a:spLocks noGrp="1"/>
          </p:cNvSpPr>
          <p:nvPr>
            <p:ph type="title"/>
          </p:nvPr>
        </p:nvSpPr>
        <p:spPr>
          <a:xfrm>
            <a:off x="78058" y="278129"/>
            <a:ext cx="6017941" cy="1211797"/>
          </a:xfrm>
        </p:spPr>
        <p:txBody>
          <a:bodyPr>
            <a:normAutofit/>
          </a:bodyPr>
          <a:lstStyle/>
          <a:p>
            <a:pPr algn="ctr"/>
            <a:r>
              <a:rPr lang="en-US" sz="4000"/>
              <a:t>Tổ hợp các môn xét tuyển</a:t>
            </a:r>
          </a:p>
        </p:txBody>
      </p:sp>
      <p:sp>
        <p:nvSpPr>
          <p:cNvPr id="4" name="Text Placeholder 3">
            <a:extLst>
              <a:ext uri="{FF2B5EF4-FFF2-40B4-BE49-F238E27FC236}">
                <a16:creationId xmlns:a16="http://schemas.microsoft.com/office/drawing/2014/main" id="{433BCBAB-20AE-4B52-BC74-191EFC1B9EAC}"/>
              </a:ext>
            </a:extLst>
          </p:cNvPr>
          <p:cNvSpPr>
            <a:spLocks noGrp="1"/>
          </p:cNvSpPr>
          <p:nvPr>
            <p:ph type="body" sz="quarter" idx="11"/>
          </p:nvPr>
        </p:nvSpPr>
        <p:spPr>
          <a:xfrm>
            <a:off x="613318" y="2378571"/>
            <a:ext cx="5352584" cy="2795232"/>
          </a:xfrm>
        </p:spPr>
        <p:txBody>
          <a:bodyPr/>
          <a:lstStyle/>
          <a:p>
            <a:r>
              <a:rPr lang="en-US" sz="3200" b="1"/>
              <a:t>H00: Văn, Hình họa, Trang trí</a:t>
            </a:r>
          </a:p>
          <a:p>
            <a:r>
              <a:rPr lang="en-US" sz="3200" b="1"/>
              <a:t>H01: Toán, Văn, Trang trí</a:t>
            </a:r>
          </a:p>
          <a:p>
            <a:r>
              <a:rPr lang="en-US" sz="3200" b="1"/>
              <a:t>V00: Toán, Lý, Vẽ mỹ thuật</a:t>
            </a:r>
          </a:p>
          <a:p>
            <a:r>
              <a:rPr lang="en-US" sz="3200" b="1"/>
              <a:t>V01: Toán, Văn, Vẽ mỹ thuật</a:t>
            </a:r>
          </a:p>
        </p:txBody>
      </p:sp>
      <p:sp>
        <p:nvSpPr>
          <p:cNvPr id="5" name="Date Placeholder 4">
            <a:extLst>
              <a:ext uri="{FF2B5EF4-FFF2-40B4-BE49-F238E27FC236}">
                <a16:creationId xmlns:a16="http://schemas.microsoft.com/office/drawing/2014/main" id="{9164A798-D3B3-455E-9CC0-26C9B1AA7AEF}"/>
              </a:ext>
            </a:extLst>
          </p:cNvPr>
          <p:cNvSpPr>
            <a:spLocks noGrp="1"/>
          </p:cNvSpPr>
          <p:nvPr>
            <p:ph type="dt" sz="half" idx="14"/>
          </p:nvPr>
        </p:nvSpPr>
        <p:spPr/>
        <p:txBody>
          <a:bodyPr/>
          <a:lstStyle/>
          <a:p>
            <a:fld id="{6FCA8E82-58CD-E045-8B98-B7A85B79B752}" type="datetime4">
              <a:rPr lang="en-US" smtClean="0"/>
              <a:pPr/>
              <a:t>January 22, 2025</a:t>
            </a:fld>
            <a:endParaRPr lang="en-US" dirty="0">
              <a:latin typeface="+mn-lt"/>
            </a:endParaRPr>
          </a:p>
        </p:txBody>
      </p:sp>
      <p:sp>
        <p:nvSpPr>
          <p:cNvPr id="6" name="Footer Placeholder 5">
            <a:extLst>
              <a:ext uri="{FF2B5EF4-FFF2-40B4-BE49-F238E27FC236}">
                <a16:creationId xmlns:a16="http://schemas.microsoft.com/office/drawing/2014/main" id="{5F0CC579-D8C1-455F-89FA-1394A0BD558A}"/>
              </a:ext>
            </a:extLst>
          </p:cNvPr>
          <p:cNvSpPr>
            <a:spLocks noGrp="1"/>
          </p:cNvSpPr>
          <p:nvPr>
            <p:ph type="ftr" sz="quarter" idx="15"/>
          </p:nvPr>
        </p:nvSpPr>
        <p:spPr/>
        <p:txBody>
          <a:bodyPr/>
          <a:lstStyle/>
          <a:p>
            <a:r>
              <a:rPr lang="en-US"/>
              <a:t>Annual Review</a:t>
            </a:r>
            <a:endParaRPr lang="en-US" b="0" dirty="0"/>
          </a:p>
        </p:txBody>
      </p:sp>
      <p:sp>
        <p:nvSpPr>
          <p:cNvPr id="7" name="Slide Number Placeholder 6">
            <a:extLst>
              <a:ext uri="{FF2B5EF4-FFF2-40B4-BE49-F238E27FC236}">
                <a16:creationId xmlns:a16="http://schemas.microsoft.com/office/drawing/2014/main" id="{7719FDD0-4159-4F4A-A343-CB861E56FAEB}"/>
              </a:ext>
            </a:extLst>
          </p:cNvPr>
          <p:cNvSpPr>
            <a:spLocks noGrp="1"/>
          </p:cNvSpPr>
          <p:nvPr>
            <p:ph type="sldNum" sz="quarter" idx="16"/>
          </p:nvPr>
        </p:nvSpPr>
        <p:spPr/>
        <p:txBody>
          <a:bodyPr/>
          <a:lstStyle/>
          <a:p>
            <a:fld id="{294A09A9-5501-47C1-A89A-A340965A2BE2}" type="slidenum">
              <a:rPr lang="en-US" smtClean="0"/>
              <a:pPr/>
              <a:t>19</a:t>
            </a:fld>
            <a:endParaRPr lang="en-US" dirty="0">
              <a:latin typeface="+mn-lt"/>
            </a:endParaRPr>
          </a:p>
        </p:txBody>
      </p:sp>
    </p:spTree>
    <p:extLst>
      <p:ext uri="{BB962C8B-B14F-4D97-AF65-F5344CB8AC3E}">
        <p14:creationId xmlns:p14="http://schemas.microsoft.com/office/powerpoint/2010/main" val="260755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0561" r="20561"/>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a:t>Graphic Design</a:t>
            </a:r>
          </a:p>
        </p:txBody>
      </p:sp>
      <p:sp>
        <p:nvSpPr>
          <p:cNvPr id="4" name="Text Placeholder 3"/>
          <p:cNvSpPr>
            <a:spLocks noGrp="1"/>
          </p:cNvSpPr>
          <p:nvPr>
            <p:ph type="body" sz="quarter" idx="11"/>
          </p:nvPr>
        </p:nvSpPr>
        <p:spPr/>
        <p:txBody>
          <a:bodyPr/>
          <a:lstStyle/>
          <a:p>
            <a:endParaRPr lang="en-US"/>
          </a:p>
        </p:txBody>
      </p:sp>
      <p:sp>
        <p:nvSpPr>
          <p:cNvPr id="5" name="Date Placeholder 4"/>
          <p:cNvSpPr>
            <a:spLocks noGrp="1"/>
          </p:cNvSpPr>
          <p:nvPr>
            <p:ph type="dt" sz="half" idx="14"/>
          </p:nvPr>
        </p:nvSpPr>
        <p:spPr/>
        <p:txBody>
          <a:bodyPr/>
          <a:lstStyle/>
          <a:p>
            <a:fld id="{6FCA8E82-58CD-E045-8B98-B7A85B79B752}" type="datetime4">
              <a:rPr lang="en-US" smtClean="0"/>
              <a:pPr/>
              <a:t>January 22, 2025</a:t>
            </a:fld>
            <a:endParaRPr lang="en-US" dirty="0">
              <a:latin typeface="+mn-lt"/>
            </a:endParaRPr>
          </a:p>
        </p:txBody>
      </p:sp>
      <p:sp>
        <p:nvSpPr>
          <p:cNvPr id="6" name="Footer Placeholder 5"/>
          <p:cNvSpPr>
            <a:spLocks noGrp="1"/>
          </p:cNvSpPr>
          <p:nvPr>
            <p:ph type="ftr" sz="quarter" idx="15"/>
          </p:nvPr>
        </p:nvSpPr>
        <p:spPr/>
        <p:txBody>
          <a:bodyPr/>
          <a:lstStyle/>
          <a:p>
            <a:r>
              <a:rPr lang="en-US"/>
              <a:t>Annual Review</a:t>
            </a:r>
            <a:endParaRPr lang="en-US" b="0" dirty="0"/>
          </a:p>
        </p:txBody>
      </p:sp>
      <p:sp>
        <p:nvSpPr>
          <p:cNvPr id="7" name="Slide Number Placeholder 6"/>
          <p:cNvSpPr>
            <a:spLocks noGrp="1"/>
          </p:cNvSpPr>
          <p:nvPr>
            <p:ph type="sldNum" sz="quarter" idx="16"/>
          </p:nvPr>
        </p:nvSpPr>
        <p:spPr/>
        <p:txBody>
          <a:bodyPr/>
          <a:lstStyle/>
          <a:p>
            <a:fld id="{294A09A9-5501-47C1-A89A-A340965A2BE2}" type="slidenum">
              <a:rPr lang="en-US" smtClean="0"/>
              <a:pPr/>
              <a:t>2</a:t>
            </a:fld>
            <a:endParaRPr lang="en-US" dirty="0">
              <a:latin typeface="+mn-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16" y="2168769"/>
            <a:ext cx="5638799" cy="450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268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739660" y="2109142"/>
            <a:ext cx="6049109" cy="2014597"/>
          </a:xfrm>
          <a:prstGeom prst="cloudCallou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4000" b="1">
                <a:latin typeface="Times New Roman" panose="02020603050405020304" pitchFamily="18" charset="0"/>
                <a:ea typeface="Times New Roman" panose="02020603050405020304" pitchFamily="18" charset="0"/>
              </a:rPr>
              <a:t>Ra trường làm việc ở đâu?</a:t>
            </a:r>
            <a:endParaRPr lang="en-US" sz="4000" b="1"/>
          </a:p>
        </p:txBody>
      </p:sp>
    </p:spTree>
    <p:extLst>
      <p:ext uri="{BB962C8B-B14F-4D97-AF65-F5344CB8AC3E}">
        <p14:creationId xmlns:p14="http://schemas.microsoft.com/office/powerpoint/2010/main" val="233670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2203938" y="632031"/>
            <a:ext cx="9190893" cy="983873"/>
          </a:xfrm>
          <a:prstGeom prst="cloudCallou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600" b="1">
                <a:latin typeface="Times New Roman" panose="02020603050405020304" pitchFamily="18" charset="0"/>
                <a:ea typeface="Times New Roman" panose="02020603050405020304" pitchFamily="18" charset="0"/>
              </a:rPr>
              <a:t>Làm việc ở đâu?</a:t>
            </a:r>
            <a:endParaRPr lang="en-US" sz="3600" b="1"/>
          </a:p>
        </p:txBody>
      </p:sp>
      <p:sp>
        <p:nvSpPr>
          <p:cNvPr id="2" name="Rectangle 1"/>
          <p:cNvSpPr/>
          <p:nvPr/>
        </p:nvSpPr>
        <p:spPr>
          <a:xfrm>
            <a:off x="2719754" y="2315268"/>
            <a:ext cx="9097108" cy="1077218"/>
          </a:xfrm>
          <a:prstGeom prst="rect">
            <a:avLst/>
          </a:prstGeom>
        </p:spPr>
        <p:txBody>
          <a:bodyPr wrap="square">
            <a:spAutoFit/>
          </a:bodyPr>
          <a:lstStyle/>
          <a:p>
            <a:pPr marL="457200" indent="-457200">
              <a:buFontTx/>
              <a:buChar char="-"/>
            </a:pPr>
            <a:r>
              <a:rPr lang="en-US" sz="3200" b="1">
                <a:solidFill>
                  <a:schemeClr val="bg1"/>
                </a:solidFill>
                <a:latin typeface="Arial" pitchFamily="34" charset="0"/>
                <a:cs typeface="Arial" pitchFamily="34" charset="0"/>
              </a:rPr>
              <a:t>Các công ty thiết kế, công ty quảng cáo, công ty truyền thông, tổ chức sự kiện,... </a:t>
            </a:r>
          </a:p>
        </p:txBody>
      </p:sp>
      <p:sp>
        <p:nvSpPr>
          <p:cNvPr id="6" name="Rectangle 5"/>
          <p:cNvSpPr/>
          <p:nvPr/>
        </p:nvSpPr>
        <p:spPr>
          <a:xfrm>
            <a:off x="2731475" y="4746630"/>
            <a:ext cx="9097108" cy="1569660"/>
          </a:xfrm>
          <a:prstGeom prst="rect">
            <a:avLst/>
          </a:prstGeom>
        </p:spPr>
        <p:txBody>
          <a:bodyPr wrap="square">
            <a:spAutoFit/>
          </a:bodyPr>
          <a:lstStyle/>
          <a:p>
            <a:pPr marL="457200" indent="-457200">
              <a:buFontTx/>
              <a:buChar char="-"/>
            </a:pPr>
            <a:r>
              <a:rPr lang="en-US" sz="3200">
                <a:solidFill>
                  <a:schemeClr val="bg1"/>
                </a:solidFill>
                <a:latin typeface="Arial" pitchFamily="34" charset="0"/>
                <a:cs typeface="Arial" pitchFamily="34" charset="0"/>
              </a:rPr>
              <a:t>L</a:t>
            </a:r>
            <a:r>
              <a:rPr lang="vi-VN" sz="3200">
                <a:solidFill>
                  <a:schemeClr val="bg1"/>
                </a:solidFill>
                <a:latin typeface="Arial" pitchFamily="34" charset="0"/>
                <a:cs typeface="Arial" pitchFamily="34" charset="0"/>
              </a:rPr>
              <a:t>àm tại nhà với những công việc như </a:t>
            </a:r>
            <a:r>
              <a:rPr lang="vi-VN" sz="3200" b="1">
                <a:solidFill>
                  <a:schemeClr val="bg1"/>
                </a:solidFill>
                <a:latin typeface="Arial" pitchFamily="34" charset="0"/>
                <a:cs typeface="Arial" pitchFamily="34" charset="0"/>
              </a:rPr>
              <a:t>thiết kế website, thiết kế fanpage, thiết kế logo, nhận diện thương hiệu,...</a:t>
            </a:r>
            <a:endParaRPr lang="en-US" sz="3200">
              <a:solidFill>
                <a:schemeClr val="bg1"/>
              </a:solidFill>
              <a:latin typeface="Arial" pitchFamily="34" charset="0"/>
              <a:cs typeface="Arial" pitchFamily="34" charset="0"/>
            </a:endParaRPr>
          </a:p>
        </p:txBody>
      </p:sp>
      <p:sp>
        <p:nvSpPr>
          <p:cNvPr id="7" name="Rectangle 6"/>
          <p:cNvSpPr/>
          <p:nvPr/>
        </p:nvSpPr>
        <p:spPr>
          <a:xfrm>
            <a:off x="2719754" y="3557913"/>
            <a:ext cx="9097108" cy="1077218"/>
          </a:xfrm>
          <a:prstGeom prst="rect">
            <a:avLst/>
          </a:prstGeom>
        </p:spPr>
        <p:txBody>
          <a:bodyPr wrap="square">
            <a:spAutoFit/>
          </a:bodyPr>
          <a:lstStyle/>
          <a:p>
            <a:pPr marL="457200" indent="-457200">
              <a:buFontTx/>
              <a:buChar char="-"/>
            </a:pPr>
            <a:r>
              <a:rPr lang="en-US" sz="3200" b="1">
                <a:solidFill>
                  <a:schemeClr val="bg1"/>
                </a:solidFill>
                <a:latin typeface="Arial" pitchFamily="34" charset="0"/>
                <a:cs typeface="Arial" pitchFamily="34" charset="0"/>
              </a:rPr>
              <a:t>G</a:t>
            </a:r>
            <a:r>
              <a:rPr lang="vi-VN" sz="3200" b="1">
                <a:solidFill>
                  <a:schemeClr val="bg1"/>
                </a:solidFill>
                <a:latin typeface="Arial" pitchFamily="34" charset="0"/>
                <a:cs typeface="Arial" pitchFamily="34" charset="0"/>
              </a:rPr>
              <a:t>iảng dạy ở các trường đại học, câu lạc bộ, trung tâm,...</a:t>
            </a:r>
            <a:r>
              <a:rPr lang="vi-VN" sz="3200">
                <a:solidFill>
                  <a:schemeClr val="bg1"/>
                </a:solidFill>
                <a:latin typeface="Arial" pitchFamily="34" charset="0"/>
                <a:cs typeface="Arial" pitchFamily="34" charset="0"/>
              </a:rPr>
              <a:t> </a:t>
            </a:r>
            <a:endParaRPr lang="en-US"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2421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6077" y="395226"/>
            <a:ext cx="10371438" cy="1179554"/>
          </a:xfrm>
          <a:prstGeom prst="rect">
            <a:avLst/>
          </a:prstGeom>
        </p:spPr>
        <p:txBody>
          <a:bodyPr wrap="square">
            <a:spAutoFit/>
          </a:bodyPr>
          <a:lstStyle/>
          <a:p>
            <a:pPr algn="just">
              <a:lnSpc>
                <a:spcPct val="115000"/>
              </a:lnSpc>
              <a:spcAft>
                <a:spcPts val="0"/>
              </a:spcAft>
            </a:pPr>
            <a:r>
              <a:rPr lang="en-US" sz="32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KIẾN THỨC, KỸ NĂNG CẦN CÓ CỦA NGƯỜI THIẾT KẾ ĐỒ HỌA.</a:t>
            </a:r>
            <a:endParaRPr lang="en-US" sz="36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037968" y="2707302"/>
            <a:ext cx="9959547"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Bất cứ ngành nghề nào cũng cần phải có kiến thức, kỹ năng nhất định. Đối với ngành thiết kế đồ họa, ngoài kỹ năng vẽ, sắp xếp các đối tượng đồ họa thì còn đòi hỏi những yêu cầu sau:</a:t>
            </a:r>
          </a:p>
        </p:txBody>
      </p:sp>
    </p:spTree>
    <p:extLst>
      <p:ext uri="{BB962C8B-B14F-4D97-AF65-F5344CB8AC3E}">
        <p14:creationId xmlns:p14="http://schemas.microsoft.com/office/powerpoint/2010/main" val="3652754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04087" y="2267913"/>
            <a:ext cx="9737124" cy="3065455"/>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Có kiến thức về công nghệ nói chung và thành thạo kĩ năng máy tính và các thiết bị thông minh nói riêng, đặc biệt là kiến thức và kĩ năng làm việc trên các phần mềm đồ họa máy tính như Adobe Photoshop, CorelDraw, GIMP, inDesign, Scribus, AutoCard, Corel Designer, Solld Works,…. Ngoài ra, kiến thức về công nghệ in ấn cũng là điểm cộng đối với những người thiết kế đồ họa.</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06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07525" y="2427188"/>
            <a:ext cx="10330248" cy="3065455"/>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Người làm đồ hoạ máy tính cần luôn học hỏi những điều mới, cần có kiến thức rộng về các lĩnh vực như toán học, vật lí, nghệ thuật, xã hội,… để có thể ứng dụng trong công việc của mình. Đồng thời, họ cần phải có kĩ năng nhận biết được xu hướng, nắm bắt được nhu cầu của xã hội, tìm kiếm thông tin, tra cứu tài liệu để học hỏi và theo kịp với xu thế của đời sống, xã hội.</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018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0961" y="2745736"/>
            <a:ext cx="10132541" cy="1578894"/>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Bên cạnh đó, người làm thiết kế đồ hoạ không thể thiếu được khả năng sáng tạo, sự yêu thích cái đẹp, kĩ năng đánh giá, phản biện, phân tích, cũng như tư duy với con số và khả năng ngoại ngữ.</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911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16360" y="1048770"/>
            <a:ext cx="2048116" cy="587853"/>
          </a:xfrm>
          <a:prstGeom prst="rect">
            <a:avLst/>
          </a:prstGeom>
        </p:spPr>
        <p:txBody>
          <a:bodyPr wrap="square">
            <a:spAutoFit/>
          </a:bodyPr>
          <a:lstStyle/>
          <a:p>
            <a:pPr algn="just">
              <a:lnSpc>
                <a:spcPct val="115000"/>
              </a:lnSpc>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p>
        </p:txBody>
      </p:sp>
      <p:sp>
        <p:nvSpPr>
          <p:cNvPr id="9" name="Rectangle 8"/>
          <p:cNvSpPr/>
          <p:nvPr/>
        </p:nvSpPr>
        <p:spPr>
          <a:xfrm>
            <a:off x="1482812" y="2268217"/>
            <a:ext cx="10107826" cy="306545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 làm nghề thiết kế đồ hoạ cần có:</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Khả năng sáng tạo, yêu thích và cảm nhận cái đẹp.</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Kiến thức về công nghệ nói chung, công nghệ in ấn, công nghệ thông tin và truyền thông nói riêng.</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Kiến thức rộng về các lĩnh vực như toán học, vật lý, nghệ thuật, xã hội.</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1448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2812" y="2268217"/>
            <a:ext cx="10107826" cy="3431709"/>
          </a:xfrm>
          <a:prstGeom prst="rect">
            <a:avLst/>
          </a:prstGeom>
        </p:spPr>
        <p:txBody>
          <a:bodyPr wrap="square">
            <a:spAutoFit/>
          </a:bodyPr>
          <a:lstStyle/>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năng vẽ, sắp xếp các đối tượng đồ hoạ.</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năng sử dụng máy tính thông minh, sử dụng thành thạo phần mềm thiết kế đồ hoạ.</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năng học hỏi những điều mới, công nghệ mới, kĩ năng tìm kiếm thông tin</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r>
              <a:rPr lang="en-US" sz="2800">
                <a:solidFill>
                  <a:schemeClr val="bg1"/>
                </a:solidFill>
                <a:latin typeface="Times New Roman" panose="02020603050405020304" pitchFamily="18" charset="0"/>
                <a:ea typeface="Times New Roman" panose="02020603050405020304" pitchFamily="18" charset="0"/>
              </a:rPr>
              <a:t>Kĩ năng đánh giá, phản biện, phân tích cũng như tư duy với những con số</a:t>
            </a:r>
            <a:endParaRPr lang="en-US" sz="2800">
              <a:solidFill>
                <a:schemeClr val="bg1"/>
              </a:solidFill>
            </a:endParaRPr>
          </a:p>
        </p:txBody>
      </p:sp>
    </p:spTree>
    <p:extLst>
      <p:ext uri="{BB962C8B-B14F-4D97-AF65-F5344CB8AC3E}">
        <p14:creationId xmlns:p14="http://schemas.microsoft.com/office/powerpoint/2010/main" val="2116913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p:cNvSpPr/>
          <p:nvPr/>
        </p:nvSpPr>
        <p:spPr>
          <a:xfrm>
            <a:off x="1070919" y="1106379"/>
            <a:ext cx="10470292" cy="4801314"/>
          </a:xfrm>
          <a:prstGeom prst="flowChartAlternateProcess">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 em, những kĩ năng, tố chất nào là cần thiết nhất cho con người thiết kế đồ hoạ:</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 Có hiểu biết sâu sắc về toán học.</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 Có khả năng sử dụng thành thạo phần mềm đồ hoạ máy tính và có kiến thức về công nghệ.</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 Biết chơi nhiều nhạc cụ khác nhau.</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 Có khả năng cảm nhận cái đẹp và khả năng sáng tạo.</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42890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0" y="247135"/>
            <a:ext cx="12191999" cy="5169581"/>
          </a:xfrm>
          <a:prstGeom prst="cloudCallout">
            <a:avLst/>
          </a:prstGeom>
        </p:spPr>
        <p:style>
          <a:lnRef idx="1">
            <a:schemeClr val="accent2"/>
          </a:lnRef>
          <a:fillRef idx="2">
            <a:schemeClr val="accent2"/>
          </a:fillRef>
          <a:effectRef idx="1">
            <a:schemeClr val="accent2"/>
          </a:effectRef>
          <a:fontRef idx="minor">
            <a:schemeClr val="dk1"/>
          </a:fontRef>
        </p:style>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en-US"/>
              <a:t>	</a:t>
            </a:r>
            <a:r>
              <a:rPr lang="vi-VN"/>
              <a:t>Theo em, để theo học thiết kế đồ hoạ ở bậc đại học, cao đẳng, cần chuẩn bị tốt những môn học gì?</a:t>
            </a:r>
            <a:endParaRPr lang="en-US"/>
          </a:p>
          <a:p>
            <a:r>
              <a:rPr lang="en-US"/>
              <a:t>	</a:t>
            </a:r>
            <a:r>
              <a:rPr lang="vi-VN"/>
              <a:t>Em biết trường đại học nào có đào tạo chuyên ngành thiết kế đồ hoạ?</a:t>
            </a:r>
            <a:endParaRPr lang="en-US"/>
          </a:p>
          <a:p>
            <a:r>
              <a:rPr lang="en-US"/>
              <a:t>	</a:t>
            </a:r>
            <a:r>
              <a:rPr lang="vi-VN"/>
              <a:t>Sau khi tốt nghiệp chuyên ngành thiết kế đồ hoạ, người học có thể làm những công việc gì?</a:t>
            </a:r>
            <a:endParaRPr lang="en-US"/>
          </a:p>
        </p:txBody>
      </p:sp>
    </p:spTree>
    <p:extLst>
      <p:ext uri="{BB962C8B-B14F-4D97-AF65-F5344CB8AC3E}">
        <p14:creationId xmlns:p14="http://schemas.microsoft.com/office/powerpoint/2010/main" val="155631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6847" r="16847"/>
          <a:stretch>
            <a:fillRect/>
          </a:stretch>
        </p:blipFill>
        <p:spPr bwMode="auto">
          <a:xfrm>
            <a:off x="6096000" y="457200"/>
            <a:ext cx="5802923" cy="618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a:t>Graphic Design</a:t>
            </a:r>
          </a:p>
        </p:txBody>
      </p:sp>
      <p:sp>
        <p:nvSpPr>
          <p:cNvPr id="4" name="Text Placeholder 3"/>
          <p:cNvSpPr>
            <a:spLocks noGrp="1"/>
          </p:cNvSpPr>
          <p:nvPr>
            <p:ph type="body" sz="quarter" idx="11"/>
          </p:nvPr>
        </p:nvSpPr>
        <p:spPr/>
        <p:txBody>
          <a:bodyPr/>
          <a:lstStyle/>
          <a:p>
            <a:endParaRPr lang="en-US"/>
          </a:p>
        </p:txBody>
      </p:sp>
      <p:sp>
        <p:nvSpPr>
          <p:cNvPr id="5" name="Date Placeholder 4"/>
          <p:cNvSpPr>
            <a:spLocks noGrp="1"/>
          </p:cNvSpPr>
          <p:nvPr>
            <p:ph type="dt" sz="half" idx="14"/>
          </p:nvPr>
        </p:nvSpPr>
        <p:spPr/>
        <p:txBody>
          <a:bodyPr/>
          <a:lstStyle/>
          <a:p>
            <a:fld id="{6FCA8E82-58CD-E045-8B98-B7A85B79B752}" type="datetime4">
              <a:rPr lang="en-US" smtClean="0"/>
              <a:pPr/>
              <a:t>January 22, 2025</a:t>
            </a:fld>
            <a:endParaRPr lang="en-US" dirty="0">
              <a:latin typeface="+mn-lt"/>
            </a:endParaRPr>
          </a:p>
        </p:txBody>
      </p:sp>
      <p:sp>
        <p:nvSpPr>
          <p:cNvPr id="6" name="Footer Placeholder 5"/>
          <p:cNvSpPr>
            <a:spLocks noGrp="1"/>
          </p:cNvSpPr>
          <p:nvPr>
            <p:ph type="ftr" sz="quarter" idx="15"/>
          </p:nvPr>
        </p:nvSpPr>
        <p:spPr/>
        <p:txBody>
          <a:bodyPr/>
          <a:lstStyle/>
          <a:p>
            <a:r>
              <a:rPr lang="en-US"/>
              <a:t>Annual Review</a:t>
            </a:r>
            <a:endParaRPr lang="en-US" b="0" dirty="0"/>
          </a:p>
        </p:txBody>
      </p:sp>
      <p:sp>
        <p:nvSpPr>
          <p:cNvPr id="7" name="Slide Number Placeholder 6"/>
          <p:cNvSpPr>
            <a:spLocks noGrp="1"/>
          </p:cNvSpPr>
          <p:nvPr>
            <p:ph type="sldNum" sz="quarter" idx="16"/>
          </p:nvPr>
        </p:nvSpPr>
        <p:spPr/>
        <p:txBody>
          <a:bodyPr/>
          <a:lstStyle/>
          <a:p>
            <a:fld id="{294A09A9-5501-47C1-A89A-A340965A2BE2}" type="slidenum">
              <a:rPr lang="en-US" smtClean="0"/>
              <a:pPr/>
              <a:t>3</a:t>
            </a:fld>
            <a:endParaRPr lang="en-US" dirty="0">
              <a:latin typeface="+mn-l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80" y="2180492"/>
            <a:ext cx="4664320" cy="404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808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8496" y="370512"/>
            <a:ext cx="10816281" cy="1366528"/>
          </a:xfrm>
          <a:prstGeom prst="rect">
            <a:avLst/>
          </a:prstGeom>
        </p:spPr>
        <p:txBody>
          <a:bodyPr wrap="square">
            <a:spAutoFit/>
          </a:bodyPr>
          <a:lstStyle/>
          <a:p>
            <a:pPr algn="just">
              <a:lnSpc>
                <a:spcPct val="115000"/>
              </a:lnSpc>
              <a:spcAft>
                <a:spcPts val="0"/>
              </a:spcAft>
            </a:pPr>
            <a:r>
              <a:rPr lang="en-US" sz="3600" b="1">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3. HỌC TẬP VÀ VIỆC LÀM TRONG NGÀNH THIẾT KẾ ĐỒ HOẠ</a:t>
            </a:r>
            <a:endParaRPr lang="en-US" sz="3600">
              <a:solidFill>
                <a:schemeClr val="tx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507523" y="2586462"/>
            <a:ext cx="10157253" cy="2569934"/>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Để bắt đầu với lĩnh vực thiết kế đồ hoạ, có thể theo học tại: các trung tâm, trường dạy nghề. Cũng có thể theo học bậc đại học, cao đẳng tại các trường về mĩ thuật kiến trúc, thiết kế hoặc nhiều trường đào tạo ngành Công nghệ thông tin cũng đào tạo chuyên ngành Thiết kế đồ hoạ trên máy tính.</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0967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0259" y="2267913"/>
            <a:ext cx="10824519" cy="306545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Có thể tìm kiếm thông tin về hướng nghiệp, việc làm trên Internet thông qua các công cụ tìm kiếm phổ biến như Google Search, Bing… với các từ khoá về nghề như thiết kế đồ hoạ, thiết kế mĩ thuật, thiết kế 3D, thiết kế giao diện, nhận diện thương hiệu, thiết kế quảng cáo,… Cũng có thể truy cập vào các diễn đàn, dịch vụ tìm kiếm việc làm như Linkedln, Vietnamworks,… để tìm kiếm cũng như trao đổi thông tin.</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45719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5060" y="2388754"/>
            <a:ext cx="10223156" cy="207441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Những cơ hội nghề nghiệp như: chuyên viên thiết kế, tư vấn thiết kế tại các công ty quảng cáo, công ty thiết kế, công ty truyền thông và tổ chức sự kiện, studio nghệ thuật, xưởng phim hoạt hình và truyện tranh, các toà soạn, các nhà xuất bản, cơ quan truyền hình, báo chí,… </a:t>
            </a:r>
          </a:p>
        </p:txBody>
      </p:sp>
    </p:spTree>
    <p:extLst>
      <p:ext uri="{BB962C8B-B14F-4D97-AF65-F5344CB8AC3E}">
        <p14:creationId xmlns:p14="http://schemas.microsoft.com/office/powerpoint/2010/main" val="2504191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91048" y="2608449"/>
            <a:ext cx="9753600"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Ngoài ra, sau khi tốt nghiệp, có thể tự thành lập doanh nghiệp, các công ty thiết kế, dịch vụ studio hoặc tư vấn, giảng dạy tại các trường học, trung tâm, câu lạc bộ,… </a:t>
            </a:r>
          </a:p>
        </p:txBody>
      </p:sp>
    </p:spTree>
    <p:extLst>
      <p:ext uri="{BB962C8B-B14F-4D97-AF65-F5344CB8AC3E}">
        <p14:creationId xmlns:p14="http://schemas.microsoft.com/office/powerpoint/2010/main" val="1935115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15762" y="2449174"/>
            <a:ext cx="9877168" cy="207441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Cơ hội làm thêm tại nhà như thiết kế website, thiết kế logo, nhận diện thương hiệu,…khi đã có những kinh nghiệm cần thiết, em hoàn toàn có tự mở công ty riêng cho mình, nhận dự án của các công ty, tổ chức,…</a:t>
            </a:r>
          </a:p>
        </p:txBody>
      </p:sp>
    </p:spTree>
    <p:extLst>
      <p:ext uri="{BB962C8B-B14F-4D97-AF65-F5344CB8AC3E}">
        <p14:creationId xmlns:p14="http://schemas.microsoft.com/office/powerpoint/2010/main" val="4176005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98432" y="1073484"/>
            <a:ext cx="1767189" cy="548099"/>
          </a:xfrm>
          <a:prstGeom prst="rect">
            <a:avLst/>
          </a:prstGeom>
        </p:spPr>
        <p:txBody>
          <a:bodyPr wrap="square">
            <a:spAutoFit/>
          </a:bodyPr>
          <a:lstStyle/>
          <a:p>
            <a:pPr algn="just">
              <a:lnSpc>
                <a:spcPct val="115000"/>
              </a:lnSpc>
              <a:spcAft>
                <a:spcPts val="0"/>
              </a:spcAft>
            </a:pPr>
            <a:r>
              <a:rPr lang="en-US" sz="2800" b="1">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solidFill>
                <a:schemeClr val="tx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569135" y="2193772"/>
            <a:ext cx="9972076" cy="3560975"/>
          </a:xfrm>
          <a:prstGeom prst="rect">
            <a:avLst/>
          </a:prstGeom>
        </p:spPr>
        <p:txBody>
          <a:bodyPr wrap="square">
            <a:spAutoFit/>
          </a:bodyPr>
          <a:lstStyle/>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 học lĩnh vực thiết kế đồ hoạ tại các trung tâm, trường dạy nghề, các trường đại học, cao đẳng có chuyên ngành thiết kế đồ hoạ, thiết kế đồ hoạ trên máy tính.</a:t>
            </a:r>
          </a:p>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thể tìm kiếm thông tin về hướng nghiệp trên Internet hay qua các diễn đàn nghề nghiệp.</a:t>
            </a:r>
          </a:p>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Nhu cầu nhân sự cao với nhiều công việc và cách thức làm việc đa dạng</a:t>
            </a:r>
          </a:p>
        </p:txBody>
      </p:sp>
    </p:spTree>
    <p:extLst>
      <p:ext uri="{BB962C8B-B14F-4D97-AF65-F5344CB8AC3E}">
        <p14:creationId xmlns:p14="http://schemas.microsoft.com/office/powerpoint/2010/main" val="2900680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487871" y="2318625"/>
            <a:ext cx="4903377" cy="610863"/>
          </a:xfrm>
        </p:spPr>
        <p:txBody>
          <a:bodyPr/>
          <a:lstStyle/>
          <a:p>
            <a:r>
              <a:rPr lang="en-US" dirty="0"/>
              <a:t>Thank you</a:t>
            </a:r>
          </a:p>
        </p:txBody>
      </p:sp>
    </p:spTree>
    <p:extLst>
      <p:ext uri="{BB962C8B-B14F-4D97-AF65-F5344CB8AC3E}">
        <p14:creationId xmlns:p14="http://schemas.microsoft.com/office/powerpoint/2010/main" val="2336677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97878"/>
            <a:ext cx="4724398" cy="312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9955" y="961293"/>
            <a:ext cx="3650146" cy="275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578" y="4488230"/>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95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1500554" y="949569"/>
            <a:ext cx="10358072" cy="2923310"/>
          </a:xfrm>
        </p:spPr>
        <p:txBody>
          <a:bodyPr/>
          <a:lstStyle/>
          <a:p>
            <a:pPr algn="ctr">
              <a:lnSpc>
                <a:spcPct val="100000"/>
              </a:lnSpc>
              <a:spcBef>
                <a:spcPts val="1200"/>
              </a:spcBef>
              <a:spcAft>
                <a:spcPts val="1200"/>
              </a:spcAft>
            </a:pPr>
            <a:r>
              <a:rPr lang="en-US" sz="4400">
                <a:solidFill>
                  <a:schemeClr val="accent5">
                    <a:lumMod val="75000"/>
                  </a:schemeClr>
                </a:solidFill>
                <a:latin typeface="Times New Roman" panose="02020603050405020304" pitchFamily="18" charset="0"/>
                <a:cs typeface="Times New Roman" panose="02020603050405020304" pitchFamily="18" charset="0"/>
              </a:rPr>
              <a:t>CHỦ ĐỀ 6</a:t>
            </a:r>
            <a:br>
              <a:rPr lang="en-US" sz="4400">
                <a:solidFill>
                  <a:schemeClr val="accent5">
                    <a:lumMod val="75000"/>
                  </a:schemeClr>
                </a:solidFill>
                <a:latin typeface="Times New Roman" panose="02020603050405020304" pitchFamily="18" charset="0"/>
                <a:cs typeface="Times New Roman" panose="02020603050405020304" pitchFamily="18" charset="0"/>
              </a:rPr>
            </a:br>
            <a:r>
              <a:rPr lang="en-US" sz="4400">
                <a:solidFill>
                  <a:srgbClr val="C00000"/>
                </a:solidFill>
                <a:latin typeface="Times New Roman" panose="02020603050405020304" pitchFamily="18" charset="0"/>
                <a:cs typeface="Times New Roman" panose="02020603050405020304" pitchFamily="18" charset="0"/>
              </a:rPr>
              <a:t>HƯỚNG NGHIỆP VỚI TIN HỌC</a:t>
            </a:r>
            <a:br>
              <a:rPr lang="en-US" sz="4400">
                <a:latin typeface="Times New Roman" panose="02020603050405020304" pitchFamily="18" charset="0"/>
                <a:cs typeface="Times New Roman" panose="02020603050405020304" pitchFamily="18" charset="0"/>
              </a:rPr>
            </a:br>
            <a:r>
              <a:rPr lang="en-US" sz="4400">
                <a:latin typeface="Times New Roman" panose="02020603050405020304" pitchFamily="18" charset="0"/>
                <a:cs typeface="Times New Roman" panose="02020603050405020304" pitchFamily="18" charset="0"/>
              </a:rPr>
              <a:t>BÀI 33</a:t>
            </a:r>
            <a:br>
              <a:rPr lang="en-US" sz="4400">
                <a:latin typeface="Times New Roman" panose="02020603050405020304" pitchFamily="18" charset="0"/>
                <a:cs typeface="Times New Roman" panose="02020603050405020304" pitchFamily="18" charset="0"/>
              </a:rPr>
            </a:br>
            <a:r>
              <a:rPr lang="en-US" sz="4400">
                <a:solidFill>
                  <a:srgbClr val="0070C0"/>
                </a:solidFill>
                <a:latin typeface="Times New Roman" panose="02020603050405020304" pitchFamily="18" charset="0"/>
                <a:cs typeface="Times New Roman" panose="02020603050405020304" pitchFamily="18" charset="0"/>
              </a:rPr>
              <a:t>NGHỀ THIẾT KẾ ĐỒ HỌA MÁY TÍNH</a:t>
            </a:r>
            <a:endParaRPr lang="en-US" sz="4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70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hought Bubble: Cloud 37">
            <a:extLst>
              <a:ext uri="{FF2B5EF4-FFF2-40B4-BE49-F238E27FC236}">
                <a16:creationId xmlns:a16="http://schemas.microsoft.com/office/drawing/2014/main" id="{A550F405-EA03-4B71-A292-04C56AD3B0AB}"/>
              </a:ext>
            </a:extLst>
          </p:cNvPr>
          <p:cNvSpPr/>
          <p:nvPr/>
        </p:nvSpPr>
        <p:spPr>
          <a:xfrm>
            <a:off x="1583856" y="275146"/>
            <a:ext cx="7290802" cy="345794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4000" b="1">
                <a:latin typeface="Times New Roman" panose="02020603050405020304" pitchFamily="18" charset="0"/>
                <a:cs typeface="Times New Roman" panose="02020603050405020304" pitchFamily="18" charset="0"/>
              </a:rPr>
              <a:t>Em hiểu </a:t>
            </a:r>
            <a:r>
              <a:rPr lang="en-US" sz="4000" b="1">
                <a:latin typeface="Times New Roman" panose="02020603050405020304" pitchFamily="18" charset="0"/>
                <a:cs typeface="Times New Roman" panose="02020603050405020304" pitchFamily="18" charset="0"/>
              </a:rPr>
              <a:t>t</a:t>
            </a:r>
            <a:r>
              <a:rPr lang="vi-VN" sz="4000" b="1">
                <a:latin typeface="Times New Roman" panose="02020603050405020304" pitchFamily="18" charset="0"/>
                <a:cs typeface="Times New Roman" panose="02020603050405020304" pitchFamily="18" charset="0"/>
              </a:rPr>
              <a:t>hiết kế đồ họa</a:t>
            </a:r>
            <a:r>
              <a:rPr lang="en-US" sz="4000" b="1">
                <a:latin typeface="Times New Roman" panose="02020603050405020304" pitchFamily="18" charset="0"/>
                <a:cs typeface="Times New Roman" panose="02020603050405020304" pitchFamily="18" charset="0"/>
              </a:rPr>
              <a:t> là gì</a:t>
            </a:r>
            <a:r>
              <a:rPr lang="vi-VN" sz="4000" b="1">
                <a:latin typeface="Times New Roman" panose="02020603050405020304" pitchFamily="18" charset="0"/>
                <a:cs typeface="Times New Roman" panose="02020603050405020304" pitchFamily="18" charset="0"/>
              </a:rPr>
              <a:t>? </a:t>
            </a:r>
            <a:endParaRPr lang="en-US" sz="4000" b="1">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0E21E05-AFD1-4370-81EB-AE31BEEF7301}"/>
              </a:ext>
            </a:extLst>
          </p:cNvPr>
          <p:cNvSpPr txBox="1"/>
          <p:nvPr/>
        </p:nvSpPr>
        <p:spPr>
          <a:xfrm>
            <a:off x="6627541" y="3509531"/>
            <a:ext cx="5564459" cy="2862322"/>
          </a:xfrm>
          <a:prstGeom prst="rect">
            <a:avLst/>
          </a:prstGeom>
          <a:noFill/>
        </p:spPr>
        <p:txBody>
          <a:bodyPr wrap="square" rtlCol="0">
            <a:spAutoFit/>
          </a:bodyPr>
          <a:lstStyle/>
          <a:p>
            <a:endParaRPr lang="en-US">
              <a:solidFill>
                <a:schemeClr val="bg1"/>
              </a:solidFill>
            </a:endParaRPr>
          </a:p>
          <a:p>
            <a:r>
              <a:rPr lang="en-US">
                <a:solidFill>
                  <a:srgbClr val="000000"/>
                </a:solidFill>
                <a:latin typeface="RobotoRegular"/>
              </a:rPr>
              <a:t>-   L</a:t>
            </a:r>
            <a:r>
              <a:rPr lang="vi-VN" b="0" i="0">
                <a:solidFill>
                  <a:srgbClr val="000000"/>
                </a:solidFill>
                <a:effectLst/>
                <a:latin typeface="RobotoRegular"/>
              </a:rPr>
              <a:t>à ngành học kết hợp giữa ý tưởng sáng tạo và khả năng cảm nhận thẩm mỹ, thông qua các </a:t>
            </a:r>
            <a:r>
              <a:rPr lang="vi-VN" b="1" i="0">
                <a:solidFill>
                  <a:srgbClr val="000000"/>
                </a:solidFill>
                <a:effectLst/>
                <a:latin typeface="RobotoRegular"/>
              </a:rPr>
              <a:t>công cụ đồ họa </a:t>
            </a:r>
            <a:r>
              <a:rPr lang="vi-VN" b="0" i="0">
                <a:solidFill>
                  <a:srgbClr val="000000"/>
                </a:solidFill>
                <a:effectLst/>
                <a:latin typeface="RobotoRegular"/>
              </a:rPr>
              <a:t>để truyền tải thông điệp bằng những hình ảnh đẹp, ấn tượng, đi vào lòng người.</a:t>
            </a:r>
            <a:endParaRPr lang="en-US" b="0" i="0">
              <a:solidFill>
                <a:srgbClr val="000000"/>
              </a:solidFill>
              <a:effectLst/>
              <a:latin typeface="RobotoRegular"/>
            </a:endParaRPr>
          </a:p>
          <a:p>
            <a:pPr marL="285750" indent="-285750">
              <a:buFontTx/>
              <a:buChar char="-"/>
            </a:pPr>
            <a:r>
              <a:rPr lang="en-US">
                <a:solidFill>
                  <a:schemeClr val="bg1"/>
                </a:solidFill>
              </a:rPr>
              <a:t>Là sự kết hợp giữa nghệ thuật và thông tin</a:t>
            </a:r>
          </a:p>
          <a:p>
            <a:pPr marL="285750" indent="-285750">
              <a:buFontTx/>
              <a:buChar char="-"/>
            </a:pPr>
            <a:r>
              <a:rPr lang="en-US" b="0" i="0">
                <a:solidFill>
                  <a:srgbClr val="000000"/>
                </a:solidFill>
                <a:effectLst/>
                <a:latin typeface="RobotoRegular"/>
              </a:rPr>
              <a:t>L</a:t>
            </a:r>
            <a:r>
              <a:rPr lang="vi-VN" b="0" i="0">
                <a:solidFill>
                  <a:srgbClr val="000000"/>
                </a:solidFill>
                <a:effectLst/>
                <a:latin typeface="RobotoRegular"/>
              </a:rPr>
              <a:t>à loại hình nghệ thuật ứng dụng, kết hợp hình ảnh chữ viết và ý tưởng một cách sáng tạo để truyền đạt thông tin hiệu quả và thú vị qua các hình thức ấn phẩm in ấn và trực tuyến.</a:t>
            </a:r>
            <a:endParaRPr lang="en-US">
              <a:solidFill>
                <a:schemeClr val="bg1"/>
              </a:solidFill>
            </a:endParaRPr>
          </a:p>
        </p:txBody>
      </p:sp>
    </p:spTree>
    <p:extLst>
      <p:ext uri="{BB962C8B-B14F-4D97-AF65-F5344CB8AC3E}">
        <p14:creationId xmlns:p14="http://schemas.microsoft.com/office/powerpoint/2010/main" val="19120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hought Bubble: Cloud 37">
            <a:extLst>
              <a:ext uri="{FF2B5EF4-FFF2-40B4-BE49-F238E27FC236}">
                <a16:creationId xmlns:a16="http://schemas.microsoft.com/office/drawing/2014/main" id="{A550F405-EA03-4B71-A292-04C56AD3B0AB}"/>
              </a:ext>
            </a:extLst>
          </p:cNvPr>
          <p:cNvSpPr/>
          <p:nvPr/>
        </p:nvSpPr>
        <p:spPr>
          <a:xfrm>
            <a:off x="1090246" y="562708"/>
            <a:ext cx="8018588" cy="499403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 việc dàn dựng bố cục, sắp xếp, chỉnh sửa hình ảnh, lựa chọn màu sắc để sáng tạo các thông điệp truyền thông hấp dẫn và thu hút, đáp ứng yêu cầu truyền đạt thông tin một cách hiệu quả nhằm phục vụ mục đích tuyên truyền hoặc kinh doanh</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0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hought Bubble: Cloud 37">
            <a:extLst>
              <a:ext uri="{FF2B5EF4-FFF2-40B4-BE49-F238E27FC236}">
                <a16:creationId xmlns:a16="http://schemas.microsoft.com/office/drawing/2014/main" id="{A550F405-EA03-4B71-A292-04C56AD3B0AB}"/>
              </a:ext>
            </a:extLst>
          </p:cNvPr>
          <p:cNvSpPr/>
          <p:nvPr/>
        </p:nvSpPr>
        <p:spPr>
          <a:xfrm>
            <a:off x="315607" y="984737"/>
            <a:ext cx="4260835" cy="4589069"/>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a:solidFill>
                  <a:schemeClr val="bg1"/>
                </a:solidFill>
                <a:latin typeface="Times New Roman" panose="02020603050405020304" pitchFamily="18" charset="0"/>
                <a:cs typeface="Times New Roman" panose="02020603050405020304" pitchFamily="18" charset="0"/>
              </a:rPr>
              <a:t>Công việc nào có liên quan trực tiếp đến thiết kế đồ họa?</a:t>
            </a:r>
          </a:p>
        </p:txBody>
      </p:sp>
      <p:pic>
        <p:nvPicPr>
          <p:cNvPr id="11" name="Picture 10" descr="A picture containing text&#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5058547" y="-365837"/>
            <a:ext cx="2568959" cy="3641301"/>
          </a:xfrm>
          <a:prstGeom prst="rect">
            <a:avLst/>
          </a:prstGeom>
          <a:noFill/>
          <a:ln>
            <a:noFill/>
          </a:ln>
        </p:spPr>
      </p:pic>
      <p:pic>
        <p:nvPicPr>
          <p:cNvPr id="12" name="Picture 11"/>
          <p:cNvPicPr/>
          <p:nvPr/>
        </p:nvPicPr>
        <p:blipFill rotWithShape="1">
          <a:blip r:embed="rId3" cstate="print">
            <a:extLst>
              <a:ext uri="{28A0092B-C50C-407E-A947-70E740481C1C}">
                <a14:useLocalDpi xmlns:a14="http://schemas.microsoft.com/office/drawing/2010/main" val="0"/>
              </a:ext>
            </a:extLst>
          </a:blip>
          <a:srcRect l="12411" t="20833" r="5767" b="22222"/>
          <a:stretch/>
        </p:blipFill>
        <p:spPr bwMode="auto">
          <a:xfrm>
            <a:off x="8783465" y="227288"/>
            <a:ext cx="3385751" cy="2529876"/>
          </a:xfrm>
          <a:prstGeom prst="rect">
            <a:avLst/>
          </a:prstGeom>
          <a:noFill/>
          <a:ln>
            <a:noFill/>
          </a:ln>
        </p:spPr>
      </p:pic>
      <p:pic>
        <p:nvPicPr>
          <p:cNvPr id="16" name="Pictur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5946" y="3271280"/>
            <a:ext cx="2642358" cy="2741685"/>
          </a:xfrm>
          <a:prstGeom prst="rect">
            <a:avLst/>
          </a:prstGeom>
          <a:noFill/>
          <a:ln>
            <a:noFill/>
          </a:ln>
        </p:spPr>
      </p:pic>
      <p:pic>
        <p:nvPicPr>
          <p:cNvPr id="17" name="Picture 16" descr="Icon&#10;&#10;Description automatically generate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4337" y="3335538"/>
            <a:ext cx="2624008" cy="2677427"/>
          </a:xfrm>
          <a:prstGeom prst="rect">
            <a:avLst/>
          </a:prstGeom>
          <a:noFill/>
          <a:ln>
            <a:noFill/>
          </a:ln>
        </p:spPr>
      </p:pic>
      <p:sp>
        <p:nvSpPr>
          <p:cNvPr id="7" name="Rectangle 6"/>
          <p:cNvSpPr/>
          <p:nvPr/>
        </p:nvSpPr>
        <p:spPr>
          <a:xfrm>
            <a:off x="5552295" y="2831297"/>
            <a:ext cx="1569660"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Thợ may </a:t>
            </a:r>
            <a:endParaRPr lang="en-US" sz="2800">
              <a:solidFill>
                <a:srgbClr val="7030A0"/>
              </a:solidFill>
            </a:endParaRPr>
          </a:p>
        </p:txBody>
      </p:sp>
      <p:sp>
        <p:nvSpPr>
          <p:cNvPr id="18" name="Rectangle 17"/>
          <p:cNvSpPr/>
          <p:nvPr/>
        </p:nvSpPr>
        <p:spPr>
          <a:xfrm>
            <a:off x="9411722" y="2757164"/>
            <a:ext cx="2416046"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Phát thanh viên</a:t>
            </a:r>
            <a:endParaRPr lang="en-US" sz="2800">
              <a:solidFill>
                <a:srgbClr val="7030A0"/>
              </a:solidFill>
            </a:endParaRPr>
          </a:p>
        </p:txBody>
      </p:sp>
      <p:sp>
        <p:nvSpPr>
          <p:cNvPr id="19" name="Rectangle 18"/>
          <p:cNvSpPr/>
          <p:nvPr/>
        </p:nvSpPr>
        <p:spPr>
          <a:xfrm>
            <a:off x="5552295" y="6081583"/>
            <a:ext cx="1952779"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Kiến trúc sư</a:t>
            </a:r>
            <a:endParaRPr lang="en-US" sz="2800">
              <a:solidFill>
                <a:srgbClr val="7030A0"/>
              </a:solidFill>
            </a:endParaRPr>
          </a:p>
        </p:txBody>
      </p:sp>
      <p:sp>
        <p:nvSpPr>
          <p:cNvPr id="20" name="Rectangle 19"/>
          <p:cNvSpPr/>
          <p:nvPr/>
        </p:nvSpPr>
        <p:spPr>
          <a:xfrm>
            <a:off x="9905992" y="6068119"/>
            <a:ext cx="1146468"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Thư kí</a:t>
            </a:r>
            <a:endParaRPr lang="en-US" sz="2800">
              <a:solidFill>
                <a:srgbClr val="7030A0"/>
              </a:solidFill>
            </a:endParaRPr>
          </a:p>
        </p:txBody>
      </p:sp>
    </p:spTree>
    <p:extLst>
      <p:ext uri="{BB962C8B-B14F-4D97-AF65-F5344CB8AC3E}">
        <p14:creationId xmlns:p14="http://schemas.microsoft.com/office/powerpoint/2010/main" val="53983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9418" y="1044831"/>
            <a:ext cx="7417543" cy="584775"/>
          </a:xfrm>
          <a:prstGeom prst="rect">
            <a:avLst/>
          </a:prstGeom>
        </p:spPr>
        <p:txBody>
          <a:bodyPr wrap="none">
            <a:spAutoFit/>
          </a:bodyPr>
          <a:lstStyle/>
          <a:p>
            <a:r>
              <a:rPr lang="en-US" sz="3200" b="1">
                <a:solidFill>
                  <a:schemeClr val="accent3">
                    <a:lumMod val="50000"/>
                  </a:schemeClr>
                </a:solidFill>
                <a:latin typeface="Times New Roman" panose="02020603050405020304" pitchFamily="18" charset="0"/>
                <a:ea typeface="Times New Roman" panose="02020603050405020304" pitchFamily="18" charset="0"/>
              </a:rPr>
              <a:t>1. KHÁI NIỆM VỀ THIẾT KẾ ĐỒ HỌA</a:t>
            </a:r>
            <a:endParaRPr lang="en-US" sz="3200">
              <a:solidFill>
                <a:schemeClr val="accent3">
                  <a:lumMod val="50000"/>
                </a:schemeClr>
              </a:solidFill>
            </a:endParaRPr>
          </a:p>
        </p:txBody>
      </p:sp>
      <p:sp>
        <p:nvSpPr>
          <p:cNvPr id="8" name="Rectangle 7"/>
          <p:cNvSpPr/>
          <p:nvPr/>
        </p:nvSpPr>
        <p:spPr>
          <a:xfrm>
            <a:off x="1309815" y="2108639"/>
            <a:ext cx="10527957" cy="356097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Thiết kế đồ họa là việc dàn dựng bố cục, sắp xếp, chỉnh sửa hình ảnh, lựa chọn màu sắc để sáng tạo các thông điệp truyền thông hấp dẫn và thu hút, đáp ứng yêu cầu truyền đạt thông tin một cách hiệu quả nhằm phục vụ mục đích tuyên truyền hoặc kinh doanh. Tùy theo phương thức thể hiện, thông điệp truyền thông có thể là các ấn phẩm (tấm thiếp, tờ rơi, logo, biển hiệu, áp phích, tài liệu quảng cáo/giới thiệu sản phẩm, bìa sách/tạp chí,…), các trang web,…</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1246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4&quot;/&gt;&lt;property id=&quot;20307&quot; value=&quot;350&quot;/&gt;&lt;/object&gt;&lt;object type=&quot;3&quot; unique_id=&quot;10005&quot;&gt;&lt;property id=&quot;20148&quot; value=&quot;5&quot;/&gt;&lt;property id=&quot;20300&quot; value=&quot;Slide 6&quot;/&gt;&lt;property id=&quot;20307&quot; value=&quot;378&quot;/&gt;&lt;/object&gt;&lt;object type=&quot;3&quot; unique_id=&quot;10006&quot;&gt;&lt;property id=&quot;20148&quot; value=&quot;5&quot;/&gt;&lt;property id=&quot;20300&quot; value=&quot;Slide 8&quot;/&gt;&lt;property id=&quot;20307&quot; value=&quot;361&quot;/&gt;&lt;/object&gt;&lt;object type=&quot;3&quot; unique_id=&quot;10014&quot;&gt;&lt;property id=&quot;20148&quot; value=&quot;5&quot;/&gt;&lt;property id=&quot;20300&quot; value=&quot;Slide 10&quot;/&gt;&lt;property id=&quot;20307&quot; value=&quot;387&quot;/&gt;&lt;/object&gt;&lt;object type=&quot;3&quot; unique_id=&quot;10015&quot;&gt;&lt;property id=&quot;20148&quot; value=&quot;5&quot;/&gt;&lt;property id=&quot;20300&quot; value=&quot;Slide 21&quot;/&gt;&lt;property id=&quot;20307&quot; value=&quot;386&quot;/&gt;&lt;/object&gt;&lt;object type=&quot;3&quot; unique_id=&quot;10016&quot;&gt;&lt;property id=&quot;20148&quot; value=&quot;5&quot;/&gt;&lt;property id=&quot;20300&quot; value=&quot;Slide 22&quot;/&gt;&lt;property id=&quot;20307&quot; value=&quot;388&quot;/&gt;&lt;/object&gt;&lt;object type=&quot;3&quot; unique_id=&quot;10017&quot;&gt;&lt;property id=&quot;20148&quot; value=&quot;5&quot;/&gt;&lt;property id=&quot;20300&quot; value=&quot;Slide 23&quot;/&gt;&lt;property id=&quot;20307&quot; value=&quot;389&quot;/&gt;&lt;/object&gt;&lt;object type=&quot;3&quot; unique_id=&quot;10018&quot;&gt;&lt;property id=&quot;20148&quot; value=&quot;5&quot;/&gt;&lt;property id=&quot;20300&quot; value=&quot;Slide 24&quot;/&gt;&lt;property id=&quot;20307&quot; value=&quot;390&quot;/&gt;&lt;/object&gt;&lt;object type=&quot;3&quot; unique_id=&quot;10019&quot;&gt;&lt;property id=&quot;20148&quot; value=&quot;5&quot;/&gt;&lt;property id=&quot;20300&quot; value=&quot;Slide 25&quot;/&gt;&lt;property id=&quot;20307&quot; value=&quot;392&quot;/&gt;&lt;/object&gt;&lt;object type=&quot;3&quot; unique_id=&quot;10020&quot;&gt;&lt;property id=&quot;20148&quot; value=&quot;5&quot;/&gt;&lt;property id=&quot;20300&quot; value=&quot;Slide 26&quot;/&gt;&lt;property id=&quot;20307&quot; value=&quot;391&quot;/&gt;&lt;/object&gt;&lt;object type=&quot;3&quot; unique_id=&quot;10021&quot;&gt;&lt;property id=&quot;20148&quot; value=&quot;5&quot;/&gt;&lt;property id=&quot;20300&quot; value=&quot;Slide 27&quot;/&gt;&lt;property id=&quot;20307&quot; value=&quot;393&quot;/&gt;&lt;/object&gt;&lt;object type=&quot;3&quot; unique_id=&quot;10022&quot;&gt;&lt;property id=&quot;20148&quot; value=&quot;5&quot;/&gt;&lt;property id=&quot;20300&quot; value=&quot;Slide 28&quot;/&gt;&lt;property id=&quot;20307&quot; value=&quot;354&quot;/&gt;&lt;/object&gt;&lt;object type=&quot;3&quot; unique_id=&quot;10023&quot;&gt;&lt;property id=&quot;20148&quot; value=&quot;5&quot;/&gt;&lt;property id=&quot;20300&quot; value=&quot;Slide 29&quot;/&gt;&lt;property id=&quot;20307&quot; value=&quot;394&quot;/&gt;&lt;/object&gt;&lt;object type=&quot;3&quot; unique_id=&quot;10024&quot;&gt;&lt;property id=&quot;20148&quot; value=&quot;5&quot;/&gt;&lt;property id=&quot;20300&quot; value=&quot;Slide 30&quot;/&gt;&lt;property id=&quot;20307&quot; value=&quot;395&quot;/&gt;&lt;/object&gt;&lt;object type=&quot;3&quot; unique_id=&quot;10025&quot;&gt;&lt;property id=&quot;20148&quot; value=&quot;5&quot;/&gt;&lt;property id=&quot;20300&quot; value=&quot;Slide 31&quot;/&gt;&lt;property id=&quot;20307&quot; value=&quot;396&quot;/&gt;&lt;/object&gt;&lt;object type=&quot;3&quot; unique_id=&quot;10026&quot;&gt;&lt;property id=&quot;20148&quot; value=&quot;5&quot;/&gt;&lt;property id=&quot;20300&quot; value=&quot;Slide 32&quot;/&gt;&lt;property id=&quot;20307&quot; value=&quot;397&quot;/&gt;&lt;/object&gt;&lt;object type=&quot;3&quot; unique_id=&quot;10027&quot;&gt;&lt;property id=&quot;20148&quot; value=&quot;5&quot;/&gt;&lt;property id=&quot;20300&quot; value=&quot;Slide 33&quot;/&gt;&lt;property id=&quot;20307&quot; value=&quot;398&quot;/&gt;&lt;/object&gt;&lt;object type=&quot;3&quot; unique_id=&quot;10028&quot;&gt;&lt;property id=&quot;20148&quot; value=&quot;5&quot;/&gt;&lt;property id=&quot;20300&quot; value=&quot;Slide 34&quot;/&gt;&lt;property id=&quot;20307&quot; value=&quot;399&quot;/&gt;&lt;/object&gt;&lt;object type=&quot;3&quot; unique_id=&quot;10029&quot;&gt;&lt;property id=&quot;20148&quot; value=&quot;5&quot;/&gt;&lt;property id=&quot;20300&quot; value=&quot;Slide 35&quot;/&gt;&lt;property id=&quot;20307&quot; value=&quot;400&quot;/&gt;&lt;/object&gt;&lt;object type=&quot;3&quot; unique_id=&quot;10030&quot;&gt;&lt;property id=&quot;20148&quot; value=&quot;5&quot;/&gt;&lt;property id=&quot;20300&quot; value=&quot;Slide 36&quot;/&gt;&lt;property id=&quot;20307&quot; value=&quot;401&quot;/&gt;&lt;/object&gt;&lt;object type=&quot;3&quot; unique_id=&quot;10031&quot;&gt;&lt;property id=&quot;20148&quot; value=&quot;5&quot;/&gt;&lt;property id=&quot;20300&quot; value=&quot;Slide 37 - &amp;quot;Thank you&amp;quot;&quot;/&gt;&lt;property id=&quot;20307&quot; value=&quot;343&quot;/&gt;&lt;/object&gt;&lt;object type=&quot;3&quot; unique_id=&quot;10125&quot;&gt;&lt;property id=&quot;20148&quot; value=&quot;5&quot;/&gt;&lt;property id=&quot;20300&quot; value=&quot;Slide 7&quot;/&gt;&lt;property id=&quot;20307&quot; value=&quot;402&quot;/&gt;&lt;/object&gt;&lt;object type=&quot;3&quot; unique_id=&quot;10446&quot;&gt;&lt;property id=&quot;20148&quot; value=&quot;5&quot;/&gt;&lt;property id=&quot;20300&quot; value=&quot;Slide 1&quot;/&gt;&lt;property id=&quot;20307&quot; value=&quot;406&quot;/&gt;&lt;/object&gt;&lt;object type=&quot;3&quot; unique_id=&quot;10447&quot;&gt;&lt;property id=&quot;20148&quot; value=&quot;5&quot;/&gt;&lt;property id=&quot;20300&quot; value=&quot;Slide 2 - &amp;quot;Graphic Design&amp;quot;&quot;/&gt;&lt;property id=&quot;20307&quot; value=&quot;407&quot;/&gt;&lt;/object&gt;&lt;object type=&quot;3&quot; unique_id=&quot;10448&quot;&gt;&lt;property id=&quot;20148&quot; value=&quot;5&quot;/&gt;&lt;property id=&quot;20300&quot; value=&quot;Slide 3 - &amp;quot;Graphic Design&amp;quot;&quot;/&gt;&lt;property id=&quot;20307&quot; value=&quot;408&quot;/&gt;&lt;/object&gt;&lt;object type=&quot;3&quot; unique_id=&quot;10449&quot;&gt;&lt;property id=&quot;20148&quot; value=&quot;5&quot;/&gt;&lt;property id=&quot;20300&quot; value=&quot;Slide 5 - &amp;quot;CHỦ ĐỀ 6 HƯỚNG NGHIỆP VỚI TIN HỌC BÀI 33 NGHỀ THIẾT KẾ ĐỒ HỌA MÁY TÍNH&amp;quot;&quot;/&gt;&lt;property id=&quot;20307&quot; value=&quot;405&quot;/&gt;&lt;/object&gt;&lt;object type=&quot;3&quot; unique_id=&quot;10450&quot;&gt;&lt;property id=&quot;20148&quot; value=&quot;5&quot;/&gt;&lt;property id=&quot;20300&quot; value=&quot;Slide 9&quot;/&gt;&lt;property id=&quot;20307&quot; value=&quot;409&quot;/&gt;&lt;/object&gt;&lt;object type=&quot;3&quot; unique_id=&quot;10662&quot;&gt;&lt;property id=&quot;20148&quot; value=&quot;5&quot;/&gt;&lt;property id=&quot;20300&quot; value=&quot;Slide 11&quot;/&gt;&lt;property id=&quot;20307&quot; value=&quot;410&quot;/&gt;&lt;/object&gt;&lt;object type=&quot;3&quot; unique_id=&quot;10663&quot;&gt;&lt;property id=&quot;20148&quot; value=&quot;5&quot;/&gt;&lt;property id=&quot;20300&quot; value=&quot;Slide 13&quot;/&gt;&lt;property id=&quot;20307&quot; value=&quot;411&quot;/&gt;&lt;/object&gt;&lt;object type=&quot;3&quot; unique_id=&quot;10664&quot;&gt;&lt;property id=&quot;20148&quot; value=&quot;5&quot;/&gt;&lt;property id=&quot;20300&quot; value=&quot;Slide 14&quot;/&gt;&lt;property id=&quot;20307&quot; value=&quot;412&quot;/&gt;&lt;/object&gt;&lt;object type=&quot;3&quot; unique_id=&quot;10857&quot;&gt;&lt;property id=&quot;20148&quot; value=&quot;5&quot;/&gt;&lt;property id=&quot;20300&quot; value=&quot;Slide 15&quot;/&gt;&lt;property id=&quot;20307&quot; value=&quot;413&quot;/&gt;&lt;/object&gt;&lt;object type=&quot;3&quot; unique_id=&quot;10858&quot;&gt;&lt;property id=&quot;20148&quot; value=&quot;5&quot;/&gt;&lt;property id=&quot;20300&quot; value=&quot;Slide 16&quot;/&gt;&lt;property id=&quot;20307&quot; value=&quot;414&quot;/&gt;&lt;/object&gt;&lt;object type=&quot;3&quot; unique_id=&quot;10859&quot;&gt;&lt;property id=&quot;20148&quot; value=&quot;5&quot;/&gt;&lt;property id=&quot;20300&quot; value=&quot;Slide 17&quot;/&gt;&lt;property id=&quot;20307&quot; value=&quot;415&quot;/&gt;&lt;/object&gt;&lt;object type=&quot;3&quot; unique_id=&quot;10860&quot;&gt;&lt;property id=&quot;20148&quot; value=&quot;5&quot;/&gt;&lt;property id=&quot;20300&quot; value=&quot;Slide 18&quot;/&gt;&lt;property id=&quot;20307&quot; value=&quot;416&quot;/&gt;&lt;/object&gt;&lt;object type=&quot;3&quot; unique_id=&quot;11005&quot;&gt;&lt;property id=&quot;20148&quot; value=&quot;5&quot;/&gt;&lt;property id=&quot;20300&quot; value=&quot;Slide 19&quot;/&gt;&lt;property id=&quot;20307&quot; value=&quot;417&quot;/&gt;&lt;/object&gt;&lt;object type=&quot;3&quot; unique_id=&quot;11006&quot;&gt;&lt;property id=&quot;20148&quot; value=&quot;5&quot;/&gt;&lt;property id=&quot;20300&quot; value=&quot;Slide 20&quot;/&gt;&lt;property id=&quot;20307&quot; value=&quot;418&quot;/&gt;&lt;/object&gt;&lt;object type=&quot;3&quot; unique_id=&quot;11197&quot;&gt;&lt;property id=&quot;20148&quot; value=&quot;5&quot;/&gt;&lt;property id=&quot;20300&quot; value=&quot;Slide 12&quot;/&gt;&lt;property id=&quot;20307&quot; value=&quot;419&quot;/&gt;&lt;/object&gt;&lt;/object&gt;&lt;object type=&quot;8&quot; unique_id=&quot;10062&quot;&gt;&lt;/object&gt;&lt;/object&gt;&lt;/database&gt;"/>
  <p:tag name="SECTOMILLISECCONVERTED" val="1"/>
</p:tagLst>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Integral</Template>
  <TotalTime>605</TotalTime>
  <Words>1768</Words>
  <Application>Microsoft Office PowerPoint</Application>
  <PresentationFormat>Widescreen</PresentationFormat>
  <Paragraphs>104</Paragraphs>
  <Slides>36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Franklin Gothic Book</vt:lpstr>
      <vt:lpstr>Franklin Gothic Demi</vt:lpstr>
      <vt:lpstr>RobotoRegular</vt:lpstr>
      <vt:lpstr>Tahoma</vt:lpstr>
      <vt:lpstr>Times New Roman</vt:lpstr>
      <vt:lpstr>Wingdings</vt:lpstr>
      <vt:lpstr>Theme1</vt:lpstr>
      <vt:lpstr>PowerPoint Presentation</vt:lpstr>
      <vt:lpstr>Graphic Design</vt:lpstr>
      <vt:lpstr>Graphic Design</vt:lpstr>
      <vt:lpstr>PowerPoint Presentation</vt:lpstr>
      <vt:lpstr>CHỦ ĐỀ 6 HƯỚNG NGHIỆP VỚI TIN HỌC BÀI 33 NGHỀ THIẾT KẾ ĐỒ HỌA MÁY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 hợp các môn xét tuyển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G HƯỚNG NGHIỆP VỚI TIN HỌC GIỚI THIỆU NHÓM NGHỀ THIẾT KẾ VÀ LẬP TRÌNH  BÀI 1 NHÓM NGHỀ THIẾT KẾ VÀ LẬP TRÌNH</dc:title>
  <dc:creator>HoangThanh Tam</dc:creator>
  <cp:lastModifiedBy>nlngocvi@yahoo.com</cp:lastModifiedBy>
  <cp:revision>27</cp:revision>
  <dcterms:created xsi:type="dcterms:W3CDTF">2022-01-21T15:16:43Z</dcterms:created>
  <dcterms:modified xsi:type="dcterms:W3CDTF">2025-01-22T14:43:37Z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