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20" r:id="rId1"/>
    <p:sldMasterId id="2147484049" r:id="rId2"/>
    <p:sldMasterId id="2147484061" r:id="rId3"/>
    <p:sldMasterId id="2147484073" r:id="rId4"/>
    <p:sldMasterId id="2147484085" r:id="rId5"/>
    <p:sldMasterId id="2147484098" r:id="rId6"/>
  </p:sldMasterIdLst>
  <p:notesMasterIdLst>
    <p:notesMasterId r:id="rId23"/>
  </p:notesMasterIdLst>
  <p:sldIdLst>
    <p:sldId id="357" r:id="rId7"/>
    <p:sldId id="256" r:id="rId8"/>
    <p:sldId id="347" r:id="rId9"/>
    <p:sldId id="329" r:id="rId10"/>
    <p:sldId id="350" r:id="rId11"/>
    <p:sldId id="349" r:id="rId12"/>
    <p:sldId id="265" r:id="rId13"/>
    <p:sldId id="352" r:id="rId14"/>
    <p:sldId id="309" r:id="rId15"/>
    <p:sldId id="295" r:id="rId16"/>
    <p:sldId id="353" r:id="rId17"/>
    <p:sldId id="356" r:id="rId18"/>
    <p:sldId id="355" r:id="rId19"/>
    <p:sldId id="304" r:id="rId20"/>
    <p:sldId id="283" r:id="rId21"/>
    <p:sldId id="3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48" userDrawn="1">
          <p15:clr>
            <a:srgbClr val="A4A3A4"/>
          </p15:clr>
        </p15:guide>
        <p15:guide id="3" orient="horz" pos="648" userDrawn="1">
          <p15:clr>
            <a:srgbClr val="A4A3A4"/>
          </p15:clr>
        </p15:guide>
        <p15:guide id="4" orient="horz" pos="712" userDrawn="1">
          <p15:clr>
            <a:srgbClr val="A4A3A4"/>
          </p15:clr>
        </p15:guide>
        <p15:guide id="5" orient="horz" pos="3960"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F7"/>
    <a:srgbClr val="4CFC34"/>
    <a:srgbClr val="00FFFF"/>
    <a:srgbClr val="66FF99"/>
    <a:srgbClr val="6B3AF6"/>
    <a:srgbClr val="CEF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5" d="100"/>
          <a:sy n="85" d="100"/>
        </p:scale>
        <p:origin x="590" y="62"/>
      </p:cViewPr>
      <p:guideLst>
        <p:guide pos="408"/>
        <p:guide pos="7248"/>
        <p:guide orient="horz" pos="648"/>
        <p:guide orient="horz" pos="712"/>
        <p:guide orient="horz" pos="3960"/>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29499-3450-402D-9F06-EC2F7092D740}" type="datetimeFigureOut">
              <a:rPr lang="vi-VN" smtClean="0"/>
              <a:t>23/01/2025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F0C78-CD33-4B66-AD63-E3DEAF5DB930}" type="slidenum">
              <a:rPr lang="vi-VN" smtClean="0"/>
              <a:t>‹#›</a:t>
            </a:fld>
            <a:endParaRPr lang="vi-VN"/>
          </a:p>
        </p:txBody>
      </p:sp>
    </p:spTree>
    <p:extLst>
      <p:ext uri="{BB962C8B-B14F-4D97-AF65-F5344CB8AC3E}">
        <p14:creationId xmlns:p14="http://schemas.microsoft.com/office/powerpoint/2010/main" val="151565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42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80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134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31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06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D5F409-6D2C-4C50-B734-E5A9F3977A1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377702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5F409-6D2C-4C50-B734-E5A9F3977A1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426956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D5F409-6D2C-4C50-B734-E5A9F3977A1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2097816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D5F409-6D2C-4C50-B734-E5A9F3977A1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132515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D5F409-6D2C-4C50-B734-E5A9F3977A14}"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28054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D5F409-6D2C-4C50-B734-E5A9F3977A14}"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3851174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5F409-6D2C-4C50-B734-E5A9F3977A14}"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3629011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D5F409-6D2C-4C50-B734-E5A9F3977A1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346612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749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D5F409-6D2C-4C50-B734-E5A9F3977A1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2517519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5F409-6D2C-4C50-B734-E5A9F3977A1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242455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5F409-6D2C-4C50-B734-E5A9F3977A1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92D0-254A-49DC-8F5E-1E38BD4DE7EC}" type="slidenum">
              <a:rPr lang="en-US" smtClean="0"/>
              <a:t>‹#›</a:t>
            </a:fld>
            <a:endParaRPr lang="en-US"/>
          </a:p>
        </p:txBody>
      </p:sp>
    </p:spTree>
    <p:extLst>
      <p:ext uri="{BB962C8B-B14F-4D97-AF65-F5344CB8AC3E}">
        <p14:creationId xmlns:p14="http://schemas.microsoft.com/office/powerpoint/2010/main" val="1415509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07C793-87B9-4124-8E27-3A15B089FF0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529273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7C793-87B9-4124-8E27-3A15B089FF0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2054768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C793-87B9-4124-8E27-3A15B089FF0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1603161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7C793-87B9-4124-8E27-3A15B089FF0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2633080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7C793-87B9-4124-8E27-3A15B089FF0C}"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1744047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7C793-87B9-4124-8E27-3A15B089FF0C}"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1036177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C793-87B9-4124-8E27-3A15B089FF0C}"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21254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927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07C793-87B9-4124-8E27-3A15B089FF0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3422839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07C793-87B9-4124-8E27-3A15B089FF0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459549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7C793-87B9-4124-8E27-3A15B089FF0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37564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7C793-87B9-4124-8E27-3A15B089FF0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2468-EF62-4B8B-B383-7B232A169FA7}" type="slidenum">
              <a:rPr lang="en-US" smtClean="0"/>
              <a:t>‹#›</a:t>
            </a:fld>
            <a:endParaRPr lang="en-US"/>
          </a:p>
        </p:txBody>
      </p:sp>
    </p:spTree>
    <p:extLst>
      <p:ext uri="{BB962C8B-B14F-4D97-AF65-F5344CB8AC3E}">
        <p14:creationId xmlns:p14="http://schemas.microsoft.com/office/powerpoint/2010/main" val="3413308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B5585C-6AD3-49CB-9192-CE22B10DB70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3060396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B5585C-6AD3-49CB-9192-CE22B10DB70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4246471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B5585C-6AD3-49CB-9192-CE22B10DB70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1708450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B5585C-6AD3-49CB-9192-CE22B10DB705}"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3158732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B5585C-6AD3-49CB-9192-CE22B10DB705}"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3372240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B5585C-6AD3-49CB-9192-CE22B10DB705}"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402938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361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5585C-6AD3-49CB-9192-CE22B10DB705}"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3271941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B5585C-6AD3-49CB-9192-CE22B10DB705}"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2798973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B5585C-6AD3-49CB-9192-CE22B10DB705}"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2642249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B5585C-6AD3-49CB-9192-CE22B10DB70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3349300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B5585C-6AD3-49CB-9192-CE22B10DB705}"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D343-AADE-40A1-910B-C1E5035B9EE8}" type="slidenum">
              <a:rPr lang="en-US" smtClean="0"/>
              <a:t>‹#›</a:t>
            </a:fld>
            <a:endParaRPr lang="en-US"/>
          </a:p>
        </p:txBody>
      </p:sp>
    </p:spTree>
    <p:extLst>
      <p:ext uri="{BB962C8B-B14F-4D97-AF65-F5344CB8AC3E}">
        <p14:creationId xmlns:p14="http://schemas.microsoft.com/office/powerpoint/2010/main" val="1786322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25E1CC-6522-477A-87F9-4A15E937CB2D}"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4267311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5E1CC-6522-477A-87F9-4A15E937CB2D}"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2826268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5E1CC-6522-477A-87F9-4A15E937CB2D}"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2383043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25E1CC-6522-477A-87F9-4A15E937CB2D}"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383919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25E1CC-6522-477A-87F9-4A15E937CB2D}"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319260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0445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25E1CC-6522-477A-87F9-4A15E937CB2D}"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2485242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5E1CC-6522-477A-87F9-4A15E937CB2D}"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808628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5E1CC-6522-477A-87F9-4A15E937CB2D}"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17224346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5E1CC-6522-477A-87F9-4A15E937CB2D}"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1183171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5E1CC-6522-477A-87F9-4A15E937CB2D}"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905503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5E1CC-6522-477A-87F9-4A15E937CB2D}"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EA245-1416-4DB3-9F12-4EB7BB5B6AEE}" type="slidenum">
              <a:rPr lang="en-US" smtClean="0"/>
              <a:pPr/>
              <a:t>‹#›</a:t>
            </a:fld>
            <a:endParaRPr lang="en-US"/>
          </a:p>
        </p:txBody>
      </p:sp>
    </p:spTree>
    <p:extLst>
      <p:ext uri="{BB962C8B-B14F-4D97-AF65-F5344CB8AC3E}">
        <p14:creationId xmlns:p14="http://schemas.microsoft.com/office/powerpoint/2010/main" val="3011920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8636000" cy="868363"/>
          </a:xfrm>
        </p:spPr>
        <p:txBody>
          <a:bodyPr/>
          <a:lstStyle/>
          <a:p>
            <a:r>
              <a:rPr lang="en-US"/>
              <a:t>Click to edit Master title style</a:t>
            </a:r>
          </a:p>
        </p:txBody>
      </p:sp>
      <p:sp>
        <p:nvSpPr>
          <p:cNvPr id="3" name="Text Placeholder 2"/>
          <p:cNvSpPr>
            <a:spLocks noGrp="1"/>
          </p:cNvSpPr>
          <p:nvPr>
            <p:ph type="body" sz="half" idx="1"/>
          </p:nvPr>
        </p:nvSpPr>
        <p:spPr>
          <a:xfrm>
            <a:off x="609600" y="1438276"/>
            <a:ext cx="53848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38276"/>
            <a:ext cx="53848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7DEAD1-641B-4B72-A1EE-AF250FDAF8AC}" type="slidenum">
              <a:rPr lang="en-US"/>
              <a:pPr>
                <a:defRPr/>
              </a:pPr>
              <a:t>‹#›</a:t>
            </a:fld>
            <a:endParaRPr lang="en-US"/>
          </a:p>
        </p:txBody>
      </p:sp>
    </p:spTree>
    <p:extLst>
      <p:ext uri="{BB962C8B-B14F-4D97-AF65-F5344CB8AC3E}">
        <p14:creationId xmlns:p14="http://schemas.microsoft.com/office/powerpoint/2010/main" val="293053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AF4DF586-E10C-4806-92B2-84B03853E776}" type="datetimeFigureOut">
              <a:rPr lang="en-US" smtClean="0"/>
              <a:pPr/>
              <a:t>1/23/2025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5D6BF2F-DB25-481D-A518-08EFC28DD6A4}"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752942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4DF586-E10C-4806-92B2-84B03853E776}"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BF2F-DB25-481D-A518-08EFC28DD6A4}" type="slidenum">
              <a:rPr lang="en-US" smtClean="0"/>
              <a:pPr/>
              <a:t>‹#›</a:t>
            </a:fld>
            <a:endParaRPr lang="en-US"/>
          </a:p>
        </p:txBody>
      </p:sp>
    </p:spTree>
    <p:extLst>
      <p:ext uri="{BB962C8B-B14F-4D97-AF65-F5344CB8AC3E}">
        <p14:creationId xmlns:p14="http://schemas.microsoft.com/office/powerpoint/2010/main" val="2229980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F4DF586-E10C-4806-92B2-84B03853E776}"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BF2F-DB25-481D-A518-08EFC28DD6A4}"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2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928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4DF586-E10C-4806-92B2-84B03853E776}"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6BF2F-DB25-481D-A518-08EFC28DD6A4}" type="slidenum">
              <a:rPr lang="en-US" smtClean="0"/>
              <a:pPr/>
              <a:t>‹#›</a:t>
            </a:fld>
            <a:endParaRPr lang="en-US"/>
          </a:p>
        </p:txBody>
      </p:sp>
    </p:spTree>
    <p:extLst>
      <p:ext uri="{BB962C8B-B14F-4D97-AF65-F5344CB8AC3E}">
        <p14:creationId xmlns:p14="http://schemas.microsoft.com/office/powerpoint/2010/main" val="1906262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F4DF586-E10C-4806-92B2-84B03853E776}"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6BF2F-DB25-481D-A518-08EFC28DD6A4}" type="slidenum">
              <a:rPr lang="en-US" smtClean="0"/>
              <a:pPr/>
              <a:t>‹#›</a:t>
            </a:fld>
            <a:endParaRPr lang="en-US"/>
          </a:p>
        </p:txBody>
      </p:sp>
    </p:spTree>
    <p:extLst>
      <p:ext uri="{BB962C8B-B14F-4D97-AF65-F5344CB8AC3E}">
        <p14:creationId xmlns:p14="http://schemas.microsoft.com/office/powerpoint/2010/main" val="1625540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AF4DF586-E10C-4806-92B2-84B03853E776}"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6BF2F-DB25-481D-A518-08EFC28DD6A4}" type="slidenum">
              <a:rPr lang="en-US" smtClean="0"/>
              <a:pPr/>
              <a:t>‹#›</a:t>
            </a:fld>
            <a:endParaRPr lang="en-US"/>
          </a:p>
        </p:txBody>
      </p:sp>
    </p:spTree>
    <p:extLst>
      <p:ext uri="{BB962C8B-B14F-4D97-AF65-F5344CB8AC3E}">
        <p14:creationId xmlns:p14="http://schemas.microsoft.com/office/powerpoint/2010/main" val="3047445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AF4DF586-E10C-4806-92B2-84B03853E776}"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6BF2F-DB25-481D-A518-08EFC28DD6A4}"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247742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4DF586-E10C-4806-92B2-84B03853E776}"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6BF2F-DB25-481D-A518-08EFC28DD6A4}" type="slidenum">
              <a:rPr lang="en-US" smtClean="0"/>
              <a:pPr/>
              <a:t>‹#›</a:t>
            </a:fld>
            <a:endParaRPr lang="en-US"/>
          </a:p>
        </p:txBody>
      </p:sp>
    </p:spTree>
    <p:extLst>
      <p:ext uri="{BB962C8B-B14F-4D97-AF65-F5344CB8AC3E}">
        <p14:creationId xmlns:p14="http://schemas.microsoft.com/office/powerpoint/2010/main" val="94529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AF4DF586-E10C-4806-92B2-84B03853E776}"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6BF2F-DB25-481D-A518-08EFC28DD6A4}"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19329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4DF586-E10C-4806-92B2-84B03853E776}"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BF2F-DB25-481D-A518-08EFC28DD6A4}" type="slidenum">
              <a:rPr lang="en-US" smtClean="0"/>
              <a:pPr/>
              <a:t>‹#›</a:t>
            </a:fld>
            <a:endParaRPr lang="en-US"/>
          </a:p>
        </p:txBody>
      </p:sp>
    </p:spTree>
    <p:extLst>
      <p:ext uri="{BB962C8B-B14F-4D97-AF65-F5344CB8AC3E}">
        <p14:creationId xmlns:p14="http://schemas.microsoft.com/office/powerpoint/2010/main" val="25276068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4DF586-E10C-4806-92B2-84B03853E776}"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BF2F-DB25-481D-A518-08EFC28DD6A4}" type="slidenum">
              <a:rPr lang="en-US" smtClean="0"/>
              <a:pPr/>
              <a:t>‹#›</a:t>
            </a:fld>
            <a:endParaRPr lang="en-US"/>
          </a:p>
        </p:txBody>
      </p:sp>
    </p:spTree>
    <p:extLst>
      <p:ext uri="{BB962C8B-B14F-4D97-AF65-F5344CB8AC3E}">
        <p14:creationId xmlns:p14="http://schemas.microsoft.com/office/powerpoint/2010/main" val="2405597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vi-VN"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67B0024D-E456-424F-9AC6-11153569949E}" type="slidenum">
              <a:rPr lang="en-US" altLang="en-US"/>
              <a:pPr>
                <a:defRPr/>
              </a:pPr>
              <a:t>‹#›</a:t>
            </a:fld>
            <a:endParaRPr lang="en-US" altLang="en-US"/>
          </a:p>
        </p:txBody>
      </p:sp>
    </p:spTree>
    <p:extLst>
      <p:ext uri="{BB962C8B-B14F-4D97-AF65-F5344CB8AC3E}">
        <p14:creationId xmlns:p14="http://schemas.microsoft.com/office/powerpoint/2010/main" val="3090275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23E5F8-3267-4AB4-AF6B-5DBEB68E30A5}" type="slidenum">
              <a:rPr lang="en-US"/>
              <a:pPr>
                <a:defRPr/>
              </a:pPr>
              <a:t>‹#›</a:t>
            </a:fld>
            <a:endParaRPr lang="en-US"/>
          </a:p>
        </p:txBody>
      </p:sp>
    </p:spTree>
    <p:extLst>
      <p:ext uri="{BB962C8B-B14F-4D97-AF65-F5344CB8AC3E}">
        <p14:creationId xmlns:p14="http://schemas.microsoft.com/office/powerpoint/2010/main" val="2503974461"/>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33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666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496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003522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879466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7C793-87B9-4124-8E27-3A15B089FF0C}"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12468-EF62-4B8B-B383-7B232A169FA7}" type="slidenum">
              <a:rPr lang="en-US" smtClean="0"/>
              <a:t>‹#›</a:t>
            </a:fld>
            <a:endParaRPr lang="en-US"/>
          </a:p>
        </p:txBody>
      </p:sp>
    </p:spTree>
    <p:extLst>
      <p:ext uri="{BB962C8B-B14F-4D97-AF65-F5344CB8AC3E}">
        <p14:creationId xmlns:p14="http://schemas.microsoft.com/office/powerpoint/2010/main" val="2851874280"/>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5585C-6AD3-49CB-9192-CE22B10DB705}"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1D343-AADE-40A1-910B-C1E5035B9EE8}" type="slidenum">
              <a:rPr lang="en-US" smtClean="0"/>
              <a:t>‹#›</a:t>
            </a:fld>
            <a:endParaRPr lang="en-US"/>
          </a:p>
        </p:txBody>
      </p:sp>
    </p:spTree>
    <p:extLst>
      <p:ext uri="{BB962C8B-B14F-4D97-AF65-F5344CB8AC3E}">
        <p14:creationId xmlns:p14="http://schemas.microsoft.com/office/powerpoint/2010/main" val="87299220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5E1CC-6522-477A-87F9-4A15E937CB2D}" type="datetimeFigureOut">
              <a:rPr lang="en-US" smtClean="0"/>
              <a:pPr/>
              <a:t>1/23/2025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EA245-1416-4DB3-9F12-4EB7BB5B6AEE}" type="slidenum">
              <a:rPr lang="en-US" smtClean="0"/>
              <a:pPr/>
              <a:t>‹#›</a:t>
            </a:fld>
            <a:endParaRPr lang="en-US"/>
          </a:p>
        </p:txBody>
      </p:sp>
    </p:spTree>
    <p:extLst>
      <p:ext uri="{BB962C8B-B14F-4D97-AF65-F5344CB8AC3E}">
        <p14:creationId xmlns:p14="http://schemas.microsoft.com/office/powerpoint/2010/main" val="3212330304"/>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F4DF586-E10C-4806-92B2-84B03853E776}" type="datetimeFigureOut">
              <a:rPr lang="en-US" smtClean="0"/>
              <a:pPr/>
              <a:t>1/23/2025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5D6BF2F-DB25-481D-A518-08EFC28DD6A4}"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563103112"/>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jpeg"/><Relationship Id="rId1" Type="http://schemas.openxmlformats.org/officeDocument/2006/relationships/slideLayout" Target="../slideLayouts/slideLayout63.xml"/><Relationship Id="rId5" Type="http://schemas.openxmlformats.org/officeDocument/2006/relationships/slide" Target="slide7.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5B56-D1AC-7A8E-5241-BE5005CBF26B}"/>
              </a:ext>
            </a:extLst>
          </p:cNvPr>
          <p:cNvSpPr txBox="1">
            <a:spLocks/>
          </p:cNvSpPr>
          <p:nvPr/>
        </p:nvSpPr>
        <p:spPr>
          <a:xfrm>
            <a:off x="838200" y="365125"/>
            <a:ext cx="10515600" cy="27187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sz="5400" b="1" i="0" u="none" strike="noStrike" kern="1200" cap="none" spc="0" normalizeH="0" baseline="0" noProof="0">
                <a:ln>
                  <a:noFill/>
                </a:ln>
                <a:solidFill>
                  <a:srgbClr val="FF0000"/>
                </a:solidFill>
                <a:effectLst/>
                <a:uLnTx/>
                <a:uFillTx/>
                <a:latin typeface="Times New Roman" panose="02020603050405020304" pitchFamily="18" charset="0"/>
                <a:ea typeface="+mj-ea"/>
                <a:cs typeface="+mj-cs"/>
              </a:rPr>
              <a:t>BÀI 2: THƠ ĐƯỜNG LUẬT</a:t>
            </a:r>
            <a:br>
              <a:rPr kumimoji="0" lang="vi-VN" sz="5400" b="1" i="0" u="none" strike="noStrike" kern="1200" cap="none" spc="0" normalizeH="0" baseline="0" noProof="0">
                <a:ln>
                  <a:noFill/>
                </a:ln>
                <a:solidFill>
                  <a:srgbClr val="FF0000"/>
                </a:solidFill>
                <a:effectLst/>
                <a:uLnTx/>
                <a:uFillTx/>
                <a:latin typeface="Times New Roman" panose="02020603050405020304" pitchFamily="18" charset="0"/>
                <a:ea typeface="+mj-ea"/>
                <a:cs typeface="+mj-cs"/>
              </a:rPr>
            </a:br>
            <a:br>
              <a:rPr kumimoji="0" lang="vi-VN" sz="4400" b="1" i="0" u="none" strike="noStrike" kern="1200" cap="none" spc="0" normalizeH="0" baseline="0" noProof="0">
                <a:ln>
                  <a:noFill/>
                </a:ln>
                <a:solidFill>
                  <a:srgbClr val="FF0000"/>
                </a:solidFill>
                <a:effectLst/>
                <a:uLnTx/>
                <a:uFillTx/>
                <a:latin typeface="Times New Roman" panose="02020603050405020304" pitchFamily="18" charset="0"/>
                <a:ea typeface="+mj-ea"/>
                <a:cs typeface="+mj-cs"/>
              </a:rPr>
            </a:br>
            <a:r>
              <a:rPr kumimoji="0" lang="vi-VN" sz="4400" b="1" i="0" u="none" strike="noStrike" kern="1200" cap="none" spc="0" normalizeH="0" baseline="0" noProof="0">
                <a:ln>
                  <a:noFill/>
                </a:ln>
                <a:solidFill>
                  <a:srgbClr val="7030A0"/>
                </a:solidFill>
                <a:effectLst/>
                <a:uLnTx/>
                <a:uFillTx/>
                <a:latin typeface="Times New Roman" panose="02020603050405020304" pitchFamily="18" charset="0"/>
                <a:ea typeface="+mj-ea"/>
                <a:cs typeface="+mj-cs"/>
              </a:rPr>
              <a:t>TIẾT 24: TỰ ĐÁNH GIÁ</a:t>
            </a:r>
            <a:endParaRPr kumimoji="0" lang="vi-VN" sz="4400" b="1" i="0" u="none" strike="noStrike" kern="1200" cap="none" spc="0" normalizeH="0" baseline="0" noProof="0" dirty="0">
              <a:ln>
                <a:noFill/>
              </a:ln>
              <a:solidFill>
                <a:srgbClr val="7030A0"/>
              </a:solidFill>
              <a:effectLst/>
              <a:uLnTx/>
              <a:uFillTx/>
              <a:latin typeface="Times New Roman" panose="02020603050405020304" pitchFamily="18" charset="0"/>
              <a:ea typeface="+mj-ea"/>
              <a:cs typeface="+mj-cs"/>
            </a:endParaRPr>
          </a:p>
        </p:txBody>
      </p:sp>
      <p:sp>
        <p:nvSpPr>
          <p:cNvPr id="3" name="Content Placeholder 2">
            <a:extLst>
              <a:ext uri="{FF2B5EF4-FFF2-40B4-BE49-F238E27FC236}">
                <a16:creationId xmlns:a16="http://schemas.microsoft.com/office/drawing/2014/main" id="{420DA8DC-C8EA-6B1C-8CDD-7899C24A9D8D}"/>
              </a:ext>
            </a:extLst>
          </p:cNvPr>
          <p:cNvSpPr txBox="1">
            <a:spLocks/>
          </p:cNvSpPr>
          <p:nvPr/>
        </p:nvSpPr>
        <p:spPr>
          <a:xfrm>
            <a:off x="605117" y="3654425"/>
            <a:ext cx="10515600" cy="2477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TỎ LÒNG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a:t>
            </a:r>
            <a:r>
              <a:rPr kumimoji="0" lang="vi-VN"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THUẬT HOÀI </a:t>
            </a:r>
            <a:r>
              <a:rPr kumimoji="0" lang="vi-VN"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PHẠM NGŨ LÃO)</a:t>
            </a:r>
          </a:p>
        </p:txBody>
      </p:sp>
    </p:spTree>
    <p:extLst>
      <p:ext uri="{BB962C8B-B14F-4D97-AF65-F5344CB8AC3E}">
        <p14:creationId xmlns:p14="http://schemas.microsoft.com/office/powerpoint/2010/main" val="26790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253329" y="3819597"/>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2530764" y="199869"/>
            <a:ext cx="7499927"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ct val="115000"/>
              </a:lnSpc>
              <a:spcAft>
                <a:spcPts val="1200"/>
              </a:spcAft>
            </a:pPr>
            <a:r>
              <a:rPr lang="vi-VN"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TRÌNH BÀY PHIẾU HỌC TẬP</a:t>
            </a:r>
          </a:p>
          <a:p>
            <a:pPr marL="30480" marR="30480" algn="ctr">
              <a:lnSpc>
                <a:spcPct val="115000"/>
              </a:lnSpc>
              <a:spcAft>
                <a:spcPts val="1200"/>
              </a:spcAft>
            </a:pPr>
            <a:r>
              <a:rPr lang="vi-VN"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TỎ LÒNG</a:t>
            </a:r>
            <a:r>
              <a:rPr lang="vi-VN" sz="3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PHẠM NGŨ LÃO</a:t>
            </a:r>
            <a:endParaRPr lang="en-US" sz="36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0" y="1885382"/>
            <a:ext cx="6410036" cy="18368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lnSpc>
                <a:spcPct val="115000"/>
              </a:lnSpc>
              <a:spcAft>
                <a:spcPts val="12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Trình bày ý nghĩa của các cụm từ sau theo quan điểm Nho giáo: </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 nam nhi; Nợ công danh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622473" y="1885380"/>
            <a:ext cx="5466563" cy="18368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lnSpc>
                <a:spcPct val="115000"/>
              </a:lnSpc>
              <a:spcAft>
                <a:spcPts val="12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Nhận xét về tâm tư của Phạm Ngũ Lão qua bài thơ.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10361978" y="6414247"/>
            <a:ext cx="1830022" cy="4437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410FB1E-27F7-29D1-A904-BC3B98F845BC}"/>
              </a:ext>
            </a:extLst>
          </p:cNvPr>
          <p:cNvSpPr/>
          <p:nvPr/>
        </p:nvSpPr>
        <p:spPr>
          <a:xfrm>
            <a:off x="1841476" y="3932293"/>
            <a:ext cx="9411853" cy="26382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lnSpc>
                <a:spcPct val="115000"/>
              </a:lnSpc>
              <a:spcAft>
                <a:spcPts val="12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 Thuyết trình với chủ đề “Chí nam nhi”</a:t>
            </a:r>
          </a:p>
          <a:p>
            <a:pPr marL="487680" marR="30480" indent="-457200" algn="just">
              <a:lnSpc>
                <a:spcPct val="115000"/>
              </a:lnSpc>
              <a:spcAft>
                <a:spcPts val="1200"/>
              </a:spcAft>
              <a:buFontTx/>
              <a:buChar char="-"/>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Sưu tầm ít nhất 2 câu ca dao, 2 câu thơ trung đại về “Chí nam nhi”.</a:t>
            </a:r>
          </a:p>
          <a:p>
            <a:pPr marL="487680" marR="30480" indent="-457200" algn="just">
              <a:lnSpc>
                <a:spcPct val="115000"/>
              </a:lnSpc>
              <a:spcAft>
                <a:spcPts val="1200"/>
              </a:spcAft>
              <a:buFontTx/>
              <a:buChar char="-"/>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Rút ra thông điệp để gửi gắm tới thế hệ trẻ.</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26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ircle(in)">
                                      <p:cBhvr>
                                        <p:cTn id="28" dur="2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40" grpId="0" animBg="1"/>
      <p:bldP spid="41" grpId="0" animBg="1"/>
      <p:bldP spid="4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5D30-0ADA-648B-2F17-5C6DADA9AF06}"/>
              </a:ext>
            </a:extLst>
          </p:cNvPr>
          <p:cNvSpPr>
            <a:spLocks noGrp="1"/>
          </p:cNvSpPr>
          <p:nvPr>
            <p:ph type="title"/>
          </p:nvPr>
        </p:nvSpPr>
        <p:spPr>
          <a:xfrm>
            <a:off x="838200" y="365125"/>
            <a:ext cx="10515600" cy="92579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CHÍ NAM NHI</a:t>
            </a:r>
            <a:endParaRPr lang="vi-VN"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47E2C1-A079-48EA-93EA-F9B55C6EEB37}"/>
              </a:ext>
            </a:extLst>
          </p:cNvPr>
          <p:cNvSpPr>
            <a:spLocks noGrp="1"/>
          </p:cNvSpPr>
          <p:nvPr>
            <p:ph idx="1"/>
          </p:nvPr>
        </p:nvSpPr>
        <p:spPr>
          <a:xfrm>
            <a:off x="726141" y="1290918"/>
            <a:ext cx="11187953" cy="4886045"/>
          </a:xfrm>
        </p:spPr>
        <p:txBody>
          <a:bodyPr>
            <a:normAutofit/>
          </a:bodyPr>
          <a:lstStyle/>
          <a:p>
            <a:pPr indent="457200" algn="just"/>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vi-VN" b="1" i="0" dirty="0">
                <a:solidFill>
                  <a:schemeClr val="bg1"/>
                </a:solidFill>
                <a:effectLst/>
                <a:latin typeface="+mj-lt"/>
              </a:rPr>
              <a:t>“Chí nam nhi” (chí làm trai, chí tang bồng...), theo tinh thần Nho giáo</a:t>
            </a:r>
            <a:r>
              <a:rPr lang="vi-VN" b="1" i="1" dirty="0">
                <a:solidFill>
                  <a:schemeClr val="bg1"/>
                </a:solidFill>
                <a:effectLst/>
                <a:latin typeface="+mj-lt"/>
              </a:rPr>
              <a:t>,</a:t>
            </a:r>
            <a:r>
              <a:rPr lang="vi-VN" b="1" i="0" dirty="0">
                <a:solidFill>
                  <a:schemeClr val="bg1"/>
                </a:solidFill>
                <a:effectLst/>
                <a:latin typeface="+mj-lt"/>
              </a:rPr>
              <a:t> thể hiện triết lí sống có lí tưởng, có ý thức trách nhiệm với chính mình và với thời đại của mỗi cá nhân. Chí làm trai đề cao trọng trách, nghĩa vụ của kẻ nam nhi trong trời đất, coi việc lập công danh, lưu được tiếng thơm ở đời như một món nợ cần phải trả.</a:t>
            </a:r>
            <a:endParaRPr lang="vi-VN" b="1" dirty="0">
              <a:solidFill>
                <a:schemeClr val="bg1"/>
              </a:solidFill>
              <a:latin typeface="+mj-lt"/>
            </a:endParaRPr>
          </a:p>
        </p:txBody>
      </p:sp>
    </p:spTree>
    <p:extLst>
      <p:ext uri="{BB962C8B-B14F-4D97-AF65-F5344CB8AC3E}">
        <p14:creationId xmlns:p14="http://schemas.microsoft.com/office/powerpoint/2010/main" val="39844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5D30-0ADA-648B-2F17-5C6DADA9AF06}"/>
              </a:ext>
            </a:extLst>
          </p:cNvPr>
          <p:cNvSpPr>
            <a:spLocks noGrp="1"/>
          </p:cNvSpPr>
          <p:nvPr>
            <p:ph type="title"/>
          </p:nvPr>
        </p:nvSpPr>
        <p:spPr>
          <a:xfrm>
            <a:off x="838200" y="218140"/>
            <a:ext cx="10515600" cy="92579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CHÍ NAM NHI</a:t>
            </a:r>
            <a:endParaRPr lang="vi-VN"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47E2C1-A079-48EA-93EA-F9B55C6EEB37}"/>
              </a:ext>
            </a:extLst>
          </p:cNvPr>
          <p:cNvSpPr>
            <a:spLocks noGrp="1"/>
          </p:cNvSpPr>
          <p:nvPr>
            <p:ph idx="1"/>
          </p:nvPr>
        </p:nvSpPr>
        <p:spPr>
          <a:xfrm>
            <a:off x="439272" y="985977"/>
            <a:ext cx="11456894" cy="4886045"/>
          </a:xfrm>
        </p:spPr>
        <p:txBody>
          <a:bodyPr>
            <a:normAutofit/>
          </a:bodyPr>
          <a:lstStyle/>
          <a:p>
            <a:pPr indent="0" algn="just">
              <a:buNone/>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Ngũ</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Lão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vải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súy</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Thượng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tước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hầu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Ngũ</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Lão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nhở</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xong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nợ</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hổ</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thẹn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Vũ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hầu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triết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mẽ</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dấn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a:t>
            </a:r>
          </a:p>
          <a:p>
            <a:pPr indent="457200" algn="just"/>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79065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5D30-0ADA-648B-2F17-5C6DADA9AF06}"/>
              </a:ext>
            </a:extLst>
          </p:cNvPr>
          <p:cNvSpPr>
            <a:spLocks noGrp="1"/>
          </p:cNvSpPr>
          <p:nvPr>
            <p:ph type="title"/>
          </p:nvPr>
        </p:nvSpPr>
        <p:spPr>
          <a:xfrm>
            <a:off x="838200" y="365125"/>
            <a:ext cx="10515600" cy="925793"/>
          </a:xfrm>
        </p:spPr>
        <p:txBody>
          <a:bodyPr/>
          <a:lstStyle/>
          <a:p>
            <a:pPr algn="ctr"/>
            <a:r>
              <a:rPr lang="en-US" b="1" dirty="0">
                <a:solidFill>
                  <a:srgbClr val="FFFF00"/>
                </a:solidFill>
                <a:latin typeface="Times New Roman" panose="02020603050405020304" pitchFamily="18" charset="0"/>
                <a:cs typeface="Times New Roman" panose="02020603050405020304" pitchFamily="18" charset="0"/>
              </a:rPr>
              <a:t>CHÍ NAM NHI</a:t>
            </a:r>
            <a:endParaRPr lang="vi-VN"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47E2C1-A079-48EA-93EA-F9B55C6EEB37}"/>
              </a:ext>
            </a:extLst>
          </p:cNvPr>
          <p:cNvSpPr>
            <a:spLocks noGrp="1"/>
          </p:cNvSpPr>
          <p:nvPr>
            <p:ph idx="1"/>
          </p:nvPr>
        </p:nvSpPr>
        <p:spPr>
          <a:xfrm>
            <a:off x="735285" y="1508760"/>
            <a:ext cx="11187953" cy="5088827"/>
          </a:xfrm>
        </p:spPr>
        <p:txBody>
          <a:bodyPr>
            <a:normAutofit/>
          </a:bodyPr>
          <a:lstStyle/>
          <a:p>
            <a:pPr marL="0" marR="30480" indent="0" algn="just">
              <a:lnSpc>
                <a:spcPts val="1800"/>
              </a:lnSpc>
              <a:spcAft>
                <a:spcPts val="1200"/>
              </a:spcAft>
              <a:buNone/>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indent="0" algn="just">
              <a:lnSpc>
                <a:spcPts val="1800"/>
              </a:lnSpc>
              <a:spcAft>
                <a:spcPts val="1200"/>
              </a:spcAft>
              <a:buNone/>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ts val="1800"/>
              </a:lnSpc>
              <a:spcAft>
                <a:spcPts val="1200"/>
              </a:spcAft>
              <a:buFontTx/>
              <a:buChar char="-"/>
            </a:pP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đua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góp</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indent="0" algn="just">
              <a:lnSpc>
                <a:spcPts val="1800"/>
              </a:lnSpc>
              <a:spcAft>
                <a:spcPts val="1200"/>
              </a:spcAft>
              <a:buNone/>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xâm</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indent="0" algn="just">
              <a:lnSpc>
                <a:spcPts val="1800"/>
              </a:lnSpc>
              <a:spcAft>
                <a:spcPts val="1200"/>
              </a:spcAft>
              <a:buNone/>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61902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5920" y="291630"/>
            <a:ext cx="5500160" cy="613245"/>
          </a:xfrm>
          <a:prstGeom prst="rect">
            <a:avLst/>
          </a:prstGeom>
        </p:spPr>
        <p:txBody>
          <a:bodyPr wrap="none">
            <a:spAutoFit/>
          </a:bodyPr>
          <a:lstStyle/>
          <a:p>
            <a:pPr>
              <a:lnSpc>
                <a:spcPct val="115000"/>
              </a:lnSpc>
              <a:spcAft>
                <a:spcPts val="800"/>
              </a:spcAft>
            </a:pPr>
            <a:r>
              <a:rPr lang="vi-VN"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 TẬP VÀ VẬN DỤNG</a:t>
            </a:r>
            <a:endParaRPr lang="en-US"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rotWithShape="1">
          <a:blip r:embed="rId2"/>
          <a:srcRect l="5496" t="6915" r="6519" b="6640"/>
          <a:stretch/>
        </p:blipFill>
        <p:spPr>
          <a:xfrm>
            <a:off x="2742750" y="1523958"/>
            <a:ext cx="6829345" cy="46604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9667875" y="0"/>
            <a:ext cx="2524125" cy="1809750"/>
          </a:xfrm>
          <a:prstGeom prst="rect">
            <a:avLst/>
          </a:prstGeom>
        </p:spPr>
      </p:pic>
      <p:pic>
        <p:nvPicPr>
          <p:cNvPr id="5" name="Picture 4"/>
          <p:cNvPicPr>
            <a:picLocks noChangeAspect="1"/>
          </p:cNvPicPr>
          <p:nvPr/>
        </p:nvPicPr>
        <p:blipFill>
          <a:blip r:embed="rId4"/>
          <a:stretch>
            <a:fillRect/>
          </a:stretch>
        </p:blipFill>
        <p:spPr>
          <a:xfrm>
            <a:off x="155474" y="4418103"/>
            <a:ext cx="2381250" cy="1914525"/>
          </a:xfrm>
          <a:prstGeom prst="rect">
            <a:avLst/>
          </a:prstGeom>
        </p:spPr>
      </p:pic>
      <p:sp>
        <p:nvSpPr>
          <p:cNvPr id="4" name="Rectangle 3">
            <a:extLst>
              <a:ext uri="{FF2B5EF4-FFF2-40B4-BE49-F238E27FC236}">
                <a16:creationId xmlns:a16="http://schemas.microsoft.com/office/drawing/2014/main" id="{4CA56AFA-DF48-63AE-F95A-8389B33DBC73}"/>
              </a:ext>
            </a:extLst>
          </p:cNvPr>
          <p:cNvSpPr/>
          <p:nvPr/>
        </p:nvSpPr>
        <p:spPr>
          <a:xfrm>
            <a:off x="3195229" y="2148648"/>
            <a:ext cx="5948771" cy="3226717"/>
          </a:xfrm>
          <a:prstGeom prst="rect">
            <a:avLst/>
          </a:prstGeom>
        </p:spPr>
        <p:txBody>
          <a:bodyPr wrap="square">
            <a:spAutoFit/>
          </a:bodyPr>
          <a:lstStyle/>
          <a:p>
            <a:pPr algn="just">
              <a:lnSpc>
                <a:spcPct val="115000"/>
              </a:lnSpc>
              <a:spcAft>
                <a:spcPts val="1200"/>
              </a:spcAft>
            </a:pPr>
            <a:r>
              <a:rPr lang="vi-VN" sz="3600" b="1" dirty="0">
                <a:solidFill>
                  <a:srgbClr val="0070C0"/>
                </a:solidFill>
                <a:latin typeface="Times New Roman" panose="02020603050405020304" pitchFamily="18" charset="0"/>
                <a:ea typeface="MS Mincho"/>
              </a:rPr>
              <a:t>Hãy hình dung và vẽ hoặc miêu tả bằng lời hình ảnh “trang nam nhi” với “hào khí Đông A” (hào khí thời Trần) trong bài thơ </a:t>
            </a:r>
            <a:r>
              <a:rPr lang="vi-VN" sz="3600" b="1" i="1" dirty="0">
                <a:solidFill>
                  <a:srgbClr val="0070C0"/>
                </a:solidFill>
                <a:latin typeface="Times New Roman" panose="02020603050405020304" pitchFamily="18" charset="0"/>
                <a:ea typeface="MS Mincho"/>
              </a:rPr>
              <a:t>Tỏ lòng</a:t>
            </a:r>
            <a:r>
              <a:rPr lang="en-US" sz="3600" b="1" i="1" dirty="0">
                <a:solidFill>
                  <a:srgbClr val="0070C0"/>
                </a:solidFill>
                <a:latin typeface="Times New Roman" panose="02020603050405020304" pitchFamily="18" charset="0"/>
                <a:ea typeface="MS Mincho"/>
              </a:rPr>
              <a:t>.</a:t>
            </a:r>
            <a:endParaRPr lang="en-US" sz="3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795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5323" y="111647"/>
            <a:ext cx="11005385" cy="548099"/>
          </a:xfrm>
          <a:prstGeom prst="rect">
            <a:avLst/>
          </a:prstGeom>
        </p:spPr>
        <p:txBody>
          <a:bodyPr wrap="none">
            <a:spAutoFit/>
          </a:bodyPr>
          <a:lstStyle/>
          <a:p>
            <a:pPr marL="0" marR="0" lvl="0" indent="342265" algn="just"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 TẬP VÀ VẬN DỤNG</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nvGraphicFramePr>
        <p:xfrm>
          <a:off x="660400" y="659746"/>
          <a:ext cx="10858499" cy="5787582"/>
        </p:xfrm>
        <a:graphic>
          <a:graphicData uri="http://schemas.openxmlformats.org/drawingml/2006/table">
            <a:tbl>
              <a:tblPr firstRow="1" firstCol="1" bandRow="1" bandCol="1"/>
              <a:tblGrid>
                <a:gridCol w="2688771">
                  <a:extLst>
                    <a:ext uri="{9D8B030D-6E8A-4147-A177-3AD203B41FA5}">
                      <a16:colId xmlns:a16="http://schemas.microsoft.com/office/drawing/2014/main" val="167927266"/>
                    </a:ext>
                  </a:extLst>
                </a:gridCol>
                <a:gridCol w="2688771">
                  <a:extLst>
                    <a:ext uri="{9D8B030D-6E8A-4147-A177-3AD203B41FA5}">
                      <a16:colId xmlns:a16="http://schemas.microsoft.com/office/drawing/2014/main" val="2179266919"/>
                    </a:ext>
                  </a:extLst>
                </a:gridCol>
                <a:gridCol w="2688771">
                  <a:extLst>
                    <a:ext uri="{9D8B030D-6E8A-4147-A177-3AD203B41FA5}">
                      <a16:colId xmlns:a16="http://schemas.microsoft.com/office/drawing/2014/main" val="1234857002"/>
                    </a:ext>
                  </a:extLst>
                </a:gridCol>
                <a:gridCol w="2792186">
                  <a:extLst>
                    <a:ext uri="{9D8B030D-6E8A-4147-A177-3AD203B41FA5}">
                      <a16:colId xmlns:a16="http://schemas.microsoft.com/office/drawing/2014/main" val="190453129"/>
                    </a:ext>
                  </a:extLst>
                </a:gridCol>
              </a:tblGrid>
              <a:tr h="0">
                <a:tc>
                  <a:txBody>
                    <a:bodyPr/>
                    <a:lstStyle/>
                    <a:p>
                      <a:pPr>
                        <a:lnSpc>
                          <a:spcPct val="115000"/>
                        </a:lnSpc>
                        <a:spcAft>
                          <a:spcPts val="0"/>
                        </a:spcAft>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0"/>
                        </a:spcAft>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Mức 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0"/>
                        </a:spcAft>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Mức 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0"/>
                        </a:spcAft>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Mức 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134397000"/>
                  </a:ext>
                </a:extLst>
              </a:tr>
              <a:tr h="0">
                <a:tc>
                  <a:txBody>
                    <a:bodyPr/>
                    <a:lstStyle/>
                    <a:p>
                      <a:pPr algn="ctr">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 tranh về hình ảnh “trang nam nhi” thời Trần trong bài thơ </a:t>
                      </a:r>
                      <a:r>
                        <a:rPr lang="en-US" sz="2400" i="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Tỏ lòng</a:t>
                      </a: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(Phạm Ngũ Lão) </a:t>
                      </a: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(10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gn="just">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Các nét vẽ chưa đẹp, còn đơn điệu về hình ảnh, màu sắc.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dưới 5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gn="just">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Các nét vẽ đẹp nhưng chưa thật phong phú về chi tiết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(5-7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algn="just">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 tranh với nhiều đường nét đẹp, phong phú, hấp dẫn.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(8 -10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extLst>
                  <a:ext uri="{0D108BD9-81ED-4DB2-BD59-A6C34878D82A}">
                    <a16:rowId xmlns:a16="http://schemas.microsoft.com/office/drawing/2014/main" val="3699769075"/>
                  </a:ext>
                </a:extLst>
              </a:tr>
              <a:tr h="0">
                <a:tc>
                  <a:txBody>
                    <a:bodyPr/>
                    <a:lstStyle/>
                    <a:p>
                      <a:pPr algn="ctr">
                        <a:lnSpc>
                          <a:spcPct val="115000"/>
                        </a:lnSpc>
                        <a:spcAft>
                          <a:spcPts val="0"/>
                        </a:spcAft>
                        <a:tabLst>
                          <a:tab pos="602615" algn="l"/>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miêu tả bằng lời hình ảnh </a:t>
                      </a: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“trang nam nhi” thời Trần trong bài thơ </a:t>
                      </a:r>
                      <a:r>
                        <a:rPr lang="en-US" sz="2400" i="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Tỏ lòng</a:t>
                      </a: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(Phạm Ngũ Lão) </a:t>
                      </a: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(10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just">
                        <a:lnSpc>
                          <a:spcPct val="115000"/>
                        </a:lnSpc>
                        <a:spcAft>
                          <a:spcPts val="0"/>
                        </a:spcAft>
                        <a:tabLst>
                          <a:tab pos="602615" algn="l"/>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miêu tả đúng hướng nhưng chưa đầy đủ nội dung, mắc nhiều lỗi diễn đạt, chính tả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602615" algn="l"/>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( 5 – 6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just">
                        <a:lnSpc>
                          <a:spcPct val="115000"/>
                        </a:lnSpc>
                        <a:spcAft>
                          <a:spcPts val="0"/>
                        </a:spcAft>
                        <a:tabLst>
                          <a:tab pos="602615" algn="l"/>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miêu tả tương đối đầy đủ nội dung nhưng chưa hấp dẫn, còn mắc một số lỗi về diễn đạt, chính tả. (7 – 8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just">
                        <a:lnSpc>
                          <a:spcPct val="115000"/>
                        </a:lnSpc>
                        <a:spcAft>
                          <a:spcPts val="0"/>
                        </a:spcAft>
                        <a:tabLst>
                          <a:tab pos="602615" algn="l"/>
                        </a:tabLst>
                      </a:pP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dạt</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602615" algn="l"/>
                        </a:tabLst>
                      </a:pP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(9 - 10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extLst>
                  <a:ext uri="{0D108BD9-81ED-4DB2-BD59-A6C34878D82A}">
                    <a16:rowId xmlns:a16="http://schemas.microsoft.com/office/drawing/2014/main" val="2812691443"/>
                  </a:ext>
                </a:extLst>
              </a:tr>
            </a:tbl>
          </a:graphicData>
        </a:graphic>
      </p:graphicFrame>
    </p:spTree>
    <p:extLst>
      <p:ext uri="{BB962C8B-B14F-4D97-AF65-F5344CB8AC3E}">
        <p14:creationId xmlns:p14="http://schemas.microsoft.com/office/powerpoint/2010/main" val="309117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ChangeArrowheads="1"/>
          </p:cNvSpPr>
          <p:nvPr/>
        </p:nvSpPr>
        <p:spPr bwMode="auto">
          <a:xfrm>
            <a:off x="3603625" y="320676"/>
            <a:ext cx="5289550" cy="830997"/>
          </a:xfrm>
          <a:prstGeom prst="rect">
            <a:avLst/>
          </a:prstGeom>
          <a:noFill/>
          <a:ln w="9525" algn="ctr">
            <a:noFill/>
            <a:miter lim="800000"/>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Times New Roman" panose="02020603050405020304" pitchFamily="18" charset="0"/>
              </a:rPr>
              <a:t>Hào</a:t>
            </a:r>
            <a:r>
              <a:rPr kumimoji="0" 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Times New Roman" panose="02020603050405020304" pitchFamily="18" charset="0"/>
              </a:rPr>
              <a:t>khí</a:t>
            </a:r>
            <a:r>
              <a:rPr kumimoji="0" 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Times New Roman" panose="02020603050405020304" pitchFamily="18" charset="0"/>
              </a:rPr>
              <a:t>Đông</a:t>
            </a:r>
            <a:r>
              <a:rPr kumimoji="0" 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00FF"/>
                </a:solidFill>
                <a:effectLst/>
                <a:uLnTx/>
                <a:uFillTx/>
                <a:latin typeface="Times New Roman" pitchFamily="18" charset="0"/>
                <a:ea typeface="+mn-ea"/>
                <a:cs typeface="+mn-cs"/>
              </a:rPr>
              <a:t>Hào</a:t>
            </a:r>
            <a:r>
              <a:rPr kumimoji="0" lang="en-US" sz="2400" b="1" i="1"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400" b="1" i="1" u="none" strike="noStrike" kern="1200" cap="none" spc="0" normalizeH="0" baseline="0" noProof="0" dirty="0" err="1">
                <a:ln>
                  <a:noFill/>
                </a:ln>
                <a:solidFill>
                  <a:srgbClr val="0000FF"/>
                </a:solidFill>
                <a:effectLst/>
                <a:uLnTx/>
                <a:uFillTx/>
                <a:latin typeface="Times New Roman" pitchFamily="18" charset="0"/>
                <a:ea typeface="+mn-ea"/>
                <a:cs typeface="+mn-cs"/>
              </a:rPr>
              <a:t>khí</a:t>
            </a:r>
            <a:r>
              <a:rPr kumimoji="0" lang="en-US" sz="2400" b="1" i="1"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400" b="1" i="1" u="none" strike="noStrike" kern="1200" cap="none" spc="0" normalizeH="0" baseline="0" noProof="0" dirty="0" err="1">
                <a:ln>
                  <a:noFill/>
                </a:ln>
                <a:solidFill>
                  <a:srgbClr val="0000FF"/>
                </a:solidFill>
                <a:effectLst/>
                <a:uLnTx/>
                <a:uFillTx/>
                <a:latin typeface="Times New Roman" pitchFamily="18" charset="0"/>
                <a:ea typeface="+mn-ea"/>
                <a:cs typeface="+mn-cs"/>
              </a:rPr>
              <a:t>nhà</a:t>
            </a:r>
            <a:r>
              <a:rPr kumimoji="0" lang="en-US" sz="2400" b="1" i="1"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400" b="1" i="1" u="none" strike="noStrike" kern="1200" cap="none" spc="0" normalizeH="0" baseline="0" noProof="0" dirty="0" err="1">
                <a:ln>
                  <a:noFill/>
                </a:ln>
                <a:solidFill>
                  <a:srgbClr val="0000FF"/>
                </a:solidFill>
                <a:effectLst/>
                <a:uLnTx/>
                <a:uFillTx/>
                <a:latin typeface="Times New Roman" pitchFamily="18" charset="0"/>
                <a:ea typeface="+mn-ea"/>
                <a:cs typeface="+mn-cs"/>
              </a:rPr>
              <a:t>Trần</a:t>
            </a:r>
            <a:endParaRPr kumimoji="0" lang="en-US" sz="2400" b="1" i="1"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pic>
        <p:nvPicPr>
          <p:cNvPr id="130054" name="Picture 6" descr="Image-01"/>
          <p:cNvPicPr>
            <a:picLocks noChangeAspect="1" noChangeArrowheads="1"/>
          </p:cNvPicPr>
          <p:nvPr/>
        </p:nvPicPr>
        <p:blipFill>
          <a:blip r:embed="rId2" cstate="print">
            <a:clrChange>
              <a:clrFrom>
                <a:srgbClr val="FFFFFF"/>
              </a:clrFrom>
              <a:clrTo>
                <a:srgbClr val="FFFFFF">
                  <a:alpha val="0"/>
                </a:srgbClr>
              </a:clrTo>
            </a:clrChange>
          </a:blip>
          <a:srcRect l="2518" t="3401" r="1784" b="1346"/>
          <a:stretch>
            <a:fillRect/>
          </a:stretch>
        </p:blipFill>
        <p:spPr bwMode="auto">
          <a:xfrm>
            <a:off x="4876800" y="1295400"/>
            <a:ext cx="2819400" cy="2133600"/>
          </a:xfrm>
          <a:prstGeom prst="rect">
            <a:avLst/>
          </a:prstGeom>
          <a:noFill/>
        </p:spPr>
      </p:pic>
      <p:sp>
        <p:nvSpPr>
          <p:cNvPr id="130056" name="Text Box 8"/>
          <p:cNvSpPr txBox="1">
            <a:spLocks noChangeArrowheads="1"/>
          </p:cNvSpPr>
          <p:nvPr/>
        </p:nvSpPr>
        <p:spPr bwMode="auto">
          <a:xfrm>
            <a:off x="4929188" y="2995614"/>
            <a:ext cx="493712" cy="461665"/>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Garamond" pitchFamily="18" charset="0"/>
                <a:ea typeface="+mn-ea"/>
                <a:cs typeface="+mn-cs"/>
              </a:rPr>
              <a:t>A</a:t>
            </a:r>
          </a:p>
        </p:txBody>
      </p:sp>
      <p:sp>
        <p:nvSpPr>
          <p:cNvPr id="130057" name="Text Box 9"/>
          <p:cNvSpPr txBox="1">
            <a:spLocks noChangeArrowheads="1"/>
          </p:cNvSpPr>
          <p:nvPr/>
        </p:nvSpPr>
        <p:spPr bwMode="auto">
          <a:xfrm>
            <a:off x="6089651" y="2995614"/>
            <a:ext cx="1382713" cy="461665"/>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VnTime" pitchFamily="34" charset="0"/>
                <a:ea typeface="+mn-ea"/>
                <a:cs typeface="+mn-cs"/>
              </a:rPr>
              <a:t>§«</a:t>
            </a:r>
            <a:r>
              <a:rPr kumimoji="0" lang="en-US" sz="2400" b="1" i="0" u="none" strike="noStrike" kern="1200" cap="none" spc="0" normalizeH="0" baseline="0" noProof="0" dirty="0" err="1">
                <a:ln>
                  <a:noFill/>
                </a:ln>
                <a:solidFill>
                  <a:srgbClr val="FF0000"/>
                </a:solidFill>
                <a:effectLst/>
                <a:uLnTx/>
                <a:uFillTx/>
                <a:latin typeface=".VnTime" pitchFamily="34" charset="0"/>
                <a:ea typeface="+mn-ea"/>
                <a:cs typeface="+mn-cs"/>
              </a:rPr>
              <a:t>ng</a:t>
            </a:r>
            <a:endParaRPr kumimoji="0" lang="en-US" sz="2400" b="1" i="0" u="none" strike="noStrike" kern="1200" cap="none" spc="0" normalizeH="0" baseline="0" noProof="0" dirty="0">
              <a:ln>
                <a:noFill/>
              </a:ln>
              <a:solidFill>
                <a:srgbClr val="FF0000"/>
              </a:solidFill>
              <a:effectLst/>
              <a:uLnTx/>
              <a:uFillTx/>
              <a:latin typeface=".VnTime" pitchFamily="34" charset="0"/>
              <a:ea typeface="+mn-ea"/>
              <a:cs typeface="+mn-cs"/>
            </a:endParaRPr>
          </a:p>
        </p:txBody>
      </p:sp>
      <p:sp>
        <p:nvSpPr>
          <p:cNvPr id="130058" name="Rectangle 10"/>
          <p:cNvSpPr>
            <a:spLocks noChangeArrowheads="1"/>
          </p:cNvSpPr>
          <p:nvPr/>
        </p:nvSpPr>
        <p:spPr bwMode="auto">
          <a:xfrm>
            <a:off x="3276600" y="3429000"/>
            <a:ext cx="6172200" cy="107721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mn-cs"/>
              </a:rPr>
              <a:t>Chữ</a:t>
            </a:r>
            <a:r>
              <a:rPr kumimoji="0" lang="en-US" sz="3200" b="1" i="1"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D60093"/>
                </a:solidFill>
                <a:effectLst/>
                <a:uLnTx/>
                <a:uFillTx/>
                <a:latin typeface="Times New Roman" pitchFamily="18" charset="0"/>
                <a:ea typeface="+mn-ea"/>
                <a:cs typeface="+mn-cs"/>
              </a:rPr>
              <a:t>Đông</a:t>
            </a:r>
            <a:r>
              <a:rPr kumimoji="0" lang="en-US" sz="3200" b="1" i="1" u="none" strike="noStrike" kern="1200" cap="none" spc="0" normalizeH="0" baseline="0" noProof="0" dirty="0">
                <a:ln>
                  <a:noFill/>
                </a:ln>
                <a:solidFill>
                  <a:srgbClr val="0000FF"/>
                </a:solidFill>
                <a:effectLst/>
                <a:uLnTx/>
                <a:uFillTx/>
                <a:latin typeface="Times New Roman" pitchFamily="18" charset="0"/>
                <a:ea typeface="+mn-ea"/>
                <a:cs typeface="+mn-cs"/>
              </a:rPr>
              <a:t>”</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mn-cs"/>
              </a:rPr>
              <a:t> +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mn-cs"/>
              </a:rPr>
              <a:t>bộ</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mn-ea"/>
                <a:cs typeface="+mn-cs"/>
              </a:rPr>
              <a:t>phụ</a:t>
            </a:r>
            <a:r>
              <a:rPr kumimoji="0" lang="en-US" sz="32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mn-ea"/>
                <a:cs typeface="+mn-cs"/>
              </a:rPr>
              <a:t>của</a:t>
            </a:r>
            <a:r>
              <a:rPr kumimoji="0" lang="en-US" sz="32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mn-ea"/>
                <a:cs typeface="+mn-cs"/>
              </a:rPr>
              <a:t>chữ</a:t>
            </a:r>
            <a:r>
              <a:rPr kumimoji="0" lang="en-US" sz="32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3200" b="1" i="1" u="none" strike="noStrike" kern="1200" cap="none" spc="0" normalizeH="0" baseline="0" noProof="0" dirty="0">
                <a:ln>
                  <a:noFill/>
                </a:ln>
                <a:solidFill>
                  <a:srgbClr val="D60093"/>
                </a:solidFill>
                <a:effectLst/>
                <a:uLnTx/>
                <a:uFillTx/>
                <a:latin typeface="Times New Roman" pitchFamily="18" charset="0"/>
                <a:ea typeface="+mn-ea"/>
                <a:cs typeface="+mn-cs"/>
              </a:rPr>
              <a:t>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mn-cs"/>
              </a:rPr>
              <a:t>chữ</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mn-cs"/>
              </a:rPr>
              <a:t>“</a:t>
            </a:r>
            <a:r>
              <a:rPr kumimoji="0" lang="en-US" sz="3200" b="1" i="1" u="none" strike="noStrike" kern="1200" cap="none" spc="0" normalizeH="0" baseline="0" noProof="0" dirty="0" err="1">
                <a:ln>
                  <a:noFill/>
                </a:ln>
                <a:solidFill>
                  <a:srgbClr val="D60093"/>
                </a:solidFill>
                <a:effectLst/>
                <a:uLnTx/>
                <a:uFillTx/>
                <a:latin typeface="Times New Roman" pitchFamily="18" charset="0"/>
                <a:ea typeface="+mn-ea"/>
                <a:cs typeface="+mn-cs"/>
              </a:rPr>
              <a:t>Trần</a:t>
            </a:r>
            <a:r>
              <a:rPr kumimoji="0" lang="en-US" sz="3200" b="1" i="1" u="none" strike="noStrike" kern="1200" cap="none" spc="0" normalizeH="0" baseline="0" noProof="0" dirty="0">
                <a:ln>
                  <a:noFill/>
                </a:ln>
                <a:solidFill>
                  <a:srgbClr val="0000FF"/>
                </a:solidFill>
                <a:effectLst/>
                <a:uLnTx/>
                <a:uFillTx/>
                <a:latin typeface="Times New Roman" pitchFamily="18" charset="0"/>
                <a:ea typeface="+mn-ea"/>
                <a:cs typeface="+mn-cs"/>
              </a:rPr>
              <a: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30060" name="AutoShape 12"/>
          <p:cNvSpPr>
            <a:spLocks noChangeArrowheads="1"/>
          </p:cNvSpPr>
          <p:nvPr/>
        </p:nvSpPr>
        <p:spPr bwMode="auto">
          <a:xfrm>
            <a:off x="3048000" y="4800600"/>
            <a:ext cx="6934200" cy="1619250"/>
          </a:xfrm>
          <a:prstGeom prst="roundRect">
            <a:avLst>
              <a:gd name="adj" fmla="val 16667"/>
            </a:avLst>
          </a:prstGeom>
          <a:solidFill>
            <a:schemeClr val="accent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Tâm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hồn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phách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Trần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tưởng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lập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cường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tộc</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quyết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quyết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thắng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kẻ</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thù</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30062" name="Picture 14" descr="Bellcoll">
            <a:hlinkClick r:id="rId3" action="ppaction://hlinksldjump"/>
          </p:cNvPr>
          <p:cNvPicPr>
            <a:picLocks noChangeAspect="1" noChangeArrowheads="1" noCrop="1"/>
          </p:cNvPicPr>
          <p:nvPr/>
        </p:nvPicPr>
        <p:blipFill>
          <a:blip r:embed="rId4"/>
          <a:srcRect/>
          <a:stretch>
            <a:fillRect/>
          </a:stretch>
        </p:blipFill>
        <p:spPr bwMode="auto">
          <a:xfrm>
            <a:off x="9320213" y="5948363"/>
            <a:ext cx="533400" cy="533400"/>
          </a:xfrm>
          <a:prstGeom prst="rect">
            <a:avLst/>
          </a:prstGeom>
          <a:noFill/>
          <a:ln w="9525">
            <a:noFill/>
            <a:miter lim="800000"/>
            <a:headEnd/>
            <a:tailEnd/>
          </a:ln>
        </p:spPr>
      </p:pic>
      <p:sp>
        <p:nvSpPr>
          <p:cNvPr id="10" name="Curved Right Arrow 9"/>
          <p:cNvSpPr/>
          <p:nvPr/>
        </p:nvSpPr>
        <p:spPr>
          <a:xfrm>
            <a:off x="2514600" y="4267200"/>
            <a:ext cx="533400" cy="609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4" name="Action Button: Go Back or Previous 3">
            <a:hlinkClick r:id="rId5" action="ppaction://hlinksldjump" highlightClick="1"/>
            <a:extLst>
              <a:ext uri="{FF2B5EF4-FFF2-40B4-BE49-F238E27FC236}">
                <a16:creationId xmlns:a16="http://schemas.microsoft.com/office/drawing/2014/main" id="{420CFC1C-9D25-2A4A-C5F1-93CF97033B3B}"/>
              </a:ext>
            </a:extLst>
          </p:cNvPr>
          <p:cNvSpPr/>
          <p:nvPr/>
        </p:nvSpPr>
        <p:spPr>
          <a:xfrm>
            <a:off x="10524744" y="5084064"/>
            <a:ext cx="402336" cy="228600"/>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463375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animEffect transition="in" filter="blinds(horizontal)">
                                      <p:cBhvr>
                                        <p:cTn id="7" dur="500"/>
                                        <p:tgtEl>
                                          <p:spTgt spid="13005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0053">
                                            <p:txEl>
                                              <p:pRg st="1" end="1"/>
                                            </p:txEl>
                                          </p:spTgt>
                                        </p:tgtEl>
                                        <p:attrNameLst>
                                          <p:attrName>style.visibility</p:attrName>
                                        </p:attrNameLst>
                                      </p:cBhvr>
                                      <p:to>
                                        <p:strVal val="visible"/>
                                      </p:to>
                                    </p:set>
                                    <p:animEffect transition="in" filter="blinds(horizontal)">
                                      <p:cBhvr>
                                        <p:cTn id="10" dur="500"/>
                                        <p:tgtEl>
                                          <p:spTgt spid="13005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30054"/>
                                        </p:tgtEl>
                                        <p:attrNameLst>
                                          <p:attrName>style.visibility</p:attrName>
                                        </p:attrNameLst>
                                      </p:cBhvr>
                                      <p:to>
                                        <p:strVal val="visible"/>
                                      </p:to>
                                    </p:set>
                                    <p:animEffect transition="in" filter="box(in)">
                                      <p:cBhvr>
                                        <p:cTn id="15" dur="500"/>
                                        <p:tgtEl>
                                          <p:spTgt spid="13005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0056"/>
                                        </p:tgtEl>
                                        <p:attrNameLst>
                                          <p:attrName>style.visibility</p:attrName>
                                        </p:attrNameLst>
                                      </p:cBhvr>
                                      <p:to>
                                        <p:strVal val="visible"/>
                                      </p:to>
                                    </p:set>
                                    <p:animEffect transition="in" filter="blinds(horizontal)">
                                      <p:cBhvr>
                                        <p:cTn id="20" dur="500"/>
                                        <p:tgtEl>
                                          <p:spTgt spid="13005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0057"/>
                                        </p:tgtEl>
                                        <p:attrNameLst>
                                          <p:attrName>style.visibility</p:attrName>
                                        </p:attrNameLst>
                                      </p:cBhvr>
                                      <p:to>
                                        <p:strVal val="visible"/>
                                      </p:to>
                                    </p:set>
                                    <p:animEffect transition="in" filter="box(in)">
                                      <p:cBhvr>
                                        <p:cTn id="25" dur="500"/>
                                        <p:tgtEl>
                                          <p:spTgt spid="13005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0058"/>
                                        </p:tgtEl>
                                        <p:attrNameLst>
                                          <p:attrName>style.visibility</p:attrName>
                                        </p:attrNameLst>
                                      </p:cBhvr>
                                      <p:to>
                                        <p:strVal val="visible"/>
                                      </p:to>
                                    </p:set>
                                    <p:anim calcmode="lin" valueType="num">
                                      <p:cBhvr additive="base">
                                        <p:cTn id="30" dur="500" fill="hold"/>
                                        <p:tgtEl>
                                          <p:spTgt spid="130058"/>
                                        </p:tgtEl>
                                        <p:attrNameLst>
                                          <p:attrName>ppt_x</p:attrName>
                                        </p:attrNameLst>
                                      </p:cBhvr>
                                      <p:tavLst>
                                        <p:tav tm="0">
                                          <p:val>
                                            <p:strVal val="#ppt_x"/>
                                          </p:val>
                                        </p:tav>
                                        <p:tav tm="100000">
                                          <p:val>
                                            <p:strVal val="#ppt_x"/>
                                          </p:val>
                                        </p:tav>
                                      </p:tavLst>
                                    </p:anim>
                                    <p:anim calcmode="lin" valueType="num">
                                      <p:cBhvr additive="base">
                                        <p:cTn id="31"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0060"/>
                                        </p:tgtEl>
                                        <p:attrNameLst>
                                          <p:attrName>style.visibility</p:attrName>
                                        </p:attrNameLst>
                                      </p:cBhvr>
                                      <p:to>
                                        <p:strVal val="visible"/>
                                      </p:to>
                                    </p:set>
                                    <p:animEffect transition="in" filter="diamond(in)">
                                      <p:cBhvr>
                                        <p:cTn id="42" dur="2000"/>
                                        <p:tgtEl>
                                          <p:spTgt spid="130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build="allAtOnce"/>
      <p:bldP spid="130056" grpId="0"/>
      <p:bldP spid="130057" grpId="0"/>
      <p:bldP spid="130058" grpId="0"/>
      <p:bldP spid="130060"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4288" b="3108"/>
          <a:stretch/>
        </p:blipFill>
        <p:spPr>
          <a:xfrm>
            <a:off x="1" y="0"/>
            <a:ext cx="12056829" cy="6858000"/>
          </a:xfrm>
          <a:prstGeom prst="rect">
            <a:avLst/>
          </a:prstGeom>
        </p:spPr>
      </p:pic>
      <p:sp>
        <p:nvSpPr>
          <p:cNvPr id="21" name="Rectangle 20"/>
          <p:cNvSpPr/>
          <p:nvPr/>
        </p:nvSpPr>
        <p:spPr>
          <a:xfrm>
            <a:off x="13278465" y="1224119"/>
            <a:ext cx="1917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a:blip r:embed="rId3"/>
          <a:stretch>
            <a:fillRect/>
          </a:stretch>
        </p:blipFill>
        <p:spPr>
          <a:xfrm>
            <a:off x="135170" y="4319095"/>
            <a:ext cx="1850393" cy="1743607"/>
          </a:xfrm>
          <a:prstGeom prst="ellipse">
            <a:avLst/>
          </a:prstGeom>
          <a:ln>
            <a:noFill/>
          </a:ln>
          <a:effectLst>
            <a:softEdge rad="112500"/>
          </a:effectLst>
        </p:spPr>
      </p:pic>
      <p:pic>
        <p:nvPicPr>
          <p:cNvPr id="23" name="Picture 22"/>
          <p:cNvPicPr>
            <a:picLocks noChangeAspect="1"/>
          </p:cNvPicPr>
          <p:nvPr/>
        </p:nvPicPr>
        <p:blipFill>
          <a:blip r:embed="rId4"/>
          <a:stretch>
            <a:fillRect/>
          </a:stretch>
        </p:blipFill>
        <p:spPr>
          <a:xfrm>
            <a:off x="3363174" y="3429000"/>
            <a:ext cx="1858363" cy="1780186"/>
          </a:xfrm>
          <a:prstGeom prst="ellipse">
            <a:avLst/>
          </a:prstGeom>
          <a:ln>
            <a:noFill/>
          </a:ln>
          <a:effectLst>
            <a:softEdge rad="112500"/>
          </a:effectLst>
        </p:spPr>
      </p:pic>
      <p:pic>
        <p:nvPicPr>
          <p:cNvPr id="24" name="Picture 23"/>
          <p:cNvPicPr>
            <a:picLocks noChangeAspect="1"/>
          </p:cNvPicPr>
          <p:nvPr/>
        </p:nvPicPr>
        <p:blipFill>
          <a:blip r:embed="rId5"/>
          <a:stretch>
            <a:fillRect/>
          </a:stretch>
        </p:blipFill>
        <p:spPr>
          <a:xfrm>
            <a:off x="1045424" y="1224117"/>
            <a:ext cx="1880279" cy="1780186"/>
          </a:xfrm>
          <a:prstGeom prst="ellipse">
            <a:avLst/>
          </a:prstGeom>
          <a:ln>
            <a:noFill/>
          </a:ln>
          <a:effectLst>
            <a:softEdge rad="112500"/>
          </a:effectLst>
        </p:spPr>
      </p:pic>
      <p:sp>
        <p:nvSpPr>
          <p:cNvPr id="25" name="TextBox 24"/>
          <p:cNvSpPr txBox="1"/>
          <p:nvPr/>
        </p:nvSpPr>
        <p:spPr>
          <a:xfrm>
            <a:off x="3363172" y="205270"/>
            <a:ext cx="3773790"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Mistral" panose="03090702030407020403" pitchFamily="66" charset="0"/>
                <a:ea typeface="+mn-ea"/>
                <a:cs typeface="+mn-cs"/>
              </a:rPr>
              <a:t>MỞ ĐẦU</a:t>
            </a:r>
          </a:p>
        </p:txBody>
      </p:sp>
    </p:spTree>
    <p:extLst>
      <p:ext uri="{BB962C8B-B14F-4D97-AF65-F5344CB8AC3E}">
        <p14:creationId xmlns:p14="http://schemas.microsoft.com/office/powerpoint/2010/main" val="14601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1524000" y="3341561"/>
            <a:ext cx="9144000" cy="396875"/>
          </a:xfrm>
          <a:prstGeom prst="rect">
            <a:avLst/>
          </a:prstGeom>
          <a:solidFill>
            <a:srgbClr val="99FF99"/>
          </a:solidFill>
          <a:ln w="9525">
            <a:solidFill>
              <a:schemeClr val="accent1"/>
            </a:solidFill>
            <a:miter lim="800000"/>
            <a:headEnd/>
            <a:tailEnd/>
          </a:ln>
        </p:spPr>
        <p:txBody>
          <a:bodyPr wrap="square">
            <a:spAutoFit/>
          </a:bodyPr>
          <a:lstStyle/>
          <a:p>
            <a:pPr algn="ctr"/>
            <a:r>
              <a:rPr lang="en-US" sz="2000" b="1" dirty="0">
                <a:solidFill>
                  <a:srgbClr val="FF0000"/>
                </a:solidFill>
                <a:latin typeface="Arial" pitchFamily="34" charset="0"/>
                <a:cs typeface="Arial" pitchFamily="34" charset="0"/>
              </a:rPr>
              <a:t>Những</a:t>
            </a:r>
            <a:r>
              <a:rPr lang="en-US" sz="2000" dirty="0">
                <a:solidFill>
                  <a:srgbClr val="FF0000"/>
                </a:solidFill>
                <a:latin typeface="Tahoma" pitchFamily="34" charset="0"/>
              </a:rPr>
              <a:t> </a:t>
            </a:r>
            <a:r>
              <a:rPr lang="en-US" sz="2000" b="1" dirty="0">
                <a:solidFill>
                  <a:srgbClr val="FF0000"/>
                </a:solidFill>
                <a:latin typeface="Arial" pitchFamily="34" charset="0"/>
                <a:cs typeface="Arial" pitchFamily="34" charset="0"/>
              </a:rPr>
              <a:t>hình ảnh, câu chuyện </a:t>
            </a:r>
            <a:r>
              <a:rPr lang="en-US" sz="2000" b="1" dirty="0" err="1">
                <a:solidFill>
                  <a:srgbClr val="FF0000"/>
                </a:solidFill>
                <a:latin typeface="Arial" pitchFamily="34" charset="0"/>
                <a:cs typeface="Arial" pitchFamily="34" charset="0"/>
              </a:rPr>
              <a:t>về</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chàng</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trai</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đan</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sọt</a:t>
            </a:r>
            <a:endParaRPr lang="en-US" sz="2000" b="1" dirty="0">
              <a:solidFill>
                <a:srgbClr val="FF0000"/>
              </a:solidFill>
              <a:latin typeface="Arial" pitchFamily="34" charset="0"/>
              <a:cs typeface="Arial" pitchFamily="34" charset="0"/>
            </a:endParaRPr>
          </a:p>
        </p:txBody>
      </p:sp>
      <p:pic>
        <p:nvPicPr>
          <p:cNvPr id="25606" name="Picture 6" descr="Pham Ngu Lao dan sot"/>
          <p:cNvPicPr>
            <a:picLocks noChangeAspect="1" noChangeArrowheads="1"/>
          </p:cNvPicPr>
          <p:nvPr/>
        </p:nvPicPr>
        <p:blipFill>
          <a:blip r:embed="rId2"/>
          <a:srcRect/>
          <a:stretch>
            <a:fillRect/>
          </a:stretch>
        </p:blipFill>
        <p:spPr bwMode="auto">
          <a:xfrm>
            <a:off x="6019800" y="228600"/>
            <a:ext cx="4419600" cy="3048000"/>
          </a:xfrm>
          <a:prstGeom prst="ellipse">
            <a:avLst/>
          </a:prstGeom>
          <a:ln w="63500"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607" name="Picture 7" descr="images250238_T4___Pham_ngy_lao"/>
          <p:cNvPicPr>
            <a:picLocks noChangeAspect="1" noChangeArrowheads="1"/>
          </p:cNvPicPr>
          <p:nvPr/>
        </p:nvPicPr>
        <p:blipFill>
          <a:blip r:embed="rId3"/>
          <a:srcRect/>
          <a:stretch>
            <a:fillRect/>
          </a:stretch>
        </p:blipFill>
        <p:spPr bwMode="auto">
          <a:xfrm>
            <a:off x="1586460" y="74951"/>
            <a:ext cx="4419600" cy="3182319"/>
          </a:xfrm>
          <a:prstGeom prst="ellipse">
            <a:avLst/>
          </a:prstGeom>
          <a:ln w="63500"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8" descr="ANd9GcRtV9ZL9uzr9aQMUTqsJ_uOYjSA3rGm2aEg3QR1LHBxnUzczb8Y"/>
          <p:cNvPicPr>
            <a:picLocks noChangeAspect="1" noChangeArrowheads="1"/>
          </p:cNvPicPr>
          <p:nvPr/>
        </p:nvPicPr>
        <p:blipFill>
          <a:blip r:embed="rId4"/>
          <a:srcRect/>
          <a:stretch>
            <a:fillRect/>
          </a:stretch>
        </p:blipFill>
        <p:spPr bwMode="auto">
          <a:xfrm>
            <a:off x="3886200" y="3733801"/>
            <a:ext cx="4419600" cy="3124200"/>
          </a:xfrm>
          <a:prstGeom prst="ellipse">
            <a:avLst/>
          </a:prstGeom>
          <a:ln w="63500"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checkerboard(across)">
                                      <p:cBhvr>
                                        <p:cTn id="11" dur="500"/>
                                        <p:tgtEl>
                                          <p:spTgt spid="256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5605"/>
                                        </p:tgtEl>
                                        <p:attrNameLst>
                                          <p:attrName>style.visibility</p:attrName>
                                        </p:attrNameLst>
                                      </p:cBhvr>
                                      <p:to>
                                        <p:strVal val="visible"/>
                                      </p:to>
                                    </p:set>
                                    <p:animEffect transition="in" filter="checkerboard(across)">
                                      <p:cBhvr>
                                        <p:cTn id="20"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46"/>
          <p:cNvSpPr txBox="1">
            <a:spLocks noChangeArrowheads="1"/>
          </p:cNvSpPr>
          <p:nvPr/>
        </p:nvSpPr>
        <p:spPr bwMode="auto">
          <a:xfrm>
            <a:off x="6781800" y="4038600"/>
            <a:ext cx="3352800" cy="369332"/>
          </a:xfrm>
          <a:prstGeom prst="rect">
            <a:avLst/>
          </a:prstGeom>
          <a:noFill/>
          <a:ln w="9525">
            <a:noFill/>
            <a:miter lim="800000"/>
            <a:headEnd/>
            <a:tailEnd/>
          </a:ln>
        </p:spPr>
        <p:txBody>
          <a:bodyPr>
            <a:spAutoFit/>
          </a:bodyPr>
          <a:lstStyle/>
          <a:p>
            <a:pPr>
              <a:spcBef>
                <a:spcPct val="50000"/>
              </a:spcBef>
            </a:pPr>
            <a:endParaRPr lang="vi-VN">
              <a:solidFill>
                <a:prstClr val="black"/>
              </a:solidFill>
              <a:latin typeface="Arial" panose="020B0604020202020204" pitchFamily="34" charset="0"/>
            </a:endParaRPr>
          </a:p>
        </p:txBody>
      </p:sp>
      <p:sp>
        <p:nvSpPr>
          <p:cNvPr id="5130" name="Text Box 142"/>
          <p:cNvSpPr txBox="1">
            <a:spLocks noChangeArrowheads="1"/>
          </p:cNvSpPr>
          <p:nvPr/>
        </p:nvSpPr>
        <p:spPr bwMode="auto">
          <a:xfrm flipV="1">
            <a:off x="5410201" y="2576513"/>
            <a:ext cx="2009775" cy="369332"/>
          </a:xfrm>
          <a:prstGeom prst="rect">
            <a:avLst/>
          </a:prstGeom>
          <a:noFill/>
          <a:ln w="9525">
            <a:noFill/>
            <a:miter lim="800000"/>
            <a:headEnd/>
            <a:tailEnd/>
          </a:ln>
        </p:spPr>
        <p:txBody>
          <a:bodyPr>
            <a:spAutoFit/>
          </a:bodyPr>
          <a:lstStyle/>
          <a:p>
            <a:r>
              <a:rPr lang="en-US">
                <a:solidFill>
                  <a:prstClr val="black"/>
                </a:solidFill>
                <a:latin typeface="Calibri"/>
              </a:rPr>
              <a:t>     </a:t>
            </a:r>
          </a:p>
        </p:txBody>
      </p:sp>
      <p:sp>
        <p:nvSpPr>
          <p:cNvPr id="5131" name="Text Box 143"/>
          <p:cNvSpPr txBox="1">
            <a:spLocks noChangeArrowheads="1"/>
          </p:cNvSpPr>
          <p:nvPr/>
        </p:nvSpPr>
        <p:spPr bwMode="auto">
          <a:xfrm>
            <a:off x="7070725" y="1081088"/>
            <a:ext cx="396262" cy="369332"/>
          </a:xfrm>
          <a:prstGeom prst="rect">
            <a:avLst/>
          </a:prstGeom>
          <a:noFill/>
          <a:ln w="9525">
            <a:noFill/>
            <a:miter lim="800000"/>
            <a:headEnd/>
            <a:tailEnd/>
          </a:ln>
        </p:spPr>
        <p:txBody>
          <a:bodyPr wrap="none">
            <a:spAutoFit/>
          </a:bodyPr>
          <a:lstStyle/>
          <a:p>
            <a:r>
              <a:rPr lang="en-US">
                <a:solidFill>
                  <a:prstClr val="black"/>
                </a:solidFill>
                <a:latin typeface="Calibri"/>
              </a:rPr>
              <a:t>    </a:t>
            </a:r>
          </a:p>
        </p:txBody>
      </p:sp>
      <p:sp>
        <p:nvSpPr>
          <p:cNvPr id="5132" name="Text Box 146"/>
          <p:cNvSpPr txBox="1">
            <a:spLocks noChangeArrowheads="1"/>
          </p:cNvSpPr>
          <p:nvPr/>
        </p:nvSpPr>
        <p:spPr bwMode="auto">
          <a:xfrm>
            <a:off x="7185025" y="1058863"/>
            <a:ext cx="184150" cy="369332"/>
          </a:xfrm>
          <a:prstGeom prst="rect">
            <a:avLst/>
          </a:prstGeom>
          <a:noFill/>
          <a:ln w="9525">
            <a:noFill/>
            <a:miter lim="800000"/>
            <a:headEnd/>
            <a:tailEnd/>
          </a:ln>
        </p:spPr>
        <p:txBody>
          <a:bodyPr>
            <a:spAutoFit/>
          </a:bodyPr>
          <a:lstStyle/>
          <a:p>
            <a:pPr>
              <a:spcBef>
                <a:spcPct val="50000"/>
              </a:spcBef>
            </a:pPr>
            <a:r>
              <a:rPr lang="en-US">
                <a:solidFill>
                  <a:prstClr val="black"/>
                </a:solidFill>
                <a:latin typeface="Calibri"/>
              </a:rPr>
              <a:t>     </a:t>
            </a:r>
          </a:p>
        </p:txBody>
      </p:sp>
      <p:sp>
        <p:nvSpPr>
          <p:cNvPr id="5133" name="Text Box 165"/>
          <p:cNvSpPr txBox="1">
            <a:spLocks noChangeArrowheads="1"/>
          </p:cNvSpPr>
          <p:nvPr/>
        </p:nvSpPr>
        <p:spPr bwMode="auto">
          <a:xfrm>
            <a:off x="4572001" y="1066800"/>
            <a:ext cx="2797175" cy="369332"/>
          </a:xfrm>
          <a:prstGeom prst="rect">
            <a:avLst/>
          </a:prstGeom>
          <a:noFill/>
          <a:ln w="9525">
            <a:noFill/>
            <a:miter lim="800000"/>
            <a:headEnd/>
            <a:tailEnd/>
          </a:ln>
        </p:spPr>
        <p:txBody>
          <a:bodyPr>
            <a:spAutoFit/>
          </a:bodyPr>
          <a:lstStyle/>
          <a:p>
            <a:r>
              <a:rPr lang="en-US" dirty="0">
                <a:solidFill>
                  <a:prstClr val="black"/>
                </a:solidFill>
                <a:latin typeface="Calibri"/>
              </a:rPr>
              <a:t>        </a:t>
            </a:r>
          </a:p>
        </p:txBody>
      </p:sp>
      <p:sp>
        <p:nvSpPr>
          <p:cNvPr id="26" name="Line 25"/>
          <p:cNvSpPr>
            <a:spLocks noChangeShapeType="1"/>
          </p:cNvSpPr>
          <p:nvPr/>
        </p:nvSpPr>
        <p:spPr bwMode="auto">
          <a:xfrm>
            <a:off x="4485760" y="589644"/>
            <a:ext cx="43659" cy="4744356"/>
          </a:xfrm>
          <a:prstGeom prst="line">
            <a:avLst/>
          </a:prstGeom>
          <a:noFill/>
          <a:ln w="76200" cmpd="tri">
            <a:solidFill>
              <a:schemeClr val="tx1"/>
            </a:solidFill>
            <a:round/>
            <a:headEnd/>
            <a:tailEnd/>
          </a:ln>
        </p:spPr>
        <p:txBody>
          <a:bodyPr/>
          <a:lstStyle/>
          <a:p>
            <a:endParaRPr lang="en-US">
              <a:solidFill>
                <a:prstClr val="black"/>
              </a:solidFill>
              <a:latin typeface="Calibri"/>
            </a:endParaRPr>
          </a:p>
        </p:txBody>
      </p:sp>
      <p:sp>
        <p:nvSpPr>
          <p:cNvPr id="16" name="Rectangle 15"/>
          <p:cNvSpPr/>
          <p:nvPr/>
        </p:nvSpPr>
        <p:spPr>
          <a:xfrm>
            <a:off x="4572000" y="4800601"/>
            <a:ext cx="5867400" cy="830997"/>
          </a:xfrm>
          <a:prstGeom prst="rect">
            <a:avLst/>
          </a:prstGeom>
        </p:spPr>
        <p:txBody>
          <a:bodyPr wrap="square">
            <a:spAutoFit/>
          </a:bodyPr>
          <a:lstStyle/>
          <a:p>
            <a:pPr algn="just" eaLnBrk="0" hangingPunct="0">
              <a:defRPr/>
            </a:pPr>
            <a:endParaRPr lang="en-US" sz="2400" dirty="0">
              <a:solidFill>
                <a:prstClr val="black"/>
              </a:solidFill>
              <a:effectLst>
                <a:outerShdw blurRad="38100" dist="38100" dir="2700000" algn="tl">
                  <a:srgbClr val="C0C0C0"/>
                </a:outerShdw>
              </a:effectLst>
              <a:latin typeface="Arial" pitchFamily="34" charset="0"/>
              <a:cs typeface="Arial" pitchFamily="34" charset="0"/>
            </a:endParaRPr>
          </a:p>
          <a:p>
            <a:pPr algn="just" eaLnBrk="0" hangingPunct="0">
              <a:defRPr/>
            </a:pPr>
            <a:endParaRPr lang="en-US" sz="2400" dirty="0">
              <a:solidFill>
                <a:prstClr val="black"/>
              </a:solidFill>
              <a:effectLst>
                <a:outerShdw blurRad="38100" dist="38100" dir="2700000" algn="tl">
                  <a:srgbClr val="C0C0C0"/>
                </a:outerShdw>
              </a:effectLst>
              <a:latin typeface="Arial" pitchFamily="34" charset="0"/>
              <a:cs typeface="Arial" pitchFamily="34" charset="0"/>
            </a:endParaRPr>
          </a:p>
        </p:txBody>
      </p:sp>
      <p:sp>
        <p:nvSpPr>
          <p:cNvPr id="32" name="TextBox 31"/>
          <p:cNvSpPr txBox="1"/>
          <p:nvPr/>
        </p:nvSpPr>
        <p:spPr>
          <a:xfrm>
            <a:off x="4648200" y="914400"/>
            <a:ext cx="5410200" cy="579967"/>
          </a:xfrm>
          <a:prstGeom prst="rect">
            <a:avLst/>
          </a:prstGeom>
          <a:noFill/>
        </p:spPr>
        <p:txBody>
          <a:bodyPr wrap="square" rtlCol="0">
            <a:spAutoFit/>
          </a:bodyPr>
          <a:lstStyle/>
          <a:p>
            <a:pPr algn="just" eaLnBrk="0" hangingPunct="0">
              <a:lnSpc>
                <a:spcPct val="150000"/>
              </a:lnSpc>
              <a:defRPr/>
            </a:pPr>
            <a:r>
              <a:rPr lang="en-US" sz="2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TÁC GIẢ: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Phạm</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Ngũ</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Lão</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(1255 - 1320)</a:t>
            </a:r>
          </a:p>
        </p:txBody>
      </p:sp>
      <p:sp>
        <p:nvSpPr>
          <p:cNvPr id="34" name="TextBox 33"/>
          <p:cNvSpPr txBox="1"/>
          <p:nvPr/>
        </p:nvSpPr>
        <p:spPr>
          <a:xfrm>
            <a:off x="4702829" y="1834634"/>
            <a:ext cx="6620435" cy="1107996"/>
          </a:xfrm>
          <a:prstGeom prst="rect">
            <a:avLst/>
          </a:prstGeom>
          <a:noFill/>
        </p:spPr>
        <p:txBody>
          <a:bodyPr wrap="square" rtlCol="0">
            <a:spAutoFit/>
          </a:bodyPr>
          <a:lstStyle/>
          <a:p>
            <a:pPr algn="just"/>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Quê</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quán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Phù</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Ủng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Huyện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Hào</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Tỉnh</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Hưng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Yên</a:t>
            </a:r>
            <a:endPar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en-US" dirty="0">
              <a:solidFill>
                <a:prstClr val="black"/>
              </a:solidFill>
              <a:latin typeface="Calibri"/>
            </a:endParaRPr>
          </a:p>
        </p:txBody>
      </p:sp>
      <p:sp>
        <p:nvSpPr>
          <p:cNvPr id="35" name="TextBox 34"/>
          <p:cNvSpPr txBox="1"/>
          <p:nvPr/>
        </p:nvSpPr>
        <p:spPr>
          <a:xfrm>
            <a:off x="4953000" y="2819400"/>
            <a:ext cx="3657600" cy="369332"/>
          </a:xfrm>
          <a:prstGeom prst="rect">
            <a:avLst/>
          </a:prstGeom>
          <a:noFill/>
        </p:spPr>
        <p:txBody>
          <a:bodyPr wrap="square" rtlCol="0">
            <a:spAutoFit/>
          </a:bodyPr>
          <a:lstStyle/>
          <a:p>
            <a:endParaRPr lang="en-US" dirty="0">
              <a:solidFill>
                <a:prstClr val="black"/>
              </a:solidFill>
              <a:latin typeface="Calibri"/>
            </a:endParaRPr>
          </a:p>
        </p:txBody>
      </p:sp>
      <p:sp>
        <p:nvSpPr>
          <p:cNvPr id="36" name="TextBox 35"/>
          <p:cNvSpPr txBox="1"/>
          <p:nvPr/>
        </p:nvSpPr>
        <p:spPr>
          <a:xfrm>
            <a:off x="4724400" y="2590800"/>
            <a:ext cx="5334000" cy="738664"/>
          </a:xfrm>
          <a:prstGeom prst="rect">
            <a:avLst/>
          </a:prstGeom>
          <a:noFill/>
        </p:spPr>
        <p:txBody>
          <a:bodyPr wrap="square" rtlCol="0">
            <a:spAutoFit/>
          </a:bodyPr>
          <a:lstStyle/>
          <a:p>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Xuất</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thân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tầng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lớp</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bình</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endPar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en-US" dirty="0">
              <a:solidFill>
                <a:prstClr val="black"/>
              </a:solidFill>
              <a:latin typeface="Calibri"/>
            </a:endParaRPr>
          </a:p>
        </p:txBody>
      </p:sp>
      <p:sp>
        <p:nvSpPr>
          <p:cNvPr id="38" name="TextBox 37"/>
          <p:cNvSpPr txBox="1"/>
          <p:nvPr/>
        </p:nvSpPr>
        <p:spPr>
          <a:xfrm>
            <a:off x="4686300" y="3177064"/>
            <a:ext cx="6019800" cy="1477328"/>
          </a:xfrm>
          <a:prstGeom prst="rect">
            <a:avLst/>
          </a:prstGeom>
          <a:noFill/>
        </p:spPr>
        <p:txBody>
          <a:bodyPr wrap="square" rtlCol="0">
            <a:spAutoFit/>
          </a:bodyPr>
          <a:lstStyle/>
          <a:p>
            <a:pPr algn="just"/>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Con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văn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võ</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toàn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cuộc</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chiến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chống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Nguyên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Mông</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lần</a:t>
            </a:r>
            <a:r>
              <a:rPr lang="en-US"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2, 3)</a:t>
            </a:r>
          </a:p>
          <a:p>
            <a:endParaRPr lang="en-US" dirty="0">
              <a:solidFill>
                <a:prstClr val="black"/>
              </a:solidFill>
              <a:latin typeface="Calibri"/>
            </a:endParaRPr>
          </a:p>
        </p:txBody>
      </p:sp>
      <p:sp>
        <p:nvSpPr>
          <p:cNvPr id="40" name="TextBox 39"/>
          <p:cNvSpPr txBox="1"/>
          <p:nvPr/>
        </p:nvSpPr>
        <p:spPr>
          <a:xfrm>
            <a:off x="4724400" y="4744998"/>
            <a:ext cx="5943600" cy="1107996"/>
          </a:xfrm>
          <a:prstGeom prst="rect">
            <a:avLst/>
          </a:prstGeom>
          <a:noFill/>
        </p:spPr>
        <p:txBody>
          <a:bodyPr wrap="square" rtlCol="0">
            <a:spAutoFit/>
          </a:bodyPr>
          <a:lstStyle/>
          <a:p>
            <a:pPr algn="just"/>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Được</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kính</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trọng</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vua</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Trần</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nể</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phục</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tin </a:t>
            </a:r>
            <a:r>
              <a:rPr lang="en-US" sz="2400" b="1" dirty="0" err="1">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dùng</a:t>
            </a:r>
            <a:r>
              <a:rPr lang="en-US" sz="2400" b="1"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400" dirty="0">
              <a:solidFill>
                <a:srgbClr val="004EEA"/>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en-US" dirty="0">
              <a:solidFill>
                <a:prstClr val="black"/>
              </a:solidFill>
              <a:latin typeface="Calibri"/>
            </a:endParaRPr>
          </a:p>
        </p:txBody>
      </p:sp>
      <p:pic>
        <p:nvPicPr>
          <p:cNvPr id="42" name="Picture 8" descr="ANd9GcRtV9ZL9uzr9aQMUTqsJ_uOYjSA3rGm2aEg3QR1LHBxnUzczb8Y"/>
          <p:cNvPicPr>
            <a:picLocks noChangeAspect="1" noChangeArrowheads="1"/>
          </p:cNvPicPr>
          <p:nvPr/>
        </p:nvPicPr>
        <p:blipFill>
          <a:blip r:embed="rId3"/>
          <a:srcRect/>
          <a:stretch>
            <a:fillRect/>
          </a:stretch>
        </p:blipFill>
        <p:spPr bwMode="auto">
          <a:xfrm>
            <a:off x="1032623" y="980622"/>
            <a:ext cx="2971800" cy="3962400"/>
          </a:xfrm>
          <a:prstGeom prst="ellipse">
            <a:avLst/>
          </a:prstGeom>
          <a:ln w="63500"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ox(i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ox(i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p:bldP spid="34" grpId="0"/>
      <p:bldP spid="36" grpId="0"/>
      <p:bldP spid="38"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CB6E-E12E-CBBD-B373-AF8C7C13DF97}"/>
              </a:ext>
            </a:extLst>
          </p:cNvPr>
          <p:cNvSpPr>
            <a:spLocks noGrp="1"/>
          </p:cNvSpPr>
          <p:nvPr>
            <p:ph type="title"/>
          </p:nvPr>
        </p:nvSpPr>
        <p:spPr/>
        <p:txBody>
          <a:bodyPr/>
          <a:lstStyle/>
          <a:p>
            <a:r>
              <a:rPr lang="en-US" dirty="0">
                <a:solidFill>
                  <a:srgbClr val="3939F7"/>
                </a:solidFill>
                <a:latin typeface="Times New Roman" panose="02020603050405020304" pitchFamily="18" charset="0"/>
                <a:cs typeface="Times New Roman" panose="02020603050405020304" pitchFamily="18" charset="0"/>
              </a:rPr>
              <a:t>TÁC PHẨM: </a:t>
            </a:r>
            <a:r>
              <a:rPr lang="en-US" i="1" dirty="0">
                <a:solidFill>
                  <a:srgbClr val="3939F7"/>
                </a:solidFill>
                <a:latin typeface="Times New Roman" panose="02020603050405020304" pitchFamily="18" charset="0"/>
                <a:cs typeface="Times New Roman" panose="02020603050405020304" pitchFamily="18" charset="0"/>
              </a:rPr>
              <a:t>TỎ LÒNG</a:t>
            </a:r>
            <a:endParaRPr lang="vi-VN" i="1" dirty="0">
              <a:solidFill>
                <a:srgbClr val="3939F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CF6AB8-0E0B-21D8-D4EA-6A8501FC00F5}"/>
              </a:ext>
            </a:extLst>
          </p:cNvPr>
          <p:cNvSpPr txBox="1"/>
          <p:nvPr/>
        </p:nvSpPr>
        <p:spPr>
          <a:xfrm>
            <a:off x="1111624" y="1189201"/>
            <a:ext cx="9807388" cy="5262979"/>
          </a:xfrm>
          <a:prstGeom prst="rect">
            <a:avLst/>
          </a:prstGeom>
          <a:noFill/>
        </p:spPr>
        <p:txBody>
          <a:bodyPr wrap="square">
            <a:spAutoFit/>
          </a:bodyPr>
          <a:lstStyle/>
          <a:p>
            <a:pPr algn="just"/>
            <a:r>
              <a:rPr lang="vi-VN" sz="2800" i="0" dirty="0">
                <a:solidFill>
                  <a:srgbClr val="161616"/>
                </a:solidFill>
                <a:effectLst/>
                <a:latin typeface="+mj-lt"/>
              </a:rPr>
              <a:t>- Hoàn cảnh ra đời: Trong không khí quyết chiến quyết thắng của quân dân thời Trần khi giặc Nguyên-Mông sang xâm lược nước ta lần thứ 2 (1284).</a:t>
            </a:r>
          </a:p>
          <a:p>
            <a:pPr algn="just"/>
            <a:r>
              <a:rPr lang="vi-VN" sz="2800" i="0" dirty="0">
                <a:solidFill>
                  <a:srgbClr val="161616"/>
                </a:solidFill>
                <a:effectLst/>
                <a:latin typeface="+mj-lt"/>
              </a:rPr>
              <a:t>- Nhan đề: </a:t>
            </a:r>
            <a:r>
              <a:rPr lang="vi-VN" sz="2800" b="1" i="1" dirty="0">
                <a:solidFill>
                  <a:srgbClr val="161616"/>
                </a:solidFill>
                <a:effectLst/>
                <a:latin typeface="+mj-lt"/>
              </a:rPr>
              <a:t>Thuật</a:t>
            </a:r>
            <a:r>
              <a:rPr lang="vi-VN" sz="2800" i="0" dirty="0">
                <a:solidFill>
                  <a:srgbClr val="161616"/>
                </a:solidFill>
                <a:effectLst/>
                <a:latin typeface="+mj-lt"/>
              </a:rPr>
              <a:t> = kể, bày tỏ</a:t>
            </a:r>
            <a:r>
              <a:rPr lang="vi-VN" sz="2800" i="0">
                <a:solidFill>
                  <a:srgbClr val="161616"/>
                </a:solidFill>
                <a:effectLst/>
                <a:latin typeface="+mj-lt"/>
              </a:rPr>
              <a:t>; </a:t>
            </a:r>
            <a:r>
              <a:rPr lang="vi-VN" sz="2800" b="1" i="1" dirty="0">
                <a:solidFill>
                  <a:srgbClr val="161616"/>
                </a:solidFill>
                <a:latin typeface="+mj-lt"/>
              </a:rPr>
              <a:t>h</a:t>
            </a:r>
            <a:r>
              <a:rPr lang="vi-VN" sz="2800" b="1" i="1">
                <a:solidFill>
                  <a:srgbClr val="161616"/>
                </a:solidFill>
                <a:effectLst/>
                <a:latin typeface="+mj-lt"/>
              </a:rPr>
              <a:t>oài</a:t>
            </a:r>
            <a:r>
              <a:rPr lang="vi-VN" sz="2800" i="0">
                <a:solidFill>
                  <a:srgbClr val="161616"/>
                </a:solidFill>
                <a:effectLst/>
                <a:latin typeface="+mj-lt"/>
              </a:rPr>
              <a:t> </a:t>
            </a:r>
            <a:r>
              <a:rPr lang="vi-VN" sz="2800" i="0" dirty="0">
                <a:solidFill>
                  <a:srgbClr val="161616"/>
                </a:solidFill>
                <a:effectLst/>
                <a:latin typeface="+mj-lt"/>
              </a:rPr>
              <a:t>= nỗi lòng</a:t>
            </a:r>
          </a:p>
          <a:p>
            <a:pPr algn="just"/>
            <a:r>
              <a:rPr lang="vi-VN" sz="2800" i="0" dirty="0">
                <a:solidFill>
                  <a:srgbClr val="161616"/>
                </a:solidFill>
                <a:effectLst/>
                <a:latin typeface="+mj-lt"/>
              </a:rPr>
              <a:t>Bài thơ này nằm trong hệ thống những bài thơ: </a:t>
            </a:r>
            <a:r>
              <a:rPr lang="vi-VN" sz="2800" b="1" i="1" dirty="0">
                <a:solidFill>
                  <a:srgbClr val="161616"/>
                </a:solidFill>
                <a:effectLst/>
                <a:latin typeface="+mj-lt"/>
              </a:rPr>
              <a:t>Cảm hoài, Ngôn hoài </a:t>
            </a:r>
            <a:r>
              <a:rPr lang="vi-VN" sz="2800" i="0" dirty="0">
                <a:solidFill>
                  <a:srgbClr val="161616"/>
                </a:solidFill>
                <a:effectLst/>
                <a:latin typeface="+mj-lt"/>
              </a:rPr>
              <a:t>thể hiện chí làm trai của người quân tử. Trong quan niệm của xã hội phong kiến: </a:t>
            </a:r>
            <a:r>
              <a:rPr lang="vi-VN" sz="2800" i="1" dirty="0">
                <a:solidFill>
                  <a:srgbClr val="161616"/>
                </a:solidFill>
                <a:effectLst/>
                <a:latin typeface="+mj-lt"/>
              </a:rPr>
              <a:t>kẻ làm trai phải làm lên sự nghiệp lớn, để lại tên tuổi và tiếng thơm trong sử sách. </a:t>
            </a:r>
            <a:r>
              <a:rPr lang="vi-VN" sz="2800" i="0" dirty="0">
                <a:solidFill>
                  <a:srgbClr val="161616"/>
                </a:solidFill>
                <a:effectLst/>
                <a:latin typeface="+mj-lt"/>
              </a:rPr>
              <a:t>Đây là tiếng nói của cả một thế hệ thanh niên, một thời đại: Trần Thủ Độ “Nếu bệ hạ hàng xin hãy chém đầu thần trước”; Trần Bình Trọng “Ta thà làm ma nước Nam chứ không làm vương đất Bắc”; Trần Quốc </a:t>
            </a:r>
            <a:r>
              <a:rPr lang="vi-VN" sz="2800" i="0" dirty="0" err="1">
                <a:solidFill>
                  <a:srgbClr val="161616"/>
                </a:solidFill>
                <a:effectLst/>
                <a:latin typeface="+mj-lt"/>
              </a:rPr>
              <a:t>Toản</a:t>
            </a:r>
            <a:r>
              <a:rPr lang="vi-VN" sz="2800" i="0" dirty="0">
                <a:solidFill>
                  <a:srgbClr val="161616"/>
                </a:solidFill>
                <a:effectLst/>
                <a:latin typeface="+mj-lt"/>
              </a:rPr>
              <a:t> “Phá cường địch, báo hoàng ân”.</a:t>
            </a:r>
          </a:p>
        </p:txBody>
      </p:sp>
    </p:spTree>
    <p:extLst>
      <p:ext uri="{BB962C8B-B14F-4D97-AF65-F5344CB8AC3E}">
        <p14:creationId xmlns:p14="http://schemas.microsoft.com/office/powerpoint/2010/main" val="4735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5">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5">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10</a:t>
            </a:r>
          </a:p>
        </p:txBody>
      </p:sp>
      <p:sp>
        <p:nvSpPr>
          <p:cNvPr id="8" name="Frame 7"/>
          <p:cNvSpPr/>
          <p:nvPr/>
        </p:nvSpPr>
        <p:spPr>
          <a:xfrm>
            <a:off x="253206" y="835818"/>
            <a:ext cx="11672888" cy="5900095"/>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TIẾT: TỰ  ĐÁNH GIÁ </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5"/>
          <a:srcRect l="46013" t="45792" r="33622" b="46790"/>
          <a:stretch>
            <a:fillRect/>
          </a:stretch>
        </p:blipFill>
        <p:spPr>
          <a:xfrm>
            <a:off x="1497246" y="786733"/>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8493152" y="764382"/>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3051567" y="727015"/>
            <a:ext cx="5401739"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604499"/>
            <a:ext cx="4686301" cy="8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12" name="Rectangle 11"/>
          <p:cNvSpPr/>
          <p:nvPr/>
        </p:nvSpPr>
        <p:spPr>
          <a:xfrm>
            <a:off x="3011721" y="717249"/>
            <a:ext cx="554017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HÌNH THÀNH KIẾN THỨC MỚI</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3525585" y="1282998"/>
            <a:ext cx="516808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TRÒ CHƠI Ô CHỮ</a:t>
            </a:r>
          </a:p>
        </p:txBody>
      </p:sp>
      <p:sp>
        <p:nvSpPr>
          <p:cNvPr id="24" name="Hexagon 23"/>
          <p:cNvSpPr/>
          <p:nvPr/>
        </p:nvSpPr>
        <p:spPr>
          <a:xfrm>
            <a:off x="2326521" y="2102143"/>
            <a:ext cx="598313" cy="364701"/>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1</a:t>
            </a:r>
          </a:p>
        </p:txBody>
      </p:sp>
      <p:sp>
        <p:nvSpPr>
          <p:cNvPr id="30" name="Hexagon 29"/>
          <p:cNvSpPr/>
          <p:nvPr/>
        </p:nvSpPr>
        <p:spPr>
          <a:xfrm>
            <a:off x="2326522" y="2470950"/>
            <a:ext cx="557177" cy="324800"/>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2</a:t>
            </a:r>
          </a:p>
        </p:txBody>
      </p:sp>
      <p:sp>
        <p:nvSpPr>
          <p:cNvPr id="34" name="Hexagon 33"/>
          <p:cNvSpPr/>
          <p:nvPr/>
        </p:nvSpPr>
        <p:spPr>
          <a:xfrm>
            <a:off x="2326522" y="2795750"/>
            <a:ext cx="598313" cy="324800"/>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3</a:t>
            </a:r>
          </a:p>
        </p:txBody>
      </p:sp>
      <p:sp>
        <p:nvSpPr>
          <p:cNvPr id="35" name="Hexagon 34"/>
          <p:cNvSpPr/>
          <p:nvPr/>
        </p:nvSpPr>
        <p:spPr>
          <a:xfrm>
            <a:off x="2341515" y="3130348"/>
            <a:ext cx="566048" cy="372045"/>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4</a:t>
            </a:r>
          </a:p>
        </p:txBody>
      </p:sp>
      <p:sp>
        <p:nvSpPr>
          <p:cNvPr id="4" name="7-Point Star 3"/>
          <p:cNvSpPr/>
          <p:nvPr/>
        </p:nvSpPr>
        <p:spPr>
          <a:xfrm>
            <a:off x="3867502" y="5356670"/>
            <a:ext cx="1538545" cy="1271191"/>
          </a:xfrm>
          <a:prstGeom prst="star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TỪ KHOÁ</a:t>
            </a:r>
          </a:p>
        </p:txBody>
      </p:sp>
      <p:graphicFrame>
        <p:nvGraphicFramePr>
          <p:cNvPr id="5" name="Table 4">
            <a:extLst>
              <a:ext uri="{FF2B5EF4-FFF2-40B4-BE49-F238E27FC236}">
                <a16:creationId xmlns:a16="http://schemas.microsoft.com/office/drawing/2014/main" id="{C0E5CE1A-3E1E-1AF6-D437-D833C53475EC}"/>
              </a:ext>
            </a:extLst>
          </p:cNvPr>
          <p:cNvGraphicFramePr>
            <a:graphicFrameLocks noGrp="1"/>
          </p:cNvGraphicFramePr>
          <p:nvPr>
            <p:extLst>
              <p:ext uri="{D42A27DB-BD31-4B8C-83A1-F6EECF244321}">
                <p14:modId xmlns:p14="http://schemas.microsoft.com/office/powerpoint/2010/main" val="1868755652"/>
              </p:ext>
            </p:extLst>
          </p:nvPr>
        </p:nvGraphicFramePr>
        <p:xfrm>
          <a:off x="3260239" y="2111739"/>
          <a:ext cx="4291616" cy="370840"/>
        </p:xfrm>
        <a:graphic>
          <a:graphicData uri="http://schemas.openxmlformats.org/drawingml/2006/table">
            <a:tbl>
              <a:tblPr firstRow="1" bandRow="1">
                <a:tableStyleId>{5C22544A-7EE6-4342-B048-85BDC9FD1C3A}</a:tableStyleId>
              </a:tblPr>
              <a:tblGrid>
                <a:gridCol w="536452">
                  <a:extLst>
                    <a:ext uri="{9D8B030D-6E8A-4147-A177-3AD203B41FA5}">
                      <a16:colId xmlns:a16="http://schemas.microsoft.com/office/drawing/2014/main" val="652349550"/>
                    </a:ext>
                  </a:extLst>
                </a:gridCol>
                <a:gridCol w="536452">
                  <a:extLst>
                    <a:ext uri="{9D8B030D-6E8A-4147-A177-3AD203B41FA5}">
                      <a16:colId xmlns:a16="http://schemas.microsoft.com/office/drawing/2014/main" val="94775901"/>
                    </a:ext>
                  </a:extLst>
                </a:gridCol>
                <a:gridCol w="536452">
                  <a:extLst>
                    <a:ext uri="{9D8B030D-6E8A-4147-A177-3AD203B41FA5}">
                      <a16:colId xmlns:a16="http://schemas.microsoft.com/office/drawing/2014/main" val="2624668307"/>
                    </a:ext>
                  </a:extLst>
                </a:gridCol>
                <a:gridCol w="536452">
                  <a:extLst>
                    <a:ext uri="{9D8B030D-6E8A-4147-A177-3AD203B41FA5}">
                      <a16:colId xmlns:a16="http://schemas.microsoft.com/office/drawing/2014/main" val="1168743184"/>
                    </a:ext>
                  </a:extLst>
                </a:gridCol>
                <a:gridCol w="536452">
                  <a:extLst>
                    <a:ext uri="{9D8B030D-6E8A-4147-A177-3AD203B41FA5}">
                      <a16:colId xmlns:a16="http://schemas.microsoft.com/office/drawing/2014/main" val="367447619"/>
                    </a:ext>
                  </a:extLst>
                </a:gridCol>
                <a:gridCol w="536452">
                  <a:extLst>
                    <a:ext uri="{9D8B030D-6E8A-4147-A177-3AD203B41FA5}">
                      <a16:colId xmlns:a16="http://schemas.microsoft.com/office/drawing/2014/main" val="648517738"/>
                    </a:ext>
                  </a:extLst>
                </a:gridCol>
                <a:gridCol w="536452">
                  <a:extLst>
                    <a:ext uri="{9D8B030D-6E8A-4147-A177-3AD203B41FA5}">
                      <a16:colId xmlns:a16="http://schemas.microsoft.com/office/drawing/2014/main" val="2023101194"/>
                    </a:ext>
                  </a:extLst>
                </a:gridCol>
                <a:gridCol w="536452">
                  <a:extLst>
                    <a:ext uri="{9D8B030D-6E8A-4147-A177-3AD203B41FA5}">
                      <a16:colId xmlns:a16="http://schemas.microsoft.com/office/drawing/2014/main" val="3524193743"/>
                    </a:ext>
                  </a:extLst>
                </a:gridCol>
              </a:tblGrid>
              <a:tr h="370840">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1108669567"/>
                  </a:ext>
                </a:extLst>
              </a:tr>
            </a:tbl>
          </a:graphicData>
        </a:graphic>
      </p:graphicFrame>
      <p:graphicFrame>
        <p:nvGraphicFramePr>
          <p:cNvPr id="7" name="Table 6">
            <a:extLst>
              <a:ext uri="{FF2B5EF4-FFF2-40B4-BE49-F238E27FC236}">
                <a16:creationId xmlns:a16="http://schemas.microsoft.com/office/drawing/2014/main" id="{992FF07A-7EBE-160F-EDE1-6F5F30944788}"/>
              </a:ext>
            </a:extLst>
          </p:cNvPr>
          <p:cNvGraphicFramePr>
            <a:graphicFrameLocks noGrp="1"/>
          </p:cNvGraphicFramePr>
          <p:nvPr>
            <p:extLst>
              <p:ext uri="{D42A27DB-BD31-4B8C-83A1-F6EECF244321}">
                <p14:modId xmlns:p14="http://schemas.microsoft.com/office/powerpoint/2010/main" val="2772584578"/>
              </p:ext>
            </p:extLst>
          </p:nvPr>
        </p:nvGraphicFramePr>
        <p:xfrm>
          <a:off x="5943600" y="2456043"/>
          <a:ext cx="2196353" cy="370840"/>
        </p:xfrm>
        <a:graphic>
          <a:graphicData uri="http://schemas.openxmlformats.org/drawingml/2006/table">
            <a:tbl>
              <a:tblPr firstRow="1" bandRow="1">
                <a:tableStyleId>{5C22544A-7EE6-4342-B048-85BDC9FD1C3A}</a:tableStyleId>
              </a:tblPr>
              <a:tblGrid>
                <a:gridCol w="537882">
                  <a:extLst>
                    <a:ext uri="{9D8B030D-6E8A-4147-A177-3AD203B41FA5}">
                      <a16:colId xmlns:a16="http://schemas.microsoft.com/office/drawing/2014/main" val="2163536989"/>
                    </a:ext>
                  </a:extLst>
                </a:gridCol>
                <a:gridCol w="540043">
                  <a:extLst>
                    <a:ext uri="{9D8B030D-6E8A-4147-A177-3AD203B41FA5}">
                      <a16:colId xmlns:a16="http://schemas.microsoft.com/office/drawing/2014/main" val="2957573271"/>
                    </a:ext>
                  </a:extLst>
                </a:gridCol>
                <a:gridCol w="529998">
                  <a:extLst>
                    <a:ext uri="{9D8B030D-6E8A-4147-A177-3AD203B41FA5}">
                      <a16:colId xmlns:a16="http://schemas.microsoft.com/office/drawing/2014/main" val="932129244"/>
                    </a:ext>
                  </a:extLst>
                </a:gridCol>
                <a:gridCol w="588430">
                  <a:extLst>
                    <a:ext uri="{9D8B030D-6E8A-4147-A177-3AD203B41FA5}">
                      <a16:colId xmlns:a16="http://schemas.microsoft.com/office/drawing/2014/main" val="3970370602"/>
                    </a:ext>
                  </a:extLst>
                </a:gridCol>
              </a:tblGrid>
              <a:tr h="370840">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vi-VN" dirty="0"/>
                    </a:p>
                  </a:txBody>
                  <a:tcPr>
                    <a:lnL w="12700"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2326505121"/>
                  </a:ext>
                </a:extLst>
              </a:tr>
            </a:tbl>
          </a:graphicData>
        </a:graphic>
      </p:graphicFrame>
      <p:graphicFrame>
        <p:nvGraphicFramePr>
          <p:cNvPr id="21" name="Table 20">
            <a:extLst>
              <a:ext uri="{FF2B5EF4-FFF2-40B4-BE49-F238E27FC236}">
                <a16:creationId xmlns:a16="http://schemas.microsoft.com/office/drawing/2014/main" id="{130A1B63-E717-DCA2-4912-232BF440B955}"/>
              </a:ext>
            </a:extLst>
          </p:cNvPr>
          <p:cNvGraphicFramePr>
            <a:graphicFrameLocks noGrp="1"/>
          </p:cNvGraphicFramePr>
          <p:nvPr>
            <p:extLst>
              <p:ext uri="{D42A27DB-BD31-4B8C-83A1-F6EECF244321}">
                <p14:modId xmlns:p14="http://schemas.microsoft.com/office/powerpoint/2010/main" val="3751941217"/>
              </p:ext>
            </p:extLst>
          </p:nvPr>
        </p:nvGraphicFramePr>
        <p:xfrm>
          <a:off x="4276165" y="2779059"/>
          <a:ext cx="6053432" cy="393633"/>
        </p:xfrm>
        <a:graphic>
          <a:graphicData uri="http://schemas.openxmlformats.org/drawingml/2006/table">
            <a:tbl>
              <a:tblPr firstRow="1" bandRow="1">
                <a:tableStyleId>{5C22544A-7EE6-4342-B048-85BDC9FD1C3A}</a:tableStyleId>
              </a:tblPr>
              <a:tblGrid>
                <a:gridCol w="550312">
                  <a:extLst>
                    <a:ext uri="{9D8B030D-6E8A-4147-A177-3AD203B41FA5}">
                      <a16:colId xmlns:a16="http://schemas.microsoft.com/office/drawing/2014/main" val="3654661274"/>
                    </a:ext>
                  </a:extLst>
                </a:gridCol>
                <a:gridCol w="550312">
                  <a:extLst>
                    <a:ext uri="{9D8B030D-6E8A-4147-A177-3AD203B41FA5}">
                      <a16:colId xmlns:a16="http://schemas.microsoft.com/office/drawing/2014/main" val="1982486889"/>
                    </a:ext>
                  </a:extLst>
                </a:gridCol>
                <a:gridCol w="557846">
                  <a:extLst>
                    <a:ext uri="{9D8B030D-6E8A-4147-A177-3AD203B41FA5}">
                      <a16:colId xmlns:a16="http://schemas.microsoft.com/office/drawing/2014/main" val="2164299988"/>
                    </a:ext>
                  </a:extLst>
                </a:gridCol>
                <a:gridCol w="542778">
                  <a:extLst>
                    <a:ext uri="{9D8B030D-6E8A-4147-A177-3AD203B41FA5}">
                      <a16:colId xmlns:a16="http://schemas.microsoft.com/office/drawing/2014/main" val="3149880446"/>
                    </a:ext>
                  </a:extLst>
                </a:gridCol>
                <a:gridCol w="550312">
                  <a:extLst>
                    <a:ext uri="{9D8B030D-6E8A-4147-A177-3AD203B41FA5}">
                      <a16:colId xmlns:a16="http://schemas.microsoft.com/office/drawing/2014/main" val="1937880682"/>
                    </a:ext>
                  </a:extLst>
                </a:gridCol>
                <a:gridCol w="529522">
                  <a:extLst>
                    <a:ext uri="{9D8B030D-6E8A-4147-A177-3AD203B41FA5}">
                      <a16:colId xmlns:a16="http://schemas.microsoft.com/office/drawing/2014/main" val="1202591737"/>
                    </a:ext>
                  </a:extLst>
                </a:gridCol>
                <a:gridCol w="571102">
                  <a:extLst>
                    <a:ext uri="{9D8B030D-6E8A-4147-A177-3AD203B41FA5}">
                      <a16:colId xmlns:a16="http://schemas.microsoft.com/office/drawing/2014/main" val="1462508329"/>
                    </a:ext>
                  </a:extLst>
                </a:gridCol>
                <a:gridCol w="550312">
                  <a:extLst>
                    <a:ext uri="{9D8B030D-6E8A-4147-A177-3AD203B41FA5}">
                      <a16:colId xmlns:a16="http://schemas.microsoft.com/office/drawing/2014/main" val="3180753662"/>
                    </a:ext>
                  </a:extLst>
                </a:gridCol>
                <a:gridCol w="550312">
                  <a:extLst>
                    <a:ext uri="{9D8B030D-6E8A-4147-A177-3AD203B41FA5}">
                      <a16:colId xmlns:a16="http://schemas.microsoft.com/office/drawing/2014/main" val="348366699"/>
                    </a:ext>
                  </a:extLst>
                </a:gridCol>
                <a:gridCol w="550312">
                  <a:extLst>
                    <a:ext uri="{9D8B030D-6E8A-4147-A177-3AD203B41FA5}">
                      <a16:colId xmlns:a16="http://schemas.microsoft.com/office/drawing/2014/main" val="898038814"/>
                    </a:ext>
                  </a:extLst>
                </a:gridCol>
                <a:gridCol w="550312">
                  <a:extLst>
                    <a:ext uri="{9D8B030D-6E8A-4147-A177-3AD203B41FA5}">
                      <a16:colId xmlns:a16="http://schemas.microsoft.com/office/drawing/2014/main" val="653463554"/>
                    </a:ext>
                  </a:extLst>
                </a:gridCol>
              </a:tblGrid>
              <a:tr h="393633">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vi-VN" dirty="0"/>
                    </a:p>
                  </a:txBody>
                  <a:tcPr>
                    <a:lnL w="12700" cap="flat" cmpd="sng" algn="ctr">
                      <a:solidFill>
                        <a:srgbClr val="FF0000"/>
                      </a:solidFill>
                      <a:prstDash val="solid"/>
                      <a:round/>
                      <a:headEnd type="none" w="med" len="med"/>
                      <a:tailEnd type="none" w="med" len="med"/>
                    </a:lnL>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extLst>
                  <a:ext uri="{0D108BD9-81ED-4DB2-BD59-A6C34878D82A}">
                    <a16:rowId xmlns:a16="http://schemas.microsoft.com/office/drawing/2014/main" val="3060789518"/>
                  </a:ext>
                </a:extLst>
              </a:tr>
            </a:tbl>
          </a:graphicData>
        </a:graphic>
      </p:graphicFrame>
      <p:graphicFrame>
        <p:nvGraphicFramePr>
          <p:cNvPr id="23" name="Table 22">
            <a:extLst>
              <a:ext uri="{FF2B5EF4-FFF2-40B4-BE49-F238E27FC236}">
                <a16:creationId xmlns:a16="http://schemas.microsoft.com/office/drawing/2014/main" id="{AEB4485C-AFEB-2F7C-C32E-4BEFE192A725}"/>
              </a:ext>
            </a:extLst>
          </p:cNvPr>
          <p:cNvGraphicFramePr>
            <a:graphicFrameLocks noGrp="1"/>
          </p:cNvGraphicFramePr>
          <p:nvPr>
            <p:extLst>
              <p:ext uri="{D42A27DB-BD31-4B8C-83A1-F6EECF244321}">
                <p14:modId xmlns:p14="http://schemas.microsoft.com/office/powerpoint/2010/main" val="3283658905"/>
              </p:ext>
            </p:extLst>
          </p:nvPr>
        </p:nvGraphicFramePr>
        <p:xfrm>
          <a:off x="3746499" y="3172692"/>
          <a:ext cx="6583104" cy="370840"/>
        </p:xfrm>
        <a:graphic>
          <a:graphicData uri="http://schemas.openxmlformats.org/drawingml/2006/table">
            <a:tbl>
              <a:tblPr firstRow="1" bandRow="1">
                <a:tableStyleId>{5C22544A-7EE6-4342-B048-85BDC9FD1C3A}</a:tableStyleId>
              </a:tblPr>
              <a:tblGrid>
                <a:gridCol w="548592">
                  <a:extLst>
                    <a:ext uri="{9D8B030D-6E8A-4147-A177-3AD203B41FA5}">
                      <a16:colId xmlns:a16="http://schemas.microsoft.com/office/drawing/2014/main" val="2259828529"/>
                    </a:ext>
                  </a:extLst>
                </a:gridCol>
                <a:gridCol w="548592">
                  <a:extLst>
                    <a:ext uri="{9D8B030D-6E8A-4147-A177-3AD203B41FA5}">
                      <a16:colId xmlns:a16="http://schemas.microsoft.com/office/drawing/2014/main" val="3952378150"/>
                    </a:ext>
                  </a:extLst>
                </a:gridCol>
                <a:gridCol w="548592">
                  <a:extLst>
                    <a:ext uri="{9D8B030D-6E8A-4147-A177-3AD203B41FA5}">
                      <a16:colId xmlns:a16="http://schemas.microsoft.com/office/drawing/2014/main" val="1659306849"/>
                    </a:ext>
                  </a:extLst>
                </a:gridCol>
                <a:gridCol w="548592">
                  <a:extLst>
                    <a:ext uri="{9D8B030D-6E8A-4147-A177-3AD203B41FA5}">
                      <a16:colId xmlns:a16="http://schemas.microsoft.com/office/drawing/2014/main" val="175316059"/>
                    </a:ext>
                  </a:extLst>
                </a:gridCol>
                <a:gridCol w="548592">
                  <a:extLst>
                    <a:ext uri="{9D8B030D-6E8A-4147-A177-3AD203B41FA5}">
                      <a16:colId xmlns:a16="http://schemas.microsoft.com/office/drawing/2014/main" val="1096487621"/>
                    </a:ext>
                  </a:extLst>
                </a:gridCol>
                <a:gridCol w="548592">
                  <a:extLst>
                    <a:ext uri="{9D8B030D-6E8A-4147-A177-3AD203B41FA5}">
                      <a16:colId xmlns:a16="http://schemas.microsoft.com/office/drawing/2014/main" val="2540878442"/>
                    </a:ext>
                  </a:extLst>
                </a:gridCol>
                <a:gridCol w="519196">
                  <a:extLst>
                    <a:ext uri="{9D8B030D-6E8A-4147-A177-3AD203B41FA5}">
                      <a16:colId xmlns:a16="http://schemas.microsoft.com/office/drawing/2014/main" val="3379115788"/>
                    </a:ext>
                  </a:extLst>
                </a:gridCol>
                <a:gridCol w="577988">
                  <a:extLst>
                    <a:ext uri="{9D8B030D-6E8A-4147-A177-3AD203B41FA5}">
                      <a16:colId xmlns:a16="http://schemas.microsoft.com/office/drawing/2014/main" val="1034166305"/>
                    </a:ext>
                  </a:extLst>
                </a:gridCol>
                <a:gridCol w="548592">
                  <a:extLst>
                    <a:ext uri="{9D8B030D-6E8A-4147-A177-3AD203B41FA5}">
                      <a16:colId xmlns:a16="http://schemas.microsoft.com/office/drawing/2014/main" val="292623885"/>
                    </a:ext>
                  </a:extLst>
                </a:gridCol>
                <a:gridCol w="548592">
                  <a:extLst>
                    <a:ext uri="{9D8B030D-6E8A-4147-A177-3AD203B41FA5}">
                      <a16:colId xmlns:a16="http://schemas.microsoft.com/office/drawing/2014/main" val="529382973"/>
                    </a:ext>
                  </a:extLst>
                </a:gridCol>
                <a:gridCol w="548592">
                  <a:extLst>
                    <a:ext uri="{9D8B030D-6E8A-4147-A177-3AD203B41FA5}">
                      <a16:colId xmlns:a16="http://schemas.microsoft.com/office/drawing/2014/main" val="1759674142"/>
                    </a:ext>
                  </a:extLst>
                </a:gridCol>
                <a:gridCol w="548592">
                  <a:extLst>
                    <a:ext uri="{9D8B030D-6E8A-4147-A177-3AD203B41FA5}">
                      <a16:colId xmlns:a16="http://schemas.microsoft.com/office/drawing/2014/main" val="435842641"/>
                    </a:ext>
                  </a:extLst>
                </a:gridCol>
              </a:tblGrid>
              <a:tr h="370840">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vi-VN" dirty="0"/>
                    </a:p>
                  </a:txBody>
                  <a:tcPr>
                    <a:lnL w="12700" cap="flat" cmpd="sng" algn="ctr">
                      <a:solidFill>
                        <a:srgbClr val="FF0000"/>
                      </a:solidFill>
                      <a:prstDash val="solid"/>
                      <a:round/>
                      <a:headEnd type="none" w="med" len="med"/>
                      <a:tailEnd type="none" w="med" len="med"/>
                    </a:lnL>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extLst>
                  <a:ext uri="{0D108BD9-81ED-4DB2-BD59-A6C34878D82A}">
                    <a16:rowId xmlns:a16="http://schemas.microsoft.com/office/drawing/2014/main" val="2849660127"/>
                  </a:ext>
                </a:extLst>
              </a:tr>
            </a:tbl>
          </a:graphicData>
        </a:graphic>
      </p:graphicFrame>
      <p:graphicFrame>
        <p:nvGraphicFramePr>
          <p:cNvPr id="39" name="Table 38">
            <a:extLst>
              <a:ext uri="{FF2B5EF4-FFF2-40B4-BE49-F238E27FC236}">
                <a16:creationId xmlns:a16="http://schemas.microsoft.com/office/drawing/2014/main" id="{30E4C7F9-F8C4-738E-20A0-8C4D8A3B236A}"/>
              </a:ext>
            </a:extLst>
          </p:cNvPr>
          <p:cNvGraphicFramePr>
            <a:graphicFrameLocks noGrp="1"/>
          </p:cNvGraphicFramePr>
          <p:nvPr>
            <p:extLst>
              <p:ext uri="{D42A27DB-BD31-4B8C-83A1-F6EECF244321}">
                <p14:modId xmlns:p14="http://schemas.microsoft.com/office/powerpoint/2010/main" val="2577854233"/>
              </p:ext>
            </p:extLst>
          </p:nvPr>
        </p:nvGraphicFramePr>
        <p:xfrm>
          <a:off x="5959802" y="3528932"/>
          <a:ext cx="4369800" cy="370840"/>
        </p:xfrm>
        <a:graphic>
          <a:graphicData uri="http://schemas.openxmlformats.org/drawingml/2006/table">
            <a:tbl>
              <a:tblPr firstRow="1" bandRow="1">
                <a:tableStyleId>{5C22544A-7EE6-4342-B048-85BDC9FD1C3A}</a:tableStyleId>
              </a:tblPr>
              <a:tblGrid>
                <a:gridCol w="539610">
                  <a:extLst>
                    <a:ext uri="{9D8B030D-6E8A-4147-A177-3AD203B41FA5}">
                      <a16:colId xmlns:a16="http://schemas.microsoft.com/office/drawing/2014/main" val="2504169422"/>
                    </a:ext>
                  </a:extLst>
                </a:gridCol>
                <a:gridCol w="552840">
                  <a:extLst>
                    <a:ext uri="{9D8B030D-6E8A-4147-A177-3AD203B41FA5}">
                      <a16:colId xmlns:a16="http://schemas.microsoft.com/office/drawing/2014/main" val="3428979773"/>
                    </a:ext>
                  </a:extLst>
                </a:gridCol>
                <a:gridCol w="504995">
                  <a:extLst>
                    <a:ext uri="{9D8B030D-6E8A-4147-A177-3AD203B41FA5}">
                      <a16:colId xmlns:a16="http://schemas.microsoft.com/office/drawing/2014/main" val="456870359"/>
                    </a:ext>
                  </a:extLst>
                </a:gridCol>
                <a:gridCol w="573741">
                  <a:extLst>
                    <a:ext uri="{9D8B030D-6E8A-4147-A177-3AD203B41FA5}">
                      <a16:colId xmlns:a16="http://schemas.microsoft.com/office/drawing/2014/main" val="1067550318"/>
                    </a:ext>
                  </a:extLst>
                </a:gridCol>
                <a:gridCol w="559939">
                  <a:extLst>
                    <a:ext uri="{9D8B030D-6E8A-4147-A177-3AD203B41FA5}">
                      <a16:colId xmlns:a16="http://schemas.microsoft.com/office/drawing/2014/main" val="1706197784"/>
                    </a:ext>
                  </a:extLst>
                </a:gridCol>
                <a:gridCol w="546225">
                  <a:extLst>
                    <a:ext uri="{9D8B030D-6E8A-4147-A177-3AD203B41FA5}">
                      <a16:colId xmlns:a16="http://schemas.microsoft.com/office/drawing/2014/main" val="4209944396"/>
                    </a:ext>
                  </a:extLst>
                </a:gridCol>
                <a:gridCol w="546225">
                  <a:extLst>
                    <a:ext uri="{9D8B030D-6E8A-4147-A177-3AD203B41FA5}">
                      <a16:colId xmlns:a16="http://schemas.microsoft.com/office/drawing/2014/main" val="1959800759"/>
                    </a:ext>
                  </a:extLst>
                </a:gridCol>
                <a:gridCol w="546225">
                  <a:extLst>
                    <a:ext uri="{9D8B030D-6E8A-4147-A177-3AD203B41FA5}">
                      <a16:colId xmlns:a16="http://schemas.microsoft.com/office/drawing/2014/main" val="177157051"/>
                    </a:ext>
                  </a:extLst>
                </a:gridCol>
              </a:tblGrid>
              <a:tr h="370840">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vi-VN" dirty="0"/>
                    </a:p>
                  </a:txBody>
                  <a:tcPr>
                    <a:lnL w="12700" cap="flat" cmpd="sng" algn="ctr">
                      <a:solidFill>
                        <a:srgbClr val="FF0000"/>
                      </a:solidFill>
                      <a:prstDash val="solid"/>
                      <a:round/>
                      <a:headEnd type="none" w="med" len="med"/>
                      <a:tailEnd type="none" w="med" len="med"/>
                    </a:lnL>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extLst>
                  <a:ext uri="{0D108BD9-81ED-4DB2-BD59-A6C34878D82A}">
                    <a16:rowId xmlns:a16="http://schemas.microsoft.com/office/drawing/2014/main" val="2687202988"/>
                  </a:ext>
                </a:extLst>
              </a:tr>
            </a:tbl>
          </a:graphicData>
        </a:graphic>
      </p:graphicFrame>
      <p:graphicFrame>
        <p:nvGraphicFramePr>
          <p:cNvPr id="41" name="Table 40">
            <a:extLst>
              <a:ext uri="{FF2B5EF4-FFF2-40B4-BE49-F238E27FC236}">
                <a16:creationId xmlns:a16="http://schemas.microsoft.com/office/drawing/2014/main" id="{8D838D36-A79C-0353-7724-75AADEC5F57F}"/>
              </a:ext>
            </a:extLst>
          </p:cNvPr>
          <p:cNvGraphicFramePr>
            <a:graphicFrameLocks noGrp="1"/>
          </p:cNvGraphicFramePr>
          <p:nvPr>
            <p:extLst>
              <p:ext uri="{D42A27DB-BD31-4B8C-83A1-F6EECF244321}">
                <p14:modId xmlns:p14="http://schemas.microsoft.com/office/powerpoint/2010/main" val="940450272"/>
              </p:ext>
            </p:extLst>
          </p:nvPr>
        </p:nvGraphicFramePr>
        <p:xfrm>
          <a:off x="5961528" y="3878127"/>
          <a:ext cx="3836896" cy="370840"/>
        </p:xfrm>
        <a:graphic>
          <a:graphicData uri="http://schemas.openxmlformats.org/drawingml/2006/table">
            <a:tbl>
              <a:tblPr firstRow="1" bandRow="1">
                <a:tableStyleId>{5C22544A-7EE6-4342-B048-85BDC9FD1C3A}</a:tableStyleId>
              </a:tblPr>
              <a:tblGrid>
                <a:gridCol w="549889">
                  <a:extLst>
                    <a:ext uri="{9D8B030D-6E8A-4147-A177-3AD203B41FA5}">
                      <a16:colId xmlns:a16="http://schemas.microsoft.com/office/drawing/2014/main" val="2567608316"/>
                    </a:ext>
                  </a:extLst>
                </a:gridCol>
                <a:gridCol w="549889">
                  <a:extLst>
                    <a:ext uri="{9D8B030D-6E8A-4147-A177-3AD203B41FA5}">
                      <a16:colId xmlns:a16="http://schemas.microsoft.com/office/drawing/2014/main" val="1372377529"/>
                    </a:ext>
                  </a:extLst>
                </a:gridCol>
                <a:gridCol w="504906">
                  <a:extLst>
                    <a:ext uri="{9D8B030D-6E8A-4147-A177-3AD203B41FA5}">
                      <a16:colId xmlns:a16="http://schemas.microsoft.com/office/drawing/2014/main" val="473846907"/>
                    </a:ext>
                  </a:extLst>
                </a:gridCol>
                <a:gridCol w="555812">
                  <a:extLst>
                    <a:ext uri="{9D8B030D-6E8A-4147-A177-3AD203B41FA5}">
                      <a16:colId xmlns:a16="http://schemas.microsoft.com/office/drawing/2014/main" val="3868369621"/>
                    </a:ext>
                  </a:extLst>
                </a:gridCol>
                <a:gridCol w="564776">
                  <a:extLst>
                    <a:ext uri="{9D8B030D-6E8A-4147-A177-3AD203B41FA5}">
                      <a16:colId xmlns:a16="http://schemas.microsoft.com/office/drawing/2014/main" val="949836934"/>
                    </a:ext>
                  </a:extLst>
                </a:gridCol>
                <a:gridCol w="537882">
                  <a:extLst>
                    <a:ext uri="{9D8B030D-6E8A-4147-A177-3AD203B41FA5}">
                      <a16:colId xmlns:a16="http://schemas.microsoft.com/office/drawing/2014/main" val="3200090481"/>
                    </a:ext>
                  </a:extLst>
                </a:gridCol>
                <a:gridCol w="573742">
                  <a:extLst>
                    <a:ext uri="{9D8B030D-6E8A-4147-A177-3AD203B41FA5}">
                      <a16:colId xmlns:a16="http://schemas.microsoft.com/office/drawing/2014/main" val="2121388418"/>
                    </a:ext>
                  </a:extLst>
                </a:gridCol>
              </a:tblGrid>
              <a:tr h="370840">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vi-VN" dirty="0"/>
                    </a:p>
                  </a:txBody>
                  <a:tcPr>
                    <a:lnL w="12700" cap="flat" cmpd="sng" algn="ctr">
                      <a:solidFill>
                        <a:srgbClr val="FF0000"/>
                      </a:solidFill>
                      <a:prstDash val="solid"/>
                      <a:round/>
                      <a:headEnd type="none" w="med" len="med"/>
                      <a:tailEnd type="none" w="med" len="med"/>
                    </a:lnL>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extLst>
                  <a:ext uri="{0D108BD9-81ED-4DB2-BD59-A6C34878D82A}">
                    <a16:rowId xmlns:a16="http://schemas.microsoft.com/office/drawing/2014/main" val="649452890"/>
                  </a:ext>
                </a:extLst>
              </a:tr>
            </a:tbl>
          </a:graphicData>
        </a:graphic>
      </p:graphicFrame>
      <p:graphicFrame>
        <p:nvGraphicFramePr>
          <p:cNvPr id="42" name="Table 41">
            <a:extLst>
              <a:ext uri="{FF2B5EF4-FFF2-40B4-BE49-F238E27FC236}">
                <a16:creationId xmlns:a16="http://schemas.microsoft.com/office/drawing/2014/main" id="{BE4C76F0-A9E9-224C-E273-1BC1297436CE}"/>
              </a:ext>
            </a:extLst>
          </p:cNvPr>
          <p:cNvGraphicFramePr>
            <a:graphicFrameLocks noGrp="1"/>
          </p:cNvGraphicFramePr>
          <p:nvPr>
            <p:extLst>
              <p:ext uri="{D42A27DB-BD31-4B8C-83A1-F6EECF244321}">
                <p14:modId xmlns:p14="http://schemas.microsoft.com/office/powerpoint/2010/main" val="3594826944"/>
              </p:ext>
            </p:extLst>
          </p:nvPr>
        </p:nvGraphicFramePr>
        <p:xfrm>
          <a:off x="4384911" y="4212622"/>
          <a:ext cx="3737113" cy="370840"/>
        </p:xfrm>
        <a:graphic>
          <a:graphicData uri="http://schemas.openxmlformats.org/drawingml/2006/table">
            <a:tbl>
              <a:tblPr firstRow="1" bandRow="1">
                <a:tableStyleId>{5C22544A-7EE6-4342-B048-85BDC9FD1C3A}</a:tableStyleId>
              </a:tblPr>
              <a:tblGrid>
                <a:gridCol w="537113">
                  <a:extLst>
                    <a:ext uri="{9D8B030D-6E8A-4147-A177-3AD203B41FA5}">
                      <a16:colId xmlns:a16="http://schemas.microsoft.com/office/drawing/2014/main" val="2988329748"/>
                    </a:ext>
                  </a:extLst>
                </a:gridCol>
                <a:gridCol w="537113">
                  <a:extLst>
                    <a:ext uri="{9D8B030D-6E8A-4147-A177-3AD203B41FA5}">
                      <a16:colId xmlns:a16="http://schemas.microsoft.com/office/drawing/2014/main" val="2189422010"/>
                    </a:ext>
                  </a:extLst>
                </a:gridCol>
                <a:gridCol w="537113">
                  <a:extLst>
                    <a:ext uri="{9D8B030D-6E8A-4147-A177-3AD203B41FA5}">
                      <a16:colId xmlns:a16="http://schemas.microsoft.com/office/drawing/2014/main" val="204493111"/>
                    </a:ext>
                  </a:extLst>
                </a:gridCol>
                <a:gridCol w="521091">
                  <a:extLst>
                    <a:ext uri="{9D8B030D-6E8A-4147-A177-3AD203B41FA5}">
                      <a16:colId xmlns:a16="http://schemas.microsoft.com/office/drawing/2014/main" val="3144377141"/>
                    </a:ext>
                  </a:extLst>
                </a:gridCol>
                <a:gridCol w="553135">
                  <a:extLst>
                    <a:ext uri="{9D8B030D-6E8A-4147-A177-3AD203B41FA5}">
                      <a16:colId xmlns:a16="http://schemas.microsoft.com/office/drawing/2014/main" val="1575140649"/>
                    </a:ext>
                  </a:extLst>
                </a:gridCol>
                <a:gridCol w="486771">
                  <a:extLst>
                    <a:ext uri="{9D8B030D-6E8A-4147-A177-3AD203B41FA5}">
                      <a16:colId xmlns:a16="http://schemas.microsoft.com/office/drawing/2014/main" val="1539883234"/>
                    </a:ext>
                  </a:extLst>
                </a:gridCol>
                <a:gridCol w="564777">
                  <a:extLst>
                    <a:ext uri="{9D8B030D-6E8A-4147-A177-3AD203B41FA5}">
                      <a16:colId xmlns:a16="http://schemas.microsoft.com/office/drawing/2014/main" val="256096640"/>
                    </a:ext>
                  </a:extLst>
                </a:gridCol>
              </a:tblGrid>
              <a:tr h="370840">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vi-VN" dirty="0"/>
                    </a:p>
                  </a:txBody>
                  <a:tcPr>
                    <a:lnL w="12700"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3152923885"/>
                  </a:ext>
                </a:extLst>
              </a:tr>
            </a:tbl>
          </a:graphicData>
        </a:graphic>
      </p:graphicFrame>
      <p:graphicFrame>
        <p:nvGraphicFramePr>
          <p:cNvPr id="43" name="Table 42">
            <a:extLst>
              <a:ext uri="{FF2B5EF4-FFF2-40B4-BE49-F238E27FC236}">
                <a16:creationId xmlns:a16="http://schemas.microsoft.com/office/drawing/2014/main" id="{E9ED19E4-EA94-0F5A-E652-B7C422EFCBDB}"/>
              </a:ext>
            </a:extLst>
          </p:cNvPr>
          <p:cNvGraphicFramePr>
            <a:graphicFrameLocks noGrp="1"/>
          </p:cNvGraphicFramePr>
          <p:nvPr>
            <p:extLst>
              <p:ext uri="{D42A27DB-BD31-4B8C-83A1-F6EECF244321}">
                <p14:modId xmlns:p14="http://schemas.microsoft.com/office/powerpoint/2010/main" val="4253782430"/>
              </p:ext>
            </p:extLst>
          </p:nvPr>
        </p:nvGraphicFramePr>
        <p:xfrm>
          <a:off x="6013478" y="4561817"/>
          <a:ext cx="2626660" cy="370840"/>
        </p:xfrm>
        <a:graphic>
          <a:graphicData uri="http://schemas.openxmlformats.org/drawingml/2006/table">
            <a:tbl>
              <a:tblPr firstRow="1" bandRow="1">
                <a:tableStyleId>{5C22544A-7EE6-4342-B048-85BDC9FD1C3A}</a:tableStyleId>
              </a:tblPr>
              <a:tblGrid>
                <a:gridCol w="512828">
                  <a:extLst>
                    <a:ext uri="{9D8B030D-6E8A-4147-A177-3AD203B41FA5}">
                      <a16:colId xmlns:a16="http://schemas.microsoft.com/office/drawing/2014/main" val="1639004023"/>
                    </a:ext>
                  </a:extLst>
                </a:gridCol>
                <a:gridCol w="537836">
                  <a:extLst>
                    <a:ext uri="{9D8B030D-6E8A-4147-A177-3AD203B41FA5}">
                      <a16:colId xmlns:a16="http://schemas.microsoft.com/office/drawing/2014/main" val="497878943"/>
                    </a:ext>
                  </a:extLst>
                </a:gridCol>
                <a:gridCol w="493105">
                  <a:extLst>
                    <a:ext uri="{9D8B030D-6E8A-4147-A177-3AD203B41FA5}">
                      <a16:colId xmlns:a16="http://schemas.microsoft.com/office/drawing/2014/main" val="1352478798"/>
                    </a:ext>
                  </a:extLst>
                </a:gridCol>
                <a:gridCol w="557559">
                  <a:extLst>
                    <a:ext uri="{9D8B030D-6E8A-4147-A177-3AD203B41FA5}">
                      <a16:colId xmlns:a16="http://schemas.microsoft.com/office/drawing/2014/main" val="2154184757"/>
                    </a:ext>
                  </a:extLst>
                </a:gridCol>
                <a:gridCol w="525332">
                  <a:extLst>
                    <a:ext uri="{9D8B030D-6E8A-4147-A177-3AD203B41FA5}">
                      <a16:colId xmlns:a16="http://schemas.microsoft.com/office/drawing/2014/main" val="3618826713"/>
                    </a:ext>
                  </a:extLst>
                </a:gridCol>
              </a:tblGrid>
              <a:tr h="370840">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vi-VN" dirty="0"/>
                    </a:p>
                  </a:txBody>
                  <a:tcPr>
                    <a:lnL w="12700" cap="flat" cmpd="sng" algn="ctr">
                      <a:solidFill>
                        <a:srgbClr val="FF0000"/>
                      </a:solidFill>
                      <a:prstDash val="solid"/>
                      <a:round/>
                      <a:headEnd type="none" w="med" len="med"/>
                      <a:tailEnd type="none" w="med" len="med"/>
                    </a:lnL>
                  </a:tcPr>
                </a:tc>
                <a:tc>
                  <a:txBody>
                    <a:bodyPr/>
                    <a:lstStyle/>
                    <a:p>
                      <a:pPr algn="ctr"/>
                      <a:endParaRPr lang="vi-VN" dirty="0"/>
                    </a:p>
                  </a:txBody>
                  <a:tcPr/>
                </a:tc>
                <a:extLst>
                  <a:ext uri="{0D108BD9-81ED-4DB2-BD59-A6C34878D82A}">
                    <a16:rowId xmlns:a16="http://schemas.microsoft.com/office/drawing/2014/main" val="1004729773"/>
                  </a:ext>
                </a:extLst>
              </a:tr>
            </a:tbl>
          </a:graphicData>
        </a:graphic>
      </p:graphicFrame>
      <p:graphicFrame>
        <p:nvGraphicFramePr>
          <p:cNvPr id="44" name="Table 43">
            <a:extLst>
              <a:ext uri="{FF2B5EF4-FFF2-40B4-BE49-F238E27FC236}">
                <a16:creationId xmlns:a16="http://schemas.microsoft.com/office/drawing/2014/main" id="{488F760D-5EDF-B0A1-4BAB-C7491EF521BF}"/>
              </a:ext>
            </a:extLst>
          </p:cNvPr>
          <p:cNvGraphicFramePr>
            <a:graphicFrameLocks noGrp="1"/>
          </p:cNvGraphicFramePr>
          <p:nvPr>
            <p:extLst>
              <p:ext uri="{D42A27DB-BD31-4B8C-83A1-F6EECF244321}">
                <p14:modId xmlns:p14="http://schemas.microsoft.com/office/powerpoint/2010/main" val="3543679597"/>
              </p:ext>
            </p:extLst>
          </p:nvPr>
        </p:nvGraphicFramePr>
        <p:xfrm>
          <a:off x="2986317" y="4931313"/>
          <a:ext cx="4561965" cy="370840"/>
        </p:xfrm>
        <a:graphic>
          <a:graphicData uri="http://schemas.openxmlformats.org/drawingml/2006/table">
            <a:tbl>
              <a:tblPr firstRow="1" bandRow="1">
                <a:tableStyleId>{5C22544A-7EE6-4342-B048-85BDC9FD1C3A}</a:tableStyleId>
              </a:tblPr>
              <a:tblGrid>
                <a:gridCol w="509315">
                  <a:extLst>
                    <a:ext uri="{9D8B030D-6E8A-4147-A177-3AD203B41FA5}">
                      <a16:colId xmlns:a16="http://schemas.microsoft.com/office/drawing/2014/main" val="3279798161"/>
                    </a:ext>
                  </a:extLst>
                </a:gridCol>
                <a:gridCol w="509315">
                  <a:extLst>
                    <a:ext uri="{9D8B030D-6E8A-4147-A177-3AD203B41FA5}">
                      <a16:colId xmlns:a16="http://schemas.microsoft.com/office/drawing/2014/main" val="2830918012"/>
                    </a:ext>
                  </a:extLst>
                </a:gridCol>
                <a:gridCol w="509315">
                  <a:extLst>
                    <a:ext uri="{9D8B030D-6E8A-4147-A177-3AD203B41FA5}">
                      <a16:colId xmlns:a16="http://schemas.microsoft.com/office/drawing/2014/main" val="1863846682"/>
                    </a:ext>
                  </a:extLst>
                </a:gridCol>
                <a:gridCol w="509315">
                  <a:extLst>
                    <a:ext uri="{9D8B030D-6E8A-4147-A177-3AD203B41FA5}">
                      <a16:colId xmlns:a16="http://schemas.microsoft.com/office/drawing/2014/main" val="2547425531"/>
                    </a:ext>
                  </a:extLst>
                </a:gridCol>
                <a:gridCol w="509315">
                  <a:extLst>
                    <a:ext uri="{9D8B030D-6E8A-4147-A177-3AD203B41FA5}">
                      <a16:colId xmlns:a16="http://schemas.microsoft.com/office/drawing/2014/main" val="2368758600"/>
                    </a:ext>
                  </a:extLst>
                </a:gridCol>
                <a:gridCol w="509315">
                  <a:extLst>
                    <a:ext uri="{9D8B030D-6E8A-4147-A177-3AD203B41FA5}">
                      <a16:colId xmlns:a16="http://schemas.microsoft.com/office/drawing/2014/main" val="3343773356"/>
                    </a:ext>
                  </a:extLst>
                </a:gridCol>
                <a:gridCol w="475134">
                  <a:extLst>
                    <a:ext uri="{9D8B030D-6E8A-4147-A177-3AD203B41FA5}">
                      <a16:colId xmlns:a16="http://schemas.microsoft.com/office/drawing/2014/main" val="1492257715"/>
                    </a:ext>
                  </a:extLst>
                </a:gridCol>
                <a:gridCol w="543496">
                  <a:extLst>
                    <a:ext uri="{9D8B030D-6E8A-4147-A177-3AD203B41FA5}">
                      <a16:colId xmlns:a16="http://schemas.microsoft.com/office/drawing/2014/main" val="3849288438"/>
                    </a:ext>
                  </a:extLst>
                </a:gridCol>
                <a:gridCol w="487445">
                  <a:extLst>
                    <a:ext uri="{9D8B030D-6E8A-4147-A177-3AD203B41FA5}">
                      <a16:colId xmlns:a16="http://schemas.microsoft.com/office/drawing/2014/main" val="382453594"/>
                    </a:ext>
                  </a:extLst>
                </a:gridCol>
              </a:tblGrid>
              <a:tr h="370840">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tc>
                <a:tc>
                  <a:txBody>
                    <a:bodyPr/>
                    <a:lstStyle/>
                    <a:p>
                      <a:pPr algn="ctr"/>
                      <a:endParaRPr lang="vi-VN" dirty="0"/>
                    </a:p>
                  </a:txBody>
                  <a:tcPr>
                    <a:lnR w="12700" cap="flat" cmpd="sng" algn="ctr">
                      <a:solidFill>
                        <a:srgbClr val="FF0000"/>
                      </a:solidFill>
                      <a:prstDash val="solid"/>
                      <a:round/>
                      <a:headEnd type="none" w="med" len="med"/>
                      <a:tailEnd type="none" w="med" len="med"/>
                    </a:lnR>
                  </a:tcPr>
                </a:tc>
                <a:tc>
                  <a:txBody>
                    <a:bodyPr/>
                    <a:lstStyle/>
                    <a:p>
                      <a:pPr algn="ctr"/>
                      <a:endParaRPr lang="vi-VN" dirty="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57796464"/>
                  </a:ext>
                </a:extLst>
              </a:tr>
            </a:tbl>
          </a:graphicData>
        </a:graphic>
      </p:graphicFrame>
      <p:sp>
        <p:nvSpPr>
          <p:cNvPr id="45" name="Hexagon 44">
            <a:extLst>
              <a:ext uri="{FF2B5EF4-FFF2-40B4-BE49-F238E27FC236}">
                <a16:creationId xmlns:a16="http://schemas.microsoft.com/office/drawing/2014/main" id="{B170CE5D-71E3-97A5-98C6-59EDE6B9EBBC}"/>
              </a:ext>
            </a:extLst>
          </p:cNvPr>
          <p:cNvSpPr/>
          <p:nvPr/>
        </p:nvSpPr>
        <p:spPr>
          <a:xfrm>
            <a:off x="2341515" y="3522283"/>
            <a:ext cx="566048" cy="347476"/>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5</a:t>
            </a:r>
          </a:p>
        </p:txBody>
      </p:sp>
      <p:sp>
        <p:nvSpPr>
          <p:cNvPr id="46" name="Hexagon 45">
            <a:extLst>
              <a:ext uri="{FF2B5EF4-FFF2-40B4-BE49-F238E27FC236}">
                <a16:creationId xmlns:a16="http://schemas.microsoft.com/office/drawing/2014/main" id="{CC6B5147-3F24-277E-37E8-752D798B2DAD}"/>
              </a:ext>
            </a:extLst>
          </p:cNvPr>
          <p:cNvSpPr/>
          <p:nvPr/>
        </p:nvSpPr>
        <p:spPr>
          <a:xfrm>
            <a:off x="2358787" y="3875730"/>
            <a:ext cx="566048" cy="303929"/>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6</a:t>
            </a:r>
          </a:p>
        </p:txBody>
      </p:sp>
      <p:sp>
        <p:nvSpPr>
          <p:cNvPr id="47" name="Hexagon 46">
            <a:extLst>
              <a:ext uri="{FF2B5EF4-FFF2-40B4-BE49-F238E27FC236}">
                <a16:creationId xmlns:a16="http://schemas.microsoft.com/office/drawing/2014/main" id="{3BBC3F19-4BC5-EB00-CFE0-F7EAF7E4E927}"/>
              </a:ext>
            </a:extLst>
          </p:cNvPr>
          <p:cNvSpPr/>
          <p:nvPr/>
        </p:nvSpPr>
        <p:spPr>
          <a:xfrm>
            <a:off x="2358787" y="4179659"/>
            <a:ext cx="566048" cy="333304"/>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7</a:t>
            </a:r>
          </a:p>
        </p:txBody>
      </p:sp>
      <p:sp>
        <p:nvSpPr>
          <p:cNvPr id="48" name="Hexagon 47">
            <a:extLst>
              <a:ext uri="{FF2B5EF4-FFF2-40B4-BE49-F238E27FC236}">
                <a16:creationId xmlns:a16="http://schemas.microsoft.com/office/drawing/2014/main" id="{BAF24856-C861-54DD-C94E-BF5422C897F0}"/>
              </a:ext>
            </a:extLst>
          </p:cNvPr>
          <p:cNvSpPr/>
          <p:nvPr/>
        </p:nvSpPr>
        <p:spPr>
          <a:xfrm>
            <a:off x="2335745" y="4540589"/>
            <a:ext cx="566048" cy="372045"/>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8</a:t>
            </a:r>
          </a:p>
        </p:txBody>
      </p:sp>
      <p:sp>
        <p:nvSpPr>
          <p:cNvPr id="49" name="Hexagon 48">
            <a:extLst>
              <a:ext uri="{FF2B5EF4-FFF2-40B4-BE49-F238E27FC236}">
                <a16:creationId xmlns:a16="http://schemas.microsoft.com/office/drawing/2014/main" id="{221F81A1-7E9E-C69D-6E8C-F0872C924DBB}"/>
              </a:ext>
            </a:extLst>
          </p:cNvPr>
          <p:cNvSpPr/>
          <p:nvPr/>
        </p:nvSpPr>
        <p:spPr>
          <a:xfrm>
            <a:off x="2342654" y="4931313"/>
            <a:ext cx="566048" cy="372045"/>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9</a:t>
            </a:r>
          </a:p>
        </p:txBody>
      </p:sp>
      <p:sp>
        <p:nvSpPr>
          <p:cNvPr id="3" name="Flowchart: Punched Tape 2">
            <a:extLst>
              <a:ext uri="{FF2B5EF4-FFF2-40B4-BE49-F238E27FC236}">
                <a16:creationId xmlns:a16="http://schemas.microsoft.com/office/drawing/2014/main" id="{DAE52C40-2D82-5783-09B6-DD143ACEFAEE}"/>
              </a:ext>
            </a:extLst>
          </p:cNvPr>
          <p:cNvSpPr/>
          <p:nvPr/>
        </p:nvSpPr>
        <p:spPr>
          <a:xfrm>
            <a:off x="5527050" y="5486734"/>
            <a:ext cx="4179076" cy="1032885"/>
          </a:xfrm>
          <a:prstGeom prst="flowChartPunchedTap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9 CHỮ CÁI</a:t>
            </a:r>
          </a:p>
        </p:txBody>
      </p:sp>
    </p:spTree>
    <p:extLst>
      <p:ext uri="{BB962C8B-B14F-4D97-AF65-F5344CB8AC3E}">
        <p14:creationId xmlns:p14="http://schemas.microsoft.com/office/powerpoint/2010/main" val="426961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9167" b="88889" l="30000" r="66667">
                        <a14:foregroundMark x1="41667" y1="35556" x2="41667" y2="35556"/>
                        <a14:foregroundMark x1="43611" y1="30556" x2="43611" y2="30556"/>
                        <a14:foregroundMark x1="45278" y1="26389" x2="45278" y2="26389"/>
                        <a14:foregroundMark x1="41944" y1="30278" x2="41944" y2="30278"/>
                        <a14:foregroundMark x1="40833" y1="33333" x2="40833" y2="33333"/>
                        <a14:foregroundMark x1="38611" y1="36944" x2="38611" y2="36944"/>
                        <a14:foregroundMark x1="57222" y1="33333" x2="57222" y2="33333"/>
                        <a14:foregroundMark x1="55833" y1="30000" x2="55833" y2="30000"/>
                        <a14:foregroundMark x1="56111" y1="38611" x2="56111" y2="38611"/>
                        <a14:foregroundMark x1="57500" y1="43333" x2="57500" y2="43333"/>
                        <a14:foregroundMark x1="58889" y1="52222" x2="58889" y2="52222"/>
                        <a14:foregroundMark x1="58889" y1="57500" x2="58889" y2="57500"/>
                        <a14:foregroundMark x1="59167" y1="65000" x2="59167" y2="65000"/>
                        <a14:foregroundMark x1="59167" y1="63056" x2="59167" y2="63056"/>
                        <a14:foregroundMark x1="58889" y1="60833" x2="58889" y2="60833"/>
                        <a14:foregroundMark x1="58333" y1="68889" x2="58333" y2="68889"/>
                        <a14:foregroundMark x1="58611" y1="67500" x2="58611" y2="67500"/>
                        <a14:foregroundMark x1="59722" y1="71667" x2="59722" y2="71667"/>
                      </a14:backgroundRemoval>
                    </a14:imgEffect>
                  </a14:imgLayer>
                </a14:imgProps>
              </a:ext>
            </a:extLst>
          </a:blip>
          <a:srcRect l="33512" t="8530" r="33799" b="9749"/>
          <a:stretch/>
        </p:blipFill>
        <p:spPr>
          <a:xfrm>
            <a:off x="8792496" y="571499"/>
            <a:ext cx="3156156" cy="5936229"/>
          </a:xfrm>
          <a:prstGeom prst="rect">
            <a:avLst/>
          </a:prstGeom>
        </p:spPr>
      </p:pic>
      <p:sp>
        <p:nvSpPr>
          <p:cNvPr id="12" name="TextBox 11">
            <a:extLst>
              <a:ext uri="{FF2B5EF4-FFF2-40B4-BE49-F238E27FC236}">
                <a16:creationId xmlns:a16="http://schemas.microsoft.com/office/drawing/2014/main" id="{134CE8EE-EE58-4AD7-82BB-D0634B3B89EC}"/>
              </a:ext>
            </a:extLst>
          </p:cNvPr>
          <p:cNvSpPr txBox="1"/>
          <p:nvPr/>
        </p:nvSpPr>
        <p:spPr>
          <a:xfrm>
            <a:off x="2774272" y="6142679"/>
            <a:ext cx="6276512" cy="287643"/>
          </a:xfrm>
          <a:prstGeom prst="rect">
            <a:avLst/>
          </a:prstGeom>
          <a:noFill/>
        </p:spPr>
        <p:txBody>
          <a:bodyPr wrap="square">
            <a:spAutoFit/>
          </a:bodyPr>
          <a:lstStyle/>
          <a:p>
            <a:pPr marL="0" marR="0">
              <a:lnSpc>
                <a:spcPct val="115000"/>
              </a:lnSpc>
              <a:spcBef>
                <a:spcPts val="0"/>
              </a:spcBef>
              <a:spcAft>
                <a:spcPts val="800"/>
              </a:spcAft>
            </a:pPr>
            <a:r>
              <a:rPr lang="en-US" sz="1200" dirty="0" err="1">
                <a:solidFill>
                  <a:srgbClr val="FFFFFF"/>
                </a:solidFill>
                <a:effectLst/>
                <a:latin typeface="Times New Roman" panose="02020603050405020304" pitchFamily="18" charset="0"/>
                <a:ea typeface="Times New Roman" panose="02020603050405020304" pitchFamily="18" charset="0"/>
              </a:rPr>
              <a:t>Nhữ</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thị</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Hoàng</a:t>
            </a:r>
            <a:r>
              <a:rPr lang="en-US" sz="1200" dirty="0">
                <a:solidFill>
                  <a:srgbClr val="FFFFFF"/>
                </a:solidFill>
                <a:effectLst/>
                <a:latin typeface="Times New Roman" panose="02020603050405020304" pitchFamily="18" charset="0"/>
                <a:ea typeface="Times New Roman" panose="02020603050405020304" pitchFamily="18" charset="0"/>
              </a:rPr>
              <a:t> Nga, </a:t>
            </a:r>
            <a:r>
              <a:rPr lang="en-US" sz="1200" dirty="0" err="1">
                <a:solidFill>
                  <a:srgbClr val="FFFFFF"/>
                </a:solidFill>
                <a:effectLst/>
                <a:latin typeface="Times New Roman" panose="02020603050405020304" pitchFamily="18" charset="0"/>
                <a:ea typeface="Times New Roman" panose="02020603050405020304" pitchFamily="18" charset="0"/>
              </a:rPr>
              <a:t>trường</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Quốc</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Học</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Quy</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Nhơn</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Bình</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Định</a:t>
            </a:r>
            <a:r>
              <a:rPr lang="en-US" sz="1200" dirty="0">
                <a:solidFill>
                  <a:srgbClr val="FFFFFF"/>
                </a:solidFill>
                <a:effectLst/>
                <a:latin typeface="Times New Roman" panose="02020603050405020304" pitchFamily="18" charset="0"/>
                <a:ea typeface="Times New Roman" panose="02020603050405020304" pitchFamily="18" charset="0"/>
              </a:rPr>
              <a:t>- 0772413709</a:t>
            </a:r>
            <a:endParaRPr lang="en-US" sz="1200" dirty="0">
              <a:effectLst/>
              <a:latin typeface="Times New Roman" panose="02020603050405020304" pitchFamily="18" charset="0"/>
              <a:ea typeface="Times New Roman" panose="02020603050405020304" pitchFamily="18" charset="0"/>
            </a:endParaRPr>
          </a:p>
        </p:txBody>
      </p:sp>
      <p:sp>
        <p:nvSpPr>
          <p:cNvPr id="27" name="Plaque 26"/>
          <p:cNvSpPr/>
          <p:nvPr/>
        </p:nvSpPr>
        <p:spPr>
          <a:xfrm>
            <a:off x="619925" y="4447850"/>
            <a:ext cx="8430859" cy="1522904"/>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4</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Cụm</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khát</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vọng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giúp</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vua</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giúp</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đời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lập</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nên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lại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tuổi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trai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thời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phong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r>
              <a:rPr lang="en-US" sz="2800" dirty="0">
                <a:solidFill>
                  <a:srgbClr val="4472C4">
                    <a:lumMod val="50000"/>
                  </a:srgbClr>
                </a:solidFill>
                <a:latin typeface="Times New Roman" panose="02020603050405020304" pitchFamily="18" charset="0"/>
                <a:cs typeface="Times New Roman" panose="02020603050405020304" pitchFamily="18" charset="0"/>
              </a:rPr>
              <a:t>12</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r>
              <a:rPr lang="en-US" sz="2800" dirty="0">
                <a:solidFill>
                  <a:srgbClr val="4472C4">
                    <a:lumMod val="50000"/>
                  </a:srgbClr>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7" name="Plaque 36"/>
          <p:cNvSpPr/>
          <p:nvPr/>
        </p:nvSpPr>
        <p:spPr>
          <a:xfrm>
            <a:off x="635217" y="3041053"/>
            <a:ext cx="8092213" cy="1021022"/>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3</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lang="vi-VN" sz="2800" dirty="0">
                <a:solidFill>
                  <a:srgbClr val="4472C4">
                    <a:lumMod val="50000"/>
                  </a:srgbClr>
                </a:solidFill>
                <a:latin typeface="Times New Roman" panose="02020603050405020304" pitchFamily="18" charset="0"/>
                <a:cs typeface="Times New Roman" panose="02020603050405020304" pitchFamily="18" charset="0"/>
              </a:rPr>
              <a:t>Đây là cụm từ </a:t>
            </a:r>
            <a:r>
              <a:rPr lang="vi-VN" sz="2800" dirty="0" err="1">
                <a:solidFill>
                  <a:srgbClr val="4472C4">
                    <a:lumMod val="50000"/>
                  </a:srgbClr>
                </a:solidFill>
                <a:latin typeface="Times New Roman" panose="02020603050405020304" pitchFamily="18" charset="0"/>
                <a:cs typeface="Times New Roman" panose="02020603050405020304" pitchFamily="18" charset="0"/>
              </a:rPr>
              <a:t>th</a:t>
            </a:r>
            <a:r>
              <a:rPr lang="en-US" sz="2800" dirty="0">
                <a:solidFill>
                  <a:srgbClr val="4472C4">
                    <a:lumMod val="50000"/>
                  </a:srgbClr>
                </a:solidFill>
                <a:latin typeface="Times New Roman" panose="02020603050405020304" pitchFamily="18" charset="0"/>
                <a:cs typeface="Times New Roman" panose="02020603050405020304" pitchFamily="18" charset="0"/>
              </a:rPr>
              <a:t>ể </a:t>
            </a:r>
            <a:r>
              <a:rPr lang="en-US" sz="2800" dirty="0" err="1">
                <a:solidFill>
                  <a:srgbClr val="4472C4">
                    <a:lumMod val="50000"/>
                  </a:srgbClr>
                </a:solidFill>
                <a:latin typeface="Times New Roman" panose="02020603050405020304" pitchFamily="18" charset="0"/>
                <a:cs typeface="Times New Roman" panose="02020603050405020304" pitchFamily="18" charset="0"/>
              </a:rPr>
              <a:t>hiện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khí</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thế</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chiến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đấu</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bách</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chiến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bách</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thắng</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của</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quân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dân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nhà</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Trần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r>
              <a:rPr lang="en-US" sz="2800" dirty="0">
                <a:solidFill>
                  <a:srgbClr val="4472C4">
                    <a:lumMod val="50000"/>
                  </a:srgbClr>
                </a:solidFill>
                <a:latin typeface="Times New Roman" panose="02020603050405020304" pitchFamily="18" charset="0"/>
                <a:cs typeface="Times New Roman" panose="02020603050405020304" pitchFamily="18" charset="0"/>
              </a:rPr>
              <a:t>11</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p>
        </p:txBody>
      </p:sp>
      <p:sp>
        <p:nvSpPr>
          <p:cNvPr id="36" name="Plaque 35"/>
          <p:cNvSpPr/>
          <p:nvPr/>
        </p:nvSpPr>
        <p:spPr>
          <a:xfrm>
            <a:off x="570151" y="1495901"/>
            <a:ext cx="8824413" cy="1266265"/>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Từ ngữ nào trong câu thơ thứ 2 đã thể hiện niềm tôn vinh, ngợi ca và biểu dương thanh thế, sức mạnh của quân đội nhà Trần? </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(4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p>
        </p:txBody>
      </p:sp>
      <p:sp>
        <p:nvSpPr>
          <p:cNvPr id="25" name="Plaque 24"/>
          <p:cNvSpPr/>
          <p:nvPr/>
        </p:nvSpPr>
        <p:spPr>
          <a:xfrm>
            <a:off x="533846" y="227649"/>
            <a:ext cx="9300435" cy="1021022"/>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1</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Từ ngữ nào trong bài thơ thể hiện tư thế chủ động, bình tĩnh, hiên ngang của tráng sĩ nơi trận mạc</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lang="en-US" sz="2800" dirty="0">
                <a:solidFill>
                  <a:srgbClr val="4472C4">
                    <a:lumMod val="50000"/>
                  </a:srgbClr>
                </a:solidFill>
                <a:latin typeface="Times New Roman" panose="02020603050405020304" pitchFamily="18" charset="0"/>
                <a:cs typeface="Times New Roman" panose="02020603050405020304" pitchFamily="18" charset="0"/>
              </a:rPr>
              <a:t>8</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p>
        </p:txBody>
      </p:sp>
      <p:sp>
        <p:nvSpPr>
          <p:cNvPr id="3" name="Action Button: Go Forward or Next 2">
            <a:hlinkClick r:id="rId4" action="ppaction://hlinksldjump" highlightClick="1"/>
            <a:extLst>
              <a:ext uri="{FF2B5EF4-FFF2-40B4-BE49-F238E27FC236}">
                <a16:creationId xmlns:a16="http://schemas.microsoft.com/office/drawing/2014/main" id="{88410723-730F-37F3-065B-3263F987D610}"/>
              </a:ext>
            </a:extLst>
          </p:cNvPr>
          <p:cNvSpPr/>
          <p:nvPr/>
        </p:nvSpPr>
        <p:spPr>
          <a:xfrm>
            <a:off x="11512296" y="4709160"/>
            <a:ext cx="501422" cy="228600"/>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674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37"/>
                                        </p:tgtEl>
                                      </p:cBhvr>
                                    </p:animEffect>
                                    <p:anim calcmode="lin" valueType="num">
                                      <p:cBhvr>
                                        <p:cTn id="32" dur="1000"/>
                                        <p:tgtEl>
                                          <p:spTgt spid="37"/>
                                        </p:tgtEl>
                                        <p:attrNameLst>
                                          <p:attrName>ppt_x</p:attrName>
                                        </p:attrNameLst>
                                      </p:cBhvr>
                                      <p:tavLst>
                                        <p:tav tm="0">
                                          <p:val>
                                            <p:strVal val="ppt_x"/>
                                          </p:val>
                                        </p:tav>
                                        <p:tav tm="100000">
                                          <p:val>
                                            <p:strVal val="ppt_x"/>
                                          </p:val>
                                        </p:tav>
                                      </p:tavLst>
                                    </p:anim>
                                    <p:anim calcmode="lin" valueType="num">
                                      <p:cBhvr>
                                        <p:cTn id="33" dur="1000"/>
                                        <p:tgtEl>
                                          <p:spTgt spid="37"/>
                                        </p:tgtEl>
                                        <p:attrNameLst>
                                          <p:attrName>ppt_y</p:attrName>
                                        </p:attrNameLst>
                                      </p:cBhvr>
                                      <p:tavLst>
                                        <p:tav tm="0">
                                          <p:val>
                                            <p:strVal val="ppt_y"/>
                                          </p:val>
                                        </p:tav>
                                        <p:tav tm="100000">
                                          <p:val>
                                            <p:strVal val="ppt_y+.1"/>
                                          </p:val>
                                        </p:tav>
                                      </p:tavLst>
                                    </p:anim>
                                    <p:set>
                                      <p:cBhvr>
                                        <p:cTn id="34" dur="1" fill="hold">
                                          <p:stCondLst>
                                            <p:cond delay="999"/>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7" grpId="0" animBg="1"/>
      <p:bldP spid="37" grpId="1" animBg="1"/>
      <p:bldP spid="36" grpId="0" animBg="1"/>
      <p:bldP spid="36" grpId="1"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9167" b="88889" l="30000" r="66667">
                        <a14:foregroundMark x1="41667" y1="35556" x2="41667" y2="35556"/>
                        <a14:foregroundMark x1="43611" y1="30556" x2="43611" y2="30556"/>
                        <a14:foregroundMark x1="45278" y1="26389" x2="45278" y2="26389"/>
                        <a14:foregroundMark x1="41944" y1="30278" x2="41944" y2="30278"/>
                        <a14:foregroundMark x1="40833" y1="33333" x2="40833" y2="33333"/>
                        <a14:foregroundMark x1="38611" y1="36944" x2="38611" y2="36944"/>
                        <a14:foregroundMark x1="57222" y1="33333" x2="57222" y2="33333"/>
                        <a14:foregroundMark x1="55833" y1="30000" x2="55833" y2="30000"/>
                        <a14:foregroundMark x1="56111" y1="38611" x2="56111" y2="38611"/>
                        <a14:foregroundMark x1="57500" y1="43333" x2="57500" y2="43333"/>
                        <a14:foregroundMark x1="58889" y1="52222" x2="58889" y2="52222"/>
                        <a14:foregroundMark x1="58889" y1="57500" x2="58889" y2="57500"/>
                        <a14:foregroundMark x1="59167" y1="65000" x2="59167" y2="65000"/>
                        <a14:foregroundMark x1="59167" y1="63056" x2="59167" y2="63056"/>
                        <a14:foregroundMark x1="58889" y1="60833" x2="58889" y2="60833"/>
                        <a14:foregroundMark x1="58333" y1="68889" x2="58333" y2="68889"/>
                        <a14:foregroundMark x1="58611" y1="67500" x2="58611" y2="67500"/>
                        <a14:foregroundMark x1="59722" y1="71667" x2="59722" y2="71667"/>
                      </a14:backgroundRemoval>
                    </a14:imgEffect>
                  </a14:imgLayer>
                </a14:imgProps>
              </a:ext>
            </a:extLst>
          </a:blip>
          <a:srcRect l="33512" t="8530" r="33799" b="9749"/>
          <a:stretch/>
        </p:blipFill>
        <p:spPr>
          <a:xfrm>
            <a:off x="9394564" y="571499"/>
            <a:ext cx="2554088" cy="5936229"/>
          </a:xfrm>
          <a:prstGeom prst="rect">
            <a:avLst/>
          </a:prstGeom>
        </p:spPr>
      </p:pic>
      <p:sp>
        <p:nvSpPr>
          <p:cNvPr id="12" name="TextBox 11">
            <a:extLst>
              <a:ext uri="{FF2B5EF4-FFF2-40B4-BE49-F238E27FC236}">
                <a16:creationId xmlns:a16="http://schemas.microsoft.com/office/drawing/2014/main" id="{134CE8EE-EE58-4AD7-82BB-D0634B3B89EC}"/>
              </a:ext>
            </a:extLst>
          </p:cNvPr>
          <p:cNvSpPr txBox="1"/>
          <p:nvPr/>
        </p:nvSpPr>
        <p:spPr>
          <a:xfrm>
            <a:off x="2774272" y="6142679"/>
            <a:ext cx="6276512" cy="28764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Nhữ</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thị</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Hoàng</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Nga,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trường</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Quốc</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Học</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Quy</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Nhơn</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Bình</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mn-cs"/>
              </a:rPr>
              <a:t>Định</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- 0772413709</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7" name="Plaque 26"/>
          <p:cNvSpPr/>
          <p:nvPr/>
        </p:nvSpPr>
        <p:spPr>
          <a:xfrm>
            <a:off x="619925" y="4137514"/>
            <a:ext cx="8676475" cy="1522904"/>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8</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nổi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tiếng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dùng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binh</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trạng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giúp</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Lưu</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Bị</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lập</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nên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Thục</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Hán</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lang="en-US" sz="2800" dirty="0">
                <a:solidFill>
                  <a:srgbClr val="4472C4">
                    <a:lumMod val="50000"/>
                  </a:srgbClr>
                </a:solidFill>
                <a:latin typeface="Times New Roman" panose="02020603050405020304" pitchFamily="18" charset="0"/>
                <a:cs typeface="Times New Roman" panose="02020603050405020304" pitchFamily="18" charset="0"/>
              </a:rPr>
              <a:t>5</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p>
        </p:txBody>
      </p:sp>
      <p:sp>
        <p:nvSpPr>
          <p:cNvPr id="37" name="Plaque 36"/>
          <p:cNvSpPr/>
          <p:nvPr/>
        </p:nvSpPr>
        <p:spPr>
          <a:xfrm>
            <a:off x="700283" y="2536121"/>
            <a:ext cx="8596117" cy="1560340"/>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7</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Đây là cụm từ </a:t>
            </a:r>
            <a:r>
              <a:rPr kumimoji="0" lang="vi-VN"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ể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nỗi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hổ</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thẹn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buồn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riêng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mình</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thấy</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trí</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kém</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hơn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khác</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tác</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giả</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lang="en-US" sz="2800" dirty="0">
                <a:solidFill>
                  <a:srgbClr val="4472C4">
                    <a:lumMod val="50000"/>
                  </a:srgbClr>
                </a:solidFill>
                <a:latin typeface="Times New Roman" panose="02020603050405020304" pitchFamily="18" charset="0"/>
                <a:cs typeface="Times New Roman" panose="02020603050405020304" pitchFamily="18" charset="0"/>
              </a:rPr>
              <a:t>7</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p>
        </p:txBody>
      </p:sp>
      <p:sp>
        <p:nvSpPr>
          <p:cNvPr id="36" name="Plaque 35"/>
          <p:cNvSpPr/>
          <p:nvPr/>
        </p:nvSpPr>
        <p:spPr>
          <a:xfrm>
            <a:off x="570151" y="1517505"/>
            <a:ext cx="8824413" cy="1021022"/>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6</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Đây là một từ</a:t>
            </a:r>
            <a:r>
              <a:rPr kumimoji="0" lang="vi-VN"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chỉ cho </a:t>
            </a:r>
            <a:r>
              <a:rPr kumimoji="0" lang="vi-V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quân đội nhà Trần? </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r>
              <a:rPr lang="en-US" sz="2800" dirty="0">
                <a:solidFill>
                  <a:srgbClr val="4472C4">
                    <a:lumMod val="50000"/>
                  </a:srgbClr>
                </a:solidFill>
                <a:latin typeface="Times New Roman" panose="02020603050405020304" pitchFamily="18" charset="0"/>
                <a:cs typeface="Times New Roman" panose="02020603050405020304" pitchFamily="18" charset="0"/>
              </a:rPr>
              <a:t>7</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p>
        </p:txBody>
      </p:sp>
      <p:sp>
        <p:nvSpPr>
          <p:cNvPr id="25" name="Plaque 24"/>
          <p:cNvSpPr/>
          <p:nvPr/>
        </p:nvSpPr>
        <p:spPr>
          <a:xfrm>
            <a:off x="619925" y="194642"/>
            <a:ext cx="8824413" cy="1266265"/>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5</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Đây là t</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ừ</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ngữ</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gợi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không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gian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rộng</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lớn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gắn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mục</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đích</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chiến</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đấu</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cao</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cả</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trai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thời</a:t>
            </a:r>
            <a:r>
              <a:rPr kumimoji="0" lang="en-US" sz="2800" b="0" i="0" u="none" strike="noStrike" kern="1200" cap="none" spc="0" normalizeH="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Trần</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(8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p>
        </p:txBody>
      </p:sp>
      <p:sp>
        <p:nvSpPr>
          <p:cNvPr id="2" name="Plaque 1">
            <a:extLst>
              <a:ext uri="{FF2B5EF4-FFF2-40B4-BE49-F238E27FC236}">
                <a16:creationId xmlns:a16="http://schemas.microsoft.com/office/drawing/2014/main" id="{4EA5E85D-7990-AE9E-685D-0B73BA8FEE57}"/>
              </a:ext>
            </a:extLst>
          </p:cNvPr>
          <p:cNvSpPr/>
          <p:nvPr/>
        </p:nvSpPr>
        <p:spPr>
          <a:xfrm>
            <a:off x="619924" y="5703639"/>
            <a:ext cx="8676475" cy="1156331"/>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lang="en-US" sz="2800" b="1" dirty="0">
                <a:solidFill>
                  <a:srgbClr val="4472C4">
                    <a:lumMod val="50000"/>
                  </a:srgbClr>
                </a:solidFill>
                <a:latin typeface="Times New Roman" panose="02020603050405020304" pitchFamily="18" charset="0"/>
                <a:cs typeface="Times New Roman" panose="02020603050405020304" pitchFamily="18" charset="0"/>
              </a:rPr>
              <a:t>9. </a:t>
            </a:r>
            <a:r>
              <a:rPr lang="en-US" sz="2800" dirty="0" err="1">
                <a:solidFill>
                  <a:srgbClr val="4472C4">
                    <a:lumMod val="50000"/>
                  </a:srgbClr>
                </a:solidFill>
                <a:latin typeface="Times New Roman" panose="02020603050405020304" pitchFamily="18" charset="0"/>
                <a:cs typeface="Times New Roman" panose="02020603050405020304" pitchFamily="18" charset="0"/>
              </a:rPr>
              <a:t>Đây</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là</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nhan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đề</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bằng</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chữ</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Hán</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của</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bài</a:t>
            </a:r>
            <a:r>
              <a:rPr lang="en-US" sz="2800" dirty="0">
                <a:solidFill>
                  <a:srgbClr val="4472C4">
                    <a:lumMod val="50000"/>
                  </a:srgbClr>
                </a:solidFill>
                <a:latin typeface="Times New Roman" panose="02020603050405020304" pitchFamily="18" charset="0"/>
                <a:cs typeface="Times New Roman" panose="02020603050405020304" pitchFamily="18" charset="0"/>
              </a:rPr>
              <a:t> </a:t>
            </a:r>
            <a:r>
              <a:rPr lang="en-US" sz="2800" dirty="0" err="1">
                <a:solidFill>
                  <a:srgbClr val="4472C4">
                    <a:lumMod val="50000"/>
                  </a:srgbClr>
                </a:solidFill>
                <a:latin typeface="Times New Roman" panose="02020603050405020304" pitchFamily="18" charset="0"/>
                <a:cs typeface="Times New Roman" panose="02020603050405020304" pitchFamily="18" charset="0"/>
              </a:rPr>
              <a:t>thơ</a:t>
            </a:r>
            <a:r>
              <a:rPr kumimoji="0" lang="en-US" sz="2800"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t>
            </a:r>
            <a:r>
              <a:rPr lang="en-US" sz="2800" noProof="0" dirty="0">
                <a:solidFill>
                  <a:srgbClr val="4472C4">
                    <a:lumMod val="50000"/>
                  </a:srgbClr>
                </a:solidFill>
                <a:latin typeface="Times New Roman" panose="02020603050405020304" pitchFamily="18" charset="0"/>
                <a:cs typeface="Times New Roman" panose="02020603050405020304" pitchFamily="18" charset="0"/>
              </a:rPr>
              <a:t>9</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0511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37"/>
                                        </p:tgtEl>
                                      </p:cBhvr>
                                    </p:animEffect>
                                    <p:anim calcmode="lin" valueType="num">
                                      <p:cBhvr>
                                        <p:cTn id="32" dur="1000"/>
                                        <p:tgtEl>
                                          <p:spTgt spid="37"/>
                                        </p:tgtEl>
                                        <p:attrNameLst>
                                          <p:attrName>ppt_x</p:attrName>
                                        </p:attrNameLst>
                                      </p:cBhvr>
                                      <p:tavLst>
                                        <p:tav tm="0">
                                          <p:val>
                                            <p:strVal val="ppt_x"/>
                                          </p:val>
                                        </p:tav>
                                        <p:tav tm="100000">
                                          <p:val>
                                            <p:strVal val="ppt_x"/>
                                          </p:val>
                                        </p:tav>
                                      </p:tavLst>
                                    </p:anim>
                                    <p:anim calcmode="lin" valueType="num">
                                      <p:cBhvr>
                                        <p:cTn id="33" dur="1000"/>
                                        <p:tgtEl>
                                          <p:spTgt spid="37"/>
                                        </p:tgtEl>
                                        <p:attrNameLst>
                                          <p:attrName>ppt_y</p:attrName>
                                        </p:attrNameLst>
                                      </p:cBhvr>
                                      <p:tavLst>
                                        <p:tav tm="0">
                                          <p:val>
                                            <p:strVal val="ppt_y"/>
                                          </p:val>
                                        </p:tav>
                                        <p:tav tm="100000">
                                          <p:val>
                                            <p:strVal val="ppt_y+.1"/>
                                          </p:val>
                                        </p:tav>
                                      </p:tavLst>
                                    </p:anim>
                                    <p:set>
                                      <p:cBhvr>
                                        <p:cTn id="34" dur="1" fill="hold">
                                          <p:stCondLst>
                                            <p:cond delay="999"/>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7" grpId="0" animBg="1"/>
      <p:bldP spid="37" grpId="1" animBg="1"/>
      <p:bldP spid="36" grpId="0" animBg="1"/>
      <p:bldP spid="36" grpId="1" animBg="1"/>
      <p:bldP spid="25" grpId="0" animBg="1"/>
      <p:bldP spid="25" grpId="1"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10</a:t>
            </a:r>
          </a:p>
        </p:txBody>
      </p:sp>
      <p:sp>
        <p:nvSpPr>
          <p:cNvPr id="8" name="Frame 7"/>
          <p:cNvSpPr/>
          <p:nvPr/>
        </p:nvSpPr>
        <p:spPr>
          <a:xfrm>
            <a:off x="253206" y="835818"/>
            <a:ext cx="11672888" cy="5900095"/>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TỰ  ĐÁNH GIÁ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5"/>
          <a:srcRect l="46013" t="45792" r="33622" b="46790"/>
          <a:stretch>
            <a:fillRect/>
          </a:stretch>
        </p:blipFill>
        <p:spPr>
          <a:xfrm>
            <a:off x="1497246" y="786733"/>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8493152" y="764382"/>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3051567" y="727015"/>
            <a:ext cx="5401739"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604499"/>
            <a:ext cx="4686301" cy="8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12" name="Rectangle 11"/>
          <p:cNvSpPr/>
          <p:nvPr/>
        </p:nvSpPr>
        <p:spPr>
          <a:xfrm>
            <a:off x="3011721" y="717249"/>
            <a:ext cx="554017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HÌNH THÀNH KIẾN THỨC MỚI</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3525585" y="1282998"/>
            <a:ext cx="516808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TRÒ CHƠI Ô CHỮ</a:t>
            </a:r>
          </a:p>
        </p:txBody>
      </p:sp>
      <p:sp>
        <p:nvSpPr>
          <p:cNvPr id="24" name="Hexagon 23"/>
          <p:cNvSpPr/>
          <p:nvPr/>
        </p:nvSpPr>
        <p:spPr>
          <a:xfrm>
            <a:off x="2326521" y="2102143"/>
            <a:ext cx="598313" cy="364701"/>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1</a:t>
            </a:r>
          </a:p>
        </p:txBody>
      </p:sp>
      <p:sp>
        <p:nvSpPr>
          <p:cNvPr id="30" name="Hexagon 29"/>
          <p:cNvSpPr/>
          <p:nvPr/>
        </p:nvSpPr>
        <p:spPr>
          <a:xfrm>
            <a:off x="2326522" y="2470950"/>
            <a:ext cx="557177" cy="324800"/>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2</a:t>
            </a:r>
          </a:p>
        </p:txBody>
      </p:sp>
      <p:sp>
        <p:nvSpPr>
          <p:cNvPr id="34" name="Hexagon 33"/>
          <p:cNvSpPr/>
          <p:nvPr/>
        </p:nvSpPr>
        <p:spPr>
          <a:xfrm>
            <a:off x="2326522" y="2795750"/>
            <a:ext cx="598313" cy="324800"/>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3</a:t>
            </a:r>
          </a:p>
        </p:txBody>
      </p:sp>
      <p:sp>
        <p:nvSpPr>
          <p:cNvPr id="35" name="Hexagon 34"/>
          <p:cNvSpPr/>
          <p:nvPr/>
        </p:nvSpPr>
        <p:spPr>
          <a:xfrm>
            <a:off x="2341515" y="3130348"/>
            <a:ext cx="566048" cy="372045"/>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4</a:t>
            </a:r>
          </a:p>
        </p:txBody>
      </p:sp>
      <p:sp>
        <p:nvSpPr>
          <p:cNvPr id="4" name="7-Point Star 3"/>
          <p:cNvSpPr/>
          <p:nvPr/>
        </p:nvSpPr>
        <p:spPr>
          <a:xfrm>
            <a:off x="3867502" y="5356670"/>
            <a:ext cx="1538545" cy="1271191"/>
          </a:xfrm>
          <a:prstGeom prst="star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TỪ KHOÁ</a:t>
            </a:r>
          </a:p>
        </p:txBody>
      </p:sp>
      <p:graphicFrame>
        <p:nvGraphicFramePr>
          <p:cNvPr id="5" name="Table 4">
            <a:extLst>
              <a:ext uri="{FF2B5EF4-FFF2-40B4-BE49-F238E27FC236}">
                <a16:creationId xmlns:a16="http://schemas.microsoft.com/office/drawing/2014/main" id="{C0E5CE1A-3E1E-1AF6-D437-D833C53475EC}"/>
              </a:ext>
            </a:extLst>
          </p:cNvPr>
          <p:cNvGraphicFramePr>
            <a:graphicFrameLocks noGrp="1"/>
          </p:cNvGraphicFramePr>
          <p:nvPr/>
        </p:nvGraphicFramePr>
        <p:xfrm>
          <a:off x="3260239" y="2111739"/>
          <a:ext cx="4291616" cy="370840"/>
        </p:xfrm>
        <a:graphic>
          <a:graphicData uri="http://schemas.openxmlformats.org/drawingml/2006/table">
            <a:tbl>
              <a:tblPr firstRow="1" bandRow="1">
                <a:tableStyleId>{5C22544A-7EE6-4342-B048-85BDC9FD1C3A}</a:tableStyleId>
              </a:tblPr>
              <a:tblGrid>
                <a:gridCol w="536452">
                  <a:extLst>
                    <a:ext uri="{9D8B030D-6E8A-4147-A177-3AD203B41FA5}">
                      <a16:colId xmlns:a16="http://schemas.microsoft.com/office/drawing/2014/main" val="652349550"/>
                    </a:ext>
                  </a:extLst>
                </a:gridCol>
                <a:gridCol w="536452">
                  <a:extLst>
                    <a:ext uri="{9D8B030D-6E8A-4147-A177-3AD203B41FA5}">
                      <a16:colId xmlns:a16="http://schemas.microsoft.com/office/drawing/2014/main" val="94775901"/>
                    </a:ext>
                  </a:extLst>
                </a:gridCol>
                <a:gridCol w="536452">
                  <a:extLst>
                    <a:ext uri="{9D8B030D-6E8A-4147-A177-3AD203B41FA5}">
                      <a16:colId xmlns:a16="http://schemas.microsoft.com/office/drawing/2014/main" val="2624668307"/>
                    </a:ext>
                  </a:extLst>
                </a:gridCol>
                <a:gridCol w="536452">
                  <a:extLst>
                    <a:ext uri="{9D8B030D-6E8A-4147-A177-3AD203B41FA5}">
                      <a16:colId xmlns:a16="http://schemas.microsoft.com/office/drawing/2014/main" val="1168743184"/>
                    </a:ext>
                  </a:extLst>
                </a:gridCol>
                <a:gridCol w="536452">
                  <a:extLst>
                    <a:ext uri="{9D8B030D-6E8A-4147-A177-3AD203B41FA5}">
                      <a16:colId xmlns:a16="http://schemas.microsoft.com/office/drawing/2014/main" val="367447619"/>
                    </a:ext>
                  </a:extLst>
                </a:gridCol>
                <a:gridCol w="536452">
                  <a:extLst>
                    <a:ext uri="{9D8B030D-6E8A-4147-A177-3AD203B41FA5}">
                      <a16:colId xmlns:a16="http://schemas.microsoft.com/office/drawing/2014/main" val="648517738"/>
                    </a:ext>
                  </a:extLst>
                </a:gridCol>
                <a:gridCol w="536452">
                  <a:extLst>
                    <a:ext uri="{9D8B030D-6E8A-4147-A177-3AD203B41FA5}">
                      <a16:colId xmlns:a16="http://schemas.microsoft.com/office/drawing/2014/main" val="2023101194"/>
                    </a:ext>
                  </a:extLst>
                </a:gridCol>
                <a:gridCol w="536452">
                  <a:extLst>
                    <a:ext uri="{9D8B030D-6E8A-4147-A177-3AD203B41FA5}">
                      <a16:colId xmlns:a16="http://schemas.microsoft.com/office/drawing/2014/main" val="3524193743"/>
                    </a:ext>
                  </a:extLst>
                </a:gridCol>
              </a:tblGrid>
              <a:tr h="370840">
                <a:tc>
                  <a:txBody>
                    <a:bodyPr/>
                    <a:lstStyle/>
                    <a:p>
                      <a:pPr algn="ctr"/>
                      <a:r>
                        <a:rPr lang="vi-VN" dirty="0"/>
                        <a:t>H</a:t>
                      </a:r>
                    </a:p>
                  </a:txBody>
                  <a:tcPr/>
                </a:tc>
                <a:tc>
                  <a:txBody>
                    <a:bodyPr/>
                    <a:lstStyle/>
                    <a:p>
                      <a:pPr algn="ctr"/>
                      <a:r>
                        <a:rPr lang="vi-VN" dirty="0"/>
                        <a:t>O</a:t>
                      </a:r>
                    </a:p>
                  </a:txBody>
                  <a:tcPr/>
                </a:tc>
                <a:tc>
                  <a:txBody>
                    <a:bodyPr/>
                    <a:lstStyle/>
                    <a:p>
                      <a:pPr algn="ctr"/>
                      <a:r>
                        <a:rPr lang="vi-VN" dirty="0"/>
                        <a:t>À</a:t>
                      </a:r>
                    </a:p>
                  </a:txBody>
                  <a:tcPr/>
                </a:tc>
                <a:tc>
                  <a:txBody>
                    <a:bodyPr/>
                    <a:lstStyle/>
                    <a:p>
                      <a:pPr algn="ctr"/>
                      <a:r>
                        <a:rPr lang="vi-VN" dirty="0"/>
                        <a:t>N</a:t>
                      </a:r>
                    </a:p>
                  </a:txBody>
                  <a:tcPr/>
                </a:tc>
                <a:tc>
                  <a:txBody>
                    <a:bodyPr/>
                    <a:lstStyle/>
                    <a:p>
                      <a:pPr algn="ctr"/>
                      <a:r>
                        <a:rPr lang="vi-VN" dirty="0"/>
                        <a:t>H</a:t>
                      </a:r>
                    </a:p>
                  </a:txBody>
                  <a:tcPr/>
                </a:tc>
                <a:tc>
                  <a:txBody>
                    <a:bodyPr/>
                    <a:lstStyle/>
                    <a:p>
                      <a:pPr algn="ctr"/>
                      <a:r>
                        <a:rPr lang="vi-VN" dirty="0"/>
                        <a:t>S</a:t>
                      </a:r>
                    </a:p>
                  </a:txBody>
                  <a:tcPr/>
                </a:tc>
                <a:tc>
                  <a:txBody>
                    <a:bodyPr/>
                    <a:lstStyle/>
                    <a:p>
                      <a:pPr algn="ctr"/>
                      <a:r>
                        <a:rPr lang="vi-VN" dirty="0"/>
                        <a:t>Ó</a:t>
                      </a:r>
                    </a:p>
                  </a:txBody>
                  <a:tcPr/>
                </a:tc>
                <a:tc>
                  <a:txBody>
                    <a:bodyPr/>
                    <a:lstStyle/>
                    <a:p>
                      <a:pPr algn="ctr"/>
                      <a:r>
                        <a:rPr lang="vi-VN" dirty="0">
                          <a:solidFill>
                            <a:srgbClr val="FF0000"/>
                          </a:solidFill>
                        </a:rPr>
                        <a:t>C</a:t>
                      </a:r>
                    </a:p>
                  </a:txBody>
                  <a:tcPr/>
                </a:tc>
                <a:extLst>
                  <a:ext uri="{0D108BD9-81ED-4DB2-BD59-A6C34878D82A}">
                    <a16:rowId xmlns:a16="http://schemas.microsoft.com/office/drawing/2014/main" val="1108669567"/>
                  </a:ext>
                </a:extLst>
              </a:tr>
            </a:tbl>
          </a:graphicData>
        </a:graphic>
      </p:graphicFrame>
      <p:graphicFrame>
        <p:nvGraphicFramePr>
          <p:cNvPr id="7" name="Table 6">
            <a:extLst>
              <a:ext uri="{FF2B5EF4-FFF2-40B4-BE49-F238E27FC236}">
                <a16:creationId xmlns:a16="http://schemas.microsoft.com/office/drawing/2014/main" id="{992FF07A-7EBE-160F-EDE1-6F5F30944788}"/>
              </a:ext>
            </a:extLst>
          </p:cNvPr>
          <p:cNvGraphicFramePr>
            <a:graphicFrameLocks noGrp="1"/>
          </p:cNvGraphicFramePr>
          <p:nvPr/>
        </p:nvGraphicFramePr>
        <p:xfrm>
          <a:off x="5961529" y="2456043"/>
          <a:ext cx="2119992" cy="370840"/>
        </p:xfrm>
        <a:graphic>
          <a:graphicData uri="http://schemas.openxmlformats.org/drawingml/2006/table">
            <a:tbl>
              <a:tblPr firstRow="1" bandRow="1">
                <a:tableStyleId>{5C22544A-7EE6-4342-B048-85BDC9FD1C3A}</a:tableStyleId>
              </a:tblPr>
              <a:tblGrid>
                <a:gridCol w="529998">
                  <a:extLst>
                    <a:ext uri="{9D8B030D-6E8A-4147-A177-3AD203B41FA5}">
                      <a16:colId xmlns:a16="http://schemas.microsoft.com/office/drawing/2014/main" val="2163536989"/>
                    </a:ext>
                  </a:extLst>
                </a:gridCol>
                <a:gridCol w="529998">
                  <a:extLst>
                    <a:ext uri="{9D8B030D-6E8A-4147-A177-3AD203B41FA5}">
                      <a16:colId xmlns:a16="http://schemas.microsoft.com/office/drawing/2014/main" val="2957573271"/>
                    </a:ext>
                  </a:extLst>
                </a:gridCol>
                <a:gridCol w="529998">
                  <a:extLst>
                    <a:ext uri="{9D8B030D-6E8A-4147-A177-3AD203B41FA5}">
                      <a16:colId xmlns:a16="http://schemas.microsoft.com/office/drawing/2014/main" val="932129244"/>
                    </a:ext>
                  </a:extLst>
                </a:gridCol>
                <a:gridCol w="529998">
                  <a:extLst>
                    <a:ext uri="{9D8B030D-6E8A-4147-A177-3AD203B41FA5}">
                      <a16:colId xmlns:a16="http://schemas.microsoft.com/office/drawing/2014/main" val="3970370602"/>
                    </a:ext>
                  </a:extLst>
                </a:gridCol>
              </a:tblGrid>
              <a:tr h="370840">
                <a:tc>
                  <a:txBody>
                    <a:bodyPr/>
                    <a:lstStyle/>
                    <a:p>
                      <a:pPr algn="ctr"/>
                      <a:r>
                        <a:rPr lang="vi-VN" dirty="0"/>
                        <a:t>T</a:t>
                      </a:r>
                    </a:p>
                  </a:txBody>
                  <a:tcPr/>
                </a:tc>
                <a:tc>
                  <a:txBody>
                    <a:bodyPr/>
                    <a:lstStyle/>
                    <a:p>
                      <a:pPr algn="ctr"/>
                      <a:r>
                        <a:rPr lang="vi-VN" dirty="0"/>
                        <a:t>Ì</a:t>
                      </a:r>
                    </a:p>
                  </a:txBody>
                  <a:tcPr/>
                </a:tc>
                <a:tc>
                  <a:txBody>
                    <a:bodyPr/>
                    <a:lstStyle/>
                    <a:p>
                      <a:pPr algn="ctr"/>
                      <a:r>
                        <a:rPr lang="vi-VN" dirty="0">
                          <a:solidFill>
                            <a:srgbClr val="FF0000"/>
                          </a:solidFill>
                        </a:rPr>
                        <a:t>H</a:t>
                      </a:r>
                    </a:p>
                  </a:txBody>
                  <a:tcPr/>
                </a:tc>
                <a:tc>
                  <a:txBody>
                    <a:bodyPr/>
                    <a:lstStyle/>
                    <a:p>
                      <a:pPr algn="ctr"/>
                      <a:r>
                        <a:rPr lang="vi-VN" dirty="0"/>
                        <a:t>Ổ</a:t>
                      </a:r>
                    </a:p>
                  </a:txBody>
                  <a:tcPr/>
                </a:tc>
                <a:extLst>
                  <a:ext uri="{0D108BD9-81ED-4DB2-BD59-A6C34878D82A}">
                    <a16:rowId xmlns:a16="http://schemas.microsoft.com/office/drawing/2014/main" val="2326505121"/>
                  </a:ext>
                </a:extLst>
              </a:tr>
            </a:tbl>
          </a:graphicData>
        </a:graphic>
      </p:graphicFrame>
      <p:graphicFrame>
        <p:nvGraphicFramePr>
          <p:cNvPr id="21" name="Table 20">
            <a:extLst>
              <a:ext uri="{FF2B5EF4-FFF2-40B4-BE49-F238E27FC236}">
                <a16:creationId xmlns:a16="http://schemas.microsoft.com/office/drawing/2014/main" id="{130A1B63-E717-DCA2-4912-232BF440B955}"/>
              </a:ext>
            </a:extLst>
          </p:cNvPr>
          <p:cNvGraphicFramePr>
            <a:graphicFrameLocks noGrp="1"/>
          </p:cNvGraphicFramePr>
          <p:nvPr/>
        </p:nvGraphicFramePr>
        <p:xfrm>
          <a:off x="4276165" y="2801852"/>
          <a:ext cx="6077324" cy="370840"/>
        </p:xfrm>
        <a:graphic>
          <a:graphicData uri="http://schemas.openxmlformats.org/drawingml/2006/table">
            <a:tbl>
              <a:tblPr firstRow="1" bandRow="1">
                <a:tableStyleId>{5C22544A-7EE6-4342-B048-85BDC9FD1C3A}</a:tableStyleId>
              </a:tblPr>
              <a:tblGrid>
                <a:gridCol w="552484">
                  <a:extLst>
                    <a:ext uri="{9D8B030D-6E8A-4147-A177-3AD203B41FA5}">
                      <a16:colId xmlns:a16="http://schemas.microsoft.com/office/drawing/2014/main" val="3654661274"/>
                    </a:ext>
                  </a:extLst>
                </a:gridCol>
                <a:gridCol w="552484">
                  <a:extLst>
                    <a:ext uri="{9D8B030D-6E8A-4147-A177-3AD203B41FA5}">
                      <a16:colId xmlns:a16="http://schemas.microsoft.com/office/drawing/2014/main" val="1982486889"/>
                    </a:ext>
                  </a:extLst>
                </a:gridCol>
                <a:gridCol w="552484">
                  <a:extLst>
                    <a:ext uri="{9D8B030D-6E8A-4147-A177-3AD203B41FA5}">
                      <a16:colId xmlns:a16="http://schemas.microsoft.com/office/drawing/2014/main" val="2164299988"/>
                    </a:ext>
                  </a:extLst>
                </a:gridCol>
                <a:gridCol w="552484">
                  <a:extLst>
                    <a:ext uri="{9D8B030D-6E8A-4147-A177-3AD203B41FA5}">
                      <a16:colId xmlns:a16="http://schemas.microsoft.com/office/drawing/2014/main" val="3149880446"/>
                    </a:ext>
                  </a:extLst>
                </a:gridCol>
                <a:gridCol w="552484">
                  <a:extLst>
                    <a:ext uri="{9D8B030D-6E8A-4147-A177-3AD203B41FA5}">
                      <a16:colId xmlns:a16="http://schemas.microsoft.com/office/drawing/2014/main" val="1937880682"/>
                    </a:ext>
                  </a:extLst>
                </a:gridCol>
                <a:gridCol w="552484">
                  <a:extLst>
                    <a:ext uri="{9D8B030D-6E8A-4147-A177-3AD203B41FA5}">
                      <a16:colId xmlns:a16="http://schemas.microsoft.com/office/drawing/2014/main" val="1202591737"/>
                    </a:ext>
                  </a:extLst>
                </a:gridCol>
                <a:gridCol w="552484">
                  <a:extLst>
                    <a:ext uri="{9D8B030D-6E8A-4147-A177-3AD203B41FA5}">
                      <a16:colId xmlns:a16="http://schemas.microsoft.com/office/drawing/2014/main" val="1462508329"/>
                    </a:ext>
                  </a:extLst>
                </a:gridCol>
                <a:gridCol w="552484">
                  <a:extLst>
                    <a:ext uri="{9D8B030D-6E8A-4147-A177-3AD203B41FA5}">
                      <a16:colId xmlns:a16="http://schemas.microsoft.com/office/drawing/2014/main" val="3180753662"/>
                    </a:ext>
                  </a:extLst>
                </a:gridCol>
                <a:gridCol w="552484">
                  <a:extLst>
                    <a:ext uri="{9D8B030D-6E8A-4147-A177-3AD203B41FA5}">
                      <a16:colId xmlns:a16="http://schemas.microsoft.com/office/drawing/2014/main" val="348366699"/>
                    </a:ext>
                  </a:extLst>
                </a:gridCol>
                <a:gridCol w="552484">
                  <a:extLst>
                    <a:ext uri="{9D8B030D-6E8A-4147-A177-3AD203B41FA5}">
                      <a16:colId xmlns:a16="http://schemas.microsoft.com/office/drawing/2014/main" val="898038814"/>
                    </a:ext>
                  </a:extLst>
                </a:gridCol>
                <a:gridCol w="552484">
                  <a:extLst>
                    <a:ext uri="{9D8B030D-6E8A-4147-A177-3AD203B41FA5}">
                      <a16:colId xmlns:a16="http://schemas.microsoft.com/office/drawing/2014/main" val="653463554"/>
                    </a:ext>
                  </a:extLst>
                </a:gridCol>
              </a:tblGrid>
              <a:tr h="370840">
                <a:tc>
                  <a:txBody>
                    <a:bodyPr/>
                    <a:lstStyle/>
                    <a:p>
                      <a:pPr algn="ctr"/>
                      <a:r>
                        <a:rPr lang="vi-VN" dirty="0"/>
                        <a:t>H</a:t>
                      </a:r>
                    </a:p>
                  </a:txBody>
                  <a:tcPr/>
                </a:tc>
                <a:tc>
                  <a:txBody>
                    <a:bodyPr/>
                    <a:lstStyle/>
                    <a:p>
                      <a:pPr algn="ctr"/>
                      <a:r>
                        <a:rPr lang="vi-VN" dirty="0"/>
                        <a:t>À</a:t>
                      </a:r>
                    </a:p>
                  </a:txBody>
                  <a:tcPr/>
                </a:tc>
                <a:tc>
                  <a:txBody>
                    <a:bodyPr/>
                    <a:lstStyle/>
                    <a:p>
                      <a:pPr algn="ctr"/>
                      <a:r>
                        <a:rPr lang="vi-VN" dirty="0"/>
                        <a:t>O</a:t>
                      </a:r>
                    </a:p>
                  </a:txBody>
                  <a:tcPr/>
                </a:tc>
                <a:tc>
                  <a:txBody>
                    <a:bodyPr/>
                    <a:lstStyle/>
                    <a:p>
                      <a:pPr algn="ctr"/>
                      <a:r>
                        <a:rPr lang="vi-VN" dirty="0"/>
                        <a:t>K</a:t>
                      </a:r>
                    </a:p>
                  </a:txBody>
                  <a:tcPr/>
                </a:tc>
                <a:tc>
                  <a:txBody>
                    <a:bodyPr/>
                    <a:lstStyle/>
                    <a:p>
                      <a:pPr algn="ctr"/>
                      <a:r>
                        <a:rPr lang="vi-VN" dirty="0"/>
                        <a:t>H</a:t>
                      </a:r>
                    </a:p>
                  </a:txBody>
                  <a:tcPr/>
                </a:tc>
                <a:tc>
                  <a:txBody>
                    <a:bodyPr/>
                    <a:lstStyle/>
                    <a:p>
                      <a:pPr algn="ctr"/>
                      <a:r>
                        <a:rPr lang="vi-VN" dirty="0">
                          <a:solidFill>
                            <a:srgbClr val="FF0000"/>
                          </a:solidFill>
                        </a:rPr>
                        <a:t>Í</a:t>
                      </a:r>
                    </a:p>
                  </a:txBody>
                  <a:tcPr/>
                </a:tc>
                <a:tc>
                  <a:txBody>
                    <a:bodyPr/>
                    <a:lstStyle/>
                    <a:p>
                      <a:pPr algn="ctr"/>
                      <a:r>
                        <a:rPr lang="vi-VN" dirty="0"/>
                        <a:t>Đ</a:t>
                      </a:r>
                    </a:p>
                  </a:txBody>
                  <a:tcPr/>
                </a:tc>
                <a:tc>
                  <a:txBody>
                    <a:bodyPr/>
                    <a:lstStyle/>
                    <a:p>
                      <a:pPr algn="ctr"/>
                      <a:r>
                        <a:rPr lang="vi-VN" dirty="0"/>
                        <a:t>Ô</a:t>
                      </a:r>
                    </a:p>
                  </a:txBody>
                  <a:tcPr/>
                </a:tc>
                <a:tc>
                  <a:txBody>
                    <a:bodyPr/>
                    <a:lstStyle/>
                    <a:p>
                      <a:pPr algn="ctr"/>
                      <a:r>
                        <a:rPr lang="vi-VN" dirty="0"/>
                        <a:t>N</a:t>
                      </a:r>
                    </a:p>
                  </a:txBody>
                  <a:tcPr/>
                </a:tc>
                <a:tc>
                  <a:txBody>
                    <a:bodyPr/>
                    <a:lstStyle/>
                    <a:p>
                      <a:pPr algn="ctr"/>
                      <a:r>
                        <a:rPr lang="vi-VN" dirty="0"/>
                        <a:t>G</a:t>
                      </a:r>
                    </a:p>
                  </a:txBody>
                  <a:tcPr/>
                </a:tc>
                <a:tc>
                  <a:txBody>
                    <a:bodyPr/>
                    <a:lstStyle/>
                    <a:p>
                      <a:pPr algn="ctr"/>
                      <a:r>
                        <a:rPr lang="vi-VN" dirty="0"/>
                        <a:t>A</a:t>
                      </a:r>
                    </a:p>
                  </a:txBody>
                  <a:tcPr/>
                </a:tc>
                <a:extLst>
                  <a:ext uri="{0D108BD9-81ED-4DB2-BD59-A6C34878D82A}">
                    <a16:rowId xmlns:a16="http://schemas.microsoft.com/office/drawing/2014/main" val="3060789518"/>
                  </a:ext>
                </a:extLst>
              </a:tr>
            </a:tbl>
          </a:graphicData>
        </a:graphic>
      </p:graphicFrame>
      <p:graphicFrame>
        <p:nvGraphicFramePr>
          <p:cNvPr id="23" name="Table 22">
            <a:extLst>
              <a:ext uri="{FF2B5EF4-FFF2-40B4-BE49-F238E27FC236}">
                <a16:creationId xmlns:a16="http://schemas.microsoft.com/office/drawing/2014/main" id="{AEB4485C-AFEB-2F7C-C32E-4BEFE192A725}"/>
              </a:ext>
            </a:extLst>
          </p:cNvPr>
          <p:cNvGraphicFramePr>
            <a:graphicFrameLocks noGrp="1"/>
          </p:cNvGraphicFramePr>
          <p:nvPr/>
        </p:nvGraphicFramePr>
        <p:xfrm>
          <a:off x="3746499" y="3172692"/>
          <a:ext cx="6606984" cy="370840"/>
        </p:xfrm>
        <a:graphic>
          <a:graphicData uri="http://schemas.openxmlformats.org/drawingml/2006/table">
            <a:tbl>
              <a:tblPr firstRow="1" bandRow="1">
                <a:tableStyleId>{5C22544A-7EE6-4342-B048-85BDC9FD1C3A}</a:tableStyleId>
              </a:tblPr>
              <a:tblGrid>
                <a:gridCol w="550582">
                  <a:extLst>
                    <a:ext uri="{9D8B030D-6E8A-4147-A177-3AD203B41FA5}">
                      <a16:colId xmlns:a16="http://schemas.microsoft.com/office/drawing/2014/main" val="2259828529"/>
                    </a:ext>
                  </a:extLst>
                </a:gridCol>
                <a:gridCol w="550582">
                  <a:extLst>
                    <a:ext uri="{9D8B030D-6E8A-4147-A177-3AD203B41FA5}">
                      <a16:colId xmlns:a16="http://schemas.microsoft.com/office/drawing/2014/main" val="3952378150"/>
                    </a:ext>
                  </a:extLst>
                </a:gridCol>
                <a:gridCol w="550582">
                  <a:extLst>
                    <a:ext uri="{9D8B030D-6E8A-4147-A177-3AD203B41FA5}">
                      <a16:colId xmlns:a16="http://schemas.microsoft.com/office/drawing/2014/main" val="1659306849"/>
                    </a:ext>
                  </a:extLst>
                </a:gridCol>
                <a:gridCol w="550582">
                  <a:extLst>
                    <a:ext uri="{9D8B030D-6E8A-4147-A177-3AD203B41FA5}">
                      <a16:colId xmlns:a16="http://schemas.microsoft.com/office/drawing/2014/main" val="175316059"/>
                    </a:ext>
                  </a:extLst>
                </a:gridCol>
                <a:gridCol w="550582">
                  <a:extLst>
                    <a:ext uri="{9D8B030D-6E8A-4147-A177-3AD203B41FA5}">
                      <a16:colId xmlns:a16="http://schemas.microsoft.com/office/drawing/2014/main" val="1096487621"/>
                    </a:ext>
                  </a:extLst>
                </a:gridCol>
                <a:gridCol w="550582">
                  <a:extLst>
                    <a:ext uri="{9D8B030D-6E8A-4147-A177-3AD203B41FA5}">
                      <a16:colId xmlns:a16="http://schemas.microsoft.com/office/drawing/2014/main" val="2540878442"/>
                    </a:ext>
                  </a:extLst>
                </a:gridCol>
                <a:gridCol w="550582">
                  <a:extLst>
                    <a:ext uri="{9D8B030D-6E8A-4147-A177-3AD203B41FA5}">
                      <a16:colId xmlns:a16="http://schemas.microsoft.com/office/drawing/2014/main" val="3379115788"/>
                    </a:ext>
                  </a:extLst>
                </a:gridCol>
                <a:gridCol w="550582">
                  <a:extLst>
                    <a:ext uri="{9D8B030D-6E8A-4147-A177-3AD203B41FA5}">
                      <a16:colId xmlns:a16="http://schemas.microsoft.com/office/drawing/2014/main" val="1034166305"/>
                    </a:ext>
                  </a:extLst>
                </a:gridCol>
                <a:gridCol w="550582">
                  <a:extLst>
                    <a:ext uri="{9D8B030D-6E8A-4147-A177-3AD203B41FA5}">
                      <a16:colId xmlns:a16="http://schemas.microsoft.com/office/drawing/2014/main" val="292623885"/>
                    </a:ext>
                  </a:extLst>
                </a:gridCol>
                <a:gridCol w="550582">
                  <a:extLst>
                    <a:ext uri="{9D8B030D-6E8A-4147-A177-3AD203B41FA5}">
                      <a16:colId xmlns:a16="http://schemas.microsoft.com/office/drawing/2014/main" val="529382973"/>
                    </a:ext>
                  </a:extLst>
                </a:gridCol>
                <a:gridCol w="550582">
                  <a:extLst>
                    <a:ext uri="{9D8B030D-6E8A-4147-A177-3AD203B41FA5}">
                      <a16:colId xmlns:a16="http://schemas.microsoft.com/office/drawing/2014/main" val="1759674142"/>
                    </a:ext>
                  </a:extLst>
                </a:gridCol>
                <a:gridCol w="550582">
                  <a:extLst>
                    <a:ext uri="{9D8B030D-6E8A-4147-A177-3AD203B41FA5}">
                      <a16:colId xmlns:a16="http://schemas.microsoft.com/office/drawing/2014/main" val="435842641"/>
                    </a:ext>
                  </a:extLst>
                </a:gridCol>
              </a:tblGrid>
              <a:tr h="370840">
                <a:tc>
                  <a:txBody>
                    <a:bodyPr/>
                    <a:lstStyle/>
                    <a:p>
                      <a:pPr algn="ctr"/>
                      <a:r>
                        <a:rPr lang="vi-VN" dirty="0"/>
                        <a:t>C</a:t>
                      </a:r>
                    </a:p>
                  </a:txBody>
                  <a:tcPr/>
                </a:tc>
                <a:tc>
                  <a:txBody>
                    <a:bodyPr/>
                    <a:lstStyle/>
                    <a:p>
                      <a:pPr algn="ctr"/>
                      <a:r>
                        <a:rPr lang="vi-VN" dirty="0"/>
                        <a:t>Ô</a:t>
                      </a:r>
                    </a:p>
                  </a:txBody>
                  <a:tcPr/>
                </a:tc>
                <a:tc>
                  <a:txBody>
                    <a:bodyPr/>
                    <a:lstStyle/>
                    <a:p>
                      <a:pPr algn="ctr"/>
                      <a:r>
                        <a:rPr lang="vi-VN" dirty="0"/>
                        <a:t>N</a:t>
                      </a:r>
                    </a:p>
                  </a:txBody>
                  <a:tcPr/>
                </a:tc>
                <a:tc>
                  <a:txBody>
                    <a:bodyPr/>
                    <a:lstStyle/>
                    <a:p>
                      <a:pPr algn="ctr"/>
                      <a:r>
                        <a:rPr lang="vi-VN" dirty="0"/>
                        <a:t>G</a:t>
                      </a:r>
                    </a:p>
                  </a:txBody>
                  <a:tcPr/>
                </a:tc>
                <a:tc>
                  <a:txBody>
                    <a:bodyPr/>
                    <a:lstStyle/>
                    <a:p>
                      <a:pPr algn="ctr"/>
                      <a:r>
                        <a:rPr lang="vi-VN" dirty="0"/>
                        <a:t>D</a:t>
                      </a:r>
                    </a:p>
                  </a:txBody>
                  <a:tcPr/>
                </a:tc>
                <a:tc>
                  <a:txBody>
                    <a:bodyPr/>
                    <a:lstStyle/>
                    <a:p>
                      <a:pPr algn="ctr"/>
                      <a:r>
                        <a:rPr lang="vi-VN" dirty="0"/>
                        <a:t>A</a:t>
                      </a:r>
                    </a:p>
                  </a:txBody>
                  <a:tcPr/>
                </a:tc>
                <a:tc>
                  <a:txBody>
                    <a:bodyPr/>
                    <a:lstStyle/>
                    <a:p>
                      <a:pPr algn="ctr"/>
                      <a:r>
                        <a:rPr lang="vi-VN" dirty="0">
                          <a:solidFill>
                            <a:srgbClr val="FF0000"/>
                          </a:solidFill>
                        </a:rPr>
                        <a:t>N</a:t>
                      </a:r>
                    </a:p>
                  </a:txBody>
                  <a:tcPr/>
                </a:tc>
                <a:tc>
                  <a:txBody>
                    <a:bodyPr/>
                    <a:lstStyle/>
                    <a:p>
                      <a:pPr algn="ctr"/>
                      <a:r>
                        <a:rPr lang="vi-VN" dirty="0"/>
                        <a:t>H</a:t>
                      </a:r>
                    </a:p>
                  </a:txBody>
                  <a:tcPr/>
                </a:tc>
                <a:tc>
                  <a:txBody>
                    <a:bodyPr/>
                    <a:lstStyle/>
                    <a:p>
                      <a:pPr algn="ctr"/>
                      <a:r>
                        <a:rPr lang="vi-VN" dirty="0"/>
                        <a:t>T</a:t>
                      </a:r>
                    </a:p>
                  </a:txBody>
                  <a:tcPr/>
                </a:tc>
                <a:tc>
                  <a:txBody>
                    <a:bodyPr/>
                    <a:lstStyle/>
                    <a:p>
                      <a:pPr algn="ctr"/>
                      <a:r>
                        <a:rPr lang="vi-VN" dirty="0"/>
                        <a:t>R</a:t>
                      </a:r>
                    </a:p>
                  </a:txBody>
                  <a:tcPr/>
                </a:tc>
                <a:tc>
                  <a:txBody>
                    <a:bodyPr/>
                    <a:lstStyle/>
                    <a:p>
                      <a:pPr algn="ctr"/>
                      <a:r>
                        <a:rPr lang="vi-VN" dirty="0"/>
                        <a:t>Á</a:t>
                      </a:r>
                    </a:p>
                  </a:txBody>
                  <a:tcPr/>
                </a:tc>
                <a:tc>
                  <a:txBody>
                    <a:bodyPr/>
                    <a:lstStyle/>
                    <a:p>
                      <a:pPr algn="ctr"/>
                      <a:r>
                        <a:rPr lang="vi-VN" dirty="0"/>
                        <a:t>I</a:t>
                      </a:r>
                    </a:p>
                  </a:txBody>
                  <a:tcPr/>
                </a:tc>
                <a:extLst>
                  <a:ext uri="{0D108BD9-81ED-4DB2-BD59-A6C34878D82A}">
                    <a16:rowId xmlns:a16="http://schemas.microsoft.com/office/drawing/2014/main" val="2849660127"/>
                  </a:ext>
                </a:extLst>
              </a:tr>
            </a:tbl>
          </a:graphicData>
        </a:graphic>
      </p:graphicFrame>
      <p:graphicFrame>
        <p:nvGraphicFramePr>
          <p:cNvPr id="39" name="Table 38">
            <a:extLst>
              <a:ext uri="{FF2B5EF4-FFF2-40B4-BE49-F238E27FC236}">
                <a16:creationId xmlns:a16="http://schemas.microsoft.com/office/drawing/2014/main" id="{30E4C7F9-F8C4-738E-20A0-8C4D8A3B236A}"/>
              </a:ext>
            </a:extLst>
          </p:cNvPr>
          <p:cNvGraphicFramePr>
            <a:graphicFrameLocks noGrp="1"/>
          </p:cNvGraphicFramePr>
          <p:nvPr/>
        </p:nvGraphicFramePr>
        <p:xfrm>
          <a:off x="5959802" y="3528932"/>
          <a:ext cx="4369800" cy="370840"/>
        </p:xfrm>
        <a:graphic>
          <a:graphicData uri="http://schemas.openxmlformats.org/drawingml/2006/table">
            <a:tbl>
              <a:tblPr firstRow="1" bandRow="1">
                <a:tableStyleId>{5C22544A-7EE6-4342-B048-85BDC9FD1C3A}</a:tableStyleId>
              </a:tblPr>
              <a:tblGrid>
                <a:gridCol w="546225">
                  <a:extLst>
                    <a:ext uri="{9D8B030D-6E8A-4147-A177-3AD203B41FA5}">
                      <a16:colId xmlns:a16="http://schemas.microsoft.com/office/drawing/2014/main" val="2504169422"/>
                    </a:ext>
                  </a:extLst>
                </a:gridCol>
                <a:gridCol w="546225">
                  <a:extLst>
                    <a:ext uri="{9D8B030D-6E8A-4147-A177-3AD203B41FA5}">
                      <a16:colId xmlns:a16="http://schemas.microsoft.com/office/drawing/2014/main" val="3428979773"/>
                    </a:ext>
                  </a:extLst>
                </a:gridCol>
                <a:gridCol w="546225">
                  <a:extLst>
                    <a:ext uri="{9D8B030D-6E8A-4147-A177-3AD203B41FA5}">
                      <a16:colId xmlns:a16="http://schemas.microsoft.com/office/drawing/2014/main" val="456870359"/>
                    </a:ext>
                  </a:extLst>
                </a:gridCol>
                <a:gridCol w="546225">
                  <a:extLst>
                    <a:ext uri="{9D8B030D-6E8A-4147-A177-3AD203B41FA5}">
                      <a16:colId xmlns:a16="http://schemas.microsoft.com/office/drawing/2014/main" val="1067550318"/>
                    </a:ext>
                  </a:extLst>
                </a:gridCol>
                <a:gridCol w="546225">
                  <a:extLst>
                    <a:ext uri="{9D8B030D-6E8A-4147-A177-3AD203B41FA5}">
                      <a16:colId xmlns:a16="http://schemas.microsoft.com/office/drawing/2014/main" val="1706197784"/>
                    </a:ext>
                  </a:extLst>
                </a:gridCol>
                <a:gridCol w="546225">
                  <a:extLst>
                    <a:ext uri="{9D8B030D-6E8A-4147-A177-3AD203B41FA5}">
                      <a16:colId xmlns:a16="http://schemas.microsoft.com/office/drawing/2014/main" val="4209944396"/>
                    </a:ext>
                  </a:extLst>
                </a:gridCol>
                <a:gridCol w="546225">
                  <a:extLst>
                    <a:ext uri="{9D8B030D-6E8A-4147-A177-3AD203B41FA5}">
                      <a16:colId xmlns:a16="http://schemas.microsoft.com/office/drawing/2014/main" val="1959800759"/>
                    </a:ext>
                  </a:extLst>
                </a:gridCol>
                <a:gridCol w="546225">
                  <a:extLst>
                    <a:ext uri="{9D8B030D-6E8A-4147-A177-3AD203B41FA5}">
                      <a16:colId xmlns:a16="http://schemas.microsoft.com/office/drawing/2014/main" val="177157051"/>
                    </a:ext>
                  </a:extLst>
                </a:gridCol>
              </a:tblGrid>
              <a:tr h="370840">
                <a:tc>
                  <a:txBody>
                    <a:bodyPr/>
                    <a:lstStyle/>
                    <a:p>
                      <a:pPr algn="ctr"/>
                      <a:r>
                        <a:rPr lang="vi-VN" dirty="0"/>
                        <a:t>G</a:t>
                      </a:r>
                    </a:p>
                  </a:txBody>
                  <a:tcPr/>
                </a:tc>
                <a:tc>
                  <a:txBody>
                    <a:bodyPr/>
                    <a:lstStyle/>
                    <a:p>
                      <a:pPr algn="ctr"/>
                      <a:r>
                        <a:rPr lang="vi-VN" dirty="0"/>
                        <a:t>I</a:t>
                      </a:r>
                    </a:p>
                  </a:txBody>
                  <a:tcPr/>
                </a:tc>
                <a:tc>
                  <a:txBody>
                    <a:bodyPr/>
                    <a:lstStyle/>
                    <a:p>
                      <a:pPr algn="ctr"/>
                      <a:r>
                        <a:rPr lang="vi-VN" dirty="0">
                          <a:solidFill>
                            <a:srgbClr val="FF0000"/>
                          </a:solidFill>
                        </a:rPr>
                        <a:t>A</a:t>
                      </a:r>
                    </a:p>
                  </a:txBody>
                  <a:tcPr/>
                </a:tc>
                <a:tc>
                  <a:txBody>
                    <a:bodyPr/>
                    <a:lstStyle/>
                    <a:p>
                      <a:pPr algn="ctr"/>
                      <a:r>
                        <a:rPr lang="vi-VN" dirty="0"/>
                        <a:t>N</a:t>
                      </a:r>
                    </a:p>
                  </a:txBody>
                  <a:tcPr/>
                </a:tc>
                <a:tc>
                  <a:txBody>
                    <a:bodyPr/>
                    <a:lstStyle/>
                    <a:p>
                      <a:pPr algn="ctr"/>
                      <a:r>
                        <a:rPr lang="vi-VN" dirty="0"/>
                        <a:t>G</a:t>
                      </a:r>
                    </a:p>
                  </a:txBody>
                  <a:tcPr/>
                </a:tc>
                <a:tc>
                  <a:txBody>
                    <a:bodyPr/>
                    <a:lstStyle/>
                    <a:p>
                      <a:pPr algn="ctr"/>
                      <a:r>
                        <a:rPr lang="vi-VN" dirty="0"/>
                        <a:t>S</a:t>
                      </a:r>
                    </a:p>
                  </a:txBody>
                  <a:tcPr/>
                </a:tc>
                <a:tc>
                  <a:txBody>
                    <a:bodyPr/>
                    <a:lstStyle/>
                    <a:p>
                      <a:pPr algn="ctr"/>
                      <a:r>
                        <a:rPr lang="vi-VN" dirty="0"/>
                        <a:t>Ơ</a:t>
                      </a:r>
                    </a:p>
                  </a:txBody>
                  <a:tcPr/>
                </a:tc>
                <a:tc>
                  <a:txBody>
                    <a:bodyPr/>
                    <a:lstStyle/>
                    <a:p>
                      <a:pPr algn="ctr"/>
                      <a:r>
                        <a:rPr lang="vi-VN" dirty="0"/>
                        <a:t>N</a:t>
                      </a:r>
                    </a:p>
                  </a:txBody>
                  <a:tcPr/>
                </a:tc>
                <a:extLst>
                  <a:ext uri="{0D108BD9-81ED-4DB2-BD59-A6C34878D82A}">
                    <a16:rowId xmlns:a16="http://schemas.microsoft.com/office/drawing/2014/main" val="2687202988"/>
                  </a:ext>
                </a:extLst>
              </a:tr>
            </a:tbl>
          </a:graphicData>
        </a:graphic>
      </p:graphicFrame>
      <p:graphicFrame>
        <p:nvGraphicFramePr>
          <p:cNvPr id="41" name="Table 40">
            <a:extLst>
              <a:ext uri="{FF2B5EF4-FFF2-40B4-BE49-F238E27FC236}">
                <a16:creationId xmlns:a16="http://schemas.microsoft.com/office/drawing/2014/main" id="{8D838D36-A79C-0353-7724-75AADEC5F57F}"/>
              </a:ext>
            </a:extLst>
          </p:cNvPr>
          <p:cNvGraphicFramePr>
            <a:graphicFrameLocks noGrp="1"/>
          </p:cNvGraphicFramePr>
          <p:nvPr/>
        </p:nvGraphicFramePr>
        <p:xfrm>
          <a:off x="5961529" y="3878127"/>
          <a:ext cx="3871686" cy="370840"/>
        </p:xfrm>
        <a:graphic>
          <a:graphicData uri="http://schemas.openxmlformats.org/drawingml/2006/table">
            <a:tbl>
              <a:tblPr firstRow="1" bandRow="1">
                <a:tableStyleId>{5C22544A-7EE6-4342-B048-85BDC9FD1C3A}</a:tableStyleId>
              </a:tblPr>
              <a:tblGrid>
                <a:gridCol w="553098">
                  <a:extLst>
                    <a:ext uri="{9D8B030D-6E8A-4147-A177-3AD203B41FA5}">
                      <a16:colId xmlns:a16="http://schemas.microsoft.com/office/drawing/2014/main" val="2567608316"/>
                    </a:ext>
                  </a:extLst>
                </a:gridCol>
                <a:gridCol w="553098">
                  <a:extLst>
                    <a:ext uri="{9D8B030D-6E8A-4147-A177-3AD203B41FA5}">
                      <a16:colId xmlns:a16="http://schemas.microsoft.com/office/drawing/2014/main" val="1372377529"/>
                    </a:ext>
                  </a:extLst>
                </a:gridCol>
                <a:gridCol w="553098">
                  <a:extLst>
                    <a:ext uri="{9D8B030D-6E8A-4147-A177-3AD203B41FA5}">
                      <a16:colId xmlns:a16="http://schemas.microsoft.com/office/drawing/2014/main" val="473846907"/>
                    </a:ext>
                  </a:extLst>
                </a:gridCol>
                <a:gridCol w="553098">
                  <a:extLst>
                    <a:ext uri="{9D8B030D-6E8A-4147-A177-3AD203B41FA5}">
                      <a16:colId xmlns:a16="http://schemas.microsoft.com/office/drawing/2014/main" val="3868369621"/>
                    </a:ext>
                  </a:extLst>
                </a:gridCol>
                <a:gridCol w="553098">
                  <a:extLst>
                    <a:ext uri="{9D8B030D-6E8A-4147-A177-3AD203B41FA5}">
                      <a16:colId xmlns:a16="http://schemas.microsoft.com/office/drawing/2014/main" val="949836934"/>
                    </a:ext>
                  </a:extLst>
                </a:gridCol>
                <a:gridCol w="553098">
                  <a:extLst>
                    <a:ext uri="{9D8B030D-6E8A-4147-A177-3AD203B41FA5}">
                      <a16:colId xmlns:a16="http://schemas.microsoft.com/office/drawing/2014/main" val="3200090481"/>
                    </a:ext>
                  </a:extLst>
                </a:gridCol>
                <a:gridCol w="553098">
                  <a:extLst>
                    <a:ext uri="{9D8B030D-6E8A-4147-A177-3AD203B41FA5}">
                      <a16:colId xmlns:a16="http://schemas.microsoft.com/office/drawing/2014/main" val="2121388418"/>
                    </a:ext>
                  </a:extLst>
                </a:gridCol>
              </a:tblGrid>
              <a:tr h="370840">
                <a:tc>
                  <a:txBody>
                    <a:bodyPr/>
                    <a:lstStyle/>
                    <a:p>
                      <a:pPr algn="ctr"/>
                      <a:r>
                        <a:rPr lang="vi-VN" dirty="0"/>
                        <a:t>T</a:t>
                      </a:r>
                    </a:p>
                  </a:txBody>
                  <a:tcPr/>
                </a:tc>
                <a:tc>
                  <a:txBody>
                    <a:bodyPr/>
                    <a:lstStyle/>
                    <a:p>
                      <a:pPr algn="ctr"/>
                      <a:r>
                        <a:rPr lang="vi-VN" dirty="0"/>
                        <a:t>A</a:t>
                      </a:r>
                    </a:p>
                  </a:txBody>
                  <a:tcPr/>
                </a:tc>
                <a:tc>
                  <a:txBody>
                    <a:bodyPr/>
                    <a:lstStyle/>
                    <a:p>
                      <a:pPr algn="ctr"/>
                      <a:r>
                        <a:rPr lang="vi-VN" dirty="0">
                          <a:solidFill>
                            <a:srgbClr val="FF0000"/>
                          </a:solidFill>
                        </a:rPr>
                        <a:t>M</a:t>
                      </a:r>
                    </a:p>
                  </a:txBody>
                  <a:tcPr/>
                </a:tc>
                <a:tc>
                  <a:txBody>
                    <a:bodyPr/>
                    <a:lstStyle/>
                    <a:p>
                      <a:pPr algn="ctr"/>
                      <a:r>
                        <a:rPr lang="vi-VN" dirty="0"/>
                        <a:t>Q</a:t>
                      </a:r>
                    </a:p>
                  </a:txBody>
                  <a:tcPr/>
                </a:tc>
                <a:tc>
                  <a:txBody>
                    <a:bodyPr/>
                    <a:lstStyle/>
                    <a:p>
                      <a:pPr algn="ctr"/>
                      <a:r>
                        <a:rPr lang="vi-VN" dirty="0"/>
                        <a:t>U</a:t>
                      </a:r>
                    </a:p>
                  </a:txBody>
                  <a:tcPr/>
                </a:tc>
                <a:tc>
                  <a:txBody>
                    <a:bodyPr/>
                    <a:lstStyle/>
                    <a:p>
                      <a:pPr algn="ctr"/>
                      <a:r>
                        <a:rPr lang="vi-VN" dirty="0"/>
                        <a:t>Â</a:t>
                      </a:r>
                    </a:p>
                  </a:txBody>
                  <a:tcPr/>
                </a:tc>
                <a:tc>
                  <a:txBody>
                    <a:bodyPr/>
                    <a:lstStyle/>
                    <a:p>
                      <a:pPr algn="ctr"/>
                      <a:r>
                        <a:rPr lang="vi-VN" dirty="0"/>
                        <a:t>N</a:t>
                      </a:r>
                    </a:p>
                  </a:txBody>
                  <a:tcPr/>
                </a:tc>
                <a:extLst>
                  <a:ext uri="{0D108BD9-81ED-4DB2-BD59-A6C34878D82A}">
                    <a16:rowId xmlns:a16="http://schemas.microsoft.com/office/drawing/2014/main" val="649452890"/>
                  </a:ext>
                </a:extLst>
              </a:tr>
            </a:tbl>
          </a:graphicData>
        </a:graphic>
      </p:graphicFrame>
      <p:graphicFrame>
        <p:nvGraphicFramePr>
          <p:cNvPr id="42" name="Table 41">
            <a:extLst>
              <a:ext uri="{FF2B5EF4-FFF2-40B4-BE49-F238E27FC236}">
                <a16:creationId xmlns:a16="http://schemas.microsoft.com/office/drawing/2014/main" id="{BE4C76F0-A9E9-224C-E273-1BC1297436CE}"/>
              </a:ext>
            </a:extLst>
          </p:cNvPr>
          <p:cNvGraphicFramePr>
            <a:graphicFrameLocks noGrp="1"/>
          </p:cNvGraphicFramePr>
          <p:nvPr/>
        </p:nvGraphicFramePr>
        <p:xfrm>
          <a:off x="4384911" y="4212622"/>
          <a:ext cx="3759791" cy="370840"/>
        </p:xfrm>
        <a:graphic>
          <a:graphicData uri="http://schemas.openxmlformats.org/drawingml/2006/table">
            <a:tbl>
              <a:tblPr firstRow="1" bandRow="1">
                <a:tableStyleId>{5C22544A-7EE6-4342-B048-85BDC9FD1C3A}</a:tableStyleId>
              </a:tblPr>
              <a:tblGrid>
                <a:gridCol w="537113">
                  <a:extLst>
                    <a:ext uri="{9D8B030D-6E8A-4147-A177-3AD203B41FA5}">
                      <a16:colId xmlns:a16="http://schemas.microsoft.com/office/drawing/2014/main" val="2988329748"/>
                    </a:ext>
                  </a:extLst>
                </a:gridCol>
                <a:gridCol w="537113">
                  <a:extLst>
                    <a:ext uri="{9D8B030D-6E8A-4147-A177-3AD203B41FA5}">
                      <a16:colId xmlns:a16="http://schemas.microsoft.com/office/drawing/2014/main" val="2189422010"/>
                    </a:ext>
                  </a:extLst>
                </a:gridCol>
                <a:gridCol w="537113">
                  <a:extLst>
                    <a:ext uri="{9D8B030D-6E8A-4147-A177-3AD203B41FA5}">
                      <a16:colId xmlns:a16="http://schemas.microsoft.com/office/drawing/2014/main" val="204493111"/>
                    </a:ext>
                  </a:extLst>
                </a:gridCol>
                <a:gridCol w="537113">
                  <a:extLst>
                    <a:ext uri="{9D8B030D-6E8A-4147-A177-3AD203B41FA5}">
                      <a16:colId xmlns:a16="http://schemas.microsoft.com/office/drawing/2014/main" val="3144377141"/>
                    </a:ext>
                  </a:extLst>
                </a:gridCol>
                <a:gridCol w="537113">
                  <a:extLst>
                    <a:ext uri="{9D8B030D-6E8A-4147-A177-3AD203B41FA5}">
                      <a16:colId xmlns:a16="http://schemas.microsoft.com/office/drawing/2014/main" val="1575140649"/>
                    </a:ext>
                  </a:extLst>
                </a:gridCol>
                <a:gridCol w="537113">
                  <a:extLst>
                    <a:ext uri="{9D8B030D-6E8A-4147-A177-3AD203B41FA5}">
                      <a16:colId xmlns:a16="http://schemas.microsoft.com/office/drawing/2014/main" val="1539883234"/>
                    </a:ext>
                  </a:extLst>
                </a:gridCol>
                <a:gridCol w="537113">
                  <a:extLst>
                    <a:ext uri="{9D8B030D-6E8A-4147-A177-3AD203B41FA5}">
                      <a16:colId xmlns:a16="http://schemas.microsoft.com/office/drawing/2014/main" val="256096640"/>
                    </a:ext>
                  </a:extLst>
                </a:gridCol>
              </a:tblGrid>
              <a:tr h="370840">
                <a:tc>
                  <a:txBody>
                    <a:bodyPr/>
                    <a:lstStyle/>
                    <a:p>
                      <a:pPr algn="ctr"/>
                      <a:r>
                        <a:rPr lang="vi-VN" dirty="0"/>
                        <a:t>T</a:t>
                      </a:r>
                    </a:p>
                  </a:txBody>
                  <a:tcPr/>
                </a:tc>
                <a:tc>
                  <a:txBody>
                    <a:bodyPr/>
                    <a:lstStyle/>
                    <a:p>
                      <a:pPr algn="ctr"/>
                      <a:r>
                        <a:rPr lang="vi-VN" dirty="0"/>
                        <a:t>U</a:t>
                      </a:r>
                    </a:p>
                  </a:txBody>
                  <a:tcPr/>
                </a:tc>
                <a:tc>
                  <a:txBody>
                    <a:bodyPr/>
                    <a:lstStyle/>
                    <a:p>
                      <a:pPr algn="ctr"/>
                      <a:r>
                        <a:rPr lang="vi-VN" dirty="0"/>
                        <a:t>T</a:t>
                      </a:r>
                    </a:p>
                  </a:txBody>
                  <a:tcPr/>
                </a:tc>
                <a:tc>
                  <a:txBody>
                    <a:bodyPr/>
                    <a:lstStyle/>
                    <a:p>
                      <a:pPr algn="ctr"/>
                      <a:r>
                        <a:rPr lang="vi-VN" dirty="0"/>
                        <a:t>H</a:t>
                      </a:r>
                    </a:p>
                  </a:txBody>
                  <a:tcPr/>
                </a:tc>
                <a:tc>
                  <a:txBody>
                    <a:bodyPr/>
                    <a:lstStyle/>
                    <a:p>
                      <a:pPr algn="ctr"/>
                      <a:r>
                        <a:rPr lang="vi-VN" dirty="0"/>
                        <a:t>Í</a:t>
                      </a:r>
                    </a:p>
                  </a:txBody>
                  <a:tcPr/>
                </a:tc>
                <a:tc>
                  <a:txBody>
                    <a:bodyPr/>
                    <a:lstStyle/>
                    <a:p>
                      <a:pPr algn="ctr"/>
                      <a:r>
                        <a:rPr lang="vi-VN" dirty="0">
                          <a:solidFill>
                            <a:srgbClr val="FF0000"/>
                          </a:solidFill>
                        </a:rPr>
                        <a:t>N</a:t>
                      </a:r>
                    </a:p>
                  </a:txBody>
                  <a:tcPr/>
                </a:tc>
                <a:tc>
                  <a:txBody>
                    <a:bodyPr/>
                    <a:lstStyle/>
                    <a:p>
                      <a:pPr algn="ctr"/>
                      <a:r>
                        <a:rPr lang="vi-VN" dirty="0"/>
                        <a:t>H</a:t>
                      </a:r>
                    </a:p>
                  </a:txBody>
                  <a:tcPr/>
                </a:tc>
                <a:extLst>
                  <a:ext uri="{0D108BD9-81ED-4DB2-BD59-A6C34878D82A}">
                    <a16:rowId xmlns:a16="http://schemas.microsoft.com/office/drawing/2014/main" val="3152923885"/>
                  </a:ext>
                </a:extLst>
              </a:tr>
            </a:tbl>
          </a:graphicData>
        </a:graphic>
      </p:graphicFrame>
      <p:graphicFrame>
        <p:nvGraphicFramePr>
          <p:cNvPr id="43" name="Table 42">
            <a:extLst>
              <a:ext uri="{FF2B5EF4-FFF2-40B4-BE49-F238E27FC236}">
                <a16:creationId xmlns:a16="http://schemas.microsoft.com/office/drawing/2014/main" id="{E9ED19E4-EA94-0F5A-E652-B7C422EFCBDB}"/>
              </a:ext>
            </a:extLst>
          </p:cNvPr>
          <p:cNvGraphicFramePr>
            <a:graphicFrameLocks noGrp="1"/>
          </p:cNvGraphicFramePr>
          <p:nvPr/>
        </p:nvGraphicFramePr>
        <p:xfrm>
          <a:off x="6013478" y="4561817"/>
          <a:ext cx="2626660" cy="370840"/>
        </p:xfrm>
        <a:graphic>
          <a:graphicData uri="http://schemas.openxmlformats.org/drawingml/2006/table">
            <a:tbl>
              <a:tblPr firstRow="1" bandRow="1">
                <a:tableStyleId>{5C22544A-7EE6-4342-B048-85BDC9FD1C3A}</a:tableStyleId>
              </a:tblPr>
              <a:tblGrid>
                <a:gridCol w="525332">
                  <a:extLst>
                    <a:ext uri="{9D8B030D-6E8A-4147-A177-3AD203B41FA5}">
                      <a16:colId xmlns:a16="http://schemas.microsoft.com/office/drawing/2014/main" val="1639004023"/>
                    </a:ext>
                  </a:extLst>
                </a:gridCol>
                <a:gridCol w="525332">
                  <a:extLst>
                    <a:ext uri="{9D8B030D-6E8A-4147-A177-3AD203B41FA5}">
                      <a16:colId xmlns:a16="http://schemas.microsoft.com/office/drawing/2014/main" val="497878943"/>
                    </a:ext>
                  </a:extLst>
                </a:gridCol>
                <a:gridCol w="525332">
                  <a:extLst>
                    <a:ext uri="{9D8B030D-6E8A-4147-A177-3AD203B41FA5}">
                      <a16:colId xmlns:a16="http://schemas.microsoft.com/office/drawing/2014/main" val="1352478798"/>
                    </a:ext>
                  </a:extLst>
                </a:gridCol>
                <a:gridCol w="525332">
                  <a:extLst>
                    <a:ext uri="{9D8B030D-6E8A-4147-A177-3AD203B41FA5}">
                      <a16:colId xmlns:a16="http://schemas.microsoft.com/office/drawing/2014/main" val="2154184757"/>
                    </a:ext>
                  </a:extLst>
                </a:gridCol>
                <a:gridCol w="525332">
                  <a:extLst>
                    <a:ext uri="{9D8B030D-6E8A-4147-A177-3AD203B41FA5}">
                      <a16:colId xmlns:a16="http://schemas.microsoft.com/office/drawing/2014/main" val="3618826713"/>
                    </a:ext>
                  </a:extLst>
                </a:gridCol>
              </a:tblGrid>
              <a:tr h="370840">
                <a:tc>
                  <a:txBody>
                    <a:bodyPr/>
                    <a:lstStyle/>
                    <a:p>
                      <a:pPr algn="ctr"/>
                      <a:r>
                        <a:rPr lang="vi-VN" dirty="0"/>
                        <a:t>V</a:t>
                      </a:r>
                    </a:p>
                  </a:txBody>
                  <a:tcPr/>
                </a:tc>
                <a:tc>
                  <a:txBody>
                    <a:bodyPr/>
                    <a:lstStyle/>
                    <a:p>
                      <a:pPr algn="ctr"/>
                      <a:r>
                        <a:rPr lang="vi-VN" dirty="0"/>
                        <a:t>Ũ</a:t>
                      </a:r>
                    </a:p>
                  </a:txBody>
                  <a:tcPr/>
                </a:tc>
                <a:tc>
                  <a:txBody>
                    <a:bodyPr/>
                    <a:lstStyle/>
                    <a:p>
                      <a:pPr algn="ctr"/>
                      <a:r>
                        <a:rPr lang="vi-VN" dirty="0">
                          <a:solidFill>
                            <a:srgbClr val="FF0000"/>
                          </a:solidFill>
                        </a:rPr>
                        <a:t>H</a:t>
                      </a:r>
                    </a:p>
                  </a:txBody>
                  <a:tcPr/>
                </a:tc>
                <a:tc>
                  <a:txBody>
                    <a:bodyPr/>
                    <a:lstStyle/>
                    <a:p>
                      <a:pPr algn="ctr"/>
                      <a:r>
                        <a:rPr lang="vi-VN" dirty="0"/>
                        <a:t>Ầ</a:t>
                      </a:r>
                    </a:p>
                  </a:txBody>
                  <a:tcPr/>
                </a:tc>
                <a:tc>
                  <a:txBody>
                    <a:bodyPr/>
                    <a:lstStyle/>
                    <a:p>
                      <a:pPr algn="ctr"/>
                      <a:r>
                        <a:rPr lang="vi-VN" dirty="0"/>
                        <a:t>U</a:t>
                      </a:r>
                    </a:p>
                  </a:txBody>
                  <a:tcPr/>
                </a:tc>
                <a:extLst>
                  <a:ext uri="{0D108BD9-81ED-4DB2-BD59-A6C34878D82A}">
                    <a16:rowId xmlns:a16="http://schemas.microsoft.com/office/drawing/2014/main" val="1004729773"/>
                  </a:ext>
                </a:extLst>
              </a:tr>
            </a:tbl>
          </a:graphicData>
        </a:graphic>
      </p:graphicFrame>
      <p:graphicFrame>
        <p:nvGraphicFramePr>
          <p:cNvPr id="44" name="Table 43">
            <a:extLst>
              <a:ext uri="{FF2B5EF4-FFF2-40B4-BE49-F238E27FC236}">
                <a16:creationId xmlns:a16="http://schemas.microsoft.com/office/drawing/2014/main" id="{488F760D-5EDF-B0A1-4BAB-C7491EF521BF}"/>
              </a:ext>
            </a:extLst>
          </p:cNvPr>
          <p:cNvGraphicFramePr>
            <a:graphicFrameLocks noGrp="1"/>
          </p:cNvGraphicFramePr>
          <p:nvPr/>
        </p:nvGraphicFramePr>
        <p:xfrm>
          <a:off x="2986317" y="4931313"/>
          <a:ext cx="4583835" cy="370840"/>
        </p:xfrm>
        <a:graphic>
          <a:graphicData uri="http://schemas.openxmlformats.org/drawingml/2006/table">
            <a:tbl>
              <a:tblPr firstRow="1" bandRow="1">
                <a:tableStyleId>{5C22544A-7EE6-4342-B048-85BDC9FD1C3A}</a:tableStyleId>
              </a:tblPr>
              <a:tblGrid>
                <a:gridCol w="509315">
                  <a:extLst>
                    <a:ext uri="{9D8B030D-6E8A-4147-A177-3AD203B41FA5}">
                      <a16:colId xmlns:a16="http://schemas.microsoft.com/office/drawing/2014/main" val="3279798161"/>
                    </a:ext>
                  </a:extLst>
                </a:gridCol>
                <a:gridCol w="509315">
                  <a:extLst>
                    <a:ext uri="{9D8B030D-6E8A-4147-A177-3AD203B41FA5}">
                      <a16:colId xmlns:a16="http://schemas.microsoft.com/office/drawing/2014/main" val="2830918012"/>
                    </a:ext>
                  </a:extLst>
                </a:gridCol>
                <a:gridCol w="509315">
                  <a:extLst>
                    <a:ext uri="{9D8B030D-6E8A-4147-A177-3AD203B41FA5}">
                      <a16:colId xmlns:a16="http://schemas.microsoft.com/office/drawing/2014/main" val="1863846682"/>
                    </a:ext>
                  </a:extLst>
                </a:gridCol>
                <a:gridCol w="509315">
                  <a:extLst>
                    <a:ext uri="{9D8B030D-6E8A-4147-A177-3AD203B41FA5}">
                      <a16:colId xmlns:a16="http://schemas.microsoft.com/office/drawing/2014/main" val="2547425531"/>
                    </a:ext>
                  </a:extLst>
                </a:gridCol>
                <a:gridCol w="509315">
                  <a:extLst>
                    <a:ext uri="{9D8B030D-6E8A-4147-A177-3AD203B41FA5}">
                      <a16:colId xmlns:a16="http://schemas.microsoft.com/office/drawing/2014/main" val="2368758600"/>
                    </a:ext>
                  </a:extLst>
                </a:gridCol>
                <a:gridCol w="509315">
                  <a:extLst>
                    <a:ext uri="{9D8B030D-6E8A-4147-A177-3AD203B41FA5}">
                      <a16:colId xmlns:a16="http://schemas.microsoft.com/office/drawing/2014/main" val="3343773356"/>
                    </a:ext>
                  </a:extLst>
                </a:gridCol>
                <a:gridCol w="509315">
                  <a:extLst>
                    <a:ext uri="{9D8B030D-6E8A-4147-A177-3AD203B41FA5}">
                      <a16:colId xmlns:a16="http://schemas.microsoft.com/office/drawing/2014/main" val="1492257715"/>
                    </a:ext>
                  </a:extLst>
                </a:gridCol>
                <a:gridCol w="509315">
                  <a:extLst>
                    <a:ext uri="{9D8B030D-6E8A-4147-A177-3AD203B41FA5}">
                      <a16:colId xmlns:a16="http://schemas.microsoft.com/office/drawing/2014/main" val="3849288438"/>
                    </a:ext>
                  </a:extLst>
                </a:gridCol>
                <a:gridCol w="509315">
                  <a:extLst>
                    <a:ext uri="{9D8B030D-6E8A-4147-A177-3AD203B41FA5}">
                      <a16:colId xmlns:a16="http://schemas.microsoft.com/office/drawing/2014/main" val="382453594"/>
                    </a:ext>
                  </a:extLst>
                </a:gridCol>
              </a:tblGrid>
              <a:tr h="370840">
                <a:tc>
                  <a:txBody>
                    <a:bodyPr/>
                    <a:lstStyle/>
                    <a:p>
                      <a:pPr algn="ctr"/>
                      <a:r>
                        <a:rPr lang="vi-VN" dirty="0"/>
                        <a:t>T</a:t>
                      </a:r>
                    </a:p>
                  </a:txBody>
                  <a:tcPr/>
                </a:tc>
                <a:tc>
                  <a:txBody>
                    <a:bodyPr/>
                    <a:lstStyle/>
                    <a:p>
                      <a:pPr algn="ctr"/>
                      <a:r>
                        <a:rPr lang="vi-VN" dirty="0"/>
                        <a:t>H</a:t>
                      </a:r>
                    </a:p>
                  </a:txBody>
                  <a:tcPr/>
                </a:tc>
                <a:tc>
                  <a:txBody>
                    <a:bodyPr/>
                    <a:lstStyle/>
                    <a:p>
                      <a:pPr algn="ctr"/>
                      <a:r>
                        <a:rPr lang="vi-VN" dirty="0"/>
                        <a:t>U</a:t>
                      </a:r>
                    </a:p>
                  </a:txBody>
                  <a:tcPr/>
                </a:tc>
                <a:tc>
                  <a:txBody>
                    <a:bodyPr/>
                    <a:lstStyle/>
                    <a:p>
                      <a:pPr algn="ctr"/>
                      <a:r>
                        <a:rPr lang="vi-VN" dirty="0"/>
                        <a:t>Ậ</a:t>
                      </a:r>
                    </a:p>
                  </a:txBody>
                  <a:tcPr/>
                </a:tc>
                <a:tc>
                  <a:txBody>
                    <a:bodyPr/>
                    <a:lstStyle/>
                    <a:p>
                      <a:pPr algn="ctr"/>
                      <a:r>
                        <a:rPr lang="vi-VN" dirty="0"/>
                        <a:t>T</a:t>
                      </a:r>
                    </a:p>
                  </a:txBody>
                  <a:tcPr/>
                </a:tc>
                <a:tc>
                  <a:txBody>
                    <a:bodyPr/>
                    <a:lstStyle/>
                    <a:p>
                      <a:pPr algn="ctr"/>
                      <a:r>
                        <a:rPr lang="vi-VN" dirty="0"/>
                        <a:t>H</a:t>
                      </a:r>
                    </a:p>
                  </a:txBody>
                  <a:tcPr/>
                </a:tc>
                <a:tc>
                  <a:txBody>
                    <a:bodyPr/>
                    <a:lstStyle/>
                    <a:p>
                      <a:pPr algn="ctr"/>
                      <a:r>
                        <a:rPr lang="vi-VN" dirty="0"/>
                        <a:t>O</a:t>
                      </a:r>
                    </a:p>
                  </a:txBody>
                  <a:tcPr/>
                </a:tc>
                <a:tc>
                  <a:txBody>
                    <a:bodyPr/>
                    <a:lstStyle/>
                    <a:p>
                      <a:pPr algn="ctr"/>
                      <a:r>
                        <a:rPr lang="vi-VN" dirty="0"/>
                        <a:t>À</a:t>
                      </a:r>
                    </a:p>
                  </a:txBody>
                  <a:tcPr/>
                </a:tc>
                <a:tc>
                  <a:txBody>
                    <a:bodyPr/>
                    <a:lstStyle/>
                    <a:p>
                      <a:pPr algn="ctr"/>
                      <a:r>
                        <a:rPr lang="vi-VN" dirty="0">
                          <a:solidFill>
                            <a:srgbClr val="FF0000"/>
                          </a:solidFill>
                        </a:rPr>
                        <a:t>I</a:t>
                      </a:r>
                    </a:p>
                  </a:txBody>
                  <a:tcPr/>
                </a:tc>
                <a:extLst>
                  <a:ext uri="{0D108BD9-81ED-4DB2-BD59-A6C34878D82A}">
                    <a16:rowId xmlns:a16="http://schemas.microsoft.com/office/drawing/2014/main" val="557796464"/>
                  </a:ext>
                </a:extLst>
              </a:tr>
            </a:tbl>
          </a:graphicData>
        </a:graphic>
      </p:graphicFrame>
      <p:sp>
        <p:nvSpPr>
          <p:cNvPr id="45" name="Hexagon 44">
            <a:extLst>
              <a:ext uri="{FF2B5EF4-FFF2-40B4-BE49-F238E27FC236}">
                <a16:creationId xmlns:a16="http://schemas.microsoft.com/office/drawing/2014/main" id="{B170CE5D-71E3-97A5-98C6-59EDE6B9EBBC}"/>
              </a:ext>
            </a:extLst>
          </p:cNvPr>
          <p:cNvSpPr/>
          <p:nvPr/>
        </p:nvSpPr>
        <p:spPr>
          <a:xfrm>
            <a:off x="2341515" y="3522283"/>
            <a:ext cx="566048" cy="347476"/>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5</a:t>
            </a:r>
          </a:p>
        </p:txBody>
      </p:sp>
      <p:sp>
        <p:nvSpPr>
          <p:cNvPr id="46" name="Hexagon 45">
            <a:extLst>
              <a:ext uri="{FF2B5EF4-FFF2-40B4-BE49-F238E27FC236}">
                <a16:creationId xmlns:a16="http://schemas.microsoft.com/office/drawing/2014/main" id="{CC6B5147-3F24-277E-37E8-752D798B2DAD}"/>
              </a:ext>
            </a:extLst>
          </p:cNvPr>
          <p:cNvSpPr/>
          <p:nvPr/>
        </p:nvSpPr>
        <p:spPr>
          <a:xfrm>
            <a:off x="2358787" y="3875730"/>
            <a:ext cx="566048" cy="303929"/>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6</a:t>
            </a:r>
          </a:p>
        </p:txBody>
      </p:sp>
      <p:sp>
        <p:nvSpPr>
          <p:cNvPr id="47" name="Hexagon 46">
            <a:extLst>
              <a:ext uri="{FF2B5EF4-FFF2-40B4-BE49-F238E27FC236}">
                <a16:creationId xmlns:a16="http://schemas.microsoft.com/office/drawing/2014/main" id="{3BBC3F19-4BC5-EB00-CFE0-F7EAF7E4E927}"/>
              </a:ext>
            </a:extLst>
          </p:cNvPr>
          <p:cNvSpPr/>
          <p:nvPr/>
        </p:nvSpPr>
        <p:spPr>
          <a:xfrm>
            <a:off x="2358787" y="4179659"/>
            <a:ext cx="566048" cy="333304"/>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7</a:t>
            </a:r>
          </a:p>
        </p:txBody>
      </p:sp>
      <p:sp>
        <p:nvSpPr>
          <p:cNvPr id="48" name="Hexagon 47">
            <a:extLst>
              <a:ext uri="{FF2B5EF4-FFF2-40B4-BE49-F238E27FC236}">
                <a16:creationId xmlns:a16="http://schemas.microsoft.com/office/drawing/2014/main" id="{BAF24856-C861-54DD-C94E-BF5422C897F0}"/>
              </a:ext>
            </a:extLst>
          </p:cNvPr>
          <p:cNvSpPr/>
          <p:nvPr/>
        </p:nvSpPr>
        <p:spPr>
          <a:xfrm>
            <a:off x="2335745" y="4540589"/>
            <a:ext cx="566048" cy="372045"/>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8</a:t>
            </a:r>
          </a:p>
        </p:txBody>
      </p:sp>
      <p:sp>
        <p:nvSpPr>
          <p:cNvPr id="49" name="Hexagon 48">
            <a:extLst>
              <a:ext uri="{FF2B5EF4-FFF2-40B4-BE49-F238E27FC236}">
                <a16:creationId xmlns:a16="http://schemas.microsoft.com/office/drawing/2014/main" id="{221F81A1-7E9E-C69D-6E8C-F0872C924DBB}"/>
              </a:ext>
            </a:extLst>
          </p:cNvPr>
          <p:cNvSpPr/>
          <p:nvPr/>
        </p:nvSpPr>
        <p:spPr>
          <a:xfrm>
            <a:off x="2342654" y="4931313"/>
            <a:ext cx="566048" cy="372045"/>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9</a:t>
            </a:r>
          </a:p>
        </p:txBody>
      </p:sp>
      <p:sp>
        <p:nvSpPr>
          <p:cNvPr id="3" name="Flowchart: Punched Tape 2">
            <a:extLst>
              <a:ext uri="{FF2B5EF4-FFF2-40B4-BE49-F238E27FC236}">
                <a16:creationId xmlns:a16="http://schemas.microsoft.com/office/drawing/2014/main" id="{DAE52C40-2D82-5783-09B6-DD143ACEFAEE}"/>
              </a:ext>
            </a:extLst>
          </p:cNvPr>
          <p:cNvSpPr/>
          <p:nvPr/>
        </p:nvSpPr>
        <p:spPr>
          <a:xfrm>
            <a:off x="5527050" y="5486734"/>
            <a:ext cx="4179076" cy="1032885"/>
          </a:xfrm>
          <a:prstGeom prst="flowChartPunchedTap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CHÍ NAM NHI</a:t>
            </a:r>
          </a:p>
        </p:txBody>
      </p:sp>
    </p:spTree>
    <p:extLst>
      <p:ext uri="{BB962C8B-B14F-4D97-AF65-F5344CB8AC3E}">
        <p14:creationId xmlns:p14="http://schemas.microsoft.com/office/powerpoint/2010/main" val="2483349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4"/>
                                        </p:tgtEl>
                                        <p:attrNameLst>
                                          <p:attrName>fillcolor</p:attrName>
                                        </p:attrNameLst>
                                      </p:cBhvr>
                                      <p:to>
                                        <a:srgbClr val="C5E0B3"/>
                                      </p:to>
                                    </p:animClr>
                                    <p:set>
                                      <p:cBhvr>
                                        <p:cTn id="7" dur="2000" fill="hold"/>
                                        <p:tgtEl>
                                          <p:spTgt spid="24"/>
                                        </p:tgtEl>
                                        <p:attrNameLst>
                                          <p:attrName>fill.type</p:attrName>
                                        </p:attrNameLst>
                                      </p:cBhvr>
                                      <p:to>
                                        <p:strVal val="solid"/>
                                      </p:to>
                                    </p:set>
                                    <p:set>
                                      <p:cBhvr>
                                        <p:cTn id="8"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0"/>
                                        </p:tgtEl>
                                        <p:attrNameLst>
                                          <p:attrName>fillcolor</p:attrName>
                                        </p:attrNameLst>
                                      </p:cBhvr>
                                      <p:to>
                                        <a:srgbClr val="C5E0B3"/>
                                      </p:to>
                                    </p:animClr>
                                    <p:set>
                                      <p:cBhvr>
                                        <p:cTn id="14" dur="2000" fill="hold"/>
                                        <p:tgtEl>
                                          <p:spTgt spid="30"/>
                                        </p:tgtEl>
                                        <p:attrNameLst>
                                          <p:attrName>fill.type</p:attrName>
                                        </p:attrNameLst>
                                      </p:cBhvr>
                                      <p:to>
                                        <p:strVal val="solid"/>
                                      </p:to>
                                    </p:set>
                                    <p:set>
                                      <p:cBhvr>
                                        <p:cTn id="15"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3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34"/>
                                        </p:tgtEl>
                                        <p:attrNameLst>
                                          <p:attrName>fillcolor</p:attrName>
                                        </p:attrNameLst>
                                      </p:cBhvr>
                                      <p:to>
                                        <a:srgbClr val="E2EFD9"/>
                                      </p:to>
                                    </p:animClr>
                                    <p:set>
                                      <p:cBhvr>
                                        <p:cTn id="21" dur="2000" fill="hold"/>
                                        <p:tgtEl>
                                          <p:spTgt spid="34"/>
                                        </p:tgtEl>
                                        <p:attrNameLst>
                                          <p:attrName>fill.type</p:attrName>
                                        </p:attrNameLst>
                                      </p:cBhvr>
                                      <p:to>
                                        <p:strVal val="solid"/>
                                      </p:to>
                                    </p:set>
                                    <p:set>
                                      <p:cBhvr>
                                        <p:cTn id="22"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5"/>
                                        </p:tgtEl>
                                        <p:attrNameLst>
                                          <p:attrName>fillcolor</p:attrName>
                                        </p:attrNameLst>
                                      </p:cBhvr>
                                      <p:to>
                                        <a:srgbClr val="D9E2F3"/>
                                      </p:to>
                                    </p:animClr>
                                    <p:set>
                                      <p:cBhvr>
                                        <p:cTn id="28" dur="2000" fill="hold"/>
                                        <p:tgtEl>
                                          <p:spTgt spid="35"/>
                                        </p:tgtEl>
                                        <p:attrNameLst>
                                          <p:attrName>fill.type</p:attrName>
                                        </p:attrNameLst>
                                      </p:cBhvr>
                                      <p:to>
                                        <p:strVal val="solid"/>
                                      </p:to>
                                    </p:set>
                                    <p:set>
                                      <p:cBhvr>
                                        <p:cTn id="29"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4"/>
                                        </p:tgtEl>
                                        <p:attrNameLst>
                                          <p:attrName>fillcolor</p:attrName>
                                        </p:attrNameLst>
                                      </p:cBhvr>
                                      <p:to>
                                        <a:srgbClr val="E2EFD9"/>
                                      </p:to>
                                    </p:animClr>
                                    <p:set>
                                      <p:cBhvr>
                                        <p:cTn id="35" dur="2000" fill="hold"/>
                                        <p:tgtEl>
                                          <p:spTgt spid="4"/>
                                        </p:tgtEl>
                                        <p:attrNameLst>
                                          <p:attrName>fill.type</p:attrName>
                                        </p:attrNameLst>
                                      </p:cBhvr>
                                      <p:to>
                                        <p:strVal val="solid"/>
                                      </p:to>
                                    </p:set>
                                    <p:set>
                                      <p:cBhvr>
                                        <p:cTn id="36"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45"/>
                                        </p:tgtEl>
                                        <p:attrNameLst>
                                          <p:attrName>fillcolor</p:attrName>
                                        </p:attrNameLst>
                                      </p:cBhvr>
                                      <p:to>
                                        <a:srgbClr val="D9E2F3"/>
                                      </p:to>
                                    </p:animClr>
                                    <p:set>
                                      <p:cBhvr>
                                        <p:cTn id="42" dur="2000" fill="hold"/>
                                        <p:tgtEl>
                                          <p:spTgt spid="45"/>
                                        </p:tgtEl>
                                        <p:attrNameLst>
                                          <p:attrName>fill.type</p:attrName>
                                        </p:attrNameLst>
                                      </p:cBhvr>
                                      <p:to>
                                        <p:strVal val="solid"/>
                                      </p:to>
                                    </p:set>
                                    <p:set>
                                      <p:cBhvr>
                                        <p:cTn id="43" dur="20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44" restart="whenNotActive" fill="hold" evtFilter="cancelBubble" nodeType="interactiveSeq">
                <p:stCondLst>
                  <p:cond evt="onClick" delay="0">
                    <p:tgtEl>
                      <p:spTgt spid="4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46"/>
                                        </p:tgtEl>
                                        <p:attrNameLst>
                                          <p:attrName>fillcolor</p:attrName>
                                        </p:attrNameLst>
                                      </p:cBhvr>
                                      <p:to>
                                        <a:srgbClr val="D9E2F3"/>
                                      </p:to>
                                    </p:animClr>
                                    <p:set>
                                      <p:cBhvr>
                                        <p:cTn id="49" dur="2000" fill="hold"/>
                                        <p:tgtEl>
                                          <p:spTgt spid="46"/>
                                        </p:tgtEl>
                                        <p:attrNameLst>
                                          <p:attrName>fill.type</p:attrName>
                                        </p:attrNameLst>
                                      </p:cBhvr>
                                      <p:to>
                                        <p:strVal val="solid"/>
                                      </p:to>
                                    </p:set>
                                    <p:set>
                                      <p:cBhvr>
                                        <p:cTn id="50" dur="200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seq concurrent="1" nextAc="seek">
              <p:cTn id="51" restart="whenNotActive" fill="hold" evtFilter="cancelBubble" nodeType="interactiveSeq">
                <p:stCondLst>
                  <p:cond evt="onClick" delay="0">
                    <p:tgtEl>
                      <p:spTgt spid="4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47"/>
                                        </p:tgtEl>
                                        <p:attrNameLst>
                                          <p:attrName>fillcolor</p:attrName>
                                        </p:attrNameLst>
                                      </p:cBhvr>
                                      <p:to>
                                        <a:srgbClr val="D9E2F3"/>
                                      </p:to>
                                    </p:animClr>
                                    <p:set>
                                      <p:cBhvr>
                                        <p:cTn id="56" dur="2000" fill="hold"/>
                                        <p:tgtEl>
                                          <p:spTgt spid="47"/>
                                        </p:tgtEl>
                                        <p:attrNameLst>
                                          <p:attrName>fill.type</p:attrName>
                                        </p:attrNameLst>
                                      </p:cBhvr>
                                      <p:to>
                                        <p:strVal val="solid"/>
                                      </p:to>
                                    </p:set>
                                    <p:set>
                                      <p:cBhvr>
                                        <p:cTn id="57" dur="20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58" restart="whenNotActive" fill="hold" evtFilter="cancelBubble" nodeType="interactiveSeq">
                <p:stCondLst>
                  <p:cond evt="onClick" delay="0">
                    <p:tgtEl>
                      <p:spTgt spid="4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48"/>
                                        </p:tgtEl>
                                        <p:attrNameLst>
                                          <p:attrName>fillcolor</p:attrName>
                                        </p:attrNameLst>
                                      </p:cBhvr>
                                      <p:to>
                                        <a:srgbClr val="D9E2F3"/>
                                      </p:to>
                                    </p:animClr>
                                    <p:set>
                                      <p:cBhvr>
                                        <p:cTn id="63" dur="2000" fill="hold"/>
                                        <p:tgtEl>
                                          <p:spTgt spid="48"/>
                                        </p:tgtEl>
                                        <p:attrNameLst>
                                          <p:attrName>fill.type</p:attrName>
                                        </p:attrNameLst>
                                      </p:cBhvr>
                                      <p:to>
                                        <p:strVal val="solid"/>
                                      </p:to>
                                    </p:set>
                                    <p:set>
                                      <p:cBhvr>
                                        <p:cTn id="64" dur="20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49"/>
                                        </p:tgtEl>
                                        <p:attrNameLst>
                                          <p:attrName>fillcolor</p:attrName>
                                        </p:attrNameLst>
                                      </p:cBhvr>
                                      <p:to>
                                        <a:srgbClr val="D9E2F3"/>
                                      </p:to>
                                    </p:animClr>
                                    <p:set>
                                      <p:cBhvr>
                                        <p:cTn id="70" dur="2000" fill="hold"/>
                                        <p:tgtEl>
                                          <p:spTgt spid="49"/>
                                        </p:tgtEl>
                                        <p:attrNameLst>
                                          <p:attrName>fill.type</p:attrName>
                                        </p:attrNameLst>
                                      </p:cBhvr>
                                      <p:to>
                                        <p:strVal val="solid"/>
                                      </p:to>
                                    </p:set>
                                    <p:set>
                                      <p:cBhvr>
                                        <p:cTn id="71" dur="2000" fill="hold"/>
                                        <p:tgtEl>
                                          <p:spTgt spid="49"/>
                                        </p:tgtEl>
                                        <p:attrNameLst>
                                          <p:attrName>fill.on</p:attrName>
                                        </p:attrNameLst>
                                      </p:cBhvr>
                                      <p:to>
                                        <p:strVal val="true"/>
                                      </p:to>
                                    </p:set>
                                  </p:childTnLst>
                                </p:cTn>
                              </p:par>
                            </p:childTnLst>
                          </p:cTn>
                        </p:par>
                      </p:childTnLst>
                    </p:cTn>
                  </p:par>
                </p:childTnLst>
              </p:cTn>
              <p:nextCondLst>
                <p:cond evt="onClick" delay="0">
                  <p:tgtEl>
                    <p:spTgt spid="49"/>
                  </p:tgtEl>
                </p:cond>
              </p:nextCondLst>
            </p:seq>
          </p:childTnLst>
        </p:cTn>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1469</Words>
  <Application>Microsoft Office PowerPoint</Application>
  <PresentationFormat>Widescreen</PresentationFormat>
  <Paragraphs>182</Paragraphs>
  <Slides>16</Slides>
  <Notes>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16</vt:i4>
      </vt:variant>
    </vt:vector>
  </HeadingPairs>
  <TitlesOfParts>
    <vt:vector size="34" baseType="lpstr">
      <vt:lpstr>.VnTime</vt:lpstr>
      <vt:lpstr>Arial</vt:lpstr>
      <vt:lpstr>Brush Script MT</vt:lpstr>
      <vt:lpstr>Calibri</vt:lpstr>
      <vt:lpstr>Calibri Light</vt:lpstr>
      <vt:lpstr>Garamond</vt:lpstr>
      <vt:lpstr>Gill Sans MT</vt:lpstr>
      <vt:lpstr>Mistral</vt:lpstr>
      <vt:lpstr>Tahoma</vt:lpstr>
      <vt:lpstr>Times New Roman</vt:lpstr>
      <vt:lpstr>Verdana</vt:lpstr>
      <vt:lpstr>Wingdings 2</vt:lpstr>
      <vt:lpstr>2_Office Theme</vt:lpstr>
      <vt:lpstr>Office Theme</vt:lpstr>
      <vt:lpstr>1_Office Theme</vt:lpstr>
      <vt:lpstr>3_Office Theme</vt:lpstr>
      <vt:lpstr>4_Office Theme</vt:lpstr>
      <vt:lpstr>Solstice</vt:lpstr>
      <vt:lpstr>PowerPoint Presentation</vt:lpstr>
      <vt:lpstr>PowerPoint Presentation</vt:lpstr>
      <vt:lpstr>PowerPoint Presentation</vt:lpstr>
      <vt:lpstr>PowerPoint Presentation</vt:lpstr>
      <vt:lpstr>TÁC PHẨM: TỎ LÒNG</vt:lpstr>
      <vt:lpstr>PowerPoint Presentation</vt:lpstr>
      <vt:lpstr>PowerPoint Presentation</vt:lpstr>
      <vt:lpstr>PowerPoint Presentation</vt:lpstr>
      <vt:lpstr>PowerPoint Presentation</vt:lpstr>
      <vt:lpstr>PowerPoint Presentation</vt:lpstr>
      <vt:lpstr>CHÍ NAM NHI</vt:lpstr>
      <vt:lpstr>CHÍ NAM NHI</vt:lpstr>
      <vt:lpstr>CHÍ NAM NHI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2022-08-12T13:46:40Z</dcterms:created>
  <dcterms:modified xsi:type="dcterms:W3CDTF">2025-01-23T01:22:06Z</dcterms:modified>
</cp:coreProperties>
</file>