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0" r:id="rId4"/>
    <p:sldId id="262" r:id="rId5"/>
    <p:sldId id="263" r:id="rId6"/>
    <p:sldId id="264" r:id="rId7"/>
    <p:sldId id="266" r:id="rId8"/>
    <p:sldId id="265" r:id="rId9"/>
    <p:sldId id="268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5E32"/>
    <a:srgbClr val="E7D37F"/>
    <a:srgbClr val="81A263"/>
    <a:srgbClr val="FD9B63"/>
    <a:srgbClr val="B96A6A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AB9DA-C972-6616-F7A3-5AD4FE1DD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956866-C51D-8533-3233-DCBC81E00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29592-9CDB-B04F-DF69-01BE8432B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9341-F5A2-46D7-96EA-BEBF7A0BF32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9B388-16B0-B6A7-6A93-A89C44F8F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1CF0A-7764-AFDE-09E5-F31903DF6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8656-1404-40A4-A8DA-D166943C5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3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DBCDD-1E3A-3A56-5FFE-208BD6D41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F9A818-8B71-0BEA-DF81-CD55E67AF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3AD41-56E2-05BF-D201-21BED75E7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9341-F5A2-46D7-96EA-BEBF7A0BF32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20780-9ABD-0F8A-476C-25500F7F2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BFB53-E7F8-16FE-B9DF-B99192E46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8656-1404-40A4-A8DA-D166943C5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7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7E260F-6C4A-0AFD-EB5F-EA409F67AB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CF531C-9427-0698-463F-542BB38CD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E3220-CBDD-C0EF-7EC4-A016961B3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9341-F5A2-46D7-96EA-BEBF7A0BF32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38C86-0E0A-9E46-26EF-C5E59837B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33541-A916-EC04-9912-283D37930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8656-1404-40A4-A8DA-D166943C5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1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C150F-F025-080F-2180-9B4499E7D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E38F0-5635-0718-24FA-A8972FD2A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F407D-F68B-DB47-C5C6-C3E26791B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9341-F5A2-46D7-96EA-BEBF7A0BF32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BAA65-F756-BEA9-4F6A-F7941B5C7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32662-9EE5-5029-DE55-BB25A8EF0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8656-1404-40A4-A8DA-D166943C5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1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F86E-0E2E-A4A9-219D-4C128C09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03F38-9FD1-B789-ADF8-5DB66064D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77F23-0CEB-982C-DC69-A67C127AE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9341-F5A2-46D7-96EA-BEBF7A0BF32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777F0-6229-8B09-7B0B-5605FD82A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4ED16-34A3-0D49-3787-0525ACB08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8656-1404-40A4-A8DA-D166943C5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57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090DD-EF36-8E64-CACE-A23F4588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D2CAB-6A3F-4037-A2B4-320C3CE6D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CBCBC-ABCC-80C3-7E01-08C0D23F8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2D15B-EBA9-7767-8F31-F391CD6C1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9341-F5A2-46D7-96EA-BEBF7A0BF32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48DDF5-4548-EB82-1BE2-B8EEE4E45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620DE-084C-8FD4-C630-7B7DE92F1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8656-1404-40A4-A8DA-D166943C5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3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CDBCA-520E-BFF4-6E07-60359CA48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8B808-3808-0141-7001-B0EBC8594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0A2CA2-6755-2F3D-320A-B0530AB10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2B9E8D-7E9B-A748-D354-5C41CB5D8F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328919-93BE-EB45-0513-773DDD56D9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6661C6-FC95-547E-EA39-CC3CB19AD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9341-F5A2-46D7-96EA-BEBF7A0BF32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4E0FEA-6721-9BD8-4FB7-866702DF3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A5F0AD-B33C-1050-5F69-0EA218F52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8656-1404-40A4-A8DA-D166943C5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70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9B171-0676-AA54-AC0D-AC5BFA2FE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E921BB-11EB-B7D8-6C4F-A608F814A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9341-F5A2-46D7-96EA-BEBF7A0BF32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D11C0F-9276-4739-5124-579C0B71B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0A6B6-FEB9-ED37-B95A-8972E8756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8656-1404-40A4-A8DA-D166943C5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8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895CC-10FE-5B9F-FADA-61DE8E212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9341-F5A2-46D7-96EA-BEBF7A0BF32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A4E107-66F3-699C-F9FB-DBDE37DF1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52B24-30AF-95B0-D183-FA900F390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8656-1404-40A4-A8DA-D166943C5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48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BD391-4E71-1EB5-C781-C2AB92FED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C02BF-5E0C-225D-D712-F1B20CFC0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7B529-B247-AFA5-97AA-CE925AE06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D60AA4-FDE9-80E3-55E7-D53A3EB45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9341-F5A2-46D7-96EA-BEBF7A0BF32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A1AD98-2FEF-BFCF-763C-92FC7DD1A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22A02-D160-D489-69C5-BC1450DF4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8656-1404-40A4-A8DA-D166943C5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6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0F047-5BB1-D79C-BB5D-602122CD5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9B3C51-9C64-C9DE-3D9A-D372C7B449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CDFDD6-2E84-1912-8AF9-C0CB56C16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723EEF-7B85-0669-084F-505CF1C14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9341-F5A2-46D7-96EA-BEBF7A0BF32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3D167E-6417-ACFE-69C3-AB32A4247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8CE8C-90E4-56B5-B028-74C599D71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8656-1404-40A4-A8DA-D166943C5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7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0D76B6-8658-5147-C3FA-C3AA06B14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15106-D09E-271E-AC97-8DD044CB0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A8A8D-093E-814A-392C-C5561937D5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D9341-F5A2-46D7-96EA-BEBF7A0BF32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00F8F-5561-39EC-6892-DD6A41E7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9D0B6-7CA0-2F71-3210-E901A9E03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98656-1404-40A4-A8DA-D166943C5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5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6.svg"/><Relationship Id="rId7" Type="http://schemas.openxmlformats.org/officeDocument/2006/relationships/image" Target="../media/image4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6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sv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B7399-E807-D401-7251-87F850575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28" y="101600"/>
            <a:ext cx="11985171" cy="2367189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6000" b="1" dirty="0" err="1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6000" b="1" dirty="0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6000" b="1" dirty="0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6000" b="1" dirty="0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6000" b="1" dirty="0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6000" b="1" dirty="0" err="1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6000" b="1" dirty="0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6000" b="1" dirty="0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6000" b="1" dirty="0">
              <a:solidFill>
                <a:srgbClr val="365E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4B8F15-84C8-C83E-0B3C-B53C63F33E73}"/>
              </a:ext>
            </a:extLst>
          </p:cNvPr>
          <p:cNvSpPr txBox="1"/>
          <p:nvPr/>
        </p:nvSpPr>
        <p:spPr>
          <a:xfrm>
            <a:off x="1404257" y="2318657"/>
            <a:ext cx="3603172" cy="2177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E2C906-794D-824D-35BF-955F320D4B01}"/>
              </a:ext>
            </a:extLst>
          </p:cNvPr>
          <p:cNvSpPr txBox="1"/>
          <p:nvPr/>
        </p:nvSpPr>
        <p:spPr>
          <a:xfrm>
            <a:off x="-228600" y="2552159"/>
            <a:ext cx="55299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D9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D9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/>
            <a:r>
              <a:rPr lang="en-US" sz="4000" b="1" dirty="0">
                <a:solidFill>
                  <a:srgbClr val="FD9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D9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000" b="1" dirty="0">
                <a:solidFill>
                  <a:srgbClr val="FD9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D9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4000" b="1" dirty="0">
                <a:solidFill>
                  <a:srgbClr val="FD9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D9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FD9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D9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b="1" dirty="0">
                <a:solidFill>
                  <a:srgbClr val="FD9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D9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4000" b="1" dirty="0">
                <a:solidFill>
                  <a:srgbClr val="FD9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D9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4000" b="1" dirty="0">
                <a:solidFill>
                  <a:srgbClr val="FD9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D9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4000" b="1" dirty="0">
              <a:solidFill>
                <a:srgbClr val="FD9B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8CEFD5D-30EB-DA19-16B3-126C697BA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8250" y="2109901"/>
            <a:ext cx="71437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5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73F2-3FD9-F83E-26B4-D4555E1CB064}"/>
              </a:ext>
            </a:extLst>
          </p:cNvPr>
          <p:cNvSpPr/>
          <p:nvPr/>
        </p:nvSpPr>
        <p:spPr>
          <a:xfrm>
            <a:off x="0" y="264398"/>
            <a:ext cx="12192000" cy="1147842"/>
          </a:xfrm>
          <a:prstGeom prst="roundRect">
            <a:avLst/>
          </a:prstGeom>
          <a:solidFill>
            <a:srgbClr val="365E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9463E7F-1B95-93CC-515C-0944E34CD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4398"/>
            <a:ext cx="1178560" cy="10665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7D9AF2-4402-73DF-0841-3A275815AE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49" t="31111" r="43917" b="18222"/>
          <a:stretch/>
        </p:blipFill>
        <p:spPr>
          <a:xfrm>
            <a:off x="0" y="1412240"/>
            <a:ext cx="12263120" cy="544576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08D857F-BE59-86BD-BB60-5EB231306C39}"/>
              </a:ext>
            </a:extLst>
          </p:cNvPr>
          <p:cNvSpPr/>
          <p:nvPr/>
        </p:nvSpPr>
        <p:spPr>
          <a:xfrm>
            <a:off x="3159760" y="1412240"/>
            <a:ext cx="2733040" cy="1056402"/>
          </a:xfrm>
          <a:prstGeom prst="wedgeRoundRectCallout">
            <a:avLst>
              <a:gd name="adj1" fmla="val -23063"/>
              <a:gd name="adj2" fmla="val 75965"/>
              <a:gd name="adj3" fmla="val 16667"/>
            </a:avLst>
          </a:prstGeom>
          <a:solidFill>
            <a:srgbClr val="E7D3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HBr </a:t>
            </a:r>
            <a:r>
              <a:rPr lang="en-US" sz="2200" dirty="0" err="1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200" dirty="0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200" dirty="0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dirty="0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electronphile</a:t>
            </a:r>
            <a:endParaRPr lang="en-US" sz="2200" dirty="0">
              <a:solidFill>
                <a:srgbClr val="365E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9EBC4CAD-B1FE-D0B3-8C37-7CDFA5C4C17B}"/>
              </a:ext>
            </a:extLst>
          </p:cNvPr>
          <p:cNvSpPr/>
          <p:nvPr/>
        </p:nvSpPr>
        <p:spPr>
          <a:xfrm>
            <a:off x="4704080" y="3088283"/>
            <a:ext cx="2854960" cy="1056402"/>
          </a:xfrm>
          <a:prstGeom prst="wedgeRoundRectCallout">
            <a:avLst>
              <a:gd name="adj1" fmla="val -26882"/>
              <a:gd name="adj2" fmla="val 95156"/>
              <a:gd name="adj3" fmla="val 16667"/>
            </a:avLst>
          </a:prstGeom>
          <a:solidFill>
            <a:srgbClr val="E7D3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365E3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200" baseline="-25000" dirty="0" err="1">
                <a:solidFill>
                  <a:srgbClr val="365E3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200" dirty="0" err="1">
                <a:solidFill>
                  <a:srgbClr val="365E3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200" baseline="-25000" dirty="0" err="1">
                <a:solidFill>
                  <a:srgbClr val="365E3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2200" dirty="0" err="1">
                <a:solidFill>
                  <a:srgbClr val="365E3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OH</a:t>
            </a:r>
            <a:r>
              <a:rPr lang="en-US" sz="2200" dirty="0">
                <a:solidFill>
                  <a:srgbClr val="365E3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65E3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2200" dirty="0">
                <a:solidFill>
                  <a:srgbClr val="365E3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65E3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200" dirty="0">
                <a:solidFill>
                  <a:srgbClr val="365E3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65E3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200" dirty="0">
                <a:solidFill>
                  <a:srgbClr val="365E3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65E3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200" dirty="0">
                <a:solidFill>
                  <a:srgbClr val="365E3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65E3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365E3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nucleophile.</a:t>
            </a:r>
            <a:endParaRPr lang="en-US" sz="2200" dirty="0">
              <a:solidFill>
                <a:srgbClr val="365E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04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EEE7635-C30B-C01F-4D29-05FF5E13420C}"/>
              </a:ext>
            </a:extLst>
          </p:cNvPr>
          <p:cNvSpPr/>
          <p:nvPr/>
        </p:nvSpPr>
        <p:spPr>
          <a:xfrm>
            <a:off x="0" y="264398"/>
            <a:ext cx="12578080" cy="1147842"/>
          </a:xfrm>
          <a:prstGeom prst="roundRect">
            <a:avLst/>
          </a:prstGeom>
          <a:solidFill>
            <a:srgbClr val="365E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3.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LIÊN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EA3E28E-4E33-4411-CC2A-961E128C0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4398"/>
            <a:ext cx="1178560" cy="10665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C63ACC-719B-87FA-ACC9-B0FECF916933}"/>
              </a:ext>
            </a:extLst>
          </p:cNvPr>
          <p:cNvSpPr txBox="1"/>
          <p:nvPr/>
        </p:nvSpPr>
        <p:spPr>
          <a:xfrm>
            <a:off x="162560" y="1767840"/>
            <a:ext cx="11755120" cy="383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800" b="1" u="sng" dirty="0" err="1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u="sng" dirty="0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u="sng" dirty="0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u="sng" dirty="0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02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li; 02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li? 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 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li?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do, carbocation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carbanion?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7C6D77-2B7F-EDC1-8A93-FF5BDDD37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9500" y="288015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7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41D1A2E-03BF-7CB6-938C-B4C7C8E83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4398"/>
            <a:ext cx="1178560" cy="106656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257F7E-A77B-1081-369C-051C901A8141}"/>
              </a:ext>
            </a:extLst>
          </p:cNvPr>
          <p:cNvSpPr/>
          <p:nvPr/>
        </p:nvSpPr>
        <p:spPr>
          <a:xfrm>
            <a:off x="0" y="335518"/>
            <a:ext cx="12578080" cy="1147842"/>
          </a:xfrm>
          <a:prstGeom prst="roundRect">
            <a:avLst/>
          </a:prstGeom>
          <a:solidFill>
            <a:srgbClr val="365E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3.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LIÊN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6CA2445-F33A-FE6A-658F-F6DA74AA0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0640" y="335518"/>
            <a:ext cx="1178560" cy="106656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D053E42-7D4F-8396-08A5-C27AE96E6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8640" y="3934400"/>
            <a:ext cx="4400550" cy="34593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7D2052-C8A7-59FC-4C14-3E88713C773A}"/>
              </a:ext>
            </a:extLst>
          </p:cNvPr>
          <p:cNvSpPr txBox="1"/>
          <p:nvPr/>
        </p:nvSpPr>
        <p:spPr>
          <a:xfrm>
            <a:off x="3378835" y="1849120"/>
            <a:ext cx="8213725" cy="381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1819476-FF38-1BC1-C7D6-98A06D7501E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4007"/>
          <a:stretch/>
        </p:blipFill>
        <p:spPr>
          <a:xfrm>
            <a:off x="416560" y="1699200"/>
            <a:ext cx="9337040" cy="2682240"/>
          </a:xfrm>
          <a:prstGeom prst="rect">
            <a:avLst/>
          </a:prstGeom>
        </p:spPr>
      </p:pic>
      <p:pic>
        <p:nvPicPr>
          <p:cNvPr id="19" name="Picture 18" descr="Hóa học lớp 11 | Lý thuyết và Bài tập Hóa học 11 có đáp án">
            <a:extLst>
              <a:ext uri="{FF2B5EF4-FFF2-40B4-BE49-F238E27FC236}">
                <a16:creationId xmlns:a16="http://schemas.microsoft.com/office/drawing/2014/main" id="{ECC23B3E-D171-D66B-6E1A-116C7586AB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98639"/>
            <a:ext cx="6096000" cy="3459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402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6E1EC9-40EE-F16C-11C8-1ECCC71E418A}"/>
              </a:ext>
            </a:extLst>
          </p:cNvPr>
          <p:cNvSpPr/>
          <p:nvPr/>
        </p:nvSpPr>
        <p:spPr>
          <a:xfrm>
            <a:off x="0" y="264398"/>
            <a:ext cx="12578080" cy="1147842"/>
          </a:xfrm>
          <a:prstGeom prst="roundRect">
            <a:avLst/>
          </a:prstGeom>
          <a:solidFill>
            <a:srgbClr val="365E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3.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LIÊN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8C76AEC-CA9F-2D65-F647-7B37F9B30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4398"/>
            <a:ext cx="1178560" cy="10665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8E42D6-648C-9698-A473-76FD07C3E80B}"/>
              </a:ext>
            </a:extLst>
          </p:cNvPr>
          <p:cNvSpPr txBox="1"/>
          <p:nvPr/>
        </p:nvSpPr>
        <p:spPr>
          <a:xfrm>
            <a:off x="294640" y="1798320"/>
            <a:ext cx="10896918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Carbocation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Carbanion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Carbocation: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(+)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Carbon.</a:t>
            </a:r>
            <a:endParaRPr lang="en-US" sz="2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Carbanion: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(-)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Carbon.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417429-EA68-AE7B-CCDD-DE0219122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559" y="2053793"/>
            <a:ext cx="2915285" cy="8813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3E363D-0299-7CDA-F5C3-BB21310DA7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040" y="4360547"/>
            <a:ext cx="5405120" cy="15104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F2B31D-9014-41EC-F03D-5399573C39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280" y="4216400"/>
            <a:ext cx="4765040" cy="17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0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66106FE-E0A0-46F4-0217-BF0D7198F79E}"/>
              </a:ext>
            </a:extLst>
          </p:cNvPr>
          <p:cNvSpPr/>
          <p:nvPr/>
        </p:nvSpPr>
        <p:spPr>
          <a:xfrm>
            <a:off x="0" y="0"/>
            <a:ext cx="9601200" cy="802402"/>
          </a:xfrm>
          <a:prstGeom prst="roundRect">
            <a:avLst/>
          </a:prstGeom>
          <a:solidFill>
            <a:srgbClr val="365E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4.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49D8C00-0866-19FA-FD54-8EDC461AE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" y="0"/>
            <a:ext cx="1076960" cy="8024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3EBA64-1C57-9962-6784-7027F788C45C}"/>
              </a:ext>
            </a:extLst>
          </p:cNvPr>
          <p:cNvSpPr txBox="1"/>
          <p:nvPr/>
        </p:nvSpPr>
        <p:spPr>
          <a:xfrm>
            <a:off x="223520" y="950898"/>
            <a:ext cx="96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err="1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200" b="1" u="sng" dirty="0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 dirty="0" err="1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u="sng" dirty="0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 dirty="0" err="1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b="1" u="sng" dirty="0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 dirty="0" err="1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u="sng" dirty="0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2C9A64-2427-A266-722C-83549F69A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240" y="1327988"/>
            <a:ext cx="9387840" cy="553001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4409AAA-340C-6E35-AD2C-0430C77B99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545465" y="1906766"/>
            <a:ext cx="3996690" cy="519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1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ECF268F-3230-6C56-713B-234F2196DBAA}"/>
              </a:ext>
            </a:extLst>
          </p:cNvPr>
          <p:cNvSpPr/>
          <p:nvPr/>
        </p:nvSpPr>
        <p:spPr>
          <a:xfrm>
            <a:off x="0" y="0"/>
            <a:ext cx="9601200" cy="802402"/>
          </a:xfrm>
          <a:prstGeom prst="roundRect">
            <a:avLst/>
          </a:prstGeom>
          <a:solidFill>
            <a:srgbClr val="365E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4.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1EDEEA5-7229-FAA1-3694-008F7B676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" y="0"/>
            <a:ext cx="1076960" cy="8024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9C1124-5473-92A6-3C83-C2DD82B002DF}"/>
              </a:ext>
            </a:extLst>
          </p:cNvPr>
          <p:cNvSpPr txBox="1"/>
          <p:nvPr/>
        </p:nvSpPr>
        <p:spPr>
          <a:xfrm>
            <a:off x="91440" y="1158240"/>
            <a:ext cx="11836400" cy="580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265" algn="just">
              <a:lnSpc>
                <a:spcPct val="120000"/>
              </a:lnSpc>
            </a:pP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11785" algn="just">
              <a:lnSpc>
                <a:spcPts val="1800"/>
              </a:lnSpc>
            </a:pP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carbon no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alkane: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khơi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11785" algn="just">
              <a:lnSpc>
                <a:spcPts val="1800"/>
              </a:lnSpc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 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electrophile A</a:t>
            </a:r>
            <a:r>
              <a:rPr lang="en-US" sz="2200" i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&gt;C = C&lt;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alkene: 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11785" algn="just">
              <a:lnSpc>
                <a:spcPts val="1800"/>
              </a:lnSpc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electrophile,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carbocation.</a:t>
            </a:r>
          </a:p>
          <a:p>
            <a:pPr indent="311785" algn="just">
              <a:lnSpc>
                <a:spcPts val="1800"/>
              </a:lnSpc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11785" algn="just">
              <a:lnSpc>
                <a:spcPts val="1800"/>
              </a:lnSpc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11785" algn="just">
              <a:lnSpc>
                <a:spcPts val="1800"/>
              </a:lnSpc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11785" algn="just">
              <a:lnSpc>
                <a:spcPts val="1800"/>
              </a:lnSpc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11785" algn="just">
              <a:lnSpc>
                <a:spcPts val="1800"/>
              </a:lnSpc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11785" algn="just">
              <a:lnSpc>
                <a:spcPts val="1800"/>
              </a:lnSpc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11785" algn="just">
              <a:lnSpc>
                <a:spcPts val="1800"/>
              </a:lnSpc>
            </a:pPr>
            <a:endParaRPr lang="en-US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11785" algn="just">
              <a:lnSpc>
                <a:spcPts val="1800"/>
              </a:lnSpc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2, carbocation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anion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11785" algn="just">
              <a:lnSpc>
                <a:spcPts val="1800"/>
              </a:lnSpc>
            </a:pPr>
            <a:endParaRPr lang="en-US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11785" algn="just">
              <a:lnSpc>
                <a:spcPts val="1800"/>
              </a:lnSpc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11785" algn="just">
              <a:lnSpc>
                <a:spcPts val="1800"/>
              </a:lnSpc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11785" algn="just">
              <a:lnSpc>
                <a:spcPts val="1800"/>
              </a:lnSpc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11785" algn="just">
              <a:lnSpc>
                <a:spcPts val="1800"/>
              </a:lnSpc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11785" algn="just">
              <a:lnSpc>
                <a:spcPts val="1800"/>
              </a:lnSpc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11785" algn="just">
              <a:lnSpc>
                <a:spcPts val="1800"/>
              </a:lnSpc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11785" algn="just">
              <a:lnSpc>
                <a:spcPts val="1800"/>
              </a:lnSpc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11785" algn="just">
              <a:lnSpc>
                <a:spcPts val="1800"/>
              </a:lnSpc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12" descr="Việc nghiên cứu cơ chế phản ứng trong hoá học hữu cơ có vai trò quan trọng, giúp dự đoán">
            <a:extLst>
              <a:ext uri="{FF2B5EF4-FFF2-40B4-BE49-F238E27FC236}">
                <a16:creationId xmlns:a16="http://schemas.microsoft.com/office/drawing/2014/main" id="{34CD9B91-148F-1F7B-5AE0-DDD5C113F3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10560"/>
            <a:ext cx="6522719" cy="117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Việc nghiên cứu cơ chế phản ứng trong hoá học hữu cơ có vai trò quan trọng, giúp dự đoán">
            <a:extLst>
              <a:ext uri="{FF2B5EF4-FFF2-40B4-BE49-F238E27FC236}">
                <a16:creationId xmlns:a16="http://schemas.microsoft.com/office/drawing/2014/main" id="{8F9C37DA-5843-122F-9FA7-9252005188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60" y="5212080"/>
            <a:ext cx="5222240" cy="117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2B13B264-373E-578D-02CA-C875BCD280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27950" y="267335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0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CE44D0E-9C66-AA05-DB6C-6FC38CFCF6E3}"/>
              </a:ext>
            </a:extLst>
          </p:cNvPr>
          <p:cNvSpPr/>
          <p:nvPr/>
        </p:nvSpPr>
        <p:spPr>
          <a:xfrm>
            <a:off x="0" y="0"/>
            <a:ext cx="9601200" cy="802402"/>
          </a:xfrm>
          <a:prstGeom prst="roundRect">
            <a:avLst/>
          </a:prstGeom>
          <a:solidFill>
            <a:srgbClr val="365E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4.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A1B27B3-166C-71C7-61D6-C14959912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" y="0"/>
            <a:ext cx="1076960" cy="802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8D9339-CA0F-2DC6-5260-F2F26699485E}"/>
              </a:ext>
            </a:extLst>
          </p:cNvPr>
          <p:cNvSpPr txBox="1"/>
          <p:nvPr/>
        </p:nvSpPr>
        <p:spPr>
          <a:xfrm>
            <a:off x="91440" y="1281181"/>
            <a:ext cx="884936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bền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</a:t>
            </a:r>
          </a:p>
          <a:p>
            <a:endParaRPr lang="en-US" sz="2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endParaRPr lang="en-US" sz="22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endParaRPr lang="en-US" sz="22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endParaRPr lang="en-US" sz="22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endParaRPr lang="en-US" sz="22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endParaRPr lang="en-US" sz="22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bền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sung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bền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do.</a:t>
            </a:r>
          </a:p>
          <a:p>
            <a:pPr algn="just">
              <a:lnSpc>
                <a:spcPts val="1800"/>
              </a:lnSpc>
            </a:pPr>
            <a:endParaRPr lang="en-US" sz="2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endParaRPr lang="en-US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endParaRPr lang="en-US" sz="2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endParaRPr lang="en-US" sz="2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endParaRPr lang="en-US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bền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carbon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electron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 descr="A black and white image of a chemical formula&#10;&#10;Description automatically generated">
            <a:extLst>
              <a:ext uri="{FF2B5EF4-FFF2-40B4-BE49-F238E27FC236}">
                <a16:creationId xmlns:a16="http://schemas.microsoft.com/office/drawing/2014/main" id="{D04C6666-85D0-5992-45D5-C7A51AF51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942" y="1816801"/>
            <a:ext cx="6952298" cy="1157011"/>
          </a:xfrm>
          <a:prstGeom prst="rect">
            <a:avLst/>
          </a:prstGeom>
        </p:spPr>
      </p:pic>
      <p:pic>
        <p:nvPicPr>
          <p:cNvPr id="8" name="Picture 7" descr="Nhận xét về mối quan hệ giữa đặc điểm cấu tạo và độ bền tương đối">
            <a:extLst>
              <a:ext uri="{FF2B5EF4-FFF2-40B4-BE49-F238E27FC236}">
                <a16:creationId xmlns:a16="http://schemas.microsoft.com/office/drawing/2014/main" id="{59573BDC-E531-A7F9-4ADF-486FD69B52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261" y="4096399"/>
            <a:ext cx="4663440" cy="73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Nhận xét về mối quan hệ giữa đặc điểm cấu tạo và độ bền tương đối">
            <a:extLst>
              <a:ext uri="{FF2B5EF4-FFF2-40B4-BE49-F238E27FC236}">
                <a16:creationId xmlns:a16="http://schemas.microsoft.com/office/drawing/2014/main" id="{34ED01E3-70D2-24ED-F83B-F451D561D8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866" y="5591083"/>
            <a:ext cx="6156960" cy="115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BAE7E9A-AF7A-BB1E-9DD7-2C7DD55EB2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43411" y="2256804"/>
            <a:ext cx="4762500" cy="513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7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1996F53-97FE-3A42-69EC-2B9DC3D36811}"/>
              </a:ext>
            </a:extLst>
          </p:cNvPr>
          <p:cNvSpPr/>
          <p:nvPr/>
        </p:nvSpPr>
        <p:spPr>
          <a:xfrm>
            <a:off x="0" y="0"/>
            <a:ext cx="9601200" cy="802402"/>
          </a:xfrm>
          <a:prstGeom prst="roundRect">
            <a:avLst/>
          </a:prstGeom>
          <a:solidFill>
            <a:srgbClr val="365E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4.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CFEE44A-7EB3-3543-AC71-8AA8AFAFA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" y="0"/>
            <a:ext cx="1076960" cy="802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D6C3F2-9037-88E0-D923-61B3DCBAE778}"/>
              </a:ext>
            </a:extLst>
          </p:cNvPr>
          <p:cNvSpPr txBox="1"/>
          <p:nvPr/>
        </p:nvSpPr>
        <p:spPr>
          <a:xfrm>
            <a:off x="91440" y="1604843"/>
            <a:ext cx="10871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ts val="1800"/>
              </a:lnSpc>
            </a:pP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2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bền</a:t>
            </a:r>
            <a:r>
              <a:rPr lang="en-US" sz="2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carbocation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bền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carbocation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carbocation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bền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mật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en-US" sz="22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ts val="1800"/>
              </a:lnSpc>
            </a:pPr>
            <a:endParaRPr lang="en-US" sz="2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endParaRPr lang="en-US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endParaRPr lang="en-US" sz="2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endParaRPr lang="en-US" sz="2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endParaRPr lang="en-US" sz="2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endParaRPr lang="en-US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Carbocation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carbon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alkyl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bền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endParaRPr lang="en-US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endParaRPr lang="en-US" sz="2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endParaRPr lang="en-US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 descr="Nhận xét về mối quan hệ giữa đặc điểm cấu tạo và độ bền tương đối">
            <a:extLst>
              <a:ext uri="{FF2B5EF4-FFF2-40B4-BE49-F238E27FC236}">
                <a16:creationId xmlns:a16="http://schemas.microsoft.com/office/drawing/2014/main" id="{E922CDAB-FB50-B6BF-0A51-F48E9F3714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633" y="2521426"/>
            <a:ext cx="3006407" cy="807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Nhận xét về mối quan hệ giữa đặc điểm cấu tạo và độ bền tương đối">
            <a:extLst>
              <a:ext uri="{FF2B5EF4-FFF2-40B4-BE49-F238E27FC236}">
                <a16:creationId xmlns:a16="http://schemas.microsoft.com/office/drawing/2014/main" id="{2BFDBBC9-10BA-35E5-E06F-A6A843AA37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1" y="4549457"/>
            <a:ext cx="4694236" cy="1302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DCB2F4D-B97E-8720-C84A-F864A370FC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61037" y="3470910"/>
            <a:ext cx="6563043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9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91765D-0317-ED7E-C5F4-E58AA33A468A}"/>
              </a:ext>
            </a:extLst>
          </p:cNvPr>
          <p:cNvSpPr/>
          <p:nvPr/>
        </p:nvSpPr>
        <p:spPr>
          <a:xfrm>
            <a:off x="0" y="0"/>
            <a:ext cx="9601200" cy="802402"/>
          </a:xfrm>
          <a:prstGeom prst="roundRect">
            <a:avLst/>
          </a:prstGeom>
          <a:solidFill>
            <a:srgbClr val="365E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4.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5053EE0-71F4-D63D-4A27-C04EE943E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" y="0"/>
            <a:ext cx="1076960" cy="802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1E165E-436E-12A4-8B20-191F26238677}"/>
              </a:ext>
            </a:extLst>
          </p:cNvPr>
          <p:cNvSpPr txBox="1"/>
          <p:nvPr/>
        </p:nvSpPr>
        <p:spPr>
          <a:xfrm>
            <a:off x="259080" y="1051927"/>
            <a:ext cx="9956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ts val="1800"/>
              </a:lnSpc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4: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bền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carbanion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bền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alkyl carbanion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ts val="18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r>
              <a:rPr lang="en-US" sz="2400" i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40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bền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carbanion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. Carbanion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carbon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alkyl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i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kém</a:t>
            </a:r>
            <a:r>
              <a:rPr lang="en-US" sz="240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bền</a:t>
            </a:r>
            <a:r>
              <a:rPr lang="en-US" sz="240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 descr="Nhận xét về mối quan hệ giữa đặc điểm cấu tạo và độ bền tương đối của các carbanion">
            <a:extLst>
              <a:ext uri="{FF2B5EF4-FFF2-40B4-BE49-F238E27FC236}">
                <a16:creationId xmlns:a16="http://schemas.microsoft.com/office/drawing/2014/main" id="{7A457BE8-1906-0932-4606-BCC4FFEF75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10" y="2003249"/>
            <a:ext cx="6831330" cy="1153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13F83A0-AE7F-E0C5-A3C8-AE30D9259C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21815" y="4168323"/>
            <a:ext cx="6831330" cy="327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3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0141E4F-F42E-49CB-8919-B28C194EA2B0}"/>
              </a:ext>
            </a:extLst>
          </p:cNvPr>
          <p:cNvSpPr/>
          <p:nvPr/>
        </p:nvSpPr>
        <p:spPr>
          <a:xfrm>
            <a:off x="0" y="0"/>
            <a:ext cx="9601200" cy="802402"/>
          </a:xfrm>
          <a:prstGeom prst="roundRect">
            <a:avLst/>
          </a:prstGeom>
          <a:solidFill>
            <a:srgbClr val="365E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5.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005630B-6633-E5F6-5B02-3022775E3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" y="0"/>
            <a:ext cx="1076960" cy="802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A82426-A031-1312-5ACE-754D473F3F43}"/>
              </a:ext>
            </a:extLst>
          </p:cNvPr>
          <p:cNvSpPr txBox="1"/>
          <p:nvPr/>
        </p:nvSpPr>
        <p:spPr>
          <a:xfrm>
            <a:off x="91440" y="1016000"/>
            <a:ext cx="108813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200" b="1" dirty="0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200" b="1" dirty="0" err="1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dirty="0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vè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265"/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electronphil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slide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265"/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nucleophile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slide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265"/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265"/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265"/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ADN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oxy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BAD163D-7F66-1946-7C96-C13C4112B1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4930" y="4177030"/>
            <a:ext cx="4762500" cy="47625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99E690B-769F-12DD-865B-41FFD37609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79715" y="405511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6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37543-553A-7F04-EFEA-29842721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418" y="1529874"/>
            <a:ext cx="8110536" cy="4074795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Ethylene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Bromine/H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1.Hiện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2.Giải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EC4BE5-593D-97B8-49CB-3158BF74E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1920" y="1253330"/>
            <a:ext cx="4351338" cy="4700429"/>
          </a:xfr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7A17FB5-82B1-27E6-D7AF-52719EE9D29C}"/>
              </a:ext>
            </a:extLst>
          </p:cNvPr>
          <p:cNvSpPr/>
          <p:nvPr/>
        </p:nvSpPr>
        <p:spPr>
          <a:xfrm>
            <a:off x="0" y="264398"/>
            <a:ext cx="8595360" cy="802640"/>
          </a:xfrm>
          <a:prstGeom prst="roundRect">
            <a:avLst/>
          </a:prstGeom>
          <a:solidFill>
            <a:srgbClr val="365E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03FDECB-9B48-DB4D-4AE0-927B9E1D7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264398"/>
            <a:ext cx="1178560" cy="802640"/>
          </a:xfrm>
          <a:prstGeom prst="rect">
            <a:avLst/>
          </a:prstGeom>
        </p:spPr>
      </p:pic>
      <p:sp>
        <p:nvSpPr>
          <p:cNvPr id="14" name="Teardrop 13">
            <a:extLst>
              <a:ext uri="{FF2B5EF4-FFF2-40B4-BE49-F238E27FC236}">
                <a16:creationId xmlns:a16="http://schemas.microsoft.com/office/drawing/2014/main" id="{E8470312-B289-FBAE-D769-3E9A14D1DD22}"/>
              </a:ext>
            </a:extLst>
          </p:cNvPr>
          <p:cNvSpPr/>
          <p:nvPr/>
        </p:nvSpPr>
        <p:spPr>
          <a:xfrm>
            <a:off x="10074274" y="5604669"/>
            <a:ext cx="2265680" cy="1889760"/>
          </a:xfrm>
          <a:prstGeom prst="teardrop">
            <a:avLst/>
          </a:prstGeom>
          <a:solidFill>
            <a:srgbClr val="365E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ardrop 18">
            <a:extLst>
              <a:ext uri="{FF2B5EF4-FFF2-40B4-BE49-F238E27FC236}">
                <a16:creationId xmlns:a16="http://schemas.microsoft.com/office/drawing/2014/main" id="{E4FE86F6-21D6-4467-EFDF-A2AE179369D9}"/>
              </a:ext>
            </a:extLst>
          </p:cNvPr>
          <p:cNvSpPr/>
          <p:nvPr/>
        </p:nvSpPr>
        <p:spPr>
          <a:xfrm rot="4128762">
            <a:off x="9984323" y="-1258096"/>
            <a:ext cx="2082800" cy="2011680"/>
          </a:xfrm>
          <a:prstGeom prst="teardrop">
            <a:avLst/>
          </a:prstGeom>
          <a:solidFill>
            <a:srgbClr val="81A2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4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3C7E572-E19D-2493-F878-C436094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55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y2mate.com - Etilen tác dụng với dung dịch brom  C2H4  Br2_360p">
            <a:hlinkClick r:id="" action="ppaction://media"/>
            <a:extLst>
              <a:ext uri="{FF2B5EF4-FFF2-40B4-BE49-F238E27FC236}">
                <a16:creationId xmlns:a16="http://schemas.microsoft.com/office/drawing/2014/main" id="{D29E1101-1B3D-C278-9E55-9BFF4C20A2A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1200" y="1330233"/>
            <a:ext cx="10332720" cy="552776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8A7CD9-CF04-C140-8516-CB09B415DF92}"/>
              </a:ext>
            </a:extLst>
          </p:cNvPr>
          <p:cNvSpPr/>
          <p:nvPr/>
        </p:nvSpPr>
        <p:spPr>
          <a:xfrm>
            <a:off x="0" y="264398"/>
            <a:ext cx="8595360" cy="802640"/>
          </a:xfrm>
          <a:prstGeom prst="roundRect">
            <a:avLst/>
          </a:prstGeom>
          <a:solidFill>
            <a:srgbClr val="365E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39FF411-C695-C03F-43C4-826F3D2335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64398"/>
            <a:ext cx="1178560" cy="80264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4A2435B-59D6-2906-2A7B-B544F83BF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4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7779F3F-CB15-E570-011F-68642EB37E2F}"/>
              </a:ext>
            </a:extLst>
          </p:cNvPr>
          <p:cNvSpPr/>
          <p:nvPr/>
        </p:nvSpPr>
        <p:spPr>
          <a:xfrm>
            <a:off x="0" y="264398"/>
            <a:ext cx="8595360" cy="802640"/>
          </a:xfrm>
          <a:prstGeom prst="roundRect">
            <a:avLst/>
          </a:prstGeom>
          <a:solidFill>
            <a:srgbClr val="365E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9A1F5F5-1AF2-CFA3-EF00-967643C19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4398"/>
            <a:ext cx="1178560" cy="80264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E1012C1-D0A0-3847-7371-A7A29785A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640852" y="808066"/>
            <a:ext cx="3533153" cy="4762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69B5AA-1EA6-F225-B4F3-90B51239F554}"/>
              </a:ext>
            </a:extLst>
          </p:cNvPr>
          <p:cNvSpPr txBox="1"/>
          <p:nvPr/>
        </p:nvSpPr>
        <p:spPr>
          <a:xfrm>
            <a:off x="2686574" y="1053558"/>
            <a:ext cx="92819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bromine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Ethylene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Bromine/H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92D8EF9-619F-1FB9-E6D3-0CCB600B097F}"/>
              </a:ext>
            </a:extLst>
          </p:cNvPr>
          <p:cNvSpPr/>
          <p:nvPr/>
        </p:nvSpPr>
        <p:spPr>
          <a:xfrm>
            <a:off x="2188542" y="5570566"/>
            <a:ext cx="619760" cy="802640"/>
          </a:xfrm>
          <a:prstGeom prst="rightArrow">
            <a:avLst/>
          </a:prstGeom>
          <a:solidFill>
            <a:srgbClr val="E7D3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AC81AF-5995-38A3-3C1A-172BF6392D4F}"/>
              </a:ext>
            </a:extLst>
          </p:cNvPr>
          <p:cNvSpPr txBox="1"/>
          <p:nvPr/>
        </p:nvSpPr>
        <p:spPr>
          <a:xfrm>
            <a:off x="2892301" y="3608103"/>
            <a:ext cx="6613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B96A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B96A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B96A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B96A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B96A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B96A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B96A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B96A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B96A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B96A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ethylene </a:t>
            </a:r>
            <a:r>
              <a:rPr lang="en-US" sz="2800" dirty="0" err="1">
                <a:solidFill>
                  <a:srgbClr val="B96A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B96A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B96A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B96A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B96A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B96A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B96A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rgbClr val="B96A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Bromine </a:t>
            </a:r>
            <a:r>
              <a:rPr lang="en-US" sz="2800" dirty="0" err="1">
                <a:solidFill>
                  <a:srgbClr val="B96A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B96A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B96A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B96A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B96A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B96A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B96A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B96A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B96A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rgbClr val="B96A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B96A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B96A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B96A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B96A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B96A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B96A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B96A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B96A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B96A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B96A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1990347-F9D6-AC54-4390-F94D222BCF9D}"/>
              </a:ext>
            </a:extLst>
          </p:cNvPr>
          <p:cNvSpPr/>
          <p:nvPr/>
        </p:nvSpPr>
        <p:spPr>
          <a:xfrm>
            <a:off x="2892301" y="5523507"/>
            <a:ext cx="5669280" cy="860128"/>
          </a:xfrm>
          <a:prstGeom prst="roundRect">
            <a:avLst/>
          </a:prstGeom>
          <a:solidFill>
            <a:srgbClr val="365E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B77D76A-7DF8-C462-B3D1-3F3EE352D9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05426" y="3500744"/>
            <a:ext cx="3821998" cy="404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8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65B982B-4BDF-75F3-D142-8EF60A245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9630" y="2988310"/>
            <a:ext cx="4762500" cy="47625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38DC60-970D-708B-83C0-58D888B72854}"/>
              </a:ext>
            </a:extLst>
          </p:cNvPr>
          <p:cNvSpPr/>
          <p:nvPr/>
        </p:nvSpPr>
        <p:spPr>
          <a:xfrm>
            <a:off x="0" y="264398"/>
            <a:ext cx="8595360" cy="802640"/>
          </a:xfrm>
          <a:prstGeom prst="roundRect">
            <a:avLst/>
          </a:prstGeom>
          <a:solidFill>
            <a:srgbClr val="365E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F12E278-3EBB-AB41-4E5C-882F8BE0E3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264398"/>
            <a:ext cx="1178560" cy="80264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697C507-FE4A-C935-9271-789927C456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369570" y="1280159"/>
            <a:ext cx="2462530" cy="24065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B6ECA1-3128-2F2B-60E7-EA980CC94B26}"/>
              </a:ext>
            </a:extLst>
          </p:cNvPr>
          <p:cNvSpPr txBox="1"/>
          <p:nvPr/>
        </p:nvSpPr>
        <p:spPr>
          <a:xfrm>
            <a:off x="1930400" y="1933217"/>
            <a:ext cx="98044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u="sng" dirty="0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u="sng" dirty="0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u="sng" dirty="0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ethylene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bromine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ethylene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bromine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ethylene dibromide hay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3ACBE8-7988-7A08-B8DB-BC1C03BD68E9}"/>
              </a:ext>
            </a:extLst>
          </p:cNvPr>
          <p:cNvSpPr/>
          <p:nvPr/>
        </p:nvSpPr>
        <p:spPr>
          <a:xfrm>
            <a:off x="-1280160" y="5720080"/>
            <a:ext cx="2941320" cy="1412240"/>
          </a:xfrm>
          <a:prstGeom prst="ellipse">
            <a:avLst/>
          </a:prstGeom>
          <a:solidFill>
            <a:srgbClr val="E7D3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ardrop 15">
            <a:extLst>
              <a:ext uri="{FF2B5EF4-FFF2-40B4-BE49-F238E27FC236}">
                <a16:creationId xmlns:a16="http://schemas.microsoft.com/office/drawing/2014/main" id="{CEB78424-A7AC-A822-840F-DAF387663053}"/>
              </a:ext>
            </a:extLst>
          </p:cNvPr>
          <p:cNvSpPr/>
          <p:nvPr/>
        </p:nvSpPr>
        <p:spPr>
          <a:xfrm>
            <a:off x="11140440" y="-66318"/>
            <a:ext cx="1432560" cy="1554480"/>
          </a:xfrm>
          <a:prstGeom prst="teardrop">
            <a:avLst/>
          </a:prstGeom>
          <a:solidFill>
            <a:srgbClr val="81A2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6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090456F-EF11-289D-EA80-E924FF761659}"/>
              </a:ext>
            </a:extLst>
          </p:cNvPr>
          <p:cNvSpPr/>
          <p:nvPr/>
        </p:nvSpPr>
        <p:spPr>
          <a:xfrm>
            <a:off x="0" y="264398"/>
            <a:ext cx="8595360" cy="802640"/>
          </a:xfrm>
          <a:prstGeom prst="roundRect">
            <a:avLst/>
          </a:prstGeom>
          <a:solidFill>
            <a:srgbClr val="365E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D459777-DA6A-077B-7F5A-04CAB1E60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4398"/>
            <a:ext cx="1178560" cy="8026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4A2BB1-5374-6862-AC9F-6F1AEFE151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82" t="47111" r="46667" b="36741"/>
          <a:stretch/>
        </p:blipFill>
        <p:spPr>
          <a:xfrm>
            <a:off x="934720" y="1492569"/>
            <a:ext cx="8595360" cy="1681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0A3423-59E3-3B15-D054-07FDD6A5A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587" y="4085272"/>
            <a:ext cx="1571625" cy="1247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372859-09B3-B308-0982-2331F3BA58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9385" y="4151946"/>
            <a:ext cx="1123950" cy="11144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2A930C-FFA4-03B6-B17A-44F4B4E108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2562" y="4151946"/>
            <a:ext cx="1666875" cy="12287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3C54C8-5AD8-5DFB-9FCF-7FD75BAF14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8664" y="4180521"/>
            <a:ext cx="1085850" cy="12001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F375CF-C904-388C-33A4-F71654E6C1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53741" y="3923347"/>
            <a:ext cx="1876425" cy="1409700"/>
          </a:xfrm>
          <a:prstGeom prst="rect">
            <a:avLst/>
          </a:prstGeom>
        </p:spPr>
      </p:pic>
      <p:sp>
        <p:nvSpPr>
          <p:cNvPr id="39" name="Arrow: Curved Left 38">
            <a:extLst>
              <a:ext uri="{FF2B5EF4-FFF2-40B4-BE49-F238E27FC236}">
                <a16:creationId xmlns:a16="http://schemas.microsoft.com/office/drawing/2014/main" id="{A34D0099-055C-9D9F-079B-5737B2180866}"/>
              </a:ext>
            </a:extLst>
          </p:cNvPr>
          <p:cNvSpPr/>
          <p:nvPr/>
        </p:nvSpPr>
        <p:spPr>
          <a:xfrm rot="15826172">
            <a:off x="3324922" y="3278144"/>
            <a:ext cx="544878" cy="1369142"/>
          </a:xfrm>
          <a:prstGeom prst="curved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Arrow: Curved Right 39">
            <a:extLst>
              <a:ext uri="{FF2B5EF4-FFF2-40B4-BE49-F238E27FC236}">
                <a16:creationId xmlns:a16="http://schemas.microsoft.com/office/drawing/2014/main" id="{28262CD6-1989-01AE-251B-AA1EAA242D00}"/>
              </a:ext>
            </a:extLst>
          </p:cNvPr>
          <p:cNvSpPr/>
          <p:nvPr/>
        </p:nvSpPr>
        <p:spPr>
          <a:xfrm rot="5400000">
            <a:off x="6698770" y="3441851"/>
            <a:ext cx="587696" cy="1420190"/>
          </a:xfrm>
          <a:prstGeom prst="curvedRightArrow">
            <a:avLst>
              <a:gd name="adj1" fmla="val 25000"/>
              <a:gd name="adj2" fmla="val 50000"/>
              <a:gd name="adj3" fmla="val 64890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55CE1A93-3E8A-5F4F-9186-AE6FBBBE5BFC}"/>
              </a:ext>
            </a:extLst>
          </p:cNvPr>
          <p:cNvSpPr/>
          <p:nvPr/>
        </p:nvSpPr>
        <p:spPr>
          <a:xfrm>
            <a:off x="3969385" y="2146535"/>
            <a:ext cx="2864718" cy="1444385"/>
          </a:xfrm>
          <a:prstGeom prst="wedgeRoundRectCallout">
            <a:avLst>
              <a:gd name="adj1" fmla="val -31118"/>
              <a:gd name="adj2" fmla="val 86416"/>
              <a:gd name="adj3" fmla="val 16667"/>
            </a:avLst>
          </a:prstGeom>
          <a:solidFill>
            <a:srgbClr val="81A26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800" baseline="-2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Br-Br</a:t>
            </a:r>
          </a:p>
        </p:txBody>
      </p:sp>
      <p:sp>
        <p:nvSpPr>
          <p:cNvPr id="44" name="Rectangle: Diagonal Corners Snipped 43">
            <a:extLst>
              <a:ext uri="{FF2B5EF4-FFF2-40B4-BE49-F238E27FC236}">
                <a16:creationId xmlns:a16="http://schemas.microsoft.com/office/drawing/2014/main" id="{050B0D1F-4888-D3E3-DCA1-43835F7A94C2}"/>
              </a:ext>
            </a:extLst>
          </p:cNvPr>
          <p:cNvSpPr/>
          <p:nvPr/>
        </p:nvSpPr>
        <p:spPr>
          <a:xfrm>
            <a:off x="4897120" y="5251056"/>
            <a:ext cx="3119120" cy="1444384"/>
          </a:xfrm>
          <a:prstGeom prst="snip2DiagRect">
            <a:avLst>
              <a:gd name="adj1" fmla="val 8949"/>
              <a:gd name="adj2" fmla="val 16667"/>
            </a:avLst>
          </a:prstGeom>
          <a:solidFill>
            <a:srgbClr val="81A2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C-C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cacbocation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Arrow: Pentagon 44">
            <a:extLst>
              <a:ext uri="{FF2B5EF4-FFF2-40B4-BE49-F238E27FC236}">
                <a16:creationId xmlns:a16="http://schemas.microsoft.com/office/drawing/2014/main" id="{1B8C1BF2-24EA-3441-6279-3E4A6B7986FC}"/>
              </a:ext>
            </a:extLst>
          </p:cNvPr>
          <p:cNvSpPr/>
          <p:nvPr/>
        </p:nvSpPr>
        <p:spPr>
          <a:xfrm rot="16200000">
            <a:off x="6316505" y="4926746"/>
            <a:ext cx="280351" cy="627498"/>
          </a:xfrm>
          <a:prstGeom prst="homePlate">
            <a:avLst/>
          </a:prstGeom>
          <a:solidFill>
            <a:srgbClr val="81A2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A318F618-48C3-D691-202F-673D51A8C47D}"/>
              </a:ext>
            </a:extLst>
          </p:cNvPr>
          <p:cNvSpPr/>
          <p:nvPr/>
        </p:nvSpPr>
        <p:spPr>
          <a:xfrm>
            <a:off x="8016240" y="1872300"/>
            <a:ext cx="2964499" cy="2084387"/>
          </a:xfrm>
          <a:prstGeom prst="wedgeRoundRectCallout">
            <a:avLst>
              <a:gd name="adj1" fmla="val -37626"/>
              <a:gd name="adj2" fmla="val 70786"/>
              <a:gd name="adj3" fmla="val 16667"/>
            </a:avLst>
          </a:prstGeom>
          <a:solidFill>
            <a:srgbClr val="81A2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Br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cacbocation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771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3FF2A8E-B225-8853-BC5F-7892990B399A}"/>
              </a:ext>
            </a:extLst>
          </p:cNvPr>
          <p:cNvSpPr/>
          <p:nvPr/>
        </p:nvSpPr>
        <p:spPr>
          <a:xfrm>
            <a:off x="0" y="264398"/>
            <a:ext cx="8595360" cy="802640"/>
          </a:xfrm>
          <a:prstGeom prst="roundRect">
            <a:avLst/>
          </a:prstGeom>
          <a:solidFill>
            <a:srgbClr val="365E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4144A40-1D73-43FA-4FFA-343F7FA1C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4398"/>
            <a:ext cx="1178560" cy="80264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5B5D483-5E44-8328-945B-72B64A257E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623570" y="2277110"/>
            <a:ext cx="4762500" cy="4762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E0A496-C6B4-6F63-FE0F-732C0EB4762F}"/>
              </a:ext>
            </a:extLst>
          </p:cNvPr>
          <p:cNvSpPr txBox="1"/>
          <p:nvPr/>
        </p:nvSpPr>
        <p:spPr>
          <a:xfrm>
            <a:off x="3931920" y="1818640"/>
            <a:ext cx="7874000" cy="347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800" b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800" b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2. </a:t>
            </a:r>
            <a:r>
              <a:rPr lang="en-US" sz="28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2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cong</a:t>
            </a:r>
            <a:r>
              <a:rPr lang="en-US" sz="2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eletron</a:t>
            </a:r>
            <a:r>
              <a:rPr lang="en-US" sz="2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eletron</a:t>
            </a:r>
            <a:r>
              <a:rPr lang="en-US" sz="2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nghèo</a:t>
            </a:r>
            <a:r>
              <a:rPr lang="en-US" sz="2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elctron</a:t>
            </a:r>
            <a:r>
              <a:rPr lang="en-US" sz="2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9" name="Arrow: Notched Right 8">
            <a:extLst>
              <a:ext uri="{FF2B5EF4-FFF2-40B4-BE49-F238E27FC236}">
                <a16:creationId xmlns:a16="http://schemas.microsoft.com/office/drawing/2014/main" id="{8A2B34C7-24FE-20D6-1C78-20A376B92243}"/>
              </a:ext>
            </a:extLst>
          </p:cNvPr>
          <p:cNvSpPr/>
          <p:nvPr/>
        </p:nvSpPr>
        <p:spPr>
          <a:xfrm>
            <a:off x="3017520" y="1916430"/>
            <a:ext cx="772160" cy="579120"/>
          </a:xfrm>
          <a:prstGeom prst="notchedRightArrow">
            <a:avLst/>
          </a:prstGeom>
          <a:solidFill>
            <a:srgbClr val="365E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13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26311D0-DAA1-4273-B1CD-A2728AC04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86435" y="3680222"/>
            <a:ext cx="4953635" cy="342161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B96F90-8C0A-EACA-7A09-90EB76499FC9}"/>
              </a:ext>
            </a:extLst>
          </p:cNvPr>
          <p:cNvSpPr/>
          <p:nvPr/>
        </p:nvSpPr>
        <p:spPr>
          <a:xfrm>
            <a:off x="0" y="264398"/>
            <a:ext cx="12192000" cy="1147842"/>
          </a:xfrm>
          <a:prstGeom prst="roundRect">
            <a:avLst/>
          </a:prstGeom>
          <a:solidFill>
            <a:srgbClr val="365E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D2A374E-9C97-5548-C98D-EE8E23C46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264398"/>
            <a:ext cx="1178560" cy="10665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828B91-276E-749A-0171-D1ADE064BC15}"/>
              </a:ext>
            </a:extLst>
          </p:cNvPr>
          <p:cNvSpPr txBox="1"/>
          <p:nvPr/>
        </p:nvSpPr>
        <p:spPr>
          <a:xfrm>
            <a:off x="1046480" y="1574602"/>
            <a:ext cx="1156208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u="sng" dirty="0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u="sng" dirty="0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u="sng" dirty="0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solidFill>
                  <a:srgbClr val="365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electronphile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nucleophile?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46A3F1-6D60-F20E-71E6-7A328C50AA3C}"/>
              </a:ext>
            </a:extLst>
          </p:cNvPr>
          <p:cNvSpPr txBox="1"/>
          <p:nvPr/>
        </p:nvSpPr>
        <p:spPr>
          <a:xfrm>
            <a:off x="4196080" y="3751342"/>
            <a:ext cx="766064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HBr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2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509CA4-F0C7-1836-5AA4-A9988259BC9E}"/>
              </a:ext>
            </a:extLst>
          </p:cNvPr>
          <p:cNvSpPr/>
          <p:nvPr/>
        </p:nvSpPr>
        <p:spPr>
          <a:xfrm>
            <a:off x="0" y="264398"/>
            <a:ext cx="12192000" cy="1147842"/>
          </a:xfrm>
          <a:prstGeom prst="roundRect">
            <a:avLst/>
          </a:prstGeom>
          <a:solidFill>
            <a:srgbClr val="365E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6C85B3B-4082-38BF-70AA-B64A1EE7F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4398"/>
            <a:ext cx="1178560" cy="106656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7618AE6-854C-0DF1-4ADC-088E65866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6430" y="1933952"/>
            <a:ext cx="4762500" cy="4762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3140D3-D8C1-3B6B-D157-18C2211C89D0}"/>
              </a:ext>
            </a:extLst>
          </p:cNvPr>
          <p:cNvSpPr txBox="1"/>
          <p:nvPr/>
        </p:nvSpPr>
        <p:spPr>
          <a:xfrm>
            <a:off x="0" y="1412240"/>
            <a:ext cx="8920480" cy="44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electronphile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nucleophile: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electronphile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electron,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nucleophile: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electron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0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1345</Words>
  <Application>Microsoft Office PowerPoint</Application>
  <PresentationFormat>Widescreen</PresentationFormat>
  <Paragraphs>126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CHƯƠNG 1: CƠ CHẾ PHẢN ỨNG TRONG HÓA HỌC HỮU CƠ</vt:lpstr>
      <vt:lpstr>Các em hãy quan sát thí nghiệm Ethylene với Bromine/H2O và trả lời các câu hỏi sau? 1.Hiện tượng thu được? 2.Giải thích hiện tượng?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61</cp:revision>
  <dcterms:created xsi:type="dcterms:W3CDTF">2024-08-26T01:07:03Z</dcterms:created>
  <dcterms:modified xsi:type="dcterms:W3CDTF">2024-08-26T09:55:48Z</dcterms:modified>
</cp:coreProperties>
</file>