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386" r:id="rId2"/>
    <p:sldId id="258" r:id="rId3"/>
    <p:sldId id="256" r:id="rId4"/>
    <p:sldId id="262" r:id="rId5"/>
    <p:sldId id="266" r:id="rId6"/>
    <p:sldId id="371" r:id="rId7"/>
    <p:sldId id="260" r:id="rId8"/>
    <p:sldId id="271" r:id="rId9"/>
    <p:sldId id="259" r:id="rId10"/>
    <p:sldId id="273" r:id="rId11"/>
    <p:sldId id="274" r:id="rId12"/>
    <p:sldId id="275" r:id="rId13"/>
    <p:sldId id="277" r:id="rId14"/>
    <p:sldId id="276" r:id="rId15"/>
    <p:sldId id="278" r:id="rId16"/>
    <p:sldId id="279" r:id="rId17"/>
    <p:sldId id="272" r:id="rId18"/>
    <p:sldId id="280" r:id="rId19"/>
    <p:sldId id="372" r:id="rId20"/>
    <p:sldId id="379" r:id="rId21"/>
    <p:sldId id="385" r:id="rId22"/>
    <p:sldId id="282" r:id="rId23"/>
    <p:sldId id="373" r:id="rId24"/>
    <p:sldId id="380" r:id="rId25"/>
    <p:sldId id="268" r:id="rId26"/>
    <p:sldId id="269" r:id="rId27"/>
  </p:sldIdLst>
  <p:sldSz cx="18288000" cy="10287000"/>
  <p:notesSz cx="6858000" cy="9144000"/>
  <p:embeddedFontLst>
    <p:embeddedFont>
      <p:font typeface="Cambria Math" panose="02040503050406030204" pitchFamily="18"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81523" autoAdjust="0"/>
  </p:normalViewPr>
  <p:slideViewPr>
    <p:cSldViewPr>
      <p:cViewPr varScale="1">
        <p:scale>
          <a:sx n="42" d="100"/>
          <a:sy n="42" d="100"/>
        </p:scale>
        <p:origin x="78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A6ED7-F226-4475-8B46-C8FA82544128}"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0D4A2-9A11-4909-B4F7-13B871ABE596}" type="slidenum">
              <a:rPr lang="en-US" smtClean="0"/>
              <a:t>‹#›</a:t>
            </a:fld>
            <a:endParaRPr lang="en-US"/>
          </a:p>
        </p:txBody>
      </p:sp>
    </p:spTree>
    <p:extLst>
      <p:ext uri="{BB962C8B-B14F-4D97-AF65-F5344CB8AC3E}">
        <p14:creationId xmlns:p14="http://schemas.microsoft.com/office/powerpoint/2010/main" val="204496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8</a:t>
            </a:fld>
            <a:endParaRPr lang="en-US"/>
          </a:p>
        </p:txBody>
      </p:sp>
    </p:spTree>
    <p:extLst>
      <p:ext uri="{BB962C8B-B14F-4D97-AF65-F5344CB8AC3E}">
        <p14:creationId xmlns:p14="http://schemas.microsoft.com/office/powerpoint/2010/main" val="274049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11</a:t>
            </a:fld>
            <a:endParaRPr lang="en-US"/>
          </a:p>
        </p:txBody>
      </p:sp>
    </p:spTree>
    <p:extLst>
      <p:ext uri="{BB962C8B-B14F-4D97-AF65-F5344CB8AC3E}">
        <p14:creationId xmlns:p14="http://schemas.microsoft.com/office/powerpoint/2010/main" val="43410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16</a:t>
            </a:fld>
            <a:endParaRPr lang="en-US"/>
          </a:p>
        </p:txBody>
      </p:sp>
    </p:spTree>
    <p:extLst>
      <p:ext uri="{BB962C8B-B14F-4D97-AF65-F5344CB8AC3E}">
        <p14:creationId xmlns:p14="http://schemas.microsoft.com/office/powerpoint/2010/main" val="316937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18</a:t>
            </a:fld>
            <a:endParaRPr lang="en-US"/>
          </a:p>
        </p:txBody>
      </p:sp>
    </p:spTree>
    <p:extLst>
      <p:ext uri="{BB962C8B-B14F-4D97-AF65-F5344CB8AC3E}">
        <p14:creationId xmlns:p14="http://schemas.microsoft.com/office/powerpoint/2010/main" val="1467817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8"/>
            <a:ext cx="3008313" cy="46910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1/22/2025</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6.png"/><Relationship Id="rId7"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44.jpg"/><Relationship Id="rId1" Type="http://schemas.openxmlformats.org/officeDocument/2006/relationships/slideLayout" Target="../slideLayouts/slideLayout7.xml"/><Relationship Id="rId5" Type="http://schemas.openxmlformats.org/officeDocument/2006/relationships/image" Target="../media/image51.sv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37.svg"/></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36.png"/><Relationship Id="rId7"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37.svg"/></Relationships>
</file>

<file path=ppt/slides/_rels/slide1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7.png"/><Relationship Id="rId5" Type="http://schemas.openxmlformats.org/officeDocument/2006/relationships/image" Target="../media/image4.png"/><Relationship Id="rId15" Type="http://schemas.openxmlformats.org/officeDocument/2006/relationships/image" Target="../media/image21.jp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20.svg"/></Relationships>
</file>

<file path=ppt/slides/_rels/slide2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00.png"/><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35.sv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5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52.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55.svg"/></Relationships>
</file>

<file path=ppt/slides/_rels/slide26.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2.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6.png"/><Relationship Id="rId5" Type="http://schemas.openxmlformats.org/officeDocument/2006/relationships/image" Target="../media/image4.png"/><Relationship Id="rId10" Type="http://schemas.openxmlformats.org/officeDocument/2006/relationships/image" Target="../media/image65.svg"/><Relationship Id="rId4" Type="http://schemas.openxmlformats.org/officeDocument/2006/relationships/image" Target="../media/image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60.png"/><Relationship Id="rId7" Type="http://schemas.openxmlformats.org/officeDocument/2006/relationships/image" Target="../media/image3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8.png"/><Relationship Id="rId4" Type="http://schemas.openxmlformats.org/officeDocument/2006/relationships/image" Target="../media/image370.png"/></Relationships>
</file>

<file path=ppt/slides/_rels/slide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482425" y="1274871"/>
            <a:ext cx="15323155" cy="7813469"/>
            <a:chOff x="0" y="0"/>
            <a:chExt cx="4426901" cy="2257332"/>
          </a:xfrm>
        </p:grpSpPr>
        <p:sp>
          <p:nvSpPr>
            <p:cNvPr id="4" name="Freeform 4"/>
            <p:cNvSpPr/>
            <p:nvPr/>
          </p:nvSpPr>
          <p:spPr>
            <a:xfrm>
              <a:off x="92710" y="106680"/>
              <a:ext cx="4322761" cy="2137953"/>
            </a:xfrm>
            <a:custGeom>
              <a:avLst/>
              <a:gdLst/>
              <a:ahLst/>
              <a:cxnLst/>
              <a:rect l="l" t="t" r="r" b="b"/>
              <a:pathLst>
                <a:path w="4322761" h="2137953">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3"/>
                    <a:pt x="121679" y="2137953"/>
                  </a:cubicBezTo>
                  <a:lnTo>
                    <a:pt x="4176711" y="2137953"/>
                  </a:lnTo>
                  <a:cubicBezTo>
                    <a:pt x="4256721" y="2137953"/>
                    <a:pt x="4322761" y="2071912"/>
                    <a:pt x="4322761" y="1991903"/>
                  </a:cubicBezTo>
                  <a:lnTo>
                    <a:pt x="4322761" y="95250"/>
                  </a:lnTo>
                  <a:cubicBezTo>
                    <a:pt x="4322761" y="58420"/>
                    <a:pt x="4308791" y="25400"/>
                    <a:pt x="4287201" y="0"/>
                  </a:cubicBezTo>
                  <a:cubicBezTo>
                    <a:pt x="4293551" y="16510"/>
                    <a:pt x="4296091" y="34290"/>
                    <a:pt x="4296091" y="52070"/>
                  </a:cubicBezTo>
                  <a:lnTo>
                    <a:pt x="4296091" y="1948722"/>
                  </a:lnTo>
                  <a:lnTo>
                    <a:pt x="4296091" y="1948722"/>
                  </a:lnTo>
                  <a:close/>
                </a:path>
              </a:pathLst>
            </a:custGeom>
            <a:solidFill>
              <a:srgbClr val="704430"/>
            </a:solidFill>
          </p:spPr>
          <p:txBody>
            <a:bodyPr/>
            <a:lstStyle/>
            <a:p>
              <a:endParaRPr lang="en-US"/>
            </a:p>
          </p:txBody>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txBody>
            <a:bodyPr/>
            <a:lstStyle/>
            <a:p>
              <a:endParaRPr lang="en-US"/>
            </a:p>
          </p:txBody>
        </p:sp>
        <p:sp>
          <p:nvSpPr>
            <p:cNvPr id="6" name="Freeform 6"/>
            <p:cNvSpPr/>
            <p:nvPr/>
          </p:nvSpPr>
          <p:spPr>
            <a:xfrm>
              <a:off x="0" y="0"/>
              <a:ext cx="4426901" cy="2257333"/>
            </a:xfrm>
            <a:custGeom>
              <a:avLst/>
              <a:gdLst/>
              <a:ahLst/>
              <a:cxnLst/>
              <a:rect l="l" t="t" r="r" b="b"/>
              <a:pathLst>
                <a:path w="4426901" h="2257333">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3"/>
                    <a:pt x="218396" y="2257333"/>
                  </a:cubicBezTo>
                  <a:lnTo>
                    <a:pt x="4268151" y="2257333"/>
                  </a:lnTo>
                  <a:cubicBezTo>
                    <a:pt x="4355781" y="2257333"/>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ubicBezTo>
                    <a:pt x="4415471" y="2098582"/>
                    <a:pt x="4415471" y="2098582"/>
                    <a:pt x="4415471" y="2098582"/>
                  </a:cubicBezTo>
                  <a:close/>
                </a:path>
              </a:pathLst>
            </a:custGeom>
            <a:solidFill>
              <a:srgbClr val="704430"/>
            </a:solidFill>
          </p:spPr>
          <p:txBody>
            <a:bodyPr/>
            <a:lstStyle/>
            <a:p>
              <a:endParaRPr lang="en-US"/>
            </a:p>
          </p:txBody>
        </p:sp>
      </p:grpSp>
      <p:grpSp>
        <p:nvGrpSpPr>
          <p:cNvPr id="7" name="Group 7"/>
          <p:cNvGrpSpPr/>
          <p:nvPr/>
        </p:nvGrpSpPr>
        <p:grpSpPr>
          <a:xfrm>
            <a:off x="2537089" y="1726251"/>
            <a:ext cx="10675301" cy="823276"/>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B9DDBF"/>
            </a:solidFill>
          </p:spPr>
          <p:txBody>
            <a:bodyPr/>
            <a:lstStyle/>
            <a:p>
              <a:endParaRPr lang="en-US"/>
            </a:p>
          </p:txBody>
        </p:sp>
      </p:grpSp>
      <p:sp>
        <p:nvSpPr>
          <p:cNvPr id="9" name="AutoShape 9"/>
          <p:cNvSpPr/>
          <p:nvPr/>
        </p:nvSpPr>
        <p:spPr>
          <a:xfrm>
            <a:off x="15233679" y="1922327"/>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0" name="AutoShape 10"/>
          <p:cNvSpPr/>
          <p:nvPr/>
        </p:nvSpPr>
        <p:spPr>
          <a:xfrm>
            <a:off x="15233679" y="2114076"/>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1" name="AutoShape 11"/>
          <p:cNvSpPr/>
          <p:nvPr/>
        </p:nvSpPr>
        <p:spPr>
          <a:xfrm>
            <a:off x="15233679" y="2305825"/>
            <a:ext cx="450550" cy="0"/>
          </a:xfrm>
          <a:prstGeom prst="line">
            <a:avLst/>
          </a:prstGeom>
          <a:ln w="47625" cap="rnd">
            <a:solidFill>
              <a:srgbClr val="704430"/>
            </a:solidFill>
            <a:prstDash val="solid"/>
            <a:headEnd type="none" w="sm" len="sm"/>
            <a:tailEnd type="none" w="sm" len="sm"/>
          </a:ln>
        </p:spPr>
        <p:txBody>
          <a:bodyPr/>
          <a:lstStyle/>
          <a:p>
            <a:endParaRPr lang="en-US"/>
          </a:p>
        </p:txBody>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401216" y="1857453"/>
            <a:ext cx="456119" cy="516849"/>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795150" y="1736867"/>
            <a:ext cx="758021" cy="758021"/>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873652" y="1857453"/>
            <a:ext cx="538384" cy="516849"/>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74422" y="1857453"/>
            <a:ext cx="394685" cy="516849"/>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4553171" y="3409147"/>
            <a:ext cx="2149699" cy="3671846"/>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3105788" y="5820879"/>
            <a:ext cx="2624940" cy="3437422"/>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104178" y="3843936"/>
            <a:ext cx="4061032" cy="6474110"/>
          </a:xfrm>
          <a:prstGeom prst="rect">
            <a:avLst/>
          </a:prstGeom>
        </p:spPr>
      </p:pic>
      <p:sp>
        <p:nvSpPr>
          <p:cNvPr id="19" name="TextBox 19"/>
          <p:cNvSpPr txBox="1"/>
          <p:nvPr/>
        </p:nvSpPr>
        <p:spPr>
          <a:xfrm>
            <a:off x="3622743" y="3047722"/>
            <a:ext cx="11019261" cy="4283480"/>
          </a:xfrm>
          <a:prstGeom prst="rect">
            <a:avLst/>
          </a:prstGeom>
        </p:spPr>
        <p:txBody>
          <a:bodyPr wrap="square" lIns="0" tIns="0" rIns="0" bIns="0" rtlCol="0" anchor="t">
            <a:spAutoFit/>
          </a:bodyPr>
          <a:lstStyle/>
          <a:p>
            <a:pPr algn="ctr">
              <a:lnSpc>
                <a:spcPts val="11583"/>
              </a:lnSpc>
            </a:pPr>
            <a:r>
              <a:rPr lang="en-US" sz="6600" b="1" dirty="0">
                <a:solidFill>
                  <a:srgbClr val="704430"/>
                </a:solidFill>
                <a:latin typeface="Arial" panose="020B0604020202020204" pitchFamily="34" charset="0"/>
                <a:cs typeface="Arial" panose="020B0604020202020204" pitchFamily="34" charset="0"/>
              </a:rPr>
              <a:t>CHÀO MỪNG CÁC THẦY CÔ VÀ CÁC EM ĐẾN VỚI TIẾT HỌC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00378" y="520061"/>
            <a:ext cx="16249422" cy="9500245"/>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txBody>
            <a:bodyPr/>
            <a:lstStyle/>
            <a:p>
              <a:endParaRPr lang="vi-VN"/>
            </a:p>
          </p:txBody>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txBody>
            <a:bodyPr/>
            <a:lstStyle/>
            <a:p>
              <a:endParaRPr lang="vi-VN"/>
            </a:p>
          </p:txBody>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txBody>
            <a:bodyPr/>
            <a:lstStyle/>
            <a:p>
              <a:endParaRPr lang="vi-VN"/>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373325" y="788047"/>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230109" y="707439"/>
            <a:ext cx="758021" cy="758021"/>
          </a:xfrm>
          <a:prstGeom prst="rect">
            <a:avLst/>
          </a:prstGeom>
        </p:spPr>
      </p:pic>
      <p:sp>
        <p:nvSpPr>
          <p:cNvPr id="24" name="AutoShape 24"/>
          <p:cNvSpPr/>
          <p:nvPr/>
        </p:nvSpPr>
        <p:spPr>
          <a:xfrm>
            <a:off x="1218959" y="1562100"/>
            <a:ext cx="15003344" cy="0"/>
          </a:xfrm>
          <a:prstGeom prst="line">
            <a:avLst/>
          </a:prstGeom>
          <a:ln w="47625" cap="flat">
            <a:solidFill>
              <a:srgbClr val="704430"/>
            </a:solidFill>
            <a:prstDash val="solid"/>
            <a:headEnd type="none" w="sm" len="sm"/>
            <a:tailEnd type="none" w="sm" len="sm"/>
          </a:ln>
        </p:spPr>
        <p:txBody>
          <a:bodyPr/>
          <a:lstStyle/>
          <a:p>
            <a:endParaRPr lang="vi-VN"/>
          </a:p>
        </p:txBody>
      </p:sp>
      <p:sp>
        <p:nvSpPr>
          <p:cNvPr id="42" name="Rectangle: Rounded Corners 41">
            <a:extLst>
              <a:ext uri="{FF2B5EF4-FFF2-40B4-BE49-F238E27FC236}">
                <a16:creationId xmlns:a16="http://schemas.microsoft.com/office/drawing/2014/main" id="{BA038B96-AF2E-E86D-B33D-3892CDC88696}"/>
              </a:ext>
            </a:extLst>
          </p:cNvPr>
          <p:cNvSpPr/>
          <p:nvPr/>
        </p:nvSpPr>
        <p:spPr>
          <a:xfrm>
            <a:off x="155455" y="1878540"/>
            <a:ext cx="1966643" cy="83537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spcAft>
                <a:spcPts val="800"/>
              </a:spcAft>
            </a:pPr>
            <a:r>
              <a:rPr lang="en-US" sz="3600" b="1">
                <a:latin typeface="Arial" panose="020B0604020202020204" pitchFamily="34" charset="0"/>
                <a:ea typeface="Times New Roman" panose="02020603050405020304" pitchFamily="18" charset="0"/>
                <a:cs typeface="Arial" panose="020B0604020202020204" pitchFamily="34" charset="0"/>
              </a:rPr>
              <a:t>Ví dụ 1</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2312101" y="583207"/>
            <a:ext cx="10084886" cy="982513"/>
          </a:xfrm>
          <a:prstGeom prst="rect">
            <a:avLst/>
          </a:prstGeom>
          <a:noFill/>
        </p:spPr>
        <p:txBody>
          <a:bodyPr wrap="square" rtlCol="0">
            <a:spAutoFit/>
          </a:bodyPr>
          <a:lstStyle/>
          <a:p>
            <a:pPr>
              <a:lnSpc>
                <a:spcPct val="150000"/>
              </a:lnSpc>
            </a:pPr>
            <a:r>
              <a:rPr lang="en-US" sz="4400" b="1">
                <a:latin typeface="Arial" panose="020B0604020202020204" pitchFamily="34" charset="0"/>
                <a:cs typeface="Arial" panose="020B0604020202020204" pitchFamily="34" charset="0"/>
              </a:rPr>
              <a:t>Em hãy đọc nội dung Ví dụ 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7A7C5AD-411D-E9B6-7B17-B58A0290250F}"/>
                  </a:ext>
                </a:extLst>
              </p:cNvPr>
              <p:cNvSpPr txBox="1"/>
              <p:nvPr/>
            </p:nvSpPr>
            <p:spPr>
              <a:xfrm>
                <a:off x="2312101" y="4946379"/>
                <a:ext cx="14221585" cy="4606326"/>
              </a:xfrm>
              <a:prstGeom prst="rect">
                <a:avLst/>
              </a:prstGeom>
              <a:noFill/>
            </p:spPr>
            <p:txBody>
              <a:bodyPr wrap="square">
                <a:spAutoFit/>
              </a:bodyPr>
              <a:lstStyle/>
              <a:p>
                <a:pPr>
                  <a:lnSpc>
                    <a:spcPct val="150000"/>
                  </a:lnSpc>
                  <a:spcAft>
                    <a:spcPts val="1200"/>
                  </a:spcAft>
                </a:pPr>
                <a:r>
                  <a:rPr lang="en-US" sz="3600">
                    <a:latin typeface="Arial" panose="020B0604020202020204" pitchFamily="34" charset="0"/>
                    <a:ea typeface="Calibri" panose="020F0502020204030204" pitchFamily="34" charset="0"/>
                    <a:cs typeface="Arial" panose="020B0604020202020204" pitchFamily="34" charset="0"/>
                  </a:rPr>
                  <a:t>Việc chọn một quyển sách để đọc là thực hiện một trong hai hành động sau:</a:t>
                </a:r>
              </a:p>
              <a:p>
                <a:pPr algn="just">
                  <a:lnSpc>
                    <a:spcPct val="150000"/>
                  </a:lnSpc>
                  <a:spcAft>
                    <a:spcPts val="1200"/>
                  </a:spcAft>
                </a:pPr>
                <a:r>
                  <a:rPr lang="en-US" sz="3600">
                    <a:latin typeface="Arial" panose="020B0604020202020204" pitchFamily="34" charset="0"/>
                    <a:ea typeface="Calibri" panose="020F0502020204030204" pitchFamily="34" charset="0"/>
                    <a:cs typeface="Arial" panose="020B0604020202020204" pitchFamily="34" charset="0"/>
                  </a:rPr>
                  <a:t>Chọn một quyển sách Tiếng Anh: Có 7 cách chọn.</a:t>
                </a:r>
              </a:p>
              <a:p>
                <a:pPr>
                  <a:lnSpc>
                    <a:spcPct val="150000"/>
                  </a:lnSpc>
                  <a:spcAft>
                    <a:spcPts val="1200"/>
                  </a:spcAft>
                </a:pPr>
                <a:r>
                  <a:rPr lang="en-US" sz="3600">
                    <a:latin typeface="Arial" panose="020B0604020202020204" pitchFamily="34" charset="0"/>
                    <a:ea typeface="Calibri" panose="020F0502020204030204" pitchFamily="34" charset="0"/>
                    <a:cs typeface="Arial" panose="020B0604020202020204" pitchFamily="34" charset="0"/>
                  </a:rPr>
                  <a:t>Chọn một quyển sách Văn học: Có 8 cách chọn.</a:t>
                </a:r>
              </a:p>
              <a:p>
                <a:pPr>
                  <a:lnSpc>
                    <a:spcPct val="150000"/>
                  </a:lnSpc>
                  <a:spcAft>
                    <a:spcPts val="1200"/>
                  </a:spcAft>
                </a:pPr>
                <a:r>
                  <a:rPr lang="en-US" sz="3600">
                    <a:latin typeface="Arial" panose="020B0604020202020204" pitchFamily="34" charset="0"/>
                    <a:ea typeface="Calibri" panose="020F0502020204030204" pitchFamily="34" charset="0"/>
                    <a:cs typeface="Arial" panose="020B0604020202020204" pitchFamily="34" charset="0"/>
                  </a:rPr>
                  <a:t>Vậy có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7+8=15</m:t>
                    </m:r>
                  </m:oMath>
                </a14:m>
                <a:r>
                  <a:rPr lang="en-US" sz="3600">
                    <a:latin typeface="Arial" panose="020B0604020202020204" pitchFamily="34" charset="0"/>
                    <a:ea typeface="Calibri" panose="020F0502020204030204" pitchFamily="34" charset="0"/>
                    <a:cs typeface="Arial" panose="020B0604020202020204" pitchFamily="34" charset="0"/>
                  </a:rPr>
                  <a:t> cách chọn một quyển sách để đọc.</a:t>
                </a:r>
              </a:p>
            </p:txBody>
          </p:sp>
        </mc:Choice>
        <mc:Fallback xmlns="">
          <p:sp>
            <p:nvSpPr>
              <p:cNvPr id="13" name="TextBox 12">
                <a:extLst>
                  <a:ext uri="{FF2B5EF4-FFF2-40B4-BE49-F238E27FC236}">
                    <a16:creationId xmlns:a16="http://schemas.microsoft.com/office/drawing/2014/main" id="{F7A7C5AD-411D-E9B6-7B17-B58A0290250F}"/>
                  </a:ext>
                </a:extLst>
              </p:cNvPr>
              <p:cNvSpPr txBox="1">
                <a:spLocks noRot="1" noChangeAspect="1" noMove="1" noResize="1" noEditPoints="1" noAdjustHandles="1" noChangeArrowheads="1" noChangeShapeType="1" noTextEdit="1"/>
              </p:cNvSpPr>
              <p:nvPr/>
            </p:nvSpPr>
            <p:spPr>
              <a:xfrm>
                <a:off x="2312101" y="4946379"/>
                <a:ext cx="14221585" cy="4606326"/>
              </a:xfrm>
              <a:prstGeom prst="rect">
                <a:avLst/>
              </a:prstGeom>
              <a:blipFill>
                <a:blip r:embed="rId6"/>
                <a:stretch>
                  <a:fillRect l="-1286" b="-3968"/>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218FD1FC-05A7-EC1E-C97E-4DF57F8BAF44}"/>
              </a:ext>
            </a:extLst>
          </p:cNvPr>
          <p:cNvSpPr txBox="1"/>
          <p:nvPr/>
        </p:nvSpPr>
        <p:spPr>
          <a:xfrm>
            <a:off x="2275568" y="2014716"/>
            <a:ext cx="13946736" cy="2482667"/>
          </a:xfrm>
          <a:prstGeom prst="rect">
            <a:avLst/>
          </a:prstGeom>
          <a:noFill/>
        </p:spPr>
        <p:txBody>
          <a:bodyPr wrap="square">
            <a:spAutoFit/>
          </a:bodyPr>
          <a:lstStyle/>
          <a:p>
            <a:pPr algn="just">
              <a:lnSpc>
                <a:spcPct val="150000"/>
              </a:lnSpc>
              <a:spcAft>
                <a:spcPts val="1200"/>
              </a:spcAft>
            </a:pPr>
            <a:r>
              <a:rPr lang="en-US" sz="3600">
                <a:latin typeface="Arial" panose="020B0604020202020204" pitchFamily="34" charset="0"/>
                <a:ea typeface="Calibri" panose="020F0502020204030204" pitchFamily="34" charset="0"/>
                <a:cs typeface="Arial" panose="020B0604020202020204" pitchFamily="34" charset="0"/>
              </a:rPr>
              <a:t>Bạn Phương có 7 quyển sách Tiếng Anh và 8 quyển sách Văn học, các quyển sách là khác nhau. Hỏi bạn Phương có bao nhiêu cách chọn một quyển sách để đọc?</a:t>
            </a:r>
          </a:p>
        </p:txBody>
      </p:sp>
      <p:sp>
        <p:nvSpPr>
          <p:cNvPr id="18" name="Arrow: Right 17">
            <a:extLst>
              <a:ext uri="{FF2B5EF4-FFF2-40B4-BE49-F238E27FC236}">
                <a16:creationId xmlns:a16="http://schemas.microsoft.com/office/drawing/2014/main" id="{0457A358-D242-45BD-DD3A-EC8BD2C45210}"/>
              </a:ext>
            </a:extLst>
          </p:cNvPr>
          <p:cNvSpPr/>
          <p:nvPr/>
        </p:nvSpPr>
        <p:spPr>
          <a:xfrm>
            <a:off x="167539" y="4762499"/>
            <a:ext cx="2063746" cy="144779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3600" b="1">
                <a:solidFill>
                  <a:srgbClr val="C00000"/>
                </a:solidFill>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24892328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P spid="13" grpId="0"/>
      <p:bldP spid="16"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350644" y="18702"/>
            <a:ext cx="10880513" cy="1558035"/>
            <a:chOff x="0" y="0"/>
            <a:chExt cx="851179" cy="477489"/>
          </a:xfrm>
        </p:grpSpPr>
        <p:sp>
          <p:nvSpPr>
            <p:cNvPr id="4" name="Freeform 4"/>
            <p:cNvSpPr/>
            <p:nvPr/>
          </p:nvSpPr>
          <p:spPr>
            <a:xfrm>
              <a:off x="92710" y="106680"/>
              <a:ext cx="747039" cy="358109"/>
            </a:xfrm>
            <a:custGeom>
              <a:avLst/>
              <a:gdLst/>
              <a:ahLst/>
              <a:cxnLst/>
              <a:rect l="l" t="t" r="r" b="b"/>
              <a:pathLst>
                <a:path w="747039" h="358109">
                  <a:moveTo>
                    <a:pt x="720369" y="168879"/>
                  </a:moveTo>
                  <a:cubicBezTo>
                    <a:pt x="720369" y="256509"/>
                    <a:pt x="644169" y="327629"/>
                    <a:pt x="562889" y="327629"/>
                  </a:cubicBezTo>
                  <a:lnTo>
                    <a:pt x="66040" y="327629"/>
                  </a:lnTo>
                  <a:cubicBezTo>
                    <a:pt x="43180" y="327629"/>
                    <a:pt x="20320" y="322549"/>
                    <a:pt x="0" y="313659"/>
                  </a:cubicBezTo>
                  <a:cubicBezTo>
                    <a:pt x="26670" y="341599"/>
                    <a:pt x="63500" y="358109"/>
                    <a:pt x="98888" y="358109"/>
                  </a:cubicBezTo>
                  <a:lnTo>
                    <a:pt x="600989" y="358109"/>
                  </a:lnTo>
                  <a:cubicBezTo>
                    <a:pt x="680999" y="358109"/>
                    <a:pt x="747039" y="292069"/>
                    <a:pt x="747039" y="212059"/>
                  </a:cubicBezTo>
                  <a:lnTo>
                    <a:pt x="747039" y="95250"/>
                  </a:lnTo>
                  <a:cubicBezTo>
                    <a:pt x="747039" y="58420"/>
                    <a:pt x="733069" y="25400"/>
                    <a:pt x="711479" y="0"/>
                  </a:cubicBezTo>
                  <a:cubicBezTo>
                    <a:pt x="717829" y="16510"/>
                    <a:pt x="720369" y="34290"/>
                    <a:pt x="720369" y="52070"/>
                  </a:cubicBezTo>
                  <a:lnTo>
                    <a:pt x="720369" y="168879"/>
                  </a:lnTo>
                  <a:lnTo>
                    <a:pt x="720369" y="168879"/>
                  </a:lnTo>
                  <a:close/>
                </a:path>
              </a:pathLst>
            </a:custGeom>
            <a:solidFill>
              <a:srgbClr val="704430"/>
            </a:solidFill>
          </p:spPr>
          <p:txBody>
            <a:bodyPr/>
            <a:lstStyle/>
            <a:p>
              <a:endParaRPr lang="vi-VN"/>
            </a:p>
          </p:txBody>
        </p:sp>
        <p:sp>
          <p:nvSpPr>
            <p:cNvPr id="5" name="Freeform 5"/>
            <p:cNvSpPr/>
            <p:nvPr/>
          </p:nvSpPr>
          <p:spPr>
            <a:xfrm>
              <a:off x="12700" y="12700"/>
              <a:ext cx="786409" cy="408909"/>
            </a:xfrm>
            <a:custGeom>
              <a:avLst/>
              <a:gdLst/>
              <a:ahLst/>
              <a:cxnLst/>
              <a:rect l="l" t="t" r="r" b="b"/>
              <a:pathLst>
                <a:path w="786409" h="408909">
                  <a:moveTo>
                    <a:pt x="146050" y="408909"/>
                  </a:moveTo>
                  <a:lnTo>
                    <a:pt x="640359" y="408909"/>
                  </a:lnTo>
                  <a:cubicBezTo>
                    <a:pt x="720369" y="408909"/>
                    <a:pt x="786409" y="342869"/>
                    <a:pt x="786409" y="262859"/>
                  </a:cubicBezTo>
                  <a:lnTo>
                    <a:pt x="786409" y="146050"/>
                  </a:lnTo>
                  <a:cubicBezTo>
                    <a:pt x="786409" y="66040"/>
                    <a:pt x="720369" y="0"/>
                    <a:pt x="640359"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txBody>
            <a:bodyPr/>
            <a:lstStyle/>
            <a:p>
              <a:endParaRPr lang="en-US" sz="3600">
                <a:latin typeface="Arial" panose="020B0604020202020204" pitchFamily="34" charset="0"/>
                <a:cs typeface="Arial" panose="020B0604020202020204" pitchFamily="34" charset="0"/>
              </a:endParaRPr>
            </a:p>
          </p:txBody>
        </p:sp>
        <p:sp>
          <p:nvSpPr>
            <p:cNvPr id="6" name="Freeform 6"/>
            <p:cNvSpPr/>
            <p:nvPr/>
          </p:nvSpPr>
          <p:spPr>
            <a:xfrm>
              <a:off x="0" y="0"/>
              <a:ext cx="851179" cy="477489"/>
            </a:xfrm>
            <a:custGeom>
              <a:avLst/>
              <a:gdLst/>
              <a:ahLst/>
              <a:cxnLst/>
              <a:rect l="l" t="t" r="r" b="b"/>
              <a:pathLst>
                <a:path w="851179" h="477489">
                  <a:moveTo>
                    <a:pt x="787679" y="74930"/>
                  </a:moveTo>
                  <a:cubicBezTo>
                    <a:pt x="759739" y="30480"/>
                    <a:pt x="710209" y="0"/>
                    <a:pt x="653059" y="0"/>
                  </a:cubicBezTo>
                  <a:lnTo>
                    <a:pt x="158750" y="0"/>
                  </a:lnTo>
                  <a:cubicBezTo>
                    <a:pt x="71120" y="0"/>
                    <a:pt x="0" y="71120"/>
                    <a:pt x="0" y="158750"/>
                  </a:cubicBezTo>
                  <a:lnTo>
                    <a:pt x="0" y="275559"/>
                  </a:lnTo>
                  <a:cubicBezTo>
                    <a:pt x="0" y="327629"/>
                    <a:pt x="25400" y="373349"/>
                    <a:pt x="63500" y="402559"/>
                  </a:cubicBezTo>
                  <a:cubicBezTo>
                    <a:pt x="91440" y="447009"/>
                    <a:pt x="140970" y="477489"/>
                    <a:pt x="192049" y="477489"/>
                  </a:cubicBezTo>
                  <a:lnTo>
                    <a:pt x="692429" y="477489"/>
                  </a:lnTo>
                  <a:cubicBezTo>
                    <a:pt x="780059" y="477489"/>
                    <a:pt x="851179" y="406369"/>
                    <a:pt x="851179" y="318739"/>
                  </a:cubicBezTo>
                  <a:lnTo>
                    <a:pt x="851179" y="201930"/>
                  </a:lnTo>
                  <a:cubicBezTo>
                    <a:pt x="851179" y="149860"/>
                    <a:pt x="825779" y="104140"/>
                    <a:pt x="787679" y="74930"/>
                  </a:cubicBezTo>
                  <a:close/>
                  <a:moveTo>
                    <a:pt x="12700" y="275559"/>
                  </a:moveTo>
                  <a:lnTo>
                    <a:pt x="12700" y="158750"/>
                  </a:lnTo>
                  <a:cubicBezTo>
                    <a:pt x="12700" y="78740"/>
                    <a:pt x="78740" y="12700"/>
                    <a:pt x="158750" y="12700"/>
                  </a:cubicBezTo>
                  <a:lnTo>
                    <a:pt x="653059" y="12700"/>
                  </a:lnTo>
                  <a:cubicBezTo>
                    <a:pt x="733069" y="12700"/>
                    <a:pt x="799109" y="78740"/>
                    <a:pt x="799109" y="158750"/>
                  </a:cubicBezTo>
                  <a:lnTo>
                    <a:pt x="799109" y="275559"/>
                  </a:lnTo>
                  <a:cubicBezTo>
                    <a:pt x="799109" y="355569"/>
                    <a:pt x="733069" y="421609"/>
                    <a:pt x="653059" y="421609"/>
                  </a:cubicBezTo>
                  <a:lnTo>
                    <a:pt x="158750" y="421609"/>
                  </a:lnTo>
                  <a:cubicBezTo>
                    <a:pt x="78740" y="421609"/>
                    <a:pt x="12700" y="356839"/>
                    <a:pt x="12700" y="275559"/>
                  </a:cubicBezTo>
                  <a:close/>
                  <a:moveTo>
                    <a:pt x="839749" y="318739"/>
                  </a:moveTo>
                  <a:cubicBezTo>
                    <a:pt x="839749" y="398749"/>
                    <a:pt x="772439" y="464789"/>
                    <a:pt x="692429" y="464789"/>
                  </a:cubicBezTo>
                  <a:lnTo>
                    <a:pt x="192049" y="464789"/>
                  </a:lnTo>
                  <a:cubicBezTo>
                    <a:pt x="157480" y="464789"/>
                    <a:pt x="120650" y="448279"/>
                    <a:pt x="93980" y="420339"/>
                  </a:cubicBezTo>
                  <a:cubicBezTo>
                    <a:pt x="114300" y="429229"/>
                    <a:pt x="135890" y="434309"/>
                    <a:pt x="160020" y="434309"/>
                  </a:cubicBezTo>
                  <a:lnTo>
                    <a:pt x="654329" y="434309"/>
                  </a:lnTo>
                  <a:cubicBezTo>
                    <a:pt x="741959" y="434309"/>
                    <a:pt x="813079" y="363189"/>
                    <a:pt x="813079" y="275559"/>
                  </a:cubicBezTo>
                  <a:lnTo>
                    <a:pt x="813079" y="158750"/>
                  </a:lnTo>
                  <a:cubicBezTo>
                    <a:pt x="813079" y="140970"/>
                    <a:pt x="809269" y="123190"/>
                    <a:pt x="804189" y="106680"/>
                  </a:cubicBezTo>
                  <a:cubicBezTo>
                    <a:pt x="825779" y="132080"/>
                    <a:pt x="839749" y="165100"/>
                    <a:pt x="839749" y="201930"/>
                  </a:cubicBezTo>
                  <a:lnTo>
                    <a:pt x="839749" y="318739"/>
                  </a:lnTo>
                  <a:cubicBezTo>
                    <a:pt x="839749" y="318739"/>
                    <a:pt x="839749" y="318739"/>
                    <a:pt x="839749" y="318739"/>
                  </a:cubicBezTo>
                  <a:close/>
                </a:path>
              </a:pathLst>
            </a:custGeom>
            <a:solidFill>
              <a:srgbClr val="704430"/>
            </a:solidFill>
          </p:spPr>
          <p:txBody>
            <a:bodyPr/>
            <a:lstStyle/>
            <a:p>
              <a:endParaRPr lang="vi-VN"/>
            </a:p>
          </p:txBody>
        </p:sp>
      </p:grpSp>
      <p:grpSp>
        <p:nvGrpSpPr>
          <p:cNvPr id="13" name="Group 13"/>
          <p:cNvGrpSpPr/>
          <p:nvPr/>
        </p:nvGrpSpPr>
        <p:grpSpPr>
          <a:xfrm>
            <a:off x="2627541" y="1435842"/>
            <a:ext cx="15283128" cy="9145997"/>
            <a:chOff x="0" y="0"/>
            <a:chExt cx="2000700" cy="1895283"/>
          </a:xfrm>
        </p:grpSpPr>
        <p:sp>
          <p:nvSpPr>
            <p:cNvPr id="14" name="Freeform 14"/>
            <p:cNvSpPr/>
            <p:nvPr/>
          </p:nvSpPr>
          <p:spPr>
            <a:xfrm>
              <a:off x="92710" y="106680"/>
              <a:ext cx="1896560" cy="1775903"/>
            </a:xfrm>
            <a:custGeom>
              <a:avLst/>
              <a:gdLst/>
              <a:ahLst/>
              <a:cxnLst/>
              <a:rect l="l" t="t" r="r" b="b"/>
              <a:pathLst>
                <a:path w="1896560" h="1775903">
                  <a:moveTo>
                    <a:pt x="1869890" y="1586673"/>
                  </a:moveTo>
                  <a:cubicBezTo>
                    <a:pt x="1869890" y="1674303"/>
                    <a:pt x="1793690" y="1745423"/>
                    <a:pt x="1712410" y="1745423"/>
                  </a:cubicBezTo>
                  <a:lnTo>
                    <a:pt x="66040" y="1745423"/>
                  </a:lnTo>
                  <a:cubicBezTo>
                    <a:pt x="43180" y="1745423"/>
                    <a:pt x="20320" y="1740343"/>
                    <a:pt x="0" y="1731453"/>
                  </a:cubicBezTo>
                  <a:cubicBezTo>
                    <a:pt x="26670" y="1759393"/>
                    <a:pt x="63500" y="1775903"/>
                    <a:pt x="106215" y="1775903"/>
                  </a:cubicBezTo>
                  <a:lnTo>
                    <a:pt x="1750510" y="1775903"/>
                  </a:lnTo>
                  <a:cubicBezTo>
                    <a:pt x="1830520" y="1775903"/>
                    <a:pt x="1896560" y="1709863"/>
                    <a:pt x="1896560" y="1629853"/>
                  </a:cubicBezTo>
                  <a:lnTo>
                    <a:pt x="1896560" y="95250"/>
                  </a:lnTo>
                  <a:cubicBezTo>
                    <a:pt x="1896560" y="58420"/>
                    <a:pt x="1882590" y="25400"/>
                    <a:pt x="1861000" y="0"/>
                  </a:cubicBezTo>
                  <a:cubicBezTo>
                    <a:pt x="1867350" y="16510"/>
                    <a:pt x="1869890" y="34290"/>
                    <a:pt x="1869890" y="52070"/>
                  </a:cubicBezTo>
                  <a:lnTo>
                    <a:pt x="1869890" y="1586673"/>
                  </a:lnTo>
                  <a:lnTo>
                    <a:pt x="1869890" y="1586673"/>
                  </a:lnTo>
                  <a:close/>
                </a:path>
              </a:pathLst>
            </a:custGeom>
            <a:solidFill>
              <a:srgbClr val="704430"/>
            </a:solidFill>
          </p:spPr>
          <p:txBody>
            <a:bodyPr/>
            <a:lstStyle/>
            <a:p>
              <a:endParaRPr lang="vi-VN"/>
            </a:p>
          </p:txBody>
        </p:sp>
        <p:sp>
          <p:nvSpPr>
            <p:cNvPr id="15" name="Freeform 15"/>
            <p:cNvSpPr/>
            <p:nvPr/>
          </p:nvSpPr>
          <p:spPr>
            <a:xfrm>
              <a:off x="12700" y="12700"/>
              <a:ext cx="1935930" cy="1826703"/>
            </a:xfrm>
            <a:custGeom>
              <a:avLst/>
              <a:gdLst/>
              <a:ahLst/>
              <a:cxnLst/>
              <a:rect l="l" t="t" r="r" b="b"/>
              <a:pathLst>
                <a:path w="1935930" h="1826703">
                  <a:moveTo>
                    <a:pt x="146050" y="1826703"/>
                  </a:moveTo>
                  <a:lnTo>
                    <a:pt x="1789880" y="1826703"/>
                  </a:lnTo>
                  <a:cubicBezTo>
                    <a:pt x="1869890" y="1826703"/>
                    <a:pt x="1935930" y="1760663"/>
                    <a:pt x="1935930" y="1680653"/>
                  </a:cubicBezTo>
                  <a:lnTo>
                    <a:pt x="1935930" y="146050"/>
                  </a:lnTo>
                  <a:cubicBezTo>
                    <a:pt x="1935930" y="66040"/>
                    <a:pt x="1869890" y="0"/>
                    <a:pt x="1789880" y="0"/>
                  </a:cubicBezTo>
                  <a:lnTo>
                    <a:pt x="146050" y="0"/>
                  </a:lnTo>
                  <a:cubicBezTo>
                    <a:pt x="66040" y="0"/>
                    <a:pt x="0" y="66040"/>
                    <a:pt x="0" y="146050"/>
                  </a:cubicBezTo>
                  <a:lnTo>
                    <a:pt x="0" y="1680653"/>
                  </a:lnTo>
                  <a:cubicBezTo>
                    <a:pt x="0" y="1761933"/>
                    <a:pt x="66040" y="1826703"/>
                    <a:pt x="146050" y="1826703"/>
                  </a:cubicBezTo>
                  <a:close/>
                </a:path>
              </a:pathLst>
            </a:custGeom>
            <a:solidFill>
              <a:srgbClr val="FFF3ED"/>
            </a:solidFill>
          </p:spPr>
          <p:txBody>
            <a:bodyPr/>
            <a:lstStyle/>
            <a:p>
              <a:endParaRPr lang="en-US"/>
            </a:p>
          </p:txBody>
        </p:sp>
        <p:sp>
          <p:nvSpPr>
            <p:cNvPr id="16" name="Freeform 16"/>
            <p:cNvSpPr/>
            <p:nvPr/>
          </p:nvSpPr>
          <p:spPr>
            <a:xfrm>
              <a:off x="0" y="0"/>
              <a:ext cx="2000700" cy="1895283"/>
            </a:xfrm>
            <a:custGeom>
              <a:avLst/>
              <a:gdLst/>
              <a:ahLst/>
              <a:cxnLst/>
              <a:rect l="l" t="t" r="r" b="b"/>
              <a:pathLst>
                <a:path w="2000700" h="1895283">
                  <a:moveTo>
                    <a:pt x="1937200" y="74930"/>
                  </a:moveTo>
                  <a:cubicBezTo>
                    <a:pt x="1909260" y="30480"/>
                    <a:pt x="1859730" y="0"/>
                    <a:pt x="1802580" y="0"/>
                  </a:cubicBezTo>
                  <a:lnTo>
                    <a:pt x="158750" y="0"/>
                  </a:lnTo>
                  <a:cubicBezTo>
                    <a:pt x="71120" y="0"/>
                    <a:pt x="0" y="71120"/>
                    <a:pt x="0" y="158750"/>
                  </a:cubicBezTo>
                  <a:lnTo>
                    <a:pt x="0" y="1693353"/>
                  </a:lnTo>
                  <a:cubicBezTo>
                    <a:pt x="0" y="1745423"/>
                    <a:pt x="25400" y="1791143"/>
                    <a:pt x="63500" y="1820353"/>
                  </a:cubicBezTo>
                  <a:cubicBezTo>
                    <a:pt x="91440" y="1864803"/>
                    <a:pt x="140970" y="1895283"/>
                    <a:pt x="200519" y="1895283"/>
                  </a:cubicBezTo>
                  <a:lnTo>
                    <a:pt x="1841950" y="1895283"/>
                  </a:lnTo>
                  <a:cubicBezTo>
                    <a:pt x="1929580" y="1895283"/>
                    <a:pt x="2000700" y="1824163"/>
                    <a:pt x="2000700" y="1736533"/>
                  </a:cubicBezTo>
                  <a:lnTo>
                    <a:pt x="2000700" y="201930"/>
                  </a:lnTo>
                  <a:cubicBezTo>
                    <a:pt x="2000700" y="149860"/>
                    <a:pt x="1975300" y="104140"/>
                    <a:pt x="1937200" y="74930"/>
                  </a:cubicBezTo>
                  <a:close/>
                  <a:moveTo>
                    <a:pt x="12700" y="1693353"/>
                  </a:moveTo>
                  <a:lnTo>
                    <a:pt x="12700" y="158750"/>
                  </a:lnTo>
                  <a:cubicBezTo>
                    <a:pt x="12700" y="78740"/>
                    <a:pt x="78740" y="12700"/>
                    <a:pt x="158750" y="12700"/>
                  </a:cubicBezTo>
                  <a:lnTo>
                    <a:pt x="1802580" y="12700"/>
                  </a:lnTo>
                  <a:cubicBezTo>
                    <a:pt x="1882590" y="12700"/>
                    <a:pt x="1948630" y="78740"/>
                    <a:pt x="1948630" y="158750"/>
                  </a:cubicBezTo>
                  <a:lnTo>
                    <a:pt x="1948630" y="1693353"/>
                  </a:lnTo>
                  <a:cubicBezTo>
                    <a:pt x="1948630" y="1773363"/>
                    <a:pt x="1882590" y="1839403"/>
                    <a:pt x="1802580" y="1839403"/>
                  </a:cubicBezTo>
                  <a:lnTo>
                    <a:pt x="158750" y="1839403"/>
                  </a:lnTo>
                  <a:cubicBezTo>
                    <a:pt x="78740" y="1839403"/>
                    <a:pt x="12700" y="1774633"/>
                    <a:pt x="12700" y="1693353"/>
                  </a:cubicBezTo>
                  <a:close/>
                  <a:moveTo>
                    <a:pt x="1989270" y="1736533"/>
                  </a:moveTo>
                  <a:cubicBezTo>
                    <a:pt x="1989270" y="1816543"/>
                    <a:pt x="1921960" y="1882583"/>
                    <a:pt x="1841950" y="1882583"/>
                  </a:cubicBezTo>
                  <a:lnTo>
                    <a:pt x="200519" y="1882583"/>
                  </a:lnTo>
                  <a:cubicBezTo>
                    <a:pt x="157480" y="1882583"/>
                    <a:pt x="120650" y="1866073"/>
                    <a:pt x="93980" y="1838133"/>
                  </a:cubicBezTo>
                  <a:cubicBezTo>
                    <a:pt x="114300" y="1847023"/>
                    <a:pt x="135890" y="1852103"/>
                    <a:pt x="160020" y="1852103"/>
                  </a:cubicBezTo>
                  <a:lnTo>
                    <a:pt x="1803850" y="1852103"/>
                  </a:lnTo>
                  <a:cubicBezTo>
                    <a:pt x="1891480" y="1852103"/>
                    <a:pt x="1962600" y="1780983"/>
                    <a:pt x="1962600" y="1693353"/>
                  </a:cubicBezTo>
                  <a:lnTo>
                    <a:pt x="1962600" y="158750"/>
                  </a:lnTo>
                  <a:cubicBezTo>
                    <a:pt x="1962600" y="140970"/>
                    <a:pt x="1958790" y="123190"/>
                    <a:pt x="1953710" y="106680"/>
                  </a:cubicBezTo>
                  <a:cubicBezTo>
                    <a:pt x="1975300" y="132080"/>
                    <a:pt x="1989270" y="165100"/>
                    <a:pt x="1989270" y="201930"/>
                  </a:cubicBezTo>
                  <a:lnTo>
                    <a:pt x="1989270" y="1736533"/>
                  </a:lnTo>
                  <a:cubicBezTo>
                    <a:pt x="1989270" y="1736533"/>
                    <a:pt x="1989270" y="1736533"/>
                    <a:pt x="1989270" y="1736533"/>
                  </a:cubicBezTo>
                  <a:close/>
                </a:path>
              </a:pathLst>
            </a:custGeom>
            <a:solidFill>
              <a:srgbClr val="704430"/>
            </a:solidFill>
          </p:spPr>
          <p:txBody>
            <a:bodyPr/>
            <a:lstStyle/>
            <a:p>
              <a:endParaRPr lang="vi-VN"/>
            </a:p>
          </p:txBody>
        </p:sp>
      </p:grpSp>
      <p:grpSp>
        <p:nvGrpSpPr>
          <p:cNvPr id="17" name="Group 17"/>
          <p:cNvGrpSpPr/>
          <p:nvPr/>
        </p:nvGrpSpPr>
        <p:grpSpPr>
          <a:xfrm>
            <a:off x="14548192" y="1467251"/>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txBody>
            <a:bodyPr/>
            <a:lstStyle/>
            <a:p>
              <a:endParaRPr lang="vi-VN"/>
            </a:p>
          </p:txBody>
        </p:sp>
      </p:grpSp>
      <p:grpSp>
        <p:nvGrpSpPr>
          <p:cNvPr id="19" name="Group 19"/>
          <p:cNvGrpSpPr/>
          <p:nvPr/>
        </p:nvGrpSpPr>
        <p:grpSpPr>
          <a:xfrm>
            <a:off x="15029654" y="1467251"/>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txBody>
            <a:bodyPr/>
            <a:lstStyle/>
            <a:p>
              <a:endParaRPr lang="vi-VN"/>
            </a:p>
          </p:txBody>
        </p:sp>
      </p:grpSp>
      <p:grpSp>
        <p:nvGrpSpPr>
          <p:cNvPr id="21" name="Group 21"/>
          <p:cNvGrpSpPr/>
          <p:nvPr/>
        </p:nvGrpSpPr>
        <p:grpSpPr>
          <a:xfrm>
            <a:off x="15511115" y="1467251"/>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txBody>
            <a:bodyPr/>
            <a:lstStyle/>
            <a:p>
              <a:endParaRPr lang="vi-VN"/>
            </a:p>
          </p:txBody>
        </p:sp>
      </p:grpSp>
      <p:sp>
        <p:nvSpPr>
          <p:cNvPr id="28" name="TextBox 27">
            <a:extLst>
              <a:ext uri="{FF2B5EF4-FFF2-40B4-BE49-F238E27FC236}">
                <a16:creationId xmlns:a16="http://schemas.microsoft.com/office/drawing/2014/main" id="{FF289F73-44F9-87D6-DBF7-C84DB95DFB28}"/>
              </a:ext>
            </a:extLst>
          </p:cNvPr>
          <p:cNvSpPr txBox="1"/>
          <p:nvPr/>
        </p:nvSpPr>
        <p:spPr>
          <a:xfrm>
            <a:off x="4056836" y="151663"/>
            <a:ext cx="9219156" cy="901593"/>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4000" b="1">
                <a:latin typeface="Arial" panose="020B0604020202020204" pitchFamily="34" charset="0"/>
                <a:ea typeface="Times New Roman" panose="02020603050405020304" pitchFamily="18" charset="0"/>
                <a:cs typeface="Arial" panose="020B0604020202020204" pitchFamily="34" charset="0"/>
              </a:rPr>
              <a:t>HS quan sát nội dung và hình ảnh</a:t>
            </a:r>
            <a:endParaRPr lang="en-US" sz="4000">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B37EBE8-73D3-95C7-7F11-8DBB586F1538}"/>
              </a:ext>
            </a:extLst>
          </p:cNvPr>
          <p:cNvSpPr txBox="1"/>
          <p:nvPr/>
        </p:nvSpPr>
        <p:spPr>
          <a:xfrm>
            <a:off x="3512986" y="1487939"/>
            <a:ext cx="13251014" cy="1824923"/>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4000">
                <a:latin typeface="Arial" panose="020B0604020202020204" pitchFamily="34" charset="0"/>
                <a:ea typeface="Calibri" panose="020F0502020204030204" pitchFamily="34" charset="0"/>
                <a:cs typeface="Arial" panose="020B0604020202020204" pitchFamily="34" charset="0"/>
              </a:rPr>
              <a:t>Một công việc được hoàn thành bởi một trong ba hành động được biểu diễn qua sơ đồ sau:</a:t>
            </a:r>
          </a:p>
        </p:txBody>
      </p:sp>
      <p:sp>
        <p:nvSpPr>
          <p:cNvPr id="48" name="TextBox 47">
            <a:extLst>
              <a:ext uri="{FF2B5EF4-FFF2-40B4-BE49-F238E27FC236}">
                <a16:creationId xmlns:a16="http://schemas.microsoft.com/office/drawing/2014/main" id="{A8C46B32-8B33-DEFD-6619-7CEEA37B1DE3}"/>
              </a:ext>
            </a:extLst>
          </p:cNvPr>
          <p:cNvSpPr txBox="1"/>
          <p:nvPr/>
        </p:nvSpPr>
        <p:spPr>
          <a:xfrm>
            <a:off x="3829226" y="8454130"/>
            <a:ext cx="12106839" cy="1651671"/>
          </a:xfrm>
          <a:prstGeom prst="rect">
            <a:avLst/>
          </a:prstGeom>
          <a:noFill/>
        </p:spPr>
        <p:txBody>
          <a:bodyPr wrap="square">
            <a:spAutoFit/>
          </a:bodyPr>
          <a:lstStyle/>
          <a:p>
            <a:pPr algn="just">
              <a:lnSpc>
                <a:spcPct val="150000"/>
              </a:lnSpc>
              <a:spcAft>
                <a:spcPts val="800"/>
              </a:spcAft>
            </a:pPr>
            <a:r>
              <a:rPr lang="en-US" sz="3600">
                <a:latin typeface="Arial" panose="020B0604020202020204" pitchFamily="34" charset="0"/>
                <a:ea typeface="Calibri" panose="020F0502020204030204" pitchFamily="34" charset="0"/>
                <a:cs typeface="Arial" panose="020B0604020202020204" pitchFamily="34" charset="0"/>
              </a:rPr>
              <a:t>Từ đó em hãy khái quát thế nào là quy tắc cộng cho ba hành động.</a:t>
            </a:r>
          </a:p>
        </p:txBody>
      </p:sp>
      <p:sp>
        <p:nvSpPr>
          <p:cNvPr id="50" name="TextBox 49">
            <a:extLst>
              <a:ext uri="{FF2B5EF4-FFF2-40B4-BE49-F238E27FC236}">
                <a16:creationId xmlns:a16="http://schemas.microsoft.com/office/drawing/2014/main" id="{22A11C8E-D180-DCDC-D59E-B0A03ABB5221}"/>
              </a:ext>
            </a:extLst>
          </p:cNvPr>
          <p:cNvSpPr txBox="1"/>
          <p:nvPr/>
        </p:nvSpPr>
        <p:spPr>
          <a:xfrm>
            <a:off x="4572000" y="4957270"/>
            <a:ext cx="9144000" cy="646331"/>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E5E6661-F3DF-24DA-5490-4E11473196EA}"/>
              </a:ext>
            </a:extLst>
          </p:cNvPr>
          <p:cNvSpPr txBox="1"/>
          <p:nvPr/>
        </p:nvSpPr>
        <p:spPr>
          <a:xfrm>
            <a:off x="4572000" y="4957274"/>
            <a:ext cx="9144000" cy="1200329"/>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a:p>
            <a:endParaRPr lang="en-US" sz="3600">
              <a:latin typeface="Arial" panose="020B0604020202020204" pitchFamily="34" charset="0"/>
              <a:cs typeface="Arial" panose="020B0604020202020204" pitchFamily="34" charset="0"/>
            </a:endParaRPr>
          </a:p>
        </p:txBody>
      </p:sp>
      <p:pic>
        <p:nvPicPr>
          <p:cNvPr id="55" name="Picture 23">
            <a:extLst>
              <a:ext uri="{FF2B5EF4-FFF2-40B4-BE49-F238E27FC236}">
                <a16:creationId xmlns:a16="http://schemas.microsoft.com/office/drawing/2014/main" id="{D4C9F960-CED9-6AB5-B308-19EED49652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97922" y="5400244"/>
            <a:ext cx="3325463" cy="4997280"/>
          </a:xfrm>
          <a:prstGeom prst="rect">
            <a:avLst/>
          </a:prstGeom>
        </p:spPr>
      </p:pic>
      <p:sp>
        <p:nvSpPr>
          <p:cNvPr id="54" name="TextBox 53">
            <a:extLst>
              <a:ext uri="{FF2B5EF4-FFF2-40B4-BE49-F238E27FC236}">
                <a16:creationId xmlns:a16="http://schemas.microsoft.com/office/drawing/2014/main" id="{D37ABC15-EF8D-C925-5A1D-9A83CE8F5969}"/>
              </a:ext>
            </a:extLst>
          </p:cNvPr>
          <p:cNvSpPr txBox="1"/>
          <p:nvPr/>
        </p:nvSpPr>
        <p:spPr>
          <a:xfrm>
            <a:off x="4572000" y="4957270"/>
            <a:ext cx="9144000" cy="646331"/>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p:txBody>
      </p:sp>
      <p:grpSp>
        <p:nvGrpSpPr>
          <p:cNvPr id="83" name="Group 82">
            <a:extLst>
              <a:ext uri="{FF2B5EF4-FFF2-40B4-BE49-F238E27FC236}">
                <a16:creationId xmlns:a16="http://schemas.microsoft.com/office/drawing/2014/main" id="{1140F42E-E823-637B-1019-67E70FEE6AE7}"/>
              </a:ext>
            </a:extLst>
          </p:cNvPr>
          <p:cNvGrpSpPr/>
          <p:nvPr/>
        </p:nvGrpSpPr>
        <p:grpSpPr>
          <a:xfrm>
            <a:off x="3502750" y="3568530"/>
            <a:ext cx="13261250" cy="4656131"/>
            <a:chOff x="3502750" y="3568530"/>
            <a:chExt cx="13261250" cy="4656131"/>
          </a:xfrm>
        </p:grpSpPr>
        <p:grpSp>
          <p:nvGrpSpPr>
            <p:cNvPr id="23" name="Group 22">
              <a:extLst>
                <a:ext uri="{FF2B5EF4-FFF2-40B4-BE49-F238E27FC236}">
                  <a16:creationId xmlns:a16="http://schemas.microsoft.com/office/drawing/2014/main" id="{E0423374-48E1-2361-834E-3E5EB15173C3}"/>
                </a:ext>
              </a:extLst>
            </p:cNvPr>
            <p:cNvGrpSpPr/>
            <p:nvPr/>
          </p:nvGrpSpPr>
          <p:grpSpPr>
            <a:xfrm>
              <a:off x="3502750" y="3568530"/>
              <a:ext cx="13261250" cy="4656131"/>
              <a:chOff x="532696" y="1120068"/>
              <a:chExt cx="11619943" cy="4796347"/>
            </a:xfrm>
          </p:grpSpPr>
          <p:sp>
            <p:nvSpPr>
              <p:cNvPr id="24" name="Rectangle: Rounded Corners 23">
                <a:extLst>
                  <a:ext uri="{FF2B5EF4-FFF2-40B4-BE49-F238E27FC236}">
                    <a16:creationId xmlns:a16="http://schemas.microsoft.com/office/drawing/2014/main" id="{AC611805-DEBC-AEA1-1E93-3C7A7EEB1143}"/>
                  </a:ext>
                </a:extLst>
              </p:cNvPr>
              <p:cNvSpPr/>
              <p:nvPr/>
            </p:nvSpPr>
            <p:spPr>
              <a:xfrm>
                <a:off x="532696" y="3054991"/>
                <a:ext cx="2072081" cy="90601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971FA9BE-EDCC-BD66-9C03-123E7743EA6A}"/>
                  </a:ext>
                </a:extLst>
              </p:cNvPr>
              <p:cNvSpPr/>
              <p:nvPr/>
            </p:nvSpPr>
            <p:spPr>
              <a:xfrm>
                <a:off x="3494109" y="1138674"/>
                <a:ext cx="2285077" cy="152728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1</a:t>
                </a:r>
              </a:p>
            </p:txBody>
          </p:sp>
          <p:sp>
            <p:nvSpPr>
              <p:cNvPr id="26" name="Rectangle: Rounded Corners 25">
                <a:extLst>
                  <a:ext uri="{FF2B5EF4-FFF2-40B4-BE49-F238E27FC236}">
                    <a16:creationId xmlns:a16="http://schemas.microsoft.com/office/drawing/2014/main" id="{E969C231-2257-B8D9-459B-3C2998962A21}"/>
                  </a:ext>
                </a:extLst>
              </p:cNvPr>
              <p:cNvSpPr/>
              <p:nvPr/>
            </p:nvSpPr>
            <p:spPr>
              <a:xfrm>
                <a:off x="3514585" y="2835153"/>
                <a:ext cx="2264600" cy="131542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27" name="Rectangle: Rounded Corners 26">
                    <a:extLst>
                      <a:ext uri="{FF2B5EF4-FFF2-40B4-BE49-F238E27FC236}">
                        <a16:creationId xmlns:a16="http://schemas.microsoft.com/office/drawing/2014/main" id="{C70D9455-2F91-0CAB-E5AC-2AD0ABFFBD21}"/>
                      </a:ext>
                    </a:extLst>
                  </p:cNvPr>
                  <p:cNvSpPr/>
                  <p:nvPr/>
                </p:nvSpPr>
                <p:spPr>
                  <a:xfrm>
                    <a:off x="6420090" y="1120068"/>
                    <a:ext cx="2828873" cy="131196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27" name="Rectangle: Rounded Corners 26">
                    <a:extLst>
                      <a:ext uri="{FF2B5EF4-FFF2-40B4-BE49-F238E27FC236}">
                        <a16:creationId xmlns:a16="http://schemas.microsoft.com/office/drawing/2014/main" id="{C70D9455-2F91-0CAB-E5AC-2AD0ABFFBD21}"/>
                      </a:ext>
                    </a:extLst>
                  </p:cNvPr>
                  <p:cNvSpPr>
                    <a:spLocks noRot="1" noChangeAspect="1" noMove="1" noResize="1" noEditPoints="1" noAdjustHandles="1" noChangeArrowheads="1" noChangeShapeType="1" noTextEdit="1"/>
                  </p:cNvSpPr>
                  <p:nvPr/>
                </p:nvSpPr>
                <p:spPr>
                  <a:xfrm>
                    <a:off x="6420090" y="1120068"/>
                    <a:ext cx="2828873" cy="1311969"/>
                  </a:xfrm>
                  <a:prstGeom prst="roundRect">
                    <a:avLst/>
                  </a:prstGeom>
                  <a:blipFill>
                    <a:blip r:embed="rId5"/>
                    <a:stretch>
                      <a:fillRect t="-2804" b="-13084"/>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Rounded Corners 28">
                    <a:extLst>
                      <a:ext uri="{FF2B5EF4-FFF2-40B4-BE49-F238E27FC236}">
                        <a16:creationId xmlns:a16="http://schemas.microsoft.com/office/drawing/2014/main" id="{7F2E9875-5842-3AEC-E992-86040A72ABF5}"/>
                      </a:ext>
                    </a:extLst>
                  </p:cNvPr>
                  <p:cNvSpPr/>
                  <p:nvPr/>
                </p:nvSpPr>
                <p:spPr>
                  <a:xfrm>
                    <a:off x="6428464" y="2809736"/>
                    <a:ext cx="2809730" cy="1342213"/>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29" name="Rectangle: Rounded Corners 28">
                    <a:extLst>
                      <a:ext uri="{FF2B5EF4-FFF2-40B4-BE49-F238E27FC236}">
                        <a16:creationId xmlns:a16="http://schemas.microsoft.com/office/drawing/2014/main" id="{7F2E9875-5842-3AEC-E992-86040A72ABF5}"/>
                      </a:ext>
                    </a:extLst>
                  </p:cNvPr>
                  <p:cNvSpPr>
                    <a:spLocks noRot="1" noChangeAspect="1" noMove="1" noResize="1" noEditPoints="1" noAdjustHandles="1" noChangeArrowheads="1" noChangeShapeType="1" noTextEdit="1"/>
                  </p:cNvSpPr>
                  <p:nvPr/>
                </p:nvSpPr>
                <p:spPr>
                  <a:xfrm>
                    <a:off x="6428464" y="2809736"/>
                    <a:ext cx="2809730" cy="1342213"/>
                  </a:xfrm>
                  <a:prstGeom prst="roundRect">
                    <a:avLst/>
                  </a:prstGeom>
                  <a:blipFill>
                    <a:blip r:embed="rId6"/>
                    <a:stretch>
                      <a:fillRect t="-1826" b="-11872"/>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Rounded Corners 29">
                    <a:extLst>
                      <a:ext uri="{FF2B5EF4-FFF2-40B4-BE49-F238E27FC236}">
                        <a16:creationId xmlns:a16="http://schemas.microsoft.com/office/drawing/2014/main" id="{F408AB84-BFCE-D56B-B4A1-A0B7018A01E4}"/>
                      </a:ext>
                    </a:extLst>
                  </p:cNvPr>
                  <p:cNvSpPr/>
                  <p:nvPr/>
                </p:nvSpPr>
                <p:spPr>
                  <a:xfrm>
                    <a:off x="10065302" y="1858317"/>
                    <a:ext cx="2087337" cy="357453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𝑚</m:t>
                        </m:r>
                        <m:r>
                          <a:rPr lang="en-US" sz="3600" i="1">
                            <a:latin typeface="Cambria Math" panose="02040503050406030204" pitchFamily="18" charset="0"/>
                          </a:rPr>
                          <m:t>+</m:t>
                        </m:r>
                        <m:r>
                          <a:rPr lang="en-US" sz="3600" i="1">
                            <a:latin typeface="Cambria Math" panose="02040503050406030204" pitchFamily="18" charset="0"/>
                          </a:rPr>
                          <m:t>𝑛</m:t>
                        </m:r>
                        <m:r>
                          <a:rPr lang="en-US" sz="3600" i="1">
                            <a:latin typeface="Cambria Math" panose="02040503050406030204" pitchFamily="18" charset="0"/>
                          </a:rPr>
                          <m:t>+</m:t>
                        </m:r>
                        <m:r>
                          <a:rPr lang="en-US" sz="3600" i="1">
                            <a:latin typeface="Cambria Math" panose="02040503050406030204" pitchFamily="18" charset="0"/>
                          </a:rPr>
                          <m:t>𝑝</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Choice>
            <mc:Fallback xmlns="">
              <p:sp>
                <p:nvSpPr>
                  <p:cNvPr id="30" name="Rectangle: Rounded Corners 29">
                    <a:extLst>
                      <a:ext uri="{FF2B5EF4-FFF2-40B4-BE49-F238E27FC236}">
                        <a16:creationId xmlns:a16="http://schemas.microsoft.com/office/drawing/2014/main" id="{F408AB84-BFCE-D56B-B4A1-A0B7018A01E4}"/>
                      </a:ext>
                    </a:extLst>
                  </p:cNvPr>
                  <p:cNvSpPr>
                    <a:spLocks noRot="1" noChangeAspect="1" noMove="1" noResize="1" noEditPoints="1" noAdjustHandles="1" noChangeArrowheads="1" noChangeShapeType="1" noTextEdit="1"/>
                  </p:cNvSpPr>
                  <p:nvPr/>
                </p:nvSpPr>
                <p:spPr>
                  <a:xfrm>
                    <a:off x="10065302" y="1858317"/>
                    <a:ext cx="2087337" cy="3574531"/>
                  </a:xfrm>
                  <a:prstGeom prst="roundRect">
                    <a:avLst/>
                  </a:prstGeom>
                  <a:blipFill>
                    <a:blip r:embed="rId7"/>
                    <a:stretch>
                      <a:fillRect l="-1768" t="-1045" r="-1263" b="-4878"/>
                    </a:stretch>
                  </a:blipFill>
                  <a:ln w="28575"/>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62B558CD-EC5C-E895-1EAD-96ECB0725B62}"/>
                  </a:ext>
                </a:extLst>
              </p:cNvPr>
              <p:cNvCxnSpPr>
                <a:cxnSpLocks/>
                <a:endCxn id="24" idx="0"/>
              </p:cNvCxnSpPr>
              <p:nvPr/>
            </p:nvCxnSpPr>
            <p:spPr>
              <a:xfrm>
                <a:off x="1568736" y="1902314"/>
                <a:ext cx="1" cy="1152677"/>
              </a:xfrm>
              <a:prstGeom prst="line">
                <a:avLst/>
              </a:prstGeom>
              <a:ln w="28575"/>
            </p:spPr>
            <p:style>
              <a:lnRef idx="2">
                <a:schemeClr val="dk1"/>
              </a:lnRef>
              <a:fillRef idx="1">
                <a:schemeClr val="lt1"/>
              </a:fillRef>
              <a:effectRef idx="0">
                <a:schemeClr val="dk1"/>
              </a:effectRef>
              <a:fontRef idx="minor">
                <a:schemeClr val="dk1"/>
              </a:fontRef>
            </p:style>
          </p:cxnSp>
          <p:cxnSp>
            <p:nvCxnSpPr>
              <p:cNvPr id="47" name="Straight Arrow Connector 46">
                <a:extLst>
                  <a:ext uri="{FF2B5EF4-FFF2-40B4-BE49-F238E27FC236}">
                    <a16:creationId xmlns:a16="http://schemas.microsoft.com/office/drawing/2014/main" id="{7FB5841A-BF59-3A05-E29C-03AC04F90D06}"/>
                  </a:ext>
                </a:extLst>
              </p:cNvPr>
              <p:cNvCxnSpPr>
                <a:cxnSpLocks/>
                <a:endCxn id="25" idx="1"/>
              </p:cNvCxnSpPr>
              <p:nvPr/>
            </p:nvCxnSpPr>
            <p:spPr>
              <a:xfrm>
                <a:off x="1568736" y="1902314"/>
                <a:ext cx="1925373" cy="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49" name="Straight Connector 48">
                <a:extLst>
                  <a:ext uri="{FF2B5EF4-FFF2-40B4-BE49-F238E27FC236}">
                    <a16:creationId xmlns:a16="http://schemas.microsoft.com/office/drawing/2014/main" id="{B22402F2-9060-C4FC-3A34-9D4B787BF9D7}"/>
                  </a:ext>
                </a:extLst>
              </p:cNvPr>
              <p:cNvCxnSpPr>
                <a:cxnSpLocks/>
              </p:cNvCxnSpPr>
              <p:nvPr/>
            </p:nvCxnSpPr>
            <p:spPr>
              <a:xfrm>
                <a:off x="1568736" y="3961002"/>
                <a:ext cx="0" cy="1140202"/>
              </a:xfrm>
              <a:prstGeom prst="line">
                <a:avLst/>
              </a:prstGeom>
              <a:ln w="28575"/>
            </p:spPr>
            <p:style>
              <a:lnRef idx="2">
                <a:schemeClr val="dk1"/>
              </a:lnRef>
              <a:fillRef idx="1">
                <a:schemeClr val="lt1"/>
              </a:fillRef>
              <a:effectRef idx="0">
                <a:schemeClr val="dk1"/>
              </a:effectRef>
              <a:fontRef idx="minor">
                <a:schemeClr val="dk1"/>
              </a:fontRef>
            </p:style>
          </p:cxnSp>
          <p:cxnSp>
            <p:nvCxnSpPr>
              <p:cNvPr id="51" name="Straight Arrow Connector 50">
                <a:extLst>
                  <a:ext uri="{FF2B5EF4-FFF2-40B4-BE49-F238E27FC236}">
                    <a16:creationId xmlns:a16="http://schemas.microsoft.com/office/drawing/2014/main" id="{DAFC8B98-35C9-AC11-CE4C-EA80FA2EA8C1}"/>
                  </a:ext>
                </a:extLst>
              </p:cNvPr>
              <p:cNvCxnSpPr>
                <a:cxnSpLocks/>
                <a:stCxn id="24" idx="3"/>
                <a:endCxn id="26" idx="1"/>
              </p:cNvCxnSpPr>
              <p:nvPr/>
            </p:nvCxnSpPr>
            <p:spPr>
              <a:xfrm flipV="1">
                <a:off x="2604777" y="3492868"/>
                <a:ext cx="909807" cy="15129"/>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53" name="Straight Arrow Connector 52">
                <a:extLst>
                  <a:ext uri="{FF2B5EF4-FFF2-40B4-BE49-F238E27FC236}">
                    <a16:creationId xmlns:a16="http://schemas.microsoft.com/office/drawing/2014/main" id="{06853FBD-FAFE-ACAC-53D7-9BEBB318F23E}"/>
                  </a:ext>
                </a:extLst>
              </p:cNvPr>
              <p:cNvCxnSpPr>
                <a:cxnSpLocks/>
              </p:cNvCxnSpPr>
              <p:nvPr/>
            </p:nvCxnSpPr>
            <p:spPr>
              <a:xfrm>
                <a:off x="5779184" y="1954636"/>
                <a:ext cx="640906"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56" name="Straight Arrow Connector 55">
                <a:extLst>
                  <a:ext uri="{FF2B5EF4-FFF2-40B4-BE49-F238E27FC236}">
                    <a16:creationId xmlns:a16="http://schemas.microsoft.com/office/drawing/2014/main" id="{3755CDDD-0784-E9C3-2DF1-FAB27D865245}"/>
                  </a:ext>
                </a:extLst>
              </p:cNvPr>
              <p:cNvCxnSpPr>
                <a:cxnSpLocks/>
                <a:stCxn id="26" idx="3"/>
                <a:endCxn id="29" idx="1"/>
              </p:cNvCxnSpPr>
              <p:nvPr/>
            </p:nvCxnSpPr>
            <p:spPr>
              <a:xfrm flipV="1">
                <a:off x="5779185" y="3480843"/>
                <a:ext cx="649279" cy="12025"/>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sp>
            <p:nvSpPr>
              <p:cNvPr id="57" name="Rectangle: Rounded Corners 56">
                <a:extLst>
                  <a:ext uri="{FF2B5EF4-FFF2-40B4-BE49-F238E27FC236}">
                    <a16:creationId xmlns:a16="http://schemas.microsoft.com/office/drawing/2014/main" id="{AEBB1085-CB25-E482-DFC3-81A6F4FA3618}"/>
                  </a:ext>
                </a:extLst>
              </p:cNvPr>
              <p:cNvSpPr/>
              <p:nvPr/>
            </p:nvSpPr>
            <p:spPr>
              <a:xfrm>
                <a:off x="3494109" y="4648199"/>
                <a:ext cx="2285075" cy="1045863"/>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58" name="Rectangle: Rounded Corners 57">
                    <a:extLst>
                      <a:ext uri="{FF2B5EF4-FFF2-40B4-BE49-F238E27FC236}">
                        <a16:creationId xmlns:a16="http://schemas.microsoft.com/office/drawing/2014/main" id="{C9E2D3A0-F6BC-6A65-57BB-15B361909AFE}"/>
                      </a:ext>
                    </a:extLst>
                  </p:cNvPr>
                  <p:cNvSpPr/>
                  <p:nvPr/>
                </p:nvSpPr>
                <p:spPr>
                  <a:xfrm>
                    <a:off x="6399734" y="4546676"/>
                    <a:ext cx="2947858" cy="136973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𝑝</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58" name="Rectangle: Rounded Corners 57">
                    <a:extLst>
                      <a:ext uri="{FF2B5EF4-FFF2-40B4-BE49-F238E27FC236}">
                        <a16:creationId xmlns:a16="http://schemas.microsoft.com/office/drawing/2014/main" id="{C9E2D3A0-F6BC-6A65-57BB-15B361909AFE}"/>
                      </a:ext>
                    </a:extLst>
                  </p:cNvPr>
                  <p:cNvSpPr>
                    <a:spLocks noRot="1" noChangeAspect="1" noMove="1" noResize="1" noEditPoints="1" noAdjustHandles="1" noChangeArrowheads="1" noChangeShapeType="1" noTextEdit="1"/>
                  </p:cNvSpPr>
                  <p:nvPr/>
                </p:nvSpPr>
                <p:spPr>
                  <a:xfrm>
                    <a:off x="6399734" y="4546676"/>
                    <a:ext cx="2947858" cy="1369739"/>
                  </a:xfrm>
                  <a:prstGeom prst="roundRect">
                    <a:avLst/>
                  </a:prstGeom>
                  <a:blipFill>
                    <a:blip r:embed="rId8"/>
                    <a:stretch>
                      <a:fillRect t="-897" b="-10762"/>
                    </a:stretch>
                  </a:blipFill>
                  <a:ln w="28575"/>
                </p:spPr>
                <p:txBody>
                  <a:bodyPr/>
                  <a:lstStyle/>
                  <a:p>
                    <a:r>
                      <a:rPr lang="en-US">
                        <a:noFill/>
                      </a:rPr>
                      <a:t> </a:t>
                    </a:r>
                  </a:p>
                </p:txBody>
              </p:sp>
            </mc:Fallback>
          </mc:AlternateContent>
          <p:cxnSp>
            <p:nvCxnSpPr>
              <p:cNvPr id="59" name="Straight Arrow Connector 58">
                <a:extLst>
                  <a:ext uri="{FF2B5EF4-FFF2-40B4-BE49-F238E27FC236}">
                    <a16:creationId xmlns:a16="http://schemas.microsoft.com/office/drawing/2014/main" id="{283E7995-856C-E247-C28C-7C5F79A89CF1}"/>
                  </a:ext>
                </a:extLst>
              </p:cNvPr>
              <p:cNvCxnSpPr>
                <a:cxnSpLocks/>
              </p:cNvCxnSpPr>
              <p:nvPr/>
            </p:nvCxnSpPr>
            <p:spPr>
              <a:xfrm flipV="1">
                <a:off x="1568736" y="5101203"/>
                <a:ext cx="1945848" cy="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60" name="Straight Arrow Connector 59">
                <a:extLst>
                  <a:ext uri="{FF2B5EF4-FFF2-40B4-BE49-F238E27FC236}">
                    <a16:creationId xmlns:a16="http://schemas.microsoft.com/office/drawing/2014/main" id="{424B7FC2-F271-02B1-3D5F-EA006D47F97F}"/>
                  </a:ext>
                </a:extLst>
              </p:cNvPr>
              <p:cNvCxnSpPr>
                <a:cxnSpLocks/>
                <a:endCxn id="58" idx="1"/>
              </p:cNvCxnSpPr>
              <p:nvPr/>
            </p:nvCxnSpPr>
            <p:spPr>
              <a:xfrm>
                <a:off x="5779184" y="5231546"/>
                <a:ext cx="620550"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grpSp>
        <p:sp>
          <p:nvSpPr>
            <p:cNvPr id="82" name="Right Brace 81">
              <a:extLst>
                <a:ext uri="{FF2B5EF4-FFF2-40B4-BE49-F238E27FC236}">
                  <a16:creationId xmlns:a16="http://schemas.microsoft.com/office/drawing/2014/main" id="{9B42A1FF-07A4-3B4A-EAE9-63329CF905D5}"/>
                </a:ext>
              </a:extLst>
            </p:cNvPr>
            <p:cNvSpPr/>
            <p:nvPr/>
          </p:nvSpPr>
          <p:spPr>
            <a:xfrm>
              <a:off x="13716000" y="4327908"/>
              <a:ext cx="553265" cy="3105373"/>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67329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barn(inVertical)">
                                      <p:cBhvr>
                                        <p:cTn id="16" dur="500"/>
                                        <p:tgtEl>
                                          <p:spTgt spid="8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anim calcmode="lin" valueType="num">
                                      <p:cBhvr>
                                        <p:cTn id="22" dur="500" fill="hold"/>
                                        <p:tgtEl>
                                          <p:spTgt spid="48"/>
                                        </p:tgtEl>
                                        <p:attrNameLst>
                                          <p:attrName>ppt_x</p:attrName>
                                        </p:attrNameLst>
                                      </p:cBhvr>
                                      <p:tavLst>
                                        <p:tav tm="0">
                                          <p:val>
                                            <p:strVal val="#ppt_x"/>
                                          </p:val>
                                        </p:tav>
                                        <p:tav tm="100000">
                                          <p:val>
                                            <p:strVal val="#ppt_x"/>
                                          </p:val>
                                        </p:tav>
                                      </p:tavLst>
                                    </p:anim>
                                    <p:anim calcmode="lin" valueType="num">
                                      <p:cBhvr>
                                        <p:cTn id="23"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1006" flipH="1">
            <a:off x="639969" y="4421751"/>
            <a:ext cx="4303586" cy="432718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49273">
            <a:off x="13857850" y="620382"/>
            <a:ext cx="3688758" cy="2441287"/>
          </a:xfrm>
          <a:prstGeom prst="rect">
            <a:avLst/>
          </a:prstGeom>
        </p:spPr>
      </p:pic>
      <p:grpSp>
        <p:nvGrpSpPr>
          <p:cNvPr id="5" name="Group 5"/>
          <p:cNvGrpSpPr/>
          <p:nvPr/>
        </p:nvGrpSpPr>
        <p:grpSpPr>
          <a:xfrm>
            <a:off x="4153115" y="1638300"/>
            <a:ext cx="14097000" cy="7537699"/>
            <a:chOff x="0" y="0"/>
            <a:chExt cx="1783295" cy="1868155"/>
          </a:xfrm>
        </p:grpSpPr>
        <p:sp>
          <p:nvSpPr>
            <p:cNvPr id="6" name="Freeform 6"/>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txBody>
            <a:bodyPr/>
            <a:lstStyle/>
            <a:p>
              <a:endParaRPr lang="vi-VN"/>
            </a:p>
          </p:txBody>
        </p:sp>
        <p:sp>
          <p:nvSpPr>
            <p:cNvPr id="7" name="Freeform 7"/>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txBody>
            <a:bodyPr/>
            <a:lstStyle/>
            <a:p>
              <a:endParaRPr lang="vi-VN"/>
            </a:p>
          </p:txBody>
        </p:sp>
        <p:sp>
          <p:nvSpPr>
            <p:cNvPr id="8" name="Freeform 8"/>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txBody>
            <a:bodyPr/>
            <a:lstStyle/>
            <a:p>
              <a:endParaRPr lang="vi-VN"/>
            </a:p>
          </p:txBody>
        </p:sp>
      </p:grpSp>
      <p:grpSp>
        <p:nvGrpSpPr>
          <p:cNvPr id="13" name="Group 13"/>
          <p:cNvGrpSpPr/>
          <p:nvPr/>
        </p:nvGrpSpPr>
        <p:grpSpPr>
          <a:xfrm>
            <a:off x="4501208" y="2027112"/>
            <a:ext cx="7976074" cy="1013232"/>
            <a:chOff x="0" y="0"/>
            <a:chExt cx="12322884" cy="1913890"/>
          </a:xfrm>
        </p:grpSpPr>
        <p:sp>
          <p:nvSpPr>
            <p:cNvPr id="14" name="Freeform 14"/>
            <p:cNvSpPr/>
            <p:nvPr/>
          </p:nvSpPr>
          <p:spPr>
            <a:xfrm>
              <a:off x="0" y="0"/>
              <a:ext cx="12322884" cy="1913890"/>
            </a:xfrm>
            <a:custGeom>
              <a:avLst/>
              <a:gdLst/>
              <a:ahLst/>
              <a:cxnLst/>
              <a:rect l="l" t="t" r="r" b="b"/>
              <a:pathLst>
                <a:path w="12322884" h="1913890">
                  <a:moveTo>
                    <a:pt x="12322884" y="956945"/>
                  </a:moveTo>
                  <a:lnTo>
                    <a:pt x="12322884" y="956945"/>
                  </a:lnTo>
                  <a:cubicBezTo>
                    <a:pt x="12322884" y="1485392"/>
                    <a:pt x="11894514" y="1913890"/>
                    <a:pt x="11365940" y="1913890"/>
                  </a:cubicBezTo>
                  <a:lnTo>
                    <a:pt x="956945" y="1913890"/>
                  </a:lnTo>
                  <a:cubicBezTo>
                    <a:pt x="428371" y="1913890"/>
                    <a:pt x="0" y="1485392"/>
                    <a:pt x="0" y="956945"/>
                  </a:cubicBezTo>
                  <a:lnTo>
                    <a:pt x="0" y="956945"/>
                  </a:lnTo>
                  <a:cubicBezTo>
                    <a:pt x="0" y="428371"/>
                    <a:pt x="428371" y="0"/>
                    <a:pt x="956945" y="0"/>
                  </a:cubicBezTo>
                  <a:lnTo>
                    <a:pt x="11365939" y="0"/>
                  </a:lnTo>
                  <a:cubicBezTo>
                    <a:pt x="11894386" y="0"/>
                    <a:pt x="12322884" y="428371"/>
                    <a:pt x="12322884" y="956945"/>
                  </a:cubicBezTo>
                  <a:close/>
                </a:path>
              </a:pathLst>
            </a:custGeom>
            <a:solidFill>
              <a:srgbClr val="B9DDBF"/>
            </a:solidFill>
          </p:spPr>
          <p:txBody>
            <a:bodyPr/>
            <a:lstStyle/>
            <a:p>
              <a:endParaRPr lang="vi-VN"/>
            </a:p>
          </p:txBody>
        </p:sp>
      </p:grpSp>
      <p:sp>
        <p:nvSpPr>
          <p:cNvPr id="19" name="TextBox 19"/>
          <p:cNvSpPr txBox="1"/>
          <p:nvPr/>
        </p:nvSpPr>
        <p:spPr>
          <a:xfrm>
            <a:off x="37885" y="1332725"/>
            <a:ext cx="3467315" cy="1143775"/>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ts val="9900"/>
              </a:lnSpc>
            </a:pPr>
            <a:r>
              <a:rPr lang="en-US" sz="6000">
                <a:solidFill>
                  <a:schemeClr val="tx1"/>
                </a:solidFill>
                <a:latin typeface="Arial" panose="020B0604020202020204" pitchFamily="34" charset="0"/>
                <a:cs typeface="Arial" panose="020B0604020202020204" pitchFamily="34" charset="0"/>
              </a:rPr>
              <a:t>Nhận xét</a:t>
            </a:r>
            <a:endParaRPr lang="en-US" sz="6000">
              <a:solidFill>
                <a:srgbClr val="FFF3ED"/>
              </a:solidFill>
              <a:latin typeface="Arial" panose="020B0604020202020204" pitchFamily="34" charset="0"/>
              <a:cs typeface="Arial" panose="020B0604020202020204" pitchFamily="34" charset="0"/>
            </a:endParaRPr>
          </a:p>
        </p:txBody>
      </p:sp>
      <p:sp>
        <p:nvSpPr>
          <p:cNvPr id="22" name="TextBox 22"/>
          <p:cNvSpPr txBox="1"/>
          <p:nvPr/>
        </p:nvSpPr>
        <p:spPr>
          <a:xfrm>
            <a:off x="3307648" y="2380884"/>
            <a:ext cx="10363194" cy="405304"/>
          </a:xfrm>
          <a:prstGeom prst="rect">
            <a:avLst/>
          </a:prstGeom>
        </p:spPr>
        <p:txBody>
          <a:bodyPr wrap="square" lIns="0" tIns="0" rIns="0" bIns="0" rtlCol="0" anchor="t">
            <a:spAutoFit/>
          </a:bodyPr>
          <a:lstStyle/>
          <a:p>
            <a:pPr algn="ctr">
              <a:lnSpc>
                <a:spcPts val="2999"/>
              </a:lnSpc>
            </a:pPr>
            <a:r>
              <a:rPr lang="en-US" sz="4000" b="1">
                <a:latin typeface="Arial" panose="020B0604020202020204" pitchFamily="34" charset="0"/>
                <a:cs typeface="Arial" panose="020B0604020202020204" pitchFamily="34" charset="0"/>
              </a:rPr>
              <a:t>Tương tự ta có quy tắc sau</a:t>
            </a:r>
          </a:p>
        </p:txBody>
      </p:sp>
      <p:sp>
        <p:nvSpPr>
          <p:cNvPr id="25" name="TextBox 24">
            <a:extLst>
              <a:ext uri="{FF2B5EF4-FFF2-40B4-BE49-F238E27FC236}">
                <a16:creationId xmlns:a16="http://schemas.microsoft.com/office/drawing/2014/main" id="{732699F2-B383-729C-1B7C-CF8D762218B5}"/>
              </a:ext>
            </a:extLst>
          </p:cNvPr>
          <p:cNvSpPr txBox="1"/>
          <p:nvPr/>
        </p:nvSpPr>
        <p:spPr>
          <a:xfrm>
            <a:off x="4501208" y="2957035"/>
            <a:ext cx="12640010" cy="6382325"/>
          </a:xfrm>
          <a:prstGeom prst="rect">
            <a:avLst/>
          </a:prstGeom>
          <a:noFill/>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Một công việc được hoàn thành bởi một trong ba hành động. </a:t>
            </a:r>
            <a:r>
              <a:rPr lang="en-US" sz="4000">
                <a:latin typeface="Arial" panose="020B0604020202020204" pitchFamily="34" charset="0"/>
                <a:ea typeface="Times New Roman" panose="02020603050405020304" pitchFamily="18" charset="0"/>
                <a:cs typeface="Times New Roman" panose="02020603050405020304" pitchFamily="18" charset="0"/>
              </a:rPr>
              <a:t>Nếu hành động thứ nhất có m cách thực hiện, hành động thứ hai có n cách thực hiện, hành động thứ ba có p cách thực hiện (các cách thực hiện của ba hành động là khác nhau đôi một) thì công việc đó có m + n + p cách hoàn thành. </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n-US" sz="32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3064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50008" y="370710"/>
            <a:ext cx="16299792" cy="9725790"/>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txBody>
            <a:bodyPr/>
            <a:lstStyle/>
            <a:p>
              <a:endParaRPr lang="vi-VN"/>
            </a:p>
          </p:txBody>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txBody>
            <a:bodyPr/>
            <a:lstStyle/>
            <a:p>
              <a:endParaRPr lang="vi-VN"/>
            </a:p>
          </p:txBody>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txBody>
            <a:bodyPr/>
            <a:lstStyle/>
            <a:p>
              <a:endParaRPr lang="vi-VN"/>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48789" y="60248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48777" y="508223"/>
            <a:ext cx="758021" cy="758021"/>
          </a:xfrm>
          <a:prstGeom prst="rect">
            <a:avLst/>
          </a:prstGeom>
        </p:spPr>
      </p:pic>
      <p:sp>
        <p:nvSpPr>
          <p:cNvPr id="24" name="AutoShape 24"/>
          <p:cNvSpPr/>
          <p:nvPr/>
        </p:nvSpPr>
        <p:spPr>
          <a:xfrm>
            <a:off x="1201364" y="1409700"/>
            <a:ext cx="15003344" cy="0"/>
          </a:xfrm>
          <a:prstGeom prst="line">
            <a:avLst/>
          </a:prstGeom>
          <a:ln w="47625" cap="flat">
            <a:solidFill>
              <a:srgbClr val="704430"/>
            </a:solidFill>
            <a:prstDash val="solid"/>
            <a:headEnd type="none" w="sm" len="sm"/>
            <a:tailEnd type="none" w="sm" len="sm"/>
          </a:ln>
        </p:spPr>
        <p:txBody>
          <a:bodyPr/>
          <a:lstStyle/>
          <a:p>
            <a:endParaRPr lang="vi-VN"/>
          </a:p>
        </p:txBody>
      </p:sp>
      <p:sp>
        <p:nvSpPr>
          <p:cNvPr id="42" name="Rectangle: Rounded Corners 41">
            <a:extLst>
              <a:ext uri="{FF2B5EF4-FFF2-40B4-BE49-F238E27FC236}">
                <a16:creationId xmlns:a16="http://schemas.microsoft.com/office/drawing/2014/main" id="{BA038B96-AF2E-E86D-B33D-3892CDC88696}"/>
              </a:ext>
            </a:extLst>
          </p:cNvPr>
          <p:cNvSpPr/>
          <p:nvPr/>
        </p:nvSpPr>
        <p:spPr>
          <a:xfrm>
            <a:off x="0" y="1351284"/>
            <a:ext cx="2876138" cy="83537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spcAft>
                <a:spcPts val="800"/>
              </a:spcAft>
            </a:pPr>
            <a:r>
              <a:rPr lang="en-US" sz="3600" b="1">
                <a:latin typeface="Arial" panose="020B0604020202020204" pitchFamily="34" charset="0"/>
                <a:ea typeface="Calibri" panose="020F0502020204030204" pitchFamily="34" charset="0"/>
                <a:cs typeface="Arial" panose="020B0604020202020204" pitchFamily="34" charset="0"/>
              </a:rPr>
              <a:t>Luyện tập 1</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1812062" y="377708"/>
            <a:ext cx="13046938" cy="901593"/>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Em hãy đọc nội dung Luyện tập 1 và trả lời câu hỏi</a:t>
            </a:r>
          </a:p>
        </p:txBody>
      </p:sp>
      <p:sp>
        <p:nvSpPr>
          <p:cNvPr id="13" name="TextBox 12">
            <a:extLst>
              <a:ext uri="{FF2B5EF4-FFF2-40B4-BE49-F238E27FC236}">
                <a16:creationId xmlns:a16="http://schemas.microsoft.com/office/drawing/2014/main" id="{F7A7C5AD-411D-E9B6-7B17-B58A0290250F}"/>
              </a:ext>
            </a:extLst>
          </p:cNvPr>
          <p:cNvSpPr txBox="1"/>
          <p:nvPr/>
        </p:nvSpPr>
        <p:spPr>
          <a:xfrm>
            <a:off x="2401358" y="5106445"/>
            <a:ext cx="14221585" cy="4568238"/>
          </a:xfrm>
          <a:prstGeom prst="rect">
            <a:avLst/>
          </a:prstGeom>
          <a:noFill/>
        </p:spPr>
        <p:txBody>
          <a:bodyPr wrap="square">
            <a:spAutoFit/>
          </a:bodyPr>
          <a:lstStyle/>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Để chọn một loại đồ uống là thực hiện một trong ba hành động sau:</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Chọn một loại trà sữa: có 5 cách chọn.</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Chọn một loại nước hoa quả: có 6 cách chọn.</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Chọn một loại sinh tố: có 4 cách chọn.</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Vậy có 5 + 6 + 4 = 15 cách chọn một loại đồ uống. </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218FD1FC-05A7-EC1E-C97E-4DF57F8BAF44}"/>
              </a:ext>
            </a:extLst>
          </p:cNvPr>
          <p:cNvSpPr txBox="1"/>
          <p:nvPr/>
        </p:nvSpPr>
        <p:spPr>
          <a:xfrm>
            <a:off x="1800581" y="2139043"/>
            <a:ext cx="14552831" cy="2495876"/>
          </a:xfrm>
          <a:prstGeom prst="rect">
            <a:avLst/>
          </a:prstGeom>
          <a:noFill/>
        </p:spPr>
        <p:txBody>
          <a:bodyPr wrap="square">
            <a:spAutoFit/>
          </a:bodyPr>
          <a:lstStyle/>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Một quán bán ba loại đồ uống: trà sữa, nước hoa quả và sinh tố. Có 5 loại trà sữa, 6 loại nước hoa quả và 4 loại sinh tố. Hỏi mỗi khách hàng có bao nhiêu cách chọn một loại đồ uống?</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
        <p:nvSpPr>
          <p:cNvPr id="18" name="Arrow: Right 17">
            <a:extLst>
              <a:ext uri="{FF2B5EF4-FFF2-40B4-BE49-F238E27FC236}">
                <a16:creationId xmlns:a16="http://schemas.microsoft.com/office/drawing/2014/main" id="{0457A358-D242-45BD-DD3A-EC8BD2C45210}"/>
              </a:ext>
            </a:extLst>
          </p:cNvPr>
          <p:cNvSpPr/>
          <p:nvPr/>
        </p:nvSpPr>
        <p:spPr>
          <a:xfrm>
            <a:off x="125270" y="4994189"/>
            <a:ext cx="2049475" cy="12192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3600" b="1">
                <a:solidFill>
                  <a:srgbClr val="C00000"/>
                </a:solidFill>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10521203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P spid="13" grpId="0"/>
      <p:bldP spid="16"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03683" y="98626"/>
            <a:ext cx="16449935" cy="10331691"/>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txBody>
            <a:bodyPr/>
            <a:lstStyle/>
            <a:p>
              <a:endParaRPr lang="vi-VN"/>
            </a:p>
          </p:txBody>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txBody>
            <a:bodyPr/>
            <a:lstStyle/>
            <a:p>
              <a:endParaRPr lang="vi-VN"/>
            </a:p>
          </p:txBody>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txBody>
            <a:bodyPr/>
            <a:lstStyle/>
            <a:p>
              <a:endParaRPr lang="vi-VN"/>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87867" y="400878"/>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36020" y="321697"/>
            <a:ext cx="758021" cy="758021"/>
          </a:xfrm>
          <a:prstGeom prst="rect">
            <a:avLst/>
          </a:prstGeom>
        </p:spPr>
      </p:pic>
      <p:sp>
        <p:nvSpPr>
          <p:cNvPr id="24" name="AutoShape 24"/>
          <p:cNvSpPr/>
          <p:nvPr/>
        </p:nvSpPr>
        <p:spPr>
          <a:xfrm>
            <a:off x="1190695" y="1257300"/>
            <a:ext cx="15003344" cy="0"/>
          </a:xfrm>
          <a:prstGeom prst="line">
            <a:avLst/>
          </a:prstGeom>
          <a:ln w="47625" cap="flat">
            <a:solidFill>
              <a:srgbClr val="704430"/>
            </a:solidFill>
            <a:prstDash val="solid"/>
            <a:headEnd type="none" w="sm" len="sm"/>
            <a:tailEnd type="none" w="sm" len="sm"/>
          </a:ln>
        </p:spPr>
        <p:txBody>
          <a:bodyPr/>
          <a:lstStyle/>
          <a:p>
            <a:endParaRPr lang="vi-VN"/>
          </a:p>
        </p:txBody>
      </p:sp>
      <p:grpSp>
        <p:nvGrpSpPr>
          <p:cNvPr id="29" name="Group 28">
            <a:extLst>
              <a:ext uri="{FF2B5EF4-FFF2-40B4-BE49-F238E27FC236}">
                <a16:creationId xmlns:a16="http://schemas.microsoft.com/office/drawing/2014/main" id="{E4991F9D-B6EE-1DDA-E7CA-6161DB045E39}"/>
              </a:ext>
            </a:extLst>
          </p:cNvPr>
          <p:cNvGrpSpPr/>
          <p:nvPr/>
        </p:nvGrpSpPr>
        <p:grpSpPr>
          <a:xfrm>
            <a:off x="1277553" y="124277"/>
            <a:ext cx="10945751" cy="1072206"/>
            <a:chOff x="1327410" y="3207451"/>
            <a:chExt cx="13928445" cy="1320173"/>
          </a:xfrm>
        </p:grpSpPr>
        <p:grpSp>
          <p:nvGrpSpPr>
            <p:cNvPr id="9" name="Group 9"/>
            <p:cNvGrpSpPr/>
            <p:nvPr/>
          </p:nvGrpSpPr>
          <p:grpSpPr>
            <a:xfrm>
              <a:off x="1327410" y="3207451"/>
              <a:ext cx="13928445" cy="1320173"/>
              <a:chOff x="-1235701" y="-66706"/>
              <a:chExt cx="20192434" cy="1913890"/>
            </a:xfrm>
          </p:grpSpPr>
          <p:sp>
            <p:nvSpPr>
              <p:cNvPr id="10" name="Freeform 10"/>
              <p:cNvSpPr/>
              <p:nvPr/>
            </p:nvSpPr>
            <p:spPr>
              <a:xfrm>
                <a:off x="-1235701" y="-66706"/>
                <a:ext cx="20192434" cy="1913890"/>
              </a:xfrm>
              <a:custGeom>
                <a:avLst/>
                <a:gdLst/>
                <a:ahLst/>
                <a:cxnLst/>
                <a:rect l="l" t="t" r="r" b="b"/>
                <a:pathLst>
                  <a:path w="20192434" h="1913890">
                    <a:moveTo>
                      <a:pt x="20192434" y="956945"/>
                    </a:moveTo>
                    <a:lnTo>
                      <a:pt x="20192434" y="956945"/>
                    </a:lnTo>
                    <a:cubicBezTo>
                      <a:pt x="20192434" y="1485392"/>
                      <a:pt x="19764063" y="1913890"/>
                      <a:pt x="19235489" y="1913890"/>
                    </a:cubicBezTo>
                    <a:lnTo>
                      <a:pt x="956945" y="1913890"/>
                    </a:lnTo>
                    <a:cubicBezTo>
                      <a:pt x="428371" y="1913890"/>
                      <a:pt x="0" y="1485392"/>
                      <a:pt x="0" y="956945"/>
                    </a:cubicBezTo>
                    <a:lnTo>
                      <a:pt x="0" y="956945"/>
                    </a:lnTo>
                    <a:cubicBezTo>
                      <a:pt x="0" y="428371"/>
                      <a:pt x="428371" y="0"/>
                      <a:pt x="956945" y="0"/>
                    </a:cubicBezTo>
                    <a:lnTo>
                      <a:pt x="19235489" y="0"/>
                    </a:lnTo>
                    <a:cubicBezTo>
                      <a:pt x="19763936" y="0"/>
                      <a:pt x="20192434" y="428371"/>
                      <a:pt x="20192434" y="956945"/>
                    </a:cubicBezTo>
                    <a:close/>
                  </a:path>
                </a:pathLst>
              </a:custGeom>
              <a:solidFill>
                <a:srgbClr val="FFF3ED"/>
              </a:solidFill>
            </p:spPr>
            <p:txBody>
              <a:bodyPr/>
              <a:lstStyle/>
              <a:p>
                <a:endParaRPr lang="vi-VN"/>
              </a:p>
            </p:txBody>
          </p:sp>
        </p:grpSp>
        <p:sp>
          <p:nvSpPr>
            <p:cNvPr id="28" name="TextBox 27">
              <a:extLst>
                <a:ext uri="{FF2B5EF4-FFF2-40B4-BE49-F238E27FC236}">
                  <a16:creationId xmlns:a16="http://schemas.microsoft.com/office/drawing/2014/main" id="{2A0D4CF0-6F12-E902-6399-7303C05C4877}"/>
                </a:ext>
              </a:extLst>
            </p:cNvPr>
            <p:cNvSpPr txBox="1"/>
            <p:nvPr/>
          </p:nvSpPr>
          <p:spPr>
            <a:xfrm>
              <a:off x="1834942" y="3260098"/>
              <a:ext cx="8709308" cy="125055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6000" b="1">
                  <a:latin typeface="Arial" panose="020B0604020202020204" pitchFamily="34" charset="0"/>
                  <a:cs typeface="Arial" panose="020B0604020202020204" pitchFamily="34" charset="0"/>
                </a:rPr>
                <a:t>II. Quy tắc nhân</a:t>
              </a:r>
            </a:p>
          </p:txBody>
        </p:sp>
      </p:grpSp>
      <p:sp>
        <p:nvSpPr>
          <p:cNvPr id="42" name="Rectangle: Rounded Corners 41">
            <a:extLst>
              <a:ext uri="{FF2B5EF4-FFF2-40B4-BE49-F238E27FC236}">
                <a16:creationId xmlns:a16="http://schemas.microsoft.com/office/drawing/2014/main" id="{BA038B96-AF2E-E86D-B33D-3892CDC88696}"/>
              </a:ext>
            </a:extLst>
          </p:cNvPr>
          <p:cNvSpPr/>
          <p:nvPr/>
        </p:nvSpPr>
        <p:spPr>
          <a:xfrm>
            <a:off x="1277553" y="1330940"/>
            <a:ext cx="1639373" cy="94909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800" b="1">
                <a:latin typeface="Arial" panose="020B0604020202020204" pitchFamily="34" charset="0"/>
                <a:cs typeface="Arial" panose="020B0604020202020204" pitchFamily="34" charset="0"/>
              </a:rPr>
              <a:t>HĐ2</a:t>
            </a:r>
          </a:p>
        </p:txBody>
      </p:sp>
      <p:sp>
        <p:nvSpPr>
          <p:cNvPr id="8" name="TextBox 7">
            <a:extLst>
              <a:ext uri="{FF2B5EF4-FFF2-40B4-BE49-F238E27FC236}">
                <a16:creationId xmlns:a16="http://schemas.microsoft.com/office/drawing/2014/main" id="{86F6B5D2-49DD-E678-D439-DA076205897A}"/>
              </a:ext>
            </a:extLst>
          </p:cNvPr>
          <p:cNvSpPr txBox="1"/>
          <p:nvPr/>
        </p:nvSpPr>
        <p:spPr>
          <a:xfrm>
            <a:off x="3030188" y="1353025"/>
            <a:ext cx="15010305" cy="820674"/>
          </a:xfrm>
          <a:prstGeom prst="rect">
            <a:avLst/>
          </a:prstGeom>
          <a:noFill/>
        </p:spPr>
        <p:txBody>
          <a:bodyPr wrap="square">
            <a:spAutoFit/>
          </a:bodyPr>
          <a:lstStyle/>
          <a:p>
            <a:pPr>
              <a:lnSpc>
                <a:spcPct val="150000"/>
              </a:lnSpc>
              <a:spcAft>
                <a:spcPts val="800"/>
              </a:spcAft>
            </a:pPr>
            <a:r>
              <a:rPr lang="en-US" sz="3600" b="1">
                <a:latin typeface="Arial" panose="020B0604020202020204" pitchFamily="34" charset="0"/>
                <a:ea typeface="Calibri" panose="020F0502020204030204" pitchFamily="34" charset="0"/>
                <a:cs typeface="Arial" panose="020B0604020202020204" pitchFamily="34" charset="0"/>
              </a:rPr>
              <a:t>Hoạt động nhóm: hãy đọc nội dung HĐ2 và trả lời câu hỏi</a:t>
            </a:r>
            <a:r>
              <a:rPr lang="en-US" sz="2800" b="1">
                <a:latin typeface="Arial" panose="020B0604020202020204" pitchFamily="34" charset="0"/>
                <a:ea typeface="Calibri" panose="020F0502020204030204" pitchFamily="34" charset="0"/>
                <a:cs typeface="Arial" panose="020B0604020202020204" pitchFamily="34" charset="0"/>
              </a:rPr>
              <a:t>.</a:t>
            </a:r>
            <a:endParaRPr lang="en-US" sz="2800">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E62EA1D-906E-6705-0031-BB6D62D86CBB}"/>
              </a:ext>
            </a:extLst>
          </p:cNvPr>
          <p:cNvSpPr txBox="1"/>
          <p:nvPr/>
        </p:nvSpPr>
        <p:spPr>
          <a:xfrm>
            <a:off x="1190695" y="2328028"/>
            <a:ext cx="15420906" cy="4144661"/>
          </a:xfrm>
          <a:prstGeom prst="rect">
            <a:avLst/>
          </a:prstGeom>
          <a:noFill/>
        </p:spPr>
        <p:txBody>
          <a:bodyPr wrap="square">
            <a:spAutoFit/>
          </a:bodyPr>
          <a:lstStyle/>
          <a:p>
            <a:pPr marL="30479" marR="30479" algn="just">
              <a:lnSpc>
                <a:spcPct val="150000"/>
              </a:lnSpc>
              <a:spcAft>
                <a:spcPts val="1200"/>
              </a:spcAft>
            </a:pP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Gia đình bạn Thảo dự định đi du lịch từ Lào Cai đến Hà Nội bằng một trong hai phương tiện: xe khách hoặc tàu hỏa. Sau đó, từ Hà Nội đi đến Thành phố Hồ Chí Minh bằng một trong ba phương tiện: máy bay, tàu hỏa, xe khách (Hình 4). Hỏi gia đình bạn Thảo có bao nhiêu cách để lựa chọn phương tiện để đi từ Lào Cai đến Thành phố Hồ Chí Minh, qua Hà Nội?</a:t>
            </a:r>
            <a:endParaRPr lang="en-US" sz="3600">
              <a:latin typeface="Arial" panose="020B0604020202020204" pitchFamily="34" charset="0"/>
              <a:ea typeface="Times New Roman" panose="02020603050405020304" pitchFamily="18" charset="0"/>
              <a:cs typeface="Arial" panose="020B0604020202020204" pitchFamily="34" charset="0"/>
            </a:endParaRPr>
          </a:p>
        </p:txBody>
      </p:sp>
      <p:pic>
        <p:nvPicPr>
          <p:cNvPr id="19" name="Picture 18" descr="A picture containing text&#10;&#10;Description automatically generated">
            <a:extLst>
              <a:ext uri="{FF2B5EF4-FFF2-40B4-BE49-F238E27FC236}">
                <a16:creationId xmlns:a16="http://schemas.microsoft.com/office/drawing/2014/main" id="{B18F1D8D-4A15-5AEF-EC2B-E63D57C1E8C5}"/>
              </a:ext>
            </a:extLst>
          </p:cNvPr>
          <p:cNvPicPr>
            <a:picLocks noChangeAspect="1"/>
          </p:cNvPicPr>
          <p:nvPr/>
        </p:nvPicPr>
        <p:blipFill rotWithShape="1">
          <a:blip r:embed="rId6">
            <a:extLst>
              <a:ext uri="{28A0092B-C50C-407E-A947-70E740481C1C}">
                <a14:useLocalDpi xmlns:a14="http://schemas.microsoft.com/office/drawing/2010/main" val="0"/>
              </a:ext>
            </a:extLst>
          </a:blip>
          <a:srcRect b="10114"/>
          <a:stretch/>
        </p:blipFill>
        <p:spPr>
          <a:xfrm>
            <a:off x="3183828" y="6674180"/>
            <a:ext cx="11017078" cy="3110807"/>
          </a:xfrm>
          <a:prstGeom prst="rect">
            <a:avLst/>
          </a:prstGeom>
        </p:spPr>
      </p:pic>
    </p:spTree>
    <p:extLst>
      <p:ext uri="{BB962C8B-B14F-4D97-AF65-F5344CB8AC3E}">
        <p14:creationId xmlns:p14="http://schemas.microsoft.com/office/powerpoint/2010/main" val="23565551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arn(inVertical)">
                                      <p:cBhvr>
                                        <p:cTn id="14" dur="500"/>
                                        <p:tgtEl>
                                          <p:spTgt spid="4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991600" y="491146"/>
            <a:ext cx="9268098" cy="9452954"/>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txBody>
            <a:bodyPr/>
            <a:lstStyle/>
            <a:p>
              <a:endParaRPr lang="vi-VN"/>
            </a:p>
          </p:txBody>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txBody>
            <a:bodyPr/>
            <a:lstStyle/>
            <a:p>
              <a:endParaRPr lang="vi-VN"/>
            </a:p>
          </p:txBody>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txBody>
            <a:bodyPr/>
            <a:lstStyle/>
            <a:p>
              <a:endParaRPr lang="vi-VN"/>
            </a:p>
          </p:txBody>
        </p:sp>
      </p:grpSp>
      <p:grpSp>
        <p:nvGrpSpPr>
          <p:cNvPr id="7" name="Group 7"/>
          <p:cNvGrpSpPr/>
          <p:nvPr/>
        </p:nvGrpSpPr>
        <p:grpSpPr>
          <a:xfrm>
            <a:off x="3126088" y="491146"/>
            <a:ext cx="2775240" cy="1056303"/>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a:ln w="57150">
              <a:solidFill>
                <a:schemeClr val="tx1"/>
              </a:solidFill>
            </a:ln>
          </p:spPr>
          <p:txBody>
            <a:bodyPr/>
            <a:lstStyle/>
            <a:p>
              <a:endParaRPr lang="vi-VN"/>
            </a:p>
          </p:txBody>
        </p:sp>
      </p:grpSp>
      <p:sp>
        <p:nvSpPr>
          <p:cNvPr id="12" name="TextBox 12"/>
          <p:cNvSpPr txBox="1"/>
          <p:nvPr/>
        </p:nvSpPr>
        <p:spPr>
          <a:xfrm>
            <a:off x="361279" y="546988"/>
            <a:ext cx="8122014" cy="944618"/>
          </a:xfrm>
          <a:prstGeom prst="rect">
            <a:avLst/>
          </a:prstGeom>
        </p:spPr>
        <p:txBody>
          <a:bodyPr lIns="0" tIns="0" rIns="0" bIns="0" rtlCol="0" anchor="t">
            <a:spAutoFit/>
          </a:bodyPr>
          <a:lstStyle/>
          <a:p>
            <a:pPr algn="ctr">
              <a:lnSpc>
                <a:spcPts val="8000"/>
              </a:lnSpc>
            </a:pPr>
            <a:r>
              <a:rPr lang="en-US" sz="5400">
                <a:solidFill>
                  <a:srgbClr val="704430"/>
                </a:solidFill>
                <a:latin typeface="Arial" panose="020B0604020202020204" pitchFamily="34" charset="0"/>
                <a:cs typeface="Arial" panose="020B0604020202020204" pitchFamily="34" charset="0"/>
              </a:rPr>
              <a:t>Giải</a:t>
            </a:r>
          </a:p>
        </p:txBody>
      </p:sp>
      <p:pic>
        <p:nvPicPr>
          <p:cNvPr id="9" name="Picture 8" descr="Diagram&#10;&#10;Description automatically generated">
            <a:extLst>
              <a:ext uri="{FF2B5EF4-FFF2-40B4-BE49-F238E27FC236}">
                <a16:creationId xmlns:a16="http://schemas.microsoft.com/office/drawing/2014/main" id="{E8F5A33B-E7EB-4D17-BC29-9E718F454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6" y="2499972"/>
            <a:ext cx="8941024" cy="5610729"/>
          </a:xfrm>
          <a:prstGeom prst="rect">
            <a:avLst/>
          </a:prstGeom>
        </p:spPr>
      </p:pic>
      <p:sp>
        <p:nvSpPr>
          <p:cNvPr id="15" name="TextBox 14">
            <a:extLst>
              <a:ext uri="{FF2B5EF4-FFF2-40B4-BE49-F238E27FC236}">
                <a16:creationId xmlns:a16="http://schemas.microsoft.com/office/drawing/2014/main" id="{442C864D-9166-2005-8536-1E41D90983FA}"/>
              </a:ext>
            </a:extLst>
          </p:cNvPr>
          <p:cNvSpPr txBox="1"/>
          <p:nvPr/>
        </p:nvSpPr>
        <p:spPr>
          <a:xfrm>
            <a:off x="9278028" y="778688"/>
            <a:ext cx="8171959" cy="5388655"/>
          </a:xfrm>
          <a:prstGeom prst="rect">
            <a:avLst/>
          </a:prstGeom>
          <a:noFill/>
        </p:spPr>
        <p:txBody>
          <a:bodyPr wrap="square">
            <a:spAutoFit/>
          </a:bodyPr>
          <a:lstStyle/>
          <a:p>
            <a:pPr algn="just">
              <a:lnSpc>
                <a:spcPct val="150000"/>
              </a:lnSpc>
              <a:spcAft>
                <a:spcPts val="800"/>
              </a:spcAft>
            </a:pPr>
            <a:r>
              <a:rPr lang="nl-NL" sz="3200" dirty="0">
                <a:latin typeface="Arial" panose="020B0604020202020204" pitchFamily="34" charset="0"/>
                <a:ea typeface="Calibri" panose="020F0502020204030204" pitchFamily="34" charset="0"/>
                <a:cs typeface="Times New Roman" panose="02020603050405020304" pitchFamily="18" charset="0"/>
              </a:rPr>
              <a:t>Để thực hiện việc đi từ Lào Cai đến thành phố Hồ Chí Minh, gia đình bạn Thảo phải thực hiện hai hành động liên tiếp:</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3200" dirty="0">
                <a:latin typeface="Arial" panose="020B0604020202020204" pitchFamily="34" charset="0"/>
                <a:ea typeface="Calibri" panose="020F0502020204030204" pitchFamily="34" charset="0"/>
                <a:cs typeface="Times New Roman" panose="02020603050405020304" pitchFamily="18" charset="0"/>
              </a:rPr>
              <a:t>- Có </a:t>
            </a:r>
            <a:r>
              <a:rPr lang="nl-NL" sz="3200" dirty="0">
                <a:latin typeface="Arial" panose="020B0604020202020204" pitchFamily="34" charset="0"/>
                <a:ea typeface="Times New Roman" panose="02020603050405020304" pitchFamily="18" charset="0"/>
                <a:cs typeface="Times New Roman" panose="02020603050405020304" pitchFamily="18" charset="0"/>
              </a:rPr>
              <a:t>2</a:t>
            </a:r>
            <a:r>
              <a:rPr lang="nl-NL" sz="3200" dirty="0">
                <a:latin typeface="Arial" panose="020B0604020202020204" pitchFamily="34" charset="0"/>
                <a:ea typeface="Calibri" panose="020F0502020204030204" pitchFamily="34" charset="0"/>
                <a:cs typeface="Times New Roman" panose="02020603050405020304" pitchFamily="18" charset="0"/>
              </a:rPr>
              <a:t> cách lựa chọn phương tiện để đi từ Lào Cai đến Hà Nội.</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3200" dirty="0">
                <a:latin typeface="Arial" panose="020B0604020202020204" pitchFamily="34" charset="0"/>
                <a:ea typeface="Calibri" panose="020F0502020204030204" pitchFamily="34" charset="0"/>
                <a:cs typeface="Times New Roman" panose="02020603050405020304" pitchFamily="18" charset="0"/>
              </a:rPr>
              <a:t>- Có </a:t>
            </a:r>
            <a:r>
              <a:rPr lang="nl-NL" sz="3200" dirty="0">
                <a:latin typeface="Arial" panose="020B0604020202020204" pitchFamily="34" charset="0"/>
                <a:ea typeface="Times New Roman" panose="02020603050405020304" pitchFamily="18" charset="0"/>
                <a:cs typeface="Times New Roman" panose="02020603050405020304" pitchFamily="18" charset="0"/>
              </a:rPr>
              <a:t>3</a:t>
            </a:r>
            <a:r>
              <a:rPr lang="nl-NL" sz="3200" dirty="0">
                <a:latin typeface="Arial" panose="020B0604020202020204" pitchFamily="34" charset="0"/>
                <a:ea typeface="Calibri" panose="020F0502020204030204" pitchFamily="34" charset="0"/>
                <a:cs typeface="Times New Roman" panose="02020603050405020304" pitchFamily="18" charset="0"/>
              </a:rPr>
              <a:t> cách lựa chọn phương tiện để đi từ Hà  Nội đến thành phố Hồ Chí Minh.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8C9A315-FA5F-6B33-483F-F7B6EDFAB80A}"/>
                  </a:ext>
                </a:extLst>
              </p:cNvPr>
              <p:cNvSpPr txBox="1"/>
              <p:nvPr/>
            </p:nvSpPr>
            <p:spPr>
              <a:xfrm>
                <a:off x="9248035" y="6496085"/>
                <a:ext cx="8373759" cy="2228815"/>
              </a:xfrm>
              <a:prstGeom prst="rect">
                <a:avLst/>
              </a:prstGeom>
              <a:noFill/>
            </p:spPr>
            <p:txBody>
              <a:bodyPr wrap="square">
                <a:spAutoFit/>
              </a:bodyPr>
              <a:lstStyle/>
              <a:p>
                <a:pPr algn="just">
                  <a:lnSpc>
                    <a:spcPct val="150000"/>
                  </a:lnSpc>
                  <a:spcAft>
                    <a:spcPts val="800"/>
                  </a:spcAft>
                </a:pPr>
                <a:r>
                  <a:rPr lang="en-US" sz="3200" dirty="0" err="1">
                    <a:latin typeface="Arial" panose="020B0604020202020204" pitchFamily="34" charset="0"/>
                    <a:ea typeface="Times New Roman" panose="02020603050405020304" pitchFamily="18" charset="0"/>
                    <a:cs typeface="Times New Roman" panose="02020603050405020304" pitchFamily="18" charset="0"/>
                  </a:rPr>
                  <a:t>Vậy</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gia</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đình</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bạn</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Thảo</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có</a:t>
                </a:r>
                <a:r>
                  <a:rPr lang="en-US" sz="3200" dirty="0">
                    <a:latin typeface="Arial" panose="020B0604020202020204" pitchFamily="34" charset="0"/>
                    <a:ea typeface="Times New Roman" panose="02020603050405020304" pitchFamily="18" charset="0"/>
                    <a:cs typeface="Times New Roman" panose="02020603050405020304" pitchFamily="18" charset="0"/>
                  </a:rPr>
                  <a:t> 2 </a:t>
                </a:r>
                <a14:m>
                  <m:oMath xmlns:m="http://schemas.openxmlformats.org/officeDocument/2006/math">
                    <m:r>
                      <a:rPr lang="en-US" sz="3200" b="1">
                        <a:latin typeface="Cambria Math" panose="02040503050406030204" pitchFamily="18" charset="0"/>
                        <a:ea typeface="Times New Roman" panose="02020603050405020304" pitchFamily="18" charset="0"/>
                        <a:cs typeface="Arial" panose="020B0604020202020204" pitchFamily="34" charset="0"/>
                      </a:rPr>
                      <m:t>×</m:t>
                    </m:r>
                  </m:oMath>
                </a14:m>
                <a:r>
                  <a:rPr lang="en-US" sz="3200" dirty="0">
                    <a:latin typeface="Arial" panose="020B0604020202020204" pitchFamily="34" charset="0"/>
                    <a:ea typeface="Times New Roman" panose="02020603050405020304" pitchFamily="18" charset="0"/>
                    <a:cs typeface="Times New Roman" panose="02020603050405020304" pitchFamily="18" charset="0"/>
                  </a:rPr>
                  <a:t> 3 = 6 </a:t>
                </a:r>
                <a:r>
                  <a:rPr lang="en-US" sz="3200" dirty="0" err="1">
                    <a:latin typeface="Arial" panose="020B0604020202020204" pitchFamily="34" charset="0"/>
                    <a:ea typeface="Times New Roman" panose="02020603050405020304" pitchFamily="18" charset="0"/>
                    <a:cs typeface="Times New Roman" panose="02020603050405020304" pitchFamily="18" charset="0"/>
                  </a:rPr>
                  <a:t>cách</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lựa</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tiện</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để</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đi</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từ</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Lào</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Cai</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Thành</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phố</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Hồ</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Chí</a:t>
                </a:r>
                <a:r>
                  <a:rPr lang="en-US" sz="3200" dirty="0">
                    <a:latin typeface="Arial" panose="020B0604020202020204" pitchFamily="34" charset="0"/>
                    <a:ea typeface="Times New Roman" panose="02020603050405020304" pitchFamily="18" charset="0"/>
                    <a:cs typeface="Times New Roman" panose="02020603050405020304" pitchFamily="18" charset="0"/>
                  </a:rPr>
                  <a:t> Minh qua </a:t>
                </a:r>
                <a:r>
                  <a:rPr lang="en-US" sz="3200" dirty="0" err="1">
                    <a:latin typeface="Arial" panose="020B0604020202020204" pitchFamily="34" charset="0"/>
                    <a:ea typeface="Times New Roman" panose="02020603050405020304" pitchFamily="18" charset="0"/>
                    <a:cs typeface="Times New Roman" panose="02020603050405020304" pitchFamily="18" charset="0"/>
                  </a:rPr>
                  <a:t>Hà</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Nội</a:t>
                </a:r>
                <a:r>
                  <a:rPr lang="en-US" sz="3200" dirty="0">
                    <a:latin typeface="Arial" panose="020B0604020202020204" pitchFamily="34"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F8C9A315-FA5F-6B33-483F-F7B6EDFAB80A}"/>
                  </a:ext>
                </a:extLst>
              </p:cNvPr>
              <p:cNvSpPr txBox="1">
                <a:spLocks noRot="1" noChangeAspect="1" noMove="1" noResize="1" noEditPoints="1" noAdjustHandles="1" noChangeArrowheads="1" noChangeShapeType="1" noTextEdit="1"/>
              </p:cNvSpPr>
              <p:nvPr/>
            </p:nvSpPr>
            <p:spPr>
              <a:xfrm>
                <a:off x="9248035" y="6496085"/>
                <a:ext cx="8373759" cy="2228815"/>
              </a:xfrm>
              <a:prstGeom prst="rect">
                <a:avLst/>
              </a:prstGeom>
              <a:blipFill>
                <a:blip r:embed="rId3"/>
                <a:stretch>
                  <a:fillRect l="-1820" r="-1820" b="-7671"/>
                </a:stretch>
              </a:blipFill>
            </p:spPr>
            <p:txBody>
              <a:bodyPr/>
              <a:lstStyle/>
              <a:p>
                <a:r>
                  <a:rPr lang="en-US">
                    <a:noFill/>
                  </a:rPr>
                  <a:t> </a:t>
                </a:r>
              </a:p>
            </p:txBody>
          </p:sp>
        </mc:Fallback>
      </mc:AlternateContent>
      <p:pic>
        <p:nvPicPr>
          <p:cNvPr id="20" name="Picture 8">
            <a:extLst>
              <a:ext uri="{FF2B5EF4-FFF2-40B4-BE49-F238E27FC236}">
                <a16:creationId xmlns:a16="http://schemas.microsoft.com/office/drawing/2014/main" id="{74134D9B-AC75-BF8D-5E58-51F8742B6D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4382">
            <a:off x="928065" y="8084236"/>
            <a:ext cx="3683726" cy="2304003"/>
          </a:xfrm>
          <a:prstGeom prst="rect">
            <a:avLst/>
          </a:prstGeom>
        </p:spPr>
      </p:pic>
    </p:spTree>
    <p:extLst>
      <p:ext uri="{BB962C8B-B14F-4D97-AF65-F5344CB8AC3E}">
        <p14:creationId xmlns:p14="http://schemas.microsoft.com/office/powerpoint/2010/main" val="389234211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627146" y="144208"/>
            <a:ext cx="10020819" cy="1452589"/>
            <a:chOff x="0" y="0"/>
            <a:chExt cx="851179" cy="477489"/>
          </a:xfrm>
        </p:grpSpPr>
        <p:sp>
          <p:nvSpPr>
            <p:cNvPr id="4" name="Freeform 4"/>
            <p:cNvSpPr/>
            <p:nvPr/>
          </p:nvSpPr>
          <p:spPr>
            <a:xfrm>
              <a:off x="92710" y="106680"/>
              <a:ext cx="747039" cy="358109"/>
            </a:xfrm>
            <a:custGeom>
              <a:avLst/>
              <a:gdLst/>
              <a:ahLst/>
              <a:cxnLst/>
              <a:rect l="l" t="t" r="r" b="b"/>
              <a:pathLst>
                <a:path w="747039" h="358109">
                  <a:moveTo>
                    <a:pt x="720369" y="168879"/>
                  </a:moveTo>
                  <a:cubicBezTo>
                    <a:pt x="720369" y="256509"/>
                    <a:pt x="644169" y="327629"/>
                    <a:pt x="562889" y="327629"/>
                  </a:cubicBezTo>
                  <a:lnTo>
                    <a:pt x="66040" y="327629"/>
                  </a:lnTo>
                  <a:cubicBezTo>
                    <a:pt x="43180" y="327629"/>
                    <a:pt x="20320" y="322549"/>
                    <a:pt x="0" y="313659"/>
                  </a:cubicBezTo>
                  <a:cubicBezTo>
                    <a:pt x="26670" y="341599"/>
                    <a:pt x="63500" y="358109"/>
                    <a:pt x="98888" y="358109"/>
                  </a:cubicBezTo>
                  <a:lnTo>
                    <a:pt x="600989" y="358109"/>
                  </a:lnTo>
                  <a:cubicBezTo>
                    <a:pt x="680999" y="358109"/>
                    <a:pt x="747039" y="292069"/>
                    <a:pt x="747039" y="212059"/>
                  </a:cubicBezTo>
                  <a:lnTo>
                    <a:pt x="747039" y="95250"/>
                  </a:lnTo>
                  <a:cubicBezTo>
                    <a:pt x="747039" y="58420"/>
                    <a:pt x="733069" y="25400"/>
                    <a:pt x="711479" y="0"/>
                  </a:cubicBezTo>
                  <a:cubicBezTo>
                    <a:pt x="717829" y="16510"/>
                    <a:pt x="720369" y="34290"/>
                    <a:pt x="720369" y="52070"/>
                  </a:cubicBezTo>
                  <a:lnTo>
                    <a:pt x="720369" y="168879"/>
                  </a:lnTo>
                  <a:lnTo>
                    <a:pt x="720369" y="168879"/>
                  </a:lnTo>
                  <a:close/>
                </a:path>
              </a:pathLst>
            </a:custGeom>
            <a:solidFill>
              <a:srgbClr val="704430"/>
            </a:solidFill>
          </p:spPr>
          <p:txBody>
            <a:bodyPr/>
            <a:lstStyle/>
            <a:p>
              <a:endParaRPr lang="vi-VN"/>
            </a:p>
          </p:txBody>
        </p:sp>
        <p:sp>
          <p:nvSpPr>
            <p:cNvPr id="5" name="Freeform 5"/>
            <p:cNvSpPr/>
            <p:nvPr/>
          </p:nvSpPr>
          <p:spPr>
            <a:xfrm>
              <a:off x="12700" y="12700"/>
              <a:ext cx="786409" cy="408909"/>
            </a:xfrm>
            <a:custGeom>
              <a:avLst/>
              <a:gdLst/>
              <a:ahLst/>
              <a:cxnLst/>
              <a:rect l="l" t="t" r="r" b="b"/>
              <a:pathLst>
                <a:path w="786409" h="408909">
                  <a:moveTo>
                    <a:pt x="146050" y="408909"/>
                  </a:moveTo>
                  <a:lnTo>
                    <a:pt x="640359" y="408909"/>
                  </a:lnTo>
                  <a:cubicBezTo>
                    <a:pt x="720369" y="408909"/>
                    <a:pt x="786409" y="342869"/>
                    <a:pt x="786409" y="262859"/>
                  </a:cubicBezTo>
                  <a:lnTo>
                    <a:pt x="786409" y="146050"/>
                  </a:lnTo>
                  <a:cubicBezTo>
                    <a:pt x="786409" y="66040"/>
                    <a:pt x="720369" y="0"/>
                    <a:pt x="640359"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txBody>
            <a:bodyPr/>
            <a:lstStyle/>
            <a:p>
              <a:endParaRPr lang="en-US" sz="3600">
                <a:latin typeface="Arial" panose="020B0604020202020204" pitchFamily="34" charset="0"/>
                <a:cs typeface="Arial" panose="020B0604020202020204" pitchFamily="34" charset="0"/>
              </a:endParaRPr>
            </a:p>
          </p:txBody>
        </p:sp>
        <p:sp>
          <p:nvSpPr>
            <p:cNvPr id="6" name="Freeform 6"/>
            <p:cNvSpPr/>
            <p:nvPr/>
          </p:nvSpPr>
          <p:spPr>
            <a:xfrm>
              <a:off x="0" y="0"/>
              <a:ext cx="851179" cy="477489"/>
            </a:xfrm>
            <a:custGeom>
              <a:avLst/>
              <a:gdLst/>
              <a:ahLst/>
              <a:cxnLst/>
              <a:rect l="l" t="t" r="r" b="b"/>
              <a:pathLst>
                <a:path w="851179" h="477489">
                  <a:moveTo>
                    <a:pt x="787679" y="74930"/>
                  </a:moveTo>
                  <a:cubicBezTo>
                    <a:pt x="759739" y="30480"/>
                    <a:pt x="710209" y="0"/>
                    <a:pt x="653059" y="0"/>
                  </a:cubicBezTo>
                  <a:lnTo>
                    <a:pt x="158750" y="0"/>
                  </a:lnTo>
                  <a:cubicBezTo>
                    <a:pt x="71120" y="0"/>
                    <a:pt x="0" y="71120"/>
                    <a:pt x="0" y="158750"/>
                  </a:cubicBezTo>
                  <a:lnTo>
                    <a:pt x="0" y="275559"/>
                  </a:lnTo>
                  <a:cubicBezTo>
                    <a:pt x="0" y="327629"/>
                    <a:pt x="25400" y="373349"/>
                    <a:pt x="63500" y="402559"/>
                  </a:cubicBezTo>
                  <a:cubicBezTo>
                    <a:pt x="91440" y="447009"/>
                    <a:pt x="140970" y="477489"/>
                    <a:pt x="192049" y="477489"/>
                  </a:cubicBezTo>
                  <a:lnTo>
                    <a:pt x="692429" y="477489"/>
                  </a:lnTo>
                  <a:cubicBezTo>
                    <a:pt x="780059" y="477489"/>
                    <a:pt x="851179" y="406369"/>
                    <a:pt x="851179" y="318739"/>
                  </a:cubicBezTo>
                  <a:lnTo>
                    <a:pt x="851179" y="201930"/>
                  </a:lnTo>
                  <a:cubicBezTo>
                    <a:pt x="851179" y="149860"/>
                    <a:pt x="825779" y="104140"/>
                    <a:pt x="787679" y="74930"/>
                  </a:cubicBezTo>
                  <a:close/>
                  <a:moveTo>
                    <a:pt x="12700" y="275559"/>
                  </a:moveTo>
                  <a:lnTo>
                    <a:pt x="12700" y="158750"/>
                  </a:lnTo>
                  <a:cubicBezTo>
                    <a:pt x="12700" y="78740"/>
                    <a:pt x="78740" y="12700"/>
                    <a:pt x="158750" y="12700"/>
                  </a:cubicBezTo>
                  <a:lnTo>
                    <a:pt x="653059" y="12700"/>
                  </a:lnTo>
                  <a:cubicBezTo>
                    <a:pt x="733069" y="12700"/>
                    <a:pt x="799109" y="78740"/>
                    <a:pt x="799109" y="158750"/>
                  </a:cubicBezTo>
                  <a:lnTo>
                    <a:pt x="799109" y="275559"/>
                  </a:lnTo>
                  <a:cubicBezTo>
                    <a:pt x="799109" y="355569"/>
                    <a:pt x="733069" y="421609"/>
                    <a:pt x="653059" y="421609"/>
                  </a:cubicBezTo>
                  <a:lnTo>
                    <a:pt x="158750" y="421609"/>
                  </a:lnTo>
                  <a:cubicBezTo>
                    <a:pt x="78740" y="421609"/>
                    <a:pt x="12700" y="356839"/>
                    <a:pt x="12700" y="275559"/>
                  </a:cubicBezTo>
                  <a:close/>
                  <a:moveTo>
                    <a:pt x="839749" y="318739"/>
                  </a:moveTo>
                  <a:cubicBezTo>
                    <a:pt x="839749" y="398749"/>
                    <a:pt x="772439" y="464789"/>
                    <a:pt x="692429" y="464789"/>
                  </a:cubicBezTo>
                  <a:lnTo>
                    <a:pt x="192049" y="464789"/>
                  </a:lnTo>
                  <a:cubicBezTo>
                    <a:pt x="157480" y="464789"/>
                    <a:pt x="120650" y="448279"/>
                    <a:pt x="93980" y="420339"/>
                  </a:cubicBezTo>
                  <a:cubicBezTo>
                    <a:pt x="114300" y="429229"/>
                    <a:pt x="135890" y="434309"/>
                    <a:pt x="160020" y="434309"/>
                  </a:cubicBezTo>
                  <a:lnTo>
                    <a:pt x="654329" y="434309"/>
                  </a:lnTo>
                  <a:cubicBezTo>
                    <a:pt x="741959" y="434309"/>
                    <a:pt x="813079" y="363189"/>
                    <a:pt x="813079" y="275559"/>
                  </a:cubicBezTo>
                  <a:lnTo>
                    <a:pt x="813079" y="158750"/>
                  </a:lnTo>
                  <a:cubicBezTo>
                    <a:pt x="813079" y="140970"/>
                    <a:pt x="809269" y="123190"/>
                    <a:pt x="804189" y="106680"/>
                  </a:cubicBezTo>
                  <a:cubicBezTo>
                    <a:pt x="825779" y="132080"/>
                    <a:pt x="839749" y="165100"/>
                    <a:pt x="839749" y="201930"/>
                  </a:cubicBezTo>
                  <a:lnTo>
                    <a:pt x="839749" y="318739"/>
                  </a:lnTo>
                  <a:cubicBezTo>
                    <a:pt x="839749" y="318739"/>
                    <a:pt x="839749" y="318739"/>
                    <a:pt x="839749" y="318739"/>
                  </a:cubicBezTo>
                  <a:close/>
                </a:path>
              </a:pathLst>
            </a:custGeom>
            <a:solidFill>
              <a:srgbClr val="704430"/>
            </a:solidFill>
          </p:spPr>
          <p:txBody>
            <a:bodyPr/>
            <a:lstStyle/>
            <a:p>
              <a:endParaRPr lang="vi-VN"/>
            </a:p>
          </p:txBody>
        </p:sp>
      </p:grpSp>
      <p:grpSp>
        <p:nvGrpSpPr>
          <p:cNvPr id="13" name="Group 13"/>
          <p:cNvGrpSpPr/>
          <p:nvPr/>
        </p:nvGrpSpPr>
        <p:grpSpPr>
          <a:xfrm>
            <a:off x="2521749" y="1382416"/>
            <a:ext cx="15070719" cy="8675658"/>
            <a:chOff x="0" y="0"/>
            <a:chExt cx="2000700" cy="1895283"/>
          </a:xfrm>
        </p:grpSpPr>
        <p:sp>
          <p:nvSpPr>
            <p:cNvPr id="14" name="Freeform 14"/>
            <p:cNvSpPr/>
            <p:nvPr/>
          </p:nvSpPr>
          <p:spPr>
            <a:xfrm>
              <a:off x="92710" y="106680"/>
              <a:ext cx="1896560" cy="1775903"/>
            </a:xfrm>
            <a:custGeom>
              <a:avLst/>
              <a:gdLst/>
              <a:ahLst/>
              <a:cxnLst/>
              <a:rect l="l" t="t" r="r" b="b"/>
              <a:pathLst>
                <a:path w="1896560" h="1775903">
                  <a:moveTo>
                    <a:pt x="1869890" y="1586673"/>
                  </a:moveTo>
                  <a:cubicBezTo>
                    <a:pt x="1869890" y="1674303"/>
                    <a:pt x="1793690" y="1745423"/>
                    <a:pt x="1712410" y="1745423"/>
                  </a:cubicBezTo>
                  <a:lnTo>
                    <a:pt x="66040" y="1745423"/>
                  </a:lnTo>
                  <a:cubicBezTo>
                    <a:pt x="43180" y="1745423"/>
                    <a:pt x="20320" y="1740343"/>
                    <a:pt x="0" y="1731453"/>
                  </a:cubicBezTo>
                  <a:cubicBezTo>
                    <a:pt x="26670" y="1759393"/>
                    <a:pt x="63500" y="1775903"/>
                    <a:pt x="106215" y="1775903"/>
                  </a:cubicBezTo>
                  <a:lnTo>
                    <a:pt x="1750510" y="1775903"/>
                  </a:lnTo>
                  <a:cubicBezTo>
                    <a:pt x="1830520" y="1775903"/>
                    <a:pt x="1896560" y="1709863"/>
                    <a:pt x="1896560" y="1629853"/>
                  </a:cubicBezTo>
                  <a:lnTo>
                    <a:pt x="1896560" y="95250"/>
                  </a:lnTo>
                  <a:cubicBezTo>
                    <a:pt x="1896560" y="58420"/>
                    <a:pt x="1882590" y="25400"/>
                    <a:pt x="1861000" y="0"/>
                  </a:cubicBezTo>
                  <a:cubicBezTo>
                    <a:pt x="1867350" y="16510"/>
                    <a:pt x="1869890" y="34290"/>
                    <a:pt x="1869890" y="52070"/>
                  </a:cubicBezTo>
                  <a:lnTo>
                    <a:pt x="1869890" y="1586673"/>
                  </a:lnTo>
                  <a:lnTo>
                    <a:pt x="1869890" y="1586673"/>
                  </a:lnTo>
                  <a:close/>
                </a:path>
              </a:pathLst>
            </a:custGeom>
            <a:solidFill>
              <a:srgbClr val="704430"/>
            </a:solidFill>
          </p:spPr>
          <p:txBody>
            <a:bodyPr/>
            <a:lstStyle/>
            <a:p>
              <a:endParaRPr lang="vi-VN"/>
            </a:p>
          </p:txBody>
        </p:sp>
        <p:sp>
          <p:nvSpPr>
            <p:cNvPr id="15" name="Freeform 15"/>
            <p:cNvSpPr/>
            <p:nvPr/>
          </p:nvSpPr>
          <p:spPr>
            <a:xfrm>
              <a:off x="12700" y="12700"/>
              <a:ext cx="1935930" cy="1826703"/>
            </a:xfrm>
            <a:custGeom>
              <a:avLst/>
              <a:gdLst/>
              <a:ahLst/>
              <a:cxnLst/>
              <a:rect l="l" t="t" r="r" b="b"/>
              <a:pathLst>
                <a:path w="1935930" h="1826703">
                  <a:moveTo>
                    <a:pt x="146050" y="1826703"/>
                  </a:moveTo>
                  <a:lnTo>
                    <a:pt x="1789880" y="1826703"/>
                  </a:lnTo>
                  <a:cubicBezTo>
                    <a:pt x="1869890" y="1826703"/>
                    <a:pt x="1935930" y="1760663"/>
                    <a:pt x="1935930" y="1680653"/>
                  </a:cubicBezTo>
                  <a:lnTo>
                    <a:pt x="1935930" y="146050"/>
                  </a:lnTo>
                  <a:cubicBezTo>
                    <a:pt x="1935930" y="66040"/>
                    <a:pt x="1869890" y="0"/>
                    <a:pt x="1789880" y="0"/>
                  </a:cubicBezTo>
                  <a:lnTo>
                    <a:pt x="146050" y="0"/>
                  </a:lnTo>
                  <a:cubicBezTo>
                    <a:pt x="66040" y="0"/>
                    <a:pt x="0" y="66040"/>
                    <a:pt x="0" y="146050"/>
                  </a:cubicBezTo>
                  <a:lnTo>
                    <a:pt x="0" y="1680653"/>
                  </a:lnTo>
                  <a:cubicBezTo>
                    <a:pt x="0" y="1761933"/>
                    <a:pt x="66040" y="1826703"/>
                    <a:pt x="146050" y="1826703"/>
                  </a:cubicBezTo>
                  <a:close/>
                </a:path>
              </a:pathLst>
            </a:custGeom>
            <a:solidFill>
              <a:srgbClr val="FFF3ED"/>
            </a:solidFill>
          </p:spPr>
          <p:txBody>
            <a:bodyPr/>
            <a:lstStyle/>
            <a:p>
              <a:endParaRPr lang="vi-VN"/>
            </a:p>
          </p:txBody>
        </p:sp>
        <p:sp>
          <p:nvSpPr>
            <p:cNvPr id="16" name="Freeform 16"/>
            <p:cNvSpPr/>
            <p:nvPr/>
          </p:nvSpPr>
          <p:spPr>
            <a:xfrm>
              <a:off x="0" y="0"/>
              <a:ext cx="2000700" cy="1895283"/>
            </a:xfrm>
            <a:custGeom>
              <a:avLst/>
              <a:gdLst/>
              <a:ahLst/>
              <a:cxnLst/>
              <a:rect l="l" t="t" r="r" b="b"/>
              <a:pathLst>
                <a:path w="2000700" h="1895283">
                  <a:moveTo>
                    <a:pt x="1937200" y="74930"/>
                  </a:moveTo>
                  <a:cubicBezTo>
                    <a:pt x="1909260" y="30480"/>
                    <a:pt x="1859730" y="0"/>
                    <a:pt x="1802580" y="0"/>
                  </a:cubicBezTo>
                  <a:lnTo>
                    <a:pt x="158750" y="0"/>
                  </a:lnTo>
                  <a:cubicBezTo>
                    <a:pt x="71120" y="0"/>
                    <a:pt x="0" y="71120"/>
                    <a:pt x="0" y="158750"/>
                  </a:cubicBezTo>
                  <a:lnTo>
                    <a:pt x="0" y="1693353"/>
                  </a:lnTo>
                  <a:cubicBezTo>
                    <a:pt x="0" y="1745423"/>
                    <a:pt x="25400" y="1791143"/>
                    <a:pt x="63500" y="1820353"/>
                  </a:cubicBezTo>
                  <a:cubicBezTo>
                    <a:pt x="91440" y="1864803"/>
                    <a:pt x="140970" y="1895283"/>
                    <a:pt x="200519" y="1895283"/>
                  </a:cubicBezTo>
                  <a:lnTo>
                    <a:pt x="1841950" y="1895283"/>
                  </a:lnTo>
                  <a:cubicBezTo>
                    <a:pt x="1929580" y="1895283"/>
                    <a:pt x="2000700" y="1824163"/>
                    <a:pt x="2000700" y="1736533"/>
                  </a:cubicBezTo>
                  <a:lnTo>
                    <a:pt x="2000700" y="201930"/>
                  </a:lnTo>
                  <a:cubicBezTo>
                    <a:pt x="2000700" y="149860"/>
                    <a:pt x="1975300" y="104140"/>
                    <a:pt x="1937200" y="74930"/>
                  </a:cubicBezTo>
                  <a:close/>
                  <a:moveTo>
                    <a:pt x="12700" y="1693353"/>
                  </a:moveTo>
                  <a:lnTo>
                    <a:pt x="12700" y="158750"/>
                  </a:lnTo>
                  <a:cubicBezTo>
                    <a:pt x="12700" y="78740"/>
                    <a:pt x="78740" y="12700"/>
                    <a:pt x="158750" y="12700"/>
                  </a:cubicBezTo>
                  <a:lnTo>
                    <a:pt x="1802580" y="12700"/>
                  </a:lnTo>
                  <a:cubicBezTo>
                    <a:pt x="1882590" y="12700"/>
                    <a:pt x="1948630" y="78740"/>
                    <a:pt x="1948630" y="158750"/>
                  </a:cubicBezTo>
                  <a:lnTo>
                    <a:pt x="1948630" y="1693353"/>
                  </a:lnTo>
                  <a:cubicBezTo>
                    <a:pt x="1948630" y="1773363"/>
                    <a:pt x="1882590" y="1839403"/>
                    <a:pt x="1802580" y="1839403"/>
                  </a:cubicBezTo>
                  <a:lnTo>
                    <a:pt x="158750" y="1839403"/>
                  </a:lnTo>
                  <a:cubicBezTo>
                    <a:pt x="78740" y="1839403"/>
                    <a:pt x="12700" y="1774633"/>
                    <a:pt x="12700" y="1693353"/>
                  </a:cubicBezTo>
                  <a:close/>
                  <a:moveTo>
                    <a:pt x="1989270" y="1736533"/>
                  </a:moveTo>
                  <a:cubicBezTo>
                    <a:pt x="1989270" y="1816543"/>
                    <a:pt x="1921960" y="1882583"/>
                    <a:pt x="1841950" y="1882583"/>
                  </a:cubicBezTo>
                  <a:lnTo>
                    <a:pt x="200519" y="1882583"/>
                  </a:lnTo>
                  <a:cubicBezTo>
                    <a:pt x="157480" y="1882583"/>
                    <a:pt x="120650" y="1866073"/>
                    <a:pt x="93980" y="1838133"/>
                  </a:cubicBezTo>
                  <a:cubicBezTo>
                    <a:pt x="114300" y="1847023"/>
                    <a:pt x="135890" y="1852103"/>
                    <a:pt x="160020" y="1852103"/>
                  </a:cubicBezTo>
                  <a:lnTo>
                    <a:pt x="1803850" y="1852103"/>
                  </a:lnTo>
                  <a:cubicBezTo>
                    <a:pt x="1891480" y="1852103"/>
                    <a:pt x="1962600" y="1780983"/>
                    <a:pt x="1962600" y="1693353"/>
                  </a:cubicBezTo>
                  <a:lnTo>
                    <a:pt x="1962600" y="158750"/>
                  </a:lnTo>
                  <a:cubicBezTo>
                    <a:pt x="1962600" y="140970"/>
                    <a:pt x="1958790" y="123190"/>
                    <a:pt x="1953710" y="106680"/>
                  </a:cubicBezTo>
                  <a:cubicBezTo>
                    <a:pt x="1975300" y="132080"/>
                    <a:pt x="1989270" y="165100"/>
                    <a:pt x="1989270" y="201930"/>
                  </a:cubicBezTo>
                  <a:lnTo>
                    <a:pt x="1989270" y="1736533"/>
                  </a:lnTo>
                  <a:cubicBezTo>
                    <a:pt x="1989270" y="1736533"/>
                    <a:pt x="1989270" y="1736533"/>
                    <a:pt x="1989270" y="1736533"/>
                  </a:cubicBezTo>
                  <a:close/>
                </a:path>
              </a:pathLst>
            </a:custGeom>
            <a:solidFill>
              <a:srgbClr val="704430"/>
            </a:solidFill>
          </p:spPr>
          <p:txBody>
            <a:bodyPr/>
            <a:lstStyle/>
            <a:p>
              <a:endParaRPr lang="vi-VN"/>
            </a:p>
          </p:txBody>
        </p:sp>
      </p:grpSp>
      <p:grpSp>
        <p:nvGrpSpPr>
          <p:cNvPr id="17" name="Group 17"/>
          <p:cNvGrpSpPr/>
          <p:nvPr/>
        </p:nvGrpSpPr>
        <p:grpSpPr>
          <a:xfrm>
            <a:off x="14548192" y="1467251"/>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txBody>
            <a:bodyPr/>
            <a:lstStyle/>
            <a:p>
              <a:endParaRPr lang="vi-VN"/>
            </a:p>
          </p:txBody>
        </p:sp>
      </p:grpSp>
      <p:grpSp>
        <p:nvGrpSpPr>
          <p:cNvPr id="19" name="Group 19"/>
          <p:cNvGrpSpPr/>
          <p:nvPr/>
        </p:nvGrpSpPr>
        <p:grpSpPr>
          <a:xfrm>
            <a:off x="15029654" y="1467251"/>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txBody>
            <a:bodyPr/>
            <a:lstStyle/>
            <a:p>
              <a:endParaRPr lang="vi-VN"/>
            </a:p>
          </p:txBody>
        </p:sp>
      </p:grpSp>
      <p:grpSp>
        <p:nvGrpSpPr>
          <p:cNvPr id="21" name="Group 21"/>
          <p:cNvGrpSpPr/>
          <p:nvPr/>
        </p:nvGrpSpPr>
        <p:grpSpPr>
          <a:xfrm>
            <a:off x="15511115" y="1467251"/>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txBody>
            <a:bodyPr/>
            <a:lstStyle/>
            <a:p>
              <a:endParaRPr lang="vi-VN"/>
            </a:p>
          </p:txBody>
        </p:sp>
      </p:grpSp>
      <p:sp>
        <p:nvSpPr>
          <p:cNvPr id="28" name="TextBox 27">
            <a:extLst>
              <a:ext uri="{FF2B5EF4-FFF2-40B4-BE49-F238E27FC236}">
                <a16:creationId xmlns:a16="http://schemas.microsoft.com/office/drawing/2014/main" id="{FF289F73-44F9-87D6-DBF7-C84DB95DFB28}"/>
              </a:ext>
            </a:extLst>
          </p:cNvPr>
          <p:cNvSpPr txBox="1"/>
          <p:nvPr/>
        </p:nvSpPr>
        <p:spPr>
          <a:xfrm>
            <a:off x="3470664" y="301556"/>
            <a:ext cx="8949936" cy="820674"/>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3600" b="1">
                <a:latin typeface="Arial" panose="020B0604020202020204" pitchFamily="34" charset="0"/>
                <a:ea typeface="Times New Roman" panose="02020603050405020304" pitchFamily="18" charset="0"/>
                <a:cs typeface="Arial" panose="020B0604020202020204" pitchFamily="34" charset="0"/>
              </a:rPr>
              <a:t>HS quan sát nội dung và hình ảnh</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B37EBE8-73D3-95C7-7F11-8DBB586F1538}"/>
              </a:ext>
            </a:extLst>
          </p:cNvPr>
          <p:cNvSpPr txBox="1"/>
          <p:nvPr/>
        </p:nvSpPr>
        <p:spPr>
          <a:xfrm>
            <a:off x="3250550" y="1560198"/>
            <a:ext cx="13544649" cy="1651671"/>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3600">
                <a:latin typeface="Arial" panose="020B0604020202020204" pitchFamily="34" charset="0"/>
                <a:ea typeface="Calibri" panose="020F0502020204030204" pitchFamily="34" charset="0"/>
                <a:cs typeface="Arial" panose="020B0604020202020204" pitchFamily="34" charset="0"/>
              </a:rPr>
              <a:t>Một công việc được hoàn thành bởi hai hành động liên tiếp được biểu diễn qua sơ đồ sau:</a:t>
            </a:r>
          </a:p>
        </p:txBody>
      </p:sp>
      <p:sp>
        <p:nvSpPr>
          <p:cNvPr id="50" name="TextBox 49">
            <a:extLst>
              <a:ext uri="{FF2B5EF4-FFF2-40B4-BE49-F238E27FC236}">
                <a16:creationId xmlns:a16="http://schemas.microsoft.com/office/drawing/2014/main" id="{22A11C8E-D180-DCDC-D59E-B0A03ABB5221}"/>
              </a:ext>
            </a:extLst>
          </p:cNvPr>
          <p:cNvSpPr txBox="1"/>
          <p:nvPr/>
        </p:nvSpPr>
        <p:spPr>
          <a:xfrm>
            <a:off x="4572000" y="4957268"/>
            <a:ext cx="9144000" cy="646331"/>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E5E6661-F3DF-24DA-5490-4E11473196EA}"/>
              </a:ext>
            </a:extLst>
          </p:cNvPr>
          <p:cNvSpPr txBox="1"/>
          <p:nvPr/>
        </p:nvSpPr>
        <p:spPr>
          <a:xfrm>
            <a:off x="6422695" y="5720245"/>
            <a:ext cx="9144000" cy="1200329"/>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a:p>
            <a:endParaRPr lang="en-US" sz="360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D37ABC15-EF8D-C925-5A1D-9A83CE8F5969}"/>
              </a:ext>
            </a:extLst>
          </p:cNvPr>
          <p:cNvSpPr txBox="1"/>
          <p:nvPr/>
        </p:nvSpPr>
        <p:spPr>
          <a:xfrm>
            <a:off x="4572000" y="4957268"/>
            <a:ext cx="9144000" cy="646331"/>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p:txBody>
      </p:sp>
      <p:pic>
        <p:nvPicPr>
          <p:cNvPr id="55" name="Picture 23">
            <a:extLst>
              <a:ext uri="{FF2B5EF4-FFF2-40B4-BE49-F238E27FC236}">
                <a16:creationId xmlns:a16="http://schemas.microsoft.com/office/drawing/2014/main" id="{D4C9F960-CED9-6AB5-B308-19EED49652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97922" y="5400244"/>
            <a:ext cx="3325463" cy="4997280"/>
          </a:xfrm>
          <a:prstGeom prst="rect">
            <a:avLst/>
          </a:prstGeom>
        </p:spPr>
      </p:pic>
      <p:sp>
        <p:nvSpPr>
          <p:cNvPr id="61" name="TextBox 60">
            <a:extLst>
              <a:ext uri="{FF2B5EF4-FFF2-40B4-BE49-F238E27FC236}">
                <a16:creationId xmlns:a16="http://schemas.microsoft.com/office/drawing/2014/main" id="{0C47609B-2A4A-F99E-22EB-C803D1B0C5B4}"/>
              </a:ext>
            </a:extLst>
          </p:cNvPr>
          <p:cNvSpPr txBox="1"/>
          <p:nvPr/>
        </p:nvSpPr>
        <p:spPr>
          <a:xfrm>
            <a:off x="3172928" y="8675745"/>
            <a:ext cx="13804546" cy="820674"/>
          </a:xfrm>
          <a:prstGeom prst="rect">
            <a:avLst/>
          </a:prstGeom>
          <a:noFill/>
        </p:spPr>
        <p:txBody>
          <a:bodyPr wrap="square">
            <a:spAutoFit/>
          </a:bodyPr>
          <a:lstStyle/>
          <a:p>
            <a:pPr algn="just">
              <a:lnSpc>
                <a:spcPct val="150000"/>
              </a:lnSpc>
              <a:spcAft>
                <a:spcPts val="800"/>
              </a:spcAft>
            </a:pPr>
            <a:r>
              <a:rPr lang="en-US" sz="3600">
                <a:latin typeface="Arial" panose="020B0604020202020204" pitchFamily="34" charset="0"/>
                <a:ea typeface="Calibri" panose="020F0502020204030204" pitchFamily="34" charset="0"/>
                <a:cs typeface="Arial" panose="020B0604020202020204" pitchFamily="34" charset="0"/>
              </a:rPr>
              <a:t>Từ đó em hãy khái quát quy tắc nhân cho hai hành động liên tiếp.</a:t>
            </a:r>
          </a:p>
        </p:txBody>
      </p:sp>
      <p:grpSp>
        <p:nvGrpSpPr>
          <p:cNvPr id="41" name="Group 40">
            <a:extLst>
              <a:ext uri="{FF2B5EF4-FFF2-40B4-BE49-F238E27FC236}">
                <a16:creationId xmlns:a16="http://schemas.microsoft.com/office/drawing/2014/main" id="{2A7B51DA-CB7D-8EBB-7DD4-FF2D881C918D}"/>
              </a:ext>
            </a:extLst>
          </p:cNvPr>
          <p:cNvGrpSpPr/>
          <p:nvPr/>
        </p:nvGrpSpPr>
        <p:grpSpPr>
          <a:xfrm>
            <a:off x="4035893" y="3301199"/>
            <a:ext cx="11009152" cy="5268285"/>
            <a:chOff x="508932" y="1182849"/>
            <a:chExt cx="11009152" cy="5268285"/>
          </a:xfrm>
        </p:grpSpPr>
        <p:sp>
          <p:nvSpPr>
            <p:cNvPr id="42" name="Rectangle: Rounded Corners 41">
              <a:extLst>
                <a:ext uri="{FF2B5EF4-FFF2-40B4-BE49-F238E27FC236}">
                  <a16:creationId xmlns:a16="http://schemas.microsoft.com/office/drawing/2014/main" id="{29B125E8-317B-5546-9C4E-16481258649F}"/>
                </a:ext>
              </a:extLst>
            </p:cNvPr>
            <p:cNvSpPr/>
            <p:nvPr/>
          </p:nvSpPr>
          <p:spPr>
            <a:xfrm>
              <a:off x="4720206" y="1182849"/>
              <a:ext cx="2072082" cy="12178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1</a:t>
              </a:r>
            </a:p>
          </p:txBody>
        </p:sp>
        <p:sp>
          <p:nvSpPr>
            <p:cNvPr id="43" name="Rectangle: Rounded Corners 42">
              <a:extLst>
                <a:ext uri="{FF2B5EF4-FFF2-40B4-BE49-F238E27FC236}">
                  <a16:creationId xmlns:a16="http://schemas.microsoft.com/office/drawing/2014/main" id="{C0F3A1F2-984A-6CB9-C071-EAED9529E3A6}"/>
                </a:ext>
              </a:extLst>
            </p:cNvPr>
            <p:cNvSpPr/>
            <p:nvPr/>
          </p:nvSpPr>
          <p:spPr>
            <a:xfrm>
              <a:off x="8809836" y="1182849"/>
              <a:ext cx="2280410" cy="121779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2</a:t>
              </a:r>
            </a:p>
          </p:txBody>
        </p:sp>
        <p:sp>
          <p:nvSpPr>
            <p:cNvPr id="44" name="Rectangle: Rounded Corners 43">
              <a:extLst>
                <a:ext uri="{FF2B5EF4-FFF2-40B4-BE49-F238E27FC236}">
                  <a16:creationId xmlns:a16="http://schemas.microsoft.com/office/drawing/2014/main" id="{6E26D82E-1DA7-3BC6-46FA-38FB4803BD80}"/>
                </a:ext>
              </a:extLst>
            </p:cNvPr>
            <p:cNvSpPr/>
            <p:nvPr/>
          </p:nvSpPr>
          <p:spPr>
            <a:xfrm>
              <a:off x="508932" y="1182849"/>
              <a:ext cx="2435604" cy="12178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5" name="Rectangle: Rounded Corners 44">
                  <a:extLst>
                    <a:ext uri="{FF2B5EF4-FFF2-40B4-BE49-F238E27FC236}">
                      <a16:creationId xmlns:a16="http://schemas.microsoft.com/office/drawing/2014/main" id="{754C22F8-C6E4-D780-484B-747604C5C493}"/>
                    </a:ext>
                  </a:extLst>
                </p:cNvPr>
                <p:cNvSpPr/>
                <p:nvPr/>
              </p:nvSpPr>
              <p:spPr>
                <a:xfrm>
                  <a:off x="4318932" y="3172435"/>
                  <a:ext cx="2901190" cy="121779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45" name="Rectangle: Rounded Corners 44">
                  <a:extLst>
                    <a:ext uri="{FF2B5EF4-FFF2-40B4-BE49-F238E27FC236}">
                      <a16:creationId xmlns:a16="http://schemas.microsoft.com/office/drawing/2014/main" id="{754C22F8-C6E4-D780-484B-747604C5C493}"/>
                    </a:ext>
                  </a:extLst>
                </p:cNvPr>
                <p:cNvSpPr>
                  <a:spLocks noRot="1" noChangeAspect="1" noMove="1" noResize="1" noEditPoints="1" noAdjustHandles="1" noChangeArrowheads="1" noChangeShapeType="1" noTextEdit="1"/>
                </p:cNvSpPr>
                <p:nvPr/>
              </p:nvSpPr>
              <p:spPr>
                <a:xfrm>
                  <a:off x="4318932" y="3172435"/>
                  <a:ext cx="2901190" cy="1217799"/>
                </a:xfrm>
                <a:prstGeom prst="roundRect">
                  <a:avLst/>
                </a:prstGeom>
                <a:blipFill>
                  <a:blip r:embed="rId5"/>
                  <a:stretch>
                    <a:fillRect t="-5366" b="-15610"/>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Rounded Corners 47">
                  <a:extLst>
                    <a:ext uri="{FF2B5EF4-FFF2-40B4-BE49-F238E27FC236}">
                      <a16:creationId xmlns:a16="http://schemas.microsoft.com/office/drawing/2014/main" id="{B7B29D3F-DEAC-3D9E-FA23-1B70ED0DA266}"/>
                    </a:ext>
                  </a:extLst>
                </p:cNvPr>
                <p:cNvSpPr/>
                <p:nvPr/>
              </p:nvSpPr>
              <p:spPr>
                <a:xfrm>
                  <a:off x="8360327" y="3172436"/>
                  <a:ext cx="3157757" cy="121779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48" name="Rectangle: Rounded Corners 47">
                  <a:extLst>
                    <a:ext uri="{FF2B5EF4-FFF2-40B4-BE49-F238E27FC236}">
                      <a16:creationId xmlns:a16="http://schemas.microsoft.com/office/drawing/2014/main" id="{B7B29D3F-DEAC-3D9E-FA23-1B70ED0DA266}"/>
                    </a:ext>
                  </a:extLst>
                </p:cNvPr>
                <p:cNvSpPr>
                  <a:spLocks noRot="1" noChangeAspect="1" noMove="1" noResize="1" noEditPoints="1" noAdjustHandles="1" noChangeArrowheads="1" noChangeShapeType="1" noTextEdit="1"/>
                </p:cNvSpPr>
                <p:nvPr/>
              </p:nvSpPr>
              <p:spPr>
                <a:xfrm>
                  <a:off x="8360327" y="3172436"/>
                  <a:ext cx="3157757" cy="1217797"/>
                </a:xfrm>
                <a:prstGeom prst="roundRect">
                  <a:avLst/>
                </a:prstGeom>
                <a:blipFill>
                  <a:blip r:embed="rId6"/>
                  <a:stretch>
                    <a:fillRect t="-5366" b="-15610"/>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Rounded Corners 55">
                  <a:extLst>
                    <a:ext uri="{FF2B5EF4-FFF2-40B4-BE49-F238E27FC236}">
                      <a16:creationId xmlns:a16="http://schemas.microsoft.com/office/drawing/2014/main" id="{C584A43E-5278-08F1-7B71-064939A6D0C7}"/>
                    </a:ext>
                  </a:extLst>
                </p:cNvPr>
                <p:cNvSpPr/>
                <p:nvPr/>
              </p:nvSpPr>
              <p:spPr>
                <a:xfrm>
                  <a:off x="5347630" y="5112387"/>
                  <a:ext cx="4970829" cy="133874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𝑚</m:t>
                      </m:r>
                      <m:r>
                        <a:rPr lang="en-US" sz="3600" b="0" i="1" smtClean="0">
                          <a:latin typeface="Cambria Math" panose="02040503050406030204" pitchFamily="18" charset="0"/>
                        </a:rPr>
                        <m:t>.</m:t>
                      </m:r>
                      <m:r>
                        <a:rPr lang="en-US" sz="3600" b="0" i="1" smtClean="0">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Choice>
          <mc:Fallback xmlns="">
            <p:sp>
              <p:nvSpPr>
                <p:cNvPr id="56" name="Rectangle: Rounded Corners 55">
                  <a:extLst>
                    <a:ext uri="{FF2B5EF4-FFF2-40B4-BE49-F238E27FC236}">
                      <a16:creationId xmlns:a16="http://schemas.microsoft.com/office/drawing/2014/main" id="{C584A43E-5278-08F1-7B71-064939A6D0C7}"/>
                    </a:ext>
                  </a:extLst>
                </p:cNvPr>
                <p:cNvSpPr>
                  <a:spLocks noRot="1" noChangeAspect="1" noMove="1" noResize="1" noEditPoints="1" noAdjustHandles="1" noChangeArrowheads="1" noChangeShapeType="1" noTextEdit="1"/>
                </p:cNvSpPr>
                <p:nvPr/>
              </p:nvSpPr>
              <p:spPr>
                <a:xfrm>
                  <a:off x="5347630" y="5112387"/>
                  <a:ext cx="4970829" cy="1338747"/>
                </a:xfrm>
                <a:prstGeom prst="roundRect">
                  <a:avLst/>
                </a:prstGeom>
                <a:blipFill>
                  <a:blip r:embed="rId7"/>
                  <a:stretch>
                    <a:fillRect t="-444" b="-9778"/>
                  </a:stretch>
                </a:blipFill>
                <a:ln w="28575"/>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A9816C71-56B1-C42F-5213-882BEBC57D6C}"/>
                </a:ext>
              </a:extLst>
            </p:cNvPr>
            <p:cNvCxnSpPr>
              <a:cxnSpLocks/>
              <a:stCxn id="44" idx="3"/>
              <a:endCxn id="42" idx="1"/>
            </p:cNvCxnSpPr>
            <p:nvPr/>
          </p:nvCxnSpPr>
          <p:spPr>
            <a:xfrm>
              <a:off x="2944536" y="1791749"/>
              <a:ext cx="1775670"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58" name="Straight Arrow Connector 57">
              <a:extLst>
                <a:ext uri="{FF2B5EF4-FFF2-40B4-BE49-F238E27FC236}">
                  <a16:creationId xmlns:a16="http://schemas.microsoft.com/office/drawing/2014/main" id="{C4E5C97C-C5EF-C478-7E27-EAE96252A313}"/>
                </a:ext>
              </a:extLst>
            </p:cNvPr>
            <p:cNvCxnSpPr>
              <a:cxnSpLocks/>
              <a:stCxn id="42" idx="3"/>
              <a:endCxn id="43" idx="1"/>
            </p:cNvCxnSpPr>
            <p:nvPr/>
          </p:nvCxnSpPr>
          <p:spPr>
            <a:xfrm>
              <a:off x="6792288" y="1791749"/>
              <a:ext cx="2017548"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59" name="Straight Arrow Connector 58">
              <a:extLst>
                <a:ext uri="{FF2B5EF4-FFF2-40B4-BE49-F238E27FC236}">
                  <a16:creationId xmlns:a16="http://schemas.microsoft.com/office/drawing/2014/main" id="{ACF19D35-1F38-B198-7612-1F6502BE6450}"/>
                </a:ext>
              </a:extLst>
            </p:cNvPr>
            <p:cNvCxnSpPr>
              <a:cxnSpLocks/>
              <a:stCxn id="42" idx="2"/>
              <a:endCxn id="45" idx="0"/>
            </p:cNvCxnSpPr>
            <p:nvPr/>
          </p:nvCxnSpPr>
          <p:spPr>
            <a:xfrm>
              <a:off x="5756247" y="2400649"/>
              <a:ext cx="13280" cy="771786"/>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60" name="Straight Arrow Connector 59">
              <a:extLst>
                <a:ext uri="{FF2B5EF4-FFF2-40B4-BE49-F238E27FC236}">
                  <a16:creationId xmlns:a16="http://schemas.microsoft.com/office/drawing/2014/main" id="{3067BD52-1A1A-559D-0B99-95F0A657ED66}"/>
                </a:ext>
              </a:extLst>
            </p:cNvPr>
            <p:cNvCxnSpPr>
              <a:cxnSpLocks/>
              <a:stCxn id="43" idx="2"/>
              <a:endCxn id="48" idx="0"/>
            </p:cNvCxnSpPr>
            <p:nvPr/>
          </p:nvCxnSpPr>
          <p:spPr>
            <a:xfrm flipH="1">
              <a:off x="9939206" y="2400648"/>
              <a:ext cx="10835" cy="771788"/>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sp>
          <p:nvSpPr>
            <p:cNvPr id="62" name="Right Brace 61">
              <a:extLst>
                <a:ext uri="{FF2B5EF4-FFF2-40B4-BE49-F238E27FC236}">
                  <a16:creationId xmlns:a16="http://schemas.microsoft.com/office/drawing/2014/main" id="{A75B8428-BCD6-0626-674A-063642C78D90}"/>
                </a:ext>
              </a:extLst>
            </p:cNvPr>
            <p:cNvSpPr/>
            <p:nvPr/>
          </p:nvSpPr>
          <p:spPr>
            <a:xfrm rot="5400000">
              <a:off x="7546244" y="2699678"/>
              <a:ext cx="509632" cy="4103264"/>
            </a:xfrm>
            <a:prstGeom prst="rightBrace">
              <a:avLst>
                <a:gd name="adj1" fmla="val 0"/>
                <a:gd name="adj2" fmla="val 50000"/>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36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5700800"/>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down)">
                                      <p:cBhvr>
                                        <p:cTn id="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9273">
            <a:off x="13857850" y="620382"/>
            <a:ext cx="3688758" cy="2441287"/>
          </a:xfrm>
          <a:prstGeom prst="rect">
            <a:avLst/>
          </a:prstGeom>
        </p:spPr>
      </p:pic>
      <p:grpSp>
        <p:nvGrpSpPr>
          <p:cNvPr id="5" name="Group 5"/>
          <p:cNvGrpSpPr/>
          <p:nvPr/>
        </p:nvGrpSpPr>
        <p:grpSpPr>
          <a:xfrm>
            <a:off x="1519904" y="2519388"/>
            <a:ext cx="13990219" cy="7263767"/>
            <a:chOff x="0" y="0"/>
            <a:chExt cx="1783295" cy="1868155"/>
          </a:xfrm>
        </p:grpSpPr>
        <p:sp>
          <p:nvSpPr>
            <p:cNvPr id="6" name="Freeform 6"/>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txBody>
            <a:bodyPr/>
            <a:lstStyle/>
            <a:p>
              <a:endParaRPr lang="vi-VN"/>
            </a:p>
          </p:txBody>
        </p:sp>
        <p:sp>
          <p:nvSpPr>
            <p:cNvPr id="7" name="Freeform 7"/>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txBody>
            <a:bodyPr/>
            <a:lstStyle/>
            <a:p>
              <a:endParaRPr lang="vi-VN"/>
            </a:p>
          </p:txBody>
        </p:sp>
        <p:sp>
          <p:nvSpPr>
            <p:cNvPr id="8" name="Freeform 8"/>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txBody>
            <a:bodyPr/>
            <a:lstStyle/>
            <a:p>
              <a:endParaRPr lang="vi-VN"/>
            </a:p>
          </p:txBody>
        </p:sp>
      </p:grpSp>
      <p:grpSp>
        <p:nvGrpSpPr>
          <p:cNvPr id="13" name="Group 13"/>
          <p:cNvGrpSpPr/>
          <p:nvPr/>
        </p:nvGrpSpPr>
        <p:grpSpPr>
          <a:xfrm>
            <a:off x="2349549" y="2843363"/>
            <a:ext cx="5105401" cy="824025"/>
            <a:chOff x="0" y="0"/>
            <a:chExt cx="12322884" cy="1913890"/>
          </a:xfrm>
        </p:grpSpPr>
        <p:sp>
          <p:nvSpPr>
            <p:cNvPr id="14" name="Freeform 14"/>
            <p:cNvSpPr/>
            <p:nvPr/>
          </p:nvSpPr>
          <p:spPr>
            <a:xfrm>
              <a:off x="0" y="0"/>
              <a:ext cx="12322884" cy="1913890"/>
            </a:xfrm>
            <a:custGeom>
              <a:avLst/>
              <a:gdLst/>
              <a:ahLst/>
              <a:cxnLst/>
              <a:rect l="l" t="t" r="r" b="b"/>
              <a:pathLst>
                <a:path w="12322884" h="1913890">
                  <a:moveTo>
                    <a:pt x="12322884" y="956945"/>
                  </a:moveTo>
                  <a:lnTo>
                    <a:pt x="12322884" y="956945"/>
                  </a:lnTo>
                  <a:cubicBezTo>
                    <a:pt x="12322884" y="1485392"/>
                    <a:pt x="11894514" y="1913890"/>
                    <a:pt x="11365940" y="1913890"/>
                  </a:cubicBezTo>
                  <a:lnTo>
                    <a:pt x="956945" y="1913890"/>
                  </a:lnTo>
                  <a:cubicBezTo>
                    <a:pt x="428371" y="1913890"/>
                    <a:pt x="0" y="1485392"/>
                    <a:pt x="0" y="956945"/>
                  </a:cubicBezTo>
                  <a:lnTo>
                    <a:pt x="0" y="956945"/>
                  </a:lnTo>
                  <a:cubicBezTo>
                    <a:pt x="0" y="428371"/>
                    <a:pt x="428371" y="0"/>
                    <a:pt x="956945" y="0"/>
                  </a:cubicBezTo>
                  <a:lnTo>
                    <a:pt x="11365939" y="0"/>
                  </a:lnTo>
                  <a:cubicBezTo>
                    <a:pt x="11894386" y="0"/>
                    <a:pt x="12322884" y="428371"/>
                    <a:pt x="12322884" y="956945"/>
                  </a:cubicBezTo>
                  <a:close/>
                </a:path>
              </a:pathLst>
            </a:custGeom>
            <a:solidFill>
              <a:srgbClr val="B9DDBF"/>
            </a:solidFill>
          </p:spPr>
          <p:txBody>
            <a:bodyPr/>
            <a:lstStyle/>
            <a:p>
              <a:endParaRPr lang="en-US"/>
            </a:p>
          </p:txBody>
        </p:sp>
      </p:grpSp>
      <p:sp>
        <p:nvSpPr>
          <p:cNvPr id="19" name="TextBox 19"/>
          <p:cNvSpPr txBox="1"/>
          <p:nvPr/>
        </p:nvSpPr>
        <p:spPr>
          <a:xfrm>
            <a:off x="1676400" y="635856"/>
            <a:ext cx="2971800" cy="109254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ct val="150000"/>
              </a:lnSpc>
            </a:pPr>
            <a:r>
              <a:rPr lang="en-US" sz="5400" dirty="0" err="1">
                <a:solidFill>
                  <a:schemeClr val="tx1"/>
                </a:solidFill>
                <a:latin typeface="Arial" panose="020B0604020202020204" pitchFamily="34" charset="0"/>
                <a:cs typeface="Arial" panose="020B0604020202020204" pitchFamily="34" charset="0"/>
              </a:rPr>
              <a:t>Kết</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luận</a:t>
            </a:r>
            <a:endParaRPr lang="en-US" sz="3200" dirty="0">
              <a:solidFill>
                <a:srgbClr val="FFF3ED"/>
              </a:solidFill>
              <a:latin typeface="Arial" panose="020B0604020202020204" pitchFamily="34" charset="0"/>
              <a:cs typeface="Arial" panose="020B0604020202020204" pitchFamily="34" charset="0"/>
            </a:endParaRPr>
          </a:p>
        </p:txBody>
      </p:sp>
      <p:sp>
        <p:nvSpPr>
          <p:cNvPr id="22" name="TextBox 22"/>
          <p:cNvSpPr txBox="1"/>
          <p:nvPr/>
        </p:nvSpPr>
        <p:spPr>
          <a:xfrm>
            <a:off x="640236" y="3106452"/>
            <a:ext cx="8388837" cy="405304"/>
          </a:xfrm>
          <a:prstGeom prst="rect">
            <a:avLst/>
          </a:prstGeom>
        </p:spPr>
        <p:txBody>
          <a:bodyPr wrap="square" lIns="0" tIns="0" rIns="0" bIns="0" rtlCol="0" anchor="t">
            <a:spAutoFit/>
          </a:bodyPr>
          <a:lstStyle/>
          <a:p>
            <a:pPr algn="ctr">
              <a:lnSpc>
                <a:spcPts val="2999"/>
              </a:lnSpc>
            </a:pPr>
            <a:r>
              <a:rPr lang="en-US" sz="4000" b="1">
                <a:latin typeface="Arial" panose="020B0604020202020204" pitchFamily="34" charset="0"/>
                <a:cs typeface="Arial" panose="020B0604020202020204" pitchFamily="34" charset="0"/>
              </a:rPr>
              <a:t>Quy tắc nhân</a:t>
            </a:r>
          </a:p>
        </p:txBody>
      </p:sp>
      <p:sp>
        <p:nvSpPr>
          <p:cNvPr id="10" name="TextBox 9">
            <a:extLst>
              <a:ext uri="{FF2B5EF4-FFF2-40B4-BE49-F238E27FC236}">
                <a16:creationId xmlns:a16="http://schemas.microsoft.com/office/drawing/2014/main" id="{A392EF0F-F6F8-D397-E57D-19E750886CFD}"/>
              </a:ext>
            </a:extLst>
          </p:cNvPr>
          <p:cNvSpPr txBox="1"/>
          <p:nvPr/>
        </p:nvSpPr>
        <p:spPr>
          <a:xfrm>
            <a:off x="2349549" y="3964705"/>
            <a:ext cx="12330930" cy="4609595"/>
          </a:xfrm>
          <a:prstGeom prst="rect">
            <a:avLst/>
          </a:prstGeom>
          <a:noFill/>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Times New Roman" panose="02020603050405020304" pitchFamily="18" charset="0"/>
              </a:rPr>
              <a:t>Một công việc được hoàn thành bởi hai hành động liên tiếp. Nếu hành động thứ nhất có m cách thực hiện và ứng với mỗi cách thực hiện hành động thứ nhất, có n cách thực hiện hành động thứ hai thì công việc đó có m.n cách hoàn thành. </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9919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844463" y="24118"/>
            <a:ext cx="10382370" cy="1459344"/>
            <a:chOff x="0" y="0"/>
            <a:chExt cx="851179" cy="477489"/>
          </a:xfrm>
        </p:grpSpPr>
        <p:sp>
          <p:nvSpPr>
            <p:cNvPr id="4" name="Freeform 4"/>
            <p:cNvSpPr/>
            <p:nvPr/>
          </p:nvSpPr>
          <p:spPr>
            <a:xfrm>
              <a:off x="92710" y="106680"/>
              <a:ext cx="747039" cy="358109"/>
            </a:xfrm>
            <a:custGeom>
              <a:avLst/>
              <a:gdLst/>
              <a:ahLst/>
              <a:cxnLst/>
              <a:rect l="l" t="t" r="r" b="b"/>
              <a:pathLst>
                <a:path w="747039" h="358109">
                  <a:moveTo>
                    <a:pt x="720369" y="168879"/>
                  </a:moveTo>
                  <a:cubicBezTo>
                    <a:pt x="720369" y="256509"/>
                    <a:pt x="644169" y="327629"/>
                    <a:pt x="562889" y="327629"/>
                  </a:cubicBezTo>
                  <a:lnTo>
                    <a:pt x="66040" y="327629"/>
                  </a:lnTo>
                  <a:cubicBezTo>
                    <a:pt x="43180" y="327629"/>
                    <a:pt x="20320" y="322549"/>
                    <a:pt x="0" y="313659"/>
                  </a:cubicBezTo>
                  <a:cubicBezTo>
                    <a:pt x="26670" y="341599"/>
                    <a:pt x="63500" y="358109"/>
                    <a:pt x="98888" y="358109"/>
                  </a:cubicBezTo>
                  <a:lnTo>
                    <a:pt x="600989" y="358109"/>
                  </a:lnTo>
                  <a:cubicBezTo>
                    <a:pt x="680999" y="358109"/>
                    <a:pt x="747039" y="292069"/>
                    <a:pt x="747039" y="212059"/>
                  </a:cubicBezTo>
                  <a:lnTo>
                    <a:pt x="747039" y="95250"/>
                  </a:lnTo>
                  <a:cubicBezTo>
                    <a:pt x="747039" y="58420"/>
                    <a:pt x="733069" y="25400"/>
                    <a:pt x="711479" y="0"/>
                  </a:cubicBezTo>
                  <a:cubicBezTo>
                    <a:pt x="717829" y="16510"/>
                    <a:pt x="720369" y="34290"/>
                    <a:pt x="720369" y="52070"/>
                  </a:cubicBezTo>
                  <a:lnTo>
                    <a:pt x="720369" y="168879"/>
                  </a:lnTo>
                  <a:lnTo>
                    <a:pt x="720369" y="168879"/>
                  </a:lnTo>
                  <a:close/>
                </a:path>
              </a:pathLst>
            </a:custGeom>
            <a:solidFill>
              <a:srgbClr val="704430"/>
            </a:solidFill>
          </p:spPr>
          <p:txBody>
            <a:bodyPr/>
            <a:lstStyle/>
            <a:p>
              <a:endParaRPr lang="vi-VN"/>
            </a:p>
          </p:txBody>
        </p:sp>
        <p:sp>
          <p:nvSpPr>
            <p:cNvPr id="5" name="Freeform 5"/>
            <p:cNvSpPr/>
            <p:nvPr/>
          </p:nvSpPr>
          <p:spPr>
            <a:xfrm>
              <a:off x="12700" y="12700"/>
              <a:ext cx="786409" cy="408909"/>
            </a:xfrm>
            <a:custGeom>
              <a:avLst/>
              <a:gdLst/>
              <a:ahLst/>
              <a:cxnLst/>
              <a:rect l="l" t="t" r="r" b="b"/>
              <a:pathLst>
                <a:path w="786409" h="408909">
                  <a:moveTo>
                    <a:pt x="146050" y="408909"/>
                  </a:moveTo>
                  <a:lnTo>
                    <a:pt x="640359" y="408909"/>
                  </a:lnTo>
                  <a:cubicBezTo>
                    <a:pt x="720369" y="408909"/>
                    <a:pt x="786409" y="342869"/>
                    <a:pt x="786409" y="262859"/>
                  </a:cubicBezTo>
                  <a:lnTo>
                    <a:pt x="786409" y="146050"/>
                  </a:lnTo>
                  <a:cubicBezTo>
                    <a:pt x="786409" y="66040"/>
                    <a:pt x="720369" y="0"/>
                    <a:pt x="640359"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txBody>
            <a:bodyPr/>
            <a:lstStyle/>
            <a:p>
              <a:endParaRPr lang="en-US" sz="2800"/>
            </a:p>
          </p:txBody>
        </p:sp>
        <p:sp>
          <p:nvSpPr>
            <p:cNvPr id="6" name="Freeform 6"/>
            <p:cNvSpPr/>
            <p:nvPr/>
          </p:nvSpPr>
          <p:spPr>
            <a:xfrm>
              <a:off x="0" y="0"/>
              <a:ext cx="851179" cy="477489"/>
            </a:xfrm>
            <a:custGeom>
              <a:avLst/>
              <a:gdLst/>
              <a:ahLst/>
              <a:cxnLst/>
              <a:rect l="l" t="t" r="r" b="b"/>
              <a:pathLst>
                <a:path w="851179" h="477489">
                  <a:moveTo>
                    <a:pt x="787679" y="74930"/>
                  </a:moveTo>
                  <a:cubicBezTo>
                    <a:pt x="759739" y="30480"/>
                    <a:pt x="710209" y="0"/>
                    <a:pt x="653059" y="0"/>
                  </a:cubicBezTo>
                  <a:lnTo>
                    <a:pt x="158750" y="0"/>
                  </a:lnTo>
                  <a:cubicBezTo>
                    <a:pt x="71120" y="0"/>
                    <a:pt x="0" y="71120"/>
                    <a:pt x="0" y="158750"/>
                  </a:cubicBezTo>
                  <a:lnTo>
                    <a:pt x="0" y="275559"/>
                  </a:lnTo>
                  <a:cubicBezTo>
                    <a:pt x="0" y="327629"/>
                    <a:pt x="25400" y="373349"/>
                    <a:pt x="63500" y="402559"/>
                  </a:cubicBezTo>
                  <a:cubicBezTo>
                    <a:pt x="91440" y="447009"/>
                    <a:pt x="140970" y="477489"/>
                    <a:pt x="192049" y="477489"/>
                  </a:cubicBezTo>
                  <a:lnTo>
                    <a:pt x="692429" y="477489"/>
                  </a:lnTo>
                  <a:cubicBezTo>
                    <a:pt x="780059" y="477489"/>
                    <a:pt x="851179" y="406369"/>
                    <a:pt x="851179" y="318739"/>
                  </a:cubicBezTo>
                  <a:lnTo>
                    <a:pt x="851179" y="201930"/>
                  </a:lnTo>
                  <a:cubicBezTo>
                    <a:pt x="851179" y="149860"/>
                    <a:pt x="825779" y="104140"/>
                    <a:pt x="787679" y="74930"/>
                  </a:cubicBezTo>
                  <a:close/>
                  <a:moveTo>
                    <a:pt x="12700" y="275559"/>
                  </a:moveTo>
                  <a:lnTo>
                    <a:pt x="12700" y="158750"/>
                  </a:lnTo>
                  <a:cubicBezTo>
                    <a:pt x="12700" y="78740"/>
                    <a:pt x="78740" y="12700"/>
                    <a:pt x="158750" y="12700"/>
                  </a:cubicBezTo>
                  <a:lnTo>
                    <a:pt x="653059" y="12700"/>
                  </a:lnTo>
                  <a:cubicBezTo>
                    <a:pt x="733069" y="12700"/>
                    <a:pt x="799109" y="78740"/>
                    <a:pt x="799109" y="158750"/>
                  </a:cubicBezTo>
                  <a:lnTo>
                    <a:pt x="799109" y="275559"/>
                  </a:lnTo>
                  <a:cubicBezTo>
                    <a:pt x="799109" y="355569"/>
                    <a:pt x="733069" y="421609"/>
                    <a:pt x="653059" y="421609"/>
                  </a:cubicBezTo>
                  <a:lnTo>
                    <a:pt x="158750" y="421609"/>
                  </a:lnTo>
                  <a:cubicBezTo>
                    <a:pt x="78740" y="421609"/>
                    <a:pt x="12700" y="356839"/>
                    <a:pt x="12700" y="275559"/>
                  </a:cubicBezTo>
                  <a:close/>
                  <a:moveTo>
                    <a:pt x="839749" y="318739"/>
                  </a:moveTo>
                  <a:cubicBezTo>
                    <a:pt x="839749" y="398749"/>
                    <a:pt x="772439" y="464789"/>
                    <a:pt x="692429" y="464789"/>
                  </a:cubicBezTo>
                  <a:lnTo>
                    <a:pt x="192049" y="464789"/>
                  </a:lnTo>
                  <a:cubicBezTo>
                    <a:pt x="157480" y="464789"/>
                    <a:pt x="120650" y="448279"/>
                    <a:pt x="93980" y="420339"/>
                  </a:cubicBezTo>
                  <a:cubicBezTo>
                    <a:pt x="114300" y="429229"/>
                    <a:pt x="135890" y="434309"/>
                    <a:pt x="160020" y="434309"/>
                  </a:cubicBezTo>
                  <a:lnTo>
                    <a:pt x="654329" y="434309"/>
                  </a:lnTo>
                  <a:cubicBezTo>
                    <a:pt x="741959" y="434309"/>
                    <a:pt x="813079" y="363189"/>
                    <a:pt x="813079" y="275559"/>
                  </a:cubicBezTo>
                  <a:lnTo>
                    <a:pt x="813079" y="158750"/>
                  </a:lnTo>
                  <a:cubicBezTo>
                    <a:pt x="813079" y="140970"/>
                    <a:pt x="809269" y="123190"/>
                    <a:pt x="804189" y="106680"/>
                  </a:cubicBezTo>
                  <a:cubicBezTo>
                    <a:pt x="825779" y="132080"/>
                    <a:pt x="839749" y="165100"/>
                    <a:pt x="839749" y="201930"/>
                  </a:cubicBezTo>
                  <a:lnTo>
                    <a:pt x="839749" y="318739"/>
                  </a:lnTo>
                  <a:cubicBezTo>
                    <a:pt x="839749" y="318739"/>
                    <a:pt x="839749" y="318739"/>
                    <a:pt x="839749" y="318739"/>
                  </a:cubicBezTo>
                  <a:close/>
                </a:path>
              </a:pathLst>
            </a:custGeom>
            <a:solidFill>
              <a:srgbClr val="704430"/>
            </a:solidFill>
          </p:spPr>
          <p:txBody>
            <a:bodyPr/>
            <a:lstStyle/>
            <a:p>
              <a:endParaRPr lang="vi-VN"/>
            </a:p>
          </p:txBody>
        </p:sp>
      </p:grpSp>
      <p:grpSp>
        <p:nvGrpSpPr>
          <p:cNvPr id="17" name="Group 17"/>
          <p:cNvGrpSpPr/>
          <p:nvPr/>
        </p:nvGrpSpPr>
        <p:grpSpPr>
          <a:xfrm>
            <a:off x="14548192" y="1467251"/>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txBody>
            <a:bodyPr/>
            <a:lstStyle/>
            <a:p>
              <a:endParaRPr lang="vi-VN"/>
            </a:p>
          </p:txBody>
        </p:sp>
      </p:grpSp>
      <p:grpSp>
        <p:nvGrpSpPr>
          <p:cNvPr id="19" name="Group 19"/>
          <p:cNvGrpSpPr/>
          <p:nvPr/>
        </p:nvGrpSpPr>
        <p:grpSpPr>
          <a:xfrm>
            <a:off x="15029654" y="1467251"/>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txBody>
            <a:bodyPr/>
            <a:lstStyle/>
            <a:p>
              <a:endParaRPr lang="vi-VN"/>
            </a:p>
          </p:txBody>
        </p:sp>
      </p:grpSp>
      <p:grpSp>
        <p:nvGrpSpPr>
          <p:cNvPr id="21" name="Group 21"/>
          <p:cNvGrpSpPr/>
          <p:nvPr/>
        </p:nvGrpSpPr>
        <p:grpSpPr>
          <a:xfrm>
            <a:off x="15511115" y="1467251"/>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txBody>
            <a:bodyPr/>
            <a:lstStyle/>
            <a:p>
              <a:endParaRPr lang="vi-VN"/>
            </a:p>
          </p:txBody>
        </p:sp>
      </p:grpSp>
      <p:sp>
        <p:nvSpPr>
          <p:cNvPr id="28" name="TextBox 27">
            <a:extLst>
              <a:ext uri="{FF2B5EF4-FFF2-40B4-BE49-F238E27FC236}">
                <a16:creationId xmlns:a16="http://schemas.microsoft.com/office/drawing/2014/main" id="{FF289F73-44F9-87D6-DBF7-C84DB95DFB28}"/>
              </a:ext>
            </a:extLst>
          </p:cNvPr>
          <p:cNvSpPr txBox="1"/>
          <p:nvPr/>
        </p:nvSpPr>
        <p:spPr>
          <a:xfrm>
            <a:off x="3228431" y="129106"/>
            <a:ext cx="8079976" cy="833883"/>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3600" b="1" dirty="0">
                <a:latin typeface="Arial" panose="020B0604020202020204" pitchFamily="34" charset="0"/>
                <a:ea typeface="Times New Roman" panose="02020603050405020304" pitchFamily="18" charset="0"/>
                <a:cs typeface="Times New Roman" panose="02020603050405020304" pitchFamily="18" charset="0"/>
              </a:rPr>
              <a:t>HS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quan</a:t>
            </a:r>
            <a:r>
              <a:rPr lang="en-US" sz="3600" b="1" dirty="0">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sát</a:t>
            </a:r>
            <a:r>
              <a:rPr lang="en-US" sz="3600" b="1" dirty="0">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nội</a:t>
            </a:r>
            <a:r>
              <a:rPr lang="en-US" sz="3600" b="1" dirty="0">
                <a:latin typeface="Arial" panose="020B0604020202020204" pitchFamily="34" charset="0"/>
                <a:ea typeface="Times New Roman" panose="02020603050405020304" pitchFamily="18" charset="0"/>
                <a:cs typeface="Times New Roman" panose="02020603050405020304" pitchFamily="18" charset="0"/>
              </a:rPr>
              <a:t> dung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và</a:t>
            </a:r>
            <a:r>
              <a:rPr lang="en-US" sz="3600" b="1" dirty="0">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hình</a:t>
            </a:r>
            <a:r>
              <a:rPr lang="en-US" sz="3600" b="1" dirty="0">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ảnh</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Box 49">
            <a:extLst>
              <a:ext uri="{FF2B5EF4-FFF2-40B4-BE49-F238E27FC236}">
                <a16:creationId xmlns:a16="http://schemas.microsoft.com/office/drawing/2014/main" id="{22A11C8E-D180-DCDC-D59E-B0A03ABB5221}"/>
              </a:ext>
            </a:extLst>
          </p:cNvPr>
          <p:cNvSpPr txBox="1"/>
          <p:nvPr/>
        </p:nvSpPr>
        <p:spPr>
          <a:xfrm>
            <a:off x="4572000" y="4957268"/>
            <a:ext cx="9144000" cy="523220"/>
          </a:xfrm>
          <a:prstGeom prst="rect">
            <a:avLst/>
          </a:prstGeom>
          <a:noFill/>
        </p:spPr>
        <p:txBody>
          <a:bodyPr wrap="square">
            <a:spAutoFit/>
          </a:bodyPr>
          <a:lstStyle/>
          <a:p>
            <a:endParaRPr lang="en-US" sz="2800"/>
          </a:p>
        </p:txBody>
      </p:sp>
      <p:sp>
        <p:nvSpPr>
          <p:cNvPr id="52" name="TextBox 51">
            <a:extLst>
              <a:ext uri="{FF2B5EF4-FFF2-40B4-BE49-F238E27FC236}">
                <a16:creationId xmlns:a16="http://schemas.microsoft.com/office/drawing/2014/main" id="{5E5E6661-F3DF-24DA-5490-4E11473196EA}"/>
              </a:ext>
            </a:extLst>
          </p:cNvPr>
          <p:cNvSpPr txBox="1"/>
          <p:nvPr/>
        </p:nvSpPr>
        <p:spPr>
          <a:xfrm>
            <a:off x="4572000" y="4957274"/>
            <a:ext cx="9144000" cy="954107"/>
          </a:xfrm>
          <a:prstGeom prst="rect">
            <a:avLst/>
          </a:prstGeom>
          <a:noFill/>
        </p:spPr>
        <p:txBody>
          <a:bodyPr wrap="square">
            <a:spAutoFit/>
          </a:bodyPr>
          <a:lstStyle/>
          <a:p>
            <a:endParaRPr lang="en-US" sz="2800"/>
          </a:p>
          <a:p>
            <a:endParaRPr lang="en-US" sz="2800"/>
          </a:p>
        </p:txBody>
      </p:sp>
      <p:sp>
        <p:nvSpPr>
          <p:cNvPr id="54" name="TextBox 53">
            <a:extLst>
              <a:ext uri="{FF2B5EF4-FFF2-40B4-BE49-F238E27FC236}">
                <a16:creationId xmlns:a16="http://schemas.microsoft.com/office/drawing/2014/main" id="{D37ABC15-EF8D-C925-5A1D-9A83CE8F5969}"/>
              </a:ext>
            </a:extLst>
          </p:cNvPr>
          <p:cNvSpPr txBox="1"/>
          <p:nvPr/>
        </p:nvSpPr>
        <p:spPr>
          <a:xfrm>
            <a:off x="4572000" y="4957268"/>
            <a:ext cx="9144000" cy="523220"/>
          </a:xfrm>
          <a:prstGeom prst="rect">
            <a:avLst/>
          </a:prstGeom>
          <a:noFill/>
        </p:spPr>
        <p:txBody>
          <a:bodyPr wrap="square">
            <a:spAutoFit/>
          </a:bodyPr>
          <a:lstStyle/>
          <a:p>
            <a:endParaRPr lang="en-US" sz="2800"/>
          </a:p>
        </p:txBody>
      </p:sp>
      <p:pic>
        <p:nvPicPr>
          <p:cNvPr id="55" name="Picture 23">
            <a:extLst>
              <a:ext uri="{FF2B5EF4-FFF2-40B4-BE49-F238E27FC236}">
                <a16:creationId xmlns:a16="http://schemas.microsoft.com/office/drawing/2014/main" id="{D4C9F960-CED9-6AB5-B308-19EED49652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97922" y="5400244"/>
            <a:ext cx="3325463" cy="4997280"/>
          </a:xfrm>
          <a:prstGeom prst="rect">
            <a:avLst/>
          </a:prstGeom>
        </p:spPr>
      </p:pic>
      <p:sp>
        <p:nvSpPr>
          <p:cNvPr id="51" name="Rectangle: Rounded Corners 50">
            <a:extLst>
              <a:ext uri="{FF2B5EF4-FFF2-40B4-BE49-F238E27FC236}">
                <a16:creationId xmlns:a16="http://schemas.microsoft.com/office/drawing/2014/main" id="{225A770E-D54B-A47E-05D2-7EA008BAEC24}"/>
              </a:ext>
            </a:extLst>
          </p:cNvPr>
          <p:cNvSpPr/>
          <p:nvPr/>
        </p:nvSpPr>
        <p:spPr>
          <a:xfrm>
            <a:off x="2627541" y="1134888"/>
            <a:ext cx="15026347" cy="8860144"/>
          </a:xfrm>
          <a:prstGeom prst="round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4743053-733F-0D76-94C7-14EC38EF684C}"/>
              </a:ext>
            </a:extLst>
          </p:cNvPr>
          <p:cNvSpPr txBox="1"/>
          <p:nvPr/>
        </p:nvSpPr>
        <p:spPr>
          <a:xfrm>
            <a:off x="3228431" y="1198837"/>
            <a:ext cx="13544649" cy="1664879"/>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3600">
                <a:latin typeface="Arial" panose="020B0604020202020204" pitchFamily="34" charset="0"/>
                <a:ea typeface="Calibri" panose="020F0502020204030204" pitchFamily="34" charset="0"/>
                <a:cs typeface="Times New Roman" panose="02020603050405020304" pitchFamily="18" charset="0"/>
              </a:rPr>
              <a:t>Một công việc được hoàn thành bởi ba hành động liên tiếp được biểu diễn qua sơ đồ sau:</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grpSp>
        <p:nvGrpSpPr>
          <p:cNvPr id="56" name="Group 55">
            <a:extLst>
              <a:ext uri="{FF2B5EF4-FFF2-40B4-BE49-F238E27FC236}">
                <a16:creationId xmlns:a16="http://schemas.microsoft.com/office/drawing/2014/main" id="{C5233093-12B5-8476-F63F-60B2CCC492E8}"/>
              </a:ext>
            </a:extLst>
          </p:cNvPr>
          <p:cNvGrpSpPr/>
          <p:nvPr/>
        </p:nvGrpSpPr>
        <p:grpSpPr>
          <a:xfrm>
            <a:off x="4312073" y="2927665"/>
            <a:ext cx="11740749" cy="5316863"/>
            <a:chOff x="0" y="1452689"/>
            <a:chExt cx="11740749" cy="5316863"/>
          </a:xfrm>
        </p:grpSpPr>
        <p:sp>
          <p:nvSpPr>
            <p:cNvPr id="57" name="Rectangle: Rounded Corners 56">
              <a:extLst>
                <a:ext uri="{FF2B5EF4-FFF2-40B4-BE49-F238E27FC236}">
                  <a16:creationId xmlns:a16="http://schemas.microsoft.com/office/drawing/2014/main" id="{DDFE353D-1BAF-9EFA-E8A1-EF76ED3EFAC9}"/>
                </a:ext>
              </a:extLst>
            </p:cNvPr>
            <p:cNvSpPr/>
            <p:nvPr/>
          </p:nvSpPr>
          <p:spPr>
            <a:xfrm>
              <a:off x="2822368" y="1452693"/>
              <a:ext cx="2523340" cy="1139504"/>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1</a:t>
              </a:r>
            </a:p>
          </p:txBody>
        </p:sp>
        <p:sp>
          <p:nvSpPr>
            <p:cNvPr id="58" name="Rectangle: Rounded Corners 57">
              <a:extLst>
                <a:ext uri="{FF2B5EF4-FFF2-40B4-BE49-F238E27FC236}">
                  <a16:creationId xmlns:a16="http://schemas.microsoft.com/office/drawing/2014/main" id="{0F93323A-F7F5-E88F-A711-EBCBB5C5C8AA}"/>
                </a:ext>
              </a:extLst>
            </p:cNvPr>
            <p:cNvSpPr/>
            <p:nvPr/>
          </p:nvSpPr>
          <p:spPr>
            <a:xfrm>
              <a:off x="5930489" y="1452690"/>
              <a:ext cx="2523340" cy="113950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2</a:t>
              </a:r>
            </a:p>
          </p:txBody>
        </p:sp>
        <p:sp>
          <p:nvSpPr>
            <p:cNvPr id="59" name="Rectangle: Rounded Corners 58">
              <a:extLst>
                <a:ext uri="{FF2B5EF4-FFF2-40B4-BE49-F238E27FC236}">
                  <a16:creationId xmlns:a16="http://schemas.microsoft.com/office/drawing/2014/main" id="{1BBE5FD3-26B1-F11B-DA80-A570C7B0C434}"/>
                </a:ext>
              </a:extLst>
            </p:cNvPr>
            <p:cNvSpPr/>
            <p:nvPr/>
          </p:nvSpPr>
          <p:spPr>
            <a:xfrm>
              <a:off x="0" y="1452689"/>
              <a:ext cx="2523340" cy="113950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0" name="Rectangle: Rounded Corners 59">
                  <a:extLst>
                    <a:ext uri="{FF2B5EF4-FFF2-40B4-BE49-F238E27FC236}">
                      <a16:creationId xmlns:a16="http://schemas.microsoft.com/office/drawing/2014/main" id="{4B8C9A2C-5F20-47B3-63F1-E0337F7EBAA0}"/>
                    </a:ext>
                  </a:extLst>
                </p:cNvPr>
                <p:cNvSpPr/>
                <p:nvPr/>
              </p:nvSpPr>
              <p:spPr>
                <a:xfrm>
                  <a:off x="2713157" y="3115278"/>
                  <a:ext cx="2741762" cy="127397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60" name="Rectangle: Rounded Corners 59">
                  <a:extLst>
                    <a:ext uri="{FF2B5EF4-FFF2-40B4-BE49-F238E27FC236}">
                      <a16:creationId xmlns:a16="http://schemas.microsoft.com/office/drawing/2014/main" id="{4B8C9A2C-5F20-47B3-63F1-E0337F7EBAA0}"/>
                    </a:ext>
                  </a:extLst>
                </p:cNvPr>
                <p:cNvSpPr>
                  <a:spLocks noRot="1" noChangeAspect="1" noMove="1" noResize="1" noEditPoints="1" noAdjustHandles="1" noChangeArrowheads="1" noChangeShapeType="1" noTextEdit="1"/>
                </p:cNvSpPr>
                <p:nvPr/>
              </p:nvSpPr>
              <p:spPr>
                <a:xfrm>
                  <a:off x="2713157" y="3115278"/>
                  <a:ext cx="2741762" cy="1273972"/>
                </a:xfrm>
                <a:prstGeom prst="roundRect">
                  <a:avLst/>
                </a:prstGeom>
                <a:blipFill>
                  <a:blip r:embed="rId5"/>
                  <a:stretch>
                    <a:fillRect t="-3271" b="-13084"/>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Rounded Corners 61">
                  <a:extLst>
                    <a:ext uri="{FF2B5EF4-FFF2-40B4-BE49-F238E27FC236}">
                      <a16:creationId xmlns:a16="http://schemas.microsoft.com/office/drawing/2014/main" id="{CEEA540F-9CBE-395A-B699-49426E85CBFB}"/>
                    </a:ext>
                  </a:extLst>
                </p:cNvPr>
                <p:cNvSpPr/>
                <p:nvPr/>
              </p:nvSpPr>
              <p:spPr>
                <a:xfrm>
                  <a:off x="5751781" y="3122759"/>
                  <a:ext cx="2891235" cy="127397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62" name="Rectangle: Rounded Corners 61">
                  <a:extLst>
                    <a:ext uri="{FF2B5EF4-FFF2-40B4-BE49-F238E27FC236}">
                      <a16:creationId xmlns:a16="http://schemas.microsoft.com/office/drawing/2014/main" id="{CEEA540F-9CBE-395A-B699-49426E85CBFB}"/>
                    </a:ext>
                  </a:extLst>
                </p:cNvPr>
                <p:cNvSpPr>
                  <a:spLocks noRot="1" noChangeAspect="1" noMove="1" noResize="1" noEditPoints="1" noAdjustHandles="1" noChangeArrowheads="1" noChangeShapeType="1" noTextEdit="1"/>
                </p:cNvSpPr>
                <p:nvPr/>
              </p:nvSpPr>
              <p:spPr>
                <a:xfrm>
                  <a:off x="5751781" y="3122759"/>
                  <a:ext cx="2891235" cy="1273972"/>
                </a:xfrm>
                <a:prstGeom prst="roundRect">
                  <a:avLst/>
                </a:prstGeom>
                <a:blipFill>
                  <a:blip r:embed="rId6"/>
                  <a:stretch>
                    <a:fillRect t="-2804" b="-13084"/>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Rounded Corners 62">
                  <a:extLst>
                    <a:ext uri="{FF2B5EF4-FFF2-40B4-BE49-F238E27FC236}">
                      <a16:creationId xmlns:a16="http://schemas.microsoft.com/office/drawing/2014/main" id="{5AF24FDE-058D-8FD3-25DF-B855806D6851}"/>
                    </a:ext>
                  </a:extLst>
                </p:cNvPr>
                <p:cNvSpPr/>
                <p:nvPr/>
              </p:nvSpPr>
              <p:spPr>
                <a:xfrm>
                  <a:off x="4057985" y="5495580"/>
                  <a:ext cx="7283390" cy="127397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𝑚</m:t>
                      </m:r>
                      <m:r>
                        <a:rPr lang="en-US" sz="3600" b="0" i="1" smtClean="0">
                          <a:latin typeface="Cambria Math" panose="02040503050406030204" pitchFamily="18" charset="0"/>
                        </a:rPr>
                        <m:t>.</m:t>
                      </m:r>
                      <m:r>
                        <a:rPr lang="en-US" sz="3600" b="0" i="1" smtClean="0">
                          <a:latin typeface="Cambria Math" panose="02040503050406030204" pitchFamily="18" charset="0"/>
                        </a:rPr>
                        <m:t>𝑛</m:t>
                      </m:r>
                      <m:r>
                        <a:rPr lang="en-US" sz="3600" b="0" i="1" smtClean="0">
                          <a:latin typeface="Cambria Math" panose="02040503050406030204" pitchFamily="18" charset="0"/>
                        </a:rPr>
                        <m:t>.</m:t>
                      </m:r>
                      <m:r>
                        <a:rPr lang="en-US" sz="3600" b="0" i="1" smtClean="0">
                          <a:latin typeface="Cambria Math" panose="02040503050406030204" pitchFamily="18" charset="0"/>
                        </a:rPr>
                        <m:t>𝑝</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Choice>
          <mc:Fallback xmlns="">
            <p:sp>
              <p:nvSpPr>
                <p:cNvPr id="63" name="Rectangle: Rounded Corners 62">
                  <a:extLst>
                    <a:ext uri="{FF2B5EF4-FFF2-40B4-BE49-F238E27FC236}">
                      <a16:creationId xmlns:a16="http://schemas.microsoft.com/office/drawing/2014/main" id="{5AF24FDE-058D-8FD3-25DF-B855806D6851}"/>
                    </a:ext>
                  </a:extLst>
                </p:cNvPr>
                <p:cNvSpPr>
                  <a:spLocks noRot="1" noChangeAspect="1" noMove="1" noResize="1" noEditPoints="1" noAdjustHandles="1" noChangeArrowheads="1" noChangeShapeType="1" noTextEdit="1"/>
                </p:cNvSpPr>
                <p:nvPr/>
              </p:nvSpPr>
              <p:spPr>
                <a:xfrm>
                  <a:off x="4057985" y="5495580"/>
                  <a:ext cx="7283390" cy="1273972"/>
                </a:xfrm>
                <a:prstGeom prst="roundRect">
                  <a:avLst/>
                </a:prstGeom>
                <a:blipFill>
                  <a:blip r:embed="rId7"/>
                  <a:stretch>
                    <a:fillRect t="-2804" b="-13084"/>
                  </a:stretch>
                </a:blipFill>
                <a:ln w="28575"/>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86882BEA-BCC5-8A07-F4F9-571A4CE1B572}"/>
                </a:ext>
              </a:extLst>
            </p:cNvPr>
            <p:cNvCxnSpPr>
              <a:cxnSpLocks/>
              <a:stCxn id="59" idx="3"/>
              <a:endCxn id="57" idx="1"/>
            </p:cNvCxnSpPr>
            <p:nvPr/>
          </p:nvCxnSpPr>
          <p:spPr>
            <a:xfrm>
              <a:off x="2523340" y="2022444"/>
              <a:ext cx="299028" cy="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65" name="Straight Arrow Connector 64">
              <a:extLst>
                <a:ext uri="{FF2B5EF4-FFF2-40B4-BE49-F238E27FC236}">
                  <a16:creationId xmlns:a16="http://schemas.microsoft.com/office/drawing/2014/main" id="{9EE22444-88B5-0B13-2A38-74DFCF40211C}"/>
                </a:ext>
              </a:extLst>
            </p:cNvPr>
            <p:cNvCxnSpPr>
              <a:cxnSpLocks/>
              <a:stCxn id="57" idx="3"/>
              <a:endCxn id="58" idx="1"/>
            </p:cNvCxnSpPr>
            <p:nvPr/>
          </p:nvCxnSpPr>
          <p:spPr>
            <a:xfrm flipV="1">
              <a:off x="5345708" y="2022443"/>
              <a:ext cx="584781" cy="2"/>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66" name="Straight Arrow Connector 65">
              <a:extLst>
                <a:ext uri="{FF2B5EF4-FFF2-40B4-BE49-F238E27FC236}">
                  <a16:creationId xmlns:a16="http://schemas.microsoft.com/office/drawing/2014/main" id="{B010804C-93DD-F28F-95A4-79CB87F0D3CB}"/>
                </a:ext>
              </a:extLst>
            </p:cNvPr>
            <p:cNvCxnSpPr>
              <a:cxnSpLocks/>
              <a:stCxn id="57" idx="2"/>
              <a:endCxn id="60" idx="0"/>
            </p:cNvCxnSpPr>
            <p:nvPr/>
          </p:nvCxnSpPr>
          <p:spPr>
            <a:xfrm>
              <a:off x="4084038" y="2592197"/>
              <a:ext cx="0" cy="52308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67" name="Straight Arrow Connector 66">
              <a:extLst>
                <a:ext uri="{FF2B5EF4-FFF2-40B4-BE49-F238E27FC236}">
                  <a16:creationId xmlns:a16="http://schemas.microsoft.com/office/drawing/2014/main" id="{01019A88-B6F9-8675-91A6-B78DFAAF65DB}"/>
                </a:ext>
              </a:extLst>
            </p:cNvPr>
            <p:cNvCxnSpPr>
              <a:cxnSpLocks/>
              <a:stCxn id="58" idx="2"/>
              <a:endCxn id="62" idx="0"/>
            </p:cNvCxnSpPr>
            <p:nvPr/>
          </p:nvCxnSpPr>
          <p:spPr>
            <a:xfrm>
              <a:off x="7192159" y="2592196"/>
              <a:ext cx="5240" cy="530563"/>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sp>
          <p:nvSpPr>
            <p:cNvPr id="68" name="Right Brace 67">
              <a:extLst>
                <a:ext uri="{FF2B5EF4-FFF2-40B4-BE49-F238E27FC236}">
                  <a16:creationId xmlns:a16="http://schemas.microsoft.com/office/drawing/2014/main" id="{6E2531BA-15F0-40FB-899A-34919A6E9D16}"/>
                </a:ext>
              </a:extLst>
            </p:cNvPr>
            <p:cNvSpPr/>
            <p:nvPr/>
          </p:nvSpPr>
          <p:spPr>
            <a:xfrm rot="5400000">
              <a:off x="7406498" y="1293193"/>
              <a:ext cx="779266" cy="7482967"/>
            </a:xfrm>
            <a:prstGeom prst="rightBrace">
              <a:avLst>
                <a:gd name="adj1" fmla="val 0"/>
                <a:gd name="adj2" fmla="val 50000"/>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id="{09145C00-285A-B86E-D3C5-D0CC557B24CB}"/>
                </a:ext>
              </a:extLst>
            </p:cNvPr>
            <p:cNvSpPr/>
            <p:nvPr/>
          </p:nvSpPr>
          <p:spPr>
            <a:xfrm>
              <a:off x="9014275" y="1452689"/>
              <a:ext cx="2523340" cy="113950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70" name="Rectangle: Rounded Corners 69">
                  <a:extLst>
                    <a:ext uri="{FF2B5EF4-FFF2-40B4-BE49-F238E27FC236}">
                      <a16:creationId xmlns:a16="http://schemas.microsoft.com/office/drawing/2014/main" id="{5ABE2516-A6F4-C47D-568B-4B3A9AC401B9}"/>
                    </a:ext>
                  </a:extLst>
                </p:cNvPr>
                <p:cNvSpPr/>
                <p:nvPr/>
              </p:nvSpPr>
              <p:spPr>
                <a:xfrm>
                  <a:off x="8811140" y="3085749"/>
                  <a:ext cx="2929609" cy="130350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𝑝</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70" name="Rectangle: Rounded Corners 69">
                  <a:extLst>
                    <a:ext uri="{FF2B5EF4-FFF2-40B4-BE49-F238E27FC236}">
                      <a16:creationId xmlns:a16="http://schemas.microsoft.com/office/drawing/2014/main" id="{5ABE2516-A6F4-C47D-568B-4B3A9AC401B9}"/>
                    </a:ext>
                  </a:extLst>
                </p:cNvPr>
                <p:cNvSpPr>
                  <a:spLocks noRot="1" noChangeAspect="1" noMove="1" noResize="1" noEditPoints="1" noAdjustHandles="1" noChangeArrowheads="1" noChangeShapeType="1" noTextEdit="1"/>
                </p:cNvSpPr>
                <p:nvPr/>
              </p:nvSpPr>
              <p:spPr>
                <a:xfrm>
                  <a:off x="8811140" y="3085749"/>
                  <a:ext cx="2929609" cy="1303502"/>
                </a:xfrm>
                <a:prstGeom prst="roundRect">
                  <a:avLst/>
                </a:prstGeom>
                <a:blipFill>
                  <a:blip r:embed="rId8"/>
                  <a:stretch>
                    <a:fillRect t="-1826" b="-11872"/>
                  </a:stretch>
                </a:blipFill>
                <a:ln w="28575"/>
              </p:spPr>
              <p:txBody>
                <a:bodyPr/>
                <a:lstStyle/>
                <a:p>
                  <a:r>
                    <a:rPr lang="en-US">
                      <a:noFill/>
                    </a:rPr>
                    <a:t> </a:t>
                  </a:r>
                </a:p>
              </p:txBody>
            </p:sp>
          </mc:Fallback>
        </mc:AlternateContent>
        <p:cxnSp>
          <p:nvCxnSpPr>
            <p:cNvPr id="71" name="Straight Arrow Connector 70">
              <a:extLst>
                <a:ext uri="{FF2B5EF4-FFF2-40B4-BE49-F238E27FC236}">
                  <a16:creationId xmlns:a16="http://schemas.microsoft.com/office/drawing/2014/main" id="{59BD3284-97C8-9E88-F55E-84B1A12A036B}"/>
                </a:ext>
              </a:extLst>
            </p:cNvPr>
            <p:cNvCxnSpPr>
              <a:cxnSpLocks/>
              <a:stCxn id="58" idx="3"/>
              <a:endCxn id="69" idx="1"/>
            </p:cNvCxnSpPr>
            <p:nvPr/>
          </p:nvCxnSpPr>
          <p:spPr>
            <a:xfrm>
              <a:off x="8453829" y="2022443"/>
              <a:ext cx="560446"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72" name="Straight Arrow Connector 71">
              <a:extLst>
                <a:ext uri="{FF2B5EF4-FFF2-40B4-BE49-F238E27FC236}">
                  <a16:creationId xmlns:a16="http://schemas.microsoft.com/office/drawing/2014/main" id="{2C5019D3-D3A8-C466-B8D0-0049211F1DEA}"/>
                </a:ext>
              </a:extLst>
            </p:cNvPr>
            <p:cNvCxnSpPr>
              <a:cxnSpLocks/>
              <a:stCxn id="69" idx="2"/>
              <a:endCxn id="70" idx="0"/>
            </p:cNvCxnSpPr>
            <p:nvPr/>
          </p:nvCxnSpPr>
          <p:spPr>
            <a:xfrm>
              <a:off x="10275945" y="2592196"/>
              <a:ext cx="0" cy="493553"/>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grpSp>
      <p:sp>
        <p:nvSpPr>
          <p:cNvPr id="74" name="TextBox 73">
            <a:extLst>
              <a:ext uri="{FF2B5EF4-FFF2-40B4-BE49-F238E27FC236}">
                <a16:creationId xmlns:a16="http://schemas.microsoft.com/office/drawing/2014/main" id="{8FE0B1F2-D3E4-3521-59D1-47AB678695B8}"/>
              </a:ext>
            </a:extLst>
          </p:cNvPr>
          <p:cNvSpPr txBox="1"/>
          <p:nvPr/>
        </p:nvSpPr>
        <p:spPr>
          <a:xfrm>
            <a:off x="3385095" y="8668074"/>
            <a:ext cx="13544649" cy="820674"/>
          </a:xfrm>
          <a:prstGeom prst="rect">
            <a:avLst/>
          </a:prstGeom>
          <a:noFill/>
        </p:spPr>
        <p:txBody>
          <a:bodyPr wrap="square">
            <a:spAutoFit/>
          </a:bodyPr>
          <a:lstStyle/>
          <a:p>
            <a:pPr algn="just">
              <a:lnSpc>
                <a:spcPct val="150000"/>
              </a:lnSpc>
              <a:spcAft>
                <a:spcPts val="800"/>
              </a:spcAft>
            </a:pPr>
            <a:r>
              <a:rPr lang="en-US" sz="3600">
                <a:latin typeface="Arial" panose="020B0604020202020204" pitchFamily="34" charset="0"/>
                <a:ea typeface="Calibri" panose="020F0502020204030204" pitchFamily="34" charset="0"/>
                <a:cs typeface="Times New Roman" panose="02020603050405020304" pitchFamily="18" charset="0"/>
              </a:rPr>
              <a:t>Từ đó em hãy khái quát quy tắc nhân cho ba hành động liên tiếp</a:t>
            </a:r>
            <a:r>
              <a:rPr lang="en-US" sz="2800">
                <a:latin typeface="Arial" panose="020B0604020202020204" pitchFamily="34" charset="0"/>
                <a:ea typeface="Calibri" panose="020F0502020204030204" pitchFamily="34" charset="0"/>
                <a:cs typeface="Times New Roman" panose="02020603050405020304" pitchFamily="18" charset="0"/>
              </a:rPr>
              <a:t>.</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53735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anim calcmode="lin" valueType="num">
                                      <p:cBhvr>
                                        <p:cTn id="15" dur="500" fill="hold"/>
                                        <p:tgtEl>
                                          <p:spTgt spid="53"/>
                                        </p:tgtEl>
                                        <p:attrNameLst>
                                          <p:attrName>ppt_x</p:attrName>
                                        </p:attrNameLst>
                                      </p:cBhvr>
                                      <p:tavLst>
                                        <p:tav tm="0">
                                          <p:val>
                                            <p:strVal val="#ppt_x"/>
                                          </p:val>
                                        </p:tav>
                                        <p:tav tm="100000">
                                          <p:val>
                                            <p:strVal val="#ppt_x"/>
                                          </p:val>
                                        </p:tav>
                                      </p:tavLst>
                                    </p:anim>
                                    <p:anim calcmode="lin" valueType="num">
                                      <p:cBhvr>
                                        <p:cTn id="16" dur="5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anim calcmode="lin" valueType="num">
                                      <p:cBhvr>
                                        <p:cTn id="27" dur="500" fill="hold"/>
                                        <p:tgtEl>
                                          <p:spTgt spid="74"/>
                                        </p:tgtEl>
                                        <p:attrNameLst>
                                          <p:attrName>ppt_x</p:attrName>
                                        </p:attrNameLst>
                                      </p:cBhvr>
                                      <p:tavLst>
                                        <p:tav tm="0">
                                          <p:val>
                                            <p:strVal val="#ppt_x"/>
                                          </p:val>
                                        </p:tav>
                                        <p:tav tm="100000">
                                          <p:val>
                                            <p:strVal val="#ppt_x"/>
                                          </p:val>
                                        </p:tav>
                                      </p:tavLst>
                                    </p:anim>
                                    <p:anim calcmode="lin" valueType="num">
                                      <p:cBhvr>
                                        <p:cTn id="28" dur="5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3" grpId="0"/>
      <p:bldP spid="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9273">
            <a:off x="13857850" y="620382"/>
            <a:ext cx="3688758" cy="2441287"/>
          </a:xfrm>
          <a:prstGeom prst="rect">
            <a:avLst/>
          </a:prstGeom>
        </p:spPr>
      </p:pic>
      <p:grpSp>
        <p:nvGrpSpPr>
          <p:cNvPr id="5" name="Group 5"/>
          <p:cNvGrpSpPr/>
          <p:nvPr/>
        </p:nvGrpSpPr>
        <p:grpSpPr>
          <a:xfrm>
            <a:off x="1519904" y="2519388"/>
            <a:ext cx="13990219" cy="7263767"/>
            <a:chOff x="0" y="0"/>
            <a:chExt cx="1783295" cy="1868155"/>
          </a:xfrm>
        </p:grpSpPr>
        <p:sp>
          <p:nvSpPr>
            <p:cNvPr id="6" name="Freeform 6"/>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txBody>
            <a:bodyPr/>
            <a:lstStyle/>
            <a:p>
              <a:endParaRPr lang="en-US"/>
            </a:p>
          </p:txBody>
        </p:sp>
        <p:sp>
          <p:nvSpPr>
            <p:cNvPr id="7" name="Freeform 7"/>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txBody>
            <a:bodyPr/>
            <a:lstStyle/>
            <a:p>
              <a:endParaRPr lang="en-US"/>
            </a:p>
          </p:txBody>
        </p:sp>
        <p:sp>
          <p:nvSpPr>
            <p:cNvPr id="8" name="Freeform 8"/>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txBody>
            <a:bodyPr/>
            <a:lstStyle/>
            <a:p>
              <a:endParaRPr lang="en-US"/>
            </a:p>
          </p:txBody>
        </p:sp>
      </p:grpSp>
      <p:grpSp>
        <p:nvGrpSpPr>
          <p:cNvPr id="13" name="Group 13"/>
          <p:cNvGrpSpPr/>
          <p:nvPr/>
        </p:nvGrpSpPr>
        <p:grpSpPr>
          <a:xfrm>
            <a:off x="2349549" y="2843363"/>
            <a:ext cx="5105401" cy="824025"/>
            <a:chOff x="0" y="0"/>
            <a:chExt cx="12322884" cy="1913890"/>
          </a:xfrm>
        </p:grpSpPr>
        <p:sp>
          <p:nvSpPr>
            <p:cNvPr id="14" name="Freeform 14"/>
            <p:cNvSpPr/>
            <p:nvPr/>
          </p:nvSpPr>
          <p:spPr>
            <a:xfrm>
              <a:off x="0" y="0"/>
              <a:ext cx="12322884" cy="1913890"/>
            </a:xfrm>
            <a:custGeom>
              <a:avLst/>
              <a:gdLst/>
              <a:ahLst/>
              <a:cxnLst/>
              <a:rect l="l" t="t" r="r" b="b"/>
              <a:pathLst>
                <a:path w="12322884" h="1913890">
                  <a:moveTo>
                    <a:pt x="12322884" y="956945"/>
                  </a:moveTo>
                  <a:lnTo>
                    <a:pt x="12322884" y="956945"/>
                  </a:lnTo>
                  <a:cubicBezTo>
                    <a:pt x="12322884" y="1485392"/>
                    <a:pt x="11894514" y="1913890"/>
                    <a:pt x="11365940" y="1913890"/>
                  </a:cubicBezTo>
                  <a:lnTo>
                    <a:pt x="956945" y="1913890"/>
                  </a:lnTo>
                  <a:cubicBezTo>
                    <a:pt x="428371" y="1913890"/>
                    <a:pt x="0" y="1485392"/>
                    <a:pt x="0" y="956945"/>
                  </a:cubicBezTo>
                  <a:lnTo>
                    <a:pt x="0" y="956945"/>
                  </a:lnTo>
                  <a:cubicBezTo>
                    <a:pt x="0" y="428371"/>
                    <a:pt x="428371" y="0"/>
                    <a:pt x="956945" y="0"/>
                  </a:cubicBezTo>
                  <a:lnTo>
                    <a:pt x="11365939" y="0"/>
                  </a:lnTo>
                  <a:cubicBezTo>
                    <a:pt x="11894386" y="0"/>
                    <a:pt x="12322884" y="428371"/>
                    <a:pt x="12322884" y="956945"/>
                  </a:cubicBezTo>
                  <a:close/>
                </a:path>
              </a:pathLst>
            </a:custGeom>
            <a:solidFill>
              <a:srgbClr val="B9DDBF"/>
            </a:solidFill>
          </p:spPr>
          <p:txBody>
            <a:bodyPr/>
            <a:lstStyle/>
            <a:p>
              <a:endParaRPr lang="en-US"/>
            </a:p>
          </p:txBody>
        </p:sp>
      </p:grpSp>
      <p:sp>
        <p:nvSpPr>
          <p:cNvPr id="19" name="TextBox 19"/>
          <p:cNvSpPr txBox="1"/>
          <p:nvPr/>
        </p:nvSpPr>
        <p:spPr>
          <a:xfrm>
            <a:off x="1676400" y="635856"/>
            <a:ext cx="2971800" cy="109254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ct val="150000"/>
              </a:lnSpc>
            </a:pPr>
            <a:r>
              <a:rPr lang="en-US" sz="5400" dirty="0" err="1">
                <a:solidFill>
                  <a:schemeClr val="tx1"/>
                </a:solidFill>
                <a:latin typeface="Arial" panose="020B0604020202020204" pitchFamily="34" charset="0"/>
                <a:cs typeface="Arial" panose="020B0604020202020204" pitchFamily="34" charset="0"/>
              </a:rPr>
              <a:t>Kết</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luận</a:t>
            </a:r>
            <a:endParaRPr lang="en-US" sz="3200" dirty="0">
              <a:solidFill>
                <a:srgbClr val="FFF3ED"/>
              </a:solidFill>
              <a:latin typeface="Arial" panose="020B0604020202020204" pitchFamily="34" charset="0"/>
              <a:cs typeface="Arial" panose="020B0604020202020204" pitchFamily="34" charset="0"/>
            </a:endParaRPr>
          </a:p>
        </p:txBody>
      </p:sp>
      <p:sp>
        <p:nvSpPr>
          <p:cNvPr id="22" name="TextBox 22"/>
          <p:cNvSpPr txBox="1"/>
          <p:nvPr/>
        </p:nvSpPr>
        <p:spPr>
          <a:xfrm>
            <a:off x="640236" y="3106452"/>
            <a:ext cx="8388837" cy="405304"/>
          </a:xfrm>
          <a:prstGeom prst="rect">
            <a:avLst/>
          </a:prstGeom>
        </p:spPr>
        <p:txBody>
          <a:bodyPr wrap="square" lIns="0" tIns="0" rIns="0" bIns="0" rtlCol="0" anchor="t">
            <a:spAutoFit/>
          </a:bodyPr>
          <a:lstStyle/>
          <a:p>
            <a:pPr algn="ctr">
              <a:lnSpc>
                <a:spcPts val="2999"/>
              </a:lnSpc>
            </a:pPr>
            <a:r>
              <a:rPr lang="en-US" sz="4000" b="1">
                <a:latin typeface="Arial" panose="020B0604020202020204" pitchFamily="34" charset="0"/>
                <a:cs typeface="Arial" panose="020B0604020202020204" pitchFamily="34" charset="0"/>
              </a:rPr>
              <a:t>Quy tắc nhân</a:t>
            </a:r>
          </a:p>
        </p:txBody>
      </p:sp>
      <p:sp>
        <p:nvSpPr>
          <p:cNvPr id="10" name="TextBox 9">
            <a:extLst>
              <a:ext uri="{FF2B5EF4-FFF2-40B4-BE49-F238E27FC236}">
                <a16:creationId xmlns:a16="http://schemas.microsoft.com/office/drawing/2014/main" id="{A392EF0F-F6F8-D397-E57D-19E750886CFD}"/>
              </a:ext>
            </a:extLst>
          </p:cNvPr>
          <p:cNvSpPr txBox="1"/>
          <p:nvPr/>
        </p:nvSpPr>
        <p:spPr>
          <a:xfrm>
            <a:off x="2349549" y="3964705"/>
            <a:ext cx="12330930" cy="4921347"/>
          </a:xfrm>
          <a:prstGeom prst="rect">
            <a:avLst/>
          </a:prstGeom>
          <a:noFill/>
        </p:spPr>
        <p:txBody>
          <a:bodyPr wrap="square">
            <a:spAutoFit/>
          </a:bodyPr>
          <a:lstStyle/>
          <a:p>
            <a:pPr algn="just">
              <a:lnSpc>
                <a:spcPct val="150000"/>
              </a:lnSpc>
              <a:spcAft>
                <a:spcPts val="800"/>
              </a:spcAft>
            </a:pPr>
            <a:r>
              <a:rPr lang="en-US" sz="4000" dirty="0" err="1">
                <a:latin typeface="Arial" panose="020B0604020202020204" pitchFamily="34" charset="0"/>
                <a:ea typeface="Times New Roman" panose="02020603050405020304" pitchFamily="18" charset="0"/>
                <a:cs typeface="Times New Roman" panose="02020603050405020304" pitchFamily="18" charset="0"/>
              </a:rPr>
              <a:t>Một</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công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việc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hoàn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thành</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trong</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hai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giai</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liên</a:t>
            </a:r>
            <a:r>
              <a:rPr lang="en-US" sz="4000" dirty="0">
                <a:latin typeface="Arial" panose="020B0604020202020204" pitchFamily="34" charset="0"/>
                <a:ea typeface="Times New Roman" panose="02020603050405020304" pitchFamily="18" charset="0"/>
                <a:cs typeface="Times New Roman" panose="02020603050405020304" pitchFamily="18" charset="0"/>
              </a:rPr>
              <a:t> </a:t>
            </a:r>
            <a:r>
              <a:rPr lang="en-US" sz="4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4000" dirty="0">
                <a:latin typeface="Arial" panose="020B0604020202020204" pitchFamily="34" charset="0"/>
                <a:ea typeface="Times New Roman" panose="02020603050405020304" pitchFamily="18" charset="0"/>
                <a:cs typeface="Times New Roman" panose="02020603050405020304" pitchFamily="18" charset="0"/>
              </a:rPr>
              <a:t>. </a:t>
            </a:r>
          </a:p>
          <a:p>
            <a:pPr marL="571500" indent="-571500" algn="just">
              <a:lnSpc>
                <a:spcPct val="150000"/>
              </a:lnSpc>
              <a:spcAft>
                <a:spcPts val="800"/>
              </a:spcAft>
              <a:buFontTx/>
              <a:buChar char="-"/>
            </a:pPr>
            <a:r>
              <a:rPr lang="en-US" sz="4000" dirty="0">
                <a:latin typeface="Arial" panose="020B0604020202020204" pitchFamily="34" charset="0"/>
                <a:ea typeface="Calibri" panose="020F0502020204030204" pitchFamily="34" charset="0"/>
                <a:cs typeface="Times New Roman" panose="02020603050405020304" pitchFamily="18" charset="0"/>
              </a:rPr>
              <a:t>GĐ 1: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m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Tx/>
              <a:buChar char="-"/>
            </a:pPr>
            <a:r>
              <a:rPr lang="en-US" sz="4000" dirty="0">
                <a:latin typeface="Arial" panose="020B0604020202020204" pitchFamily="34" charset="0"/>
                <a:ea typeface="Calibri" panose="020F0502020204030204" pitchFamily="34" charset="0"/>
                <a:cs typeface="Times New Roman" panose="02020603050405020304" pitchFamily="18" charset="0"/>
              </a:rPr>
              <a:t>GĐ 2: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n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=&gt;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hoàn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thành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viêc</a:t>
            </a:r>
            <a:r>
              <a:rPr lang="en-US" sz="4000" dirty="0">
                <a:latin typeface="Arial" panose="020B0604020202020204" pitchFamily="34" charset="0"/>
                <a:ea typeface="Calibri" panose="020F0502020204030204" pitchFamily="34" charset="0"/>
                <a:cs typeface="Times New Roman" panose="02020603050405020304" pitchFamily="18" charset="0"/>
              </a:rPr>
              <a:t>: m x n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1651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303452" y="1207860"/>
            <a:ext cx="15681095" cy="8213919"/>
            <a:chOff x="0" y="0"/>
            <a:chExt cx="4426901" cy="2257332"/>
          </a:xfrm>
        </p:grpSpPr>
        <p:sp>
          <p:nvSpPr>
            <p:cNvPr id="4" name="Freeform 4"/>
            <p:cNvSpPr/>
            <p:nvPr/>
          </p:nvSpPr>
          <p:spPr>
            <a:xfrm>
              <a:off x="92710" y="106680"/>
              <a:ext cx="4322761" cy="2137953"/>
            </a:xfrm>
            <a:custGeom>
              <a:avLst/>
              <a:gdLst/>
              <a:ahLst/>
              <a:cxnLst/>
              <a:rect l="l" t="t" r="r" b="b"/>
              <a:pathLst>
                <a:path w="4322761" h="2137953">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3"/>
                    <a:pt x="121679" y="2137953"/>
                  </a:cubicBezTo>
                  <a:lnTo>
                    <a:pt x="4176711" y="2137953"/>
                  </a:lnTo>
                  <a:cubicBezTo>
                    <a:pt x="4256721" y="2137953"/>
                    <a:pt x="4322761" y="2071912"/>
                    <a:pt x="4322761" y="1991903"/>
                  </a:cubicBezTo>
                  <a:lnTo>
                    <a:pt x="4322761" y="95250"/>
                  </a:lnTo>
                  <a:cubicBezTo>
                    <a:pt x="4322761" y="58420"/>
                    <a:pt x="4308791" y="25400"/>
                    <a:pt x="4287201" y="0"/>
                  </a:cubicBezTo>
                  <a:cubicBezTo>
                    <a:pt x="4293551" y="16510"/>
                    <a:pt x="4296091" y="34290"/>
                    <a:pt x="4296091" y="52070"/>
                  </a:cubicBezTo>
                  <a:lnTo>
                    <a:pt x="4296091" y="1948722"/>
                  </a:lnTo>
                  <a:lnTo>
                    <a:pt x="4296091" y="1948722"/>
                  </a:lnTo>
                  <a:close/>
                </a:path>
              </a:pathLst>
            </a:custGeom>
            <a:solidFill>
              <a:srgbClr val="704430"/>
            </a:solidFill>
          </p:spPr>
          <p:txBody>
            <a:bodyPr/>
            <a:lstStyle/>
            <a:p>
              <a:endParaRPr lang="vi-VN"/>
            </a:p>
          </p:txBody>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B9DDBF"/>
            </a:solidFill>
          </p:spPr>
          <p:txBody>
            <a:bodyPr/>
            <a:lstStyle/>
            <a:p>
              <a:endParaRPr lang="vi-VN"/>
            </a:p>
          </p:txBody>
        </p:sp>
        <p:sp>
          <p:nvSpPr>
            <p:cNvPr id="6" name="Freeform 6"/>
            <p:cNvSpPr/>
            <p:nvPr/>
          </p:nvSpPr>
          <p:spPr>
            <a:xfrm>
              <a:off x="0" y="0"/>
              <a:ext cx="4426901" cy="2257333"/>
            </a:xfrm>
            <a:custGeom>
              <a:avLst/>
              <a:gdLst/>
              <a:ahLst/>
              <a:cxnLst/>
              <a:rect l="l" t="t" r="r" b="b"/>
              <a:pathLst>
                <a:path w="4426901" h="2257333">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3"/>
                    <a:pt x="218396" y="2257333"/>
                  </a:cubicBezTo>
                  <a:lnTo>
                    <a:pt x="4268151" y="2257333"/>
                  </a:lnTo>
                  <a:cubicBezTo>
                    <a:pt x="4355781" y="2257333"/>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ubicBezTo>
                    <a:pt x="4415471" y="2098582"/>
                    <a:pt x="4415471" y="2098582"/>
                    <a:pt x="4415471" y="2098582"/>
                  </a:cubicBezTo>
                  <a:close/>
                </a:path>
              </a:pathLst>
            </a:custGeom>
            <a:solidFill>
              <a:srgbClr val="704430"/>
            </a:solidFill>
          </p:spPr>
          <p:txBody>
            <a:bodyPr/>
            <a:lstStyle/>
            <a:p>
              <a:endParaRPr lang="vi-VN"/>
            </a:p>
          </p:txBody>
        </p:sp>
      </p:grpSp>
      <p:grpSp>
        <p:nvGrpSpPr>
          <p:cNvPr id="7" name="Group 7"/>
          <p:cNvGrpSpPr/>
          <p:nvPr/>
        </p:nvGrpSpPr>
        <p:grpSpPr>
          <a:xfrm>
            <a:off x="2853416" y="1352459"/>
            <a:ext cx="10675301" cy="823276"/>
            <a:chOff x="5410826" y="247457"/>
            <a:chExt cx="24817148" cy="1913890"/>
          </a:xfrm>
        </p:grpSpPr>
        <p:sp>
          <p:nvSpPr>
            <p:cNvPr id="8" name="Freeform 8"/>
            <p:cNvSpPr/>
            <p:nvPr/>
          </p:nvSpPr>
          <p:spPr>
            <a:xfrm>
              <a:off x="5410826" y="247457"/>
              <a:ext cx="24817148" cy="1913890"/>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FFF3ED"/>
            </a:solidFill>
          </p:spPr>
          <p:txBody>
            <a:bodyPr/>
            <a:lstStyle/>
            <a:p>
              <a:pPr algn="ctr"/>
              <a:r>
                <a:rPr lang="en-US" sz="5400" b="1">
                  <a:latin typeface="Arial" panose="020B0604020202020204" pitchFamily="34" charset="0"/>
                  <a:cs typeface="Arial" panose="020B0604020202020204" pitchFamily="34" charset="0"/>
                </a:rPr>
                <a:t>KHỞI ĐỘNG</a:t>
              </a:r>
            </a:p>
          </p:txBody>
        </p:sp>
      </p:grpSp>
      <p:sp>
        <p:nvSpPr>
          <p:cNvPr id="9" name="AutoShape 9"/>
          <p:cNvSpPr/>
          <p:nvPr/>
        </p:nvSpPr>
        <p:spPr>
          <a:xfrm>
            <a:off x="15233679" y="1922327"/>
            <a:ext cx="450550" cy="0"/>
          </a:xfrm>
          <a:prstGeom prst="line">
            <a:avLst/>
          </a:prstGeom>
          <a:ln w="47625" cap="rnd">
            <a:solidFill>
              <a:srgbClr val="704430"/>
            </a:solidFill>
            <a:prstDash val="solid"/>
            <a:headEnd type="none" w="sm" len="sm"/>
            <a:tailEnd type="none" w="sm" len="sm"/>
          </a:ln>
        </p:spPr>
        <p:txBody>
          <a:bodyPr/>
          <a:lstStyle/>
          <a:p>
            <a:endParaRPr lang="vi-VN"/>
          </a:p>
        </p:txBody>
      </p:sp>
      <p:sp>
        <p:nvSpPr>
          <p:cNvPr id="10" name="AutoShape 10"/>
          <p:cNvSpPr/>
          <p:nvPr/>
        </p:nvSpPr>
        <p:spPr>
          <a:xfrm>
            <a:off x="15233679" y="2114076"/>
            <a:ext cx="450550" cy="0"/>
          </a:xfrm>
          <a:prstGeom prst="line">
            <a:avLst/>
          </a:prstGeom>
          <a:ln w="47625" cap="rnd">
            <a:solidFill>
              <a:srgbClr val="704430"/>
            </a:solidFill>
            <a:prstDash val="solid"/>
            <a:headEnd type="none" w="sm" len="sm"/>
            <a:tailEnd type="none" w="sm" len="sm"/>
          </a:ln>
        </p:spPr>
        <p:txBody>
          <a:bodyPr/>
          <a:lstStyle/>
          <a:p>
            <a:endParaRPr lang="vi-VN"/>
          </a:p>
        </p:txBody>
      </p:sp>
      <p:sp>
        <p:nvSpPr>
          <p:cNvPr id="11" name="AutoShape 11"/>
          <p:cNvSpPr/>
          <p:nvPr/>
        </p:nvSpPr>
        <p:spPr>
          <a:xfrm>
            <a:off x="15233679" y="2305825"/>
            <a:ext cx="450550" cy="0"/>
          </a:xfrm>
          <a:prstGeom prst="line">
            <a:avLst/>
          </a:prstGeom>
          <a:ln w="47625" cap="rnd">
            <a:solidFill>
              <a:srgbClr val="704430"/>
            </a:solidFill>
            <a:prstDash val="solid"/>
            <a:headEnd type="none" w="sm" len="sm"/>
            <a:tailEnd type="none" w="sm" len="sm"/>
          </a:ln>
        </p:spPr>
        <p:txBody>
          <a:bodyPr/>
          <a:lstStyle/>
          <a:p>
            <a:endParaRPr lang="vi-VN"/>
          </a:p>
        </p:txBody>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442623" y="1599028"/>
            <a:ext cx="456119" cy="516849"/>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795150" y="1736867"/>
            <a:ext cx="758021" cy="758021"/>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20741" y="1536509"/>
            <a:ext cx="538384" cy="516849"/>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926449" y="1558762"/>
            <a:ext cx="394685" cy="516849"/>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78603" flipH="1">
            <a:off x="-561173" y="7480008"/>
            <a:ext cx="3235365" cy="3277074"/>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918420" y="7544833"/>
            <a:ext cx="2739285" cy="2788076"/>
          </a:xfrm>
          <a:prstGeom prst="rect">
            <a:avLst/>
          </a:prstGeom>
        </p:spPr>
      </p:pic>
      <p:sp>
        <p:nvSpPr>
          <p:cNvPr id="20" name="TextBox 20"/>
          <p:cNvSpPr txBox="1"/>
          <p:nvPr/>
        </p:nvSpPr>
        <p:spPr>
          <a:xfrm>
            <a:off x="2082183" y="2709143"/>
            <a:ext cx="7727820" cy="2390334"/>
          </a:xfrm>
          <a:prstGeom prst="rect">
            <a:avLst/>
          </a:prstGeom>
        </p:spPr>
        <p:txBody>
          <a:bodyPr wrap="square" lIns="0" tIns="0" rIns="0" bIns="0" rtlCol="0" anchor="t">
            <a:spAutoFit/>
          </a:bodyPr>
          <a:lstStyle/>
          <a:p>
            <a:pPr algn="just">
              <a:lnSpc>
                <a:spcPct val="150000"/>
              </a:lnSpc>
              <a:spcAft>
                <a:spcPts val="800"/>
              </a:spcAft>
            </a:pPr>
            <a:r>
              <a:rPr lang="nl-NL" sz="3600">
                <a:latin typeface="Arial" panose="020B0604020202020204" pitchFamily="34" charset="0"/>
                <a:ea typeface="Calibri" panose="020F0502020204030204" pitchFamily="34" charset="0"/>
                <a:cs typeface="Arial" panose="020B0604020202020204" pitchFamily="34" charset="0"/>
              </a:rPr>
              <a:t>Sơ đồ Hình 1 cho biết lịch thi đấu giải bóng đá UEFA Champions League 2020 – 2021 bắt đầu từ vòng tứ kết. </a:t>
            </a:r>
            <a:endParaRPr lang="en-US" sz="3600">
              <a:latin typeface="Arial" panose="020B0604020202020204" pitchFamily="34" charset="0"/>
              <a:ea typeface="Calibri" panose="020F0502020204030204" pitchFamily="34" charset="0"/>
              <a:cs typeface="Arial" panose="020B0604020202020204" pitchFamily="34" charset="0"/>
            </a:endParaRPr>
          </a:p>
        </p:txBody>
      </p:sp>
      <p:pic>
        <p:nvPicPr>
          <p:cNvPr id="23" name="Picture 22" descr="Diagram&#10;&#10;Description automatically generated with low confidence">
            <a:extLst>
              <a:ext uri="{FF2B5EF4-FFF2-40B4-BE49-F238E27FC236}">
                <a16:creationId xmlns:a16="http://schemas.microsoft.com/office/drawing/2014/main" id="{F776EFA7-E29D-D312-6B09-4B94A829300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05585" y="3537592"/>
            <a:ext cx="6313436" cy="4134856"/>
          </a:xfrm>
          <a:prstGeom prst="rect">
            <a:avLst/>
          </a:prstGeom>
        </p:spPr>
      </p:pic>
      <p:sp>
        <p:nvSpPr>
          <p:cNvPr id="25" name="TextBox 24">
            <a:extLst>
              <a:ext uri="{FF2B5EF4-FFF2-40B4-BE49-F238E27FC236}">
                <a16:creationId xmlns:a16="http://schemas.microsoft.com/office/drawing/2014/main" id="{6F69F1A0-4A28-8FC6-F547-CF2755E9F587}"/>
              </a:ext>
            </a:extLst>
          </p:cNvPr>
          <p:cNvSpPr txBox="1"/>
          <p:nvPr/>
        </p:nvSpPr>
        <p:spPr>
          <a:xfrm>
            <a:off x="2026037" y="5054234"/>
            <a:ext cx="7727820" cy="3671583"/>
          </a:xfrm>
          <a:prstGeom prst="rect">
            <a:avLst/>
          </a:prstGeom>
          <a:noFill/>
        </p:spPr>
        <p:txBody>
          <a:bodyPr wrap="square">
            <a:spAutoFit/>
          </a:bodyPr>
          <a:lstStyle/>
          <a:p>
            <a:pPr algn="just">
              <a:lnSpc>
                <a:spcPct val="150000"/>
              </a:lnSpc>
              <a:spcAft>
                <a:spcPts val="800"/>
              </a:spcAft>
            </a:pPr>
            <a:r>
              <a:rPr lang="nl-NL" sz="4000">
                <a:latin typeface="Arial" panose="020B0604020202020204" pitchFamily="34" charset="0"/>
                <a:ea typeface="Calibri" panose="020F0502020204030204" pitchFamily="34" charset="0"/>
                <a:cs typeface="Arial" panose="020B0604020202020204" pitchFamily="34" charset="0"/>
              </a:rPr>
              <a:t>Có bao nhiêu trận đấu của giải bóng đá UEFA Champions League 2020 – 2021 bắt đầu từ vòng tứ kết? </a:t>
            </a:r>
            <a:endParaRPr lang="en-US" sz="400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E8EBC-5F87-5952-4198-6B0937199C18}"/>
            </a:ext>
          </a:extLst>
        </p:cNvPr>
        <p:cNvGrpSpPr/>
        <p:nvPr/>
      </p:nvGrpSpPr>
      <p:grpSpPr>
        <a:xfrm>
          <a:off x="0" y="0"/>
          <a:ext cx="0" cy="0"/>
          <a:chOff x="0" y="0"/>
          <a:chExt cx="0" cy="0"/>
        </a:xfrm>
      </p:grpSpPr>
      <p:pic>
        <p:nvPicPr>
          <p:cNvPr id="3" name="Picture 3">
            <a:extLst>
              <a:ext uri="{FF2B5EF4-FFF2-40B4-BE49-F238E27FC236}">
                <a16:creationId xmlns:a16="http://schemas.microsoft.com/office/drawing/2014/main" id="{8B5C20BF-81ED-5BC3-063A-7B68385DA54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1006" flipH="1">
            <a:off x="639969" y="4421751"/>
            <a:ext cx="4303586" cy="4327189"/>
          </a:xfrm>
          <a:prstGeom prst="rect">
            <a:avLst/>
          </a:prstGeom>
        </p:spPr>
      </p:pic>
      <p:pic>
        <p:nvPicPr>
          <p:cNvPr id="4" name="Picture 4">
            <a:extLst>
              <a:ext uri="{FF2B5EF4-FFF2-40B4-BE49-F238E27FC236}">
                <a16:creationId xmlns:a16="http://schemas.microsoft.com/office/drawing/2014/main" id="{35E4A67E-15A8-FE4D-DDD8-BAFF6E545E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49273">
            <a:off x="13857850" y="620382"/>
            <a:ext cx="3688758" cy="2441287"/>
          </a:xfrm>
          <a:prstGeom prst="rect">
            <a:avLst/>
          </a:prstGeom>
        </p:spPr>
      </p:pic>
      <p:grpSp>
        <p:nvGrpSpPr>
          <p:cNvPr id="5" name="Group 5">
            <a:extLst>
              <a:ext uri="{FF2B5EF4-FFF2-40B4-BE49-F238E27FC236}">
                <a16:creationId xmlns:a16="http://schemas.microsoft.com/office/drawing/2014/main" id="{F763BA1B-E5F5-9E85-DEAC-066CB672F62C}"/>
              </a:ext>
            </a:extLst>
          </p:cNvPr>
          <p:cNvGrpSpPr/>
          <p:nvPr/>
        </p:nvGrpSpPr>
        <p:grpSpPr>
          <a:xfrm>
            <a:off x="4254596" y="1638300"/>
            <a:ext cx="14097000" cy="8077200"/>
            <a:chOff x="0" y="0"/>
            <a:chExt cx="1783295" cy="1868155"/>
          </a:xfrm>
        </p:grpSpPr>
        <p:sp>
          <p:nvSpPr>
            <p:cNvPr id="6" name="Freeform 6">
              <a:extLst>
                <a:ext uri="{FF2B5EF4-FFF2-40B4-BE49-F238E27FC236}">
                  <a16:creationId xmlns:a16="http://schemas.microsoft.com/office/drawing/2014/main" id="{38E89C7F-8BCD-2486-E4CF-38974C20D74E}"/>
                </a:ext>
              </a:extLst>
            </p:cNvPr>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txBody>
            <a:bodyPr/>
            <a:lstStyle/>
            <a:p>
              <a:endParaRPr lang="en-US"/>
            </a:p>
          </p:txBody>
        </p:sp>
        <p:sp>
          <p:nvSpPr>
            <p:cNvPr id="7" name="Freeform 7">
              <a:extLst>
                <a:ext uri="{FF2B5EF4-FFF2-40B4-BE49-F238E27FC236}">
                  <a16:creationId xmlns:a16="http://schemas.microsoft.com/office/drawing/2014/main" id="{69BCA1CF-CE5A-8FE0-CE42-A8C917B3FCFB}"/>
                </a:ext>
              </a:extLst>
            </p:cNvPr>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txBody>
            <a:bodyPr/>
            <a:lstStyle/>
            <a:p>
              <a:endParaRPr lang="en-US"/>
            </a:p>
          </p:txBody>
        </p:sp>
        <p:sp>
          <p:nvSpPr>
            <p:cNvPr id="8" name="Freeform 8">
              <a:extLst>
                <a:ext uri="{FF2B5EF4-FFF2-40B4-BE49-F238E27FC236}">
                  <a16:creationId xmlns:a16="http://schemas.microsoft.com/office/drawing/2014/main" id="{606FC570-30D5-84F4-6C42-54DF0425B2DE}"/>
                </a:ext>
              </a:extLst>
            </p:cNvPr>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txBody>
            <a:bodyPr/>
            <a:lstStyle/>
            <a:p>
              <a:endParaRPr lang="en-US"/>
            </a:p>
          </p:txBody>
        </p:sp>
      </p:grpSp>
      <p:grpSp>
        <p:nvGrpSpPr>
          <p:cNvPr id="13" name="Group 13">
            <a:extLst>
              <a:ext uri="{FF2B5EF4-FFF2-40B4-BE49-F238E27FC236}">
                <a16:creationId xmlns:a16="http://schemas.microsoft.com/office/drawing/2014/main" id="{984BF06F-D6CA-248D-F93A-D558152936EB}"/>
              </a:ext>
            </a:extLst>
          </p:cNvPr>
          <p:cNvGrpSpPr/>
          <p:nvPr/>
        </p:nvGrpSpPr>
        <p:grpSpPr>
          <a:xfrm>
            <a:off x="4501208" y="2027112"/>
            <a:ext cx="7976074" cy="1013232"/>
            <a:chOff x="0" y="0"/>
            <a:chExt cx="12322884" cy="1913890"/>
          </a:xfrm>
        </p:grpSpPr>
        <p:sp>
          <p:nvSpPr>
            <p:cNvPr id="14" name="Freeform 14">
              <a:extLst>
                <a:ext uri="{FF2B5EF4-FFF2-40B4-BE49-F238E27FC236}">
                  <a16:creationId xmlns:a16="http://schemas.microsoft.com/office/drawing/2014/main" id="{EF294127-4649-3AB2-9E74-B1509E2F8F6F}"/>
                </a:ext>
              </a:extLst>
            </p:cNvPr>
            <p:cNvSpPr/>
            <p:nvPr/>
          </p:nvSpPr>
          <p:spPr>
            <a:xfrm>
              <a:off x="0" y="0"/>
              <a:ext cx="12322884" cy="1913890"/>
            </a:xfrm>
            <a:custGeom>
              <a:avLst/>
              <a:gdLst/>
              <a:ahLst/>
              <a:cxnLst/>
              <a:rect l="l" t="t" r="r" b="b"/>
              <a:pathLst>
                <a:path w="12322884" h="1913890">
                  <a:moveTo>
                    <a:pt x="12322884" y="956945"/>
                  </a:moveTo>
                  <a:lnTo>
                    <a:pt x="12322884" y="956945"/>
                  </a:lnTo>
                  <a:cubicBezTo>
                    <a:pt x="12322884" y="1485392"/>
                    <a:pt x="11894514" y="1913890"/>
                    <a:pt x="11365940" y="1913890"/>
                  </a:cubicBezTo>
                  <a:lnTo>
                    <a:pt x="956945" y="1913890"/>
                  </a:lnTo>
                  <a:cubicBezTo>
                    <a:pt x="428371" y="1913890"/>
                    <a:pt x="0" y="1485392"/>
                    <a:pt x="0" y="956945"/>
                  </a:cubicBezTo>
                  <a:lnTo>
                    <a:pt x="0" y="956945"/>
                  </a:lnTo>
                  <a:cubicBezTo>
                    <a:pt x="0" y="428371"/>
                    <a:pt x="428371" y="0"/>
                    <a:pt x="956945" y="0"/>
                  </a:cubicBezTo>
                  <a:lnTo>
                    <a:pt x="11365939" y="0"/>
                  </a:lnTo>
                  <a:cubicBezTo>
                    <a:pt x="11894386" y="0"/>
                    <a:pt x="12322884" y="428371"/>
                    <a:pt x="12322884" y="956945"/>
                  </a:cubicBezTo>
                  <a:close/>
                </a:path>
              </a:pathLst>
            </a:custGeom>
            <a:solidFill>
              <a:srgbClr val="B9DDBF"/>
            </a:solidFill>
          </p:spPr>
          <p:txBody>
            <a:bodyPr/>
            <a:lstStyle/>
            <a:p>
              <a:endParaRPr lang="en-US"/>
            </a:p>
          </p:txBody>
        </p:sp>
      </p:grpSp>
      <p:sp>
        <p:nvSpPr>
          <p:cNvPr id="19" name="TextBox 19">
            <a:extLst>
              <a:ext uri="{FF2B5EF4-FFF2-40B4-BE49-F238E27FC236}">
                <a16:creationId xmlns:a16="http://schemas.microsoft.com/office/drawing/2014/main" id="{D62E7318-B43D-3F2B-2157-7368AC6B1259}"/>
              </a:ext>
            </a:extLst>
          </p:cNvPr>
          <p:cNvSpPr txBox="1"/>
          <p:nvPr/>
        </p:nvSpPr>
        <p:spPr>
          <a:xfrm>
            <a:off x="37885" y="1332725"/>
            <a:ext cx="3467315" cy="1143775"/>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ts val="9900"/>
              </a:lnSpc>
            </a:pPr>
            <a:r>
              <a:rPr lang="en-US" sz="6000">
                <a:solidFill>
                  <a:schemeClr val="tx1"/>
                </a:solidFill>
                <a:latin typeface="Arial" panose="020B0604020202020204" pitchFamily="34" charset="0"/>
                <a:cs typeface="Arial" panose="020B0604020202020204" pitchFamily="34" charset="0"/>
              </a:rPr>
              <a:t>Nhận xét</a:t>
            </a:r>
            <a:endParaRPr lang="en-US" sz="6000">
              <a:solidFill>
                <a:srgbClr val="FFF3ED"/>
              </a:solidFill>
              <a:latin typeface="Arial" panose="020B0604020202020204" pitchFamily="34" charset="0"/>
              <a:cs typeface="Arial" panose="020B0604020202020204" pitchFamily="34" charset="0"/>
            </a:endParaRPr>
          </a:p>
        </p:txBody>
      </p:sp>
      <p:sp>
        <p:nvSpPr>
          <p:cNvPr id="22" name="TextBox 22">
            <a:extLst>
              <a:ext uri="{FF2B5EF4-FFF2-40B4-BE49-F238E27FC236}">
                <a16:creationId xmlns:a16="http://schemas.microsoft.com/office/drawing/2014/main" id="{FA288782-B8EE-630F-72B2-8BF8E68754C0}"/>
              </a:ext>
            </a:extLst>
          </p:cNvPr>
          <p:cNvSpPr txBox="1"/>
          <p:nvPr/>
        </p:nvSpPr>
        <p:spPr>
          <a:xfrm>
            <a:off x="3307648" y="2380884"/>
            <a:ext cx="10363194" cy="405304"/>
          </a:xfrm>
          <a:prstGeom prst="rect">
            <a:avLst/>
          </a:prstGeom>
        </p:spPr>
        <p:txBody>
          <a:bodyPr wrap="square" lIns="0" tIns="0" rIns="0" bIns="0" rtlCol="0" anchor="t">
            <a:spAutoFit/>
          </a:bodyPr>
          <a:lstStyle/>
          <a:p>
            <a:pPr algn="ctr">
              <a:lnSpc>
                <a:spcPts val="2999"/>
              </a:lnSpc>
            </a:pPr>
            <a:r>
              <a:rPr lang="en-US" sz="4000" b="1">
                <a:latin typeface="Arial" panose="020B0604020202020204" pitchFamily="34" charset="0"/>
                <a:cs typeface="Arial" panose="020B0604020202020204" pitchFamily="34" charset="0"/>
              </a:rPr>
              <a:t>Tương tự ta có quy tắc sau</a:t>
            </a:r>
          </a:p>
        </p:txBody>
      </p:sp>
      <p:sp>
        <p:nvSpPr>
          <p:cNvPr id="25" name="TextBox 24">
            <a:extLst>
              <a:ext uri="{FF2B5EF4-FFF2-40B4-BE49-F238E27FC236}">
                <a16:creationId xmlns:a16="http://schemas.microsoft.com/office/drawing/2014/main" id="{EBD8C43B-57CD-F2B8-8C1C-1A7F13785329}"/>
              </a:ext>
            </a:extLst>
          </p:cNvPr>
          <p:cNvSpPr txBox="1"/>
          <p:nvPr/>
        </p:nvSpPr>
        <p:spPr>
          <a:xfrm>
            <a:off x="4501208" y="2957035"/>
            <a:ext cx="12640010" cy="5005281"/>
          </a:xfrm>
          <a:prstGeom prst="rect">
            <a:avLst/>
          </a:prstGeom>
          <a:noFill/>
          <a:ln>
            <a:noFill/>
          </a:ln>
        </p:spPr>
        <p:txBody>
          <a:bodyPr wrap="square">
            <a:spAutoFit/>
          </a:bodyPr>
          <a:lstStyle/>
          <a:p>
            <a:pPr algn="just">
              <a:lnSpc>
                <a:spcPct val="150000"/>
              </a:lnSpc>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công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việc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được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hoàn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thành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trong</a:t>
            </a:r>
            <a:r>
              <a:rPr lang="en-US" sz="4000" dirty="0">
                <a:latin typeface="Arial" panose="020B0604020202020204" pitchFamily="34" charset="0"/>
                <a:ea typeface="Times New Roman" panose="02020603050405020304" pitchFamily="18" charset="0"/>
                <a:cs typeface="Arial" panose="020B0604020202020204" pitchFamily="34" charset="0"/>
              </a:rPr>
              <a:t> n </a:t>
            </a:r>
            <a:r>
              <a:rPr lang="en-US" sz="4000" dirty="0" err="1">
                <a:latin typeface="Arial" panose="020B0604020202020204" pitchFamily="34" charset="0"/>
                <a:ea typeface="Times New Roman" panose="02020603050405020304" pitchFamily="18" charset="0"/>
                <a:cs typeface="Arial" panose="020B0604020202020204" pitchFamily="34" charset="0"/>
              </a:rPr>
              <a:t>giai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đoạn</a:t>
            </a:r>
            <a:r>
              <a:rPr lang="en-US" sz="4000" dirty="0">
                <a:latin typeface="Arial" panose="020B0604020202020204" pitchFamily="34" charset="0"/>
                <a:ea typeface="Times New Roman" panose="02020603050405020304" pitchFamily="18" charset="0"/>
                <a:cs typeface="Arial" panose="020B0604020202020204" pitchFamily="34" charset="0"/>
              </a:rPr>
              <a:t>. </a:t>
            </a:r>
          </a:p>
          <a:p>
            <a:pPr marL="571500" indent="-571500" algn="just">
              <a:lnSpc>
                <a:spcPct val="150000"/>
              </a:lnSpc>
              <a:spcAft>
                <a:spcPts val="800"/>
              </a:spcAft>
              <a:buFontTx/>
              <a:buChar char="-"/>
            </a:pPr>
            <a:r>
              <a:rPr lang="en-US" sz="4000" dirty="0">
                <a:latin typeface="Arial" panose="020B0604020202020204" pitchFamily="34" charset="0"/>
                <a:ea typeface="Calibri" panose="020F0502020204030204" pitchFamily="34" charset="0"/>
                <a:cs typeface="Arial" panose="020B0604020202020204" pitchFamily="34" charset="0"/>
              </a:rPr>
              <a:t>GĐ 1: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m</a:t>
            </a:r>
            <a:r>
              <a:rPr lang="en-US" sz="4000" baseline="-25000" dirty="0">
                <a:latin typeface="Arial" panose="020B0604020202020204" pitchFamily="34" charset="0"/>
                <a:ea typeface="Calibri" panose="020F0502020204030204" pitchFamily="34" charset="0"/>
                <a:cs typeface="Arial" panose="020B0604020202020204" pitchFamily="34" charset="0"/>
              </a:rPr>
              <a:t>1 </a:t>
            </a:r>
            <a:r>
              <a:rPr lang="en-US" sz="4000" dirty="0" err="1">
                <a:latin typeface="Arial" panose="020B0604020202020204" pitchFamily="34" charset="0"/>
                <a:ea typeface="Calibri" panose="020F0502020204030204" pitchFamily="34" charset="0"/>
                <a:cs typeface="Arial" panose="020B0604020202020204" pitchFamily="34" charset="0"/>
              </a:rPr>
              <a:t>cách</a:t>
            </a:r>
            <a:endParaRPr lang="en-US" sz="4000"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Tx/>
              <a:buChar char="-"/>
            </a:pPr>
            <a:r>
              <a:rPr lang="en-US" sz="4000" dirty="0">
                <a:latin typeface="Arial" panose="020B0604020202020204" pitchFamily="34" charset="0"/>
                <a:ea typeface="Calibri" panose="020F0502020204030204" pitchFamily="34" charset="0"/>
                <a:cs typeface="Arial" panose="020B0604020202020204" pitchFamily="34" charset="0"/>
              </a:rPr>
              <a:t>GĐ 2: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m</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endParaRPr lang="en-US" sz="4000"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Tx/>
              <a:buChar char="-"/>
            </a:pPr>
            <a:r>
              <a:rPr lang="en-US" sz="4000" dirty="0">
                <a:latin typeface="Arial" panose="020B0604020202020204" pitchFamily="34" charset="0"/>
                <a:ea typeface="Calibri" panose="020F0502020204030204" pitchFamily="34" charset="0"/>
                <a:cs typeface="Arial" panose="020B0604020202020204" pitchFamily="34" charset="0"/>
              </a:rPr>
              <a:t>......</a:t>
            </a:r>
          </a:p>
          <a:p>
            <a:pPr marL="457200" indent="-457200" algn="just">
              <a:lnSpc>
                <a:spcPct val="150000"/>
              </a:lnSpc>
              <a:spcAft>
                <a:spcPts val="800"/>
              </a:spcAft>
              <a:buFontTx/>
              <a:buChar char="-"/>
            </a:pPr>
            <a:r>
              <a:rPr lang="en-US" sz="4000" dirty="0">
                <a:latin typeface="Arial" panose="020B0604020202020204" pitchFamily="34" charset="0"/>
                <a:ea typeface="Calibri" panose="020F0502020204030204" pitchFamily="34" charset="0"/>
                <a:cs typeface="Arial" panose="020B0604020202020204" pitchFamily="34" charset="0"/>
              </a:rPr>
              <a:t>GĐ n: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a:t>
            </a:r>
            <a:r>
              <a:rPr lang="en-US" sz="4000" baseline="-25000" dirty="0" err="1">
                <a:latin typeface="Arial" panose="020B0604020202020204" pitchFamily="34" charset="0"/>
                <a:ea typeface="Calibri" panose="020F0502020204030204" pitchFamily="34" charset="0"/>
                <a:cs typeface="Arial" panose="020B0604020202020204" pitchFamily="34" charset="0"/>
              </a:rPr>
              <a:t>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cách</a:t>
            </a:r>
            <a:endParaRPr lang="en-US" sz="3200" dirty="0">
              <a:latin typeface="Arial" panose="020B0604020202020204" pitchFamily="34" charset="0"/>
              <a:ea typeface="Calibri" panose="020F0502020204030204" pitchFamily="34" charset="0"/>
              <a:cs typeface="Arial" panose="020B0604020202020204" pitchFamily="34" charset="0"/>
            </a:endParaRPr>
          </a:p>
        </p:txBody>
      </p:sp>
      <p:sp>
        <p:nvSpPr>
          <p:cNvPr id="2" name="Right Brace 1">
            <a:extLst>
              <a:ext uri="{FF2B5EF4-FFF2-40B4-BE49-F238E27FC236}">
                <a16:creationId xmlns:a16="http://schemas.microsoft.com/office/drawing/2014/main" id="{8FC85C37-6375-34C2-F792-8F48859F5238}"/>
              </a:ext>
            </a:extLst>
          </p:cNvPr>
          <p:cNvSpPr/>
          <p:nvPr/>
        </p:nvSpPr>
        <p:spPr>
          <a:xfrm>
            <a:off x="9330285" y="4359626"/>
            <a:ext cx="609600" cy="36576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9" name="Arrow: Right 8">
            <a:extLst>
              <a:ext uri="{FF2B5EF4-FFF2-40B4-BE49-F238E27FC236}">
                <a16:creationId xmlns:a16="http://schemas.microsoft.com/office/drawing/2014/main" id="{3A43E63B-F904-5A5E-BE23-12B1A3685794}"/>
              </a:ext>
            </a:extLst>
          </p:cNvPr>
          <p:cNvSpPr/>
          <p:nvPr/>
        </p:nvSpPr>
        <p:spPr>
          <a:xfrm>
            <a:off x="10089646" y="6074463"/>
            <a:ext cx="495051" cy="212037"/>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9">
            <a:extLst>
              <a:ext uri="{FF2B5EF4-FFF2-40B4-BE49-F238E27FC236}">
                <a16:creationId xmlns:a16="http://schemas.microsoft.com/office/drawing/2014/main" id="{7B184D6C-E36E-A458-0BA1-12E30E1C925D}"/>
              </a:ext>
            </a:extLst>
          </p:cNvPr>
          <p:cNvSpPr txBox="1"/>
          <p:nvPr/>
        </p:nvSpPr>
        <p:spPr>
          <a:xfrm>
            <a:off x="10797908" y="5322131"/>
            <a:ext cx="6612384" cy="173259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ct val="150000"/>
              </a:lnSpc>
              <a:spcAft>
                <a:spcPts val="600"/>
              </a:spcAft>
            </a:pPr>
            <a:r>
              <a:rPr lang="en-US" sz="4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Số</a:t>
            </a:r>
            <a:r>
              <a:rPr lang="en-US" sz="4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4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cách</a:t>
            </a:r>
            <a:r>
              <a:rPr lang="en-US" sz="4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4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hoàn</a:t>
            </a:r>
            <a:r>
              <a:rPr lang="en-US" sz="4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4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thành</a:t>
            </a:r>
            <a:r>
              <a:rPr lang="en-US" sz="4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4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công</a:t>
            </a:r>
            <a:r>
              <a:rPr lang="en-US" sz="4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4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việc</a:t>
            </a:r>
            <a:r>
              <a:rPr lang="en-US" sz="4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m</a:t>
            </a:r>
            <a:r>
              <a:rPr lang="en-US" sz="4000" baseline="-25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a:t>
            </a:r>
            <a:r>
              <a:rPr lang="en-US" sz="4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x m</a:t>
            </a:r>
            <a:r>
              <a:rPr lang="en-US" sz="4000" baseline="-25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r>
              <a:rPr lang="en-US" sz="4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x ...x </a:t>
            </a:r>
            <a:r>
              <a:rPr lang="en-US" sz="4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t>
            </a:r>
            <a:r>
              <a:rPr lang="en-US" sz="4000" baseline="-25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a:t>
            </a:r>
            <a:r>
              <a:rPr lang="en-US" sz="4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40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cách</a:t>
            </a:r>
            <a:r>
              <a:rPr lang="en-US" sz="4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67148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5" grpId="0" animBg="1"/>
      <p:bldP spid="2" grpId="0" animBg="1"/>
      <p:bldP spid="9"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FEA70-8DC8-3C43-103C-CAB739B4FE65}"/>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A47A46AC-CCC8-273D-8911-194C19282D4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9273">
            <a:off x="15669894" y="150869"/>
            <a:ext cx="2718649" cy="1799251"/>
          </a:xfrm>
          <a:prstGeom prst="rect">
            <a:avLst/>
          </a:prstGeom>
        </p:spPr>
      </p:pic>
      <p:grpSp>
        <p:nvGrpSpPr>
          <p:cNvPr id="5" name="Group 5">
            <a:extLst>
              <a:ext uri="{FF2B5EF4-FFF2-40B4-BE49-F238E27FC236}">
                <a16:creationId xmlns:a16="http://schemas.microsoft.com/office/drawing/2014/main" id="{F09B02B4-22CE-4E1E-ABD3-F6E632290202}"/>
              </a:ext>
            </a:extLst>
          </p:cNvPr>
          <p:cNvGrpSpPr/>
          <p:nvPr/>
        </p:nvGrpSpPr>
        <p:grpSpPr>
          <a:xfrm>
            <a:off x="1015125" y="1299622"/>
            <a:ext cx="6635406" cy="8464473"/>
            <a:chOff x="0" y="0"/>
            <a:chExt cx="1783295" cy="1868155"/>
          </a:xfrm>
        </p:grpSpPr>
        <p:sp>
          <p:nvSpPr>
            <p:cNvPr id="6" name="Freeform 6">
              <a:extLst>
                <a:ext uri="{FF2B5EF4-FFF2-40B4-BE49-F238E27FC236}">
                  <a16:creationId xmlns:a16="http://schemas.microsoft.com/office/drawing/2014/main" id="{D3CF803F-6CBA-0AF8-E8E8-1EE80EE82678}"/>
                </a:ext>
              </a:extLst>
            </p:cNvPr>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txBody>
            <a:bodyPr/>
            <a:lstStyle/>
            <a:p>
              <a:endParaRPr lang="en-US"/>
            </a:p>
          </p:txBody>
        </p:sp>
        <p:sp>
          <p:nvSpPr>
            <p:cNvPr id="7" name="Freeform 7">
              <a:extLst>
                <a:ext uri="{FF2B5EF4-FFF2-40B4-BE49-F238E27FC236}">
                  <a16:creationId xmlns:a16="http://schemas.microsoft.com/office/drawing/2014/main" id="{CC06BC21-3E16-5EA5-E661-71636B92F937}"/>
                </a:ext>
              </a:extLst>
            </p:cNvPr>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txBody>
            <a:bodyPr/>
            <a:lstStyle/>
            <a:p>
              <a:endParaRPr lang="en-US"/>
            </a:p>
          </p:txBody>
        </p:sp>
        <p:sp>
          <p:nvSpPr>
            <p:cNvPr id="8" name="Freeform 8">
              <a:extLst>
                <a:ext uri="{FF2B5EF4-FFF2-40B4-BE49-F238E27FC236}">
                  <a16:creationId xmlns:a16="http://schemas.microsoft.com/office/drawing/2014/main" id="{D6DA6FB6-9BC4-DEFA-4A4D-094DE027EEDB}"/>
                </a:ext>
              </a:extLst>
            </p:cNvPr>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txBody>
            <a:bodyPr/>
            <a:lstStyle/>
            <a:p>
              <a:endParaRPr lang="en-US"/>
            </a:p>
          </p:txBody>
        </p:sp>
      </p:grpSp>
      <p:grpSp>
        <p:nvGrpSpPr>
          <p:cNvPr id="13" name="Group 13">
            <a:extLst>
              <a:ext uri="{FF2B5EF4-FFF2-40B4-BE49-F238E27FC236}">
                <a16:creationId xmlns:a16="http://schemas.microsoft.com/office/drawing/2014/main" id="{25C432EC-0771-8312-34D4-82357FDD2C66}"/>
              </a:ext>
            </a:extLst>
          </p:cNvPr>
          <p:cNvGrpSpPr/>
          <p:nvPr/>
        </p:nvGrpSpPr>
        <p:grpSpPr>
          <a:xfrm>
            <a:off x="685800" y="190071"/>
            <a:ext cx="8839200" cy="929118"/>
            <a:chOff x="-5417820" y="-5631916"/>
            <a:chExt cx="12322884" cy="1913890"/>
          </a:xfrm>
        </p:grpSpPr>
        <p:sp>
          <p:nvSpPr>
            <p:cNvPr id="14" name="Freeform 14">
              <a:extLst>
                <a:ext uri="{FF2B5EF4-FFF2-40B4-BE49-F238E27FC236}">
                  <a16:creationId xmlns:a16="http://schemas.microsoft.com/office/drawing/2014/main" id="{A2095692-4CD3-83CB-EC1B-E3E897FB8EFE}"/>
                </a:ext>
              </a:extLst>
            </p:cNvPr>
            <p:cNvSpPr/>
            <p:nvPr/>
          </p:nvSpPr>
          <p:spPr>
            <a:xfrm>
              <a:off x="-5417820" y="-5631916"/>
              <a:ext cx="12322884" cy="1913890"/>
            </a:xfrm>
            <a:custGeom>
              <a:avLst/>
              <a:gdLst/>
              <a:ahLst/>
              <a:cxnLst/>
              <a:rect l="l" t="t" r="r" b="b"/>
              <a:pathLst>
                <a:path w="12322884" h="1913890">
                  <a:moveTo>
                    <a:pt x="12322884" y="956945"/>
                  </a:moveTo>
                  <a:lnTo>
                    <a:pt x="12322884" y="956945"/>
                  </a:lnTo>
                  <a:cubicBezTo>
                    <a:pt x="12322884" y="1485392"/>
                    <a:pt x="11894514" y="1913890"/>
                    <a:pt x="11365940" y="1913890"/>
                  </a:cubicBezTo>
                  <a:lnTo>
                    <a:pt x="956945" y="1913890"/>
                  </a:lnTo>
                  <a:cubicBezTo>
                    <a:pt x="428371" y="1913890"/>
                    <a:pt x="0" y="1485392"/>
                    <a:pt x="0" y="956945"/>
                  </a:cubicBezTo>
                  <a:lnTo>
                    <a:pt x="0" y="956945"/>
                  </a:lnTo>
                  <a:cubicBezTo>
                    <a:pt x="0" y="428371"/>
                    <a:pt x="428371" y="0"/>
                    <a:pt x="956945" y="0"/>
                  </a:cubicBezTo>
                  <a:lnTo>
                    <a:pt x="11365939" y="0"/>
                  </a:lnTo>
                  <a:cubicBezTo>
                    <a:pt x="11894386" y="0"/>
                    <a:pt x="12322884" y="428371"/>
                    <a:pt x="12322884" y="956945"/>
                  </a:cubicBezTo>
                  <a:close/>
                </a:path>
              </a:pathLst>
            </a:custGeom>
            <a:solidFill>
              <a:srgbClr val="B9DDBF"/>
            </a:solidFill>
          </p:spPr>
          <p:txBody>
            <a:bodyPr/>
            <a:lstStyle/>
            <a:p>
              <a:endParaRPr lang="en-US"/>
            </a:p>
          </p:txBody>
        </p:sp>
      </p:grpSp>
      <p:sp>
        <p:nvSpPr>
          <p:cNvPr id="22" name="TextBox 22">
            <a:extLst>
              <a:ext uri="{FF2B5EF4-FFF2-40B4-BE49-F238E27FC236}">
                <a16:creationId xmlns:a16="http://schemas.microsoft.com/office/drawing/2014/main" id="{086D5224-A6D4-0C2A-64A5-F4B835FF99B5}"/>
              </a:ext>
            </a:extLst>
          </p:cNvPr>
          <p:cNvSpPr txBox="1"/>
          <p:nvPr/>
        </p:nvSpPr>
        <p:spPr>
          <a:xfrm>
            <a:off x="152400" y="530525"/>
            <a:ext cx="8388837" cy="428643"/>
          </a:xfrm>
          <a:prstGeom prst="rect">
            <a:avLst/>
          </a:prstGeom>
        </p:spPr>
        <p:txBody>
          <a:bodyPr wrap="square" lIns="0" tIns="0" rIns="0" bIns="0" rtlCol="0" anchor="t">
            <a:spAutoFit/>
          </a:bodyPr>
          <a:lstStyle/>
          <a:p>
            <a:pPr algn="ctr">
              <a:lnSpc>
                <a:spcPts val="2999"/>
              </a:lnSpc>
            </a:pPr>
            <a:r>
              <a:rPr lang="en-US" sz="4800" b="1" dirty="0" err="1">
                <a:latin typeface="Arial" panose="020B0604020202020204" pitchFamily="34" charset="0"/>
                <a:cs typeface="Arial" panose="020B0604020202020204" pitchFamily="34" charset="0"/>
              </a:rPr>
              <a:t>Câu</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hỏi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trắc</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nghiệm</a:t>
            </a:r>
            <a:endParaRPr lang="en-US" sz="4800" b="1" dirty="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0BBA638F-3D40-2AD5-1105-43E1824EB98D}"/>
              </a:ext>
            </a:extLst>
          </p:cNvPr>
          <p:cNvSpPr/>
          <p:nvPr/>
        </p:nvSpPr>
        <p:spPr>
          <a:xfrm>
            <a:off x="4224913" y="7658100"/>
            <a:ext cx="685800" cy="6738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21F785D-3A60-5398-B9A1-0DCFFD88B352}"/>
              </a:ext>
            </a:extLst>
          </p:cNvPr>
          <p:cNvSpPr/>
          <p:nvPr/>
        </p:nvSpPr>
        <p:spPr>
          <a:xfrm>
            <a:off x="1015125" y="1196436"/>
            <a:ext cx="6025806" cy="82991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1</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Để</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đến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trường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bạn</a:t>
            </a:r>
            <a:r>
              <a:rPr lang="en-US" sz="3600" dirty="0">
                <a:solidFill>
                  <a:schemeClr val="tx1"/>
                </a:solidFill>
                <a:latin typeface="Times New Roman" panose="02020603050405020304" pitchFamily="18" charset="0"/>
                <a:cs typeface="Times New Roman" panose="02020603050405020304" pitchFamily="18" charset="0"/>
              </a:rPr>
              <a:t> Nam </a:t>
            </a:r>
            <a:r>
              <a:rPr lang="en-US" sz="3600" dirty="0" err="1">
                <a:solidFill>
                  <a:schemeClr val="tx1"/>
                </a:solidFill>
                <a:latin typeface="Times New Roman" panose="02020603050405020304" pitchFamily="18" charset="0"/>
                <a:cs typeface="Times New Roman" panose="02020603050405020304" pitchFamily="18" charset="0"/>
              </a:rPr>
              <a:t>phải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a:t>
            </a:r>
            <a:r>
              <a:rPr lang="en-US" sz="3600" dirty="0">
                <a:solidFill>
                  <a:schemeClr val="tx1"/>
                </a:solidFill>
                <a:latin typeface="Times New Roman" panose="02020603050405020304" pitchFamily="18" charset="0"/>
                <a:cs typeface="Times New Roman" panose="02020603050405020304" pitchFamily="18" charset="0"/>
              </a:rPr>
              <a:t> qua </a:t>
            </a:r>
            <a:r>
              <a:rPr lang="en-US" sz="3600" dirty="0" err="1">
                <a:solidFill>
                  <a:schemeClr val="tx1"/>
                </a:solidFill>
                <a:latin typeface="Times New Roman" panose="02020603050405020304" pitchFamily="18" charset="0"/>
                <a:cs typeface="Times New Roman" panose="02020603050405020304" pitchFamily="18" charset="0"/>
              </a:rPr>
              <a:t>chợ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đến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4 con </a:t>
            </a:r>
            <a:r>
              <a:rPr lang="en-US" sz="3600" dirty="0" err="1">
                <a:solidFill>
                  <a:schemeClr val="tx1"/>
                </a:solidFill>
                <a:latin typeface="Times New Roman" panose="02020603050405020304" pitchFamily="18" charset="0"/>
                <a:cs typeface="Times New Roman" panose="02020603050405020304" pitchFamily="18" charset="0"/>
              </a:rPr>
              <a:t>đường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đến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trường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3 con </a:t>
            </a:r>
            <a:r>
              <a:rPr lang="en-US" sz="3600" dirty="0" err="1">
                <a:solidFill>
                  <a:schemeClr val="tx1"/>
                </a:solidFill>
                <a:latin typeface="Times New Roman" panose="02020603050405020304" pitchFamily="18" charset="0"/>
                <a:cs typeface="Times New Roman" panose="02020603050405020304" pitchFamily="18" charset="0"/>
              </a:rPr>
              <a:t>đường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Hỏi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bao </a:t>
            </a:r>
            <a:r>
              <a:rPr lang="en-US" sz="3600" dirty="0" err="1">
                <a:solidFill>
                  <a:schemeClr val="tx1"/>
                </a:solidFill>
                <a:latin typeface="Times New Roman" panose="02020603050405020304" pitchFamily="18" charset="0"/>
                <a:cs typeface="Times New Roman" panose="02020603050405020304" pitchFamily="18" charset="0"/>
              </a:rPr>
              <a:t>nhiêu</a:t>
            </a:r>
            <a:r>
              <a:rPr lang="en-US" sz="3600" dirty="0">
                <a:solidFill>
                  <a:schemeClr val="tx1"/>
                </a:solidFill>
                <a:latin typeface="Times New Roman" panose="02020603050405020304" pitchFamily="18" charset="0"/>
                <a:cs typeface="Times New Roman" panose="02020603050405020304" pitchFamily="18" charset="0"/>
              </a:rPr>
              <a:t> con </a:t>
            </a:r>
            <a:r>
              <a:rPr lang="en-US" sz="3600" dirty="0" err="1">
                <a:solidFill>
                  <a:schemeClr val="tx1"/>
                </a:solidFill>
                <a:latin typeface="Times New Roman" panose="02020603050405020304" pitchFamily="18" charset="0"/>
                <a:cs typeface="Times New Roman" panose="02020603050405020304" pitchFamily="18" charset="0"/>
              </a:rPr>
              <a:t>đường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bạn</a:t>
            </a:r>
            <a:r>
              <a:rPr lang="en-US" sz="3600" dirty="0">
                <a:solidFill>
                  <a:schemeClr val="tx1"/>
                </a:solidFill>
                <a:latin typeface="Times New Roman" panose="02020603050405020304" pitchFamily="18" charset="0"/>
                <a:cs typeface="Times New Roman" panose="02020603050405020304" pitchFamily="18" charset="0"/>
              </a:rPr>
              <a:t> Nam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thể</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từ</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đến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trường</a:t>
            </a:r>
            <a:r>
              <a:rPr lang="en-US" sz="3600" dirty="0">
                <a:solidFill>
                  <a:schemeClr val="tx1"/>
                </a:solidFill>
                <a:latin typeface="Times New Roman" panose="02020603050405020304" pitchFamily="18" charset="0"/>
                <a:cs typeface="Times New Roman" panose="02020603050405020304" pitchFamily="18" charset="0"/>
              </a:rPr>
              <a:t>?</a:t>
            </a:r>
          </a:p>
          <a:p>
            <a:pPr marL="742950" indent="-742950" algn="ctr">
              <a:lnSpc>
                <a:spcPct val="150000"/>
              </a:lnSpc>
              <a:buAutoNum type="alphaUcPeriod"/>
            </a:pPr>
            <a:r>
              <a:rPr lang="en-US" sz="3600" dirty="0">
                <a:solidFill>
                  <a:schemeClr val="tx1"/>
                </a:solidFill>
                <a:latin typeface="Times New Roman" panose="02020603050405020304" pitchFamily="18" charset="0"/>
                <a:cs typeface="Times New Roman" panose="02020603050405020304" pitchFamily="18" charset="0"/>
              </a:rPr>
              <a:t>7 </a:t>
            </a:r>
            <a:r>
              <a:rPr lang="en-US" sz="3600" dirty="0" err="1">
                <a:solidFill>
                  <a:schemeClr val="tx1"/>
                </a:solidFill>
                <a:latin typeface="Times New Roman" panose="02020603050405020304" pitchFamily="18" charset="0"/>
                <a:cs typeface="Times New Roman" panose="02020603050405020304" pitchFamily="18" charset="0"/>
              </a:rPr>
              <a:t>cách</a:t>
            </a:r>
            <a:r>
              <a:rPr lang="en-US" sz="3600" dirty="0">
                <a:solidFill>
                  <a:schemeClr val="tx1"/>
                </a:solidFill>
                <a:latin typeface="Times New Roman" panose="02020603050405020304" pitchFamily="18" charset="0"/>
                <a:cs typeface="Times New Roman" panose="02020603050405020304" pitchFamily="18" charset="0"/>
              </a:rPr>
              <a:t>        B. 12 </a:t>
            </a:r>
            <a:r>
              <a:rPr lang="en-US" sz="3600" dirty="0" err="1">
                <a:solidFill>
                  <a:schemeClr val="tx1"/>
                </a:solidFill>
                <a:latin typeface="Times New Roman" panose="02020603050405020304" pitchFamily="18" charset="0"/>
                <a:cs typeface="Times New Roman" panose="02020603050405020304" pitchFamily="18" charset="0"/>
              </a:rPr>
              <a:t>cách</a:t>
            </a:r>
            <a:endParaRPr lang="en-US" sz="3600"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3600" dirty="0">
                <a:solidFill>
                  <a:schemeClr val="tx1"/>
                </a:solidFill>
                <a:latin typeface="Times New Roman" panose="02020603050405020304" pitchFamily="18" charset="0"/>
                <a:cs typeface="Times New Roman" panose="02020603050405020304" pitchFamily="18" charset="0"/>
              </a:rPr>
              <a:t>C. 14 </a:t>
            </a:r>
            <a:r>
              <a:rPr lang="en-US" sz="3600" dirty="0" err="1">
                <a:solidFill>
                  <a:schemeClr val="tx1"/>
                </a:solidFill>
                <a:latin typeface="Times New Roman" panose="02020603050405020304" pitchFamily="18" charset="0"/>
                <a:cs typeface="Times New Roman" panose="02020603050405020304" pitchFamily="18" charset="0"/>
              </a:rPr>
              <a:t>cách</a:t>
            </a:r>
            <a:r>
              <a:rPr lang="en-US" sz="3600" dirty="0">
                <a:solidFill>
                  <a:schemeClr val="tx1"/>
                </a:solidFill>
                <a:latin typeface="Times New Roman" panose="02020603050405020304" pitchFamily="18" charset="0"/>
                <a:cs typeface="Times New Roman" panose="02020603050405020304" pitchFamily="18" charset="0"/>
              </a:rPr>
              <a:t>        D. 16 </a:t>
            </a:r>
            <a:r>
              <a:rPr lang="en-US" sz="3600" dirty="0" err="1">
                <a:solidFill>
                  <a:schemeClr val="tx1"/>
                </a:solidFill>
                <a:latin typeface="Times New Roman" panose="02020603050405020304" pitchFamily="18" charset="0"/>
                <a:cs typeface="Times New Roman" panose="02020603050405020304" pitchFamily="18" charset="0"/>
              </a:rPr>
              <a:t>cách</a:t>
            </a:r>
            <a:endParaRPr lang="en-US" sz="3600" dirty="0">
              <a:solidFill>
                <a:schemeClr val="tx1"/>
              </a:solidFill>
              <a:latin typeface="Times New Roman" panose="02020603050405020304" pitchFamily="18" charset="0"/>
              <a:cs typeface="Times New Roman" panose="02020603050405020304" pitchFamily="18" charset="0"/>
            </a:endParaRPr>
          </a:p>
        </p:txBody>
      </p:sp>
      <p:grpSp>
        <p:nvGrpSpPr>
          <p:cNvPr id="10" name="Group 5">
            <a:extLst>
              <a:ext uri="{FF2B5EF4-FFF2-40B4-BE49-F238E27FC236}">
                <a16:creationId xmlns:a16="http://schemas.microsoft.com/office/drawing/2014/main" id="{8E07FA92-F5A7-D390-A3AC-2AA384B8F069}"/>
              </a:ext>
            </a:extLst>
          </p:cNvPr>
          <p:cNvGrpSpPr/>
          <p:nvPr/>
        </p:nvGrpSpPr>
        <p:grpSpPr>
          <a:xfrm>
            <a:off x="9268058" y="1249699"/>
            <a:ext cx="6635406" cy="8464473"/>
            <a:chOff x="0" y="0"/>
            <a:chExt cx="1783295" cy="1868155"/>
          </a:xfrm>
        </p:grpSpPr>
        <p:sp>
          <p:nvSpPr>
            <p:cNvPr id="11" name="Freeform 6">
              <a:extLst>
                <a:ext uri="{FF2B5EF4-FFF2-40B4-BE49-F238E27FC236}">
                  <a16:creationId xmlns:a16="http://schemas.microsoft.com/office/drawing/2014/main" id="{C1F732EC-C808-729E-3234-8A23FB28A57D}"/>
                </a:ext>
              </a:extLst>
            </p:cNvPr>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txBody>
            <a:bodyPr/>
            <a:lstStyle/>
            <a:p>
              <a:endParaRPr lang="en-US"/>
            </a:p>
          </p:txBody>
        </p:sp>
        <p:sp>
          <p:nvSpPr>
            <p:cNvPr id="12" name="Freeform 7">
              <a:extLst>
                <a:ext uri="{FF2B5EF4-FFF2-40B4-BE49-F238E27FC236}">
                  <a16:creationId xmlns:a16="http://schemas.microsoft.com/office/drawing/2014/main" id="{9DAF0BF6-DB71-DC79-0D0F-06DDE336E857}"/>
                </a:ext>
              </a:extLst>
            </p:cNvPr>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txBody>
            <a:bodyPr/>
            <a:lstStyle/>
            <a:p>
              <a:endParaRPr lang="en-US"/>
            </a:p>
          </p:txBody>
        </p:sp>
        <p:sp>
          <p:nvSpPr>
            <p:cNvPr id="15" name="Freeform 8">
              <a:extLst>
                <a:ext uri="{FF2B5EF4-FFF2-40B4-BE49-F238E27FC236}">
                  <a16:creationId xmlns:a16="http://schemas.microsoft.com/office/drawing/2014/main" id="{0388F398-B0E0-FE28-47CA-4D03FE8D85EB}"/>
                </a:ext>
              </a:extLst>
            </p:cNvPr>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txBody>
            <a:bodyPr/>
            <a:lstStyle/>
            <a:p>
              <a:endParaRPr lang="en-US"/>
            </a:p>
          </p:txBody>
        </p:sp>
      </p:grpSp>
      <p:sp>
        <p:nvSpPr>
          <p:cNvPr id="16" name="Rectangle 15">
            <a:extLst>
              <a:ext uri="{FF2B5EF4-FFF2-40B4-BE49-F238E27FC236}">
                <a16:creationId xmlns:a16="http://schemas.microsoft.com/office/drawing/2014/main" id="{F039CACE-7A91-D51F-392C-97031ED7DEB5}"/>
              </a:ext>
            </a:extLst>
          </p:cNvPr>
          <p:cNvSpPr/>
          <p:nvPr/>
        </p:nvSpPr>
        <p:spPr>
          <a:xfrm>
            <a:off x="9529178" y="17639"/>
            <a:ext cx="6025806" cy="82991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2</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Tổ</a:t>
            </a:r>
            <a:r>
              <a:rPr lang="en-US" sz="3600" dirty="0">
                <a:solidFill>
                  <a:schemeClr val="tx1"/>
                </a:solidFill>
                <a:latin typeface="Times New Roman" panose="02020603050405020304" pitchFamily="18" charset="0"/>
                <a:cs typeface="Times New Roman" panose="02020603050405020304" pitchFamily="18" charset="0"/>
              </a:rPr>
              <a:t> 1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12 </a:t>
            </a:r>
            <a:r>
              <a:rPr lang="en-US" sz="3600" dirty="0" err="1">
                <a:solidFill>
                  <a:schemeClr val="tx1"/>
                </a:solidFill>
                <a:latin typeface="Times New Roman" panose="02020603050405020304" pitchFamily="18" charset="0"/>
                <a:cs typeface="Times New Roman" panose="02020603050405020304" pitchFamily="18" charset="0"/>
              </a:rPr>
              <a:t>bạn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trong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7 </a:t>
            </a:r>
            <a:r>
              <a:rPr lang="en-US" sz="3600" dirty="0" err="1">
                <a:solidFill>
                  <a:schemeClr val="tx1"/>
                </a:solidFill>
                <a:latin typeface="Times New Roman" panose="02020603050405020304" pitchFamily="18" charset="0"/>
                <a:cs typeface="Times New Roman" panose="02020603050405020304" pitchFamily="18" charset="0"/>
              </a:rPr>
              <a:t>bạn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nam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5 </a:t>
            </a:r>
            <a:r>
              <a:rPr lang="en-US" sz="3600" dirty="0" err="1">
                <a:solidFill>
                  <a:schemeClr val="tx1"/>
                </a:solidFill>
                <a:latin typeface="Times New Roman" panose="02020603050405020304" pitchFamily="18" charset="0"/>
                <a:cs typeface="Times New Roman" panose="02020603050405020304" pitchFamily="18" charset="0"/>
              </a:rPr>
              <a:t>bạn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nữ</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Hỏi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bao </a:t>
            </a:r>
            <a:r>
              <a:rPr lang="en-US" sz="3600" dirty="0" err="1">
                <a:solidFill>
                  <a:schemeClr val="tx1"/>
                </a:solidFill>
                <a:latin typeface="Times New Roman" panose="02020603050405020304" pitchFamily="18" charset="0"/>
                <a:cs typeface="Times New Roman" panose="02020603050405020304" pitchFamily="18" charset="0"/>
              </a:rPr>
              <a:t>nhiêu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cách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chọn</a:t>
            </a:r>
            <a:r>
              <a:rPr lang="en-US" sz="3600" dirty="0">
                <a:solidFill>
                  <a:schemeClr val="tx1"/>
                </a:solidFill>
                <a:latin typeface="Times New Roman" panose="02020603050405020304" pitchFamily="18" charset="0"/>
                <a:cs typeface="Times New Roman" panose="02020603050405020304" pitchFamily="18" charset="0"/>
              </a:rPr>
              <a:t> 1 </a:t>
            </a:r>
            <a:r>
              <a:rPr lang="en-US" sz="3600" dirty="0" err="1">
                <a:solidFill>
                  <a:schemeClr val="tx1"/>
                </a:solidFill>
                <a:latin typeface="Times New Roman" panose="02020603050405020304" pitchFamily="18" charset="0"/>
                <a:cs typeface="Times New Roman" panose="02020603050405020304" pitchFamily="18" charset="0"/>
              </a:rPr>
              <a:t>nam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1 </a:t>
            </a:r>
            <a:r>
              <a:rPr lang="en-US" sz="3600" dirty="0" err="1">
                <a:solidFill>
                  <a:schemeClr val="tx1"/>
                </a:solidFill>
                <a:latin typeface="Times New Roman" panose="02020603050405020304" pitchFamily="18" charset="0"/>
                <a:cs typeface="Times New Roman" panose="02020603050405020304" pitchFamily="18" charset="0"/>
              </a:rPr>
              <a:t>nữ</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để</a:t>
            </a:r>
            <a:r>
              <a:rPr lang="en-US" sz="3600" dirty="0">
                <a:solidFill>
                  <a:schemeClr val="tx1"/>
                </a:solidFill>
                <a:latin typeface="Times New Roman" panose="02020603050405020304" pitchFamily="18" charset="0"/>
                <a:cs typeface="Times New Roman" panose="02020603050405020304" pitchFamily="18" charset="0"/>
              </a:rPr>
              <a:t> ở </a:t>
            </a:r>
            <a:r>
              <a:rPr lang="en-US" sz="3600" dirty="0" err="1">
                <a:solidFill>
                  <a:schemeClr val="tx1"/>
                </a:solidFill>
                <a:latin typeface="Times New Roman" panose="02020603050405020304" pitchFamily="18" charset="0"/>
                <a:cs typeface="Times New Roman" panose="02020603050405020304" pitchFamily="18" charset="0"/>
              </a:rPr>
              <a:t>lại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trực</a:t>
            </a:r>
            <a:r>
              <a:rPr lang="en-US" sz="3600" dirty="0">
                <a:solidFill>
                  <a:schemeClr val="tx1"/>
                </a:solidFill>
                <a:latin typeface="Times New Roman" panose="02020603050405020304" pitchFamily="18" charset="0"/>
                <a:cs typeface="Times New Roman" panose="02020603050405020304" pitchFamily="18" charset="0"/>
              </a:rPr>
              <a:t> ban?</a:t>
            </a:r>
          </a:p>
          <a:p>
            <a:pPr marL="742950" indent="-742950" algn="ctr">
              <a:lnSpc>
                <a:spcPct val="150000"/>
              </a:lnSpc>
              <a:buAutoNum type="alphaUcPeriod"/>
            </a:pPr>
            <a:r>
              <a:rPr lang="en-US" sz="3600" dirty="0">
                <a:solidFill>
                  <a:schemeClr val="tx1"/>
                </a:solidFill>
                <a:latin typeface="Times New Roman" panose="02020603050405020304" pitchFamily="18" charset="0"/>
                <a:cs typeface="Times New Roman" panose="02020603050405020304" pitchFamily="18" charset="0"/>
              </a:rPr>
              <a:t>24 </a:t>
            </a:r>
            <a:r>
              <a:rPr lang="en-US" sz="3600" dirty="0" err="1">
                <a:solidFill>
                  <a:schemeClr val="tx1"/>
                </a:solidFill>
                <a:latin typeface="Times New Roman" panose="02020603050405020304" pitchFamily="18" charset="0"/>
                <a:cs typeface="Times New Roman" panose="02020603050405020304" pitchFamily="18" charset="0"/>
              </a:rPr>
              <a:t>cách</a:t>
            </a:r>
            <a:r>
              <a:rPr lang="en-US" sz="3600" dirty="0">
                <a:solidFill>
                  <a:schemeClr val="tx1"/>
                </a:solidFill>
                <a:latin typeface="Times New Roman" panose="02020603050405020304" pitchFamily="18" charset="0"/>
                <a:cs typeface="Times New Roman" panose="02020603050405020304" pitchFamily="18" charset="0"/>
              </a:rPr>
              <a:t>        B. 30 </a:t>
            </a:r>
            <a:r>
              <a:rPr lang="en-US" sz="3600" dirty="0" err="1">
                <a:solidFill>
                  <a:schemeClr val="tx1"/>
                </a:solidFill>
                <a:latin typeface="Times New Roman" panose="02020603050405020304" pitchFamily="18" charset="0"/>
                <a:cs typeface="Times New Roman" panose="02020603050405020304" pitchFamily="18" charset="0"/>
              </a:rPr>
              <a:t>cách</a:t>
            </a:r>
            <a:endParaRPr lang="en-US" sz="3600" dirty="0">
              <a:solidFill>
                <a:schemeClr val="tx1"/>
              </a:solidFill>
              <a:latin typeface="Times New Roman" panose="02020603050405020304" pitchFamily="18" charset="0"/>
              <a:cs typeface="Times New Roman" panose="02020603050405020304" pitchFamily="18" charset="0"/>
            </a:endParaRPr>
          </a:p>
          <a:p>
            <a:pPr algn="ctr">
              <a:lnSpc>
                <a:spcPct val="150000"/>
              </a:lnSpc>
            </a:pPr>
            <a:r>
              <a:rPr lang="en-US" sz="3600" dirty="0">
                <a:solidFill>
                  <a:schemeClr val="tx1"/>
                </a:solidFill>
                <a:latin typeface="Times New Roman" panose="02020603050405020304" pitchFamily="18" charset="0"/>
                <a:cs typeface="Times New Roman" panose="02020603050405020304" pitchFamily="18" charset="0"/>
              </a:rPr>
              <a:t>C. 35 </a:t>
            </a:r>
            <a:r>
              <a:rPr lang="en-US" sz="3600" dirty="0" err="1">
                <a:solidFill>
                  <a:schemeClr val="tx1"/>
                </a:solidFill>
                <a:latin typeface="Times New Roman" panose="02020603050405020304" pitchFamily="18" charset="0"/>
                <a:cs typeface="Times New Roman" panose="02020603050405020304" pitchFamily="18" charset="0"/>
              </a:rPr>
              <a:t>cách</a:t>
            </a:r>
            <a:r>
              <a:rPr lang="en-US" sz="3600" dirty="0">
                <a:solidFill>
                  <a:schemeClr val="tx1"/>
                </a:solidFill>
                <a:latin typeface="Times New Roman" panose="02020603050405020304" pitchFamily="18" charset="0"/>
                <a:cs typeface="Times New Roman" panose="02020603050405020304" pitchFamily="18" charset="0"/>
              </a:rPr>
              <a:t>        D. 60 </a:t>
            </a:r>
            <a:r>
              <a:rPr lang="en-US" sz="3600" dirty="0" err="1">
                <a:solidFill>
                  <a:schemeClr val="tx1"/>
                </a:solidFill>
                <a:latin typeface="Times New Roman" panose="02020603050405020304" pitchFamily="18" charset="0"/>
                <a:cs typeface="Times New Roman" panose="02020603050405020304" pitchFamily="18" charset="0"/>
              </a:rPr>
              <a:t>cách</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531365FB-0F54-FBC6-F033-3F236CFE784F}"/>
              </a:ext>
            </a:extLst>
          </p:cNvPr>
          <p:cNvSpPr/>
          <p:nvPr/>
        </p:nvSpPr>
        <p:spPr>
          <a:xfrm>
            <a:off x="9905757" y="5981700"/>
            <a:ext cx="762243" cy="685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152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heel(1)">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P spid="9" grpId="0"/>
      <p:bldP spid="16"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19289" y="393376"/>
            <a:ext cx="16569228" cy="9500245"/>
            <a:chOff x="0" y="0"/>
            <a:chExt cx="4110155"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txBody>
            <a:bodyPr/>
            <a:lstStyle/>
            <a:p>
              <a:endParaRPr lang="en-US"/>
            </a:p>
          </p:txBody>
        </p:sp>
        <p:sp>
          <p:nvSpPr>
            <p:cNvPr id="5" name="Freeform 5"/>
            <p:cNvSpPr/>
            <p:nvPr/>
          </p:nvSpPr>
          <p:spPr>
            <a:xfrm>
              <a:off x="144101" y="16811"/>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txBody>
            <a:bodyPr/>
            <a:lstStyle/>
            <a:p>
              <a:endParaRPr lang="en-US"/>
            </a:p>
          </p:txBody>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txBody>
            <a:bodyPr/>
            <a:lstStyle/>
            <a:p>
              <a:endParaRPr lang="en-US"/>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20581" y="762688"/>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64284" y="693645"/>
            <a:ext cx="758021" cy="758021"/>
          </a:xfrm>
          <a:prstGeom prst="rect">
            <a:avLst/>
          </a:prstGeom>
        </p:spPr>
      </p:pic>
      <p:sp>
        <p:nvSpPr>
          <p:cNvPr id="24" name="AutoShape 24"/>
          <p:cNvSpPr/>
          <p:nvPr/>
        </p:nvSpPr>
        <p:spPr>
          <a:xfrm>
            <a:off x="1218959" y="1562100"/>
            <a:ext cx="15003344" cy="0"/>
          </a:xfrm>
          <a:prstGeom prst="line">
            <a:avLst/>
          </a:prstGeom>
          <a:ln w="47625" cap="flat">
            <a:solidFill>
              <a:srgbClr val="704430"/>
            </a:solidFill>
            <a:prstDash val="solid"/>
            <a:headEnd type="none" w="sm" len="sm"/>
            <a:tailEnd type="none" w="sm" len="sm"/>
          </a:ln>
        </p:spPr>
        <p:txBody>
          <a:bodyPr/>
          <a:lstStyle/>
          <a:p>
            <a:endParaRPr lang="en-US"/>
          </a:p>
        </p:txBody>
      </p:sp>
      <p:sp>
        <p:nvSpPr>
          <p:cNvPr id="2" name="TextBox 1">
            <a:extLst>
              <a:ext uri="{FF2B5EF4-FFF2-40B4-BE49-F238E27FC236}">
                <a16:creationId xmlns:a16="http://schemas.microsoft.com/office/drawing/2014/main" id="{61D196C1-E7C2-EF1C-4EB9-27D9552C758A}"/>
              </a:ext>
            </a:extLst>
          </p:cNvPr>
          <p:cNvSpPr txBox="1"/>
          <p:nvPr/>
        </p:nvSpPr>
        <p:spPr>
          <a:xfrm>
            <a:off x="2452035" y="644784"/>
            <a:ext cx="10084886" cy="982513"/>
          </a:xfrm>
          <a:prstGeom prst="rect">
            <a:avLst/>
          </a:prstGeom>
          <a:noFill/>
        </p:spPr>
        <p:txBody>
          <a:bodyPr wrap="square" rtlCol="0">
            <a:spAutoFit/>
          </a:bodyPr>
          <a:lstStyle/>
          <a:p>
            <a:pPr>
              <a:lnSpc>
                <a:spcPct val="150000"/>
              </a:lnSpc>
            </a:pPr>
            <a:r>
              <a:rPr lang="en-US" sz="4400" b="1" dirty="0">
                <a:latin typeface="Arial" panose="020B0604020202020204" pitchFamily="34" charset="0"/>
                <a:cs typeface="Arial" panose="020B0604020202020204" pitchFamily="34" charset="0"/>
              </a:rPr>
              <a:t>CÂU HỎI 2:</a:t>
            </a:r>
          </a:p>
        </p:txBody>
      </p:sp>
      <p:sp>
        <p:nvSpPr>
          <p:cNvPr id="16" name="TextBox 15">
            <a:extLst>
              <a:ext uri="{FF2B5EF4-FFF2-40B4-BE49-F238E27FC236}">
                <a16:creationId xmlns:a16="http://schemas.microsoft.com/office/drawing/2014/main" id="{218FD1FC-05A7-EC1E-C97E-4DF57F8BAF44}"/>
              </a:ext>
            </a:extLst>
          </p:cNvPr>
          <p:cNvSpPr txBox="1"/>
          <p:nvPr/>
        </p:nvSpPr>
        <p:spPr>
          <a:xfrm>
            <a:off x="2258866" y="1684545"/>
            <a:ext cx="13770267" cy="3013838"/>
          </a:xfrm>
          <a:prstGeom prst="rect">
            <a:avLst/>
          </a:prstGeom>
          <a:noFill/>
        </p:spPr>
        <p:txBody>
          <a:bodyPr wrap="square">
            <a:spAutoFit/>
          </a:bodyPr>
          <a:lstStyle/>
          <a:p>
            <a:pPr algn="just">
              <a:lnSpc>
                <a:spcPct val="150000"/>
              </a:lnSpc>
              <a:spcAft>
                <a:spcPts val="1200"/>
              </a:spcAft>
            </a:pPr>
            <a:r>
              <a:rPr lang="en-US" sz="4400" dirty="0" err="1">
                <a:latin typeface="Arial" panose="020B0604020202020204" pitchFamily="34" charset="0"/>
                <a:ea typeface="Calibri" panose="020F0502020204030204" pitchFamily="34" charset="0"/>
                <a:cs typeface="Arial" panose="020B0604020202020204" pitchFamily="34" charset="0"/>
              </a:rPr>
              <a:t>Bạn</a:t>
            </a:r>
            <a:r>
              <a:rPr lang="en-US" sz="4400" dirty="0">
                <a:latin typeface="Arial" panose="020B0604020202020204" pitchFamily="34" charset="0"/>
                <a:ea typeface="Calibri" panose="020F0502020204030204" pitchFamily="34" charset="0"/>
                <a:cs typeface="Arial" panose="020B0604020202020204" pitchFamily="34" charset="0"/>
              </a:rPr>
              <a:t> Nam </a:t>
            </a:r>
            <a:r>
              <a:rPr lang="en-US" sz="4400" dirty="0" err="1">
                <a:latin typeface="Arial" panose="020B0604020202020204" pitchFamily="34" charset="0"/>
                <a:ea typeface="Calibri" panose="020F0502020204030204" pitchFamily="34" charset="0"/>
                <a:cs typeface="Arial" panose="020B0604020202020204" pitchFamily="34" charset="0"/>
              </a:rPr>
              <a:t>dự</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định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đặt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mật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khẩu</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cho</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khóa</a:t>
            </a:r>
            <a:r>
              <a:rPr lang="en-US" sz="4400" dirty="0">
                <a:latin typeface="Arial" panose="020B0604020202020204" pitchFamily="34" charset="0"/>
                <a:ea typeface="Calibri" panose="020F0502020204030204" pitchFamily="34" charset="0"/>
                <a:cs typeface="Arial" panose="020B0604020202020204" pitchFamily="34" charset="0"/>
              </a:rPr>
              <a:t> vali </a:t>
            </a:r>
            <a:r>
              <a:rPr lang="en-US" sz="4400" dirty="0" err="1">
                <a:latin typeface="Arial" panose="020B0604020202020204" pitchFamily="34" charset="0"/>
                <a:ea typeface="Calibri" panose="020F0502020204030204" pitchFamily="34" charset="0"/>
                <a:cs typeface="Arial" panose="020B0604020202020204" pitchFamily="34" charset="0"/>
              </a:rPr>
              <a:t>là</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một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số</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gồm</a:t>
            </a:r>
            <a:r>
              <a:rPr lang="en-US" sz="4400" dirty="0">
                <a:latin typeface="Arial" panose="020B0604020202020204" pitchFamily="34" charset="0"/>
                <a:ea typeface="Calibri" panose="020F0502020204030204" pitchFamily="34" charset="0"/>
                <a:cs typeface="Arial" panose="020B0604020202020204" pitchFamily="34" charset="0"/>
              </a:rPr>
              <a:t> 3 </a:t>
            </a:r>
            <a:r>
              <a:rPr lang="en-US" sz="4400" dirty="0" err="1">
                <a:latin typeface="Arial" panose="020B0604020202020204" pitchFamily="34" charset="0"/>
                <a:ea typeface="Calibri" panose="020F0502020204030204" pitchFamily="34" charset="0"/>
                <a:cs typeface="Arial" panose="020B0604020202020204" pitchFamily="34" charset="0"/>
              </a:rPr>
              <a:t>chữ</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số</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được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chọn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ra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từ</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các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chữ</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số</a:t>
            </a:r>
            <a:r>
              <a:rPr lang="en-US" sz="4400" dirty="0">
                <a:latin typeface="Arial" panose="020B0604020202020204" pitchFamily="34" charset="0"/>
                <a:ea typeface="Calibri" panose="020F0502020204030204" pitchFamily="34" charset="0"/>
                <a:cs typeface="Arial" panose="020B0604020202020204" pitchFamily="34" charset="0"/>
              </a:rPr>
              <a:t> 1,2,3,4. </a:t>
            </a:r>
            <a:r>
              <a:rPr lang="en-US" sz="4400" dirty="0" err="1">
                <a:latin typeface="Arial" panose="020B0604020202020204" pitchFamily="34" charset="0"/>
                <a:ea typeface="Calibri" panose="020F0502020204030204" pitchFamily="34" charset="0"/>
                <a:cs typeface="Arial" panose="020B0604020202020204" pitchFamily="34" charset="0"/>
              </a:rPr>
              <a:t>Hỏi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bạn</a:t>
            </a:r>
            <a:r>
              <a:rPr lang="en-US" sz="4400" dirty="0">
                <a:latin typeface="Arial" panose="020B0604020202020204" pitchFamily="34" charset="0"/>
                <a:ea typeface="Calibri" panose="020F0502020204030204" pitchFamily="34" charset="0"/>
                <a:cs typeface="Arial" panose="020B0604020202020204" pitchFamily="34" charset="0"/>
              </a:rPr>
              <a:t> Nam </a:t>
            </a:r>
            <a:r>
              <a:rPr lang="en-US" sz="4400" dirty="0" err="1">
                <a:latin typeface="Arial" panose="020B0604020202020204" pitchFamily="34" charset="0"/>
                <a:ea typeface="Calibri" panose="020F0502020204030204" pitchFamily="34" charset="0"/>
                <a:cs typeface="Arial" panose="020B0604020202020204" pitchFamily="34" charset="0"/>
              </a:rPr>
              <a:t>có</a:t>
            </a:r>
            <a:r>
              <a:rPr lang="en-US" sz="4400" dirty="0">
                <a:latin typeface="Arial" panose="020B0604020202020204" pitchFamily="34" charset="0"/>
                <a:ea typeface="Calibri" panose="020F0502020204030204" pitchFamily="34" charset="0"/>
                <a:cs typeface="Arial" panose="020B0604020202020204" pitchFamily="34" charset="0"/>
              </a:rPr>
              <a:t> bao </a:t>
            </a:r>
            <a:r>
              <a:rPr lang="en-US" sz="4400" dirty="0" err="1">
                <a:latin typeface="Arial" panose="020B0604020202020204" pitchFamily="34" charset="0"/>
                <a:ea typeface="Calibri" panose="020F0502020204030204" pitchFamily="34" charset="0"/>
                <a:cs typeface="Arial" panose="020B0604020202020204" pitchFamily="34" charset="0"/>
              </a:rPr>
              <a:t>nhiêu</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cách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đặt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mật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khẩu</a:t>
            </a:r>
            <a:r>
              <a:rPr lang="en-US" sz="4400" dirty="0">
                <a:latin typeface="Arial" panose="020B0604020202020204" pitchFamily="34" charset="0"/>
                <a:ea typeface="Calibri" panose="020F0502020204030204" pitchFamily="34" charset="0"/>
                <a:cs typeface="Arial" panose="020B0604020202020204" pitchFamily="34" charset="0"/>
              </a:rPr>
              <a:t>?</a:t>
            </a:r>
          </a:p>
        </p:txBody>
      </p:sp>
      <p:sp>
        <p:nvSpPr>
          <p:cNvPr id="8" name="Arrow: Right 7">
            <a:extLst>
              <a:ext uri="{FF2B5EF4-FFF2-40B4-BE49-F238E27FC236}">
                <a16:creationId xmlns:a16="http://schemas.microsoft.com/office/drawing/2014/main" id="{2D99B666-BEE7-95DA-8B27-0699E55A17EB}"/>
              </a:ext>
            </a:extLst>
          </p:cNvPr>
          <p:cNvSpPr/>
          <p:nvPr/>
        </p:nvSpPr>
        <p:spPr>
          <a:xfrm>
            <a:off x="1600200" y="5082759"/>
            <a:ext cx="2575173" cy="1447800"/>
          </a:xfrm>
          <a:prstGeom prst="rightArrow">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rPr>
              <a:t>Phân</a:t>
            </a:r>
            <a:r>
              <a:rPr lang="en-US" sz="3600" b="1" dirty="0">
                <a:solidFill>
                  <a:srgbClr val="FF0000"/>
                </a:solidFill>
              </a:rPr>
              <a:t> </a:t>
            </a:r>
            <a:r>
              <a:rPr lang="en-US" sz="3600" b="1" dirty="0" err="1">
                <a:solidFill>
                  <a:srgbClr val="FF0000"/>
                </a:solidFill>
              </a:rPr>
              <a:t>tích</a:t>
            </a:r>
            <a:endParaRPr lang="en-US" sz="3600" b="1" dirty="0">
              <a:solidFill>
                <a:srgbClr val="FF0000"/>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362014-04DC-31FC-E8EB-FAA10F58E412}"/>
                  </a:ext>
                </a:extLst>
              </p:cNvPr>
              <p:cNvSpPr txBox="1"/>
              <p:nvPr/>
            </p:nvSpPr>
            <p:spPr>
              <a:xfrm>
                <a:off x="4524990" y="5024201"/>
                <a:ext cx="11697313" cy="4052007"/>
              </a:xfrm>
              <a:prstGeom prst="rect">
                <a:avLst/>
              </a:prstGeom>
              <a:noFill/>
              <a:ln>
                <a:solidFill>
                  <a:srgbClr val="0070C0"/>
                </a:solidFill>
              </a:ln>
            </p:spPr>
            <p:txBody>
              <a:bodyPr wrap="square">
                <a:spAutoFit/>
              </a:bodyPr>
              <a:lstStyle/>
              <a:p>
                <a:pPr>
                  <a:lnSpc>
                    <a:spcPct val="150000"/>
                  </a:lnSpc>
                  <a:buFontTx/>
                  <a:buChar char="-"/>
                </a:pP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Số cần lập có dạng: </a:t>
                </a:r>
                <a14:m>
                  <m:oMath xmlns:m="http://schemas.openxmlformats.org/officeDocument/2006/math">
                    <m:r>
                      <a:rPr lang="en-US" sz="4400" dirty="0">
                        <a:solidFill>
                          <a:srgbClr val="FF0000"/>
                        </a:solidFill>
                        <a:latin typeface="Cambria Math" panose="02040503050406030204" pitchFamily="18" charset="0"/>
                        <a:cs typeface="Arial" panose="020B0604020202020204" pitchFamily="34" charset="0"/>
                      </a:rPr>
                      <m:t> </m:t>
                    </m:r>
                    <m:acc>
                      <m:accPr>
                        <m:chr m:val="̅"/>
                        <m:ctrlPr>
                          <a:rPr lang="en-US" sz="4400" i="1" smtClean="0">
                            <a:solidFill>
                              <a:srgbClr val="FF0000"/>
                            </a:solidFill>
                            <a:latin typeface="Cambria Math" panose="02040503050406030204" pitchFamily="18" charset="0"/>
                            <a:cs typeface="Arial" panose="020B0604020202020204" pitchFamily="34" charset="0"/>
                          </a:rPr>
                        </m:ctrlPr>
                      </m:accPr>
                      <m:e>
                        <m:r>
                          <a:rPr lang="en-US" sz="4400" b="0" i="1" smtClean="0">
                            <a:solidFill>
                              <a:srgbClr val="FF0000"/>
                            </a:solidFill>
                            <a:latin typeface="Cambria Math" panose="02040503050406030204" pitchFamily="18" charset="0"/>
                            <a:cs typeface="Arial" panose="020B0604020202020204" pitchFamily="34" charset="0"/>
                          </a:rPr>
                          <m:t>𝑎𝑏𝑐</m:t>
                        </m:r>
                      </m:e>
                    </m:acc>
                  </m:oMath>
                </a14:m>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FF0000"/>
                    </a:solidFill>
                    <a:latin typeface="Arial" panose="020B0604020202020204" pitchFamily="34" charset="0"/>
                    <a:ea typeface="Calibri" panose="020F0502020204030204" pitchFamily="34" charset="0"/>
                    <a:cs typeface="Arial" panose="020B0604020202020204" pitchFamily="34" charset="0"/>
                  </a:rPr>
                  <a:t>gồm</a:t>
                </a: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 3 </a:t>
                </a:r>
                <a:r>
                  <a:rPr lang="en-US" sz="4400" dirty="0" err="1">
                    <a:solidFill>
                      <a:srgbClr val="FF0000"/>
                    </a:solidFill>
                    <a:latin typeface="Arial" panose="020B0604020202020204" pitchFamily="34" charset="0"/>
                    <a:ea typeface="Calibri" panose="020F0502020204030204" pitchFamily="34" charset="0"/>
                    <a:cs typeface="Arial" panose="020B0604020202020204" pitchFamily="34" charset="0"/>
                  </a:rPr>
                  <a:t>gđ</a:t>
                </a: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FF0000"/>
                    </a:solidFill>
                    <a:latin typeface="Arial" panose="020B0604020202020204" pitchFamily="34" charset="0"/>
                    <a:ea typeface="Calibri" panose="020F0502020204030204" pitchFamily="34" charset="0"/>
                    <a:cs typeface="Arial" panose="020B0604020202020204" pitchFamily="34" charset="0"/>
                  </a:rPr>
                  <a:t>liên</a:t>
                </a: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FF0000"/>
                    </a:solidFill>
                    <a:latin typeface="Arial" panose="020B0604020202020204" pitchFamily="34" charset="0"/>
                    <a:ea typeface="Calibri" panose="020F0502020204030204" pitchFamily="34" charset="0"/>
                    <a:cs typeface="Arial" panose="020B0604020202020204" pitchFamily="34" charset="0"/>
                  </a:rPr>
                  <a:t>tiếp</a:t>
                </a: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a:t>
                </a:r>
              </a:p>
              <a:p>
                <a:pPr>
                  <a:lnSpc>
                    <a:spcPct val="150000"/>
                  </a:lnSpc>
                  <a:buFontTx/>
                  <a:buChar char="-"/>
                </a:pP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GĐ 1: </a:t>
                </a:r>
                <a:r>
                  <a:rPr lang="en-US" sz="4400" dirty="0" err="1">
                    <a:solidFill>
                      <a:srgbClr val="FF0000"/>
                    </a:solidFill>
                    <a:latin typeface="Arial" panose="020B0604020202020204" pitchFamily="34" charset="0"/>
                    <a:ea typeface="Calibri" panose="020F0502020204030204" pitchFamily="34" charset="0"/>
                    <a:cs typeface="Arial" panose="020B0604020202020204" pitchFamily="34" charset="0"/>
                  </a:rPr>
                  <a:t>Chọn</a:t>
                </a: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 a </a:t>
                </a:r>
                <a:r>
                  <a:rPr lang="en-US" sz="4400" dirty="0" err="1">
                    <a:solidFill>
                      <a:srgbClr val="FF0000"/>
                    </a:solidFill>
                    <a:latin typeface="Arial" panose="020B0604020202020204" pitchFamily="34" charset="0"/>
                    <a:ea typeface="Calibri" panose="020F0502020204030204" pitchFamily="34" charset="0"/>
                    <a:cs typeface="Arial" panose="020B0604020202020204" pitchFamily="34" charset="0"/>
                  </a:rPr>
                  <a:t>có</a:t>
                </a: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 4 </a:t>
                </a:r>
                <a:r>
                  <a:rPr lang="en-US" sz="4400" dirty="0" err="1">
                    <a:solidFill>
                      <a:srgbClr val="FF0000"/>
                    </a:solidFill>
                    <a:latin typeface="Arial" panose="020B0604020202020204" pitchFamily="34" charset="0"/>
                    <a:ea typeface="Calibri" panose="020F0502020204030204" pitchFamily="34" charset="0"/>
                    <a:cs typeface="Arial" panose="020B0604020202020204" pitchFamily="34" charset="0"/>
                  </a:rPr>
                  <a:t>cách</a:t>
                </a:r>
                <a:endParaRPr lang="en-US" sz="44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150000"/>
                  </a:lnSpc>
                  <a:buFontTx/>
                  <a:buChar char="-"/>
                </a:pP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GĐ 2: </a:t>
                </a:r>
                <a:r>
                  <a:rPr lang="en-US" sz="4400" dirty="0" err="1">
                    <a:solidFill>
                      <a:srgbClr val="FF0000"/>
                    </a:solidFill>
                    <a:latin typeface="Arial" panose="020B0604020202020204" pitchFamily="34" charset="0"/>
                    <a:ea typeface="Calibri" panose="020F0502020204030204" pitchFamily="34" charset="0"/>
                    <a:cs typeface="Arial" panose="020B0604020202020204" pitchFamily="34" charset="0"/>
                  </a:rPr>
                  <a:t>Chọn</a:t>
                </a: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 b </a:t>
                </a:r>
                <a:r>
                  <a:rPr lang="en-US" sz="4400" dirty="0" err="1">
                    <a:solidFill>
                      <a:srgbClr val="FF0000"/>
                    </a:solidFill>
                    <a:latin typeface="Arial" panose="020B0604020202020204" pitchFamily="34" charset="0"/>
                    <a:ea typeface="Calibri" panose="020F0502020204030204" pitchFamily="34" charset="0"/>
                    <a:cs typeface="Arial" panose="020B0604020202020204" pitchFamily="34" charset="0"/>
                  </a:rPr>
                  <a:t>có</a:t>
                </a: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 4 </a:t>
                </a:r>
                <a:r>
                  <a:rPr lang="en-US" sz="4400" dirty="0" err="1">
                    <a:solidFill>
                      <a:srgbClr val="FF0000"/>
                    </a:solidFill>
                    <a:latin typeface="Arial" panose="020B0604020202020204" pitchFamily="34" charset="0"/>
                    <a:ea typeface="Calibri" panose="020F0502020204030204" pitchFamily="34" charset="0"/>
                    <a:cs typeface="Arial" panose="020B0604020202020204" pitchFamily="34" charset="0"/>
                  </a:rPr>
                  <a:t>cách</a:t>
                </a:r>
                <a:endParaRPr lang="en-US" sz="44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150000"/>
                  </a:lnSpc>
                  <a:buFontTx/>
                  <a:buChar char="-"/>
                </a:pP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GĐ 3: </a:t>
                </a:r>
                <a:r>
                  <a:rPr lang="en-US" sz="4400" dirty="0" err="1">
                    <a:solidFill>
                      <a:srgbClr val="FF0000"/>
                    </a:solidFill>
                    <a:latin typeface="Arial" panose="020B0604020202020204" pitchFamily="34" charset="0"/>
                    <a:ea typeface="Calibri" panose="020F0502020204030204" pitchFamily="34" charset="0"/>
                    <a:cs typeface="Arial" panose="020B0604020202020204" pitchFamily="34" charset="0"/>
                  </a:rPr>
                  <a:t>Chọn</a:t>
                </a: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 c </a:t>
                </a:r>
                <a:r>
                  <a:rPr lang="en-US" sz="4400" dirty="0" err="1">
                    <a:solidFill>
                      <a:srgbClr val="FF0000"/>
                    </a:solidFill>
                    <a:latin typeface="Arial" panose="020B0604020202020204" pitchFamily="34" charset="0"/>
                    <a:ea typeface="Calibri" panose="020F0502020204030204" pitchFamily="34" charset="0"/>
                    <a:cs typeface="Arial" panose="020B0604020202020204" pitchFamily="34" charset="0"/>
                  </a:rPr>
                  <a:t>có</a:t>
                </a: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 4 </a:t>
                </a:r>
                <a:r>
                  <a:rPr lang="en-US" sz="4400" dirty="0" err="1">
                    <a:solidFill>
                      <a:srgbClr val="FF0000"/>
                    </a:solidFill>
                    <a:latin typeface="Arial" panose="020B0604020202020204" pitchFamily="34" charset="0"/>
                    <a:ea typeface="Calibri" panose="020F0502020204030204" pitchFamily="34" charset="0"/>
                    <a:cs typeface="Arial" panose="020B0604020202020204" pitchFamily="34" charset="0"/>
                  </a:rPr>
                  <a:t>cách</a:t>
                </a:r>
                <a:endParaRPr lang="en-US" sz="44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29362014-04DC-31FC-E8EB-FAA10F58E412}"/>
                  </a:ext>
                </a:extLst>
              </p:cNvPr>
              <p:cNvSpPr txBox="1">
                <a:spLocks noRot="1" noChangeAspect="1" noMove="1" noResize="1" noEditPoints="1" noAdjustHandles="1" noChangeArrowheads="1" noChangeShapeType="1" noTextEdit="1"/>
              </p:cNvSpPr>
              <p:nvPr/>
            </p:nvSpPr>
            <p:spPr>
              <a:xfrm>
                <a:off x="4524990" y="5024201"/>
                <a:ext cx="11697313" cy="4052007"/>
              </a:xfrm>
              <a:prstGeom prst="rect">
                <a:avLst/>
              </a:prstGeom>
              <a:blipFill>
                <a:blip r:embed="rId6"/>
                <a:stretch>
                  <a:fillRect l="-1822" b="-5847"/>
                </a:stretch>
              </a:blipFill>
              <a:ln>
                <a:solidFill>
                  <a:srgbClr val="0070C0"/>
                </a:solidFill>
              </a:ln>
            </p:spPr>
            <p:txBody>
              <a:bodyPr/>
              <a:lstStyle/>
              <a:p>
                <a:r>
                  <a:rPr lang="en-US">
                    <a:noFill/>
                  </a:rPr>
                  <a:t> </a:t>
                </a:r>
              </a:p>
            </p:txBody>
          </p:sp>
        </mc:Fallback>
      </mc:AlternateContent>
      <p:sp>
        <p:nvSpPr>
          <p:cNvPr id="13" name="Right Brace 12">
            <a:extLst>
              <a:ext uri="{FF2B5EF4-FFF2-40B4-BE49-F238E27FC236}">
                <a16:creationId xmlns:a16="http://schemas.microsoft.com/office/drawing/2014/main" id="{C7E8E9E8-5883-1D94-3778-3E0D07FECDD3}"/>
              </a:ext>
            </a:extLst>
          </p:cNvPr>
          <p:cNvSpPr/>
          <p:nvPr/>
        </p:nvSpPr>
        <p:spPr>
          <a:xfrm>
            <a:off x="10896600" y="6286500"/>
            <a:ext cx="685800" cy="26670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4" name="Rectangle 13">
            <a:extLst>
              <a:ext uri="{FF2B5EF4-FFF2-40B4-BE49-F238E27FC236}">
                <a16:creationId xmlns:a16="http://schemas.microsoft.com/office/drawing/2014/main" id="{EA5ECB32-D5BC-AB7E-5869-806FBB6A8AD7}"/>
              </a:ext>
            </a:extLst>
          </p:cNvPr>
          <p:cNvSpPr/>
          <p:nvPr/>
        </p:nvSpPr>
        <p:spPr>
          <a:xfrm>
            <a:off x="11754936" y="6989709"/>
            <a:ext cx="4114800" cy="11707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FF0000"/>
                </a:solidFill>
              </a:rPr>
              <a:t>Tìm</a:t>
            </a:r>
            <a:r>
              <a:rPr lang="en-US" sz="4400" dirty="0">
                <a:solidFill>
                  <a:srgbClr val="FF0000"/>
                </a:solidFill>
              </a:rPr>
              <a:t> </a:t>
            </a:r>
            <a:r>
              <a:rPr lang="en-US" sz="4400" dirty="0" err="1">
                <a:solidFill>
                  <a:srgbClr val="FF0000"/>
                </a:solidFill>
              </a:rPr>
              <a:t>số</a:t>
            </a:r>
            <a:r>
              <a:rPr lang="en-US" sz="4400" dirty="0">
                <a:solidFill>
                  <a:srgbClr val="FF0000"/>
                </a:solidFill>
              </a:rPr>
              <a:t>  </a:t>
            </a:r>
            <a:r>
              <a:rPr lang="en-US" sz="4400" dirty="0" err="1">
                <a:solidFill>
                  <a:srgbClr val="FF0000"/>
                </a:solidFill>
              </a:rPr>
              <a:t>mật</a:t>
            </a:r>
            <a:r>
              <a:rPr lang="en-US" sz="4400" dirty="0">
                <a:solidFill>
                  <a:srgbClr val="FF0000"/>
                </a:solidFill>
              </a:rPr>
              <a:t> </a:t>
            </a:r>
            <a:r>
              <a:rPr lang="en-US" sz="4400" dirty="0" err="1">
                <a:solidFill>
                  <a:srgbClr val="FF0000"/>
                </a:solidFill>
              </a:rPr>
              <a:t>khẩu</a:t>
            </a:r>
            <a:r>
              <a:rPr lang="en-US" sz="4400" dirty="0">
                <a:solidFill>
                  <a:srgbClr val="FF0000"/>
                </a:solidFill>
              </a:rPr>
              <a:t> </a:t>
            </a:r>
            <a:r>
              <a:rPr lang="en-US" sz="4400" dirty="0" err="1">
                <a:solidFill>
                  <a:srgbClr val="FF0000"/>
                </a:solidFill>
              </a:rPr>
              <a:t>lập</a:t>
            </a:r>
            <a:r>
              <a:rPr lang="en-US" sz="4400" dirty="0">
                <a:solidFill>
                  <a:srgbClr val="FF0000"/>
                </a:solidFill>
              </a:rPr>
              <a:t> </a:t>
            </a:r>
            <a:r>
              <a:rPr lang="en-US" sz="4400" dirty="0" err="1">
                <a:solidFill>
                  <a:srgbClr val="FF0000"/>
                </a:solidFill>
              </a:rPr>
              <a:t>được</a:t>
            </a:r>
            <a:endParaRPr lang="en-US" sz="4400" dirty="0">
              <a:solidFill>
                <a:srgbClr val="FF0000"/>
              </a:solidFill>
            </a:endParaRPr>
          </a:p>
        </p:txBody>
      </p:sp>
    </p:spTree>
    <p:extLst>
      <p:ext uri="{BB962C8B-B14F-4D97-AF65-F5344CB8AC3E}">
        <p14:creationId xmlns:p14="http://schemas.microsoft.com/office/powerpoint/2010/main" val="39999055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1000"/>
                                        <p:tgtEl>
                                          <p:spTgt spid="12">
                                            <p:txEl>
                                              <p:pRg st="0" end="0"/>
                                            </p:txEl>
                                          </p:spTgt>
                                        </p:tgtEl>
                                      </p:cBhvr>
                                    </p:animEffect>
                                    <p:anim calcmode="lin" valueType="num">
                                      <p:cBhvr>
                                        <p:cTn id="26"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1000"/>
                                        <p:tgtEl>
                                          <p:spTgt spid="12">
                                            <p:txEl>
                                              <p:pRg st="1" end="1"/>
                                            </p:txEl>
                                          </p:spTgt>
                                        </p:tgtEl>
                                      </p:cBhvr>
                                    </p:animEffect>
                                    <p:anim calcmode="lin" valueType="num">
                                      <p:cBhvr>
                                        <p:cTn id="3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Effect transition="in" filter="fade">
                                      <p:cBhvr>
                                        <p:cTn id="39" dur="1000"/>
                                        <p:tgtEl>
                                          <p:spTgt spid="12">
                                            <p:txEl>
                                              <p:pRg st="2" end="2"/>
                                            </p:txEl>
                                          </p:spTgt>
                                        </p:tgtEl>
                                      </p:cBhvr>
                                    </p:animEffect>
                                    <p:anim calcmode="lin" valueType="num">
                                      <p:cBhvr>
                                        <p:cTn id="4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2">
                                            <p:txEl>
                                              <p:pRg st="3" end="3"/>
                                            </p:txEl>
                                          </p:spTgt>
                                        </p:tgtEl>
                                        <p:attrNameLst>
                                          <p:attrName>style.visibility</p:attrName>
                                        </p:attrNameLst>
                                      </p:cBhvr>
                                      <p:to>
                                        <p:strVal val="visible"/>
                                      </p:to>
                                    </p:set>
                                    <p:animEffect transition="in" filter="fade">
                                      <p:cBhvr>
                                        <p:cTn id="46" dur="1000"/>
                                        <p:tgtEl>
                                          <p:spTgt spid="12">
                                            <p:txEl>
                                              <p:pRg st="3" end="3"/>
                                            </p:txEl>
                                          </p:spTgt>
                                        </p:tgtEl>
                                      </p:cBhvr>
                                    </p:animEffect>
                                    <p:anim calcmode="lin" valueType="num">
                                      <p:cBhvr>
                                        <p:cTn id="47"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8"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276600" y="1603794"/>
            <a:ext cx="14554200" cy="8097410"/>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txBody>
            <a:bodyPr/>
            <a:lstStyle/>
            <a:p>
              <a:endParaRPr lang="en-US"/>
            </a:p>
          </p:txBody>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txBody>
            <a:bodyPr/>
            <a:lstStyle/>
            <a:p>
              <a:endParaRPr lang="en-US"/>
            </a:p>
          </p:txBody>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txBody>
            <a:bodyPr/>
            <a:lstStyle/>
            <a:p>
              <a:endParaRPr lang="en-US"/>
            </a:p>
          </p:txBody>
        </p:sp>
      </p:grpSp>
      <p:grpSp>
        <p:nvGrpSpPr>
          <p:cNvPr id="7" name="Group 7"/>
          <p:cNvGrpSpPr/>
          <p:nvPr/>
        </p:nvGrpSpPr>
        <p:grpSpPr>
          <a:xfrm>
            <a:off x="8315622" y="293026"/>
            <a:ext cx="4022855" cy="1320173"/>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a:ln w="57150">
              <a:solidFill>
                <a:schemeClr val="tx1"/>
              </a:solidFill>
            </a:ln>
          </p:spPr>
          <p:txBody>
            <a:bodyPr/>
            <a:lstStyle/>
            <a:p>
              <a:endParaRPr lang="en-US"/>
            </a:p>
          </p:txBody>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2322" y="7341625"/>
            <a:ext cx="5170490" cy="2942479"/>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9029" y="1679554"/>
            <a:ext cx="3532843" cy="3736661"/>
          </a:xfrm>
          <a:prstGeom prst="rect">
            <a:avLst/>
          </a:prstGeom>
        </p:spPr>
      </p:pic>
      <p:sp>
        <p:nvSpPr>
          <p:cNvPr id="12" name="TextBox 12"/>
          <p:cNvSpPr txBox="1"/>
          <p:nvPr/>
        </p:nvSpPr>
        <p:spPr>
          <a:xfrm>
            <a:off x="6266042" y="486623"/>
            <a:ext cx="8122014" cy="944618"/>
          </a:xfrm>
          <a:prstGeom prst="rect">
            <a:avLst/>
          </a:prstGeom>
        </p:spPr>
        <p:txBody>
          <a:bodyPr lIns="0" tIns="0" rIns="0" bIns="0" rtlCol="0" anchor="t">
            <a:spAutoFit/>
          </a:bodyPr>
          <a:lstStyle/>
          <a:p>
            <a:pPr algn="ctr">
              <a:lnSpc>
                <a:spcPts val="8000"/>
              </a:lnSpc>
            </a:pPr>
            <a:r>
              <a:rPr lang="en-US" sz="6000">
                <a:solidFill>
                  <a:srgbClr val="70443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C21969C-E4FB-6511-5CF6-DE5CC493A9ED}"/>
                  </a:ext>
                </a:extLst>
              </p:cNvPr>
              <p:cNvSpPr txBox="1"/>
              <p:nvPr/>
            </p:nvSpPr>
            <p:spPr>
              <a:xfrm>
                <a:off x="3726394" y="2400300"/>
                <a:ext cx="13770267" cy="6322757"/>
              </a:xfrm>
              <a:prstGeom prst="rect">
                <a:avLst/>
              </a:prstGeom>
              <a:noFill/>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Gọi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mật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khẩu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cần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lập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dạng</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latin typeface="Cambria Math" panose="02040503050406030204" pitchFamily="18" charset="0"/>
                            <a:cs typeface="Arial" panose="020B0604020202020204" pitchFamily="34" charset="0"/>
                          </a:rPr>
                        </m:ctrlPr>
                      </m:accPr>
                      <m:e>
                        <m:r>
                          <a:rPr lang="en-US" sz="4000" i="1">
                            <a:latin typeface="Cambria Math" panose="02040503050406030204" pitchFamily="18" charset="0"/>
                            <a:cs typeface="Arial" panose="020B0604020202020204" pitchFamily="34" charset="0"/>
                          </a:rPr>
                          <m:t>𝑎𝑏𝑐</m:t>
                        </m:r>
                      </m:e>
                    </m:acc>
                  </m:oMath>
                </a14:m>
                <a:r>
                  <a:rPr lang="en-US" sz="4000" dirty="0">
                    <a:latin typeface="Arial" panose="020B0604020202020204" pitchFamily="34" charset="0"/>
                    <a:ea typeface="Calibri" panose="020F0502020204030204" pitchFamily="34" charset="0"/>
                    <a:cs typeface="Times New Roman" panose="02020603050405020304" pitchFamily="18" charset="0"/>
                  </a:rPr>
                  <a:t>.</a:t>
                </a:r>
              </a:p>
              <a:p>
                <a:pPr marL="571500" indent="-571500">
                  <a:lnSpc>
                    <a:spcPct val="150000"/>
                  </a:lnSpc>
                  <a:spcAft>
                    <a:spcPts val="1200"/>
                  </a:spcAft>
                  <a:buFontTx/>
                  <a:buChar char="-"/>
                </a:pPr>
                <a:r>
                  <a:rPr lang="en-US" sz="4000" dirty="0">
                    <a:latin typeface="Arial" panose="020B0604020202020204" pitchFamily="34" charset="0"/>
                    <a:ea typeface="Calibri" panose="020F0502020204030204" pitchFamily="34" charset="0"/>
                    <a:cs typeface="Times New Roman" panose="02020603050405020304" pitchFamily="18" charset="0"/>
                  </a:rPr>
                  <a:t>a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4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571500" indent="-571500">
                  <a:lnSpc>
                    <a:spcPct val="150000"/>
                  </a:lnSpc>
                  <a:spcAft>
                    <a:spcPts val="1200"/>
                  </a:spcAft>
                  <a:buFontTx/>
                  <a:buChar char="-"/>
                </a:pPr>
                <a:r>
                  <a:rPr lang="en-US" sz="4000" dirty="0">
                    <a:latin typeface="Arial" panose="020B0604020202020204" pitchFamily="34" charset="0"/>
                    <a:ea typeface="Calibri" panose="020F0502020204030204" pitchFamily="34" charset="0"/>
                    <a:cs typeface="Times New Roman" panose="02020603050405020304" pitchFamily="18" charset="0"/>
                  </a:rPr>
                  <a:t>b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4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571500" indent="-571500">
                  <a:lnSpc>
                    <a:spcPct val="150000"/>
                  </a:lnSpc>
                  <a:spcAft>
                    <a:spcPts val="1200"/>
                  </a:spcAft>
                  <a:buFontTx/>
                  <a:buChar char="-"/>
                </a:pPr>
                <a:r>
                  <a:rPr lang="en-US" sz="4000" dirty="0">
                    <a:latin typeface="Arial" panose="020B0604020202020204" pitchFamily="34" charset="0"/>
                    <a:ea typeface="Calibri" panose="020F0502020204030204" pitchFamily="34" charset="0"/>
                    <a:cs typeface="Times New Roman" panose="02020603050405020304" pitchFamily="18" charset="0"/>
                  </a:rPr>
                  <a:t>c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4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571500" indent="-571500">
                  <a:lnSpc>
                    <a:spcPct val="150000"/>
                  </a:lnSpc>
                  <a:spcAft>
                    <a:spcPts val="1200"/>
                  </a:spcAft>
                  <a:buFontTx/>
                  <a:buChar char="-"/>
                </a:pPr>
                <a:r>
                  <a:rPr lang="en-US" sz="4000" dirty="0" err="1">
                    <a:latin typeface="Arial" panose="020B0604020202020204" pitchFamily="34" charset="0"/>
                    <a:ea typeface="Calibri" panose="020F0502020204030204" pitchFamily="34" charset="0"/>
                    <a:cs typeface="Times New Roman" panose="02020603050405020304" pitchFamily="18" charset="0"/>
                  </a:rPr>
                  <a:t>Vậy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đặt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mật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khẩu</a:t>
                </a:r>
                <a:r>
                  <a:rPr lang="en-US" sz="4000" dirty="0">
                    <a:latin typeface="Arial" panose="020B0604020202020204" pitchFamily="34" charset="0"/>
                    <a:ea typeface="Calibri" panose="020F0502020204030204" pitchFamily="34" charset="0"/>
                    <a:cs typeface="Times New Roman" panose="02020603050405020304" pitchFamily="18" charset="0"/>
                  </a:rPr>
                  <a:t>: 4 x  4 x 4 = 64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BC21969C-E4FB-6511-5CF6-DE5CC493A9ED}"/>
                  </a:ext>
                </a:extLst>
              </p:cNvPr>
              <p:cNvSpPr txBox="1">
                <a:spLocks noRot="1" noChangeAspect="1" noMove="1" noResize="1" noEditPoints="1" noAdjustHandles="1" noChangeArrowheads="1" noChangeShapeType="1" noTextEdit="1"/>
              </p:cNvSpPr>
              <p:nvPr/>
            </p:nvSpPr>
            <p:spPr>
              <a:xfrm>
                <a:off x="3726394" y="2400300"/>
                <a:ext cx="13770267" cy="6322757"/>
              </a:xfrm>
              <a:prstGeom prst="rect">
                <a:avLst/>
              </a:prstGeom>
              <a:blipFill>
                <a:blip r:embed="rId6"/>
                <a:stretch>
                  <a:fillRect l="-1549"/>
                </a:stretch>
              </a:blipFill>
            </p:spPr>
            <p:txBody>
              <a:bodyPr/>
              <a:lstStyle/>
              <a:p>
                <a:r>
                  <a:rPr lang="en-US">
                    <a:noFill/>
                  </a:rPr>
                  <a:t> </a:t>
                </a:r>
              </a:p>
            </p:txBody>
          </p:sp>
        </mc:Fallback>
      </mc:AlternateContent>
    </p:spTree>
    <p:extLst>
      <p:ext uri="{BB962C8B-B14F-4D97-AF65-F5344CB8AC3E}">
        <p14:creationId xmlns:p14="http://schemas.microsoft.com/office/powerpoint/2010/main" val="2789595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02181-42D3-57C0-1650-D5D5072844FC}"/>
            </a:ext>
          </a:extLst>
        </p:cNvPr>
        <p:cNvGrpSpPr/>
        <p:nvPr/>
      </p:nvGrpSpPr>
      <p:grpSpPr>
        <a:xfrm>
          <a:off x="0" y="0"/>
          <a:ext cx="0" cy="0"/>
          <a:chOff x="0" y="0"/>
          <a:chExt cx="0" cy="0"/>
        </a:xfrm>
      </p:grpSpPr>
      <p:pic>
        <p:nvPicPr>
          <p:cNvPr id="3" name="Picture 3">
            <a:extLst>
              <a:ext uri="{FF2B5EF4-FFF2-40B4-BE49-F238E27FC236}">
                <a16:creationId xmlns:a16="http://schemas.microsoft.com/office/drawing/2014/main" id="{C556024B-AD48-9D92-1D66-74FE4C9D7D2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1006" flipH="1">
            <a:off x="639969" y="4421751"/>
            <a:ext cx="4303586" cy="4327189"/>
          </a:xfrm>
          <a:prstGeom prst="rect">
            <a:avLst/>
          </a:prstGeom>
        </p:spPr>
      </p:pic>
      <p:pic>
        <p:nvPicPr>
          <p:cNvPr id="4" name="Picture 4">
            <a:extLst>
              <a:ext uri="{FF2B5EF4-FFF2-40B4-BE49-F238E27FC236}">
                <a16:creationId xmlns:a16="http://schemas.microsoft.com/office/drawing/2014/main" id="{8694D32D-DE34-5F67-6377-A2DDA8874B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49273">
            <a:off x="13857850" y="620382"/>
            <a:ext cx="3688758" cy="2441287"/>
          </a:xfrm>
          <a:prstGeom prst="rect">
            <a:avLst/>
          </a:prstGeom>
        </p:spPr>
      </p:pic>
      <p:grpSp>
        <p:nvGrpSpPr>
          <p:cNvPr id="5" name="Group 5">
            <a:extLst>
              <a:ext uri="{FF2B5EF4-FFF2-40B4-BE49-F238E27FC236}">
                <a16:creationId xmlns:a16="http://schemas.microsoft.com/office/drawing/2014/main" id="{6DF5FDAC-DB07-90EC-FE55-6CAB1076F398}"/>
              </a:ext>
            </a:extLst>
          </p:cNvPr>
          <p:cNvGrpSpPr/>
          <p:nvPr/>
        </p:nvGrpSpPr>
        <p:grpSpPr>
          <a:xfrm>
            <a:off x="4495800" y="1743403"/>
            <a:ext cx="14097000" cy="8077200"/>
            <a:chOff x="0" y="0"/>
            <a:chExt cx="1783295" cy="1868155"/>
          </a:xfrm>
        </p:grpSpPr>
        <p:sp>
          <p:nvSpPr>
            <p:cNvPr id="6" name="Freeform 6">
              <a:extLst>
                <a:ext uri="{FF2B5EF4-FFF2-40B4-BE49-F238E27FC236}">
                  <a16:creationId xmlns:a16="http://schemas.microsoft.com/office/drawing/2014/main" id="{B5CF2D0E-7B8D-5AAD-B0CD-170B761696C5}"/>
                </a:ext>
              </a:extLst>
            </p:cNvPr>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txBody>
            <a:bodyPr/>
            <a:lstStyle/>
            <a:p>
              <a:endParaRPr lang="en-US"/>
            </a:p>
          </p:txBody>
        </p:sp>
        <p:sp>
          <p:nvSpPr>
            <p:cNvPr id="7" name="Freeform 7">
              <a:extLst>
                <a:ext uri="{FF2B5EF4-FFF2-40B4-BE49-F238E27FC236}">
                  <a16:creationId xmlns:a16="http://schemas.microsoft.com/office/drawing/2014/main" id="{E2D6076E-9FC8-9711-D79B-4FBEF90B9916}"/>
                </a:ext>
              </a:extLst>
            </p:cNvPr>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txBody>
            <a:bodyPr/>
            <a:lstStyle/>
            <a:p>
              <a:endParaRPr lang="en-US"/>
            </a:p>
          </p:txBody>
        </p:sp>
        <p:sp>
          <p:nvSpPr>
            <p:cNvPr id="8" name="Freeform 8">
              <a:extLst>
                <a:ext uri="{FF2B5EF4-FFF2-40B4-BE49-F238E27FC236}">
                  <a16:creationId xmlns:a16="http://schemas.microsoft.com/office/drawing/2014/main" id="{0347ABEC-6001-8E80-39D2-7E741EF6AB54}"/>
                </a:ext>
              </a:extLst>
            </p:cNvPr>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txBody>
            <a:bodyPr/>
            <a:lstStyle/>
            <a:p>
              <a:endParaRPr lang="en-US"/>
            </a:p>
          </p:txBody>
        </p:sp>
      </p:grpSp>
      <p:grpSp>
        <p:nvGrpSpPr>
          <p:cNvPr id="13" name="Group 13">
            <a:extLst>
              <a:ext uri="{FF2B5EF4-FFF2-40B4-BE49-F238E27FC236}">
                <a16:creationId xmlns:a16="http://schemas.microsoft.com/office/drawing/2014/main" id="{BB17139F-E713-862E-EF51-CD4858C2EAA7}"/>
              </a:ext>
            </a:extLst>
          </p:cNvPr>
          <p:cNvGrpSpPr/>
          <p:nvPr/>
        </p:nvGrpSpPr>
        <p:grpSpPr>
          <a:xfrm>
            <a:off x="4648200" y="2128372"/>
            <a:ext cx="13258800" cy="1338727"/>
            <a:chOff x="0" y="0"/>
            <a:chExt cx="12322884" cy="1913890"/>
          </a:xfrm>
        </p:grpSpPr>
        <p:sp>
          <p:nvSpPr>
            <p:cNvPr id="14" name="Freeform 14">
              <a:extLst>
                <a:ext uri="{FF2B5EF4-FFF2-40B4-BE49-F238E27FC236}">
                  <a16:creationId xmlns:a16="http://schemas.microsoft.com/office/drawing/2014/main" id="{0A396319-2E72-F2BD-8164-011AA2816AC6}"/>
                </a:ext>
              </a:extLst>
            </p:cNvPr>
            <p:cNvSpPr/>
            <p:nvPr/>
          </p:nvSpPr>
          <p:spPr>
            <a:xfrm>
              <a:off x="0" y="0"/>
              <a:ext cx="12322884" cy="1913890"/>
            </a:xfrm>
            <a:custGeom>
              <a:avLst/>
              <a:gdLst/>
              <a:ahLst/>
              <a:cxnLst/>
              <a:rect l="l" t="t" r="r" b="b"/>
              <a:pathLst>
                <a:path w="12322884" h="1913890">
                  <a:moveTo>
                    <a:pt x="12322884" y="956945"/>
                  </a:moveTo>
                  <a:lnTo>
                    <a:pt x="12322884" y="956945"/>
                  </a:lnTo>
                  <a:cubicBezTo>
                    <a:pt x="12322884" y="1485392"/>
                    <a:pt x="11894514" y="1913890"/>
                    <a:pt x="11365940" y="1913890"/>
                  </a:cubicBezTo>
                  <a:lnTo>
                    <a:pt x="956945" y="1913890"/>
                  </a:lnTo>
                  <a:cubicBezTo>
                    <a:pt x="428371" y="1913890"/>
                    <a:pt x="0" y="1485392"/>
                    <a:pt x="0" y="956945"/>
                  </a:cubicBezTo>
                  <a:lnTo>
                    <a:pt x="0" y="956945"/>
                  </a:lnTo>
                  <a:cubicBezTo>
                    <a:pt x="0" y="428371"/>
                    <a:pt x="428371" y="0"/>
                    <a:pt x="956945" y="0"/>
                  </a:cubicBezTo>
                  <a:lnTo>
                    <a:pt x="11365939" y="0"/>
                  </a:lnTo>
                  <a:cubicBezTo>
                    <a:pt x="11894386" y="0"/>
                    <a:pt x="12322884" y="428371"/>
                    <a:pt x="12322884" y="956945"/>
                  </a:cubicBezTo>
                  <a:close/>
                </a:path>
              </a:pathLst>
            </a:custGeom>
            <a:solidFill>
              <a:srgbClr val="B9DDBF"/>
            </a:solidFill>
          </p:spPr>
          <p:txBody>
            <a:bodyPr/>
            <a:lstStyle/>
            <a:p>
              <a:endParaRPr lang="en-US"/>
            </a:p>
          </p:txBody>
        </p:sp>
      </p:grpSp>
      <p:sp>
        <p:nvSpPr>
          <p:cNvPr id="19" name="TextBox 19">
            <a:extLst>
              <a:ext uri="{FF2B5EF4-FFF2-40B4-BE49-F238E27FC236}">
                <a16:creationId xmlns:a16="http://schemas.microsoft.com/office/drawing/2014/main" id="{CA096D5C-712A-ADAD-429E-CC27E81A52E7}"/>
              </a:ext>
            </a:extLst>
          </p:cNvPr>
          <p:cNvSpPr txBox="1"/>
          <p:nvPr/>
        </p:nvSpPr>
        <p:spPr>
          <a:xfrm>
            <a:off x="37885" y="1332725"/>
            <a:ext cx="3467315" cy="1143775"/>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ts val="9900"/>
              </a:lnSpc>
            </a:pPr>
            <a:r>
              <a:rPr lang="en-US" sz="6000">
                <a:solidFill>
                  <a:schemeClr val="tx1"/>
                </a:solidFill>
                <a:latin typeface="Arial" panose="020B0604020202020204" pitchFamily="34" charset="0"/>
                <a:cs typeface="Arial" panose="020B0604020202020204" pitchFamily="34" charset="0"/>
              </a:rPr>
              <a:t>Nhận xét</a:t>
            </a:r>
            <a:endParaRPr lang="en-US" sz="6000">
              <a:solidFill>
                <a:srgbClr val="FFF3ED"/>
              </a:solidFill>
              <a:latin typeface="Arial" panose="020B0604020202020204" pitchFamily="34" charset="0"/>
              <a:cs typeface="Arial" panose="020B0604020202020204" pitchFamily="34" charset="0"/>
            </a:endParaRPr>
          </a:p>
        </p:txBody>
      </p:sp>
      <p:sp>
        <p:nvSpPr>
          <p:cNvPr id="22" name="TextBox 22">
            <a:extLst>
              <a:ext uri="{FF2B5EF4-FFF2-40B4-BE49-F238E27FC236}">
                <a16:creationId xmlns:a16="http://schemas.microsoft.com/office/drawing/2014/main" id="{7414ABD3-D090-3ACD-D2D6-27B0E589ACB0}"/>
              </a:ext>
            </a:extLst>
          </p:cNvPr>
          <p:cNvSpPr txBox="1"/>
          <p:nvPr/>
        </p:nvSpPr>
        <p:spPr>
          <a:xfrm>
            <a:off x="4596193" y="2281624"/>
            <a:ext cx="13116713" cy="728341"/>
          </a:xfrm>
          <a:prstGeom prst="rect">
            <a:avLst/>
          </a:prstGeom>
        </p:spPr>
        <p:txBody>
          <a:bodyPr wrap="square" lIns="0" tIns="0" rIns="0" bIns="0" rtlCol="0" anchor="t">
            <a:spAutoFit/>
          </a:bodyPr>
          <a:lstStyle/>
          <a:p>
            <a:pPr algn="ctr">
              <a:lnSpc>
                <a:spcPct val="150000"/>
              </a:lnSpc>
            </a:pPr>
            <a:r>
              <a:rPr lang="en-US" sz="3600" b="1" dirty="0">
                <a:latin typeface="Arial" panose="020B0604020202020204" pitchFamily="34" charset="0"/>
                <a:cs typeface="Arial" panose="020B0604020202020204" pitchFamily="34" charset="0"/>
              </a:rPr>
              <a:t>SỰ KHÁC NHAU GIỮA QUY TẮC CỘNG VÀ QUY TẮC NHÂN</a:t>
            </a:r>
          </a:p>
        </p:txBody>
      </p:sp>
      <p:graphicFrame>
        <p:nvGraphicFramePr>
          <p:cNvPr id="11" name="Table 10">
            <a:extLst>
              <a:ext uri="{FF2B5EF4-FFF2-40B4-BE49-F238E27FC236}">
                <a16:creationId xmlns:a16="http://schemas.microsoft.com/office/drawing/2014/main" id="{8EC3956D-EA94-7738-C9CB-1F013C16ED87}"/>
              </a:ext>
            </a:extLst>
          </p:cNvPr>
          <p:cNvGraphicFramePr>
            <a:graphicFrameLocks noGrp="1"/>
          </p:cNvGraphicFramePr>
          <p:nvPr/>
        </p:nvGraphicFramePr>
        <p:xfrm>
          <a:off x="5146964" y="4145430"/>
          <a:ext cx="12531306" cy="3651661"/>
        </p:xfrm>
        <a:graphic>
          <a:graphicData uri="http://schemas.openxmlformats.org/drawingml/2006/table">
            <a:tbl>
              <a:tblPr firstRow="1" bandRow="1">
                <a:tableStyleId>{16D9F66E-5EB9-4882-86FB-DCBF35E3C3E4}</a:tableStyleId>
              </a:tblPr>
              <a:tblGrid>
                <a:gridCol w="6578936">
                  <a:extLst>
                    <a:ext uri="{9D8B030D-6E8A-4147-A177-3AD203B41FA5}">
                      <a16:colId xmlns:a16="http://schemas.microsoft.com/office/drawing/2014/main" val="1139661405"/>
                    </a:ext>
                  </a:extLst>
                </a:gridCol>
                <a:gridCol w="5952370">
                  <a:extLst>
                    <a:ext uri="{9D8B030D-6E8A-4147-A177-3AD203B41FA5}">
                      <a16:colId xmlns:a16="http://schemas.microsoft.com/office/drawing/2014/main" val="1006990978"/>
                    </a:ext>
                  </a:extLst>
                </a:gridCol>
              </a:tblGrid>
              <a:tr h="547605">
                <a:tc>
                  <a:txBody>
                    <a:bodyPr/>
                    <a:lstStyle/>
                    <a:p>
                      <a:pPr algn="ctr"/>
                      <a:r>
                        <a:rPr lang="en-US" sz="3600" dirty="0">
                          <a:solidFill>
                            <a:srgbClr val="FF0000"/>
                          </a:solidFill>
                        </a:rPr>
                        <a:t>QUY TẮC CỘNG</a:t>
                      </a:r>
                    </a:p>
                  </a:txBody>
                  <a:tcPr/>
                </a:tc>
                <a:tc>
                  <a:txBody>
                    <a:bodyPr/>
                    <a:lstStyle/>
                    <a:p>
                      <a:pPr algn="ctr"/>
                      <a:r>
                        <a:rPr lang="en-US" sz="3600" dirty="0">
                          <a:solidFill>
                            <a:srgbClr val="FF0000"/>
                          </a:solidFill>
                        </a:rPr>
                        <a:t>QUY TẮC NHÂN</a:t>
                      </a:r>
                    </a:p>
                  </a:txBody>
                  <a:tcPr/>
                </a:tc>
                <a:extLst>
                  <a:ext uri="{0D108BD9-81ED-4DB2-BD59-A6C34878D82A}">
                    <a16:rowId xmlns:a16="http://schemas.microsoft.com/office/drawing/2014/main" val="2239876738"/>
                  </a:ext>
                </a:extLst>
              </a:tr>
              <a:tr h="3011581">
                <a:tc>
                  <a:txBody>
                    <a:bodyPr/>
                    <a:lstStyle/>
                    <a:p>
                      <a:pPr marL="571500" indent="-571500" algn="l">
                        <a:spcAft>
                          <a:spcPts val="1200"/>
                        </a:spcAft>
                        <a:buFontTx/>
                        <a:buChar char="-"/>
                      </a:pPr>
                      <a:r>
                        <a:rPr lang="en-US" sz="3600" dirty="0" err="1">
                          <a:solidFill>
                            <a:schemeClr val="tx1"/>
                          </a:solidFill>
                        </a:rPr>
                        <a:t>Một</a:t>
                      </a:r>
                      <a:r>
                        <a:rPr lang="en-US" sz="3600" dirty="0">
                          <a:solidFill>
                            <a:schemeClr val="tx1"/>
                          </a:solidFill>
                        </a:rPr>
                        <a:t> </a:t>
                      </a:r>
                      <a:r>
                        <a:rPr lang="en-US" sz="3600" dirty="0" err="1">
                          <a:solidFill>
                            <a:schemeClr val="tx1"/>
                          </a:solidFill>
                        </a:rPr>
                        <a:t>công</a:t>
                      </a:r>
                      <a:r>
                        <a:rPr lang="en-US" sz="3600" dirty="0">
                          <a:solidFill>
                            <a:schemeClr val="tx1"/>
                          </a:solidFill>
                        </a:rPr>
                        <a:t> </a:t>
                      </a:r>
                      <a:r>
                        <a:rPr lang="en-US" sz="3600" dirty="0" err="1">
                          <a:solidFill>
                            <a:schemeClr val="tx1"/>
                          </a:solidFill>
                        </a:rPr>
                        <a:t>việc</a:t>
                      </a:r>
                      <a:r>
                        <a:rPr lang="en-US" sz="3600" dirty="0">
                          <a:solidFill>
                            <a:schemeClr val="tx1"/>
                          </a:solidFill>
                        </a:rPr>
                        <a:t> </a:t>
                      </a:r>
                      <a:r>
                        <a:rPr lang="en-US" sz="3600" dirty="0" err="1">
                          <a:solidFill>
                            <a:schemeClr val="tx1"/>
                          </a:solidFill>
                        </a:rPr>
                        <a:t>có</a:t>
                      </a:r>
                      <a:r>
                        <a:rPr lang="en-US" sz="3600" dirty="0">
                          <a:solidFill>
                            <a:schemeClr val="tx1"/>
                          </a:solidFill>
                        </a:rPr>
                        <a:t> 1 </a:t>
                      </a:r>
                      <a:r>
                        <a:rPr lang="en-US" sz="3600" dirty="0" err="1">
                          <a:solidFill>
                            <a:schemeClr val="tx1"/>
                          </a:solidFill>
                        </a:rPr>
                        <a:t>hoặc</a:t>
                      </a:r>
                      <a:r>
                        <a:rPr lang="en-US" sz="3600" dirty="0">
                          <a:solidFill>
                            <a:schemeClr val="tx1"/>
                          </a:solidFill>
                        </a:rPr>
                        <a:t> </a:t>
                      </a:r>
                      <a:r>
                        <a:rPr lang="en-US" sz="3600" dirty="0" err="1">
                          <a:solidFill>
                            <a:schemeClr val="tx1"/>
                          </a:solidFill>
                        </a:rPr>
                        <a:t>nhiều</a:t>
                      </a:r>
                      <a:r>
                        <a:rPr lang="en-US" sz="3600" dirty="0">
                          <a:solidFill>
                            <a:schemeClr val="tx1"/>
                          </a:solidFill>
                        </a:rPr>
                        <a:t> </a:t>
                      </a:r>
                      <a:r>
                        <a:rPr lang="en-US" sz="3600" dirty="0" err="1">
                          <a:solidFill>
                            <a:schemeClr val="tx1"/>
                          </a:solidFill>
                        </a:rPr>
                        <a:t>phương</a:t>
                      </a:r>
                      <a:r>
                        <a:rPr lang="en-US" sz="3600" dirty="0">
                          <a:solidFill>
                            <a:schemeClr val="tx1"/>
                          </a:solidFill>
                        </a:rPr>
                        <a:t> </a:t>
                      </a:r>
                      <a:r>
                        <a:rPr lang="en-US" sz="3600" dirty="0" err="1">
                          <a:solidFill>
                            <a:schemeClr val="tx1"/>
                          </a:solidFill>
                        </a:rPr>
                        <a:t>án</a:t>
                      </a:r>
                      <a:r>
                        <a:rPr lang="en-US" sz="3600" dirty="0">
                          <a:solidFill>
                            <a:schemeClr val="tx1"/>
                          </a:solidFill>
                        </a:rPr>
                        <a:t> </a:t>
                      </a:r>
                      <a:r>
                        <a:rPr lang="en-US" sz="3600" dirty="0" err="1">
                          <a:solidFill>
                            <a:schemeClr val="tx1"/>
                          </a:solidFill>
                        </a:rPr>
                        <a:t>chọn</a:t>
                      </a:r>
                      <a:r>
                        <a:rPr lang="en-US" sz="3600" dirty="0">
                          <a:solidFill>
                            <a:schemeClr val="tx1"/>
                          </a:solidFill>
                        </a:rPr>
                        <a:t> </a:t>
                      </a:r>
                      <a:r>
                        <a:rPr lang="en-US" sz="3600" dirty="0" err="1">
                          <a:solidFill>
                            <a:schemeClr val="tx1"/>
                          </a:solidFill>
                        </a:rPr>
                        <a:t>khác</a:t>
                      </a:r>
                      <a:r>
                        <a:rPr lang="en-US" sz="3600" dirty="0">
                          <a:solidFill>
                            <a:schemeClr val="tx1"/>
                          </a:solidFill>
                        </a:rPr>
                        <a:t> </a:t>
                      </a:r>
                      <a:r>
                        <a:rPr lang="en-US" sz="3600" dirty="0" err="1">
                          <a:solidFill>
                            <a:schemeClr val="tx1"/>
                          </a:solidFill>
                        </a:rPr>
                        <a:t>nhau</a:t>
                      </a:r>
                      <a:r>
                        <a:rPr lang="en-US" sz="3600" dirty="0">
                          <a:solidFill>
                            <a:schemeClr val="tx1"/>
                          </a:solidFill>
                        </a:rPr>
                        <a:t>.</a:t>
                      </a:r>
                    </a:p>
                    <a:p>
                      <a:pPr marL="571500" indent="-571500" algn="l">
                        <a:buFontTx/>
                        <a:buChar char="-"/>
                      </a:pPr>
                      <a:r>
                        <a:rPr lang="en-US" sz="3600" dirty="0" err="1">
                          <a:solidFill>
                            <a:schemeClr val="tx1"/>
                          </a:solidFill>
                        </a:rPr>
                        <a:t>Bỏ</a:t>
                      </a:r>
                      <a:r>
                        <a:rPr lang="en-US" sz="3600" dirty="0">
                          <a:solidFill>
                            <a:schemeClr val="tx1"/>
                          </a:solidFill>
                        </a:rPr>
                        <a:t> </a:t>
                      </a:r>
                      <a:r>
                        <a:rPr lang="en-US" sz="3600" dirty="0" err="1">
                          <a:solidFill>
                            <a:schemeClr val="tx1"/>
                          </a:solidFill>
                        </a:rPr>
                        <a:t>đi</a:t>
                      </a:r>
                      <a:r>
                        <a:rPr lang="en-US" sz="3600" dirty="0">
                          <a:solidFill>
                            <a:schemeClr val="tx1"/>
                          </a:solidFill>
                        </a:rPr>
                        <a:t> </a:t>
                      </a:r>
                      <a:r>
                        <a:rPr lang="en-US" sz="3600" dirty="0" err="1">
                          <a:solidFill>
                            <a:schemeClr val="tx1"/>
                          </a:solidFill>
                        </a:rPr>
                        <a:t>một</a:t>
                      </a:r>
                      <a:r>
                        <a:rPr lang="en-US" sz="3600" dirty="0">
                          <a:solidFill>
                            <a:schemeClr val="tx1"/>
                          </a:solidFill>
                        </a:rPr>
                        <a:t> </a:t>
                      </a:r>
                      <a:r>
                        <a:rPr lang="en-US" sz="3600" dirty="0" err="1">
                          <a:solidFill>
                            <a:schemeClr val="tx1"/>
                          </a:solidFill>
                        </a:rPr>
                        <a:t>phương</a:t>
                      </a:r>
                      <a:r>
                        <a:rPr lang="en-US" sz="3600" dirty="0">
                          <a:solidFill>
                            <a:schemeClr val="tx1"/>
                          </a:solidFill>
                        </a:rPr>
                        <a:t> </a:t>
                      </a:r>
                      <a:r>
                        <a:rPr lang="en-US" sz="3600" dirty="0" err="1">
                          <a:solidFill>
                            <a:schemeClr val="tx1"/>
                          </a:solidFill>
                        </a:rPr>
                        <a:t>án</a:t>
                      </a:r>
                      <a:r>
                        <a:rPr lang="en-US" sz="3600" dirty="0">
                          <a:solidFill>
                            <a:schemeClr val="tx1"/>
                          </a:solidFill>
                        </a:rPr>
                        <a:t> </a:t>
                      </a:r>
                      <a:r>
                        <a:rPr lang="en-US" sz="3600" dirty="0" err="1">
                          <a:solidFill>
                            <a:schemeClr val="tx1"/>
                          </a:solidFill>
                        </a:rPr>
                        <a:t>nào</a:t>
                      </a:r>
                      <a:r>
                        <a:rPr lang="en-US" sz="3600" dirty="0">
                          <a:solidFill>
                            <a:schemeClr val="tx1"/>
                          </a:solidFill>
                        </a:rPr>
                        <a:t> </a:t>
                      </a:r>
                      <a:r>
                        <a:rPr lang="en-US" sz="3600" dirty="0" err="1">
                          <a:solidFill>
                            <a:schemeClr val="tx1"/>
                          </a:solidFill>
                        </a:rPr>
                        <a:t>đó</a:t>
                      </a:r>
                      <a:r>
                        <a:rPr lang="en-US" sz="3600" dirty="0">
                          <a:solidFill>
                            <a:schemeClr val="tx1"/>
                          </a:solidFill>
                        </a:rPr>
                        <a:t> </a:t>
                      </a:r>
                      <a:r>
                        <a:rPr lang="en-US" sz="3600" dirty="0" err="1">
                          <a:solidFill>
                            <a:schemeClr val="tx1"/>
                          </a:solidFill>
                        </a:rPr>
                        <a:t>công</a:t>
                      </a:r>
                      <a:r>
                        <a:rPr lang="en-US" sz="3600" dirty="0">
                          <a:solidFill>
                            <a:schemeClr val="tx1"/>
                          </a:solidFill>
                        </a:rPr>
                        <a:t> </a:t>
                      </a:r>
                      <a:r>
                        <a:rPr lang="en-US" sz="3600" dirty="0" err="1">
                          <a:solidFill>
                            <a:schemeClr val="tx1"/>
                          </a:solidFill>
                        </a:rPr>
                        <a:t>việc</a:t>
                      </a:r>
                      <a:r>
                        <a:rPr lang="en-US" sz="3600" dirty="0">
                          <a:solidFill>
                            <a:schemeClr val="tx1"/>
                          </a:solidFill>
                        </a:rPr>
                        <a:t> </a:t>
                      </a:r>
                      <a:r>
                        <a:rPr lang="en-US" sz="3600" dirty="0" err="1">
                          <a:solidFill>
                            <a:schemeClr val="tx1"/>
                          </a:solidFill>
                        </a:rPr>
                        <a:t>vẫn</a:t>
                      </a:r>
                      <a:r>
                        <a:rPr lang="en-US" sz="3600" dirty="0">
                          <a:solidFill>
                            <a:schemeClr val="tx1"/>
                          </a:solidFill>
                        </a:rPr>
                        <a:t> </a:t>
                      </a:r>
                      <a:r>
                        <a:rPr lang="en-US" sz="3600" dirty="0" err="1">
                          <a:solidFill>
                            <a:schemeClr val="tx1"/>
                          </a:solidFill>
                        </a:rPr>
                        <a:t>hoàn</a:t>
                      </a:r>
                      <a:r>
                        <a:rPr lang="en-US" sz="3600" dirty="0">
                          <a:solidFill>
                            <a:schemeClr val="tx1"/>
                          </a:solidFill>
                        </a:rPr>
                        <a:t> </a:t>
                      </a:r>
                      <a:r>
                        <a:rPr lang="en-US" sz="3600" dirty="0" err="1">
                          <a:solidFill>
                            <a:schemeClr val="tx1"/>
                          </a:solidFill>
                        </a:rPr>
                        <a:t>thành</a:t>
                      </a:r>
                      <a:r>
                        <a:rPr lang="en-US" sz="3600" dirty="0">
                          <a:solidFill>
                            <a:schemeClr val="tx1"/>
                          </a:solidFill>
                        </a:rPr>
                        <a:t> (</a:t>
                      </a:r>
                      <a:r>
                        <a:rPr lang="en-US" sz="3600" dirty="0" err="1">
                          <a:solidFill>
                            <a:schemeClr val="tx1"/>
                          </a:solidFill>
                        </a:rPr>
                        <a:t>có</a:t>
                      </a:r>
                      <a:r>
                        <a:rPr lang="en-US" sz="3600" dirty="0">
                          <a:solidFill>
                            <a:schemeClr val="tx1"/>
                          </a:solidFill>
                        </a:rPr>
                        <a:t> </a:t>
                      </a:r>
                      <a:r>
                        <a:rPr lang="en-US" sz="3600" dirty="0" err="1">
                          <a:solidFill>
                            <a:schemeClr val="tx1"/>
                          </a:solidFill>
                        </a:rPr>
                        <a:t>kết</a:t>
                      </a:r>
                      <a:r>
                        <a:rPr lang="en-US" sz="3600" dirty="0">
                          <a:solidFill>
                            <a:schemeClr val="tx1"/>
                          </a:solidFill>
                        </a:rPr>
                        <a:t> </a:t>
                      </a:r>
                      <a:r>
                        <a:rPr lang="en-US" sz="3600" dirty="0" err="1">
                          <a:solidFill>
                            <a:schemeClr val="tx1"/>
                          </a:solidFill>
                        </a:rPr>
                        <a:t>quả</a:t>
                      </a:r>
                      <a:r>
                        <a:rPr lang="en-US" sz="3600" dirty="0">
                          <a:solidFill>
                            <a:schemeClr val="tx1"/>
                          </a:solidFill>
                        </a:rPr>
                        <a:t>)</a:t>
                      </a:r>
                    </a:p>
                  </a:txBody>
                  <a:tcPr/>
                </a:tc>
                <a:tc>
                  <a:txBody>
                    <a:bodyPr/>
                    <a:lstStyle/>
                    <a:p>
                      <a:pPr marL="571500" indent="-571500" algn="l">
                        <a:spcAft>
                          <a:spcPts val="1200"/>
                        </a:spcAft>
                        <a:buFontTx/>
                        <a:buChar char="-"/>
                      </a:pPr>
                      <a:r>
                        <a:rPr lang="en-US" sz="3600" dirty="0" err="1">
                          <a:solidFill>
                            <a:schemeClr val="tx1"/>
                          </a:solidFill>
                        </a:rPr>
                        <a:t>Một</a:t>
                      </a:r>
                      <a:r>
                        <a:rPr lang="en-US" sz="3600" dirty="0">
                          <a:solidFill>
                            <a:schemeClr val="tx1"/>
                          </a:solidFill>
                        </a:rPr>
                        <a:t> </a:t>
                      </a:r>
                      <a:r>
                        <a:rPr lang="en-US" sz="3600" dirty="0" err="1">
                          <a:solidFill>
                            <a:schemeClr val="tx1"/>
                          </a:solidFill>
                        </a:rPr>
                        <a:t>công</a:t>
                      </a:r>
                      <a:r>
                        <a:rPr lang="en-US" sz="3600" dirty="0">
                          <a:solidFill>
                            <a:schemeClr val="tx1"/>
                          </a:solidFill>
                        </a:rPr>
                        <a:t> </a:t>
                      </a:r>
                      <a:r>
                        <a:rPr lang="en-US" sz="3600" dirty="0" err="1">
                          <a:solidFill>
                            <a:schemeClr val="tx1"/>
                          </a:solidFill>
                        </a:rPr>
                        <a:t>việc</a:t>
                      </a:r>
                      <a:r>
                        <a:rPr lang="en-US" sz="3600" dirty="0">
                          <a:solidFill>
                            <a:schemeClr val="tx1"/>
                          </a:solidFill>
                        </a:rPr>
                        <a:t> </a:t>
                      </a:r>
                      <a:r>
                        <a:rPr lang="en-US" sz="3600" dirty="0" err="1">
                          <a:solidFill>
                            <a:schemeClr val="tx1"/>
                          </a:solidFill>
                        </a:rPr>
                        <a:t>gồm</a:t>
                      </a:r>
                      <a:r>
                        <a:rPr lang="en-US" sz="3600" dirty="0">
                          <a:solidFill>
                            <a:schemeClr val="tx1"/>
                          </a:solidFill>
                        </a:rPr>
                        <a:t> </a:t>
                      </a:r>
                      <a:r>
                        <a:rPr lang="en-US" sz="3600" dirty="0" err="1">
                          <a:solidFill>
                            <a:schemeClr val="tx1"/>
                          </a:solidFill>
                        </a:rPr>
                        <a:t>nhiều</a:t>
                      </a:r>
                      <a:r>
                        <a:rPr lang="en-US" sz="3600" dirty="0">
                          <a:solidFill>
                            <a:schemeClr val="tx1"/>
                          </a:solidFill>
                        </a:rPr>
                        <a:t> </a:t>
                      </a:r>
                      <a:r>
                        <a:rPr lang="en-US" sz="3600" dirty="0" err="1">
                          <a:solidFill>
                            <a:schemeClr val="tx1"/>
                          </a:solidFill>
                        </a:rPr>
                        <a:t>giai</a:t>
                      </a:r>
                      <a:r>
                        <a:rPr lang="en-US" sz="3600" dirty="0">
                          <a:solidFill>
                            <a:schemeClr val="tx1"/>
                          </a:solidFill>
                        </a:rPr>
                        <a:t> </a:t>
                      </a:r>
                      <a:r>
                        <a:rPr lang="en-US" sz="3600" dirty="0" err="1">
                          <a:solidFill>
                            <a:schemeClr val="tx1"/>
                          </a:solidFill>
                        </a:rPr>
                        <a:t>đoạn</a:t>
                      </a:r>
                      <a:r>
                        <a:rPr lang="en-US" sz="3600" dirty="0">
                          <a:solidFill>
                            <a:schemeClr val="tx1"/>
                          </a:solidFill>
                        </a:rPr>
                        <a:t> </a:t>
                      </a:r>
                      <a:r>
                        <a:rPr lang="en-US" sz="3600" dirty="0" err="1">
                          <a:solidFill>
                            <a:schemeClr val="tx1"/>
                          </a:solidFill>
                        </a:rPr>
                        <a:t>liên</a:t>
                      </a:r>
                      <a:r>
                        <a:rPr lang="en-US" sz="3600" dirty="0">
                          <a:solidFill>
                            <a:schemeClr val="tx1"/>
                          </a:solidFill>
                        </a:rPr>
                        <a:t> </a:t>
                      </a:r>
                      <a:r>
                        <a:rPr lang="en-US" sz="3600" dirty="0" err="1">
                          <a:solidFill>
                            <a:schemeClr val="tx1"/>
                          </a:solidFill>
                        </a:rPr>
                        <a:t>tiếp</a:t>
                      </a:r>
                      <a:r>
                        <a:rPr lang="en-US" sz="3600" dirty="0">
                          <a:solidFill>
                            <a:schemeClr val="tx1"/>
                          </a:solidFill>
                        </a:rPr>
                        <a:t> </a:t>
                      </a:r>
                      <a:r>
                        <a:rPr lang="en-US" sz="3600" dirty="0" err="1">
                          <a:solidFill>
                            <a:schemeClr val="tx1"/>
                          </a:solidFill>
                        </a:rPr>
                        <a:t>nhau</a:t>
                      </a:r>
                      <a:r>
                        <a:rPr lang="en-US" sz="3600" dirty="0">
                          <a:solidFill>
                            <a:schemeClr val="tx1"/>
                          </a:solidFill>
                        </a:rPr>
                        <a:t>.</a:t>
                      </a:r>
                    </a:p>
                    <a:p>
                      <a:pPr marL="571500" indent="-571500" algn="l">
                        <a:buFontTx/>
                        <a:buChar char="-"/>
                      </a:pPr>
                      <a:r>
                        <a:rPr lang="en-US" sz="3600" dirty="0" err="1">
                          <a:solidFill>
                            <a:schemeClr val="tx1"/>
                          </a:solidFill>
                        </a:rPr>
                        <a:t>Bỏ</a:t>
                      </a:r>
                      <a:r>
                        <a:rPr lang="en-US" sz="3600" dirty="0">
                          <a:solidFill>
                            <a:schemeClr val="tx1"/>
                          </a:solidFill>
                        </a:rPr>
                        <a:t> </a:t>
                      </a:r>
                      <a:r>
                        <a:rPr lang="en-US" sz="3600" dirty="0" err="1">
                          <a:solidFill>
                            <a:schemeClr val="tx1"/>
                          </a:solidFill>
                        </a:rPr>
                        <a:t>đi</a:t>
                      </a:r>
                      <a:r>
                        <a:rPr lang="en-US" sz="3600" dirty="0">
                          <a:solidFill>
                            <a:schemeClr val="tx1"/>
                          </a:solidFill>
                        </a:rPr>
                        <a:t> </a:t>
                      </a:r>
                      <a:r>
                        <a:rPr lang="en-US" sz="3600" dirty="0" err="1">
                          <a:solidFill>
                            <a:schemeClr val="tx1"/>
                          </a:solidFill>
                        </a:rPr>
                        <a:t>một</a:t>
                      </a:r>
                      <a:r>
                        <a:rPr lang="en-US" sz="3600" dirty="0">
                          <a:solidFill>
                            <a:schemeClr val="tx1"/>
                          </a:solidFill>
                        </a:rPr>
                        <a:t> </a:t>
                      </a:r>
                      <a:r>
                        <a:rPr lang="en-US" sz="3600" dirty="0" err="1">
                          <a:solidFill>
                            <a:schemeClr val="tx1"/>
                          </a:solidFill>
                        </a:rPr>
                        <a:t>giai</a:t>
                      </a:r>
                      <a:r>
                        <a:rPr lang="en-US" sz="3600" dirty="0">
                          <a:solidFill>
                            <a:schemeClr val="tx1"/>
                          </a:solidFill>
                        </a:rPr>
                        <a:t> </a:t>
                      </a:r>
                      <a:r>
                        <a:rPr lang="en-US" sz="3600" dirty="0" err="1">
                          <a:solidFill>
                            <a:schemeClr val="tx1"/>
                          </a:solidFill>
                        </a:rPr>
                        <a:t>đoạn</a:t>
                      </a:r>
                      <a:r>
                        <a:rPr lang="en-US" sz="3600" dirty="0">
                          <a:solidFill>
                            <a:schemeClr val="tx1"/>
                          </a:solidFill>
                        </a:rPr>
                        <a:t> </a:t>
                      </a:r>
                      <a:r>
                        <a:rPr lang="en-US" sz="3600" dirty="0" err="1">
                          <a:solidFill>
                            <a:schemeClr val="tx1"/>
                          </a:solidFill>
                        </a:rPr>
                        <a:t>nào</a:t>
                      </a:r>
                      <a:r>
                        <a:rPr lang="en-US" sz="3600" dirty="0">
                          <a:solidFill>
                            <a:schemeClr val="tx1"/>
                          </a:solidFill>
                        </a:rPr>
                        <a:t> </a:t>
                      </a:r>
                      <a:r>
                        <a:rPr lang="en-US" sz="3600" dirty="0" err="1">
                          <a:solidFill>
                            <a:schemeClr val="tx1"/>
                          </a:solidFill>
                        </a:rPr>
                        <a:t>đó</a:t>
                      </a:r>
                      <a:r>
                        <a:rPr lang="en-US" sz="3600" dirty="0">
                          <a:solidFill>
                            <a:schemeClr val="tx1"/>
                          </a:solidFill>
                        </a:rPr>
                        <a:t> </a:t>
                      </a:r>
                      <a:r>
                        <a:rPr lang="en-US" sz="3600" dirty="0" err="1">
                          <a:solidFill>
                            <a:schemeClr val="tx1"/>
                          </a:solidFill>
                        </a:rPr>
                        <a:t>công</a:t>
                      </a:r>
                      <a:r>
                        <a:rPr lang="en-US" sz="3600" dirty="0">
                          <a:solidFill>
                            <a:schemeClr val="tx1"/>
                          </a:solidFill>
                        </a:rPr>
                        <a:t> </a:t>
                      </a:r>
                      <a:r>
                        <a:rPr lang="en-US" sz="3600" dirty="0" err="1">
                          <a:solidFill>
                            <a:schemeClr val="tx1"/>
                          </a:solidFill>
                        </a:rPr>
                        <a:t>việc</a:t>
                      </a:r>
                      <a:r>
                        <a:rPr lang="en-US" sz="3600" dirty="0">
                          <a:solidFill>
                            <a:schemeClr val="tx1"/>
                          </a:solidFill>
                        </a:rPr>
                        <a:t> </a:t>
                      </a:r>
                      <a:r>
                        <a:rPr lang="en-US" sz="3600" dirty="0" err="1">
                          <a:solidFill>
                            <a:schemeClr val="tx1"/>
                          </a:solidFill>
                        </a:rPr>
                        <a:t>không</a:t>
                      </a:r>
                      <a:r>
                        <a:rPr lang="en-US" sz="3600" dirty="0">
                          <a:solidFill>
                            <a:schemeClr val="tx1"/>
                          </a:solidFill>
                        </a:rPr>
                        <a:t> </a:t>
                      </a:r>
                      <a:r>
                        <a:rPr lang="en-US" sz="3600" dirty="0" err="1">
                          <a:solidFill>
                            <a:schemeClr val="tx1"/>
                          </a:solidFill>
                        </a:rPr>
                        <a:t>thể</a:t>
                      </a:r>
                      <a:r>
                        <a:rPr lang="en-US" sz="3600" dirty="0">
                          <a:solidFill>
                            <a:schemeClr val="tx1"/>
                          </a:solidFill>
                        </a:rPr>
                        <a:t> </a:t>
                      </a:r>
                      <a:r>
                        <a:rPr lang="en-US" sz="3600" dirty="0" err="1">
                          <a:solidFill>
                            <a:schemeClr val="tx1"/>
                          </a:solidFill>
                        </a:rPr>
                        <a:t>hoàn</a:t>
                      </a:r>
                      <a:r>
                        <a:rPr lang="en-US" sz="3600" dirty="0">
                          <a:solidFill>
                            <a:schemeClr val="tx1"/>
                          </a:solidFill>
                        </a:rPr>
                        <a:t> </a:t>
                      </a:r>
                      <a:r>
                        <a:rPr lang="en-US" sz="3600" dirty="0" err="1">
                          <a:solidFill>
                            <a:schemeClr val="tx1"/>
                          </a:solidFill>
                        </a:rPr>
                        <a:t>thành</a:t>
                      </a:r>
                      <a:r>
                        <a:rPr lang="en-US" sz="3600" dirty="0">
                          <a:solidFill>
                            <a:schemeClr val="tx1"/>
                          </a:solidFill>
                        </a:rPr>
                        <a:t> (</a:t>
                      </a:r>
                      <a:r>
                        <a:rPr lang="en-US" sz="3600" dirty="0" err="1">
                          <a:solidFill>
                            <a:schemeClr val="tx1"/>
                          </a:solidFill>
                        </a:rPr>
                        <a:t>không</a:t>
                      </a:r>
                      <a:r>
                        <a:rPr lang="en-US" sz="3600" dirty="0">
                          <a:solidFill>
                            <a:schemeClr val="tx1"/>
                          </a:solidFill>
                        </a:rPr>
                        <a:t> </a:t>
                      </a:r>
                      <a:r>
                        <a:rPr lang="en-US" sz="3600" dirty="0" err="1">
                          <a:solidFill>
                            <a:schemeClr val="tx1"/>
                          </a:solidFill>
                        </a:rPr>
                        <a:t>có</a:t>
                      </a:r>
                      <a:r>
                        <a:rPr lang="en-US" sz="3600" dirty="0">
                          <a:solidFill>
                            <a:schemeClr val="tx1"/>
                          </a:solidFill>
                        </a:rPr>
                        <a:t> </a:t>
                      </a:r>
                      <a:r>
                        <a:rPr lang="en-US" sz="3600" dirty="0" err="1">
                          <a:solidFill>
                            <a:schemeClr val="tx1"/>
                          </a:solidFill>
                        </a:rPr>
                        <a:t>kết</a:t>
                      </a:r>
                      <a:r>
                        <a:rPr lang="en-US" sz="3600" dirty="0">
                          <a:solidFill>
                            <a:schemeClr val="tx1"/>
                          </a:solidFill>
                        </a:rPr>
                        <a:t> </a:t>
                      </a:r>
                      <a:r>
                        <a:rPr lang="en-US" sz="3600" dirty="0" err="1">
                          <a:solidFill>
                            <a:schemeClr val="tx1"/>
                          </a:solidFill>
                        </a:rPr>
                        <a:t>quả</a:t>
                      </a:r>
                      <a:r>
                        <a:rPr lang="en-US" sz="3600" dirty="0">
                          <a:solidFill>
                            <a:schemeClr val="tx1"/>
                          </a:solidFill>
                        </a:rPr>
                        <a:t>).</a:t>
                      </a:r>
                    </a:p>
                  </a:txBody>
                  <a:tcPr/>
                </a:tc>
                <a:extLst>
                  <a:ext uri="{0D108BD9-81ED-4DB2-BD59-A6C34878D82A}">
                    <a16:rowId xmlns:a16="http://schemas.microsoft.com/office/drawing/2014/main" val="1977995375"/>
                  </a:ext>
                </a:extLst>
              </a:tr>
            </a:tbl>
          </a:graphicData>
        </a:graphic>
      </p:graphicFrame>
    </p:spTree>
    <p:extLst>
      <p:ext uri="{BB962C8B-B14F-4D97-AF65-F5344CB8AC3E}">
        <p14:creationId xmlns:p14="http://schemas.microsoft.com/office/powerpoint/2010/main" val="974787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7328786" y="1104900"/>
            <a:ext cx="10820400" cy="8382000"/>
            <a:chOff x="0" y="0"/>
            <a:chExt cx="2500622" cy="2020106"/>
          </a:xfrm>
        </p:grpSpPr>
        <p:sp>
          <p:nvSpPr>
            <p:cNvPr id="4" name="Freeform 4"/>
            <p:cNvSpPr/>
            <p:nvPr/>
          </p:nvSpPr>
          <p:spPr>
            <a:xfrm>
              <a:off x="92710" y="106680"/>
              <a:ext cx="2396482" cy="1900726"/>
            </a:xfrm>
            <a:custGeom>
              <a:avLst/>
              <a:gdLst/>
              <a:ahLst/>
              <a:cxnLst/>
              <a:rect l="l" t="t" r="r" b="b"/>
              <a:pathLst>
                <a:path w="2396482" h="1900726">
                  <a:moveTo>
                    <a:pt x="2369812" y="1711496"/>
                  </a:moveTo>
                  <a:cubicBezTo>
                    <a:pt x="2369812" y="1799126"/>
                    <a:pt x="2293612" y="1870246"/>
                    <a:pt x="2212332" y="1870246"/>
                  </a:cubicBezTo>
                  <a:lnTo>
                    <a:pt x="66040" y="1870246"/>
                  </a:lnTo>
                  <a:cubicBezTo>
                    <a:pt x="43180" y="1870246"/>
                    <a:pt x="20320" y="1865166"/>
                    <a:pt x="0" y="1856276"/>
                  </a:cubicBezTo>
                  <a:cubicBezTo>
                    <a:pt x="26670" y="1884216"/>
                    <a:pt x="63500" y="1900726"/>
                    <a:pt x="109401" y="1900726"/>
                  </a:cubicBezTo>
                  <a:lnTo>
                    <a:pt x="2250432" y="1900726"/>
                  </a:lnTo>
                  <a:cubicBezTo>
                    <a:pt x="2330442" y="1900726"/>
                    <a:pt x="2396482" y="1834686"/>
                    <a:pt x="2396482" y="1754676"/>
                  </a:cubicBezTo>
                  <a:lnTo>
                    <a:pt x="2396482" y="95250"/>
                  </a:lnTo>
                  <a:cubicBezTo>
                    <a:pt x="2396482" y="58420"/>
                    <a:pt x="2382512" y="25400"/>
                    <a:pt x="2360922" y="0"/>
                  </a:cubicBezTo>
                  <a:cubicBezTo>
                    <a:pt x="2367272" y="16510"/>
                    <a:pt x="2369812" y="34290"/>
                    <a:pt x="2369812" y="52070"/>
                  </a:cubicBezTo>
                  <a:lnTo>
                    <a:pt x="2369812" y="1711496"/>
                  </a:lnTo>
                  <a:lnTo>
                    <a:pt x="2369812" y="1711496"/>
                  </a:lnTo>
                  <a:close/>
                </a:path>
              </a:pathLst>
            </a:custGeom>
            <a:solidFill>
              <a:srgbClr val="704430"/>
            </a:solidFill>
          </p:spPr>
          <p:txBody>
            <a:bodyPr/>
            <a:lstStyle/>
            <a:p>
              <a:endParaRPr lang="en-US"/>
            </a:p>
          </p:txBody>
        </p:sp>
        <p:sp>
          <p:nvSpPr>
            <p:cNvPr id="5" name="Freeform 5"/>
            <p:cNvSpPr/>
            <p:nvPr/>
          </p:nvSpPr>
          <p:spPr>
            <a:xfrm>
              <a:off x="12700" y="12700"/>
              <a:ext cx="2435852" cy="1951526"/>
            </a:xfrm>
            <a:custGeom>
              <a:avLst/>
              <a:gdLst/>
              <a:ahLst/>
              <a:cxnLst/>
              <a:rect l="l" t="t" r="r" b="b"/>
              <a:pathLst>
                <a:path w="2435852" h="1951526">
                  <a:moveTo>
                    <a:pt x="146050" y="1951526"/>
                  </a:moveTo>
                  <a:lnTo>
                    <a:pt x="2289802" y="1951526"/>
                  </a:lnTo>
                  <a:cubicBezTo>
                    <a:pt x="2369812" y="1951526"/>
                    <a:pt x="2435852" y="1885486"/>
                    <a:pt x="2435852" y="1805476"/>
                  </a:cubicBezTo>
                  <a:lnTo>
                    <a:pt x="2435852" y="146050"/>
                  </a:lnTo>
                  <a:cubicBezTo>
                    <a:pt x="2435852" y="66040"/>
                    <a:pt x="2369812" y="0"/>
                    <a:pt x="2289802" y="0"/>
                  </a:cubicBezTo>
                  <a:lnTo>
                    <a:pt x="146050" y="0"/>
                  </a:lnTo>
                  <a:cubicBezTo>
                    <a:pt x="66040" y="0"/>
                    <a:pt x="0" y="66040"/>
                    <a:pt x="0" y="146050"/>
                  </a:cubicBezTo>
                  <a:lnTo>
                    <a:pt x="0" y="1805476"/>
                  </a:lnTo>
                  <a:cubicBezTo>
                    <a:pt x="0" y="1886756"/>
                    <a:pt x="66040" y="1951526"/>
                    <a:pt x="146050" y="1951526"/>
                  </a:cubicBezTo>
                  <a:close/>
                </a:path>
              </a:pathLst>
            </a:custGeom>
            <a:solidFill>
              <a:srgbClr val="FFF3ED"/>
            </a:solidFill>
          </p:spPr>
          <p:txBody>
            <a:bodyPr/>
            <a:lstStyle/>
            <a:p>
              <a:endParaRPr lang="en-US" dirty="0"/>
            </a:p>
          </p:txBody>
        </p:sp>
        <p:sp>
          <p:nvSpPr>
            <p:cNvPr id="6" name="Freeform 6"/>
            <p:cNvSpPr/>
            <p:nvPr/>
          </p:nvSpPr>
          <p:spPr>
            <a:xfrm>
              <a:off x="0" y="0"/>
              <a:ext cx="2500622" cy="2020106"/>
            </a:xfrm>
            <a:custGeom>
              <a:avLst/>
              <a:gdLst/>
              <a:ahLst/>
              <a:cxnLst/>
              <a:rect l="l" t="t" r="r" b="b"/>
              <a:pathLst>
                <a:path w="2500622" h="2020106">
                  <a:moveTo>
                    <a:pt x="2437122" y="74930"/>
                  </a:moveTo>
                  <a:cubicBezTo>
                    <a:pt x="2409182" y="30480"/>
                    <a:pt x="2359652" y="0"/>
                    <a:pt x="2302502" y="0"/>
                  </a:cubicBezTo>
                  <a:lnTo>
                    <a:pt x="158750" y="0"/>
                  </a:lnTo>
                  <a:cubicBezTo>
                    <a:pt x="71120" y="0"/>
                    <a:pt x="0" y="71120"/>
                    <a:pt x="0" y="158750"/>
                  </a:cubicBezTo>
                  <a:lnTo>
                    <a:pt x="0" y="1818176"/>
                  </a:lnTo>
                  <a:cubicBezTo>
                    <a:pt x="0" y="1870246"/>
                    <a:pt x="25400" y="1915966"/>
                    <a:pt x="63500" y="1945176"/>
                  </a:cubicBezTo>
                  <a:cubicBezTo>
                    <a:pt x="91440" y="1989626"/>
                    <a:pt x="140970" y="2020106"/>
                    <a:pt x="204202" y="2020106"/>
                  </a:cubicBezTo>
                  <a:lnTo>
                    <a:pt x="2341872" y="2020106"/>
                  </a:lnTo>
                  <a:cubicBezTo>
                    <a:pt x="2429502" y="2020106"/>
                    <a:pt x="2500622" y="1948986"/>
                    <a:pt x="2500622" y="1861356"/>
                  </a:cubicBezTo>
                  <a:lnTo>
                    <a:pt x="2500622" y="201930"/>
                  </a:lnTo>
                  <a:cubicBezTo>
                    <a:pt x="2500622" y="149860"/>
                    <a:pt x="2475222" y="104140"/>
                    <a:pt x="2437122" y="74930"/>
                  </a:cubicBezTo>
                  <a:close/>
                  <a:moveTo>
                    <a:pt x="12700" y="1818176"/>
                  </a:moveTo>
                  <a:lnTo>
                    <a:pt x="12700" y="158750"/>
                  </a:lnTo>
                  <a:cubicBezTo>
                    <a:pt x="12700" y="78740"/>
                    <a:pt x="78740" y="12700"/>
                    <a:pt x="158750" y="12700"/>
                  </a:cubicBezTo>
                  <a:lnTo>
                    <a:pt x="2302502" y="12700"/>
                  </a:lnTo>
                  <a:cubicBezTo>
                    <a:pt x="2382512" y="12700"/>
                    <a:pt x="2448552" y="78740"/>
                    <a:pt x="2448552" y="158750"/>
                  </a:cubicBezTo>
                  <a:lnTo>
                    <a:pt x="2448552" y="1818176"/>
                  </a:lnTo>
                  <a:cubicBezTo>
                    <a:pt x="2448552" y="1898186"/>
                    <a:pt x="2382512" y="1964226"/>
                    <a:pt x="2302502" y="1964226"/>
                  </a:cubicBezTo>
                  <a:lnTo>
                    <a:pt x="158750" y="1964226"/>
                  </a:lnTo>
                  <a:cubicBezTo>
                    <a:pt x="78740" y="1964226"/>
                    <a:pt x="12700" y="1899456"/>
                    <a:pt x="12700" y="1818176"/>
                  </a:cubicBezTo>
                  <a:close/>
                  <a:moveTo>
                    <a:pt x="2489192" y="1861356"/>
                  </a:moveTo>
                  <a:cubicBezTo>
                    <a:pt x="2489192" y="1941366"/>
                    <a:pt x="2421882" y="2007406"/>
                    <a:pt x="2341872" y="2007406"/>
                  </a:cubicBezTo>
                  <a:lnTo>
                    <a:pt x="204202" y="2007406"/>
                  </a:lnTo>
                  <a:cubicBezTo>
                    <a:pt x="157480" y="2007406"/>
                    <a:pt x="120650" y="1990896"/>
                    <a:pt x="93980" y="1962956"/>
                  </a:cubicBezTo>
                  <a:cubicBezTo>
                    <a:pt x="114300" y="1971846"/>
                    <a:pt x="135890" y="1976926"/>
                    <a:pt x="160020" y="1976926"/>
                  </a:cubicBezTo>
                  <a:lnTo>
                    <a:pt x="2303772" y="1976926"/>
                  </a:lnTo>
                  <a:cubicBezTo>
                    <a:pt x="2391402" y="1976926"/>
                    <a:pt x="2462522" y="1905806"/>
                    <a:pt x="2462522" y="1818176"/>
                  </a:cubicBezTo>
                  <a:lnTo>
                    <a:pt x="2462522" y="158750"/>
                  </a:lnTo>
                  <a:cubicBezTo>
                    <a:pt x="2462522" y="140970"/>
                    <a:pt x="2458712" y="123190"/>
                    <a:pt x="2453632" y="106680"/>
                  </a:cubicBezTo>
                  <a:cubicBezTo>
                    <a:pt x="2475222" y="132080"/>
                    <a:pt x="2489192" y="165100"/>
                    <a:pt x="2489192" y="201930"/>
                  </a:cubicBezTo>
                  <a:lnTo>
                    <a:pt x="2489192" y="1861356"/>
                  </a:lnTo>
                  <a:cubicBezTo>
                    <a:pt x="2489192" y="1861356"/>
                    <a:pt x="2489192" y="1861356"/>
                    <a:pt x="2489192" y="1861356"/>
                  </a:cubicBezTo>
                  <a:close/>
                </a:path>
              </a:pathLst>
            </a:custGeom>
            <a:solidFill>
              <a:srgbClr val="704430"/>
            </a:solidFill>
          </p:spPr>
          <p:txBody>
            <a:bodyPr/>
            <a:lstStyle/>
            <a:p>
              <a:endParaRPr lang="en-US"/>
            </a:p>
          </p:txBody>
        </p:sp>
      </p:grpSp>
      <p:grpSp>
        <p:nvGrpSpPr>
          <p:cNvPr id="7" name="Group 7"/>
          <p:cNvGrpSpPr/>
          <p:nvPr/>
        </p:nvGrpSpPr>
        <p:grpSpPr>
          <a:xfrm>
            <a:off x="8412980" y="2141691"/>
            <a:ext cx="5733426" cy="823276"/>
            <a:chOff x="0" y="0"/>
            <a:chExt cx="13328645" cy="1913890"/>
          </a:xfrm>
        </p:grpSpPr>
        <p:sp>
          <p:nvSpPr>
            <p:cNvPr id="8" name="Freeform 8"/>
            <p:cNvSpPr/>
            <p:nvPr/>
          </p:nvSpPr>
          <p:spPr>
            <a:xfrm>
              <a:off x="0" y="0"/>
              <a:ext cx="13328645" cy="1913890"/>
            </a:xfrm>
            <a:custGeom>
              <a:avLst/>
              <a:gdLst/>
              <a:ahLst/>
              <a:cxnLst/>
              <a:rect l="l" t="t" r="r" b="b"/>
              <a:pathLst>
                <a:path w="13328645" h="1913890">
                  <a:moveTo>
                    <a:pt x="13328645" y="956945"/>
                  </a:moveTo>
                  <a:lnTo>
                    <a:pt x="13328645" y="956945"/>
                  </a:lnTo>
                  <a:cubicBezTo>
                    <a:pt x="13328645" y="1485392"/>
                    <a:pt x="12900274" y="1913890"/>
                    <a:pt x="12371700" y="1913890"/>
                  </a:cubicBezTo>
                  <a:lnTo>
                    <a:pt x="956945" y="1913890"/>
                  </a:lnTo>
                  <a:cubicBezTo>
                    <a:pt x="428371" y="1913890"/>
                    <a:pt x="0" y="1485392"/>
                    <a:pt x="0" y="956945"/>
                  </a:cubicBezTo>
                  <a:lnTo>
                    <a:pt x="0" y="956945"/>
                  </a:lnTo>
                  <a:cubicBezTo>
                    <a:pt x="0" y="428371"/>
                    <a:pt x="428371" y="0"/>
                    <a:pt x="956945" y="0"/>
                  </a:cubicBezTo>
                  <a:lnTo>
                    <a:pt x="12371700" y="0"/>
                  </a:lnTo>
                  <a:cubicBezTo>
                    <a:pt x="12900147" y="0"/>
                    <a:pt x="13328645" y="428371"/>
                    <a:pt x="13328645" y="956945"/>
                  </a:cubicBezTo>
                  <a:close/>
                </a:path>
              </a:pathLst>
            </a:custGeom>
            <a:solidFill>
              <a:srgbClr val="F8CDA2"/>
            </a:solidFill>
          </p:spPr>
          <p:txBody>
            <a:bodyPr/>
            <a:lstStyle/>
            <a:p>
              <a:endParaRPr lang="en-US"/>
            </a:p>
          </p:txBody>
        </p:sp>
      </p:grpSp>
      <p:sp>
        <p:nvSpPr>
          <p:cNvPr id="9" name="AutoShape 9"/>
          <p:cNvSpPr/>
          <p:nvPr/>
        </p:nvSpPr>
        <p:spPr>
          <a:xfrm>
            <a:off x="15555891" y="2337766"/>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0" name="AutoShape 10"/>
          <p:cNvSpPr/>
          <p:nvPr/>
        </p:nvSpPr>
        <p:spPr>
          <a:xfrm>
            <a:off x="15555891" y="2529516"/>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1" name="AutoShape 11"/>
          <p:cNvSpPr/>
          <p:nvPr/>
        </p:nvSpPr>
        <p:spPr>
          <a:xfrm>
            <a:off x="15555891" y="2721265"/>
            <a:ext cx="450550" cy="0"/>
          </a:xfrm>
          <a:prstGeom prst="line">
            <a:avLst/>
          </a:prstGeom>
          <a:ln w="47625" cap="rnd">
            <a:solidFill>
              <a:srgbClr val="704430"/>
            </a:solidFill>
            <a:prstDash val="solid"/>
            <a:headEnd type="none" w="sm" len="sm"/>
            <a:tailEnd type="none" w="sm" len="sm"/>
          </a:ln>
        </p:spPr>
        <p:txBody>
          <a:bodyPr/>
          <a:lstStyle/>
          <a:p>
            <a:endParaRPr lang="en-US"/>
          </a:p>
        </p:txBody>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302394" y="2272893"/>
            <a:ext cx="456119" cy="516849"/>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475410" y="2152307"/>
            <a:ext cx="758021" cy="758021"/>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855739" y="2272893"/>
            <a:ext cx="538384" cy="516849"/>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656507" y="2272893"/>
            <a:ext cx="394685" cy="516849"/>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81715" y="1907845"/>
            <a:ext cx="4869590" cy="3922233"/>
          </a:xfrm>
          <a:prstGeom prst="rect">
            <a:avLst/>
          </a:prstGeom>
        </p:spPr>
      </p:pic>
      <p:sp>
        <p:nvSpPr>
          <p:cNvPr id="17" name="AutoShape 17"/>
          <p:cNvSpPr/>
          <p:nvPr/>
        </p:nvSpPr>
        <p:spPr>
          <a:xfrm>
            <a:off x="8014348" y="3331522"/>
            <a:ext cx="8453741" cy="0"/>
          </a:xfrm>
          <a:prstGeom prst="line">
            <a:avLst/>
          </a:prstGeom>
          <a:ln w="47625" cap="flat">
            <a:solidFill>
              <a:srgbClr val="704430"/>
            </a:solidFill>
            <a:prstDash val="solid"/>
            <a:headEnd type="none" w="sm" len="sm"/>
            <a:tailEnd type="none" w="sm" len="sm"/>
          </a:ln>
        </p:spPr>
        <p:txBody>
          <a:bodyPr/>
          <a:lstStyle/>
          <a:p>
            <a:endParaRPr lang="en-US"/>
          </a:p>
        </p:txBody>
      </p:sp>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H="1">
            <a:off x="2321208" y="4612671"/>
            <a:ext cx="4906285" cy="4201564"/>
          </a:xfrm>
          <a:prstGeom prst="rect">
            <a:avLst/>
          </a:prstGeom>
        </p:spPr>
      </p:pic>
      <p:sp>
        <p:nvSpPr>
          <p:cNvPr id="19" name="TextBox 19"/>
          <p:cNvSpPr txBox="1"/>
          <p:nvPr/>
        </p:nvSpPr>
        <p:spPr>
          <a:xfrm>
            <a:off x="7391400" y="3503629"/>
            <a:ext cx="10157813" cy="1075807"/>
          </a:xfrm>
          <a:prstGeom prst="rect">
            <a:avLst/>
          </a:prstGeom>
        </p:spPr>
        <p:txBody>
          <a:bodyPr wrap="square" lIns="0" tIns="0" rIns="0" bIns="0" rtlCol="0" anchor="t">
            <a:spAutoFit/>
          </a:bodyPr>
          <a:lstStyle/>
          <a:p>
            <a:pPr algn="ctr">
              <a:lnSpc>
                <a:spcPts val="9000"/>
              </a:lnSpc>
            </a:pPr>
            <a:r>
              <a:rPr lang="en-US" sz="6000" dirty="0" err="1">
                <a:solidFill>
                  <a:srgbClr val="704430"/>
                </a:solidFill>
                <a:latin typeface="Arial" panose="020B0604020202020204" pitchFamily="34" charset="0"/>
                <a:cs typeface="Arial" panose="020B0604020202020204" pitchFamily="34" charset="0"/>
              </a:rPr>
              <a:t>Hướng</a:t>
            </a:r>
            <a:r>
              <a:rPr lang="en-US" sz="6000" dirty="0">
                <a:solidFill>
                  <a:srgbClr val="704430"/>
                </a:solidFill>
                <a:latin typeface="Arial" panose="020B0604020202020204" pitchFamily="34" charset="0"/>
                <a:cs typeface="Arial" panose="020B0604020202020204" pitchFamily="34" charset="0"/>
              </a:rPr>
              <a:t> </a:t>
            </a:r>
            <a:r>
              <a:rPr lang="en-US" sz="6000" dirty="0" err="1">
                <a:solidFill>
                  <a:srgbClr val="704430"/>
                </a:solidFill>
                <a:latin typeface="Arial" panose="020B0604020202020204" pitchFamily="34" charset="0"/>
                <a:cs typeface="Arial" panose="020B0604020202020204" pitchFamily="34" charset="0"/>
              </a:rPr>
              <a:t>dẫn</a:t>
            </a:r>
            <a:r>
              <a:rPr lang="en-US" sz="6000" dirty="0">
                <a:solidFill>
                  <a:srgbClr val="704430"/>
                </a:solidFill>
                <a:latin typeface="Arial" panose="020B0604020202020204" pitchFamily="34" charset="0"/>
                <a:cs typeface="Arial" panose="020B0604020202020204" pitchFamily="34" charset="0"/>
              </a:rPr>
              <a:t> </a:t>
            </a:r>
            <a:r>
              <a:rPr lang="en-US" sz="6000" dirty="0" err="1">
                <a:solidFill>
                  <a:srgbClr val="704430"/>
                </a:solidFill>
                <a:latin typeface="Arial" panose="020B0604020202020204" pitchFamily="34" charset="0"/>
                <a:cs typeface="Arial" panose="020B0604020202020204" pitchFamily="34" charset="0"/>
              </a:rPr>
              <a:t>về</a:t>
            </a:r>
            <a:r>
              <a:rPr lang="en-US" sz="6000" dirty="0">
                <a:solidFill>
                  <a:srgbClr val="704430"/>
                </a:solidFill>
                <a:latin typeface="Arial" panose="020B0604020202020204" pitchFamily="34" charset="0"/>
                <a:cs typeface="Arial" panose="020B0604020202020204" pitchFamily="34" charset="0"/>
              </a:rPr>
              <a:t> </a:t>
            </a:r>
            <a:r>
              <a:rPr lang="en-US" sz="6000" dirty="0" err="1">
                <a:solidFill>
                  <a:srgbClr val="704430"/>
                </a:solidFill>
                <a:latin typeface="Arial" panose="020B0604020202020204" pitchFamily="34" charset="0"/>
                <a:cs typeface="Arial" panose="020B0604020202020204" pitchFamily="34" charset="0"/>
              </a:rPr>
              <a:t>nhà</a:t>
            </a:r>
            <a:endParaRPr lang="en-US" sz="6000" dirty="0">
              <a:solidFill>
                <a:srgbClr val="70443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880EA6F-803A-9129-0CE2-78E602B2EB4B}"/>
              </a:ext>
            </a:extLst>
          </p:cNvPr>
          <p:cNvSpPr txBox="1"/>
          <p:nvPr/>
        </p:nvSpPr>
        <p:spPr>
          <a:xfrm>
            <a:off x="7628657" y="4520277"/>
            <a:ext cx="10021849" cy="4594912"/>
          </a:xfrm>
          <a:prstGeom prst="rect">
            <a:avLst/>
          </a:prstGeom>
          <a:noFill/>
        </p:spPr>
        <p:txBody>
          <a:bodyPr wrap="square">
            <a:spAutoFit/>
          </a:bodyPr>
          <a:lstStyle/>
          <a:p>
            <a:pPr marL="342900" marR="0" lvl="0" indent="-342900" algn="just">
              <a:lnSpc>
                <a:spcPct val="150000"/>
              </a:lnSpc>
              <a:buFont typeface="Symbol" panose="05050102010706020507" pitchFamily="18" charset="2"/>
              <a:buChar char=""/>
            </a:pPr>
            <a:r>
              <a:rPr lang="pt-BR" sz="4000" dirty="0">
                <a:latin typeface="Arial" panose="020B0604020202020204" pitchFamily="34" charset="0"/>
                <a:ea typeface="Calibri" panose="020F0502020204030204" pitchFamily="34" charset="0"/>
                <a:cs typeface="Arial" panose="020B0604020202020204" pitchFamily="34" charset="0"/>
              </a:rPr>
              <a:t>Ôn lại kiến thức về quy tắc cộng và quy tắc nhân</a:t>
            </a:r>
            <a:r>
              <a:rPr lang="pt-BR"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buFont typeface="Symbol" panose="05050102010706020507" pitchFamily="18" charset="2"/>
              <a:buChar char=""/>
            </a:pPr>
            <a:r>
              <a:rPr lang="pt-BR" sz="4000" dirty="0">
                <a:effectLst/>
                <a:latin typeface="Arial" panose="020B0604020202020204" pitchFamily="34" charset="0"/>
                <a:ea typeface="Calibri" panose="020F0502020204030204" pitchFamily="34" charset="0"/>
                <a:cs typeface="Arial" panose="020B0604020202020204" pitchFamily="34" charset="0"/>
              </a:rPr>
              <a:t>Hoàn thành các bài tập 1,2,3,4,5 (SBT, T5 – T6)</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buFont typeface="Symbol" panose="05050102010706020507" pitchFamily="18" charset="2"/>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Xem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chuẩn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trước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mục</a:t>
            </a:r>
            <a:r>
              <a:rPr lang="en-US" sz="4000" dirty="0">
                <a:effectLst/>
                <a:latin typeface="Arial" panose="020B0604020202020204" pitchFamily="34" charset="0"/>
                <a:ea typeface="Calibri" panose="020F0502020204030204" pitchFamily="34" charset="0"/>
                <a:cs typeface="Arial" panose="020B0604020202020204" pitchFamily="34" charset="0"/>
              </a:rPr>
              <a:t> III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IV</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barn(inVertical)">
                                      <p:cBhvr>
                                        <p:cTn id="13" dur="500"/>
                                        <p:tgtEl>
                                          <p:spTgt spid="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3">
                                            <p:txEl>
                                              <p:pRg st="1" end="1"/>
                                            </p:txEl>
                                          </p:spTgt>
                                        </p:tgtEl>
                                        <p:attrNameLst>
                                          <p:attrName>style.visibility</p:attrName>
                                        </p:attrNameLst>
                                      </p:cBhvr>
                                      <p:to>
                                        <p:strVal val="visible"/>
                                      </p:to>
                                    </p:set>
                                    <p:animEffect transition="in" filter="barn(inVertical)">
                                      <p:cBhvr>
                                        <p:cTn id="18" dur="500"/>
                                        <p:tgtEl>
                                          <p:spTgt spid="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animEffect transition="in" filter="barn(inVertical)">
                                      <p:cBhvr>
                                        <p:cTn id="23"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2277429" y="811033"/>
            <a:ext cx="4826989" cy="1870844"/>
            <a:chOff x="0" y="0"/>
            <a:chExt cx="1394530" cy="540492"/>
          </a:xfrm>
        </p:grpSpPr>
        <p:sp>
          <p:nvSpPr>
            <p:cNvPr id="4" name="Freeform 4"/>
            <p:cNvSpPr/>
            <p:nvPr/>
          </p:nvSpPr>
          <p:spPr>
            <a:xfrm>
              <a:off x="92710" y="106680"/>
              <a:ext cx="1290390" cy="421112"/>
            </a:xfrm>
            <a:custGeom>
              <a:avLst/>
              <a:gdLst/>
              <a:ahLst/>
              <a:cxnLst/>
              <a:rect l="l" t="t" r="r" b="b"/>
              <a:pathLst>
                <a:path w="1290390" h="421112">
                  <a:moveTo>
                    <a:pt x="1263720" y="231882"/>
                  </a:moveTo>
                  <a:cubicBezTo>
                    <a:pt x="1263720" y="319512"/>
                    <a:pt x="1187520" y="390632"/>
                    <a:pt x="1106240" y="390632"/>
                  </a:cubicBezTo>
                  <a:lnTo>
                    <a:pt x="66040" y="390632"/>
                  </a:lnTo>
                  <a:cubicBezTo>
                    <a:pt x="43180" y="390632"/>
                    <a:pt x="20320" y="385552"/>
                    <a:pt x="0" y="376662"/>
                  </a:cubicBezTo>
                  <a:cubicBezTo>
                    <a:pt x="26670" y="404602"/>
                    <a:pt x="63500" y="421112"/>
                    <a:pt x="102351" y="421112"/>
                  </a:cubicBezTo>
                  <a:lnTo>
                    <a:pt x="1144340" y="421112"/>
                  </a:lnTo>
                  <a:cubicBezTo>
                    <a:pt x="1224350" y="421112"/>
                    <a:pt x="1290390" y="355072"/>
                    <a:pt x="1290390" y="275062"/>
                  </a:cubicBezTo>
                  <a:lnTo>
                    <a:pt x="1290390" y="95250"/>
                  </a:lnTo>
                  <a:cubicBezTo>
                    <a:pt x="1290390" y="58420"/>
                    <a:pt x="1276420" y="25400"/>
                    <a:pt x="1254830" y="0"/>
                  </a:cubicBezTo>
                  <a:cubicBezTo>
                    <a:pt x="1261180" y="16510"/>
                    <a:pt x="1263720" y="34290"/>
                    <a:pt x="1263720" y="52070"/>
                  </a:cubicBezTo>
                  <a:lnTo>
                    <a:pt x="1263720" y="231882"/>
                  </a:lnTo>
                  <a:lnTo>
                    <a:pt x="1263720" y="231882"/>
                  </a:lnTo>
                  <a:close/>
                </a:path>
              </a:pathLst>
            </a:custGeom>
            <a:solidFill>
              <a:srgbClr val="704430"/>
            </a:solidFill>
          </p:spPr>
          <p:txBody>
            <a:bodyPr/>
            <a:lstStyle/>
            <a:p>
              <a:endParaRPr lang="en-US"/>
            </a:p>
          </p:txBody>
        </p:sp>
        <p:sp>
          <p:nvSpPr>
            <p:cNvPr id="5" name="Freeform 5"/>
            <p:cNvSpPr/>
            <p:nvPr/>
          </p:nvSpPr>
          <p:spPr>
            <a:xfrm>
              <a:off x="12700" y="12700"/>
              <a:ext cx="1329760" cy="471912"/>
            </a:xfrm>
            <a:custGeom>
              <a:avLst/>
              <a:gdLst/>
              <a:ahLst/>
              <a:cxnLst/>
              <a:rect l="l" t="t" r="r" b="b"/>
              <a:pathLst>
                <a:path w="1329760" h="471912">
                  <a:moveTo>
                    <a:pt x="146050" y="471912"/>
                  </a:moveTo>
                  <a:lnTo>
                    <a:pt x="1183710" y="471912"/>
                  </a:lnTo>
                  <a:cubicBezTo>
                    <a:pt x="1263720" y="471912"/>
                    <a:pt x="1329760" y="405872"/>
                    <a:pt x="1329760" y="325862"/>
                  </a:cubicBezTo>
                  <a:lnTo>
                    <a:pt x="1329760" y="146050"/>
                  </a:lnTo>
                  <a:cubicBezTo>
                    <a:pt x="1329760" y="66040"/>
                    <a:pt x="1263720" y="0"/>
                    <a:pt x="1183710" y="0"/>
                  </a:cubicBezTo>
                  <a:lnTo>
                    <a:pt x="146050" y="0"/>
                  </a:lnTo>
                  <a:cubicBezTo>
                    <a:pt x="66040" y="0"/>
                    <a:pt x="0" y="66040"/>
                    <a:pt x="0" y="146050"/>
                  </a:cubicBezTo>
                  <a:lnTo>
                    <a:pt x="0" y="325862"/>
                  </a:lnTo>
                  <a:cubicBezTo>
                    <a:pt x="0" y="407142"/>
                    <a:pt x="66040" y="471912"/>
                    <a:pt x="146050" y="471912"/>
                  </a:cubicBezTo>
                  <a:close/>
                </a:path>
              </a:pathLst>
            </a:custGeom>
            <a:solidFill>
              <a:srgbClr val="FFF3ED"/>
            </a:solidFill>
          </p:spPr>
          <p:txBody>
            <a:bodyPr/>
            <a:lstStyle/>
            <a:p>
              <a:endParaRPr lang="en-US"/>
            </a:p>
          </p:txBody>
        </p:sp>
        <p:sp>
          <p:nvSpPr>
            <p:cNvPr id="6" name="Freeform 6"/>
            <p:cNvSpPr/>
            <p:nvPr/>
          </p:nvSpPr>
          <p:spPr>
            <a:xfrm>
              <a:off x="0" y="0"/>
              <a:ext cx="1394530" cy="540492"/>
            </a:xfrm>
            <a:custGeom>
              <a:avLst/>
              <a:gdLst/>
              <a:ahLst/>
              <a:cxnLst/>
              <a:rect l="l" t="t" r="r" b="b"/>
              <a:pathLst>
                <a:path w="1394530" h="540492">
                  <a:moveTo>
                    <a:pt x="1331030" y="74930"/>
                  </a:moveTo>
                  <a:cubicBezTo>
                    <a:pt x="1303090" y="30480"/>
                    <a:pt x="1253560" y="0"/>
                    <a:pt x="1196410" y="0"/>
                  </a:cubicBezTo>
                  <a:lnTo>
                    <a:pt x="158750" y="0"/>
                  </a:lnTo>
                  <a:cubicBezTo>
                    <a:pt x="71120" y="0"/>
                    <a:pt x="0" y="71120"/>
                    <a:pt x="0" y="158750"/>
                  </a:cubicBezTo>
                  <a:lnTo>
                    <a:pt x="0" y="338562"/>
                  </a:lnTo>
                  <a:cubicBezTo>
                    <a:pt x="0" y="390632"/>
                    <a:pt x="25400" y="436352"/>
                    <a:pt x="63500" y="465562"/>
                  </a:cubicBezTo>
                  <a:cubicBezTo>
                    <a:pt x="91440" y="510012"/>
                    <a:pt x="140970" y="540492"/>
                    <a:pt x="196052" y="540492"/>
                  </a:cubicBezTo>
                  <a:lnTo>
                    <a:pt x="1235780" y="540492"/>
                  </a:lnTo>
                  <a:cubicBezTo>
                    <a:pt x="1323410" y="540492"/>
                    <a:pt x="1394530" y="469372"/>
                    <a:pt x="1394530" y="381742"/>
                  </a:cubicBezTo>
                  <a:lnTo>
                    <a:pt x="1394530" y="201930"/>
                  </a:lnTo>
                  <a:cubicBezTo>
                    <a:pt x="1394530" y="149860"/>
                    <a:pt x="1369130" y="104140"/>
                    <a:pt x="1331030" y="74930"/>
                  </a:cubicBezTo>
                  <a:close/>
                  <a:moveTo>
                    <a:pt x="12700" y="338562"/>
                  </a:moveTo>
                  <a:lnTo>
                    <a:pt x="12700" y="158750"/>
                  </a:lnTo>
                  <a:cubicBezTo>
                    <a:pt x="12700" y="78740"/>
                    <a:pt x="78740" y="12700"/>
                    <a:pt x="158750" y="12700"/>
                  </a:cubicBezTo>
                  <a:lnTo>
                    <a:pt x="1196410" y="12700"/>
                  </a:lnTo>
                  <a:cubicBezTo>
                    <a:pt x="1276420" y="12700"/>
                    <a:pt x="1342460" y="78740"/>
                    <a:pt x="1342460" y="158750"/>
                  </a:cubicBezTo>
                  <a:lnTo>
                    <a:pt x="1342460" y="338562"/>
                  </a:lnTo>
                  <a:cubicBezTo>
                    <a:pt x="1342460" y="418572"/>
                    <a:pt x="1276420" y="484612"/>
                    <a:pt x="1196410" y="484612"/>
                  </a:cubicBezTo>
                  <a:lnTo>
                    <a:pt x="158750" y="484612"/>
                  </a:lnTo>
                  <a:cubicBezTo>
                    <a:pt x="78740" y="484612"/>
                    <a:pt x="12700" y="419842"/>
                    <a:pt x="12700" y="338562"/>
                  </a:cubicBezTo>
                  <a:close/>
                  <a:moveTo>
                    <a:pt x="1383100" y="381742"/>
                  </a:moveTo>
                  <a:cubicBezTo>
                    <a:pt x="1383100" y="461752"/>
                    <a:pt x="1315790" y="527792"/>
                    <a:pt x="1235780" y="527792"/>
                  </a:cubicBezTo>
                  <a:lnTo>
                    <a:pt x="196052" y="527792"/>
                  </a:lnTo>
                  <a:cubicBezTo>
                    <a:pt x="157480" y="527792"/>
                    <a:pt x="120650" y="511282"/>
                    <a:pt x="93980" y="483342"/>
                  </a:cubicBezTo>
                  <a:cubicBezTo>
                    <a:pt x="114300" y="492232"/>
                    <a:pt x="135890" y="497312"/>
                    <a:pt x="160020" y="497312"/>
                  </a:cubicBezTo>
                  <a:lnTo>
                    <a:pt x="1197680" y="497312"/>
                  </a:lnTo>
                  <a:cubicBezTo>
                    <a:pt x="1285310" y="497312"/>
                    <a:pt x="1356430" y="426192"/>
                    <a:pt x="1356430" y="338562"/>
                  </a:cubicBezTo>
                  <a:lnTo>
                    <a:pt x="1356430" y="158750"/>
                  </a:lnTo>
                  <a:cubicBezTo>
                    <a:pt x="1356430" y="140970"/>
                    <a:pt x="1352620" y="123190"/>
                    <a:pt x="1347540" y="106680"/>
                  </a:cubicBezTo>
                  <a:cubicBezTo>
                    <a:pt x="1369130" y="132080"/>
                    <a:pt x="1383100" y="165100"/>
                    <a:pt x="1383100" y="201930"/>
                  </a:cubicBezTo>
                  <a:lnTo>
                    <a:pt x="1383100" y="381742"/>
                  </a:lnTo>
                  <a:cubicBezTo>
                    <a:pt x="1383100" y="381742"/>
                    <a:pt x="1383100" y="381742"/>
                    <a:pt x="1383100" y="381742"/>
                  </a:cubicBezTo>
                  <a:close/>
                </a:path>
              </a:pathLst>
            </a:custGeom>
            <a:solidFill>
              <a:srgbClr val="704430"/>
            </a:solidFill>
          </p:spPr>
          <p:txBody>
            <a:bodyPr/>
            <a:lstStyle/>
            <a:p>
              <a:endParaRPr lang="en-US"/>
            </a:p>
          </p:txBody>
        </p:sp>
      </p:grpSp>
      <p:grpSp>
        <p:nvGrpSpPr>
          <p:cNvPr id="7" name="Group 7"/>
          <p:cNvGrpSpPr/>
          <p:nvPr/>
        </p:nvGrpSpPr>
        <p:grpSpPr>
          <a:xfrm>
            <a:off x="7094895" y="811033"/>
            <a:ext cx="1377979" cy="1870844"/>
            <a:chOff x="0" y="0"/>
            <a:chExt cx="398102" cy="540492"/>
          </a:xfrm>
        </p:grpSpPr>
        <p:sp>
          <p:nvSpPr>
            <p:cNvPr id="8" name="Freeform 8"/>
            <p:cNvSpPr/>
            <p:nvPr/>
          </p:nvSpPr>
          <p:spPr>
            <a:xfrm>
              <a:off x="92710" y="106680"/>
              <a:ext cx="293962" cy="421112"/>
            </a:xfrm>
            <a:custGeom>
              <a:avLst/>
              <a:gdLst/>
              <a:ahLst/>
              <a:cxnLst/>
              <a:rect l="l" t="t" r="r" b="b"/>
              <a:pathLst>
                <a:path w="293962" h="421112">
                  <a:moveTo>
                    <a:pt x="267292" y="231882"/>
                  </a:moveTo>
                  <a:cubicBezTo>
                    <a:pt x="267292" y="319512"/>
                    <a:pt x="191092" y="390632"/>
                    <a:pt x="109812" y="390632"/>
                  </a:cubicBezTo>
                  <a:lnTo>
                    <a:pt x="66040" y="390632"/>
                  </a:lnTo>
                  <a:cubicBezTo>
                    <a:pt x="43180" y="390632"/>
                    <a:pt x="20320" y="385552"/>
                    <a:pt x="0" y="376662"/>
                  </a:cubicBezTo>
                  <a:cubicBezTo>
                    <a:pt x="26670" y="404602"/>
                    <a:pt x="63500" y="421112"/>
                    <a:pt x="96001" y="421112"/>
                  </a:cubicBezTo>
                  <a:lnTo>
                    <a:pt x="147912" y="421112"/>
                  </a:lnTo>
                  <a:cubicBezTo>
                    <a:pt x="227922" y="421112"/>
                    <a:pt x="293962" y="355072"/>
                    <a:pt x="293962" y="275062"/>
                  </a:cubicBezTo>
                  <a:lnTo>
                    <a:pt x="293962" y="95250"/>
                  </a:lnTo>
                  <a:cubicBezTo>
                    <a:pt x="293962" y="58420"/>
                    <a:pt x="279992" y="25400"/>
                    <a:pt x="258402" y="0"/>
                  </a:cubicBezTo>
                  <a:cubicBezTo>
                    <a:pt x="264752" y="16510"/>
                    <a:pt x="267292" y="34290"/>
                    <a:pt x="267292" y="52070"/>
                  </a:cubicBezTo>
                  <a:lnTo>
                    <a:pt x="267292" y="231882"/>
                  </a:lnTo>
                  <a:lnTo>
                    <a:pt x="267292" y="231882"/>
                  </a:lnTo>
                  <a:close/>
                </a:path>
              </a:pathLst>
            </a:custGeom>
            <a:solidFill>
              <a:srgbClr val="704430"/>
            </a:solidFill>
          </p:spPr>
          <p:txBody>
            <a:bodyPr/>
            <a:lstStyle/>
            <a:p>
              <a:endParaRPr lang="en-US"/>
            </a:p>
          </p:txBody>
        </p:sp>
        <p:sp>
          <p:nvSpPr>
            <p:cNvPr id="9" name="Freeform 9"/>
            <p:cNvSpPr/>
            <p:nvPr/>
          </p:nvSpPr>
          <p:spPr>
            <a:xfrm>
              <a:off x="12700" y="12700"/>
              <a:ext cx="333332" cy="471912"/>
            </a:xfrm>
            <a:custGeom>
              <a:avLst/>
              <a:gdLst/>
              <a:ahLst/>
              <a:cxnLst/>
              <a:rect l="l" t="t" r="r" b="b"/>
              <a:pathLst>
                <a:path w="333332" h="471912">
                  <a:moveTo>
                    <a:pt x="146050" y="471912"/>
                  </a:moveTo>
                  <a:lnTo>
                    <a:pt x="187282" y="471912"/>
                  </a:lnTo>
                  <a:cubicBezTo>
                    <a:pt x="267292" y="471912"/>
                    <a:pt x="333332" y="405872"/>
                    <a:pt x="333332" y="325862"/>
                  </a:cubicBezTo>
                  <a:lnTo>
                    <a:pt x="333332" y="146050"/>
                  </a:lnTo>
                  <a:cubicBezTo>
                    <a:pt x="333332" y="66040"/>
                    <a:pt x="267292" y="0"/>
                    <a:pt x="187282" y="0"/>
                  </a:cubicBezTo>
                  <a:lnTo>
                    <a:pt x="146050" y="0"/>
                  </a:lnTo>
                  <a:cubicBezTo>
                    <a:pt x="66040" y="0"/>
                    <a:pt x="0" y="66040"/>
                    <a:pt x="0" y="146050"/>
                  </a:cubicBezTo>
                  <a:lnTo>
                    <a:pt x="0" y="325862"/>
                  </a:lnTo>
                  <a:cubicBezTo>
                    <a:pt x="0" y="407142"/>
                    <a:pt x="66040" y="471912"/>
                    <a:pt x="146050" y="471912"/>
                  </a:cubicBezTo>
                  <a:close/>
                </a:path>
              </a:pathLst>
            </a:custGeom>
            <a:solidFill>
              <a:srgbClr val="FFF3ED"/>
            </a:solidFill>
          </p:spPr>
          <p:txBody>
            <a:bodyPr/>
            <a:lstStyle/>
            <a:p>
              <a:endParaRPr lang="en-US"/>
            </a:p>
          </p:txBody>
        </p:sp>
        <p:sp>
          <p:nvSpPr>
            <p:cNvPr id="10" name="Freeform 10"/>
            <p:cNvSpPr/>
            <p:nvPr/>
          </p:nvSpPr>
          <p:spPr>
            <a:xfrm>
              <a:off x="0" y="0"/>
              <a:ext cx="398102" cy="540492"/>
            </a:xfrm>
            <a:custGeom>
              <a:avLst/>
              <a:gdLst/>
              <a:ahLst/>
              <a:cxnLst/>
              <a:rect l="l" t="t" r="r" b="b"/>
              <a:pathLst>
                <a:path w="398102" h="540492">
                  <a:moveTo>
                    <a:pt x="334602" y="74930"/>
                  </a:moveTo>
                  <a:cubicBezTo>
                    <a:pt x="306662" y="30480"/>
                    <a:pt x="257132" y="0"/>
                    <a:pt x="199982" y="0"/>
                  </a:cubicBezTo>
                  <a:lnTo>
                    <a:pt x="158750" y="0"/>
                  </a:lnTo>
                  <a:cubicBezTo>
                    <a:pt x="71120" y="0"/>
                    <a:pt x="0" y="71120"/>
                    <a:pt x="0" y="158750"/>
                  </a:cubicBezTo>
                  <a:lnTo>
                    <a:pt x="0" y="338562"/>
                  </a:lnTo>
                  <a:cubicBezTo>
                    <a:pt x="0" y="390632"/>
                    <a:pt x="25400" y="436352"/>
                    <a:pt x="63500" y="465562"/>
                  </a:cubicBezTo>
                  <a:cubicBezTo>
                    <a:pt x="91440" y="510012"/>
                    <a:pt x="140970" y="540492"/>
                    <a:pt x="188711" y="540492"/>
                  </a:cubicBezTo>
                  <a:lnTo>
                    <a:pt x="239352" y="540492"/>
                  </a:lnTo>
                  <a:cubicBezTo>
                    <a:pt x="326982" y="540492"/>
                    <a:pt x="398102" y="469372"/>
                    <a:pt x="398102" y="381742"/>
                  </a:cubicBezTo>
                  <a:lnTo>
                    <a:pt x="398102" y="201930"/>
                  </a:lnTo>
                  <a:cubicBezTo>
                    <a:pt x="398102" y="149860"/>
                    <a:pt x="372702" y="104140"/>
                    <a:pt x="334602" y="74930"/>
                  </a:cubicBezTo>
                  <a:close/>
                  <a:moveTo>
                    <a:pt x="12700" y="338562"/>
                  </a:moveTo>
                  <a:lnTo>
                    <a:pt x="12700" y="158750"/>
                  </a:lnTo>
                  <a:cubicBezTo>
                    <a:pt x="12700" y="78740"/>
                    <a:pt x="78740" y="12700"/>
                    <a:pt x="158750" y="12700"/>
                  </a:cubicBezTo>
                  <a:lnTo>
                    <a:pt x="199982" y="12700"/>
                  </a:lnTo>
                  <a:cubicBezTo>
                    <a:pt x="279992" y="12700"/>
                    <a:pt x="346032" y="78740"/>
                    <a:pt x="346032" y="158750"/>
                  </a:cubicBezTo>
                  <a:lnTo>
                    <a:pt x="346032" y="338562"/>
                  </a:lnTo>
                  <a:cubicBezTo>
                    <a:pt x="346032" y="418572"/>
                    <a:pt x="279992" y="484612"/>
                    <a:pt x="199982" y="484612"/>
                  </a:cubicBezTo>
                  <a:lnTo>
                    <a:pt x="158750" y="484612"/>
                  </a:lnTo>
                  <a:cubicBezTo>
                    <a:pt x="78740" y="484612"/>
                    <a:pt x="12700" y="419842"/>
                    <a:pt x="12700" y="338562"/>
                  </a:cubicBezTo>
                  <a:close/>
                  <a:moveTo>
                    <a:pt x="386672" y="381742"/>
                  </a:moveTo>
                  <a:cubicBezTo>
                    <a:pt x="386672" y="461752"/>
                    <a:pt x="319362" y="527792"/>
                    <a:pt x="239352" y="527792"/>
                  </a:cubicBezTo>
                  <a:lnTo>
                    <a:pt x="188711" y="527792"/>
                  </a:lnTo>
                  <a:cubicBezTo>
                    <a:pt x="157480" y="527792"/>
                    <a:pt x="120650" y="511282"/>
                    <a:pt x="93980" y="483342"/>
                  </a:cubicBezTo>
                  <a:cubicBezTo>
                    <a:pt x="114300" y="492232"/>
                    <a:pt x="135890" y="497312"/>
                    <a:pt x="160020" y="497312"/>
                  </a:cubicBezTo>
                  <a:lnTo>
                    <a:pt x="201252" y="497312"/>
                  </a:lnTo>
                  <a:cubicBezTo>
                    <a:pt x="288882" y="497312"/>
                    <a:pt x="360002" y="426192"/>
                    <a:pt x="360002" y="338562"/>
                  </a:cubicBezTo>
                  <a:lnTo>
                    <a:pt x="360002" y="158750"/>
                  </a:lnTo>
                  <a:cubicBezTo>
                    <a:pt x="360002" y="140970"/>
                    <a:pt x="356192" y="123190"/>
                    <a:pt x="351112" y="106680"/>
                  </a:cubicBezTo>
                  <a:cubicBezTo>
                    <a:pt x="372702" y="132080"/>
                    <a:pt x="386672" y="165100"/>
                    <a:pt x="386672" y="201930"/>
                  </a:cubicBezTo>
                  <a:lnTo>
                    <a:pt x="386672" y="381742"/>
                  </a:lnTo>
                  <a:cubicBezTo>
                    <a:pt x="386672" y="381742"/>
                    <a:pt x="386672" y="381742"/>
                    <a:pt x="386672" y="381742"/>
                  </a:cubicBezTo>
                  <a:close/>
                </a:path>
              </a:pathLst>
            </a:custGeom>
            <a:solidFill>
              <a:srgbClr val="704430"/>
            </a:solidFill>
          </p:spPr>
          <p:txBody>
            <a:bodyPr/>
            <a:lstStyle/>
            <a:p>
              <a:endParaRPr lang="en-US"/>
            </a:p>
          </p:txBody>
        </p:sp>
      </p:grpSp>
      <p:grpSp>
        <p:nvGrpSpPr>
          <p:cNvPr id="11" name="Group 11"/>
          <p:cNvGrpSpPr/>
          <p:nvPr/>
        </p:nvGrpSpPr>
        <p:grpSpPr>
          <a:xfrm>
            <a:off x="1520525" y="1795047"/>
            <a:ext cx="15323155" cy="7657113"/>
            <a:chOff x="0" y="0"/>
            <a:chExt cx="4426901" cy="2212161"/>
          </a:xfrm>
        </p:grpSpPr>
        <p:sp>
          <p:nvSpPr>
            <p:cNvPr id="12" name="Freeform 12"/>
            <p:cNvSpPr/>
            <p:nvPr/>
          </p:nvSpPr>
          <p:spPr>
            <a:xfrm>
              <a:off x="92710" y="106680"/>
              <a:ext cx="4322761" cy="2092781"/>
            </a:xfrm>
            <a:custGeom>
              <a:avLst/>
              <a:gdLst/>
              <a:ahLst/>
              <a:cxnLst/>
              <a:rect l="l" t="t" r="r" b="b"/>
              <a:pathLst>
                <a:path w="4322761" h="2092781">
                  <a:moveTo>
                    <a:pt x="4296091" y="1903551"/>
                  </a:moveTo>
                  <a:cubicBezTo>
                    <a:pt x="4296091" y="1991181"/>
                    <a:pt x="4219891" y="2062301"/>
                    <a:pt x="4138611" y="2062301"/>
                  </a:cubicBezTo>
                  <a:lnTo>
                    <a:pt x="66040" y="2062301"/>
                  </a:lnTo>
                  <a:cubicBezTo>
                    <a:pt x="43180" y="2062301"/>
                    <a:pt x="20320" y="2057221"/>
                    <a:pt x="0" y="2048331"/>
                  </a:cubicBezTo>
                  <a:cubicBezTo>
                    <a:pt x="26670" y="2076271"/>
                    <a:pt x="63500" y="2092781"/>
                    <a:pt x="121679" y="2092781"/>
                  </a:cubicBezTo>
                  <a:lnTo>
                    <a:pt x="4176711" y="2092781"/>
                  </a:lnTo>
                  <a:cubicBezTo>
                    <a:pt x="4256721" y="2092781"/>
                    <a:pt x="4322761" y="2026741"/>
                    <a:pt x="4322761" y="1946731"/>
                  </a:cubicBezTo>
                  <a:lnTo>
                    <a:pt x="4322761" y="95250"/>
                  </a:lnTo>
                  <a:cubicBezTo>
                    <a:pt x="4322761" y="58420"/>
                    <a:pt x="4308791" y="25400"/>
                    <a:pt x="4287201" y="0"/>
                  </a:cubicBezTo>
                  <a:cubicBezTo>
                    <a:pt x="4293551" y="16510"/>
                    <a:pt x="4296091" y="34290"/>
                    <a:pt x="4296091" y="52070"/>
                  </a:cubicBezTo>
                  <a:lnTo>
                    <a:pt x="4296091" y="1903551"/>
                  </a:lnTo>
                  <a:lnTo>
                    <a:pt x="4296091" y="1903551"/>
                  </a:lnTo>
                  <a:close/>
                </a:path>
              </a:pathLst>
            </a:custGeom>
            <a:solidFill>
              <a:srgbClr val="704430"/>
            </a:solidFill>
          </p:spPr>
          <p:txBody>
            <a:bodyPr/>
            <a:lstStyle/>
            <a:p>
              <a:endParaRPr lang="en-US"/>
            </a:p>
          </p:txBody>
        </p:sp>
        <p:sp>
          <p:nvSpPr>
            <p:cNvPr id="13" name="Freeform 13"/>
            <p:cNvSpPr/>
            <p:nvPr/>
          </p:nvSpPr>
          <p:spPr>
            <a:xfrm>
              <a:off x="12700" y="12700"/>
              <a:ext cx="4362131" cy="2143581"/>
            </a:xfrm>
            <a:custGeom>
              <a:avLst/>
              <a:gdLst/>
              <a:ahLst/>
              <a:cxnLst/>
              <a:rect l="l" t="t" r="r" b="b"/>
              <a:pathLst>
                <a:path w="4362131" h="2143581">
                  <a:moveTo>
                    <a:pt x="146050" y="2143581"/>
                  </a:moveTo>
                  <a:lnTo>
                    <a:pt x="4216081" y="2143581"/>
                  </a:lnTo>
                  <a:cubicBezTo>
                    <a:pt x="4296091" y="2143581"/>
                    <a:pt x="4362131" y="2077541"/>
                    <a:pt x="4362131" y="1997531"/>
                  </a:cubicBezTo>
                  <a:lnTo>
                    <a:pt x="4362131" y="146050"/>
                  </a:lnTo>
                  <a:cubicBezTo>
                    <a:pt x="4362131" y="66040"/>
                    <a:pt x="4296091" y="0"/>
                    <a:pt x="4216081" y="0"/>
                  </a:cubicBezTo>
                  <a:lnTo>
                    <a:pt x="146050" y="0"/>
                  </a:lnTo>
                  <a:cubicBezTo>
                    <a:pt x="66040" y="0"/>
                    <a:pt x="0" y="66040"/>
                    <a:pt x="0" y="146050"/>
                  </a:cubicBezTo>
                  <a:lnTo>
                    <a:pt x="0" y="1997531"/>
                  </a:lnTo>
                  <a:cubicBezTo>
                    <a:pt x="0" y="2078811"/>
                    <a:pt x="66040" y="2143581"/>
                    <a:pt x="146050" y="2143581"/>
                  </a:cubicBezTo>
                  <a:close/>
                </a:path>
              </a:pathLst>
            </a:custGeom>
            <a:solidFill>
              <a:srgbClr val="FFF3ED"/>
            </a:solidFill>
          </p:spPr>
          <p:txBody>
            <a:bodyPr/>
            <a:lstStyle/>
            <a:p>
              <a:endParaRPr lang="en-US"/>
            </a:p>
          </p:txBody>
        </p:sp>
        <p:sp>
          <p:nvSpPr>
            <p:cNvPr id="14" name="Freeform 14"/>
            <p:cNvSpPr/>
            <p:nvPr/>
          </p:nvSpPr>
          <p:spPr>
            <a:xfrm>
              <a:off x="0" y="0"/>
              <a:ext cx="4426901" cy="2212161"/>
            </a:xfrm>
            <a:custGeom>
              <a:avLst/>
              <a:gdLst/>
              <a:ahLst/>
              <a:cxnLst/>
              <a:rect l="l" t="t" r="r" b="b"/>
              <a:pathLst>
                <a:path w="4426901" h="2212161">
                  <a:moveTo>
                    <a:pt x="4363401" y="74930"/>
                  </a:moveTo>
                  <a:cubicBezTo>
                    <a:pt x="4335461" y="30480"/>
                    <a:pt x="4285931" y="0"/>
                    <a:pt x="4228781" y="0"/>
                  </a:cubicBezTo>
                  <a:lnTo>
                    <a:pt x="158750" y="0"/>
                  </a:lnTo>
                  <a:cubicBezTo>
                    <a:pt x="71120" y="0"/>
                    <a:pt x="0" y="71120"/>
                    <a:pt x="0" y="158750"/>
                  </a:cubicBezTo>
                  <a:lnTo>
                    <a:pt x="0" y="2010231"/>
                  </a:lnTo>
                  <a:cubicBezTo>
                    <a:pt x="0" y="2062301"/>
                    <a:pt x="25400" y="2108021"/>
                    <a:pt x="63500" y="2137231"/>
                  </a:cubicBezTo>
                  <a:cubicBezTo>
                    <a:pt x="91440" y="2181681"/>
                    <a:pt x="140970" y="2212161"/>
                    <a:pt x="218396" y="2212161"/>
                  </a:cubicBezTo>
                  <a:lnTo>
                    <a:pt x="4268151" y="2212161"/>
                  </a:lnTo>
                  <a:cubicBezTo>
                    <a:pt x="4355781" y="2212161"/>
                    <a:pt x="4426901" y="2141041"/>
                    <a:pt x="4426901" y="2053411"/>
                  </a:cubicBezTo>
                  <a:lnTo>
                    <a:pt x="4426901" y="201930"/>
                  </a:lnTo>
                  <a:cubicBezTo>
                    <a:pt x="4426901" y="149860"/>
                    <a:pt x="4401501" y="104140"/>
                    <a:pt x="4363401" y="74930"/>
                  </a:cubicBezTo>
                  <a:close/>
                  <a:moveTo>
                    <a:pt x="12700" y="2010231"/>
                  </a:moveTo>
                  <a:lnTo>
                    <a:pt x="12700" y="158750"/>
                  </a:lnTo>
                  <a:cubicBezTo>
                    <a:pt x="12700" y="78740"/>
                    <a:pt x="78740" y="12700"/>
                    <a:pt x="158750" y="12700"/>
                  </a:cubicBezTo>
                  <a:lnTo>
                    <a:pt x="4228781" y="12700"/>
                  </a:lnTo>
                  <a:cubicBezTo>
                    <a:pt x="4308791" y="12700"/>
                    <a:pt x="4374831" y="78740"/>
                    <a:pt x="4374831" y="158750"/>
                  </a:cubicBezTo>
                  <a:lnTo>
                    <a:pt x="4374831" y="2010231"/>
                  </a:lnTo>
                  <a:cubicBezTo>
                    <a:pt x="4374831" y="2090241"/>
                    <a:pt x="4308791" y="2156281"/>
                    <a:pt x="4228781" y="2156281"/>
                  </a:cubicBezTo>
                  <a:lnTo>
                    <a:pt x="158750" y="2156281"/>
                  </a:lnTo>
                  <a:cubicBezTo>
                    <a:pt x="78740" y="2156281"/>
                    <a:pt x="12700" y="2091511"/>
                    <a:pt x="12700" y="2010231"/>
                  </a:cubicBezTo>
                  <a:close/>
                  <a:moveTo>
                    <a:pt x="4415471" y="2053411"/>
                  </a:moveTo>
                  <a:cubicBezTo>
                    <a:pt x="4415471" y="2133421"/>
                    <a:pt x="4348161" y="2199461"/>
                    <a:pt x="4268151" y="2199461"/>
                  </a:cubicBezTo>
                  <a:lnTo>
                    <a:pt x="218396" y="2199461"/>
                  </a:lnTo>
                  <a:cubicBezTo>
                    <a:pt x="157480" y="2199461"/>
                    <a:pt x="120650" y="2182951"/>
                    <a:pt x="93980" y="2155011"/>
                  </a:cubicBezTo>
                  <a:cubicBezTo>
                    <a:pt x="114300" y="2163901"/>
                    <a:pt x="135890" y="2168981"/>
                    <a:pt x="160020" y="2168981"/>
                  </a:cubicBezTo>
                  <a:lnTo>
                    <a:pt x="4230051" y="2168981"/>
                  </a:lnTo>
                  <a:cubicBezTo>
                    <a:pt x="4317681" y="2168981"/>
                    <a:pt x="4388801" y="2097861"/>
                    <a:pt x="4388801" y="2010231"/>
                  </a:cubicBezTo>
                  <a:lnTo>
                    <a:pt x="4388801" y="158750"/>
                  </a:lnTo>
                  <a:cubicBezTo>
                    <a:pt x="4388801" y="140970"/>
                    <a:pt x="4384991" y="123190"/>
                    <a:pt x="4379911" y="106680"/>
                  </a:cubicBezTo>
                  <a:cubicBezTo>
                    <a:pt x="4401501" y="132080"/>
                    <a:pt x="4415471" y="165100"/>
                    <a:pt x="4415471" y="201930"/>
                  </a:cubicBezTo>
                  <a:lnTo>
                    <a:pt x="4415471" y="2053411"/>
                  </a:lnTo>
                  <a:cubicBezTo>
                    <a:pt x="4415471" y="2053411"/>
                    <a:pt x="4415471" y="2053411"/>
                    <a:pt x="4415471" y="2053411"/>
                  </a:cubicBezTo>
                  <a:close/>
                </a:path>
              </a:pathLst>
            </a:custGeom>
            <a:solidFill>
              <a:srgbClr val="704430"/>
            </a:solidFill>
          </p:spPr>
          <p:txBody>
            <a:bodyPr/>
            <a:lstStyle/>
            <a:p>
              <a:endParaRPr lang="en-US"/>
            </a:p>
          </p:txBody>
        </p:sp>
      </p:grpSp>
      <p:grpSp>
        <p:nvGrpSpPr>
          <p:cNvPr id="15" name="Group 15"/>
          <p:cNvGrpSpPr/>
          <p:nvPr/>
        </p:nvGrpSpPr>
        <p:grpSpPr>
          <a:xfrm>
            <a:off x="2575189" y="2246427"/>
            <a:ext cx="10675301" cy="823276"/>
            <a:chOff x="0" y="0"/>
            <a:chExt cx="24817148" cy="1913890"/>
          </a:xfrm>
        </p:grpSpPr>
        <p:sp>
          <p:nvSpPr>
            <p:cNvPr id="16" name="Freeform 16"/>
            <p:cNvSpPr/>
            <p:nvPr/>
          </p:nvSpPr>
          <p:spPr>
            <a:xfrm>
              <a:off x="0" y="0"/>
              <a:ext cx="24817149" cy="1913890"/>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F8CDA2"/>
            </a:solidFill>
          </p:spPr>
          <p:txBody>
            <a:bodyPr/>
            <a:lstStyle/>
            <a:p>
              <a:endParaRPr lang="en-US"/>
            </a:p>
          </p:txBody>
        </p:sp>
      </p:grpSp>
      <p:sp>
        <p:nvSpPr>
          <p:cNvPr id="17" name="AutoShape 17"/>
          <p:cNvSpPr/>
          <p:nvPr/>
        </p:nvSpPr>
        <p:spPr>
          <a:xfrm rot="5400000">
            <a:off x="7482408" y="1297248"/>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8" name="AutoShape 18"/>
          <p:cNvSpPr/>
          <p:nvPr/>
        </p:nvSpPr>
        <p:spPr>
          <a:xfrm>
            <a:off x="7482408" y="1297248"/>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9" name="AutoShape 19"/>
          <p:cNvSpPr/>
          <p:nvPr/>
        </p:nvSpPr>
        <p:spPr>
          <a:xfrm>
            <a:off x="15271779" y="2442503"/>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20" name="AutoShape 20"/>
          <p:cNvSpPr/>
          <p:nvPr/>
        </p:nvSpPr>
        <p:spPr>
          <a:xfrm>
            <a:off x="15271779" y="2634252"/>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21" name="AutoShape 21"/>
          <p:cNvSpPr/>
          <p:nvPr/>
        </p:nvSpPr>
        <p:spPr>
          <a:xfrm>
            <a:off x="15271779" y="2826001"/>
            <a:ext cx="450550" cy="0"/>
          </a:xfrm>
          <a:prstGeom prst="line">
            <a:avLst/>
          </a:prstGeom>
          <a:ln w="47625" cap="rnd">
            <a:solidFill>
              <a:srgbClr val="704430"/>
            </a:solidFill>
            <a:prstDash val="solid"/>
            <a:headEnd type="none" w="sm" len="sm"/>
            <a:tailEnd type="none" w="sm" len="sm"/>
          </a:ln>
        </p:spPr>
        <p:txBody>
          <a:bodyPr/>
          <a:lstStyle/>
          <a:p>
            <a:endParaRPr lang="en-US"/>
          </a:p>
        </p:txBody>
      </p:sp>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439316" y="2377629"/>
            <a:ext cx="456119" cy="516849"/>
          </a:xfrm>
          <a:prstGeom prst="rect">
            <a:avLst/>
          </a:prstGeom>
        </p:spPr>
      </p:pic>
      <p:pic>
        <p:nvPicPr>
          <p:cNvPr id="23" name="Picture 2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833250" y="2257043"/>
            <a:ext cx="758021" cy="758021"/>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911752" y="2377629"/>
            <a:ext cx="538384" cy="516849"/>
          </a:xfrm>
          <a:prstGeom prst="rect">
            <a:avLst/>
          </a:prstGeom>
        </p:spPr>
      </p:pic>
      <p:pic>
        <p:nvPicPr>
          <p:cNvPr id="25" name="Picture 2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712522" y="2377629"/>
            <a:ext cx="394685" cy="516849"/>
          </a:xfrm>
          <a:prstGeom prst="rect">
            <a:avLst/>
          </a:prstGeom>
        </p:spPr>
      </p:pic>
      <p:grpSp>
        <p:nvGrpSpPr>
          <p:cNvPr id="26" name="Group 26"/>
          <p:cNvGrpSpPr/>
          <p:nvPr/>
        </p:nvGrpSpPr>
        <p:grpSpPr>
          <a:xfrm>
            <a:off x="14350759" y="1070723"/>
            <a:ext cx="406363" cy="406363"/>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txBody>
            <a:bodyPr/>
            <a:lstStyle/>
            <a:p>
              <a:endParaRPr lang="en-US"/>
            </a:p>
          </p:txBody>
        </p:sp>
      </p:grpSp>
      <p:grpSp>
        <p:nvGrpSpPr>
          <p:cNvPr id="28" name="Group 28"/>
          <p:cNvGrpSpPr/>
          <p:nvPr/>
        </p:nvGrpSpPr>
        <p:grpSpPr>
          <a:xfrm>
            <a:off x="15040640" y="1070723"/>
            <a:ext cx="406363" cy="406363"/>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txBody>
            <a:bodyPr/>
            <a:lstStyle/>
            <a:p>
              <a:endParaRPr lang="en-US"/>
            </a:p>
          </p:txBody>
        </p:sp>
      </p:grpSp>
      <p:grpSp>
        <p:nvGrpSpPr>
          <p:cNvPr id="30" name="Group 30"/>
          <p:cNvGrpSpPr/>
          <p:nvPr/>
        </p:nvGrpSpPr>
        <p:grpSpPr>
          <a:xfrm>
            <a:off x="15730520" y="1070723"/>
            <a:ext cx="406363" cy="406363"/>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txBody>
            <a:bodyPr/>
            <a:lstStyle/>
            <a:p>
              <a:endParaRPr lang="en-US"/>
            </a:p>
          </p:txBody>
        </p:sp>
      </p:grpSp>
      <p:pic>
        <p:nvPicPr>
          <p:cNvPr id="32" name="Picture 3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801866" y="4697489"/>
            <a:ext cx="6206750" cy="3747326"/>
          </a:xfrm>
          <a:prstGeom prst="rect">
            <a:avLst/>
          </a:prstGeom>
        </p:spPr>
      </p:pic>
      <p:sp>
        <p:nvSpPr>
          <p:cNvPr id="34" name="TextBox 34"/>
          <p:cNvSpPr txBox="1"/>
          <p:nvPr/>
        </p:nvSpPr>
        <p:spPr>
          <a:xfrm>
            <a:off x="7027277" y="3538135"/>
            <a:ext cx="9556252" cy="2926570"/>
          </a:xfrm>
          <a:prstGeom prst="rect">
            <a:avLst/>
          </a:prstGeom>
        </p:spPr>
        <p:txBody>
          <a:bodyPr wrap="square" lIns="0" tIns="0" rIns="0" bIns="0" rtlCol="0" anchor="t">
            <a:spAutoFit/>
          </a:bodyPr>
          <a:lstStyle/>
          <a:p>
            <a:pPr algn="ctr">
              <a:lnSpc>
                <a:spcPts val="11983"/>
              </a:lnSpc>
            </a:pPr>
            <a:r>
              <a:rPr lang="en-US" sz="8000" b="1">
                <a:solidFill>
                  <a:srgbClr val="704430"/>
                </a:solidFill>
                <a:latin typeface="Arial" panose="020B0604020202020204" pitchFamily="34" charset="0"/>
                <a:cs typeface="Arial" panose="020B0604020202020204" pitchFamily="34" charset="0"/>
              </a:rPr>
              <a:t>Hẹn gặp lại các em trong tiết học sau</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11" name="Group 11"/>
          <p:cNvGrpSpPr/>
          <p:nvPr/>
        </p:nvGrpSpPr>
        <p:grpSpPr>
          <a:xfrm>
            <a:off x="1526381" y="1409700"/>
            <a:ext cx="15279200" cy="8266719"/>
            <a:chOff x="0" y="0"/>
            <a:chExt cx="4426901" cy="2212161"/>
          </a:xfrm>
        </p:grpSpPr>
        <p:sp>
          <p:nvSpPr>
            <p:cNvPr id="12" name="Freeform 12"/>
            <p:cNvSpPr/>
            <p:nvPr/>
          </p:nvSpPr>
          <p:spPr>
            <a:xfrm>
              <a:off x="92710" y="106680"/>
              <a:ext cx="4322761" cy="2092781"/>
            </a:xfrm>
            <a:custGeom>
              <a:avLst/>
              <a:gdLst/>
              <a:ahLst/>
              <a:cxnLst/>
              <a:rect l="l" t="t" r="r" b="b"/>
              <a:pathLst>
                <a:path w="4322761" h="2092781">
                  <a:moveTo>
                    <a:pt x="4296091" y="1903551"/>
                  </a:moveTo>
                  <a:cubicBezTo>
                    <a:pt x="4296091" y="1991181"/>
                    <a:pt x="4219891" y="2062301"/>
                    <a:pt x="4138611" y="2062301"/>
                  </a:cubicBezTo>
                  <a:lnTo>
                    <a:pt x="66040" y="2062301"/>
                  </a:lnTo>
                  <a:cubicBezTo>
                    <a:pt x="43180" y="2062301"/>
                    <a:pt x="20320" y="2057221"/>
                    <a:pt x="0" y="2048331"/>
                  </a:cubicBezTo>
                  <a:cubicBezTo>
                    <a:pt x="26670" y="2076271"/>
                    <a:pt x="63500" y="2092781"/>
                    <a:pt x="121679" y="2092781"/>
                  </a:cubicBezTo>
                  <a:lnTo>
                    <a:pt x="4176711" y="2092781"/>
                  </a:lnTo>
                  <a:cubicBezTo>
                    <a:pt x="4256721" y="2092781"/>
                    <a:pt x="4322761" y="2026741"/>
                    <a:pt x="4322761" y="1946731"/>
                  </a:cubicBezTo>
                  <a:lnTo>
                    <a:pt x="4322761" y="95250"/>
                  </a:lnTo>
                  <a:cubicBezTo>
                    <a:pt x="4322761" y="58420"/>
                    <a:pt x="4308791" y="25400"/>
                    <a:pt x="4287201" y="0"/>
                  </a:cubicBezTo>
                  <a:cubicBezTo>
                    <a:pt x="4293551" y="16510"/>
                    <a:pt x="4296091" y="34290"/>
                    <a:pt x="4296091" y="52070"/>
                  </a:cubicBezTo>
                  <a:lnTo>
                    <a:pt x="4296091" y="1903551"/>
                  </a:lnTo>
                  <a:lnTo>
                    <a:pt x="4296091" y="1903551"/>
                  </a:lnTo>
                  <a:close/>
                </a:path>
              </a:pathLst>
            </a:custGeom>
            <a:solidFill>
              <a:srgbClr val="704430"/>
            </a:solidFill>
          </p:spPr>
          <p:txBody>
            <a:bodyPr/>
            <a:lstStyle/>
            <a:p>
              <a:endParaRPr lang="vi-VN"/>
            </a:p>
          </p:txBody>
        </p:sp>
        <p:sp>
          <p:nvSpPr>
            <p:cNvPr id="13" name="Freeform 13"/>
            <p:cNvSpPr/>
            <p:nvPr/>
          </p:nvSpPr>
          <p:spPr>
            <a:xfrm>
              <a:off x="12700" y="12700"/>
              <a:ext cx="4362131" cy="2143581"/>
            </a:xfrm>
            <a:custGeom>
              <a:avLst/>
              <a:gdLst/>
              <a:ahLst/>
              <a:cxnLst/>
              <a:rect l="l" t="t" r="r" b="b"/>
              <a:pathLst>
                <a:path w="4362131" h="2143581">
                  <a:moveTo>
                    <a:pt x="146050" y="2143581"/>
                  </a:moveTo>
                  <a:lnTo>
                    <a:pt x="4216081" y="2143581"/>
                  </a:lnTo>
                  <a:cubicBezTo>
                    <a:pt x="4296091" y="2143581"/>
                    <a:pt x="4362131" y="2077541"/>
                    <a:pt x="4362131" y="1997531"/>
                  </a:cubicBezTo>
                  <a:lnTo>
                    <a:pt x="4362131" y="146050"/>
                  </a:lnTo>
                  <a:cubicBezTo>
                    <a:pt x="4362131" y="66040"/>
                    <a:pt x="4296091" y="0"/>
                    <a:pt x="4216081" y="0"/>
                  </a:cubicBezTo>
                  <a:lnTo>
                    <a:pt x="146050" y="0"/>
                  </a:lnTo>
                  <a:cubicBezTo>
                    <a:pt x="66040" y="0"/>
                    <a:pt x="0" y="66040"/>
                    <a:pt x="0" y="146050"/>
                  </a:cubicBezTo>
                  <a:lnTo>
                    <a:pt x="0" y="1997531"/>
                  </a:lnTo>
                  <a:cubicBezTo>
                    <a:pt x="0" y="2078811"/>
                    <a:pt x="66040" y="2143581"/>
                    <a:pt x="146050" y="2143581"/>
                  </a:cubicBezTo>
                  <a:close/>
                </a:path>
              </a:pathLst>
            </a:custGeom>
            <a:solidFill>
              <a:srgbClr val="FFF3ED"/>
            </a:solidFill>
          </p:spPr>
          <p:txBody>
            <a:bodyPr/>
            <a:lstStyle/>
            <a:p>
              <a:endParaRPr lang="vi-VN"/>
            </a:p>
          </p:txBody>
        </p:sp>
        <p:sp>
          <p:nvSpPr>
            <p:cNvPr id="14" name="Freeform 14"/>
            <p:cNvSpPr/>
            <p:nvPr/>
          </p:nvSpPr>
          <p:spPr>
            <a:xfrm>
              <a:off x="0" y="0"/>
              <a:ext cx="4426901" cy="2212161"/>
            </a:xfrm>
            <a:custGeom>
              <a:avLst/>
              <a:gdLst/>
              <a:ahLst/>
              <a:cxnLst/>
              <a:rect l="l" t="t" r="r" b="b"/>
              <a:pathLst>
                <a:path w="4426901" h="2212161">
                  <a:moveTo>
                    <a:pt x="4363401" y="74930"/>
                  </a:moveTo>
                  <a:cubicBezTo>
                    <a:pt x="4335461" y="30480"/>
                    <a:pt x="4285931" y="0"/>
                    <a:pt x="4228781" y="0"/>
                  </a:cubicBezTo>
                  <a:lnTo>
                    <a:pt x="158750" y="0"/>
                  </a:lnTo>
                  <a:cubicBezTo>
                    <a:pt x="71120" y="0"/>
                    <a:pt x="0" y="71120"/>
                    <a:pt x="0" y="158750"/>
                  </a:cubicBezTo>
                  <a:lnTo>
                    <a:pt x="0" y="2010231"/>
                  </a:lnTo>
                  <a:cubicBezTo>
                    <a:pt x="0" y="2062301"/>
                    <a:pt x="25400" y="2108021"/>
                    <a:pt x="63500" y="2137231"/>
                  </a:cubicBezTo>
                  <a:cubicBezTo>
                    <a:pt x="91440" y="2181681"/>
                    <a:pt x="140970" y="2212161"/>
                    <a:pt x="218396" y="2212161"/>
                  </a:cubicBezTo>
                  <a:lnTo>
                    <a:pt x="4268151" y="2212161"/>
                  </a:lnTo>
                  <a:cubicBezTo>
                    <a:pt x="4355781" y="2212161"/>
                    <a:pt x="4426901" y="2141041"/>
                    <a:pt x="4426901" y="2053411"/>
                  </a:cubicBezTo>
                  <a:lnTo>
                    <a:pt x="4426901" y="201930"/>
                  </a:lnTo>
                  <a:cubicBezTo>
                    <a:pt x="4426901" y="149860"/>
                    <a:pt x="4401501" y="104140"/>
                    <a:pt x="4363401" y="74930"/>
                  </a:cubicBezTo>
                  <a:close/>
                  <a:moveTo>
                    <a:pt x="12700" y="2010231"/>
                  </a:moveTo>
                  <a:lnTo>
                    <a:pt x="12700" y="158750"/>
                  </a:lnTo>
                  <a:cubicBezTo>
                    <a:pt x="12700" y="78740"/>
                    <a:pt x="78740" y="12700"/>
                    <a:pt x="158750" y="12700"/>
                  </a:cubicBezTo>
                  <a:lnTo>
                    <a:pt x="4228781" y="12700"/>
                  </a:lnTo>
                  <a:cubicBezTo>
                    <a:pt x="4308791" y="12700"/>
                    <a:pt x="4374831" y="78740"/>
                    <a:pt x="4374831" y="158750"/>
                  </a:cubicBezTo>
                  <a:lnTo>
                    <a:pt x="4374831" y="2010231"/>
                  </a:lnTo>
                  <a:cubicBezTo>
                    <a:pt x="4374831" y="2090241"/>
                    <a:pt x="4308791" y="2156281"/>
                    <a:pt x="4228781" y="2156281"/>
                  </a:cubicBezTo>
                  <a:lnTo>
                    <a:pt x="158750" y="2156281"/>
                  </a:lnTo>
                  <a:cubicBezTo>
                    <a:pt x="78740" y="2156281"/>
                    <a:pt x="12700" y="2091511"/>
                    <a:pt x="12700" y="2010231"/>
                  </a:cubicBezTo>
                  <a:close/>
                  <a:moveTo>
                    <a:pt x="4415471" y="2053411"/>
                  </a:moveTo>
                  <a:cubicBezTo>
                    <a:pt x="4415471" y="2133421"/>
                    <a:pt x="4348161" y="2199461"/>
                    <a:pt x="4268151" y="2199461"/>
                  </a:cubicBezTo>
                  <a:lnTo>
                    <a:pt x="218396" y="2199461"/>
                  </a:lnTo>
                  <a:cubicBezTo>
                    <a:pt x="157480" y="2199461"/>
                    <a:pt x="120650" y="2182951"/>
                    <a:pt x="93980" y="2155011"/>
                  </a:cubicBezTo>
                  <a:cubicBezTo>
                    <a:pt x="114300" y="2163901"/>
                    <a:pt x="135890" y="2168981"/>
                    <a:pt x="160020" y="2168981"/>
                  </a:cubicBezTo>
                  <a:lnTo>
                    <a:pt x="4230051" y="2168981"/>
                  </a:lnTo>
                  <a:cubicBezTo>
                    <a:pt x="4317681" y="2168981"/>
                    <a:pt x="4388801" y="2097861"/>
                    <a:pt x="4388801" y="2010231"/>
                  </a:cubicBezTo>
                  <a:lnTo>
                    <a:pt x="4388801" y="158750"/>
                  </a:lnTo>
                  <a:cubicBezTo>
                    <a:pt x="4388801" y="140970"/>
                    <a:pt x="4384991" y="123190"/>
                    <a:pt x="4379911" y="106680"/>
                  </a:cubicBezTo>
                  <a:cubicBezTo>
                    <a:pt x="4401501" y="132080"/>
                    <a:pt x="4415471" y="165100"/>
                    <a:pt x="4415471" y="201930"/>
                  </a:cubicBezTo>
                  <a:lnTo>
                    <a:pt x="4415471" y="2053411"/>
                  </a:lnTo>
                  <a:cubicBezTo>
                    <a:pt x="4415471" y="2053411"/>
                    <a:pt x="4415471" y="2053411"/>
                    <a:pt x="4415471" y="2053411"/>
                  </a:cubicBezTo>
                  <a:close/>
                </a:path>
              </a:pathLst>
            </a:custGeom>
            <a:solidFill>
              <a:srgbClr val="704430"/>
            </a:solidFill>
          </p:spPr>
          <p:txBody>
            <a:bodyPr/>
            <a:lstStyle/>
            <a:p>
              <a:endParaRPr lang="vi-VN"/>
            </a:p>
          </p:txBody>
        </p:sp>
      </p:grpSp>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859574" y="5500604"/>
            <a:ext cx="5315983" cy="4552415"/>
          </a:xfrm>
          <a:prstGeom prst="rect">
            <a:avLst/>
          </a:prstGeom>
        </p:spPr>
      </p:pic>
      <p:grpSp>
        <p:nvGrpSpPr>
          <p:cNvPr id="16" name="Group 16"/>
          <p:cNvGrpSpPr/>
          <p:nvPr/>
        </p:nvGrpSpPr>
        <p:grpSpPr>
          <a:xfrm>
            <a:off x="2477237" y="2255309"/>
            <a:ext cx="12927721" cy="1120428"/>
            <a:chOff x="4085590" y="-138166"/>
            <a:chExt cx="25750908" cy="1080787"/>
          </a:xfrm>
        </p:grpSpPr>
        <p:sp>
          <p:nvSpPr>
            <p:cNvPr id="17" name="Freeform 17"/>
            <p:cNvSpPr/>
            <p:nvPr/>
          </p:nvSpPr>
          <p:spPr>
            <a:xfrm>
              <a:off x="4085590" y="-138166"/>
              <a:ext cx="25750908" cy="1080787"/>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F8CDA2"/>
            </a:solidFill>
          </p:spPr>
          <p:txBody>
            <a:bodyPr/>
            <a:lstStyle/>
            <a:p>
              <a:pPr algn="ctr"/>
              <a:r>
                <a:rPr lang="en-US" sz="7200" b="1">
                  <a:latin typeface="Arial" panose="020B0604020202020204" pitchFamily="34" charset="0"/>
                  <a:cs typeface="Arial" panose="020B0604020202020204" pitchFamily="34" charset="0"/>
                </a:rPr>
                <a:t>CHƯƠNG V: ĐẠI SỐ TỔ HỢP</a:t>
              </a:r>
            </a:p>
          </p:txBody>
        </p:sp>
      </p:grpSp>
      <p:pic>
        <p:nvPicPr>
          <p:cNvPr id="24" name="Picture 2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631566" y="2371295"/>
            <a:ext cx="758021" cy="758021"/>
          </a:xfrm>
          <a:prstGeom prst="rect">
            <a:avLst/>
          </a:prstGeom>
        </p:spPr>
      </p:pic>
      <p:grpSp>
        <p:nvGrpSpPr>
          <p:cNvPr id="27" name="Group 27"/>
          <p:cNvGrpSpPr/>
          <p:nvPr/>
        </p:nvGrpSpPr>
        <p:grpSpPr>
          <a:xfrm>
            <a:off x="14350759" y="1070723"/>
            <a:ext cx="406363" cy="406363"/>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9DDBF"/>
            </a:solidFill>
          </p:spPr>
          <p:txBody>
            <a:bodyPr/>
            <a:lstStyle/>
            <a:p>
              <a:endParaRPr lang="vi-VN"/>
            </a:p>
          </p:txBody>
        </p:sp>
      </p:grpSp>
      <p:grpSp>
        <p:nvGrpSpPr>
          <p:cNvPr id="29" name="Group 29"/>
          <p:cNvGrpSpPr/>
          <p:nvPr/>
        </p:nvGrpSpPr>
        <p:grpSpPr>
          <a:xfrm>
            <a:off x="15040640" y="1070723"/>
            <a:ext cx="406363" cy="406363"/>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9DDBF"/>
            </a:solidFill>
          </p:spPr>
          <p:txBody>
            <a:bodyPr/>
            <a:lstStyle/>
            <a:p>
              <a:endParaRPr lang="vi-VN"/>
            </a:p>
          </p:txBody>
        </p:sp>
      </p:grpSp>
      <p:grpSp>
        <p:nvGrpSpPr>
          <p:cNvPr id="31" name="Group 31"/>
          <p:cNvGrpSpPr/>
          <p:nvPr/>
        </p:nvGrpSpPr>
        <p:grpSpPr>
          <a:xfrm>
            <a:off x="15730520" y="1070723"/>
            <a:ext cx="406363" cy="406363"/>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9DDBF"/>
            </a:solidFill>
          </p:spPr>
          <p:txBody>
            <a:bodyPr/>
            <a:lstStyle/>
            <a:p>
              <a:endParaRPr lang="vi-VN"/>
            </a:p>
          </p:txBody>
        </p:sp>
      </p:grpSp>
      <p:sp>
        <p:nvSpPr>
          <p:cNvPr id="35" name="TextBox 35"/>
          <p:cNvSpPr txBox="1"/>
          <p:nvPr/>
        </p:nvSpPr>
        <p:spPr>
          <a:xfrm>
            <a:off x="1825359" y="4186059"/>
            <a:ext cx="14677592" cy="3065198"/>
          </a:xfrm>
          <a:prstGeom prst="rect">
            <a:avLst/>
          </a:prstGeom>
        </p:spPr>
        <p:txBody>
          <a:bodyPr wrap="square" lIns="0" tIns="0" rIns="0" bIns="0" rtlCol="0" anchor="t">
            <a:spAutoFit/>
          </a:bodyPr>
          <a:lstStyle/>
          <a:p>
            <a:pPr algn="ctr">
              <a:lnSpc>
                <a:spcPts val="12783"/>
              </a:lnSpc>
            </a:pPr>
            <a:r>
              <a:rPr lang="en-US" sz="6000" b="1" kern="0">
                <a:latin typeface="Arial" panose="020B0604020202020204" pitchFamily="34" charset="0"/>
                <a:ea typeface="Times New Roman" panose="02020603050405020304" pitchFamily="18" charset="0"/>
                <a:cs typeface="Arial" panose="020B0604020202020204" pitchFamily="34" charset="0"/>
              </a:rPr>
              <a:t>BÀI </a:t>
            </a:r>
            <a:r>
              <a:rPr lang="nl-NL" sz="6000" b="1" kern="0">
                <a:latin typeface="Arial" panose="020B0604020202020204" pitchFamily="34" charset="0"/>
                <a:ea typeface="Times New Roman" panose="02020603050405020304" pitchFamily="18" charset="0"/>
                <a:cs typeface="Arial" panose="020B0604020202020204" pitchFamily="34" charset="0"/>
              </a:rPr>
              <a:t>1: </a:t>
            </a:r>
            <a:r>
              <a:rPr lang="nl-NL" sz="6600" b="1" kern="0">
                <a:latin typeface="Arial" panose="020B0604020202020204" pitchFamily="34" charset="0"/>
                <a:ea typeface="Times New Roman" panose="02020603050405020304" pitchFamily="18" charset="0"/>
                <a:cs typeface="Arial" panose="020B0604020202020204" pitchFamily="34" charset="0"/>
              </a:rPr>
              <a:t>QUY TẮC CỘNG. QUY TẮC NHÂN. SƠ ĐỒ HÌNH CÂY</a:t>
            </a:r>
            <a:endParaRPr lang="en-US" sz="6600" b="1" kern="0">
              <a:latin typeface="Arial" panose="020B0604020202020204" pitchFamily="34" charset="0"/>
              <a:ea typeface="Times New Roman" panose="02020603050405020304" pitchFamily="18" charset="0"/>
              <a:cs typeface="Arial" panose="020B0604020202020204" pitchFamily="34" charset="0"/>
            </a:endParaRPr>
          </a:p>
        </p:txBody>
      </p:sp>
      <p:pic>
        <p:nvPicPr>
          <p:cNvPr id="37" name="Picture 7">
            <a:extLst>
              <a:ext uri="{FF2B5EF4-FFF2-40B4-BE49-F238E27FC236}">
                <a16:creationId xmlns:a16="http://schemas.microsoft.com/office/drawing/2014/main" id="{268D9B78-5626-F875-7390-A8F81B78D72D}"/>
              </a:ext>
            </a:extLst>
          </p:cNvPr>
          <p:cNvPicPr>
            <a:picLocks noChangeAspect="1"/>
          </p:cNvPicPr>
          <p:nvPr/>
        </p:nvPicPr>
        <p:blipFill>
          <a:blip r:embed="rId7"/>
          <a:srcRect/>
          <a:stretch>
            <a:fillRect/>
          </a:stretch>
        </p:blipFill>
        <p:spPr>
          <a:xfrm>
            <a:off x="312402" y="-671519"/>
            <a:ext cx="2554555" cy="3669019"/>
          </a:xfrm>
          <a:prstGeom prst="rect">
            <a:avLst/>
          </a:prstGeom>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24008"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800663" y="85591"/>
            <a:ext cx="3233824" cy="3607714"/>
          </a:xfrm>
          <a:prstGeom prst="rect">
            <a:avLst/>
          </a:prstGeom>
        </p:spPr>
      </p:pic>
      <p:grpSp>
        <p:nvGrpSpPr>
          <p:cNvPr id="4" name="Group 4"/>
          <p:cNvGrpSpPr/>
          <p:nvPr/>
        </p:nvGrpSpPr>
        <p:grpSpPr>
          <a:xfrm>
            <a:off x="800663" y="3471429"/>
            <a:ext cx="3937511" cy="5742911"/>
            <a:chOff x="0" y="0"/>
            <a:chExt cx="1570252" cy="1779387"/>
          </a:xfrm>
        </p:grpSpPr>
        <p:sp>
          <p:nvSpPr>
            <p:cNvPr id="5" name="Freeform 5"/>
            <p:cNvSpPr/>
            <p:nvPr/>
          </p:nvSpPr>
          <p:spPr>
            <a:xfrm>
              <a:off x="92710" y="106680"/>
              <a:ext cx="1466112" cy="1660007"/>
            </a:xfrm>
            <a:custGeom>
              <a:avLst/>
              <a:gdLst/>
              <a:ahLst/>
              <a:cxnLst/>
              <a:rect l="l" t="t" r="r" b="b"/>
              <a:pathLst>
                <a:path w="1466112" h="1660007">
                  <a:moveTo>
                    <a:pt x="1439442" y="1470777"/>
                  </a:moveTo>
                  <a:cubicBezTo>
                    <a:pt x="1439442" y="1558407"/>
                    <a:pt x="1363242" y="1629527"/>
                    <a:pt x="1281962" y="1629527"/>
                  </a:cubicBezTo>
                  <a:lnTo>
                    <a:pt x="66040" y="1629527"/>
                  </a:lnTo>
                  <a:cubicBezTo>
                    <a:pt x="43180" y="1629527"/>
                    <a:pt x="20320" y="1624447"/>
                    <a:pt x="0" y="1615557"/>
                  </a:cubicBezTo>
                  <a:cubicBezTo>
                    <a:pt x="26670" y="1643497"/>
                    <a:pt x="63500" y="1660007"/>
                    <a:pt x="103471" y="1660007"/>
                  </a:cubicBezTo>
                  <a:lnTo>
                    <a:pt x="1320062" y="1660007"/>
                  </a:lnTo>
                  <a:cubicBezTo>
                    <a:pt x="1400072" y="1660007"/>
                    <a:pt x="1466112" y="1593967"/>
                    <a:pt x="1466112" y="1513957"/>
                  </a:cubicBezTo>
                  <a:lnTo>
                    <a:pt x="1466112" y="95250"/>
                  </a:lnTo>
                  <a:cubicBezTo>
                    <a:pt x="1466112" y="58420"/>
                    <a:pt x="1452142" y="25400"/>
                    <a:pt x="1430552" y="0"/>
                  </a:cubicBezTo>
                  <a:cubicBezTo>
                    <a:pt x="1436902" y="16510"/>
                    <a:pt x="1439442" y="34290"/>
                    <a:pt x="1439442" y="52070"/>
                  </a:cubicBezTo>
                  <a:lnTo>
                    <a:pt x="1439442" y="1470777"/>
                  </a:lnTo>
                  <a:lnTo>
                    <a:pt x="1439442" y="1470777"/>
                  </a:lnTo>
                  <a:close/>
                </a:path>
              </a:pathLst>
            </a:custGeom>
            <a:solidFill>
              <a:srgbClr val="704430"/>
            </a:solidFill>
          </p:spPr>
          <p:txBody>
            <a:bodyPr/>
            <a:lstStyle/>
            <a:p>
              <a:endParaRPr lang="vi-VN"/>
            </a:p>
          </p:txBody>
        </p:sp>
        <p:sp>
          <p:nvSpPr>
            <p:cNvPr id="6" name="Freeform 6"/>
            <p:cNvSpPr/>
            <p:nvPr/>
          </p:nvSpPr>
          <p:spPr>
            <a:xfrm>
              <a:off x="12700" y="12700"/>
              <a:ext cx="1505482" cy="1710807"/>
            </a:xfrm>
            <a:custGeom>
              <a:avLst/>
              <a:gdLst/>
              <a:ahLst/>
              <a:cxnLst/>
              <a:rect l="l" t="t" r="r" b="b"/>
              <a:pathLst>
                <a:path w="1505482" h="1710807">
                  <a:moveTo>
                    <a:pt x="146050" y="1710807"/>
                  </a:moveTo>
                  <a:lnTo>
                    <a:pt x="1359432" y="1710807"/>
                  </a:lnTo>
                  <a:cubicBezTo>
                    <a:pt x="1439442" y="1710807"/>
                    <a:pt x="1505482" y="1644767"/>
                    <a:pt x="1505482" y="1564757"/>
                  </a:cubicBezTo>
                  <a:lnTo>
                    <a:pt x="1505482" y="146050"/>
                  </a:lnTo>
                  <a:cubicBezTo>
                    <a:pt x="1505482" y="66040"/>
                    <a:pt x="1439442" y="0"/>
                    <a:pt x="1359432" y="0"/>
                  </a:cubicBezTo>
                  <a:lnTo>
                    <a:pt x="146050" y="0"/>
                  </a:lnTo>
                  <a:cubicBezTo>
                    <a:pt x="66040" y="0"/>
                    <a:pt x="0" y="66040"/>
                    <a:pt x="0" y="146050"/>
                  </a:cubicBezTo>
                  <a:lnTo>
                    <a:pt x="0" y="1564757"/>
                  </a:lnTo>
                  <a:cubicBezTo>
                    <a:pt x="0" y="1646037"/>
                    <a:pt x="66040" y="1710807"/>
                    <a:pt x="146050" y="1710807"/>
                  </a:cubicBezTo>
                  <a:close/>
                </a:path>
              </a:pathLst>
            </a:custGeom>
            <a:solidFill>
              <a:srgbClr val="B9DDBF"/>
            </a:solidFill>
          </p:spPr>
          <p:txBody>
            <a:bodyPr/>
            <a:lstStyle/>
            <a:p>
              <a:endParaRPr lang="vi-VN"/>
            </a:p>
          </p:txBody>
        </p:sp>
        <p:sp>
          <p:nvSpPr>
            <p:cNvPr id="7" name="Freeform 7"/>
            <p:cNvSpPr/>
            <p:nvPr/>
          </p:nvSpPr>
          <p:spPr>
            <a:xfrm>
              <a:off x="0" y="0"/>
              <a:ext cx="1570252" cy="1779387"/>
            </a:xfrm>
            <a:custGeom>
              <a:avLst/>
              <a:gdLst/>
              <a:ahLst/>
              <a:cxnLst/>
              <a:rect l="l" t="t" r="r" b="b"/>
              <a:pathLst>
                <a:path w="1570252" h="1779387">
                  <a:moveTo>
                    <a:pt x="1506752" y="74930"/>
                  </a:moveTo>
                  <a:cubicBezTo>
                    <a:pt x="1478812" y="30480"/>
                    <a:pt x="1429282" y="0"/>
                    <a:pt x="1372132" y="0"/>
                  </a:cubicBezTo>
                  <a:lnTo>
                    <a:pt x="158750" y="0"/>
                  </a:lnTo>
                  <a:cubicBezTo>
                    <a:pt x="71120" y="0"/>
                    <a:pt x="0" y="71120"/>
                    <a:pt x="0" y="158750"/>
                  </a:cubicBezTo>
                  <a:lnTo>
                    <a:pt x="0" y="1577457"/>
                  </a:lnTo>
                  <a:cubicBezTo>
                    <a:pt x="0" y="1629527"/>
                    <a:pt x="25400" y="1675247"/>
                    <a:pt x="63500" y="1704457"/>
                  </a:cubicBezTo>
                  <a:cubicBezTo>
                    <a:pt x="91440" y="1748907"/>
                    <a:pt x="140970" y="1779387"/>
                    <a:pt x="197347" y="1779387"/>
                  </a:cubicBezTo>
                  <a:lnTo>
                    <a:pt x="1411502" y="1779387"/>
                  </a:lnTo>
                  <a:cubicBezTo>
                    <a:pt x="1499132" y="1779387"/>
                    <a:pt x="1570252" y="1708267"/>
                    <a:pt x="1570252" y="1620637"/>
                  </a:cubicBezTo>
                  <a:lnTo>
                    <a:pt x="1570252" y="201930"/>
                  </a:lnTo>
                  <a:cubicBezTo>
                    <a:pt x="1570252" y="149860"/>
                    <a:pt x="1544852" y="104140"/>
                    <a:pt x="1506752" y="74930"/>
                  </a:cubicBezTo>
                  <a:close/>
                  <a:moveTo>
                    <a:pt x="12700" y="1577457"/>
                  </a:moveTo>
                  <a:lnTo>
                    <a:pt x="12700" y="158750"/>
                  </a:lnTo>
                  <a:cubicBezTo>
                    <a:pt x="12700" y="78740"/>
                    <a:pt x="78740" y="12700"/>
                    <a:pt x="158750" y="12700"/>
                  </a:cubicBezTo>
                  <a:lnTo>
                    <a:pt x="1372132" y="12700"/>
                  </a:lnTo>
                  <a:cubicBezTo>
                    <a:pt x="1452142" y="12700"/>
                    <a:pt x="1518182" y="78740"/>
                    <a:pt x="1518182" y="158750"/>
                  </a:cubicBezTo>
                  <a:lnTo>
                    <a:pt x="1518182" y="1577457"/>
                  </a:lnTo>
                  <a:cubicBezTo>
                    <a:pt x="1518182" y="1657467"/>
                    <a:pt x="1452142" y="1723507"/>
                    <a:pt x="1372132" y="1723507"/>
                  </a:cubicBezTo>
                  <a:lnTo>
                    <a:pt x="158750" y="1723507"/>
                  </a:lnTo>
                  <a:cubicBezTo>
                    <a:pt x="78740" y="1723507"/>
                    <a:pt x="12700" y="1658737"/>
                    <a:pt x="12700" y="1577457"/>
                  </a:cubicBezTo>
                  <a:close/>
                  <a:moveTo>
                    <a:pt x="1558822" y="1620637"/>
                  </a:moveTo>
                  <a:cubicBezTo>
                    <a:pt x="1558822" y="1700647"/>
                    <a:pt x="1491512" y="1766687"/>
                    <a:pt x="1411502" y="1766687"/>
                  </a:cubicBezTo>
                  <a:lnTo>
                    <a:pt x="197347" y="1766687"/>
                  </a:lnTo>
                  <a:cubicBezTo>
                    <a:pt x="157480" y="1766687"/>
                    <a:pt x="120650" y="1750177"/>
                    <a:pt x="93980" y="1722237"/>
                  </a:cubicBezTo>
                  <a:cubicBezTo>
                    <a:pt x="114300" y="1731127"/>
                    <a:pt x="135890" y="1736207"/>
                    <a:pt x="160020" y="1736207"/>
                  </a:cubicBezTo>
                  <a:lnTo>
                    <a:pt x="1373402" y="1736207"/>
                  </a:lnTo>
                  <a:cubicBezTo>
                    <a:pt x="1461032" y="1736207"/>
                    <a:pt x="1532152" y="1665087"/>
                    <a:pt x="1532152" y="1577457"/>
                  </a:cubicBezTo>
                  <a:lnTo>
                    <a:pt x="1532152" y="158750"/>
                  </a:lnTo>
                  <a:cubicBezTo>
                    <a:pt x="1532152" y="140970"/>
                    <a:pt x="1528342" y="123190"/>
                    <a:pt x="1523262" y="106680"/>
                  </a:cubicBezTo>
                  <a:cubicBezTo>
                    <a:pt x="1544852" y="132080"/>
                    <a:pt x="1558822" y="165100"/>
                    <a:pt x="1558822" y="201930"/>
                  </a:cubicBezTo>
                  <a:lnTo>
                    <a:pt x="1558822" y="1620637"/>
                  </a:lnTo>
                  <a:cubicBezTo>
                    <a:pt x="1558822" y="1620637"/>
                    <a:pt x="1558822" y="1620637"/>
                    <a:pt x="1558822" y="1620637"/>
                  </a:cubicBezTo>
                  <a:close/>
                </a:path>
              </a:pathLst>
            </a:custGeom>
            <a:solidFill>
              <a:srgbClr val="704430"/>
            </a:solidFill>
          </p:spPr>
          <p:txBody>
            <a:bodyPr/>
            <a:lstStyle/>
            <a:p>
              <a:endParaRPr lang="vi-VN"/>
            </a:p>
          </p:txBody>
        </p:sp>
      </p:grpSp>
      <p:grpSp>
        <p:nvGrpSpPr>
          <p:cNvPr id="8" name="Group 8"/>
          <p:cNvGrpSpPr/>
          <p:nvPr/>
        </p:nvGrpSpPr>
        <p:grpSpPr>
          <a:xfrm>
            <a:off x="9698211" y="2750127"/>
            <a:ext cx="3710211" cy="6098070"/>
            <a:chOff x="0" y="0"/>
            <a:chExt cx="1570252" cy="1779387"/>
          </a:xfrm>
        </p:grpSpPr>
        <p:sp>
          <p:nvSpPr>
            <p:cNvPr id="9" name="Freeform 9"/>
            <p:cNvSpPr/>
            <p:nvPr/>
          </p:nvSpPr>
          <p:spPr>
            <a:xfrm>
              <a:off x="92710" y="106680"/>
              <a:ext cx="1466112" cy="1660007"/>
            </a:xfrm>
            <a:custGeom>
              <a:avLst/>
              <a:gdLst/>
              <a:ahLst/>
              <a:cxnLst/>
              <a:rect l="l" t="t" r="r" b="b"/>
              <a:pathLst>
                <a:path w="1466112" h="1660007">
                  <a:moveTo>
                    <a:pt x="1439442" y="1470777"/>
                  </a:moveTo>
                  <a:cubicBezTo>
                    <a:pt x="1439442" y="1558407"/>
                    <a:pt x="1363242" y="1629527"/>
                    <a:pt x="1281962" y="1629527"/>
                  </a:cubicBezTo>
                  <a:lnTo>
                    <a:pt x="66040" y="1629527"/>
                  </a:lnTo>
                  <a:cubicBezTo>
                    <a:pt x="43180" y="1629527"/>
                    <a:pt x="20320" y="1624447"/>
                    <a:pt x="0" y="1615557"/>
                  </a:cubicBezTo>
                  <a:cubicBezTo>
                    <a:pt x="26670" y="1643497"/>
                    <a:pt x="63500" y="1660007"/>
                    <a:pt x="103471" y="1660007"/>
                  </a:cubicBezTo>
                  <a:lnTo>
                    <a:pt x="1320062" y="1660007"/>
                  </a:lnTo>
                  <a:cubicBezTo>
                    <a:pt x="1400072" y="1660007"/>
                    <a:pt x="1466112" y="1593967"/>
                    <a:pt x="1466112" y="1513957"/>
                  </a:cubicBezTo>
                  <a:lnTo>
                    <a:pt x="1466112" y="95250"/>
                  </a:lnTo>
                  <a:cubicBezTo>
                    <a:pt x="1466112" y="58420"/>
                    <a:pt x="1452142" y="25400"/>
                    <a:pt x="1430552" y="0"/>
                  </a:cubicBezTo>
                  <a:cubicBezTo>
                    <a:pt x="1436902" y="16510"/>
                    <a:pt x="1439442" y="34290"/>
                    <a:pt x="1439442" y="52070"/>
                  </a:cubicBezTo>
                  <a:lnTo>
                    <a:pt x="1439442" y="1470777"/>
                  </a:lnTo>
                  <a:lnTo>
                    <a:pt x="1439442" y="1470777"/>
                  </a:lnTo>
                  <a:close/>
                </a:path>
              </a:pathLst>
            </a:custGeom>
            <a:solidFill>
              <a:srgbClr val="704430"/>
            </a:solidFill>
          </p:spPr>
          <p:txBody>
            <a:bodyPr/>
            <a:lstStyle/>
            <a:p>
              <a:endParaRPr lang="vi-VN"/>
            </a:p>
          </p:txBody>
        </p:sp>
        <p:sp>
          <p:nvSpPr>
            <p:cNvPr id="10" name="Freeform 10"/>
            <p:cNvSpPr/>
            <p:nvPr/>
          </p:nvSpPr>
          <p:spPr>
            <a:xfrm>
              <a:off x="12700" y="12700"/>
              <a:ext cx="1505482" cy="1710807"/>
            </a:xfrm>
            <a:custGeom>
              <a:avLst/>
              <a:gdLst/>
              <a:ahLst/>
              <a:cxnLst/>
              <a:rect l="l" t="t" r="r" b="b"/>
              <a:pathLst>
                <a:path w="1505482" h="1710807">
                  <a:moveTo>
                    <a:pt x="146050" y="1710807"/>
                  </a:moveTo>
                  <a:lnTo>
                    <a:pt x="1359432" y="1710807"/>
                  </a:lnTo>
                  <a:cubicBezTo>
                    <a:pt x="1439442" y="1710807"/>
                    <a:pt x="1505482" y="1644767"/>
                    <a:pt x="1505482" y="1564757"/>
                  </a:cubicBezTo>
                  <a:lnTo>
                    <a:pt x="1505482" y="146050"/>
                  </a:lnTo>
                  <a:cubicBezTo>
                    <a:pt x="1505482" y="66040"/>
                    <a:pt x="1439442" y="0"/>
                    <a:pt x="1359432" y="0"/>
                  </a:cubicBezTo>
                  <a:lnTo>
                    <a:pt x="146050" y="0"/>
                  </a:lnTo>
                  <a:cubicBezTo>
                    <a:pt x="66040" y="0"/>
                    <a:pt x="0" y="66040"/>
                    <a:pt x="0" y="146050"/>
                  </a:cubicBezTo>
                  <a:lnTo>
                    <a:pt x="0" y="1564757"/>
                  </a:lnTo>
                  <a:cubicBezTo>
                    <a:pt x="0" y="1646037"/>
                    <a:pt x="66040" y="1710807"/>
                    <a:pt x="146050" y="1710807"/>
                  </a:cubicBezTo>
                  <a:close/>
                </a:path>
              </a:pathLst>
            </a:custGeom>
            <a:solidFill>
              <a:srgbClr val="B9DDBF"/>
            </a:solidFill>
          </p:spPr>
          <p:txBody>
            <a:bodyPr/>
            <a:lstStyle/>
            <a:p>
              <a:endParaRPr lang="vi-VN"/>
            </a:p>
          </p:txBody>
        </p:sp>
        <p:sp>
          <p:nvSpPr>
            <p:cNvPr id="11" name="Freeform 11"/>
            <p:cNvSpPr/>
            <p:nvPr/>
          </p:nvSpPr>
          <p:spPr>
            <a:xfrm>
              <a:off x="0" y="0"/>
              <a:ext cx="1570252" cy="1779387"/>
            </a:xfrm>
            <a:custGeom>
              <a:avLst/>
              <a:gdLst/>
              <a:ahLst/>
              <a:cxnLst/>
              <a:rect l="l" t="t" r="r" b="b"/>
              <a:pathLst>
                <a:path w="1570252" h="1779387">
                  <a:moveTo>
                    <a:pt x="1506752" y="74930"/>
                  </a:moveTo>
                  <a:cubicBezTo>
                    <a:pt x="1478812" y="30480"/>
                    <a:pt x="1429282" y="0"/>
                    <a:pt x="1372132" y="0"/>
                  </a:cubicBezTo>
                  <a:lnTo>
                    <a:pt x="158750" y="0"/>
                  </a:lnTo>
                  <a:cubicBezTo>
                    <a:pt x="71120" y="0"/>
                    <a:pt x="0" y="71120"/>
                    <a:pt x="0" y="158750"/>
                  </a:cubicBezTo>
                  <a:lnTo>
                    <a:pt x="0" y="1577457"/>
                  </a:lnTo>
                  <a:cubicBezTo>
                    <a:pt x="0" y="1629527"/>
                    <a:pt x="25400" y="1675247"/>
                    <a:pt x="63500" y="1704457"/>
                  </a:cubicBezTo>
                  <a:cubicBezTo>
                    <a:pt x="91440" y="1748907"/>
                    <a:pt x="140970" y="1779387"/>
                    <a:pt x="197347" y="1779387"/>
                  </a:cubicBezTo>
                  <a:lnTo>
                    <a:pt x="1411502" y="1779387"/>
                  </a:lnTo>
                  <a:cubicBezTo>
                    <a:pt x="1499132" y="1779387"/>
                    <a:pt x="1570252" y="1708267"/>
                    <a:pt x="1570252" y="1620637"/>
                  </a:cubicBezTo>
                  <a:lnTo>
                    <a:pt x="1570252" y="201930"/>
                  </a:lnTo>
                  <a:cubicBezTo>
                    <a:pt x="1570252" y="149860"/>
                    <a:pt x="1544852" y="104140"/>
                    <a:pt x="1506752" y="74930"/>
                  </a:cubicBezTo>
                  <a:close/>
                  <a:moveTo>
                    <a:pt x="12700" y="1577457"/>
                  </a:moveTo>
                  <a:lnTo>
                    <a:pt x="12700" y="158750"/>
                  </a:lnTo>
                  <a:cubicBezTo>
                    <a:pt x="12700" y="78740"/>
                    <a:pt x="78740" y="12700"/>
                    <a:pt x="158750" y="12700"/>
                  </a:cubicBezTo>
                  <a:lnTo>
                    <a:pt x="1372132" y="12700"/>
                  </a:lnTo>
                  <a:cubicBezTo>
                    <a:pt x="1452142" y="12700"/>
                    <a:pt x="1518182" y="78740"/>
                    <a:pt x="1518182" y="158750"/>
                  </a:cubicBezTo>
                  <a:lnTo>
                    <a:pt x="1518182" y="1577457"/>
                  </a:lnTo>
                  <a:cubicBezTo>
                    <a:pt x="1518182" y="1657467"/>
                    <a:pt x="1452142" y="1723507"/>
                    <a:pt x="1372132" y="1723507"/>
                  </a:cubicBezTo>
                  <a:lnTo>
                    <a:pt x="158750" y="1723507"/>
                  </a:lnTo>
                  <a:cubicBezTo>
                    <a:pt x="78740" y="1723507"/>
                    <a:pt x="12700" y="1658737"/>
                    <a:pt x="12700" y="1577457"/>
                  </a:cubicBezTo>
                  <a:close/>
                  <a:moveTo>
                    <a:pt x="1558822" y="1620637"/>
                  </a:moveTo>
                  <a:cubicBezTo>
                    <a:pt x="1558822" y="1700647"/>
                    <a:pt x="1491512" y="1766687"/>
                    <a:pt x="1411502" y="1766687"/>
                  </a:cubicBezTo>
                  <a:lnTo>
                    <a:pt x="197347" y="1766687"/>
                  </a:lnTo>
                  <a:cubicBezTo>
                    <a:pt x="157480" y="1766687"/>
                    <a:pt x="120650" y="1750177"/>
                    <a:pt x="93980" y="1722237"/>
                  </a:cubicBezTo>
                  <a:cubicBezTo>
                    <a:pt x="114300" y="1731127"/>
                    <a:pt x="135890" y="1736207"/>
                    <a:pt x="160020" y="1736207"/>
                  </a:cubicBezTo>
                  <a:lnTo>
                    <a:pt x="1373402" y="1736207"/>
                  </a:lnTo>
                  <a:cubicBezTo>
                    <a:pt x="1461032" y="1736207"/>
                    <a:pt x="1532152" y="1665087"/>
                    <a:pt x="1532152" y="1577457"/>
                  </a:cubicBezTo>
                  <a:lnTo>
                    <a:pt x="1532152" y="158750"/>
                  </a:lnTo>
                  <a:cubicBezTo>
                    <a:pt x="1532152" y="140970"/>
                    <a:pt x="1528342" y="123190"/>
                    <a:pt x="1523262" y="106680"/>
                  </a:cubicBezTo>
                  <a:cubicBezTo>
                    <a:pt x="1544852" y="132080"/>
                    <a:pt x="1558822" y="165100"/>
                    <a:pt x="1558822" y="201930"/>
                  </a:cubicBezTo>
                  <a:lnTo>
                    <a:pt x="1558822" y="1620637"/>
                  </a:lnTo>
                  <a:cubicBezTo>
                    <a:pt x="1558822" y="1620637"/>
                    <a:pt x="1558822" y="1620637"/>
                    <a:pt x="1558822" y="1620637"/>
                  </a:cubicBezTo>
                  <a:close/>
                </a:path>
              </a:pathLst>
            </a:custGeom>
            <a:solidFill>
              <a:srgbClr val="704430"/>
            </a:solidFill>
          </p:spPr>
          <p:txBody>
            <a:bodyPr/>
            <a:lstStyle/>
            <a:p>
              <a:endParaRPr lang="vi-VN"/>
            </a:p>
          </p:txBody>
        </p:sp>
      </p:grpSp>
      <p:grpSp>
        <p:nvGrpSpPr>
          <p:cNvPr id="12" name="Group 12"/>
          <p:cNvGrpSpPr/>
          <p:nvPr/>
        </p:nvGrpSpPr>
        <p:grpSpPr>
          <a:xfrm>
            <a:off x="5151644" y="3193648"/>
            <a:ext cx="4161301" cy="6159121"/>
            <a:chOff x="0" y="0"/>
            <a:chExt cx="1570252" cy="1779387"/>
          </a:xfrm>
        </p:grpSpPr>
        <p:sp>
          <p:nvSpPr>
            <p:cNvPr id="13" name="Freeform 13"/>
            <p:cNvSpPr/>
            <p:nvPr/>
          </p:nvSpPr>
          <p:spPr>
            <a:xfrm>
              <a:off x="92710" y="106680"/>
              <a:ext cx="1466112" cy="1660007"/>
            </a:xfrm>
            <a:custGeom>
              <a:avLst/>
              <a:gdLst/>
              <a:ahLst/>
              <a:cxnLst/>
              <a:rect l="l" t="t" r="r" b="b"/>
              <a:pathLst>
                <a:path w="1466112" h="1660007">
                  <a:moveTo>
                    <a:pt x="1439442" y="1470777"/>
                  </a:moveTo>
                  <a:cubicBezTo>
                    <a:pt x="1439442" y="1558407"/>
                    <a:pt x="1363242" y="1629527"/>
                    <a:pt x="1281962" y="1629527"/>
                  </a:cubicBezTo>
                  <a:lnTo>
                    <a:pt x="66040" y="1629527"/>
                  </a:lnTo>
                  <a:cubicBezTo>
                    <a:pt x="43180" y="1629527"/>
                    <a:pt x="20320" y="1624447"/>
                    <a:pt x="0" y="1615557"/>
                  </a:cubicBezTo>
                  <a:cubicBezTo>
                    <a:pt x="26670" y="1643497"/>
                    <a:pt x="63500" y="1660007"/>
                    <a:pt x="103471" y="1660007"/>
                  </a:cubicBezTo>
                  <a:lnTo>
                    <a:pt x="1320062" y="1660007"/>
                  </a:lnTo>
                  <a:cubicBezTo>
                    <a:pt x="1400072" y="1660007"/>
                    <a:pt x="1466112" y="1593967"/>
                    <a:pt x="1466112" y="1513957"/>
                  </a:cubicBezTo>
                  <a:lnTo>
                    <a:pt x="1466112" y="95250"/>
                  </a:lnTo>
                  <a:cubicBezTo>
                    <a:pt x="1466112" y="58420"/>
                    <a:pt x="1452142" y="25400"/>
                    <a:pt x="1430552" y="0"/>
                  </a:cubicBezTo>
                  <a:cubicBezTo>
                    <a:pt x="1436902" y="16510"/>
                    <a:pt x="1439442" y="34290"/>
                    <a:pt x="1439442" y="52070"/>
                  </a:cubicBezTo>
                  <a:lnTo>
                    <a:pt x="1439442" y="1470777"/>
                  </a:lnTo>
                  <a:lnTo>
                    <a:pt x="1439442" y="1470777"/>
                  </a:lnTo>
                  <a:close/>
                </a:path>
              </a:pathLst>
            </a:custGeom>
            <a:solidFill>
              <a:srgbClr val="704430"/>
            </a:solidFill>
          </p:spPr>
          <p:txBody>
            <a:bodyPr/>
            <a:lstStyle/>
            <a:p>
              <a:endParaRPr lang="vi-VN"/>
            </a:p>
          </p:txBody>
        </p:sp>
        <p:sp>
          <p:nvSpPr>
            <p:cNvPr id="14" name="Freeform 14"/>
            <p:cNvSpPr/>
            <p:nvPr/>
          </p:nvSpPr>
          <p:spPr>
            <a:xfrm>
              <a:off x="12700" y="12700"/>
              <a:ext cx="1505482" cy="1710807"/>
            </a:xfrm>
            <a:custGeom>
              <a:avLst/>
              <a:gdLst/>
              <a:ahLst/>
              <a:cxnLst/>
              <a:rect l="l" t="t" r="r" b="b"/>
              <a:pathLst>
                <a:path w="1505482" h="1710807">
                  <a:moveTo>
                    <a:pt x="146050" y="1710807"/>
                  </a:moveTo>
                  <a:lnTo>
                    <a:pt x="1359432" y="1710807"/>
                  </a:lnTo>
                  <a:cubicBezTo>
                    <a:pt x="1439442" y="1710807"/>
                    <a:pt x="1505482" y="1644767"/>
                    <a:pt x="1505482" y="1564757"/>
                  </a:cubicBezTo>
                  <a:lnTo>
                    <a:pt x="1505482" y="146050"/>
                  </a:lnTo>
                  <a:cubicBezTo>
                    <a:pt x="1505482" y="66040"/>
                    <a:pt x="1439442" y="0"/>
                    <a:pt x="1359432" y="0"/>
                  </a:cubicBezTo>
                  <a:lnTo>
                    <a:pt x="146050" y="0"/>
                  </a:lnTo>
                  <a:cubicBezTo>
                    <a:pt x="66040" y="0"/>
                    <a:pt x="0" y="66040"/>
                    <a:pt x="0" y="146050"/>
                  </a:cubicBezTo>
                  <a:lnTo>
                    <a:pt x="0" y="1564757"/>
                  </a:lnTo>
                  <a:cubicBezTo>
                    <a:pt x="0" y="1646037"/>
                    <a:pt x="66040" y="1710807"/>
                    <a:pt x="146050" y="1710807"/>
                  </a:cubicBezTo>
                  <a:close/>
                </a:path>
              </a:pathLst>
            </a:custGeom>
            <a:solidFill>
              <a:srgbClr val="FFF3ED"/>
            </a:solidFill>
          </p:spPr>
          <p:txBody>
            <a:bodyPr/>
            <a:lstStyle/>
            <a:p>
              <a:endParaRPr lang="vi-VN"/>
            </a:p>
          </p:txBody>
        </p:sp>
        <p:sp>
          <p:nvSpPr>
            <p:cNvPr id="15" name="Freeform 15"/>
            <p:cNvSpPr/>
            <p:nvPr/>
          </p:nvSpPr>
          <p:spPr>
            <a:xfrm>
              <a:off x="0" y="0"/>
              <a:ext cx="1570252" cy="1779387"/>
            </a:xfrm>
            <a:custGeom>
              <a:avLst/>
              <a:gdLst/>
              <a:ahLst/>
              <a:cxnLst/>
              <a:rect l="l" t="t" r="r" b="b"/>
              <a:pathLst>
                <a:path w="1570252" h="1779387">
                  <a:moveTo>
                    <a:pt x="1506752" y="74930"/>
                  </a:moveTo>
                  <a:cubicBezTo>
                    <a:pt x="1478812" y="30480"/>
                    <a:pt x="1429282" y="0"/>
                    <a:pt x="1372132" y="0"/>
                  </a:cubicBezTo>
                  <a:lnTo>
                    <a:pt x="158750" y="0"/>
                  </a:lnTo>
                  <a:cubicBezTo>
                    <a:pt x="71120" y="0"/>
                    <a:pt x="0" y="71120"/>
                    <a:pt x="0" y="158750"/>
                  </a:cubicBezTo>
                  <a:lnTo>
                    <a:pt x="0" y="1577457"/>
                  </a:lnTo>
                  <a:cubicBezTo>
                    <a:pt x="0" y="1629527"/>
                    <a:pt x="25400" y="1675247"/>
                    <a:pt x="63500" y="1704457"/>
                  </a:cubicBezTo>
                  <a:cubicBezTo>
                    <a:pt x="91440" y="1748907"/>
                    <a:pt x="140970" y="1779387"/>
                    <a:pt x="197347" y="1779387"/>
                  </a:cubicBezTo>
                  <a:lnTo>
                    <a:pt x="1411502" y="1779387"/>
                  </a:lnTo>
                  <a:cubicBezTo>
                    <a:pt x="1499132" y="1779387"/>
                    <a:pt x="1570252" y="1708267"/>
                    <a:pt x="1570252" y="1620637"/>
                  </a:cubicBezTo>
                  <a:lnTo>
                    <a:pt x="1570252" y="201930"/>
                  </a:lnTo>
                  <a:cubicBezTo>
                    <a:pt x="1570252" y="149860"/>
                    <a:pt x="1544852" y="104140"/>
                    <a:pt x="1506752" y="74930"/>
                  </a:cubicBezTo>
                  <a:close/>
                  <a:moveTo>
                    <a:pt x="12700" y="1577457"/>
                  </a:moveTo>
                  <a:lnTo>
                    <a:pt x="12700" y="158750"/>
                  </a:lnTo>
                  <a:cubicBezTo>
                    <a:pt x="12700" y="78740"/>
                    <a:pt x="78740" y="12700"/>
                    <a:pt x="158750" y="12700"/>
                  </a:cubicBezTo>
                  <a:lnTo>
                    <a:pt x="1372132" y="12700"/>
                  </a:lnTo>
                  <a:cubicBezTo>
                    <a:pt x="1452142" y="12700"/>
                    <a:pt x="1518182" y="78740"/>
                    <a:pt x="1518182" y="158750"/>
                  </a:cubicBezTo>
                  <a:lnTo>
                    <a:pt x="1518182" y="1577457"/>
                  </a:lnTo>
                  <a:cubicBezTo>
                    <a:pt x="1518182" y="1657467"/>
                    <a:pt x="1452142" y="1723507"/>
                    <a:pt x="1372132" y="1723507"/>
                  </a:cubicBezTo>
                  <a:lnTo>
                    <a:pt x="158750" y="1723507"/>
                  </a:lnTo>
                  <a:cubicBezTo>
                    <a:pt x="78740" y="1723507"/>
                    <a:pt x="12700" y="1658737"/>
                    <a:pt x="12700" y="1577457"/>
                  </a:cubicBezTo>
                  <a:close/>
                  <a:moveTo>
                    <a:pt x="1558822" y="1620637"/>
                  </a:moveTo>
                  <a:cubicBezTo>
                    <a:pt x="1558822" y="1700647"/>
                    <a:pt x="1491512" y="1766687"/>
                    <a:pt x="1411502" y="1766687"/>
                  </a:cubicBezTo>
                  <a:lnTo>
                    <a:pt x="197347" y="1766687"/>
                  </a:lnTo>
                  <a:cubicBezTo>
                    <a:pt x="157480" y="1766687"/>
                    <a:pt x="120650" y="1750177"/>
                    <a:pt x="93980" y="1722237"/>
                  </a:cubicBezTo>
                  <a:cubicBezTo>
                    <a:pt x="114300" y="1731127"/>
                    <a:pt x="135890" y="1736207"/>
                    <a:pt x="160020" y="1736207"/>
                  </a:cubicBezTo>
                  <a:lnTo>
                    <a:pt x="1373402" y="1736207"/>
                  </a:lnTo>
                  <a:cubicBezTo>
                    <a:pt x="1461032" y="1736207"/>
                    <a:pt x="1532152" y="1665087"/>
                    <a:pt x="1532152" y="1577457"/>
                  </a:cubicBezTo>
                  <a:lnTo>
                    <a:pt x="1532152" y="158750"/>
                  </a:lnTo>
                  <a:cubicBezTo>
                    <a:pt x="1532152" y="140970"/>
                    <a:pt x="1528342" y="123190"/>
                    <a:pt x="1523262" y="106680"/>
                  </a:cubicBezTo>
                  <a:cubicBezTo>
                    <a:pt x="1544852" y="132080"/>
                    <a:pt x="1558822" y="165100"/>
                    <a:pt x="1558822" y="201930"/>
                  </a:cubicBezTo>
                  <a:lnTo>
                    <a:pt x="1558822" y="1620637"/>
                  </a:lnTo>
                  <a:cubicBezTo>
                    <a:pt x="1558822" y="1620637"/>
                    <a:pt x="1558822" y="1620637"/>
                    <a:pt x="1558822" y="1620637"/>
                  </a:cubicBezTo>
                  <a:close/>
                </a:path>
              </a:pathLst>
            </a:custGeom>
            <a:solidFill>
              <a:srgbClr val="704430"/>
            </a:solidFill>
          </p:spPr>
          <p:txBody>
            <a:bodyPr/>
            <a:lstStyle/>
            <a:p>
              <a:endParaRPr lang="vi-VN"/>
            </a:p>
          </p:txBody>
        </p:sp>
      </p:grpSp>
      <p:grpSp>
        <p:nvGrpSpPr>
          <p:cNvPr id="16" name="Group 16"/>
          <p:cNvGrpSpPr/>
          <p:nvPr/>
        </p:nvGrpSpPr>
        <p:grpSpPr>
          <a:xfrm>
            <a:off x="1008469" y="4902129"/>
            <a:ext cx="3384038" cy="3060770"/>
            <a:chOff x="-1630301" y="514440"/>
            <a:chExt cx="11212055" cy="1073540"/>
          </a:xfrm>
        </p:grpSpPr>
        <p:sp>
          <p:nvSpPr>
            <p:cNvPr id="17" name="Freeform 17"/>
            <p:cNvSpPr/>
            <p:nvPr/>
          </p:nvSpPr>
          <p:spPr>
            <a:xfrm>
              <a:off x="-1630301" y="514440"/>
              <a:ext cx="11212055" cy="107354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solidFill>
              <a:srgbClr val="FFF3ED"/>
            </a:solidFill>
          </p:spPr>
          <p:txBody>
            <a:bodyPr/>
            <a:lstStyle/>
            <a:p>
              <a:pPr algn="ctr">
                <a:lnSpc>
                  <a:spcPct val="150000"/>
                </a:lnSpc>
              </a:pPr>
              <a:r>
                <a:rPr lang="en-US" sz="6000">
                  <a:latin typeface="Arial" panose="020B0604020202020204" pitchFamily="34" charset="0"/>
                  <a:cs typeface="Arial" panose="020B0604020202020204" pitchFamily="34" charset="0"/>
                </a:rPr>
                <a:t>I. Quy tắc cộng</a:t>
              </a:r>
            </a:p>
          </p:txBody>
        </p:sp>
      </p:grpSp>
      <p:grpSp>
        <p:nvGrpSpPr>
          <p:cNvPr id="18" name="Group 18"/>
          <p:cNvGrpSpPr/>
          <p:nvPr/>
        </p:nvGrpSpPr>
        <p:grpSpPr>
          <a:xfrm>
            <a:off x="9964968" y="3865021"/>
            <a:ext cx="3177653" cy="4119276"/>
            <a:chOff x="276837" y="199527"/>
            <a:chExt cx="11022333" cy="2088248"/>
          </a:xfrm>
        </p:grpSpPr>
        <p:sp>
          <p:nvSpPr>
            <p:cNvPr id="19" name="Freeform 19"/>
            <p:cNvSpPr/>
            <p:nvPr/>
          </p:nvSpPr>
          <p:spPr>
            <a:xfrm>
              <a:off x="276837" y="199527"/>
              <a:ext cx="11022333" cy="2088248"/>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solidFill>
              <a:srgbClr val="FFF3ED"/>
            </a:solidFill>
          </p:spPr>
          <p:txBody>
            <a:bodyPr/>
            <a:lstStyle/>
            <a:p>
              <a:pPr algn="ctr">
                <a:lnSpc>
                  <a:spcPct val="150000"/>
                </a:lnSpc>
              </a:pPr>
              <a:r>
                <a:rPr lang="en-US" sz="6000">
                  <a:latin typeface="Arial" panose="020B0604020202020204" pitchFamily="34" charset="0"/>
                  <a:cs typeface="Arial" panose="020B0604020202020204" pitchFamily="34" charset="0"/>
                </a:rPr>
                <a:t>III. Sơ đồ hình cây</a:t>
              </a:r>
            </a:p>
          </p:txBody>
        </p:sp>
      </p:grpSp>
      <p:grpSp>
        <p:nvGrpSpPr>
          <p:cNvPr id="20" name="Group 20"/>
          <p:cNvGrpSpPr/>
          <p:nvPr/>
        </p:nvGrpSpPr>
        <p:grpSpPr>
          <a:xfrm>
            <a:off x="5548233" y="4902129"/>
            <a:ext cx="3334436" cy="3060770"/>
            <a:chOff x="220446" y="17886"/>
            <a:chExt cx="10253674" cy="2466546"/>
          </a:xfrm>
        </p:grpSpPr>
        <p:sp>
          <p:nvSpPr>
            <p:cNvPr id="21" name="Freeform 21"/>
            <p:cNvSpPr/>
            <p:nvPr/>
          </p:nvSpPr>
          <p:spPr>
            <a:xfrm>
              <a:off x="220446" y="17886"/>
              <a:ext cx="10253674" cy="2466546"/>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solidFill>
              <a:srgbClr val="F8CDA2"/>
            </a:solidFill>
          </p:spPr>
          <p:txBody>
            <a:bodyPr/>
            <a:lstStyle/>
            <a:p>
              <a:pPr algn="ctr">
                <a:lnSpc>
                  <a:spcPct val="150000"/>
                </a:lnSpc>
              </a:pPr>
              <a:r>
                <a:rPr lang="en-US" sz="6000">
                  <a:latin typeface="Arial" panose="020B0604020202020204" pitchFamily="34" charset="0"/>
                  <a:cs typeface="Arial" panose="020B0604020202020204" pitchFamily="34" charset="0"/>
                </a:rPr>
                <a:t>II. Quy tắc nhân</a:t>
              </a:r>
            </a:p>
          </p:txBody>
        </p:sp>
      </p:grpSp>
      <p:pic>
        <p:nvPicPr>
          <p:cNvPr id="25" name="Picture 2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00748" y="8449113"/>
            <a:ext cx="3908794" cy="3389991"/>
          </a:xfrm>
          <a:prstGeom prst="rect">
            <a:avLst/>
          </a:prstGeom>
        </p:spPr>
      </p:pic>
      <p:sp>
        <p:nvSpPr>
          <p:cNvPr id="26" name="TextBox 26"/>
          <p:cNvSpPr txBox="1"/>
          <p:nvPr/>
        </p:nvSpPr>
        <p:spPr>
          <a:xfrm>
            <a:off x="4392507" y="751354"/>
            <a:ext cx="12244996" cy="1144801"/>
          </a:xfrm>
          <a:prstGeom prst="rect">
            <a:avLst/>
          </a:prstGeom>
        </p:spPr>
        <p:txBody>
          <a:bodyPr wrap="square" lIns="0" tIns="0" rIns="0" bIns="0" rtlCol="0" anchor="t">
            <a:spAutoFit/>
          </a:bodyPr>
          <a:lstStyle/>
          <a:p>
            <a:pPr algn="ctr">
              <a:lnSpc>
                <a:spcPts val="9900"/>
              </a:lnSpc>
            </a:pPr>
            <a:r>
              <a:rPr lang="en-US" sz="6600" b="1">
                <a:solidFill>
                  <a:srgbClr val="704430"/>
                </a:solidFill>
                <a:latin typeface="Arial" panose="020B0604020202020204" pitchFamily="34" charset="0"/>
                <a:cs typeface="Arial" panose="020B0604020202020204" pitchFamily="34" charset="0"/>
              </a:rPr>
              <a:t>NỘI DUNG BÀI HỌC</a:t>
            </a:r>
          </a:p>
        </p:txBody>
      </p:sp>
      <p:grpSp>
        <p:nvGrpSpPr>
          <p:cNvPr id="30" name="Group 12">
            <a:extLst>
              <a:ext uri="{FF2B5EF4-FFF2-40B4-BE49-F238E27FC236}">
                <a16:creationId xmlns:a16="http://schemas.microsoft.com/office/drawing/2014/main" id="{0CB8FBD1-A3AF-AE3D-C35B-10B762E002FC}"/>
              </a:ext>
            </a:extLst>
          </p:cNvPr>
          <p:cNvGrpSpPr/>
          <p:nvPr/>
        </p:nvGrpSpPr>
        <p:grpSpPr>
          <a:xfrm>
            <a:off x="13717430" y="2289993"/>
            <a:ext cx="4161301" cy="6159121"/>
            <a:chOff x="0" y="0"/>
            <a:chExt cx="1570252" cy="1779387"/>
          </a:xfrm>
        </p:grpSpPr>
        <p:sp>
          <p:nvSpPr>
            <p:cNvPr id="31" name="Freeform 13">
              <a:extLst>
                <a:ext uri="{FF2B5EF4-FFF2-40B4-BE49-F238E27FC236}">
                  <a16:creationId xmlns:a16="http://schemas.microsoft.com/office/drawing/2014/main" id="{2E14C0E5-94D4-8898-AEB0-4CB8CDCAE833}"/>
                </a:ext>
              </a:extLst>
            </p:cNvPr>
            <p:cNvSpPr/>
            <p:nvPr/>
          </p:nvSpPr>
          <p:spPr>
            <a:xfrm>
              <a:off x="92710" y="106680"/>
              <a:ext cx="1466112" cy="1660007"/>
            </a:xfrm>
            <a:custGeom>
              <a:avLst/>
              <a:gdLst/>
              <a:ahLst/>
              <a:cxnLst/>
              <a:rect l="l" t="t" r="r" b="b"/>
              <a:pathLst>
                <a:path w="1466112" h="1660007">
                  <a:moveTo>
                    <a:pt x="1439442" y="1470777"/>
                  </a:moveTo>
                  <a:cubicBezTo>
                    <a:pt x="1439442" y="1558407"/>
                    <a:pt x="1363242" y="1629527"/>
                    <a:pt x="1281962" y="1629527"/>
                  </a:cubicBezTo>
                  <a:lnTo>
                    <a:pt x="66040" y="1629527"/>
                  </a:lnTo>
                  <a:cubicBezTo>
                    <a:pt x="43180" y="1629527"/>
                    <a:pt x="20320" y="1624447"/>
                    <a:pt x="0" y="1615557"/>
                  </a:cubicBezTo>
                  <a:cubicBezTo>
                    <a:pt x="26670" y="1643497"/>
                    <a:pt x="63500" y="1660007"/>
                    <a:pt x="103471" y="1660007"/>
                  </a:cubicBezTo>
                  <a:lnTo>
                    <a:pt x="1320062" y="1660007"/>
                  </a:lnTo>
                  <a:cubicBezTo>
                    <a:pt x="1400072" y="1660007"/>
                    <a:pt x="1466112" y="1593967"/>
                    <a:pt x="1466112" y="1513957"/>
                  </a:cubicBezTo>
                  <a:lnTo>
                    <a:pt x="1466112" y="95250"/>
                  </a:lnTo>
                  <a:cubicBezTo>
                    <a:pt x="1466112" y="58420"/>
                    <a:pt x="1452142" y="25400"/>
                    <a:pt x="1430552" y="0"/>
                  </a:cubicBezTo>
                  <a:cubicBezTo>
                    <a:pt x="1436902" y="16510"/>
                    <a:pt x="1439442" y="34290"/>
                    <a:pt x="1439442" y="52070"/>
                  </a:cubicBezTo>
                  <a:lnTo>
                    <a:pt x="1439442" y="1470777"/>
                  </a:lnTo>
                  <a:lnTo>
                    <a:pt x="1439442" y="1470777"/>
                  </a:lnTo>
                  <a:close/>
                </a:path>
              </a:pathLst>
            </a:custGeom>
            <a:solidFill>
              <a:srgbClr val="704430"/>
            </a:solidFill>
          </p:spPr>
          <p:txBody>
            <a:bodyPr/>
            <a:lstStyle/>
            <a:p>
              <a:endParaRPr lang="vi-VN"/>
            </a:p>
          </p:txBody>
        </p:sp>
        <p:sp>
          <p:nvSpPr>
            <p:cNvPr id="32" name="Freeform 14">
              <a:extLst>
                <a:ext uri="{FF2B5EF4-FFF2-40B4-BE49-F238E27FC236}">
                  <a16:creationId xmlns:a16="http://schemas.microsoft.com/office/drawing/2014/main" id="{50E83096-AE5F-7E12-F90B-D94992C560AB}"/>
                </a:ext>
              </a:extLst>
            </p:cNvPr>
            <p:cNvSpPr/>
            <p:nvPr/>
          </p:nvSpPr>
          <p:spPr>
            <a:xfrm>
              <a:off x="12700" y="12700"/>
              <a:ext cx="1505482" cy="1710807"/>
            </a:xfrm>
            <a:custGeom>
              <a:avLst/>
              <a:gdLst/>
              <a:ahLst/>
              <a:cxnLst/>
              <a:rect l="l" t="t" r="r" b="b"/>
              <a:pathLst>
                <a:path w="1505482" h="1710807">
                  <a:moveTo>
                    <a:pt x="146050" y="1710807"/>
                  </a:moveTo>
                  <a:lnTo>
                    <a:pt x="1359432" y="1710807"/>
                  </a:lnTo>
                  <a:cubicBezTo>
                    <a:pt x="1439442" y="1710807"/>
                    <a:pt x="1505482" y="1644767"/>
                    <a:pt x="1505482" y="1564757"/>
                  </a:cubicBezTo>
                  <a:lnTo>
                    <a:pt x="1505482" y="146050"/>
                  </a:lnTo>
                  <a:cubicBezTo>
                    <a:pt x="1505482" y="66040"/>
                    <a:pt x="1439442" y="0"/>
                    <a:pt x="1359432" y="0"/>
                  </a:cubicBezTo>
                  <a:lnTo>
                    <a:pt x="146050" y="0"/>
                  </a:lnTo>
                  <a:cubicBezTo>
                    <a:pt x="66040" y="0"/>
                    <a:pt x="0" y="66040"/>
                    <a:pt x="0" y="146050"/>
                  </a:cubicBezTo>
                  <a:lnTo>
                    <a:pt x="0" y="1564757"/>
                  </a:lnTo>
                  <a:cubicBezTo>
                    <a:pt x="0" y="1646037"/>
                    <a:pt x="66040" y="1710807"/>
                    <a:pt x="146050" y="1710807"/>
                  </a:cubicBezTo>
                  <a:close/>
                </a:path>
              </a:pathLst>
            </a:custGeom>
            <a:solidFill>
              <a:srgbClr val="FFF3ED"/>
            </a:solidFill>
          </p:spPr>
          <p:txBody>
            <a:bodyPr/>
            <a:lstStyle/>
            <a:p>
              <a:endParaRPr lang="vi-VN"/>
            </a:p>
          </p:txBody>
        </p:sp>
        <p:sp>
          <p:nvSpPr>
            <p:cNvPr id="33" name="Freeform 15">
              <a:extLst>
                <a:ext uri="{FF2B5EF4-FFF2-40B4-BE49-F238E27FC236}">
                  <a16:creationId xmlns:a16="http://schemas.microsoft.com/office/drawing/2014/main" id="{7E347A86-C7DB-76CB-1F98-1BB21B784865}"/>
                </a:ext>
              </a:extLst>
            </p:cNvPr>
            <p:cNvSpPr/>
            <p:nvPr/>
          </p:nvSpPr>
          <p:spPr>
            <a:xfrm>
              <a:off x="0" y="0"/>
              <a:ext cx="1570252" cy="1779387"/>
            </a:xfrm>
            <a:custGeom>
              <a:avLst/>
              <a:gdLst/>
              <a:ahLst/>
              <a:cxnLst/>
              <a:rect l="l" t="t" r="r" b="b"/>
              <a:pathLst>
                <a:path w="1570252" h="1779387">
                  <a:moveTo>
                    <a:pt x="1506752" y="74930"/>
                  </a:moveTo>
                  <a:cubicBezTo>
                    <a:pt x="1478812" y="30480"/>
                    <a:pt x="1429282" y="0"/>
                    <a:pt x="1372132" y="0"/>
                  </a:cubicBezTo>
                  <a:lnTo>
                    <a:pt x="158750" y="0"/>
                  </a:lnTo>
                  <a:cubicBezTo>
                    <a:pt x="71120" y="0"/>
                    <a:pt x="0" y="71120"/>
                    <a:pt x="0" y="158750"/>
                  </a:cubicBezTo>
                  <a:lnTo>
                    <a:pt x="0" y="1577457"/>
                  </a:lnTo>
                  <a:cubicBezTo>
                    <a:pt x="0" y="1629527"/>
                    <a:pt x="25400" y="1675247"/>
                    <a:pt x="63500" y="1704457"/>
                  </a:cubicBezTo>
                  <a:cubicBezTo>
                    <a:pt x="91440" y="1748907"/>
                    <a:pt x="140970" y="1779387"/>
                    <a:pt x="197347" y="1779387"/>
                  </a:cubicBezTo>
                  <a:lnTo>
                    <a:pt x="1411502" y="1779387"/>
                  </a:lnTo>
                  <a:cubicBezTo>
                    <a:pt x="1499132" y="1779387"/>
                    <a:pt x="1570252" y="1708267"/>
                    <a:pt x="1570252" y="1620637"/>
                  </a:cubicBezTo>
                  <a:lnTo>
                    <a:pt x="1570252" y="201930"/>
                  </a:lnTo>
                  <a:cubicBezTo>
                    <a:pt x="1570252" y="149860"/>
                    <a:pt x="1544852" y="104140"/>
                    <a:pt x="1506752" y="74930"/>
                  </a:cubicBezTo>
                  <a:close/>
                  <a:moveTo>
                    <a:pt x="12700" y="1577457"/>
                  </a:moveTo>
                  <a:lnTo>
                    <a:pt x="12700" y="158750"/>
                  </a:lnTo>
                  <a:cubicBezTo>
                    <a:pt x="12700" y="78740"/>
                    <a:pt x="78740" y="12700"/>
                    <a:pt x="158750" y="12700"/>
                  </a:cubicBezTo>
                  <a:lnTo>
                    <a:pt x="1372132" y="12700"/>
                  </a:lnTo>
                  <a:cubicBezTo>
                    <a:pt x="1452142" y="12700"/>
                    <a:pt x="1518182" y="78740"/>
                    <a:pt x="1518182" y="158750"/>
                  </a:cubicBezTo>
                  <a:lnTo>
                    <a:pt x="1518182" y="1577457"/>
                  </a:lnTo>
                  <a:cubicBezTo>
                    <a:pt x="1518182" y="1657467"/>
                    <a:pt x="1452142" y="1723507"/>
                    <a:pt x="1372132" y="1723507"/>
                  </a:cubicBezTo>
                  <a:lnTo>
                    <a:pt x="158750" y="1723507"/>
                  </a:lnTo>
                  <a:cubicBezTo>
                    <a:pt x="78740" y="1723507"/>
                    <a:pt x="12700" y="1658737"/>
                    <a:pt x="12700" y="1577457"/>
                  </a:cubicBezTo>
                  <a:close/>
                  <a:moveTo>
                    <a:pt x="1558822" y="1620637"/>
                  </a:moveTo>
                  <a:cubicBezTo>
                    <a:pt x="1558822" y="1700647"/>
                    <a:pt x="1491512" y="1766687"/>
                    <a:pt x="1411502" y="1766687"/>
                  </a:cubicBezTo>
                  <a:lnTo>
                    <a:pt x="197347" y="1766687"/>
                  </a:lnTo>
                  <a:cubicBezTo>
                    <a:pt x="157480" y="1766687"/>
                    <a:pt x="120650" y="1750177"/>
                    <a:pt x="93980" y="1722237"/>
                  </a:cubicBezTo>
                  <a:cubicBezTo>
                    <a:pt x="114300" y="1731127"/>
                    <a:pt x="135890" y="1736207"/>
                    <a:pt x="160020" y="1736207"/>
                  </a:cubicBezTo>
                  <a:lnTo>
                    <a:pt x="1373402" y="1736207"/>
                  </a:lnTo>
                  <a:cubicBezTo>
                    <a:pt x="1461032" y="1736207"/>
                    <a:pt x="1532152" y="1665087"/>
                    <a:pt x="1532152" y="1577457"/>
                  </a:cubicBezTo>
                  <a:lnTo>
                    <a:pt x="1532152" y="158750"/>
                  </a:lnTo>
                  <a:cubicBezTo>
                    <a:pt x="1532152" y="140970"/>
                    <a:pt x="1528342" y="123190"/>
                    <a:pt x="1523262" y="106680"/>
                  </a:cubicBezTo>
                  <a:cubicBezTo>
                    <a:pt x="1544852" y="132080"/>
                    <a:pt x="1558822" y="165100"/>
                    <a:pt x="1558822" y="201930"/>
                  </a:cubicBezTo>
                  <a:lnTo>
                    <a:pt x="1558822" y="1620637"/>
                  </a:lnTo>
                  <a:cubicBezTo>
                    <a:pt x="1558822" y="1620637"/>
                    <a:pt x="1558822" y="1620637"/>
                    <a:pt x="1558822" y="1620637"/>
                  </a:cubicBezTo>
                  <a:close/>
                </a:path>
              </a:pathLst>
            </a:custGeom>
            <a:solidFill>
              <a:srgbClr val="704430"/>
            </a:solidFill>
          </p:spPr>
          <p:txBody>
            <a:bodyPr/>
            <a:lstStyle/>
            <a:p>
              <a:endParaRPr lang="vi-VN"/>
            </a:p>
          </p:txBody>
        </p:sp>
      </p:grpSp>
      <p:grpSp>
        <p:nvGrpSpPr>
          <p:cNvPr id="34" name="Group 20">
            <a:extLst>
              <a:ext uri="{FF2B5EF4-FFF2-40B4-BE49-F238E27FC236}">
                <a16:creationId xmlns:a16="http://schemas.microsoft.com/office/drawing/2014/main" id="{640CACE0-2E7F-907D-9AAB-9E11A4336BA5}"/>
              </a:ext>
            </a:extLst>
          </p:cNvPr>
          <p:cNvGrpSpPr/>
          <p:nvPr/>
        </p:nvGrpSpPr>
        <p:grpSpPr>
          <a:xfrm>
            <a:off x="13942974" y="2550856"/>
            <a:ext cx="3710211" cy="5487930"/>
            <a:chOff x="551252" y="-804732"/>
            <a:chExt cx="10658619" cy="3706614"/>
          </a:xfrm>
        </p:grpSpPr>
        <p:sp>
          <p:nvSpPr>
            <p:cNvPr id="35" name="Freeform 21">
              <a:extLst>
                <a:ext uri="{FF2B5EF4-FFF2-40B4-BE49-F238E27FC236}">
                  <a16:creationId xmlns:a16="http://schemas.microsoft.com/office/drawing/2014/main" id="{0C1576E5-408B-D094-787C-AFAE20340025}"/>
                </a:ext>
              </a:extLst>
            </p:cNvPr>
            <p:cNvSpPr/>
            <p:nvPr/>
          </p:nvSpPr>
          <p:spPr>
            <a:xfrm>
              <a:off x="551252" y="-804732"/>
              <a:ext cx="10658619" cy="3706614"/>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solidFill>
              <a:srgbClr val="F8CDA2"/>
            </a:solidFill>
          </p:spPr>
          <p:txBody>
            <a:bodyPr/>
            <a:lstStyle/>
            <a:p>
              <a:pPr algn="ctr">
                <a:lnSpc>
                  <a:spcPct val="150000"/>
                </a:lnSpc>
              </a:pPr>
              <a:r>
                <a:rPr lang="en-US" sz="6000">
                  <a:latin typeface="Arial" panose="020B0604020202020204" pitchFamily="34" charset="0"/>
                  <a:cs typeface="Arial" panose="020B0604020202020204" pitchFamily="34" charset="0"/>
                </a:rPr>
                <a:t>IV. Vận dụng trong bài toán đếm</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03161" y="353133"/>
            <a:ext cx="17081677" cy="9933867"/>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txBody>
            <a:bodyPr/>
            <a:lstStyle/>
            <a:p>
              <a:endParaRPr lang="vi-VN"/>
            </a:p>
          </p:txBody>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txBody>
            <a:bodyPr/>
            <a:lstStyle/>
            <a:p>
              <a:endParaRPr lang="vi-VN"/>
            </a:p>
          </p:txBody>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txBody>
            <a:bodyPr/>
            <a:lstStyle/>
            <a:p>
              <a:endParaRPr lang="vi-VN"/>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60250" y="463065"/>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28308" y="353133"/>
            <a:ext cx="758021" cy="723720"/>
          </a:xfrm>
          <a:prstGeom prst="rect">
            <a:avLst/>
          </a:prstGeom>
        </p:spPr>
      </p:pic>
      <p:sp>
        <p:nvSpPr>
          <p:cNvPr id="24" name="AutoShape 24"/>
          <p:cNvSpPr/>
          <p:nvPr/>
        </p:nvSpPr>
        <p:spPr>
          <a:xfrm flipV="1">
            <a:off x="1190694" y="1233376"/>
            <a:ext cx="15344705" cy="23924"/>
          </a:xfrm>
          <a:prstGeom prst="line">
            <a:avLst/>
          </a:prstGeom>
          <a:ln w="47625" cap="flat">
            <a:solidFill>
              <a:srgbClr val="704430"/>
            </a:solidFill>
            <a:prstDash val="solid"/>
            <a:headEnd type="none" w="sm" len="sm"/>
            <a:tailEnd type="none" w="sm" len="sm"/>
          </a:ln>
        </p:spPr>
        <p:txBody>
          <a:bodyPr/>
          <a:lstStyle/>
          <a:p>
            <a:endParaRPr lang="vi-VN"/>
          </a:p>
        </p:txBody>
      </p:sp>
      <p:grpSp>
        <p:nvGrpSpPr>
          <p:cNvPr id="29" name="Group 28">
            <a:extLst>
              <a:ext uri="{FF2B5EF4-FFF2-40B4-BE49-F238E27FC236}">
                <a16:creationId xmlns:a16="http://schemas.microsoft.com/office/drawing/2014/main" id="{E4991F9D-B6EE-1DDA-E7CA-6161DB045E39}"/>
              </a:ext>
            </a:extLst>
          </p:cNvPr>
          <p:cNvGrpSpPr/>
          <p:nvPr/>
        </p:nvGrpSpPr>
        <p:grpSpPr>
          <a:xfrm>
            <a:off x="1297385" y="149211"/>
            <a:ext cx="10945751" cy="1072205"/>
            <a:chOff x="1548903" y="3222844"/>
            <a:chExt cx="13928445" cy="1320173"/>
          </a:xfrm>
        </p:grpSpPr>
        <p:grpSp>
          <p:nvGrpSpPr>
            <p:cNvPr id="9" name="Group 9"/>
            <p:cNvGrpSpPr/>
            <p:nvPr/>
          </p:nvGrpSpPr>
          <p:grpSpPr>
            <a:xfrm>
              <a:off x="1548903" y="3222844"/>
              <a:ext cx="13928445" cy="1320173"/>
              <a:chOff x="-914596" y="-44391"/>
              <a:chExt cx="20192434" cy="1913890"/>
            </a:xfrm>
          </p:grpSpPr>
          <p:sp>
            <p:nvSpPr>
              <p:cNvPr id="10" name="Freeform 10"/>
              <p:cNvSpPr/>
              <p:nvPr/>
            </p:nvSpPr>
            <p:spPr>
              <a:xfrm>
                <a:off x="-914596" y="-44391"/>
                <a:ext cx="20192434" cy="1913890"/>
              </a:xfrm>
              <a:custGeom>
                <a:avLst/>
                <a:gdLst/>
                <a:ahLst/>
                <a:cxnLst/>
                <a:rect l="l" t="t" r="r" b="b"/>
                <a:pathLst>
                  <a:path w="20192434" h="1913890">
                    <a:moveTo>
                      <a:pt x="20192434" y="956945"/>
                    </a:moveTo>
                    <a:lnTo>
                      <a:pt x="20192434" y="956945"/>
                    </a:lnTo>
                    <a:cubicBezTo>
                      <a:pt x="20192434" y="1485392"/>
                      <a:pt x="19764063" y="1913890"/>
                      <a:pt x="19235489" y="1913890"/>
                    </a:cubicBezTo>
                    <a:lnTo>
                      <a:pt x="956945" y="1913890"/>
                    </a:lnTo>
                    <a:cubicBezTo>
                      <a:pt x="428371" y="1913890"/>
                      <a:pt x="0" y="1485392"/>
                      <a:pt x="0" y="956945"/>
                    </a:cubicBezTo>
                    <a:lnTo>
                      <a:pt x="0" y="956945"/>
                    </a:lnTo>
                    <a:cubicBezTo>
                      <a:pt x="0" y="428371"/>
                      <a:pt x="428371" y="0"/>
                      <a:pt x="956945" y="0"/>
                    </a:cubicBezTo>
                    <a:lnTo>
                      <a:pt x="19235489" y="0"/>
                    </a:lnTo>
                    <a:cubicBezTo>
                      <a:pt x="19763936" y="0"/>
                      <a:pt x="20192434" y="428371"/>
                      <a:pt x="20192434" y="956945"/>
                    </a:cubicBezTo>
                    <a:close/>
                  </a:path>
                </a:pathLst>
              </a:custGeom>
              <a:solidFill>
                <a:srgbClr val="FFF3ED"/>
              </a:solidFill>
            </p:spPr>
            <p:txBody>
              <a:bodyPr/>
              <a:lstStyle/>
              <a:p>
                <a:endParaRPr lang="en-US"/>
              </a:p>
            </p:txBody>
          </p:sp>
        </p:grpSp>
        <p:sp>
          <p:nvSpPr>
            <p:cNvPr id="28" name="TextBox 27">
              <a:extLst>
                <a:ext uri="{FF2B5EF4-FFF2-40B4-BE49-F238E27FC236}">
                  <a16:creationId xmlns:a16="http://schemas.microsoft.com/office/drawing/2014/main" id="{2A0D4CF0-6F12-E902-6399-7303C05C4877}"/>
                </a:ext>
              </a:extLst>
            </p:cNvPr>
            <p:cNvSpPr txBox="1"/>
            <p:nvPr/>
          </p:nvSpPr>
          <p:spPr>
            <a:xfrm>
              <a:off x="2029038" y="3276387"/>
              <a:ext cx="8709308" cy="125055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6000" b="1">
                  <a:latin typeface="Arial" panose="020B0604020202020204" pitchFamily="34" charset="0"/>
                  <a:cs typeface="Arial" panose="020B0604020202020204" pitchFamily="34" charset="0"/>
                </a:rPr>
                <a:t>I. Quy tắc cộng</a:t>
              </a:r>
            </a:p>
          </p:txBody>
        </p:sp>
      </p:grpSp>
      <p:sp>
        <p:nvSpPr>
          <p:cNvPr id="32" name="TextBox 31">
            <a:extLst>
              <a:ext uri="{FF2B5EF4-FFF2-40B4-BE49-F238E27FC236}">
                <a16:creationId xmlns:a16="http://schemas.microsoft.com/office/drawing/2014/main" id="{A347FEE2-8121-9715-1A77-2DEE8A2F7D56}"/>
              </a:ext>
            </a:extLst>
          </p:cNvPr>
          <p:cNvSpPr txBox="1"/>
          <p:nvPr/>
        </p:nvSpPr>
        <p:spPr>
          <a:xfrm>
            <a:off x="1656231" y="1327448"/>
            <a:ext cx="15008980" cy="1654171"/>
          </a:xfrm>
          <a:prstGeom prst="rect">
            <a:avLst/>
          </a:prstGeom>
          <a:noFill/>
        </p:spPr>
        <p:txBody>
          <a:bodyPr wrap="square">
            <a:spAutoFit/>
          </a:bodyPr>
          <a:lstStyle/>
          <a:p>
            <a:pPr marL="30479" marR="30479" algn="just">
              <a:lnSpc>
                <a:spcPct val="150000"/>
              </a:lnSpc>
              <a:spcAft>
                <a:spcPts val="1200"/>
              </a:spcAft>
            </a:pPr>
            <a:r>
              <a:rPr lang="en-US" sz="3600">
                <a:solidFill>
                  <a:srgbClr val="000000"/>
                </a:solidFill>
                <a:latin typeface="Arial" panose="020B0604020202020204" pitchFamily="34" charset="0"/>
                <a:ea typeface="Times New Roman" panose="02020603050405020304" pitchFamily="18" charset="0"/>
              </a:rPr>
              <a:t>Gia đình bạn Liên dự định đi du lịch ở Quy Nhơn (Bình Định). Hướng dẫn viên du lịch đưa ra hai chương trình tham quan như sau:</a:t>
            </a:r>
            <a:endParaRPr lang="en-US" sz="3600">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161661F2-6336-AED1-2780-8397CEC86B18}"/>
              </a:ext>
            </a:extLst>
          </p:cNvPr>
          <p:cNvSpPr txBox="1"/>
          <p:nvPr/>
        </p:nvSpPr>
        <p:spPr>
          <a:xfrm>
            <a:off x="947602" y="2882648"/>
            <a:ext cx="6596198" cy="3008019"/>
          </a:xfrm>
          <a:prstGeom prst="rect">
            <a:avLst/>
          </a:prstGeom>
          <a:noFill/>
        </p:spPr>
        <p:txBody>
          <a:bodyPr wrap="square">
            <a:spAutoFit/>
          </a:bodyPr>
          <a:lstStyle/>
          <a:p>
            <a:pPr marL="30479" marR="30479" algn="just">
              <a:lnSpc>
                <a:spcPct val="150000"/>
              </a:lnSpc>
              <a:spcAft>
                <a:spcPts val="1200"/>
              </a:spcAft>
            </a:pPr>
            <a:r>
              <a:rPr lang="en-US" sz="3200">
                <a:solidFill>
                  <a:srgbClr val="000000"/>
                </a:solidFill>
                <a:latin typeface="Arial" panose="020B0604020202020204" pitchFamily="34" charset="0"/>
                <a:ea typeface="Times New Roman" panose="02020603050405020304" pitchFamily="18" charset="0"/>
              </a:rPr>
              <a:t>Chương trình 1 có 4 địa điểm tham quan: khu Safari FLC, khu du lịch Eo Gió, khu du lịch Kỳ Co, Tịnh xá Ngọc Hòa (Hình 2).</a:t>
            </a:r>
            <a:endParaRPr lang="en-US" sz="3200">
              <a:latin typeface="Times New Roman" panose="02020603050405020304" pitchFamily="18" charset="0"/>
              <a:ea typeface="Times New Roman" panose="02020603050405020304" pitchFamily="18" charset="0"/>
            </a:endParaRPr>
          </a:p>
        </p:txBody>
      </p:sp>
      <p:pic>
        <p:nvPicPr>
          <p:cNvPr id="36" name="Picture 35" descr="Map&#10;&#10;Description automatically generated">
            <a:extLst>
              <a:ext uri="{FF2B5EF4-FFF2-40B4-BE49-F238E27FC236}">
                <a16:creationId xmlns:a16="http://schemas.microsoft.com/office/drawing/2014/main" id="{8AEACD4C-0BCF-9CC4-BC2F-B8E5A44553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9581" y="6003299"/>
            <a:ext cx="5059833" cy="3934764"/>
          </a:xfrm>
          <a:prstGeom prst="rect">
            <a:avLst/>
          </a:prstGeom>
        </p:spPr>
      </p:pic>
      <p:pic>
        <p:nvPicPr>
          <p:cNvPr id="38" name="Picture 37" descr="Diagram&#10;&#10;Description automatically generated with medium confidence">
            <a:extLst>
              <a:ext uri="{FF2B5EF4-FFF2-40B4-BE49-F238E27FC236}">
                <a16:creationId xmlns:a16="http://schemas.microsoft.com/office/drawing/2014/main" id="{09B0AEEF-B450-A9FE-E25F-9BC0A93C0B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1438" y="6003299"/>
            <a:ext cx="5374717" cy="3896670"/>
          </a:xfrm>
          <a:prstGeom prst="rect">
            <a:avLst/>
          </a:prstGeom>
        </p:spPr>
      </p:pic>
      <p:sp>
        <p:nvSpPr>
          <p:cNvPr id="41" name="TextBox 40">
            <a:extLst>
              <a:ext uri="{FF2B5EF4-FFF2-40B4-BE49-F238E27FC236}">
                <a16:creationId xmlns:a16="http://schemas.microsoft.com/office/drawing/2014/main" id="{1DC52455-716A-A87D-3C60-ACA1373870AE}"/>
              </a:ext>
            </a:extLst>
          </p:cNvPr>
          <p:cNvSpPr txBox="1"/>
          <p:nvPr/>
        </p:nvSpPr>
        <p:spPr>
          <a:xfrm>
            <a:off x="8518964" y="2808110"/>
            <a:ext cx="8806434" cy="2957989"/>
          </a:xfrm>
          <a:prstGeom prst="rect">
            <a:avLst/>
          </a:prstGeom>
          <a:noFill/>
        </p:spPr>
        <p:txBody>
          <a:bodyPr wrap="square">
            <a:spAutoFit/>
          </a:bodyPr>
          <a:lstStyle/>
          <a:p>
            <a:pPr marL="30479" marR="30479" algn="just">
              <a:lnSpc>
                <a:spcPct val="150000"/>
              </a:lnSpc>
              <a:spcAft>
                <a:spcPts val="1200"/>
              </a:spcAft>
            </a:pPr>
            <a:r>
              <a:rPr lang="en-US" sz="3200">
                <a:solidFill>
                  <a:srgbClr val="000000"/>
                </a:solidFill>
                <a:latin typeface="Arial" panose="020B0604020202020204" pitchFamily="34" charset="0"/>
                <a:ea typeface="Times New Roman" panose="02020603050405020304" pitchFamily="18" charset="0"/>
              </a:rPr>
              <a:t>Chương trình 2 có 7 địa điểm tham quan: biển Quy Nhơn, khu du lịch Ghềnh Ráng Tiên Sa, Tháp Đôi, đầm Thị Nại, khu du lịch Cửa Biển, Suft Bar, nhà thờ Làng Sông (Hình 3).</a:t>
            </a:r>
            <a:endParaRPr lang="en-US" sz="3200">
              <a:latin typeface="Times New Roman" panose="02020603050405020304" pitchFamily="18" charset="0"/>
              <a:ea typeface="Times New Roman" panose="02020603050405020304" pitchFamily="18" charset="0"/>
            </a:endParaRPr>
          </a:p>
        </p:txBody>
      </p:sp>
      <p:sp>
        <p:nvSpPr>
          <p:cNvPr id="42" name="Rectangle: Rounded Corners 41">
            <a:extLst>
              <a:ext uri="{FF2B5EF4-FFF2-40B4-BE49-F238E27FC236}">
                <a16:creationId xmlns:a16="http://schemas.microsoft.com/office/drawing/2014/main" id="{BA038B96-AF2E-E86D-B33D-3892CDC88696}"/>
              </a:ext>
            </a:extLst>
          </p:cNvPr>
          <p:cNvSpPr/>
          <p:nvPr/>
        </p:nvSpPr>
        <p:spPr>
          <a:xfrm>
            <a:off x="13887" y="1332740"/>
            <a:ext cx="1595694" cy="1104364"/>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800" b="1">
                <a:latin typeface="Arial" panose="020B0604020202020204" pitchFamily="34" charset="0"/>
                <a:cs typeface="Arial" panose="020B0604020202020204" pitchFamily="34" charset="0"/>
              </a:rPr>
              <a:t>HĐ1</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anim calcmode="lin" valueType="num">
                                      <p:cBhvr>
                                        <p:cTn id="8" dur="250" fill="hold"/>
                                        <p:tgtEl>
                                          <p:spTgt spid="42"/>
                                        </p:tgtEl>
                                        <p:attrNameLst>
                                          <p:attrName>ppt_x</p:attrName>
                                        </p:attrNameLst>
                                      </p:cBhvr>
                                      <p:tavLst>
                                        <p:tav tm="0">
                                          <p:val>
                                            <p:strVal val="#ppt_x"/>
                                          </p:val>
                                        </p:tav>
                                        <p:tav tm="100000">
                                          <p:val>
                                            <p:strVal val="#ppt_x"/>
                                          </p:val>
                                        </p:tav>
                                      </p:tavLst>
                                    </p:anim>
                                    <p:anim calcmode="lin" valueType="num">
                                      <p:cBhvr>
                                        <p:cTn id="9" dur="2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Effect transition="in" filter="fade">
                                      <p:cBhvr>
                                        <p:cTn id="14" dur="250"/>
                                        <p:tgtEl>
                                          <p:spTgt spid="32">
                                            <p:txEl>
                                              <p:pRg st="0" end="0"/>
                                            </p:txEl>
                                          </p:spTgt>
                                        </p:tgtEl>
                                      </p:cBhvr>
                                    </p:animEffect>
                                    <p:anim calcmode="lin" valueType="num">
                                      <p:cBhvr>
                                        <p:cTn id="15" dur="25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99499" y="495300"/>
            <a:ext cx="15217277" cy="8305800"/>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txBody>
            <a:bodyPr/>
            <a:lstStyle/>
            <a:p>
              <a:endParaRPr lang="vi-VN"/>
            </a:p>
          </p:txBody>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txBody>
            <a:bodyPr/>
            <a:lstStyle/>
            <a:p>
              <a:endParaRPr lang="vi-VN"/>
            </a:p>
          </p:txBody>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txBody>
            <a:bodyPr/>
            <a:lstStyle/>
            <a:p>
              <a:endParaRPr lang="vi-VN"/>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a:off x="1949499" y="1536938"/>
            <a:ext cx="14272803" cy="25162"/>
          </a:xfrm>
          <a:prstGeom prst="line">
            <a:avLst/>
          </a:prstGeom>
          <a:ln w="47625" cap="flat">
            <a:solidFill>
              <a:srgbClr val="704430"/>
            </a:solidFill>
            <a:prstDash val="solid"/>
            <a:headEnd type="none" w="sm" len="sm"/>
            <a:tailEnd type="none" w="sm" len="sm"/>
          </a:ln>
        </p:spPr>
        <p:txBody>
          <a:bodyPr/>
          <a:lstStyle/>
          <a:p>
            <a:endParaRPr lang="vi-VN"/>
          </a:p>
        </p:txBody>
      </p:sp>
      <p:pic>
        <p:nvPicPr>
          <p:cNvPr id="7" name="Picture 6" descr="Map&#10;&#10;Description automatically generated">
            <a:extLst>
              <a:ext uri="{FF2B5EF4-FFF2-40B4-BE49-F238E27FC236}">
                <a16:creationId xmlns:a16="http://schemas.microsoft.com/office/drawing/2014/main" id="{7135A141-E6F7-C547-1A5F-56D290A649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9563" y="1822837"/>
            <a:ext cx="5059833" cy="3934764"/>
          </a:xfrm>
          <a:prstGeom prst="rect">
            <a:avLst/>
          </a:prstGeom>
        </p:spPr>
      </p:pic>
      <p:pic>
        <p:nvPicPr>
          <p:cNvPr id="8" name="Picture 7" descr="Diagram&#10;&#10;Description automatically generated with medium confidence">
            <a:extLst>
              <a:ext uri="{FF2B5EF4-FFF2-40B4-BE49-F238E27FC236}">
                <a16:creationId xmlns:a16="http://schemas.microsoft.com/office/drawing/2014/main" id="{81283E61-4D66-0D96-D924-FC23A97E97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3720" y="1841884"/>
            <a:ext cx="5374717" cy="3896670"/>
          </a:xfrm>
          <a:prstGeom prst="rect">
            <a:avLst/>
          </a:prstGeom>
        </p:spPr>
      </p:pic>
      <p:sp>
        <p:nvSpPr>
          <p:cNvPr id="10" name="TextBox 9">
            <a:extLst>
              <a:ext uri="{FF2B5EF4-FFF2-40B4-BE49-F238E27FC236}">
                <a16:creationId xmlns:a16="http://schemas.microsoft.com/office/drawing/2014/main" id="{B2DBF384-CD6E-B8C2-4C3A-10C3CB679FD9}"/>
              </a:ext>
            </a:extLst>
          </p:cNvPr>
          <p:cNvSpPr txBox="1"/>
          <p:nvPr/>
        </p:nvSpPr>
        <p:spPr>
          <a:xfrm>
            <a:off x="2404375" y="6249499"/>
            <a:ext cx="13934125" cy="1839606"/>
          </a:xfrm>
          <a:prstGeom prst="rect">
            <a:avLst/>
          </a:prstGeom>
          <a:noFill/>
        </p:spPr>
        <p:txBody>
          <a:bodyPr wrap="square">
            <a:spAutoFit/>
          </a:bodyPr>
          <a:lstStyle/>
          <a:p>
            <a:pPr>
              <a:lnSpc>
                <a:spcPct val="150000"/>
              </a:lnSpc>
            </a:pPr>
            <a:r>
              <a:rPr lang="en-US" sz="4000" dirty="0" err="1">
                <a:solidFill>
                  <a:srgbClr val="000000"/>
                </a:solidFill>
                <a:effectLst/>
                <a:latin typeface="Arial" panose="020B0604020202020204" pitchFamily="34" charset="0"/>
                <a:ea typeface="Calibri" panose="020F0502020204030204" pitchFamily="34" charset="0"/>
              </a:rPr>
              <a:t>Hỏi</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có</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bao</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nhiêu</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cách</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chọn</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địa</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điểm</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tham</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quan</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trong</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số</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các</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địa</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điểm</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được</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giới</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thiệu</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trong</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hai</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chương</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trình</a:t>
            </a:r>
            <a:r>
              <a:rPr lang="en-US" sz="4000" dirty="0">
                <a:solidFill>
                  <a:srgbClr val="000000"/>
                </a:solidFill>
                <a:effectLst/>
                <a:latin typeface="Arial" panose="020B0604020202020204" pitchFamily="34" charset="0"/>
                <a:ea typeface="Calibri" panose="020F0502020204030204" pitchFamily="34" charset="0"/>
              </a:rPr>
              <a:t> ở </a:t>
            </a:r>
            <a:r>
              <a:rPr lang="en-US" sz="4000" dirty="0" err="1">
                <a:solidFill>
                  <a:srgbClr val="000000"/>
                </a:solidFill>
                <a:effectLst/>
                <a:latin typeface="Arial" panose="020B0604020202020204" pitchFamily="34" charset="0"/>
                <a:ea typeface="Calibri" panose="020F0502020204030204" pitchFamily="34" charset="0"/>
              </a:rPr>
              <a:t>trên</a:t>
            </a:r>
            <a:r>
              <a:rPr lang="en-US" sz="4000" dirty="0">
                <a:solidFill>
                  <a:srgbClr val="000000"/>
                </a:solidFill>
                <a:effectLst/>
                <a:latin typeface="Arial" panose="020B0604020202020204" pitchFamily="34" charset="0"/>
                <a:ea typeface="Calibri" panose="020F0502020204030204" pitchFamily="34" charset="0"/>
              </a:rPr>
              <a:t>?</a:t>
            </a:r>
            <a:endParaRPr lang="en-US" sz="4000" dirty="0"/>
          </a:p>
        </p:txBody>
      </p:sp>
    </p:spTree>
    <p:extLst>
      <p:ext uri="{BB962C8B-B14F-4D97-AF65-F5344CB8AC3E}">
        <p14:creationId xmlns:p14="http://schemas.microsoft.com/office/powerpoint/2010/main" val="3020890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124136" y="2899446"/>
            <a:ext cx="11517085" cy="6482410"/>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txBody>
            <a:bodyPr/>
            <a:lstStyle/>
            <a:p>
              <a:endParaRPr lang="vi-VN"/>
            </a:p>
          </p:txBody>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txBody>
            <a:bodyPr/>
            <a:lstStyle/>
            <a:p>
              <a:endParaRPr lang="vi-VN"/>
            </a:p>
          </p:txBody>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txBody>
            <a:bodyPr/>
            <a:lstStyle/>
            <a:p>
              <a:endParaRPr lang="vi-VN"/>
            </a:p>
          </p:txBody>
        </p:sp>
      </p:grpSp>
      <p:grpSp>
        <p:nvGrpSpPr>
          <p:cNvPr id="7" name="Group 7"/>
          <p:cNvGrpSpPr/>
          <p:nvPr/>
        </p:nvGrpSpPr>
        <p:grpSpPr>
          <a:xfrm>
            <a:off x="9212381" y="733979"/>
            <a:ext cx="4022855" cy="1320173"/>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a:ln w="57150">
              <a:solidFill>
                <a:schemeClr val="tx1"/>
              </a:solidFill>
            </a:ln>
          </p:spPr>
          <p:txBody>
            <a:bodyPr/>
            <a:lstStyle/>
            <a:p>
              <a:endParaRPr lang="vi-VN"/>
            </a:p>
          </p:txBody>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34839" y="5949539"/>
            <a:ext cx="5170490" cy="2942479"/>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34839" y="1341863"/>
            <a:ext cx="3532843" cy="3736661"/>
          </a:xfrm>
          <a:prstGeom prst="rect">
            <a:avLst/>
          </a:prstGeom>
        </p:spPr>
      </p:pic>
      <p:sp>
        <p:nvSpPr>
          <p:cNvPr id="12" name="TextBox 12"/>
          <p:cNvSpPr txBox="1"/>
          <p:nvPr/>
        </p:nvSpPr>
        <p:spPr>
          <a:xfrm>
            <a:off x="7162800" y="905146"/>
            <a:ext cx="8122014" cy="944618"/>
          </a:xfrm>
          <a:prstGeom prst="rect">
            <a:avLst/>
          </a:prstGeom>
        </p:spPr>
        <p:txBody>
          <a:bodyPr lIns="0" tIns="0" rIns="0" bIns="0" rtlCol="0" anchor="t">
            <a:spAutoFit/>
          </a:bodyPr>
          <a:lstStyle/>
          <a:p>
            <a:pPr algn="ctr">
              <a:lnSpc>
                <a:spcPts val="8000"/>
              </a:lnSpc>
            </a:pPr>
            <a:r>
              <a:rPr lang="en-US" sz="6000" b="1">
                <a:solidFill>
                  <a:srgbClr val="704430"/>
                </a:solidFill>
                <a:latin typeface="Arial" panose="020B0604020202020204" pitchFamily="34" charset="0"/>
                <a:cs typeface="Arial" panose="020B0604020202020204" pitchFamily="34" charset="0"/>
              </a:rPr>
              <a:t>Giải</a:t>
            </a:r>
          </a:p>
        </p:txBody>
      </p:sp>
      <p:sp>
        <p:nvSpPr>
          <p:cNvPr id="16" name="TextBox 15">
            <a:extLst>
              <a:ext uri="{FF2B5EF4-FFF2-40B4-BE49-F238E27FC236}">
                <a16:creationId xmlns:a16="http://schemas.microsoft.com/office/drawing/2014/main" id="{17122FD8-5BFB-13FD-6102-6DF488C57D4E}"/>
              </a:ext>
            </a:extLst>
          </p:cNvPr>
          <p:cNvSpPr txBox="1"/>
          <p:nvPr/>
        </p:nvSpPr>
        <p:spPr>
          <a:xfrm>
            <a:off x="6525398" y="3210193"/>
            <a:ext cx="10271216" cy="5830442"/>
          </a:xfrm>
          <a:prstGeom prst="rect">
            <a:avLst/>
          </a:prstGeom>
          <a:noFill/>
        </p:spPr>
        <p:txBody>
          <a:bodyPr wrap="square">
            <a:spAutoFit/>
          </a:bodyPr>
          <a:lstStyle/>
          <a:p>
            <a:pPr marL="571500" indent="-571500" algn="just">
              <a:lnSpc>
                <a:spcPct val="130000"/>
              </a:lnSpc>
              <a:spcAft>
                <a:spcPts val="800"/>
              </a:spcAft>
              <a:buFont typeface="Wingdings" panose="05000000000000000000" pitchFamily="2" charset="2"/>
              <a:buChar char="Ø"/>
            </a:pPr>
            <a:r>
              <a:rPr lang="en-US" sz="4000">
                <a:latin typeface="Arial" panose="020B0604020202020204" pitchFamily="34" charset="0"/>
                <a:ea typeface="Calibri" panose="020F0502020204030204" pitchFamily="34" charset="0"/>
                <a:cs typeface="Times New Roman" panose="02020603050405020304" pitchFamily="18" charset="0"/>
              </a:rPr>
              <a:t>Chương trình 1 có 4 cách chọn địa điểm tham quan</a:t>
            </a:r>
            <a:r>
              <a:rPr lang="en-US" sz="4000">
                <a:latin typeface="Arial" panose="020B0604020202020204" pitchFamily="34" charset="0"/>
                <a:ea typeface="Times New Roman" panose="02020603050405020304" pitchFamily="18" charset="0"/>
                <a:cs typeface="Times New Roman" panose="02020603050405020304" pitchFamily="18" charset="0"/>
              </a:rPr>
              <a:t>.</a:t>
            </a:r>
            <a:endParaRPr lang="en-US" sz="400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30000"/>
              </a:lnSpc>
              <a:spcAft>
                <a:spcPts val="800"/>
              </a:spcAft>
              <a:buFont typeface="Wingdings" panose="05000000000000000000" pitchFamily="2" charset="2"/>
              <a:buChar char="Ø"/>
            </a:pPr>
            <a:r>
              <a:rPr lang="en-US" sz="4000">
                <a:latin typeface="Arial" panose="020B0604020202020204" pitchFamily="34" charset="0"/>
                <a:ea typeface="Times New Roman" panose="02020603050405020304" pitchFamily="18" charset="0"/>
                <a:cs typeface="Times New Roman" panose="02020603050405020304" pitchFamily="18" charset="0"/>
              </a:rPr>
              <a:t>Chương trình 2 có 7 cách chọn địa điểm tham quan.</a:t>
            </a:r>
            <a:endParaRPr lang="en-US" sz="400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30000"/>
              </a:lnSpc>
              <a:spcAft>
                <a:spcPts val="800"/>
              </a:spcAft>
              <a:buFont typeface="Wingdings" panose="05000000000000000000" pitchFamily="2" charset="2"/>
              <a:buChar char="Ø"/>
            </a:pPr>
            <a:r>
              <a:rPr lang="en-US" sz="4000">
                <a:latin typeface="Arial" panose="020B0604020202020204" pitchFamily="34" charset="0"/>
                <a:ea typeface="Times New Roman" panose="02020603050405020304" pitchFamily="18" charset="0"/>
                <a:cs typeface="Times New Roman" panose="02020603050405020304" pitchFamily="18" charset="0"/>
              </a:rPr>
              <a:t>Có tất cả 4 + 7 = 11 địa điểm tham gian trong số các địa điểm được giới thiệu trong hai chương trình ở trên.  </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042168" y="92774"/>
            <a:ext cx="9694060" cy="1683163"/>
            <a:chOff x="0" y="0"/>
            <a:chExt cx="851179" cy="477489"/>
          </a:xfrm>
        </p:grpSpPr>
        <p:sp>
          <p:nvSpPr>
            <p:cNvPr id="4" name="Freeform 4"/>
            <p:cNvSpPr/>
            <p:nvPr/>
          </p:nvSpPr>
          <p:spPr>
            <a:xfrm>
              <a:off x="92710" y="106680"/>
              <a:ext cx="747039" cy="358109"/>
            </a:xfrm>
            <a:custGeom>
              <a:avLst/>
              <a:gdLst/>
              <a:ahLst/>
              <a:cxnLst/>
              <a:rect l="l" t="t" r="r" b="b"/>
              <a:pathLst>
                <a:path w="747039" h="358109">
                  <a:moveTo>
                    <a:pt x="720369" y="168879"/>
                  </a:moveTo>
                  <a:cubicBezTo>
                    <a:pt x="720369" y="256509"/>
                    <a:pt x="644169" y="327629"/>
                    <a:pt x="562889" y="327629"/>
                  </a:cubicBezTo>
                  <a:lnTo>
                    <a:pt x="66040" y="327629"/>
                  </a:lnTo>
                  <a:cubicBezTo>
                    <a:pt x="43180" y="327629"/>
                    <a:pt x="20320" y="322549"/>
                    <a:pt x="0" y="313659"/>
                  </a:cubicBezTo>
                  <a:cubicBezTo>
                    <a:pt x="26670" y="341599"/>
                    <a:pt x="63500" y="358109"/>
                    <a:pt x="98888" y="358109"/>
                  </a:cubicBezTo>
                  <a:lnTo>
                    <a:pt x="600989" y="358109"/>
                  </a:lnTo>
                  <a:cubicBezTo>
                    <a:pt x="680999" y="358109"/>
                    <a:pt x="747039" y="292069"/>
                    <a:pt x="747039" y="212059"/>
                  </a:cubicBezTo>
                  <a:lnTo>
                    <a:pt x="747039" y="95250"/>
                  </a:lnTo>
                  <a:cubicBezTo>
                    <a:pt x="747039" y="58420"/>
                    <a:pt x="733069" y="25400"/>
                    <a:pt x="711479" y="0"/>
                  </a:cubicBezTo>
                  <a:cubicBezTo>
                    <a:pt x="717829" y="16510"/>
                    <a:pt x="720369" y="34290"/>
                    <a:pt x="720369" y="52070"/>
                  </a:cubicBezTo>
                  <a:lnTo>
                    <a:pt x="720369" y="168879"/>
                  </a:lnTo>
                  <a:lnTo>
                    <a:pt x="720369" y="168879"/>
                  </a:lnTo>
                  <a:close/>
                </a:path>
              </a:pathLst>
            </a:custGeom>
            <a:solidFill>
              <a:srgbClr val="704430"/>
            </a:solidFill>
          </p:spPr>
          <p:txBody>
            <a:bodyPr/>
            <a:lstStyle/>
            <a:p>
              <a:endParaRPr lang="vi-VN"/>
            </a:p>
          </p:txBody>
        </p:sp>
        <p:sp>
          <p:nvSpPr>
            <p:cNvPr id="5" name="Freeform 5"/>
            <p:cNvSpPr/>
            <p:nvPr/>
          </p:nvSpPr>
          <p:spPr>
            <a:xfrm>
              <a:off x="12700" y="12700"/>
              <a:ext cx="786409" cy="408909"/>
            </a:xfrm>
            <a:custGeom>
              <a:avLst/>
              <a:gdLst/>
              <a:ahLst/>
              <a:cxnLst/>
              <a:rect l="l" t="t" r="r" b="b"/>
              <a:pathLst>
                <a:path w="786409" h="408909">
                  <a:moveTo>
                    <a:pt x="146050" y="408909"/>
                  </a:moveTo>
                  <a:lnTo>
                    <a:pt x="640359" y="408909"/>
                  </a:lnTo>
                  <a:cubicBezTo>
                    <a:pt x="720369" y="408909"/>
                    <a:pt x="786409" y="342869"/>
                    <a:pt x="786409" y="262859"/>
                  </a:cubicBezTo>
                  <a:lnTo>
                    <a:pt x="786409" y="146050"/>
                  </a:lnTo>
                  <a:cubicBezTo>
                    <a:pt x="786409" y="66040"/>
                    <a:pt x="720369" y="0"/>
                    <a:pt x="640359"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txBody>
            <a:bodyPr/>
            <a:lstStyle/>
            <a:p>
              <a:endParaRPr lang="en-US" sz="2800">
                <a:latin typeface="Arial" panose="020B0604020202020204" pitchFamily="34" charset="0"/>
                <a:cs typeface="Arial" panose="020B0604020202020204" pitchFamily="34" charset="0"/>
              </a:endParaRPr>
            </a:p>
          </p:txBody>
        </p:sp>
        <p:sp>
          <p:nvSpPr>
            <p:cNvPr id="6" name="Freeform 6"/>
            <p:cNvSpPr/>
            <p:nvPr/>
          </p:nvSpPr>
          <p:spPr>
            <a:xfrm>
              <a:off x="0" y="0"/>
              <a:ext cx="851179" cy="477489"/>
            </a:xfrm>
            <a:custGeom>
              <a:avLst/>
              <a:gdLst/>
              <a:ahLst/>
              <a:cxnLst/>
              <a:rect l="l" t="t" r="r" b="b"/>
              <a:pathLst>
                <a:path w="851179" h="477489">
                  <a:moveTo>
                    <a:pt x="787679" y="74930"/>
                  </a:moveTo>
                  <a:cubicBezTo>
                    <a:pt x="759739" y="30480"/>
                    <a:pt x="710209" y="0"/>
                    <a:pt x="653059" y="0"/>
                  </a:cubicBezTo>
                  <a:lnTo>
                    <a:pt x="158750" y="0"/>
                  </a:lnTo>
                  <a:cubicBezTo>
                    <a:pt x="71120" y="0"/>
                    <a:pt x="0" y="71120"/>
                    <a:pt x="0" y="158750"/>
                  </a:cubicBezTo>
                  <a:lnTo>
                    <a:pt x="0" y="275559"/>
                  </a:lnTo>
                  <a:cubicBezTo>
                    <a:pt x="0" y="327629"/>
                    <a:pt x="25400" y="373349"/>
                    <a:pt x="63500" y="402559"/>
                  </a:cubicBezTo>
                  <a:cubicBezTo>
                    <a:pt x="91440" y="447009"/>
                    <a:pt x="140970" y="477489"/>
                    <a:pt x="192049" y="477489"/>
                  </a:cubicBezTo>
                  <a:lnTo>
                    <a:pt x="692429" y="477489"/>
                  </a:lnTo>
                  <a:cubicBezTo>
                    <a:pt x="780059" y="477489"/>
                    <a:pt x="851179" y="406369"/>
                    <a:pt x="851179" y="318739"/>
                  </a:cubicBezTo>
                  <a:lnTo>
                    <a:pt x="851179" y="201930"/>
                  </a:lnTo>
                  <a:cubicBezTo>
                    <a:pt x="851179" y="149860"/>
                    <a:pt x="825779" y="104140"/>
                    <a:pt x="787679" y="74930"/>
                  </a:cubicBezTo>
                  <a:close/>
                  <a:moveTo>
                    <a:pt x="12700" y="275559"/>
                  </a:moveTo>
                  <a:lnTo>
                    <a:pt x="12700" y="158750"/>
                  </a:lnTo>
                  <a:cubicBezTo>
                    <a:pt x="12700" y="78740"/>
                    <a:pt x="78740" y="12700"/>
                    <a:pt x="158750" y="12700"/>
                  </a:cubicBezTo>
                  <a:lnTo>
                    <a:pt x="653059" y="12700"/>
                  </a:lnTo>
                  <a:cubicBezTo>
                    <a:pt x="733069" y="12700"/>
                    <a:pt x="799109" y="78740"/>
                    <a:pt x="799109" y="158750"/>
                  </a:cubicBezTo>
                  <a:lnTo>
                    <a:pt x="799109" y="275559"/>
                  </a:lnTo>
                  <a:cubicBezTo>
                    <a:pt x="799109" y="355569"/>
                    <a:pt x="733069" y="421609"/>
                    <a:pt x="653059" y="421609"/>
                  </a:cubicBezTo>
                  <a:lnTo>
                    <a:pt x="158750" y="421609"/>
                  </a:lnTo>
                  <a:cubicBezTo>
                    <a:pt x="78740" y="421609"/>
                    <a:pt x="12700" y="356839"/>
                    <a:pt x="12700" y="275559"/>
                  </a:cubicBezTo>
                  <a:close/>
                  <a:moveTo>
                    <a:pt x="839749" y="318739"/>
                  </a:moveTo>
                  <a:cubicBezTo>
                    <a:pt x="839749" y="398749"/>
                    <a:pt x="772439" y="464789"/>
                    <a:pt x="692429" y="464789"/>
                  </a:cubicBezTo>
                  <a:lnTo>
                    <a:pt x="192049" y="464789"/>
                  </a:lnTo>
                  <a:cubicBezTo>
                    <a:pt x="157480" y="464789"/>
                    <a:pt x="120650" y="448279"/>
                    <a:pt x="93980" y="420339"/>
                  </a:cubicBezTo>
                  <a:cubicBezTo>
                    <a:pt x="114300" y="429229"/>
                    <a:pt x="135890" y="434309"/>
                    <a:pt x="160020" y="434309"/>
                  </a:cubicBezTo>
                  <a:lnTo>
                    <a:pt x="654329" y="434309"/>
                  </a:lnTo>
                  <a:cubicBezTo>
                    <a:pt x="741959" y="434309"/>
                    <a:pt x="813079" y="363189"/>
                    <a:pt x="813079" y="275559"/>
                  </a:cubicBezTo>
                  <a:lnTo>
                    <a:pt x="813079" y="158750"/>
                  </a:lnTo>
                  <a:cubicBezTo>
                    <a:pt x="813079" y="140970"/>
                    <a:pt x="809269" y="123190"/>
                    <a:pt x="804189" y="106680"/>
                  </a:cubicBezTo>
                  <a:cubicBezTo>
                    <a:pt x="825779" y="132080"/>
                    <a:pt x="839749" y="165100"/>
                    <a:pt x="839749" y="201930"/>
                  </a:cubicBezTo>
                  <a:lnTo>
                    <a:pt x="839749" y="318739"/>
                  </a:lnTo>
                  <a:cubicBezTo>
                    <a:pt x="839749" y="318739"/>
                    <a:pt x="839749" y="318739"/>
                    <a:pt x="839749" y="318739"/>
                  </a:cubicBezTo>
                  <a:close/>
                </a:path>
              </a:pathLst>
            </a:custGeom>
            <a:solidFill>
              <a:srgbClr val="704430"/>
            </a:solidFill>
          </p:spPr>
          <p:txBody>
            <a:bodyPr/>
            <a:lstStyle/>
            <a:p>
              <a:endParaRPr lang="vi-VN"/>
            </a:p>
          </p:txBody>
        </p:sp>
      </p:grpSp>
      <p:grpSp>
        <p:nvGrpSpPr>
          <p:cNvPr id="13" name="Group 13"/>
          <p:cNvGrpSpPr/>
          <p:nvPr/>
        </p:nvGrpSpPr>
        <p:grpSpPr>
          <a:xfrm>
            <a:off x="3058610" y="1370418"/>
            <a:ext cx="14712432" cy="8890748"/>
            <a:chOff x="0" y="0"/>
            <a:chExt cx="2000700" cy="1895283"/>
          </a:xfrm>
        </p:grpSpPr>
        <p:sp>
          <p:nvSpPr>
            <p:cNvPr id="14" name="Freeform 14"/>
            <p:cNvSpPr/>
            <p:nvPr/>
          </p:nvSpPr>
          <p:spPr>
            <a:xfrm>
              <a:off x="92710" y="106680"/>
              <a:ext cx="1896560" cy="1775903"/>
            </a:xfrm>
            <a:custGeom>
              <a:avLst/>
              <a:gdLst/>
              <a:ahLst/>
              <a:cxnLst/>
              <a:rect l="l" t="t" r="r" b="b"/>
              <a:pathLst>
                <a:path w="1896560" h="1775903">
                  <a:moveTo>
                    <a:pt x="1869890" y="1586673"/>
                  </a:moveTo>
                  <a:cubicBezTo>
                    <a:pt x="1869890" y="1674303"/>
                    <a:pt x="1793690" y="1745423"/>
                    <a:pt x="1712410" y="1745423"/>
                  </a:cubicBezTo>
                  <a:lnTo>
                    <a:pt x="66040" y="1745423"/>
                  </a:lnTo>
                  <a:cubicBezTo>
                    <a:pt x="43180" y="1745423"/>
                    <a:pt x="20320" y="1740343"/>
                    <a:pt x="0" y="1731453"/>
                  </a:cubicBezTo>
                  <a:cubicBezTo>
                    <a:pt x="26670" y="1759393"/>
                    <a:pt x="63500" y="1775903"/>
                    <a:pt x="106215" y="1775903"/>
                  </a:cubicBezTo>
                  <a:lnTo>
                    <a:pt x="1750510" y="1775903"/>
                  </a:lnTo>
                  <a:cubicBezTo>
                    <a:pt x="1830520" y="1775903"/>
                    <a:pt x="1896560" y="1709863"/>
                    <a:pt x="1896560" y="1629853"/>
                  </a:cubicBezTo>
                  <a:lnTo>
                    <a:pt x="1896560" y="95250"/>
                  </a:lnTo>
                  <a:cubicBezTo>
                    <a:pt x="1896560" y="58420"/>
                    <a:pt x="1882590" y="25400"/>
                    <a:pt x="1861000" y="0"/>
                  </a:cubicBezTo>
                  <a:cubicBezTo>
                    <a:pt x="1867350" y="16510"/>
                    <a:pt x="1869890" y="34290"/>
                    <a:pt x="1869890" y="52070"/>
                  </a:cubicBezTo>
                  <a:lnTo>
                    <a:pt x="1869890" y="1586673"/>
                  </a:lnTo>
                  <a:lnTo>
                    <a:pt x="1869890" y="1586673"/>
                  </a:lnTo>
                  <a:close/>
                </a:path>
              </a:pathLst>
            </a:custGeom>
            <a:solidFill>
              <a:srgbClr val="704430"/>
            </a:solidFill>
          </p:spPr>
          <p:txBody>
            <a:bodyPr/>
            <a:lstStyle/>
            <a:p>
              <a:endParaRPr lang="vi-VN"/>
            </a:p>
          </p:txBody>
        </p:sp>
        <p:sp>
          <p:nvSpPr>
            <p:cNvPr id="15" name="Freeform 15"/>
            <p:cNvSpPr/>
            <p:nvPr/>
          </p:nvSpPr>
          <p:spPr>
            <a:xfrm>
              <a:off x="12700" y="12700"/>
              <a:ext cx="1935930" cy="1826703"/>
            </a:xfrm>
            <a:custGeom>
              <a:avLst/>
              <a:gdLst/>
              <a:ahLst/>
              <a:cxnLst/>
              <a:rect l="l" t="t" r="r" b="b"/>
              <a:pathLst>
                <a:path w="1935930" h="1826703">
                  <a:moveTo>
                    <a:pt x="146050" y="1826703"/>
                  </a:moveTo>
                  <a:lnTo>
                    <a:pt x="1789880" y="1826703"/>
                  </a:lnTo>
                  <a:cubicBezTo>
                    <a:pt x="1869890" y="1826703"/>
                    <a:pt x="1935930" y="1760663"/>
                    <a:pt x="1935930" y="1680653"/>
                  </a:cubicBezTo>
                  <a:lnTo>
                    <a:pt x="1935930" y="146050"/>
                  </a:lnTo>
                  <a:cubicBezTo>
                    <a:pt x="1935930" y="66040"/>
                    <a:pt x="1869890" y="0"/>
                    <a:pt x="1789880" y="0"/>
                  </a:cubicBezTo>
                  <a:lnTo>
                    <a:pt x="146050" y="0"/>
                  </a:lnTo>
                  <a:cubicBezTo>
                    <a:pt x="66040" y="0"/>
                    <a:pt x="0" y="66040"/>
                    <a:pt x="0" y="146050"/>
                  </a:cubicBezTo>
                  <a:lnTo>
                    <a:pt x="0" y="1680653"/>
                  </a:lnTo>
                  <a:cubicBezTo>
                    <a:pt x="0" y="1761933"/>
                    <a:pt x="66040" y="1826703"/>
                    <a:pt x="146050" y="1826703"/>
                  </a:cubicBezTo>
                  <a:close/>
                </a:path>
              </a:pathLst>
            </a:custGeom>
            <a:solidFill>
              <a:srgbClr val="FFF3ED"/>
            </a:solidFill>
          </p:spPr>
          <p:txBody>
            <a:bodyPr/>
            <a:lstStyle/>
            <a:p>
              <a:endParaRPr lang="vi-VN"/>
            </a:p>
          </p:txBody>
        </p:sp>
        <p:sp>
          <p:nvSpPr>
            <p:cNvPr id="16" name="Freeform 16"/>
            <p:cNvSpPr/>
            <p:nvPr/>
          </p:nvSpPr>
          <p:spPr>
            <a:xfrm>
              <a:off x="0" y="0"/>
              <a:ext cx="2000700" cy="1895283"/>
            </a:xfrm>
            <a:custGeom>
              <a:avLst/>
              <a:gdLst/>
              <a:ahLst/>
              <a:cxnLst/>
              <a:rect l="l" t="t" r="r" b="b"/>
              <a:pathLst>
                <a:path w="2000700" h="1895283">
                  <a:moveTo>
                    <a:pt x="1937200" y="74930"/>
                  </a:moveTo>
                  <a:cubicBezTo>
                    <a:pt x="1909260" y="30480"/>
                    <a:pt x="1859730" y="0"/>
                    <a:pt x="1802580" y="0"/>
                  </a:cubicBezTo>
                  <a:lnTo>
                    <a:pt x="158750" y="0"/>
                  </a:lnTo>
                  <a:cubicBezTo>
                    <a:pt x="71120" y="0"/>
                    <a:pt x="0" y="71120"/>
                    <a:pt x="0" y="158750"/>
                  </a:cubicBezTo>
                  <a:lnTo>
                    <a:pt x="0" y="1693353"/>
                  </a:lnTo>
                  <a:cubicBezTo>
                    <a:pt x="0" y="1745423"/>
                    <a:pt x="25400" y="1791143"/>
                    <a:pt x="63500" y="1820353"/>
                  </a:cubicBezTo>
                  <a:cubicBezTo>
                    <a:pt x="91440" y="1864803"/>
                    <a:pt x="140970" y="1895283"/>
                    <a:pt x="200519" y="1895283"/>
                  </a:cubicBezTo>
                  <a:lnTo>
                    <a:pt x="1841950" y="1895283"/>
                  </a:lnTo>
                  <a:cubicBezTo>
                    <a:pt x="1929580" y="1895283"/>
                    <a:pt x="2000700" y="1824163"/>
                    <a:pt x="2000700" y="1736533"/>
                  </a:cubicBezTo>
                  <a:lnTo>
                    <a:pt x="2000700" y="201930"/>
                  </a:lnTo>
                  <a:cubicBezTo>
                    <a:pt x="2000700" y="149860"/>
                    <a:pt x="1975300" y="104140"/>
                    <a:pt x="1937200" y="74930"/>
                  </a:cubicBezTo>
                  <a:close/>
                  <a:moveTo>
                    <a:pt x="12700" y="1693353"/>
                  </a:moveTo>
                  <a:lnTo>
                    <a:pt x="12700" y="158750"/>
                  </a:lnTo>
                  <a:cubicBezTo>
                    <a:pt x="12700" y="78740"/>
                    <a:pt x="78740" y="12700"/>
                    <a:pt x="158750" y="12700"/>
                  </a:cubicBezTo>
                  <a:lnTo>
                    <a:pt x="1802580" y="12700"/>
                  </a:lnTo>
                  <a:cubicBezTo>
                    <a:pt x="1882590" y="12700"/>
                    <a:pt x="1948630" y="78740"/>
                    <a:pt x="1948630" y="158750"/>
                  </a:cubicBezTo>
                  <a:lnTo>
                    <a:pt x="1948630" y="1693353"/>
                  </a:lnTo>
                  <a:cubicBezTo>
                    <a:pt x="1948630" y="1773363"/>
                    <a:pt x="1882590" y="1839403"/>
                    <a:pt x="1802580" y="1839403"/>
                  </a:cubicBezTo>
                  <a:lnTo>
                    <a:pt x="158750" y="1839403"/>
                  </a:lnTo>
                  <a:cubicBezTo>
                    <a:pt x="78740" y="1839403"/>
                    <a:pt x="12700" y="1774633"/>
                    <a:pt x="12700" y="1693353"/>
                  </a:cubicBezTo>
                  <a:close/>
                  <a:moveTo>
                    <a:pt x="1989270" y="1736533"/>
                  </a:moveTo>
                  <a:cubicBezTo>
                    <a:pt x="1989270" y="1816543"/>
                    <a:pt x="1921960" y="1882583"/>
                    <a:pt x="1841950" y="1882583"/>
                  </a:cubicBezTo>
                  <a:lnTo>
                    <a:pt x="200519" y="1882583"/>
                  </a:lnTo>
                  <a:cubicBezTo>
                    <a:pt x="157480" y="1882583"/>
                    <a:pt x="120650" y="1866073"/>
                    <a:pt x="93980" y="1838133"/>
                  </a:cubicBezTo>
                  <a:cubicBezTo>
                    <a:pt x="114300" y="1847023"/>
                    <a:pt x="135890" y="1852103"/>
                    <a:pt x="160020" y="1852103"/>
                  </a:cubicBezTo>
                  <a:lnTo>
                    <a:pt x="1803850" y="1852103"/>
                  </a:lnTo>
                  <a:cubicBezTo>
                    <a:pt x="1891480" y="1852103"/>
                    <a:pt x="1962600" y="1780983"/>
                    <a:pt x="1962600" y="1693353"/>
                  </a:cubicBezTo>
                  <a:lnTo>
                    <a:pt x="1962600" y="158750"/>
                  </a:lnTo>
                  <a:cubicBezTo>
                    <a:pt x="1962600" y="140970"/>
                    <a:pt x="1958790" y="123190"/>
                    <a:pt x="1953710" y="106680"/>
                  </a:cubicBezTo>
                  <a:cubicBezTo>
                    <a:pt x="1975300" y="132080"/>
                    <a:pt x="1989270" y="165100"/>
                    <a:pt x="1989270" y="201930"/>
                  </a:cubicBezTo>
                  <a:lnTo>
                    <a:pt x="1989270" y="1736533"/>
                  </a:lnTo>
                  <a:cubicBezTo>
                    <a:pt x="1989270" y="1736533"/>
                    <a:pt x="1989270" y="1736533"/>
                    <a:pt x="1989270" y="1736533"/>
                  </a:cubicBezTo>
                  <a:close/>
                </a:path>
              </a:pathLst>
            </a:custGeom>
            <a:solidFill>
              <a:srgbClr val="704430"/>
            </a:solidFill>
          </p:spPr>
          <p:txBody>
            <a:bodyPr/>
            <a:lstStyle/>
            <a:p>
              <a:endParaRPr lang="vi-VN"/>
            </a:p>
          </p:txBody>
        </p:sp>
      </p:grpSp>
      <p:sp>
        <p:nvSpPr>
          <p:cNvPr id="28" name="TextBox 27">
            <a:extLst>
              <a:ext uri="{FF2B5EF4-FFF2-40B4-BE49-F238E27FC236}">
                <a16:creationId xmlns:a16="http://schemas.microsoft.com/office/drawing/2014/main" id="{FF289F73-44F9-87D6-DBF7-C84DB95DFB28}"/>
              </a:ext>
            </a:extLst>
          </p:cNvPr>
          <p:cNvSpPr txBox="1"/>
          <p:nvPr/>
        </p:nvSpPr>
        <p:spPr>
          <a:xfrm>
            <a:off x="3555492" y="228087"/>
            <a:ext cx="9219156" cy="901593"/>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4000" b="1">
                <a:latin typeface="Arial" panose="020B0604020202020204" pitchFamily="34" charset="0"/>
                <a:ea typeface="Times New Roman" panose="02020603050405020304" pitchFamily="18" charset="0"/>
                <a:cs typeface="Arial" panose="020B0604020202020204" pitchFamily="34" charset="0"/>
              </a:rPr>
              <a:t>HS quan sát nội dung và hình ảnh</a:t>
            </a:r>
            <a:endParaRPr lang="en-US" sz="4000">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B37EBE8-73D3-95C7-7F11-8DBB586F1538}"/>
              </a:ext>
            </a:extLst>
          </p:cNvPr>
          <p:cNvSpPr txBox="1"/>
          <p:nvPr/>
        </p:nvSpPr>
        <p:spPr>
          <a:xfrm>
            <a:off x="3391356" y="1888955"/>
            <a:ext cx="12384997" cy="1824923"/>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4000">
                <a:latin typeface="Arial" panose="020B0604020202020204" pitchFamily="34" charset="0"/>
                <a:ea typeface="Calibri" panose="020F0502020204030204" pitchFamily="34" charset="0"/>
                <a:cs typeface="Arial" panose="020B0604020202020204" pitchFamily="34" charset="0"/>
              </a:rPr>
              <a:t>Một công việc được hoàn thành bởi một trong hai hành động được biểu diễn qua sơ đồ sau:</a:t>
            </a:r>
          </a:p>
        </p:txBody>
      </p:sp>
      <p:grpSp>
        <p:nvGrpSpPr>
          <p:cNvPr id="32" name="Group 31">
            <a:extLst>
              <a:ext uri="{FF2B5EF4-FFF2-40B4-BE49-F238E27FC236}">
                <a16:creationId xmlns:a16="http://schemas.microsoft.com/office/drawing/2014/main" id="{9FCC2012-CD0D-CAA1-4DD6-60D5C30E3641}"/>
              </a:ext>
            </a:extLst>
          </p:cNvPr>
          <p:cNvGrpSpPr/>
          <p:nvPr/>
        </p:nvGrpSpPr>
        <p:grpSpPr>
          <a:xfrm>
            <a:off x="3309297" y="4144395"/>
            <a:ext cx="13595517" cy="3743037"/>
            <a:chOff x="562060" y="1438555"/>
            <a:chExt cx="10745119" cy="2528838"/>
          </a:xfrm>
        </p:grpSpPr>
        <p:sp>
          <p:nvSpPr>
            <p:cNvPr id="33" name="Rectangle: Rounded Corners 32">
              <a:extLst>
                <a:ext uri="{FF2B5EF4-FFF2-40B4-BE49-F238E27FC236}">
                  <a16:creationId xmlns:a16="http://schemas.microsoft.com/office/drawing/2014/main" id="{C9A726BC-BC48-3744-31FC-3D8F2DFD88F4}"/>
                </a:ext>
              </a:extLst>
            </p:cNvPr>
            <p:cNvSpPr/>
            <p:nvPr/>
          </p:nvSpPr>
          <p:spPr>
            <a:xfrm>
              <a:off x="562060" y="2287398"/>
              <a:ext cx="2072081" cy="90601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BE5E9F25-668A-3C19-2113-705D4C678508}"/>
                </a:ext>
              </a:extLst>
            </p:cNvPr>
            <p:cNvSpPr/>
            <p:nvPr/>
          </p:nvSpPr>
          <p:spPr>
            <a:xfrm>
              <a:off x="3382160" y="1477861"/>
              <a:ext cx="1610640" cy="90600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1</a:t>
              </a:r>
            </a:p>
          </p:txBody>
        </p:sp>
        <p:sp>
          <p:nvSpPr>
            <p:cNvPr id="35" name="Rectangle: Rounded Corners 34">
              <a:extLst>
                <a:ext uri="{FF2B5EF4-FFF2-40B4-BE49-F238E27FC236}">
                  <a16:creationId xmlns:a16="http://schemas.microsoft.com/office/drawing/2014/main" id="{84EF555C-9F0B-98A7-BC21-121C747C5B25}"/>
                </a:ext>
              </a:extLst>
            </p:cNvPr>
            <p:cNvSpPr/>
            <p:nvPr/>
          </p:nvSpPr>
          <p:spPr>
            <a:xfrm>
              <a:off x="3382160" y="3054991"/>
              <a:ext cx="1610640" cy="90601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36" name="Rectangle: Rounded Corners 35">
                  <a:extLst>
                    <a:ext uri="{FF2B5EF4-FFF2-40B4-BE49-F238E27FC236}">
                      <a16:creationId xmlns:a16="http://schemas.microsoft.com/office/drawing/2014/main" id="{277F9E9D-495E-2120-BDDC-E569BEC6C810}"/>
                    </a:ext>
                  </a:extLst>
                </p:cNvPr>
                <p:cNvSpPr/>
                <p:nvPr/>
              </p:nvSpPr>
              <p:spPr>
                <a:xfrm>
                  <a:off x="6297012" y="1438555"/>
                  <a:ext cx="1938077" cy="112731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36" name="Rectangle: Rounded Corners 35">
                  <a:extLst>
                    <a:ext uri="{FF2B5EF4-FFF2-40B4-BE49-F238E27FC236}">
                      <a16:creationId xmlns:a16="http://schemas.microsoft.com/office/drawing/2014/main" id="{277F9E9D-495E-2120-BDDC-E569BEC6C810}"/>
                    </a:ext>
                  </a:extLst>
                </p:cNvPr>
                <p:cNvSpPr>
                  <a:spLocks noRot="1" noChangeAspect="1" noMove="1" noResize="1" noEditPoints="1" noAdjustHandles="1" noChangeArrowheads="1" noChangeShapeType="1" noTextEdit="1"/>
                </p:cNvSpPr>
                <p:nvPr/>
              </p:nvSpPr>
              <p:spPr>
                <a:xfrm>
                  <a:off x="6297012" y="1438555"/>
                  <a:ext cx="1938077" cy="1127318"/>
                </a:xfrm>
                <a:prstGeom prst="roundRect">
                  <a:avLst/>
                </a:prstGeom>
                <a:blipFill>
                  <a:blip r:embed="rId3"/>
                  <a:stretch>
                    <a:fillRect l="-1966" t="-6810" r="-1474" b="-1433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Rounded Corners 36">
                  <a:extLst>
                    <a:ext uri="{FF2B5EF4-FFF2-40B4-BE49-F238E27FC236}">
                      <a16:creationId xmlns:a16="http://schemas.microsoft.com/office/drawing/2014/main" id="{D6315C71-7ACE-4464-879A-F95B044E2C29}"/>
                    </a:ext>
                  </a:extLst>
                </p:cNvPr>
                <p:cNvSpPr/>
                <p:nvPr/>
              </p:nvSpPr>
              <p:spPr>
                <a:xfrm>
                  <a:off x="6335085" y="3054990"/>
                  <a:ext cx="1900005" cy="912403"/>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37" name="Rectangle: Rounded Corners 36">
                  <a:extLst>
                    <a:ext uri="{FF2B5EF4-FFF2-40B4-BE49-F238E27FC236}">
                      <a16:creationId xmlns:a16="http://schemas.microsoft.com/office/drawing/2014/main" id="{D6315C71-7ACE-4464-879A-F95B044E2C29}"/>
                    </a:ext>
                  </a:extLst>
                </p:cNvPr>
                <p:cNvSpPr>
                  <a:spLocks noRot="1" noChangeAspect="1" noMove="1" noResize="1" noEditPoints="1" noAdjustHandles="1" noChangeArrowheads="1" noChangeShapeType="1" noTextEdit="1"/>
                </p:cNvSpPr>
                <p:nvPr/>
              </p:nvSpPr>
              <p:spPr>
                <a:xfrm>
                  <a:off x="6335085" y="3054990"/>
                  <a:ext cx="1900005" cy="912403"/>
                </a:xfrm>
                <a:prstGeom prst="roundRect">
                  <a:avLst/>
                </a:prstGeom>
                <a:blipFill>
                  <a:blip r:embed="rId4"/>
                  <a:stretch>
                    <a:fillRect l="-4261" r="-4010" b="-9692"/>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Rounded Corners 37">
                  <a:extLst>
                    <a:ext uri="{FF2B5EF4-FFF2-40B4-BE49-F238E27FC236}">
                      <a16:creationId xmlns:a16="http://schemas.microsoft.com/office/drawing/2014/main" id="{AC3D0F44-1723-FB13-37DC-54D7F29CA88C}"/>
                    </a:ext>
                  </a:extLst>
                </p:cNvPr>
                <p:cNvSpPr/>
                <p:nvPr/>
              </p:nvSpPr>
              <p:spPr>
                <a:xfrm>
                  <a:off x="8990420" y="1669135"/>
                  <a:ext cx="2316759" cy="220486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𝑚</m:t>
                      </m:r>
                      <m:r>
                        <a:rPr lang="en-US" sz="3600" i="1">
                          <a:latin typeface="Cambria Math" panose="02040503050406030204" pitchFamily="18" charset="0"/>
                        </a:rPr>
                        <m:t>+</m:t>
                      </m:r>
                      <m:r>
                        <a:rPr lang="en-US" sz="3600" i="1">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Choice>
          <mc:Fallback xmlns="">
            <p:sp>
              <p:nvSpPr>
                <p:cNvPr id="38" name="Rectangle: Rounded Corners 37">
                  <a:extLst>
                    <a:ext uri="{FF2B5EF4-FFF2-40B4-BE49-F238E27FC236}">
                      <a16:creationId xmlns:a16="http://schemas.microsoft.com/office/drawing/2014/main" id="{AC3D0F44-1723-FB13-37DC-54D7F29CA88C}"/>
                    </a:ext>
                  </a:extLst>
                </p:cNvPr>
                <p:cNvSpPr>
                  <a:spLocks noRot="1" noChangeAspect="1" noMove="1" noResize="1" noEditPoints="1" noAdjustHandles="1" noChangeArrowheads="1" noChangeShapeType="1" noTextEdit="1"/>
                </p:cNvSpPr>
                <p:nvPr/>
              </p:nvSpPr>
              <p:spPr>
                <a:xfrm>
                  <a:off x="8990420" y="1669135"/>
                  <a:ext cx="2316759" cy="2204865"/>
                </a:xfrm>
                <a:prstGeom prst="roundRect">
                  <a:avLst/>
                </a:prstGeom>
                <a:blipFill>
                  <a:blip r:embed="rId5"/>
                  <a:stretch>
                    <a:fillRect/>
                  </a:stretch>
                </a:blipFill>
                <a:ln w="28575"/>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A130BF0C-91B6-65A9-999E-F8F922210908}"/>
                </a:ext>
              </a:extLst>
            </p:cNvPr>
            <p:cNvCxnSpPr>
              <a:cxnSpLocks/>
            </p:cNvCxnSpPr>
            <p:nvPr/>
          </p:nvCxnSpPr>
          <p:spPr>
            <a:xfrm>
              <a:off x="1598101" y="1911292"/>
              <a:ext cx="1" cy="376107"/>
            </a:xfrm>
            <a:prstGeom prst="line">
              <a:avLst/>
            </a:prstGeom>
            <a:ln w="28575"/>
          </p:spPr>
          <p:style>
            <a:lnRef idx="2">
              <a:schemeClr val="dk1"/>
            </a:lnRef>
            <a:fillRef idx="1">
              <a:schemeClr val="lt1"/>
            </a:fillRef>
            <a:effectRef idx="0">
              <a:schemeClr val="dk1"/>
            </a:effectRef>
            <a:fontRef idx="minor">
              <a:schemeClr val="dk1"/>
            </a:fontRef>
          </p:style>
        </p:cxnSp>
        <p:cxnSp>
          <p:nvCxnSpPr>
            <p:cNvPr id="40" name="Straight Arrow Connector 39">
              <a:extLst>
                <a:ext uri="{FF2B5EF4-FFF2-40B4-BE49-F238E27FC236}">
                  <a16:creationId xmlns:a16="http://schemas.microsoft.com/office/drawing/2014/main" id="{290E1695-B5E0-30A5-5D0D-4D2470A8EB34}"/>
                </a:ext>
              </a:extLst>
            </p:cNvPr>
            <p:cNvCxnSpPr>
              <a:cxnSpLocks/>
              <a:endCxn id="34" idx="1"/>
            </p:cNvCxnSpPr>
            <p:nvPr/>
          </p:nvCxnSpPr>
          <p:spPr>
            <a:xfrm flipV="1">
              <a:off x="1598101" y="1930866"/>
              <a:ext cx="1784059" cy="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41" name="Straight Connector 40">
              <a:extLst>
                <a:ext uri="{FF2B5EF4-FFF2-40B4-BE49-F238E27FC236}">
                  <a16:creationId xmlns:a16="http://schemas.microsoft.com/office/drawing/2014/main" id="{BFA8E000-E77A-E677-6748-8006711E9714}"/>
                </a:ext>
              </a:extLst>
            </p:cNvPr>
            <p:cNvCxnSpPr>
              <a:cxnSpLocks/>
              <a:stCxn id="33" idx="2"/>
            </p:cNvCxnSpPr>
            <p:nvPr/>
          </p:nvCxnSpPr>
          <p:spPr>
            <a:xfrm>
              <a:off x="1598101" y="3193409"/>
              <a:ext cx="0" cy="314588"/>
            </a:xfrm>
            <a:prstGeom prst="line">
              <a:avLst/>
            </a:prstGeom>
            <a:ln w="28575"/>
          </p:spPr>
          <p:style>
            <a:lnRef idx="2">
              <a:schemeClr val="dk1"/>
            </a:lnRef>
            <a:fillRef idx="1">
              <a:schemeClr val="lt1"/>
            </a:fillRef>
            <a:effectRef idx="0">
              <a:schemeClr val="dk1"/>
            </a:effectRef>
            <a:fontRef idx="minor">
              <a:schemeClr val="dk1"/>
            </a:fontRef>
          </p:style>
        </p:cxnSp>
        <p:cxnSp>
          <p:nvCxnSpPr>
            <p:cNvPr id="42" name="Straight Arrow Connector 41">
              <a:extLst>
                <a:ext uri="{FF2B5EF4-FFF2-40B4-BE49-F238E27FC236}">
                  <a16:creationId xmlns:a16="http://schemas.microsoft.com/office/drawing/2014/main" id="{6302FE6D-0093-258B-53B8-B5AE17AF49DE}"/>
                </a:ext>
              </a:extLst>
            </p:cNvPr>
            <p:cNvCxnSpPr>
              <a:cxnSpLocks/>
              <a:endCxn id="35" idx="1"/>
            </p:cNvCxnSpPr>
            <p:nvPr/>
          </p:nvCxnSpPr>
          <p:spPr>
            <a:xfrm flipV="1">
              <a:off x="1598101" y="3507996"/>
              <a:ext cx="1784059" cy="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43" name="Straight Arrow Connector 42">
              <a:extLst>
                <a:ext uri="{FF2B5EF4-FFF2-40B4-BE49-F238E27FC236}">
                  <a16:creationId xmlns:a16="http://schemas.microsoft.com/office/drawing/2014/main" id="{7814CD46-742B-30ED-18CE-422752175A7D}"/>
                </a:ext>
              </a:extLst>
            </p:cNvPr>
            <p:cNvCxnSpPr>
              <a:cxnSpLocks/>
              <a:endCxn id="36" idx="1"/>
            </p:cNvCxnSpPr>
            <p:nvPr/>
          </p:nvCxnSpPr>
          <p:spPr>
            <a:xfrm>
              <a:off x="4967722" y="2002214"/>
              <a:ext cx="1329290"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44" name="Straight Arrow Connector 43">
              <a:extLst>
                <a:ext uri="{FF2B5EF4-FFF2-40B4-BE49-F238E27FC236}">
                  <a16:creationId xmlns:a16="http://schemas.microsoft.com/office/drawing/2014/main" id="{A9B0D60A-308B-92CD-BAC8-3B66F3BD97E0}"/>
                </a:ext>
              </a:extLst>
            </p:cNvPr>
            <p:cNvCxnSpPr>
              <a:cxnSpLocks/>
              <a:stCxn id="35" idx="3"/>
              <a:endCxn id="37" idx="1"/>
            </p:cNvCxnSpPr>
            <p:nvPr/>
          </p:nvCxnSpPr>
          <p:spPr>
            <a:xfrm>
              <a:off x="4992801" y="3507996"/>
              <a:ext cx="1342284" cy="3196"/>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sp>
          <p:nvSpPr>
            <p:cNvPr id="45" name="Right Brace 44">
              <a:extLst>
                <a:ext uri="{FF2B5EF4-FFF2-40B4-BE49-F238E27FC236}">
                  <a16:creationId xmlns:a16="http://schemas.microsoft.com/office/drawing/2014/main" id="{67C2F972-58A1-B233-EACA-17F6C68D9E4C}"/>
                </a:ext>
              </a:extLst>
            </p:cNvPr>
            <p:cNvSpPr/>
            <p:nvPr/>
          </p:nvSpPr>
          <p:spPr>
            <a:xfrm>
              <a:off x="8403392" y="1841287"/>
              <a:ext cx="494950" cy="1853967"/>
            </a:xfrm>
            <a:prstGeom prst="rightBrac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3600">
                <a:latin typeface="Arial" panose="020B0604020202020204" pitchFamily="34" charset="0"/>
                <a:cs typeface="Arial" panose="020B0604020202020204" pitchFamily="34" charset="0"/>
              </a:endParaRPr>
            </a:p>
          </p:txBody>
        </p:sp>
      </p:grpSp>
      <p:sp>
        <p:nvSpPr>
          <p:cNvPr id="48" name="TextBox 47">
            <a:extLst>
              <a:ext uri="{FF2B5EF4-FFF2-40B4-BE49-F238E27FC236}">
                <a16:creationId xmlns:a16="http://schemas.microsoft.com/office/drawing/2014/main" id="{A8C46B32-8B33-DEFD-6619-7CEEA37B1DE3}"/>
              </a:ext>
            </a:extLst>
          </p:cNvPr>
          <p:cNvSpPr txBox="1"/>
          <p:nvPr/>
        </p:nvSpPr>
        <p:spPr>
          <a:xfrm>
            <a:off x="3494891" y="7945610"/>
            <a:ext cx="13946624" cy="1824923"/>
          </a:xfrm>
          <a:prstGeom prst="rect">
            <a:avLst/>
          </a:prstGeom>
          <a:noFill/>
        </p:spPr>
        <p:txBody>
          <a:bodyPr wrap="square">
            <a:spAutoFit/>
          </a:bodyPr>
          <a:lstStyle/>
          <a:p>
            <a:pPr algn="just">
              <a:lnSpc>
                <a:spcPct val="150000"/>
              </a:lnSpc>
              <a:spcAft>
                <a:spcPts val="800"/>
              </a:spcAft>
            </a:pPr>
            <a:r>
              <a:rPr lang="en-US" sz="4000">
                <a:latin typeface="Arial" panose="020B0604020202020204" pitchFamily="34" charset="0"/>
                <a:ea typeface="Calibri" panose="020F0502020204030204" pitchFamily="34" charset="0"/>
                <a:cs typeface="Arial" panose="020B0604020202020204" pitchFamily="34" charset="0"/>
              </a:rPr>
              <a:t>Từ đó em hãy khái quát thế nào là quy tắc cộng cho hai hành động</a:t>
            </a:r>
            <a:r>
              <a:rPr lang="en-US" sz="3600">
                <a:latin typeface="Arial" panose="020B0604020202020204" pitchFamily="34" charset="0"/>
                <a:ea typeface="Calibri" panose="020F0502020204030204" pitchFamily="34" charset="0"/>
                <a:cs typeface="Arial" panose="020B0604020202020204" pitchFamily="34" charset="0"/>
              </a:rPr>
              <a:t>.</a:t>
            </a:r>
          </a:p>
        </p:txBody>
      </p:sp>
      <p:sp>
        <p:nvSpPr>
          <p:cNvPr id="50" name="TextBox 49">
            <a:extLst>
              <a:ext uri="{FF2B5EF4-FFF2-40B4-BE49-F238E27FC236}">
                <a16:creationId xmlns:a16="http://schemas.microsoft.com/office/drawing/2014/main" id="{22A11C8E-D180-DCDC-D59E-B0A03ABB5221}"/>
              </a:ext>
            </a:extLst>
          </p:cNvPr>
          <p:cNvSpPr txBox="1"/>
          <p:nvPr/>
        </p:nvSpPr>
        <p:spPr>
          <a:xfrm>
            <a:off x="4572000" y="4957270"/>
            <a:ext cx="9144000" cy="369332"/>
          </a:xfrm>
          <a:prstGeom prst="rect">
            <a:avLst/>
          </a:prstGeom>
          <a:noFill/>
        </p:spPr>
        <p:txBody>
          <a:bodyPr wrap="square">
            <a:spAutoFit/>
          </a:bodyPr>
          <a:lstStyle/>
          <a:p>
            <a:endParaRPr lang="en-US">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E5E6661-F3DF-24DA-5490-4E11473196EA}"/>
              </a:ext>
            </a:extLst>
          </p:cNvPr>
          <p:cNvSpPr txBox="1"/>
          <p:nvPr/>
        </p:nvSpPr>
        <p:spPr>
          <a:xfrm>
            <a:off x="4572000" y="4957274"/>
            <a:ext cx="9144000" cy="646331"/>
          </a:xfrm>
          <a:prstGeom prst="rect">
            <a:avLst/>
          </a:prstGeom>
          <a:noFill/>
        </p:spPr>
        <p:txBody>
          <a:bodyPr wrap="square">
            <a:spAutoFit/>
          </a:bodyPr>
          <a:lstStyle/>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D37ABC15-EF8D-C925-5A1D-9A83CE8F5969}"/>
              </a:ext>
            </a:extLst>
          </p:cNvPr>
          <p:cNvSpPr txBox="1"/>
          <p:nvPr/>
        </p:nvSpPr>
        <p:spPr>
          <a:xfrm>
            <a:off x="3873779" y="4798654"/>
            <a:ext cx="9144000" cy="369332"/>
          </a:xfrm>
          <a:prstGeom prst="rect">
            <a:avLst/>
          </a:prstGeom>
          <a:noFill/>
        </p:spPr>
        <p:txBody>
          <a:bodyPr wrap="square">
            <a:spAutoFit/>
          </a:bodyPr>
          <a:lstStyle/>
          <a:p>
            <a:endParaRPr lang="en-US">
              <a:latin typeface="Arial" panose="020B0604020202020204" pitchFamily="34" charset="0"/>
              <a:cs typeface="Arial" panose="020B0604020202020204" pitchFamily="34" charset="0"/>
            </a:endParaRPr>
          </a:p>
        </p:txBody>
      </p:sp>
      <p:pic>
        <p:nvPicPr>
          <p:cNvPr id="55" name="Picture 23">
            <a:extLst>
              <a:ext uri="{FF2B5EF4-FFF2-40B4-BE49-F238E27FC236}">
                <a16:creationId xmlns:a16="http://schemas.microsoft.com/office/drawing/2014/main" id="{D4C9F960-CED9-6AB5-B308-19EED496521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97922" y="5400244"/>
            <a:ext cx="3325463" cy="4997280"/>
          </a:xfrm>
          <a:prstGeom prst="rect">
            <a:avLst/>
          </a:prstGeom>
        </p:spPr>
      </p:pic>
    </p:spTree>
    <p:extLst>
      <p:ext uri="{BB962C8B-B14F-4D97-AF65-F5344CB8AC3E}">
        <p14:creationId xmlns:p14="http://schemas.microsoft.com/office/powerpoint/2010/main" val="3771286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ppt_x"/>
                                          </p:val>
                                        </p:tav>
                                        <p:tav tm="100000">
                                          <p:val>
                                            <p:strVal val="#ppt_x"/>
                                          </p:val>
                                        </p:tav>
                                      </p:tavLst>
                                    </p:anim>
                                    <p:anim calcmode="lin" valueType="num">
                                      <p:cBhvr additive="base">
                                        <p:cTn id="25"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1006" flipH="1">
            <a:off x="639969" y="4421751"/>
            <a:ext cx="4303586" cy="432718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49273">
            <a:off x="13857850" y="620382"/>
            <a:ext cx="3688758" cy="2441287"/>
          </a:xfrm>
          <a:prstGeom prst="rect">
            <a:avLst/>
          </a:prstGeom>
        </p:spPr>
      </p:pic>
      <p:grpSp>
        <p:nvGrpSpPr>
          <p:cNvPr id="5" name="Group 5"/>
          <p:cNvGrpSpPr/>
          <p:nvPr/>
        </p:nvGrpSpPr>
        <p:grpSpPr>
          <a:xfrm>
            <a:off x="4103850" y="3029260"/>
            <a:ext cx="13489731" cy="6107708"/>
            <a:chOff x="0" y="0"/>
            <a:chExt cx="1783295" cy="1868155"/>
          </a:xfrm>
        </p:grpSpPr>
        <p:sp>
          <p:nvSpPr>
            <p:cNvPr id="6" name="Freeform 6"/>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txBody>
            <a:bodyPr/>
            <a:lstStyle/>
            <a:p>
              <a:endParaRPr lang="vi-VN"/>
            </a:p>
          </p:txBody>
        </p:sp>
        <p:sp>
          <p:nvSpPr>
            <p:cNvPr id="7" name="Freeform 7"/>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txBody>
            <a:bodyPr/>
            <a:lstStyle/>
            <a:p>
              <a:endParaRPr lang="vi-VN"/>
            </a:p>
          </p:txBody>
        </p:sp>
        <p:sp>
          <p:nvSpPr>
            <p:cNvPr id="8" name="Freeform 8"/>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txBody>
            <a:bodyPr/>
            <a:lstStyle/>
            <a:p>
              <a:endParaRPr lang="vi-VN"/>
            </a:p>
          </p:txBody>
        </p:sp>
      </p:grpSp>
      <p:grpSp>
        <p:nvGrpSpPr>
          <p:cNvPr id="13" name="Group 13"/>
          <p:cNvGrpSpPr/>
          <p:nvPr/>
        </p:nvGrpSpPr>
        <p:grpSpPr>
          <a:xfrm>
            <a:off x="4572000" y="2924144"/>
            <a:ext cx="5609707" cy="929118"/>
            <a:chOff x="0" y="0"/>
            <a:chExt cx="12322884" cy="1913890"/>
          </a:xfrm>
        </p:grpSpPr>
        <p:sp>
          <p:nvSpPr>
            <p:cNvPr id="14" name="Freeform 14"/>
            <p:cNvSpPr/>
            <p:nvPr/>
          </p:nvSpPr>
          <p:spPr>
            <a:xfrm>
              <a:off x="0" y="0"/>
              <a:ext cx="12322884" cy="1913890"/>
            </a:xfrm>
            <a:custGeom>
              <a:avLst/>
              <a:gdLst/>
              <a:ahLst/>
              <a:cxnLst/>
              <a:rect l="l" t="t" r="r" b="b"/>
              <a:pathLst>
                <a:path w="12322884" h="1913890">
                  <a:moveTo>
                    <a:pt x="12322884" y="956945"/>
                  </a:moveTo>
                  <a:lnTo>
                    <a:pt x="12322884" y="956945"/>
                  </a:lnTo>
                  <a:cubicBezTo>
                    <a:pt x="12322884" y="1485392"/>
                    <a:pt x="11894514" y="1913890"/>
                    <a:pt x="11365940" y="1913890"/>
                  </a:cubicBezTo>
                  <a:lnTo>
                    <a:pt x="956945" y="1913890"/>
                  </a:lnTo>
                  <a:cubicBezTo>
                    <a:pt x="428371" y="1913890"/>
                    <a:pt x="0" y="1485392"/>
                    <a:pt x="0" y="956945"/>
                  </a:cubicBezTo>
                  <a:lnTo>
                    <a:pt x="0" y="956945"/>
                  </a:lnTo>
                  <a:cubicBezTo>
                    <a:pt x="0" y="428371"/>
                    <a:pt x="428371" y="0"/>
                    <a:pt x="956945" y="0"/>
                  </a:cubicBezTo>
                  <a:lnTo>
                    <a:pt x="11365939" y="0"/>
                  </a:lnTo>
                  <a:cubicBezTo>
                    <a:pt x="11894386" y="0"/>
                    <a:pt x="12322884" y="428371"/>
                    <a:pt x="12322884" y="956945"/>
                  </a:cubicBezTo>
                  <a:close/>
                </a:path>
              </a:pathLst>
            </a:custGeom>
            <a:solidFill>
              <a:srgbClr val="B9DDBF"/>
            </a:solidFill>
          </p:spPr>
          <p:txBody>
            <a:bodyPr/>
            <a:lstStyle/>
            <a:p>
              <a:endParaRPr lang="vi-VN"/>
            </a:p>
          </p:txBody>
        </p:sp>
      </p:grpSp>
      <p:sp>
        <p:nvSpPr>
          <p:cNvPr id="19" name="TextBox 19"/>
          <p:cNvSpPr txBox="1"/>
          <p:nvPr/>
        </p:nvSpPr>
        <p:spPr>
          <a:xfrm>
            <a:off x="328311" y="1287845"/>
            <a:ext cx="3481689" cy="112736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ts val="9900"/>
              </a:lnSpc>
            </a:pPr>
            <a:r>
              <a:rPr lang="en-US" sz="6000">
                <a:solidFill>
                  <a:schemeClr val="tx1"/>
                </a:solidFill>
                <a:latin typeface="Arial" panose="020B0604020202020204" pitchFamily="34" charset="0"/>
                <a:cs typeface="Arial" panose="020B0604020202020204" pitchFamily="34" charset="0"/>
              </a:rPr>
              <a:t>Kết luận</a:t>
            </a:r>
            <a:endParaRPr lang="en-US" sz="3200">
              <a:solidFill>
                <a:srgbClr val="FFF3ED"/>
              </a:solidFill>
              <a:latin typeface="Arial" panose="020B0604020202020204" pitchFamily="34" charset="0"/>
              <a:cs typeface="Arial" panose="020B0604020202020204" pitchFamily="34" charset="0"/>
            </a:endParaRPr>
          </a:p>
        </p:txBody>
      </p:sp>
      <p:sp>
        <p:nvSpPr>
          <p:cNvPr id="22" name="TextBox 22"/>
          <p:cNvSpPr txBox="1"/>
          <p:nvPr/>
        </p:nvSpPr>
        <p:spPr>
          <a:xfrm>
            <a:off x="3182434" y="3317219"/>
            <a:ext cx="8388837" cy="428643"/>
          </a:xfrm>
          <a:prstGeom prst="rect">
            <a:avLst/>
          </a:prstGeom>
        </p:spPr>
        <p:txBody>
          <a:bodyPr wrap="square" lIns="0" tIns="0" rIns="0" bIns="0" rtlCol="0" anchor="t">
            <a:spAutoFit/>
          </a:bodyPr>
          <a:lstStyle/>
          <a:p>
            <a:pPr algn="ctr">
              <a:lnSpc>
                <a:spcPts val="2999"/>
              </a:lnSpc>
            </a:pPr>
            <a:r>
              <a:rPr lang="en-US" sz="4800" b="1">
                <a:latin typeface="Arial" panose="020B0604020202020204" pitchFamily="34" charset="0"/>
                <a:cs typeface="Arial" panose="020B0604020202020204" pitchFamily="34" charset="0"/>
              </a:rPr>
              <a:t>Quy tắc cộng</a:t>
            </a:r>
          </a:p>
        </p:txBody>
      </p:sp>
      <p:sp>
        <p:nvSpPr>
          <p:cNvPr id="25" name="TextBox 24">
            <a:extLst>
              <a:ext uri="{FF2B5EF4-FFF2-40B4-BE49-F238E27FC236}">
                <a16:creationId xmlns:a16="http://schemas.microsoft.com/office/drawing/2014/main" id="{732699F2-B383-729C-1B7C-CF8D762218B5}"/>
              </a:ext>
            </a:extLst>
          </p:cNvPr>
          <p:cNvSpPr txBox="1"/>
          <p:nvPr/>
        </p:nvSpPr>
        <p:spPr>
          <a:xfrm>
            <a:off x="4658258" y="3850978"/>
            <a:ext cx="12363677" cy="4594912"/>
          </a:xfrm>
          <a:prstGeom prst="rect">
            <a:avLst/>
          </a:prstGeom>
          <a:noFill/>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Một công việc được hoàn thành bởi một trong hai hành động. Nếu hành động thứ nhất có m cách thực hiện, hành động thứ hai có n cách thực hiện (các cách thực hiện của cả hai hành động là khác nhau đôi một) thì công việc đó có m + n cách hoàn thành. </a:t>
            </a:r>
            <a:endParaRPr lang="en-US" sz="400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1741</Words>
  <Application>Microsoft Office PowerPoint</Application>
  <PresentationFormat>Custom</PresentationFormat>
  <Paragraphs>149</Paragraphs>
  <Slides>26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Wingdings</vt:lpstr>
      <vt:lpstr>Cambria Math</vt:lpstr>
      <vt:lpstr>Symbol</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Admin</cp:lastModifiedBy>
  <cp:revision>3</cp:revision>
  <dcterms:created xsi:type="dcterms:W3CDTF">2006-08-16T00:00:00Z</dcterms:created>
  <dcterms:modified xsi:type="dcterms:W3CDTF">2025-01-22T13:43:31Z</dcterms:modified>
  <dc:identifier>DAFSuT1GYQE</dc:identifier>
</cp:coreProperties>
</file>