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5" r:id="rId2"/>
    <p:sldId id="501" r:id="rId3"/>
    <p:sldId id="500" r:id="rId4"/>
    <p:sldId id="461" r:id="rId5"/>
    <p:sldId id="499" r:id="rId6"/>
    <p:sldId id="502" r:id="rId7"/>
    <p:sldId id="484" r:id="rId8"/>
    <p:sldId id="495" r:id="rId9"/>
    <p:sldId id="504" r:id="rId10"/>
    <p:sldId id="503" r:id="rId11"/>
    <p:sldId id="505" r:id="rId12"/>
    <p:sldId id="506" r:id="rId13"/>
    <p:sldId id="507" r:id="rId14"/>
    <p:sldId id="509" r:id="rId15"/>
    <p:sldId id="508" r:id="rId16"/>
    <p:sldId id="278" r:id="rId17"/>
    <p:sldId id="510" r:id="rId18"/>
    <p:sldId id="497" r:id="rId19"/>
    <p:sldId id="512" r:id="rId20"/>
    <p:sldId id="511" r:id="rId21"/>
    <p:sldId id="513" r:id="rId22"/>
    <p:sldId id="514" r:id="rId23"/>
    <p:sldId id="515" r:id="rId24"/>
    <p:sldId id="516" r:id="rId25"/>
    <p:sldId id="261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07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33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80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3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5.png"/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12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Relationship Id="rId1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50.svg"/><Relationship Id="rId4" Type="http://schemas.openxmlformats.org/officeDocument/2006/relationships/image" Target="../media/image62.sv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76.png"/><Relationship Id="rId5" Type="http://schemas.openxmlformats.org/officeDocument/2006/relationships/image" Target="../media/image45.png"/><Relationship Id="rId15" Type="http://schemas.openxmlformats.org/officeDocument/2006/relationships/image" Target="../media/image80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7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6.png"/><Relationship Id="rId18" Type="http://schemas.openxmlformats.org/officeDocument/2006/relationships/image" Target="../media/image81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microsoft.com/office/2007/relationships/hdphoto" Target="../media/hdphoto7.wdp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82.png"/><Relationship Id="rId5" Type="http://schemas.openxmlformats.org/officeDocument/2006/relationships/image" Target="../media/image45.png"/><Relationship Id="rId15" Type="http://schemas.openxmlformats.org/officeDocument/2006/relationships/image" Target="../media/image78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7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5.png"/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12" Type="http://schemas.openxmlformats.org/officeDocument/2006/relationships/image" Target="../media/image8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Relationship Id="rId1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8.sv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689693" y="2511524"/>
            <a:ext cx="6858002" cy="1834953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514102" y="5901070"/>
            <a:ext cx="4672905" cy="751844"/>
            <a:chOff x="0" y="0"/>
            <a:chExt cx="9345810" cy="186420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844" y="0"/>
                <a:ext cx="1213078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13078" h="206940">
                    <a:moveTo>
                      <a:pt x="218760" y="0"/>
                    </a:moveTo>
                    <a:lnTo>
                      <a:pt x="1197518" y="0"/>
                    </a:lnTo>
                    <a:cubicBezTo>
                      <a:pt x="1203332" y="0"/>
                      <a:pt x="1208579" y="3488"/>
                      <a:pt x="1210829" y="8850"/>
                    </a:cubicBezTo>
                    <a:cubicBezTo>
                      <a:pt x="1213078" y="14212"/>
                      <a:pt x="1211891" y="20399"/>
                      <a:pt x="1207817" y="24548"/>
                    </a:cubicBezTo>
                    <a:lnTo>
                      <a:pt x="1052827" y="182392"/>
                    </a:lnTo>
                    <a:cubicBezTo>
                      <a:pt x="1037408" y="198094"/>
                      <a:pt x="1016325" y="206940"/>
                      <a:pt x="994318" y="206940"/>
                    </a:cubicBezTo>
                    <a:lnTo>
                      <a:pt x="15560" y="206940"/>
                    </a:lnTo>
                    <a:cubicBezTo>
                      <a:pt x="9746" y="206940"/>
                      <a:pt x="4499" y="203452"/>
                      <a:pt x="2249" y="198090"/>
                    </a:cubicBezTo>
                    <a:cubicBezTo>
                      <a:pt x="0" y="192728"/>
                      <a:pt x="1187" y="186541"/>
                      <a:pt x="5261" y="182392"/>
                    </a:cubicBezTo>
                    <a:lnTo>
                      <a:pt x="160251" y="24548"/>
                    </a:lnTo>
                    <a:cubicBezTo>
                      <a:pt x="175670" y="8846"/>
                      <a:pt x="196753" y="0"/>
                      <a:pt x="218760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329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51974" y="1170495"/>
              <a:ext cx="4192850" cy="693710"/>
              <a:chOff x="0" y="0"/>
              <a:chExt cx="1250766" cy="2069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2107" y="0"/>
                <a:ext cx="1206553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06553" h="206940">
                    <a:moveTo>
                      <a:pt x="221454" y="0"/>
                    </a:moveTo>
                    <a:lnTo>
                      <a:pt x="1188298" y="0"/>
                    </a:lnTo>
                    <a:cubicBezTo>
                      <a:pt x="1195119" y="0"/>
                      <a:pt x="1201274" y="4093"/>
                      <a:pt x="1203913" y="10382"/>
                    </a:cubicBezTo>
                    <a:cubicBezTo>
                      <a:pt x="1206552" y="16672"/>
                      <a:pt x="1205160" y="23932"/>
                      <a:pt x="1200381" y="28799"/>
                    </a:cubicBezTo>
                    <a:lnTo>
                      <a:pt x="1053737" y="178141"/>
                    </a:lnTo>
                    <a:cubicBezTo>
                      <a:pt x="1035649" y="196563"/>
                      <a:pt x="1010915" y="206940"/>
                      <a:pt x="985098" y="206940"/>
                    </a:cubicBezTo>
                    <a:lnTo>
                      <a:pt x="18254" y="206940"/>
                    </a:lnTo>
                    <a:cubicBezTo>
                      <a:pt x="11433" y="206940"/>
                      <a:pt x="5278" y="202848"/>
                      <a:pt x="2639" y="196558"/>
                    </a:cubicBezTo>
                    <a:cubicBezTo>
                      <a:pt x="0" y="190268"/>
                      <a:pt x="1392" y="183008"/>
                      <a:pt x="6171" y="178141"/>
                    </a:cubicBezTo>
                    <a:lnTo>
                      <a:pt x="152815" y="28799"/>
                    </a:lnTo>
                    <a:cubicBezTo>
                      <a:pt x="170903" y="10377"/>
                      <a:pt x="195637" y="0"/>
                      <a:pt x="221454" y="0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329"/>
                  </a:lnSpc>
                </a:pPr>
                <a:endParaRPr sz="120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6527465" y="5887885"/>
            <a:ext cx="3305297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2000" dirty="0">
                <a:solidFill>
                  <a:srgbClr val="FCFEFF"/>
                </a:solidFill>
                <a:latin typeface="Source Sans Pro Bold"/>
              </a:rPr>
              <a:t>       PPT TRẦN LÊ THANH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DA8F1860-F51B-0532-237A-F8821ADDD7EF}"/>
              </a:ext>
            </a:extLst>
          </p:cNvPr>
          <p:cNvSpPr/>
          <p:nvPr/>
        </p:nvSpPr>
        <p:spPr>
          <a:xfrm rot="584447">
            <a:off x="10835566" y="5388591"/>
            <a:ext cx="1460931" cy="1430887"/>
          </a:xfrm>
          <a:custGeom>
            <a:avLst/>
            <a:gdLst/>
            <a:ahLst/>
            <a:cxnLst/>
            <a:rect l="l" t="t" r="r" b="b"/>
            <a:pathLst>
              <a:path w="2979759" h="3052249">
                <a:moveTo>
                  <a:pt x="0" y="0"/>
                </a:moveTo>
                <a:lnTo>
                  <a:pt x="2979759" y="0"/>
                </a:lnTo>
                <a:lnTo>
                  <a:pt x="2979759" y="3052250"/>
                </a:lnTo>
                <a:lnTo>
                  <a:pt x="0" y="3052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6D58CC05-FEE6-2C6E-0133-00AFD92F3A8A}"/>
              </a:ext>
            </a:extLst>
          </p:cNvPr>
          <p:cNvSpPr/>
          <p:nvPr/>
        </p:nvSpPr>
        <p:spPr>
          <a:xfrm>
            <a:off x="-677792" y="-1087663"/>
            <a:ext cx="2157629" cy="2100991"/>
          </a:xfrm>
          <a:custGeom>
            <a:avLst/>
            <a:gdLst/>
            <a:ahLst/>
            <a:cxnLst/>
            <a:rect l="l" t="t" r="r" b="b"/>
            <a:pathLst>
              <a:path w="3236444" h="3151487">
                <a:moveTo>
                  <a:pt x="0" y="0"/>
                </a:moveTo>
                <a:lnTo>
                  <a:pt x="3236444" y="0"/>
                </a:lnTo>
                <a:lnTo>
                  <a:pt x="3236444" y="3151487"/>
                </a:lnTo>
                <a:lnTo>
                  <a:pt x="0" y="3151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7000"/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528C5B7-BA74-3921-CAD9-2706A7E80FB5}"/>
              </a:ext>
            </a:extLst>
          </p:cNvPr>
          <p:cNvGrpSpPr/>
          <p:nvPr/>
        </p:nvGrpSpPr>
        <p:grpSpPr>
          <a:xfrm>
            <a:off x="1909759" y="1454950"/>
            <a:ext cx="8510052" cy="3899230"/>
            <a:chOff x="0" y="-38100"/>
            <a:chExt cx="2982731" cy="158703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B8FD3DE-D5E7-A2E5-B0E6-F5F299035887}"/>
                </a:ext>
              </a:extLst>
            </p:cNvPr>
            <p:cNvSpPr/>
            <p:nvPr/>
          </p:nvSpPr>
          <p:spPr>
            <a:xfrm>
              <a:off x="0" y="0"/>
              <a:ext cx="2982731" cy="1548931"/>
            </a:xfrm>
            <a:custGeom>
              <a:avLst/>
              <a:gdLst/>
              <a:ahLst/>
              <a:cxnLst/>
              <a:rect l="l" t="t" r="r" b="b"/>
              <a:pathLst>
                <a:path w="2982731" h="1765653">
                  <a:moveTo>
                    <a:pt x="21192" y="0"/>
                  </a:moveTo>
                  <a:lnTo>
                    <a:pt x="2961539" y="0"/>
                  </a:lnTo>
                  <a:cubicBezTo>
                    <a:pt x="2967159" y="0"/>
                    <a:pt x="2972549" y="2233"/>
                    <a:pt x="2976524" y="6207"/>
                  </a:cubicBezTo>
                  <a:cubicBezTo>
                    <a:pt x="2980498" y="10181"/>
                    <a:pt x="2982731" y="15571"/>
                    <a:pt x="2982731" y="21192"/>
                  </a:cubicBezTo>
                  <a:lnTo>
                    <a:pt x="2982731" y="1744461"/>
                  </a:lnTo>
                  <a:cubicBezTo>
                    <a:pt x="2982731" y="1750082"/>
                    <a:pt x="2980498" y="1755472"/>
                    <a:pt x="2976524" y="1759446"/>
                  </a:cubicBezTo>
                  <a:cubicBezTo>
                    <a:pt x="2972549" y="1763421"/>
                    <a:pt x="2967159" y="1765653"/>
                    <a:pt x="2961539" y="1765653"/>
                  </a:cubicBezTo>
                  <a:lnTo>
                    <a:pt x="21192" y="1765653"/>
                  </a:lnTo>
                  <a:cubicBezTo>
                    <a:pt x="15571" y="1765653"/>
                    <a:pt x="10181" y="1763421"/>
                    <a:pt x="6207" y="1759446"/>
                  </a:cubicBezTo>
                  <a:cubicBezTo>
                    <a:pt x="2233" y="1755472"/>
                    <a:pt x="0" y="1750082"/>
                    <a:pt x="0" y="1744461"/>
                  </a:cubicBezTo>
                  <a:lnTo>
                    <a:pt x="0" y="21192"/>
                  </a:lnTo>
                  <a:cubicBezTo>
                    <a:pt x="0" y="15571"/>
                    <a:pt x="2233" y="10181"/>
                    <a:pt x="6207" y="6207"/>
                  </a:cubicBezTo>
                  <a:cubicBezTo>
                    <a:pt x="10181" y="2233"/>
                    <a:pt x="15571" y="0"/>
                    <a:pt x="2119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E9FFB9F7-73EF-8CB8-4C6D-54B1A70EF558}"/>
                </a:ext>
              </a:extLst>
            </p:cNvPr>
            <p:cNvSpPr txBox="1"/>
            <p:nvPr/>
          </p:nvSpPr>
          <p:spPr>
            <a:xfrm>
              <a:off x="0" y="-38100"/>
              <a:ext cx="2982731" cy="1562140"/>
            </a:xfrm>
            <a:prstGeom prst="rect">
              <a:avLst/>
            </a:prstGeom>
            <a:grpFill/>
            <a:ln>
              <a:solidFill>
                <a:srgbClr val="3333FF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01B178BB-65B5-9C93-00F5-8A35CF9D49E7}"/>
              </a:ext>
            </a:extLst>
          </p:cNvPr>
          <p:cNvSpPr/>
          <p:nvPr/>
        </p:nvSpPr>
        <p:spPr>
          <a:xfrm rot="-5268899">
            <a:off x="-317416" y="6059571"/>
            <a:ext cx="1771310" cy="1932635"/>
          </a:xfrm>
          <a:custGeom>
            <a:avLst/>
            <a:gdLst/>
            <a:ahLst/>
            <a:cxnLst/>
            <a:rect l="l" t="t" r="r" b="b"/>
            <a:pathLst>
              <a:path w="4450576" h="4055588">
                <a:moveTo>
                  <a:pt x="0" y="0"/>
                </a:moveTo>
                <a:lnTo>
                  <a:pt x="4450576" y="0"/>
                </a:lnTo>
                <a:lnTo>
                  <a:pt x="4450576" y="4055588"/>
                </a:lnTo>
                <a:lnTo>
                  <a:pt x="0" y="4055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06339708-0DE2-8E02-FA33-AB1A86BBE583}"/>
              </a:ext>
            </a:extLst>
          </p:cNvPr>
          <p:cNvSpPr txBox="1"/>
          <p:nvPr/>
        </p:nvSpPr>
        <p:spPr>
          <a:xfrm>
            <a:off x="2326849" y="2084770"/>
            <a:ext cx="790586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65">
                <a:solidFill>
                  <a:srgbClr val="3C3C3D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itka Subheading Semibold" pitchFamily="2" charset="0"/>
              </a:rPr>
              <a:t>CHÀO MỪNG CÁC EM ĐẾN VỚI TIẾT HỌC HÔM NAY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BA7B4A2B-231B-CDE0-8D61-327DC2564467}"/>
              </a:ext>
            </a:extLst>
          </p:cNvPr>
          <p:cNvSpPr txBox="1"/>
          <p:nvPr/>
        </p:nvSpPr>
        <p:spPr>
          <a:xfrm>
            <a:off x="8121445" y="6198722"/>
            <a:ext cx="1586028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1400" dirty="0" err="1">
                <a:solidFill>
                  <a:srgbClr val="3333FF"/>
                </a:solidFill>
                <a:latin typeface="Source Sans Pro Bold"/>
              </a:rPr>
              <a:t>Zalo</a:t>
            </a:r>
            <a:r>
              <a:rPr lang="en-US" sz="1400" dirty="0">
                <a:solidFill>
                  <a:srgbClr val="3333FF"/>
                </a:solidFill>
                <a:latin typeface="Source Sans Pro Bold"/>
              </a:rPr>
              <a:t> 0919167751</a:t>
            </a: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215FEB99-3402-EC36-5DED-334CEB2E1260}"/>
              </a:ext>
            </a:extLst>
          </p:cNvPr>
          <p:cNvGrpSpPr/>
          <p:nvPr/>
        </p:nvGrpSpPr>
        <p:grpSpPr>
          <a:xfrm>
            <a:off x="12356" y="82488"/>
            <a:ext cx="12167288" cy="785756"/>
            <a:chOff x="0" y="0"/>
            <a:chExt cx="4274726" cy="20281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90F6CA5-23DB-8016-6533-96BCFB9B8901}"/>
                </a:ext>
              </a:extLst>
            </p:cNvPr>
            <p:cNvSpPr/>
            <p:nvPr/>
          </p:nvSpPr>
          <p:spPr>
            <a:xfrm>
              <a:off x="0" y="0"/>
              <a:ext cx="4274726" cy="202815"/>
            </a:xfrm>
            <a:custGeom>
              <a:avLst/>
              <a:gdLst/>
              <a:ahLst/>
              <a:cxnLst/>
              <a:rect l="l" t="t" r="r" b="b"/>
              <a:pathLst>
                <a:path w="4274726" h="202815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55116"/>
                  </a:lnTo>
                  <a:cubicBezTo>
                    <a:pt x="4274726" y="167766"/>
                    <a:pt x="4269700" y="179899"/>
                    <a:pt x="4260755" y="188844"/>
                  </a:cubicBezTo>
                  <a:cubicBezTo>
                    <a:pt x="4251809" y="197790"/>
                    <a:pt x="4239677" y="202815"/>
                    <a:pt x="4227026" y="202815"/>
                  </a:cubicBezTo>
                  <a:lnTo>
                    <a:pt x="47700" y="202815"/>
                  </a:lnTo>
                  <a:cubicBezTo>
                    <a:pt x="35049" y="202815"/>
                    <a:pt x="22916" y="197790"/>
                    <a:pt x="13971" y="188844"/>
                  </a:cubicBezTo>
                  <a:cubicBezTo>
                    <a:pt x="5025" y="179899"/>
                    <a:pt x="0" y="167766"/>
                    <a:pt x="0" y="155116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9FFE5"/>
            </a:solidFill>
            <a:ln w="190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</a:rPr>
                <a:t>BÀI GIẢNG POWERPOINT TOÁN 12 - CD</a:t>
              </a: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5CEA9DB4-25DC-AF76-0CFC-87948A8EDF13}"/>
                </a:ext>
              </a:extLst>
            </p:cNvPr>
            <p:cNvSpPr txBox="1"/>
            <p:nvPr/>
          </p:nvSpPr>
          <p:spPr>
            <a:xfrm>
              <a:off x="0" y="-9525"/>
              <a:ext cx="4274726" cy="212340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>
                <a:lnSpc>
                  <a:spcPts val="1386"/>
                </a:lnSpc>
                <a:spcBef>
                  <a:spcPct val="0"/>
                </a:spcBef>
              </a:pPr>
              <a:r>
                <a:rPr lang="en-US" sz="1066">
                  <a:solidFill>
                    <a:srgbClr val="44000A"/>
                  </a:solidFill>
                  <a:latin typeface="Muli"/>
                </a:rPr>
                <a:t>                                                                                                                                      </a:t>
              </a:r>
            </a:p>
          </p:txBody>
        </p:sp>
      </p:grpSp>
      <p:sp>
        <p:nvSpPr>
          <p:cNvPr id="38" name="Freeform 2">
            <a:extLst>
              <a:ext uri="{FF2B5EF4-FFF2-40B4-BE49-F238E27FC236}">
                <a16:creationId xmlns:a16="http://schemas.microsoft.com/office/drawing/2014/main" id="{2ECC247C-AD76-46B1-95DE-821EB091C9FB}"/>
              </a:ext>
            </a:extLst>
          </p:cNvPr>
          <p:cNvSpPr/>
          <p:nvPr/>
        </p:nvSpPr>
        <p:spPr>
          <a:xfrm flipH="1">
            <a:off x="10902528" y="4552826"/>
            <a:ext cx="1055195" cy="1400998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81EBAB2F-B02A-428D-085F-59FFE61157CF}"/>
              </a:ext>
            </a:extLst>
          </p:cNvPr>
          <p:cNvSpPr/>
          <p:nvPr/>
        </p:nvSpPr>
        <p:spPr>
          <a:xfrm>
            <a:off x="270928" y="801958"/>
            <a:ext cx="1385857" cy="128281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01CD6BB7-A189-FB46-96EB-47436B7BEADC}"/>
              </a:ext>
            </a:extLst>
          </p:cNvPr>
          <p:cNvSpPr/>
          <p:nvPr/>
        </p:nvSpPr>
        <p:spPr>
          <a:xfrm flipH="1">
            <a:off x="274952" y="3770705"/>
            <a:ext cx="3493316" cy="3004807"/>
          </a:xfrm>
          <a:custGeom>
            <a:avLst/>
            <a:gdLst/>
            <a:ahLst/>
            <a:cxnLst/>
            <a:rect l="l" t="t" r="r" b="b"/>
            <a:pathLst>
              <a:path w="5778474" h="4507210">
                <a:moveTo>
                  <a:pt x="0" y="0"/>
                </a:moveTo>
                <a:lnTo>
                  <a:pt x="5778474" y="0"/>
                </a:lnTo>
                <a:lnTo>
                  <a:pt x="5778474" y="4507210"/>
                </a:lnTo>
                <a:lnTo>
                  <a:pt x="0" y="4507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65D9E3A9-C201-D160-8E43-B6BE492117C8}"/>
              </a:ext>
            </a:extLst>
          </p:cNvPr>
          <p:cNvSpPr/>
          <p:nvPr/>
        </p:nvSpPr>
        <p:spPr>
          <a:xfrm>
            <a:off x="11136805" y="988366"/>
            <a:ext cx="1202137" cy="1525573"/>
          </a:xfrm>
          <a:custGeom>
            <a:avLst/>
            <a:gdLst/>
            <a:ahLst/>
            <a:cxnLst/>
            <a:rect l="l" t="t" r="r" b="b"/>
            <a:pathLst>
              <a:path w="2895048" h="3421643">
                <a:moveTo>
                  <a:pt x="0" y="0"/>
                </a:moveTo>
                <a:lnTo>
                  <a:pt x="2895048" y="0"/>
                </a:lnTo>
                <a:lnTo>
                  <a:pt x="2895048" y="3421643"/>
                </a:lnTo>
                <a:lnTo>
                  <a:pt x="0" y="3421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b) Quan </a:t>
            </a:r>
            <a:r>
              <a:rPr lang="en-US" sz="2800" dirty="0" err="1"/>
              <a:t>sát</a:t>
            </a:r>
            <a:r>
              <a:rPr lang="en-US" sz="2800" dirty="0"/>
              <a:t> </a:t>
            </a:r>
            <a:r>
              <a:rPr lang="en-US" sz="2800" i="1" dirty="0" err="1"/>
              <a:t>Hình</a:t>
            </a:r>
            <a:r>
              <a:rPr lang="en-US" sz="2800" i="1" dirty="0"/>
              <a:t> 2</a:t>
            </a:r>
            <a:r>
              <a:rPr lang="en-US" sz="2800" dirty="0"/>
              <a:t> ta </a:t>
            </a:r>
            <a:r>
              <a:rPr lang="en-US" sz="2800" dirty="0" err="1"/>
              <a:t>thấy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(– ∞; 0),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y = f(x) = x</a:t>
            </a:r>
            <a:r>
              <a:rPr lang="en-US" sz="2800" baseline="30000" dirty="0"/>
              <a:t>2</a:t>
            </a:r>
            <a:r>
              <a:rPr lang="en-US" sz="2800" dirty="0"/>
              <a:t> 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qua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nghịch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(– ∞; 0).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(0; + ∞),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y = f(x) = x</a:t>
            </a:r>
            <a:r>
              <a:rPr lang="en-US" sz="2800" baseline="30000" dirty="0"/>
              <a:t>2</a:t>
            </a:r>
            <a:r>
              <a:rPr lang="en-US" sz="2800" dirty="0"/>
              <a:t> 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qua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(0; + ∞).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2x &gt; 0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x ∈ (0; + ∞) </a:t>
            </a:r>
            <a:r>
              <a:rPr lang="en-US" sz="2800" dirty="0" err="1"/>
              <a:t>và</a:t>
            </a:r>
            <a:r>
              <a:rPr lang="en-US" sz="2800" dirty="0"/>
              <a:t> 2x &lt; 0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x ∈ (– ∞; 0).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f</a:t>
            </a:r>
            <a:r>
              <a:rPr lang="en-US" sz="2800" i="1" dirty="0"/>
              <a:t>'</a:t>
            </a:r>
            <a:r>
              <a:rPr lang="en-US" sz="2800" dirty="0"/>
              <a:t>(x) &gt; 0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x ∈ (0; + ∞) </a:t>
            </a:r>
            <a:r>
              <a:rPr lang="en-US" sz="2800" dirty="0" err="1"/>
              <a:t>và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&lt; 0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x ∈ (– ∞; 0).</a:t>
            </a:r>
          </a:p>
        </p:txBody>
      </p:sp>
    </p:spTree>
    <p:extLst>
      <p:ext uri="{BB962C8B-B14F-4D97-AF65-F5344CB8AC3E}">
        <p14:creationId xmlns:p14="http://schemas.microsoft.com/office/powerpoint/2010/main" val="86204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(– ∞; 0),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f(x)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f</a:t>
            </a:r>
            <a:r>
              <a:rPr lang="en-US" i="1" dirty="0"/>
              <a:t>'</a:t>
            </a:r>
            <a:r>
              <a:rPr lang="en-US" dirty="0"/>
              <a:t>(x) &lt; 0.</a:t>
            </a:r>
          </a:p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(0; + ∞),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f(x)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f</a:t>
            </a:r>
            <a:r>
              <a:rPr lang="en-US" i="1" dirty="0"/>
              <a:t>'</a:t>
            </a:r>
            <a:r>
              <a:rPr lang="en-US" dirty="0"/>
              <a:t>(x) &gt; 0.</a:t>
            </a:r>
          </a:p>
          <a:p>
            <a:r>
              <a:rPr lang="en-US" dirty="0" err="1"/>
              <a:t>Với</a:t>
            </a:r>
            <a:r>
              <a:rPr lang="en-US" dirty="0"/>
              <a:t> x = 0, ta </a:t>
            </a:r>
            <a:r>
              <a:rPr lang="en-US" dirty="0" err="1"/>
              <a:t>có</a:t>
            </a:r>
            <a:r>
              <a:rPr lang="en-US" dirty="0"/>
              <a:t> f(0) = 0</a:t>
            </a:r>
            <a:r>
              <a:rPr lang="en-US" baseline="30000" dirty="0"/>
              <a:t>2</a:t>
            </a:r>
            <a:r>
              <a:rPr lang="en-US" dirty="0"/>
              <a:t> = 0 </a:t>
            </a:r>
            <a:r>
              <a:rPr lang="en-US" dirty="0" err="1"/>
              <a:t>và</a:t>
            </a:r>
            <a:r>
              <a:rPr lang="en-US" dirty="0"/>
              <a:t> f</a:t>
            </a:r>
            <a:r>
              <a:rPr lang="en-US" i="1" dirty="0"/>
              <a:t>'</a:t>
            </a:r>
            <a:r>
              <a:rPr lang="en-US" dirty="0"/>
              <a:t>(0) = 2 ∙ 0 = 0.</a:t>
            </a:r>
          </a:p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20" name="Picture 19" descr="Hoạt động 1 trang 5 Toán 12 Tập 1 Cánh diều | Giải Toán 12">
            <a:extLst>
              <a:ext uri="{FF2B5EF4-FFF2-40B4-BE49-F238E27FC236}">
                <a16:creationId xmlns:a16="http://schemas.microsoft.com/office/drawing/2014/main" id="{8F139123-E794-4549-B832-FD889CF48FEE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58" y="3277383"/>
            <a:ext cx="6725899" cy="2428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922" t="-1879" r="-10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11">
            <a:extLst>
              <a:ext uri="{FF2B5EF4-FFF2-40B4-BE49-F238E27FC236}">
                <a16:creationId xmlns:a16="http://schemas.microsoft.com/office/drawing/2014/main" id="{C3F3B069-5204-4C69-A979-85ACC4CD71B8}"/>
              </a:ext>
            </a:extLst>
          </p:cNvPr>
          <p:cNvSpPr/>
          <p:nvPr/>
        </p:nvSpPr>
        <p:spPr>
          <a:xfrm rot="553163">
            <a:off x="10868385" y="5371070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9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25" y="1049112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đồng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tập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hoặc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nghịch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tập</a:t>
                </a:r>
                <a:endParaRPr lang="en-US" sz="3000" dirty="0"/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còn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gọi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đơn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điệu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tập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25" y="1049112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836" t="-179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2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y'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endParaRPr lang="en-US" sz="2800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>
                  <a:lnSpc>
                    <a:spcPct val="10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=0⇔4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+1=0⇔(2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y'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khoáng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6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8312FC-7D9E-4AEF-A186-00A2C8FD0AB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4354285"/>
            <a:ext cx="6386286" cy="14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3" y="860400"/>
                <a:ext cx="10852985" cy="56951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;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3" y="860400"/>
                <a:ext cx="10852985" cy="5695145"/>
              </a:xfrm>
              <a:prstGeom prst="rect">
                <a:avLst/>
              </a:prstGeom>
              <a:blipFill>
                <a:blip r:embed="rId3"/>
                <a:stretch>
                  <a:fillRect l="-730" t="-1389" r="-1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5AEB0D4-589E-4905-A877-5BE0BEB66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89" y="4304711"/>
            <a:ext cx="5756005" cy="10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err="1"/>
              <a:t>Tìm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khoảng</a:t>
            </a:r>
            <a:r>
              <a:rPr lang="en-US" sz="2700" dirty="0"/>
              <a:t> </a:t>
            </a:r>
            <a:r>
              <a:rPr lang="en-US" sz="2700" dirty="0" err="1"/>
              <a:t>đơn</a:t>
            </a:r>
            <a:r>
              <a:rPr lang="en-US" sz="2700" dirty="0"/>
              <a:t> </a:t>
            </a:r>
            <a:r>
              <a:rPr lang="en-US" sz="2700" dirty="0" err="1"/>
              <a:t>điệu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y = x</a:t>
            </a:r>
            <a:r>
              <a:rPr lang="en-US" sz="2700" baseline="30000" dirty="0"/>
              <a:t>4</a:t>
            </a:r>
            <a:r>
              <a:rPr lang="en-US" sz="2700" dirty="0"/>
              <a:t> + 2x</a:t>
            </a:r>
            <a:r>
              <a:rPr lang="en-US" sz="2700" baseline="30000" dirty="0"/>
              <a:t>2</a:t>
            </a:r>
            <a:r>
              <a:rPr lang="en-US" sz="2700" dirty="0"/>
              <a:t> – 3.</a:t>
            </a:r>
          </a:p>
          <a:p>
            <a:pPr algn="ctr"/>
            <a:r>
              <a:rPr lang="en-US" sz="2700" b="1" dirty="0"/>
              <a:t>Lời </a:t>
            </a:r>
            <a:r>
              <a:rPr lang="en-US" sz="2700" b="1" dirty="0" err="1"/>
              <a:t>giải</a:t>
            </a:r>
            <a:endParaRPr lang="en-US" sz="2700" dirty="0"/>
          </a:p>
          <a:p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tập</a:t>
            </a:r>
            <a:r>
              <a:rPr lang="en-US" sz="2700" dirty="0"/>
              <a:t> </a:t>
            </a:r>
            <a:r>
              <a:rPr lang="en-US" sz="2700" dirty="0" err="1"/>
              <a:t>xác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ℝ.</a:t>
            </a:r>
          </a:p>
          <a:p>
            <a:r>
              <a:rPr lang="en-US" sz="2700" dirty="0"/>
              <a:t>Ta </a:t>
            </a:r>
            <a:r>
              <a:rPr lang="en-US" sz="2700" dirty="0" err="1"/>
              <a:t>có</a:t>
            </a:r>
            <a:r>
              <a:rPr lang="en-US" sz="2700" dirty="0"/>
              <a:t> y</a:t>
            </a:r>
            <a:r>
              <a:rPr lang="en-US" sz="2700" i="1" dirty="0"/>
              <a:t>'</a:t>
            </a:r>
            <a:r>
              <a:rPr lang="en-US" sz="2700" dirty="0"/>
              <a:t> = 4x</a:t>
            </a:r>
            <a:r>
              <a:rPr lang="en-US" sz="2700" baseline="30000" dirty="0"/>
              <a:t>3</a:t>
            </a:r>
            <a:r>
              <a:rPr lang="en-US" sz="2700" dirty="0"/>
              <a:t> + 4x;</a:t>
            </a:r>
          </a:p>
          <a:p>
            <a:r>
              <a:rPr lang="en-US" sz="2700" dirty="0"/>
              <a:t>y</a:t>
            </a:r>
            <a:r>
              <a:rPr lang="en-US" sz="2700" i="1" dirty="0"/>
              <a:t>'</a:t>
            </a:r>
            <a:r>
              <a:rPr lang="en-US" sz="2700" dirty="0"/>
              <a:t> = 0 ⇔ 4x</a:t>
            </a:r>
            <a:r>
              <a:rPr lang="en-US" sz="2700" baseline="30000" dirty="0"/>
              <a:t>3</a:t>
            </a:r>
            <a:r>
              <a:rPr lang="en-US" sz="2700" dirty="0"/>
              <a:t> + 4x = 0 ⇔ x(x</a:t>
            </a:r>
            <a:r>
              <a:rPr lang="en-US" sz="2700" baseline="30000" dirty="0"/>
              <a:t>2</a:t>
            </a:r>
            <a:r>
              <a:rPr lang="en-US" sz="2700" dirty="0"/>
              <a:t> + 1) = 0 ⇔ x = 0 (do x</a:t>
            </a:r>
            <a:r>
              <a:rPr lang="en-US" sz="2700" baseline="30000" dirty="0"/>
              <a:t>2</a:t>
            </a:r>
            <a:r>
              <a:rPr lang="en-US" sz="2700" dirty="0"/>
              <a:t> + 1 &gt; 0 </a:t>
            </a:r>
            <a:r>
              <a:rPr lang="en-US" sz="2700" dirty="0" err="1"/>
              <a:t>với</a:t>
            </a:r>
            <a:r>
              <a:rPr lang="en-US" sz="2700" dirty="0"/>
              <a:t> </a:t>
            </a:r>
            <a:r>
              <a:rPr lang="en-US" sz="2700" dirty="0" err="1"/>
              <a:t>mọi</a:t>
            </a:r>
            <a:r>
              <a:rPr lang="en-US" sz="2700" dirty="0"/>
              <a:t> x).</a:t>
            </a:r>
          </a:p>
          <a:p>
            <a:r>
              <a:rPr lang="en-US" sz="2700" dirty="0" err="1"/>
              <a:t>Bảng</a:t>
            </a:r>
            <a:r>
              <a:rPr lang="en-US" sz="2700" dirty="0"/>
              <a:t> </a:t>
            </a:r>
            <a:r>
              <a:rPr lang="en-US" sz="2700" dirty="0" err="1"/>
              <a:t>biến</a:t>
            </a:r>
            <a:r>
              <a:rPr lang="en-US" sz="2700" dirty="0"/>
              <a:t> </a:t>
            </a:r>
            <a:r>
              <a:rPr lang="en-US" sz="2700" dirty="0" err="1"/>
              <a:t>thiên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đồng</a:t>
            </a:r>
            <a:r>
              <a:rPr lang="en-US" sz="2700" dirty="0"/>
              <a:t> </a:t>
            </a:r>
            <a:r>
              <a:rPr lang="en-US" sz="2700" dirty="0" err="1"/>
              <a:t>biến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khoảng</a:t>
            </a:r>
            <a:r>
              <a:rPr lang="en-US" sz="2700" dirty="0"/>
              <a:t> (0; + ∞)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nghịch</a:t>
            </a:r>
            <a:r>
              <a:rPr lang="en-US" sz="2700" dirty="0"/>
              <a:t> </a:t>
            </a:r>
            <a:r>
              <a:rPr lang="en-US" sz="2700" dirty="0" err="1"/>
              <a:t>biến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khoảng</a:t>
            </a:r>
            <a:endParaRPr lang="en-US" sz="2700" dirty="0"/>
          </a:p>
          <a:p>
            <a:r>
              <a:rPr lang="en-US" sz="2700" dirty="0"/>
              <a:t>(– ∞; 0).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7" name="Picture 6" descr="Luyện tập 2 trang 7 Toán 12 Tập 1 Cánh diều | Giải Toán 12">
            <a:extLst>
              <a:ext uri="{FF2B5EF4-FFF2-40B4-BE49-F238E27FC236}">
                <a16:creationId xmlns:a16="http://schemas.microsoft.com/office/drawing/2014/main" id="{E110B29E-603B-4C7A-86A2-F4C0CAB9AF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625534"/>
            <a:ext cx="5661480" cy="1862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823956" cy="56951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2800"/>
                      <m:t>.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=0⇔3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−9=0⇔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ho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2800"/>
                      <m:t>.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;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823956" cy="5695145"/>
              </a:xfrm>
              <a:prstGeom prst="rect">
                <a:avLst/>
              </a:prstGeom>
              <a:blipFill>
                <a:blip r:embed="rId3"/>
                <a:stretch>
                  <a:fillRect l="-732" t="-1175" b="-32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AD3D0F-2304-4365-A265-A98EC32C04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80" y="3991429"/>
            <a:ext cx="5158849" cy="154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83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2: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E10B16-FAA3-8A39-C4B2-065251C5A7BF}"/>
              </a:ext>
            </a:extLst>
          </p:cNvPr>
          <p:cNvSpPr txBox="1">
            <a:spLocks/>
          </p:cNvSpPr>
          <p:nvPr/>
        </p:nvSpPr>
        <p:spPr>
          <a:xfrm>
            <a:off x="469905" y="805906"/>
            <a:ext cx="11406473" cy="543342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a)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, </a:t>
            </a:r>
            <a:r>
              <a:rPr lang="en-US" sz="2800" dirty="0" err="1"/>
              <a:t>nghịch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f(x) = x</a:t>
            </a:r>
            <a:r>
              <a:rPr lang="en-US" sz="2800" baseline="30000" dirty="0"/>
              <a:t>3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b)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= 3x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c)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= 0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nghiệm?</a:t>
            </a:r>
          </a:p>
          <a:p>
            <a:pPr algn="ctr">
              <a:lnSpc>
                <a:spcPct val="10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a)</a:t>
            </a:r>
          </a:p>
          <a:p>
            <a:pPr>
              <a:lnSpc>
                <a:spcPct val="100000"/>
              </a:lnSpc>
            </a:pP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ℝ.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= 3x</a:t>
            </a:r>
            <a:r>
              <a:rPr lang="en-US" sz="2800" baseline="30000" dirty="0"/>
              <a:t>2</a:t>
            </a:r>
            <a:r>
              <a:rPr lang="en-US" sz="2800" dirty="0"/>
              <a:t>;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f</a:t>
            </a:r>
            <a:r>
              <a:rPr lang="en-US" sz="2800" i="1" dirty="0"/>
              <a:t>'</a:t>
            </a:r>
            <a:r>
              <a:rPr lang="en-US" sz="2800" dirty="0"/>
              <a:t>(x) = 0 ⇔ 3x</a:t>
            </a:r>
            <a:r>
              <a:rPr lang="en-US" sz="2800" baseline="30000" dirty="0"/>
              <a:t>2</a:t>
            </a:r>
            <a:r>
              <a:rPr lang="en-US" sz="2800" dirty="0"/>
              <a:t> = 0 ⇔ x = 0.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endParaRPr lang="en-US" sz="2800" dirty="0"/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1D1AC3AD-652E-45D8-820C-245B6E6E6023}"/>
              </a:ext>
            </a:extLst>
          </p:cNvPr>
          <p:cNvGrpSpPr/>
          <p:nvPr/>
        </p:nvGrpSpPr>
        <p:grpSpPr>
          <a:xfrm>
            <a:off x="8447135" y="4467262"/>
            <a:ext cx="3585667" cy="1772068"/>
            <a:chOff x="0" y="0"/>
            <a:chExt cx="10119180" cy="4875304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8FFEE1A-6E0D-454E-9BD8-77C7E7C238F3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CB2E86C7-2AFE-40C3-97F0-289B2FF3CC3C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30BCA5B-8C50-498F-8AD5-2373B863CEAA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749326A2-FFBA-434C-87E8-B6309C0F8134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81869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2: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E10B16-FAA3-8A39-C4B2-065251C5A7BF}"/>
              </a:ext>
            </a:extLst>
          </p:cNvPr>
          <p:cNvSpPr txBox="1">
            <a:spLocks/>
          </p:cNvSpPr>
          <p:nvPr/>
        </p:nvSpPr>
        <p:spPr>
          <a:xfrm>
            <a:off x="469905" y="805906"/>
            <a:ext cx="11406473" cy="543342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>
              <a:lnSpc>
                <a:spcPct val="100000"/>
              </a:lnSpc>
            </a:pPr>
            <a:endParaRPr lang="en-US" sz="2800" b="1" dirty="0"/>
          </a:p>
          <a:p>
            <a:pPr algn="ctr">
              <a:lnSpc>
                <a:spcPct val="100000"/>
              </a:lnSpc>
            </a:pPr>
            <a:endParaRPr lang="en-US" sz="2800" b="1" dirty="0"/>
          </a:p>
          <a:p>
            <a:pPr algn="ctr">
              <a:lnSpc>
                <a:spcPct val="100000"/>
              </a:lnSpc>
            </a:pPr>
            <a:endParaRPr lang="en-US" sz="2800" b="1" dirty="0"/>
          </a:p>
          <a:p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(– ∞; 0) </a:t>
            </a:r>
            <a:r>
              <a:rPr lang="en-US" sz="2800" dirty="0" err="1"/>
              <a:t>và</a:t>
            </a:r>
            <a:r>
              <a:rPr lang="en-US" sz="2800" dirty="0"/>
              <a:t> (0; + ∞).</a:t>
            </a:r>
          </a:p>
          <a:p>
            <a:r>
              <a:rPr lang="en-US" sz="2800" dirty="0"/>
              <a:t>b) Ta </a:t>
            </a:r>
            <a:r>
              <a:rPr lang="en-US" sz="2800" dirty="0" err="1"/>
              <a:t>có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= 3x</a:t>
            </a:r>
            <a:r>
              <a:rPr lang="en-US" sz="2800" baseline="30000" dirty="0"/>
              <a:t>2</a:t>
            </a:r>
            <a:r>
              <a:rPr lang="en-US" sz="2800" dirty="0"/>
              <a:t> ≥ 0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x ∈ ℝ.</a:t>
            </a:r>
          </a:p>
          <a:p>
            <a:r>
              <a:rPr lang="en-US" sz="2800" dirty="0"/>
              <a:t>c)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f</a:t>
            </a:r>
            <a:r>
              <a:rPr lang="en-US" sz="2800" i="1" dirty="0"/>
              <a:t>'</a:t>
            </a:r>
            <a:r>
              <a:rPr lang="en-US" sz="2800" dirty="0"/>
              <a:t>(x) = 0 </a:t>
            </a:r>
            <a:r>
              <a:rPr lang="en-US" sz="2800" dirty="0" err="1"/>
              <a:t>có</a:t>
            </a:r>
            <a:r>
              <a:rPr lang="en-US" sz="2800" dirty="0"/>
              <a:t> 1 nghiệm.</a:t>
            </a:r>
          </a:p>
          <a:p>
            <a:pPr algn="ctr">
              <a:lnSpc>
                <a:spcPct val="100000"/>
              </a:lnSpc>
            </a:pPr>
            <a:endParaRPr lang="en-US" sz="2800" b="1" dirty="0"/>
          </a:p>
          <a:p>
            <a:pPr algn="ctr">
              <a:lnSpc>
                <a:spcPct val="100000"/>
              </a:lnSpc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7" name="Picture 16" descr="Hoạt động 2 trang 7 Toán 12 Tập 1 Cánh diều | Giải Toán 12">
            <a:extLst>
              <a:ext uri="{FF2B5EF4-FFF2-40B4-BE49-F238E27FC236}">
                <a16:creationId xmlns:a16="http://schemas.microsoft.com/office/drawing/2014/main" id="{A59395D4-DB49-46FB-9118-2CFDE732284A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16" y="1467796"/>
            <a:ext cx="6819999" cy="139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id="{C0637D27-06E5-4DB4-8479-6E953E986B73}"/>
              </a:ext>
            </a:extLst>
          </p:cNvPr>
          <p:cNvGrpSpPr/>
          <p:nvPr/>
        </p:nvGrpSpPr>
        <p:grpSpPr>
          <a:xfrm>
            <a:off x="8290711" y="4423064"/>
            <a:ext cx="3585667" cy="1772068"/>
            <a:chOff x="0" y="0"/>
            <a:chExt cx="10119180" cy="4875304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99F53E6-493A-4240-A54A-88AA8E80C846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AutoShape 10">
              <a:extLst>
                <a:ext uri="{FF2B5EF4-FFF2-40B4-BE49-F238E27FC236}">
                  <a16:creationId xmlns:a16="http://schemas.microsoft.com/office/drawing/2014/main" id="{C7663A03-4D65-40BC-98BF-EBD28FDC60D5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C6AA727-5A0C-4D41-9E8F-2E7B99C3F373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7D49591A-07A2-4FEA-8520-4EFC488C406B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64317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72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7200" b="1" dirty="0">
                <a:solidFill>
                  <a:srgbClr val="3333FF"/>
                </a:solidFill>
                <a:latin typeface="More Sugar"/>
              </a:rPr>
              <a:t>N ĐIỆU CỦA HÀM SỐ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752145" y="4529381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D901210F-E39A-4547-9CC4-D0AD40D3D2D9}"/>
              </a:ext>
            </a:extLst>
          </p:cNvPr>
          <p:cNvSpPr/>
          <p:nvPr/>
        </p:nvSpPr>
        <p:spPr>
          <a:xfrm rot="-1135901">
            <a:off x="7910492" y="42602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11912E63-BA57-447C-A314-E40B8EB87C8E}"/>
              </a:ext>
            </a:extLst>
          </p:cNvPr>
          <p:cNvSpPr/>
          <p:nvPr/>
        </p:nvSpPr>
        <p:spPr>
          <a:xfrm rot="813216">
            <a:off x="7933169" y="51461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vi-VN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Cho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.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 )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thuộc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chỉ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hữu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nghịch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)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768" t="-159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11">
            <a:extLst>
              <a:ext uri="{FF2B5EF4-FFF2-40B4-BE49-F238E27FC236}">
                <a16:creationId xmlns:a16="http://schemas.microsoft.com/office/drawing/2014/main" id="{C3F3B069-5204-4C69-A979-85ACC4CD71B8}"/>
              </a:ext>
            </a:extLst>
          </p:cNvPr>
          <p:cNvSpPr/>
          <p:nvPr/>
        </p:nvSpPr>
        <p:spPr>
          <a:xfrm rot="553163">
            <a:off x="10868385" y="5371070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3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700" b="1" dirty="0"/>
                  <a:t>Lời </a:t>
                </a:r>
                <a:r>
                  <a:rPr lang="en-US" sz="2700" b="1" dirty="0" err="1"/>
                  <a:t>giải</a:t>
                </a:r>
                <a:endParaRPr lang="en-US" sz="27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;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dấu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y'như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nứa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).</a:t>
                </a:r>
              </a:p>
              <a:p>
                <a:endParaRPr lang="en-US" sz="2700" dirty="0"/>
              </a:p>
              <a:p>
                <a:endParaRPr lang="en-US" sz="2700" dirty="0"/>
              </a:p>
              <a:p>
                <a:endParaRPr lang="en-US" sz="2700" dirty="0"/>
              </a:p>
              <a:p>
                <a:endParaRPr lang="en-US" sz="27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405" r="-67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B7C86C2-E3CF-45C5-8060-56B008221B3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7772" y="3625534"/>
            <a:ext cx="5660571" cy="10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1"/>
                <a:ext cx="10823956" cy="56274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với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1"/>
                <a:ext cx="10823956" cy="5627486"/>
              </a:xfrm>
              <a:prstGeom prst="rect">
                <a:avLst/>
              </a:prstGeom>
              <a:blipFill>
                <a:blip r:embed="rId3"/>
                <a:stretch>
                  <a:fillRect l="-73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685B516-3186-4AB4-AA9B-1D1B81422B8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240" y="4151086"/>
            <a:ext cx="4732474" cy="1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điệu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sz="2700" b="1" dirty="0"/>
                  <a:t>Lời </a:t>
                </a:r>
                <a:r>
                  <a:rPr lang="en-US" sz="2700" b="1" dirty="0" err="1"/>
                  <a:t>giải</a:t>
                </a:r>
                <a:endParaRPr lang="en-US" sz="27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≠−2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≠−2(</m:t>
                    </m:r>
                  </m:oMath>
                </a14:m>
                <a:r>
                  <a:rPr lang="en-US" sz="2800" dirty="0"/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≠−2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Bảng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endParaRPr lang="en-US" sz="2700" dirty="0"/>
              </a:p>
              <a:p>
                <a:endParaRPr lang="en-US" sz="2700" dirty="0"/>
              </a:p>
              <a:p>
                <a:endParaRPr lang="en-US" sz="27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 t="-9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7269FD8-98AF-4A22-A45C-412AFAA38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8590" y="3625534"/>
            <a:ext cx="5215297" cy="21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1"/>
                <a:ext cx="10823956" cy="568554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;</a:t>
                </a:r>
              </a:p>
              <a:p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ho</m:t>
                    </m:r>
                    <m:r>
                      <m:rPr>
                        <m:nor/>
                      </m:rPr>
                      <a:rPr lang="en-US" sz="2600" b="0" i="0" smtClean="0"/>
                      <m:t>ặ</m:t>
                    </m:r>
                    <m:r>
                      <m:rPr>
                        <m:nor/>
                      </m:rPr>
                      <a:rPr lang="en-US" sz="2600"/>
                      <m:t>c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600"/>
                      <m:t>.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; </a:t>
                </a:r>
              </a:p>
              <a:p>
                <a:r>
                  <a:rPr lang="en-US" sz="2600" dirty="0" err="1"/>
                  <a:t>nghịch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1"/>
                <a:ext cx="10823956" cy="5685542"/>
              </a:xfrm>
              <a:prstGeom prst="rect">
                <a:avLst/>
              </a:prstGeom>
              <a:blipFill>
                <a:blip r:embed="rId3"/>
                <a:stretch>
                  <a:fillRect l="-6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E21697-5EAF-4EF2-A910-74F3C4C142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94" y="3746714"/>
            <a:ext cx="421957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26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801B47DC-43C4-4EF6-9278-F2BF2D24AB04}"/>
              </a:ext>
            </a:extLst>
          </p:cNvPr>
          <p:cNvSpPr/>
          <p:nvPr/>
        </p:nvSpPr>
        <p:spPr>
          <a:xfrm rot="-1135901">
            <a:off x="6635180" y="446284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5CA5A6E-5A8A-49FD-B326-E9998417DC9F}"/>
              </a:ext>
            </a:extLst>
          </p:cNvPr>
          <p:cNvSpPr/>
          <p:nvPr/>
        </p:nvSpPr>
        <p:spPr>
          <a:xfrm rot="813216">
            <a:off x="7115355" y="467352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6C13C993-17AF-4AD0-A44E-FAC3111453B6}"/>
              </a:ext>
            </a:extLst>
          </p:cNvPr>
          <p:cNvSpPr/>
          <p:nvPr/>
        </p:nvSpPr>
        <p:spPr>
          <a:xfrm rot="-1135901">
            <a:off x="4159908" y="109642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7C8CC7C-90C6-44B3-AA18-0DC44D9DDCE4}"/>
              </a:ext>
            </a:extLst>
          </p:cNvPr>
          <p:cNvSpPr/>
          <p:nvPr/>
        </p:nvSpPr>
        <p:spPr>
          <a:xfrm rot="813216">
            <a:off x="4640083" y="130709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685C47-5346-437B-A203-7B99D9B924B5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64F8E1D6-CE13-43FB-B695-F0D7E843A190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445CBC43-A5F7-4CCD-B64B-69EDC686890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5E68F6FE-2418-4950-AFF5-E469E13821B1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5CFE793-A3B0-4BDE-9250-B0E8345DA896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4A3CA8EC-F56B-42A3-AFD5-D85A6F1C9022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379E0F7-1073-4684-8057-C50EEA28AA64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867C4D98-6731-4D0F-A028-970FDEEE5964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CDEAAA69-98C7-4F4E-AA31-48BD50DB41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2952D0D-7112-4B09-BD27-17174BD14D8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98D2A2BE-EACF-48F1-93B2-5F713A91725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D00B6958-18BD-41E4-A0C8-22C7F52B98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34A29D9D-4E81-40F3-85C9-E570E7671FF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2F10932D-449C-4200-A695-119CE44308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E298C9A-3D52-46DF-AC07-645A4AD4AF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2D94EFBA-E534-43BD-B120-431EE1C5C94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2089E952-B1B5-4501-B3AD-28BEB719B0F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30F49988-71BD-425C-BFCF-7290E09FC92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5FF5F85-4615-4597-928E-C0C35C16F1D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a)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điệu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dấu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đạo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29AACCE-7257-4E67-BF04-0E4F0D641094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TÍNH ĐƠN ĐIỆU CỦA HÀM SỐ.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805906"/>
            <a:ext cx="11430000" cy="586218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x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(0 ≤ x ≤ 300)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y = – x</a:t>
            </a:r>
            <a:r>
              <a:rPr lang="en-US" baseline="30000" dirty="0"/>
              <a:t>3</a:t>
            </a:r>
            <a:r>
              <a:rPr lang="en-US" dirty="0"/>
              <a:t> + 300x</a:t>
            </a:r>
            <a:r>
              <a:rPr lang="en-US" baseline="30000" dirty="0"/>
              <a:t>2</a:t>
            </a:r>
            <a:r>
              <a:rPr lang="en-US" dirty="0"/>
              <a:t> (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: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ở </a:t>
            </a:r>
            <a:r>
              <a:rPr lang="en-US" i="1" dirty="0" err="1"/>
              <a:t>Hình</a:t>
            </a:r>
            <a:r>
              <a:rPr lang="en-US" i="1" dirty="0"/>
              <a:t> 1</a:t>
            </a:r>
            <a:r>
              <a:rPr lang="en-US" dirty="0"/>
              <a:t>.</a:t>
            </a:r>
          </a:p>
          <a:p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ra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y'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E998F-A020-47B6-BDED-5210C73E40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2666" y="3258489"/>
            <a:ext cx="6066667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805906"/>
            <a:ext cx="11430000" cy="586218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y = – x</a:t>
            </a:r>
            <a:r>
              <a:rPr lang="en-US" sz="2800" baseline="30000" dirty="0"/>
              <a:t>3</a:t>
            </a:r>
            <a:r>
              <a:rPr lang="en-US" sz="2800" dirty="0"/>
              <a:t> + 300x</a:t>
            </a:r>
            <a:r>
              <a:rPr lang="en-US" sz="2800" baseline="30000" dirty="0"/>
              <a:t>2</a:t>
            </a:r>
            <a:r>
              <a:rPr lang="en-US" sz="2800" dirty="0"/>
              <a:t> </a:t>
            </a:r>
            <a:r>
              <a:rPr lang="en-US" sz="2800" dirty="0" err="1"/>
              <a:t>với</a:t>
            </a:r>
            <a:r>
              <a:rPr lang="en-US" sz="2800" dirty="0"/>
              <a:t> x ∈ [0; 300].</a:t>
            </a:r>
          </a:p>
          <a:p>
            <a:r>
              <a:rPr lang="en-US" sz="2800" dirty="0"/>
              <a:t>          y</a:t>
            </a:r>
            <a:r>
              <a:rPr lang="en-US" sz="2800" i="1" dirty="0"/>
              <a:t>'</a:t>
            </a:r>
            <a:r>
              <a:rPr lang="en-US" sz="2800" dirty="0"/>
              <a:t> = – 3x</a:t>
            </a:r>
            <a:r>
              <a:rPr lang="en-US" sz="2800" baseline="30000" dirty="0"/>
              <a:t>2</a:t>
            </a:r>
            <a:r>
              <a:rPr lang="en-US" sz="2800" dirty="0"/>
              <a:t> + 600x;</a:t>
            </a:r>
          </a:p>
          <a:p>
            <a:r>
              <a:rPr lang="en-US" sz="2800" dirty="0"/>
              <a:t>          y</a:t>
            </a:r>
            <a:r>
              <a:rPr lang="en-US" sz="2800" i="1" dirty="0"/>
              <a:t>'</a:t>
            </a:r>
            <a:r>
              <a:rPr lang="en-US" sz="2800" dirty="0"/>
              <a:t> = 0 ⇔ x = 0 </a:t>
            </a:r>
            <a:r>
              <a:rPr lang="en-US" sz="2800" dirty="0" err="1"/>
              <a:t>hoặc</a:t>
            </a:r>
            <a:r>
              <a:rPr lang="en-US" sz="2800" dirty="0"/>
              <a:t> x = 200.</a:t>
            </a:r>
          </a:p>
          <a:p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y</a:t>
            </a:r>
            <a:r>
              <a:rPr lang="en-US" sz="2800" i="1" dirty="0"/>
              <a:t>'</a:t>
            </a:r>
            <a:r>
              <a:rPr lang="en-US" sz="2800" dirty="0"/>
              <a:t> 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[0; 300]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ở </a:t>
            </a:r>
            <a:r>
              <a:rPr lang="en-US" sz="2800" i="1" dirty="0" err="1"/>
              <a:t>Hình</a:t>
            </a:r>
            <a:r>
              <a:rPr lang="en-US" sz="2800" i="1" dirty="0"/>
              <a:t> 1</a:t>
            </a:r>
            <a:r>
              <a:rPr lang="en-US" sz="2800" dirty="0"/>
              <a:t>,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nhuận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ra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y</a:t>
            </a:r>
            <a:r>
              <a:rPr lang="en-US" sz="2800" i="1" dirty="0"/>
              <a:t>'</a:t>
            </a:r>
            <a:r>
              <a:rPr lang="en-US" sz="2800" dirty="0"/>
              <a:t> 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,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nhuận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ra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y</a:t>
            </a:r>
            <a:r>
              <a:rPr lang="en-US" sz="2800" i="1" dirty="0"/>
              <a:t>'</a:t>
            </a:r>
            <a:r>
              <a:rPr lang="en-US" sz="2800" dirty="0"/>
              <a:t> 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.</a:t>
            </a:r>
          </a:p>
        </p:txBody>
      </p:sp>
      <p:pic>
        <p:nvPicPr>
          <p:cNvPr id="6" name="Picture 5" descr="Câu hỏi khởi động trang 5 Toán 12 Tập 1 Cánh diều | Giải Toán 12">
            <a:extLst>
              <a:ext uri="{FF2B5EF4-FFF2-40B4-BE49-F238E27FC236}">
                <a16:creationId xmlns:a16="http://schemas.microsoft.com/office/drawing/2014/main" id="{73D83C7D-4E4D-41BB-A6D1-EF7562A05AF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96" y="3545058"/>
            <a:ext cx="6608007" cy="122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54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7" name="Freeform 107"/>
          <p:cNvSpPr/>
          <p:nvPr/>
        </p:nvSpPr>
        <p:spPr>
          <a:xfrm>
            <a:off x="8387690" y="5487886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3176776" y="3987914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BC1392-7847-43AF-9ABD-AEDD37DF7B60}"/>
              </a:ext>
            </a:extLst>
          </p:cNvPr>
          <p:cNvSpPr/>
          <p:nvPr/>
        </p:nvSpPr>
        <p:spPr>
          <a:xfrm rot="-1135901">
            <a:off x="7039661" y="446960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3EB7A2E-05E3-4253-B554-8B83E7717B6D}"/>
              </a:ext>
            </a:extLst>
          </p:cNvPr>
          <p:cNvSpPr/>
          <p:nvPr/>
        </p:nvSpPr>
        <p:spPr>
          <a:xfrm rot="813216">
            <a:off x="7062338" y="535552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/>
              <a:t>a)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nghĩa</a:t>
            </a:r>
            <a:r>
              <a:rPr lang="en-US" sz="2200" dirty="0"/>
              <a:t>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,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nghịch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K ⊂ ℝ,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K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,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nửa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b) Cho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y = f(x) = x</a:t>
            </a:r>
            <a:r>
              <a:rPr lang="en-US" sz="2200" baseline="30000" dirty="0"/>
              <a:t>2</a:t>
            </a:r>
            <a:r>
              <a:rPr lang="en-US" sz="2200" dirty="0"/>
              <a:t> 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 </a:t>
            </a:r>
            <a:r>
              <a:rPr lang="en-US" sz="2200" i="1" dirty="0" err="1"/>
              <a:t>Hình</a:t>
            </a:r>
            <a:r>
              <a:rPr lang="en-US" sz="2200" i="1" dirty="0"/>
              <a:t> 2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Xác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, </a:t>
            </a:r>
            <a:r>
              <a:rPr lang="en-US" sz="2200" dirty="0" err="1"/>
              <a:t>nghịch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đạo</a:t>
            </a:r>
            <a:r>
              <a:rPr lang="en-US" sz="2200" dirty="0"/>
              <a:t> </a:t>
            </a:r>
            <a:r>
              <a:rPr lang="en-US" sz="2200" dirty="0" err="1"/>
              <a:t>hàm</a:t>
            </a:r>
            <a:r>
              <a:rPr lang="en-US" sz="2200" dirty="0"/>
              <a:t> f</a:t>
            </a:r>
            <a:r>
              <a:rPr lang="en-US" sz="2200" i="1" dirty="0"/>
              <a:t>'</a:t>
            </a:r>
            <a:r>
              <a:rPr lang="en-US" sz="2200" dirty="0"/>
              <a:t>(x) = 2x.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mối</a:t>
            </a:r>
            <a:r>
              <a:rPr lang="en-US" sz="2200" dirty="0"/>
              <a:t> </a:t>
            </a:r>
            <a:r>
              <a:rPr lang="en-US" sz="2200" dirty="0" err="1"/>
              <a:t>pên</a:t>
            </a:r>
            <a:r>
              <a:rPr lang="en-US" sz="2200" dirty="0"/>
              <a:t> </a:t>
            </a:r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giữa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, </a:t>
            </a:r>
            <a:r>
              <a:rPr lang="en-US" sz="2200" dirty="0" err="1"/>
              <a:t>nghịch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f(x) = x</a:t>
            </a:r>
            <a:r>
              <a:rPr lang="en-US" sz="2200" baseline="30000" dirty="0"/>
              <a:t>2</a:t>
            </a:r>
            <a:r>
              <a:rPr lang="en-US" sz="2200" dirty="0"/>
              <a:t> 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đạo</a:t>
            </a:r>
            <a:r>
              <a:rPr lang="en-US" sz="2200" dirty="0"/>
              <a:t> </a:t>
            </a:r>
            <a:r>
              <a:rPr lang="en-US" sz="2200" dirty="0" err="1"/>
              <a:t>hàm</a:t>
            </a:r>
            <a:r>
              <a:rPr lang="en-US" sz="2200" dirty="0"/>
              <a:t> f</a:t>
            </a:r>
            <a:r>
              <a:rPr lang="en-US" sz="2200" i="1" dirty="0"/>
              <a:t>'</a:t>
            </a:r>
            <a:r>
              <a:rPr lang="en-US" sz="2200" dirty="0"/>
              <a:t>(x) = 2x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khoảng</a:t>
            </a:r>
            <a:r>
              <a:rPr lang="en-US" sz="2200" dirty="0"/>
              <a:t> (– ∞; 0), (0; + ∞).</a:t>
            </a:r>
          </a:p>
          <a:p>
            <a:pPr>
              <a:lnSpc>
                <a:spcPct val="100000"/>
              </a:lnSpc>
            </a:pP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thiên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p:pic>
        <p:nvPicPr>
          <p:cNvPr id="21" name="Picture 20" descr="Hoạt động 1 trang 5 Toán 12 Tập 1 Cánh diều | Giải Toán 12">
            <a:extLst>
              <a:ext uri="{FF2B5EF4-FFF2-40B4-BE49-F238E27FC236}">
                <a16:creationId xmlns:a16="http://schemas.microsoft.com/office/drawing/2014/main" id="{1F630833-22E0-4CF7-BECB-170DBB1F2571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82" y="4068992"/>
            <a:ext cx="4169324" cy="179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B0231-342F-4A73-94C0-887CD70522A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9339" y="3655107"/>
            <a:ext cx="2034898" cy="25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000" dirty="0"/>
              <a:t>a) Cho K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, </a:t>
            </a:r>
            <a:r>
              <a:rPr lang="en-US" sz="3000" dirty="0" err="1"/>
              <a:t>đoạn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nửa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. </a:t>
            </a:r>
            <a:r>
              <a:rPr lang="en-US" sz="3000" dirty="0" err="1"/>
              <a:t>Giả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y = f(x)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xác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K. Ta </a:t>
            </a:r>
            <a:r>
              <a:rPr lang="en-US" sz="3000" dirty="0" err="1"/>
              <a:t>nói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y = f(x)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gọi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 </a:t>
            </a:r>
            <a:r>
              <a:rPr lang="en-US" sz="3000" b="1" i="1" dirty="0" err="1"/>
              <a:t>đồng</a:t>
            </a:r>
            <a:r>
              <a:rPr lang="en-US" sz="3000" b="1" i="1" dirty="0"/>
              <a:t> </a:t>
            </a:r>
            <a:r>
              <a:rPr lang="en-US" sz="3000" b="1" i="1" dirty="0" err="1"/>
              <a:t>biến</a:t>
            </a:r>
            <a:r>
              <a:rPr lang="en-US" sz="3000" dirty="0"/>
              <a:t> </a:t>
            </a:r>
            <a:r>
              <a:rPr lang="en-US" sz="3000" dirty="0" err="1"/>
              <a:t>trên</a:t>
            </a:r>
            <a:r>
              <a:rPr lang="en-US" sz="3000" dirty="0"/>
              <a:t> K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mọi</a:t>
            </a:r>
            <a:r>
              <a:rPr lang="en-US" sz="3000" dirty="0"/>
              <a:t> x</a:t>
            </a:r>
            <a:r>
              <a:rPr lang="en-US" sz="3000" baseline="-25000" dirty="0"/>
              <a:t>1</a:t>
            </a:r>
            <a:r>
              <a:rPr lang="en-US" sz="3000" dirty="0"/>
              <a:t>, x</a:t>
            </a:r>
            <a:r>
              <a:rPr lang="en-US" sz="3000" baseline="-25000" dirty="0"/>
              <a:t>2</a:t>
            </a:r>
            <a:r>
              <a:rPr lang="en-US" sz="3000" dirty="0"/>
              <a:t> </a:t>
            </a:r>
            <a:r>
              <a:rPr lang="en-US" sz="3000" dirty="0" err="1"/>
              <a:t>thuộc</a:t>
            </a:r>
            <a:r>
              <a:rPr lang="en-US" sz="3000" dirty="0"/>
              <a:t> K </a:t>
            </a:r>
            <a:r>
              <a:rPr lang="en-US" sz="3000" dirty="0" err="1"/>
              <a:t>và</a:t>
            </a:r>
            <a:r>
              <a:rPr lang="en-US" sz="3000" dirty="0"/>
              <a:t> x</a:t>
            </a:r>
            <a:r>
              <a:rPr lang="en-US" sz="3000" baseline="-25000" dirty="0"/>
              <a:t>1</a:t>
            </a:r>
            <a:r>
              <a:rPr lang="en-US" sz="3000" dirty="0"/>
              <a:t> &lt; x</a:t>
            </a:r>
            <a:r>
              <a:rPr lang="en-US" sz="3000" baseline="-25000" dirty="0"/>
              <a:t>2</a:t>
            </a:r>
            <a:r>
              <a:rPr lang="en-US" sz="3000" dirty="0"/>
              <a:t> </a:t>
            </a:r>
            <a:r>
              <a:rPr lang="en-US" sz="3000" dirty="0" err="1"/>
              <a:t>thì</a:t>
            </a:r>
            <a:r>
              <a:rPr lang="en-US" sz="3000" dirty="0"/>
              <a:t> f(x</a:t>
            </a:r>
            <a:r>
              <a:rPr lang="en-US" sz="3000" baseline="-25000" dirty="0"/>
              <a:t>1</a:t>
            </a:r>
            <a:r>
              <a:rPr lang="en-US" sz="3000" dirty="0"/>
              <a:t>) &lt; f(x</a:t>
            </a:r>
            <a:r>
              <a:rPr lang="en-US" sz="3000" baseline="-25000" dirty="0"/>
              <a:t>2</a:t>
            </a:r>
            <a:r>
              <a:rPr lang="en-US" sz="30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y = f(x)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gọi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 </a:t>
            </a:r>
            <a:r>
              <a:rPr lang="en-US" sz="3000" b="1" i="1" dirty="0" err="1"/>
              <a:t>nghịch</a:t>
            </a:r>
            <a:r>
              <a:rPr lang="en-US" sz="3000" b="1" i="1" dirty="0"/>
              <a:t> </a:t>
            </a:r>
            <a:r>
              <a:rPr lang="en-US" sz="3000" b="1" i="1" dirty="0" err="1"/>
              <a:t>biến</a:t>
            </a:r>
            <a:r>
              <a:rPr lang="en-US" sz="3000" dirty="0"/>
              <a:t> </a:t>
            </a:r>
            <a:r>
              <a:rPr lang="en-US" sz="3000" dirty="0" err="1"/>
              <a:t>trên</a:t>
            </a:r>
            <a:r>
              <a:rPr lang="en-US" sz="3000" dirty="0"/>
              <a:t> K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mọi</a:t>
            </a:r>
            <a:r>
              <a:rPr lang="en-US" sz="3000" dirty="0"/>
              <a:t> x</a:t>
            </a:r>
            <a:r>
              <a:rPr lang="en-US" sz="3000" baseline="-25000" dirty="0"/>
              <a:t>1</a:t>
            </a:r>
            <a:r>
              <a:rPr lang="en-US" sz="3000" dirty="0"/>
              <a:t>, x</a:t>
            </a:r>
            <a:r>
              <a:rPr lang="en-US" sz="3000" baseline="-25000" dirty="0"/>
              <a:t>2</a:t>
            </a:r>
            <a:r>
              <a:rPr lang="en-US" sz="3000" dirty="0"/>
              <a:t> </a:t>
            </a:r>
            <a:r>
              <a:rPr lang="en-US" sz="3000" dirty="0" err="1"/>
              <a:t>thuộc</a:t>
            </a:r>
            <a:r>
              <a:rPr lang="en-US" sz="3000" dirty="0"/>
              <a:t> K </a:t>
            </a:r>
            <a:r>
              <a:rPr lang="en-US" sz="3000" dirty="0" err="1"/>
              <a:t>và</a:t>
            </a:r>
            <a:r>
              <a:rPr lang="en-US" sz="3000" dirty="0"/>
              <a:t> x</a:t>
            </a:r>
            <a:r>
              <a:rPr lang="en-US" sz="3000" baseline="-25000" dirty="0"/>
              <a:t>1</a:t>
            </a:r>
            <a:r>
              <a:rPr lang="en-US" sz="3000" dirty="0"/>
              <a:t> &lt; x</a:t>
            </a:r>
            <a:r>
              <a:rPr lang="en-US" sz="3000" baseline="-25000" dirty="0"/>
              <a:t>2</a:t>
            </a:r>
            <a:r>
              <a:rPr lang="en-US" sz="3000" dirty="0"/>
              <a:t> </a:t>
            </a:r>
            <a:r>
              <a:rPr lang="en-US" sz="3000" dirty="0" err="1"/>
              <a:t>thì</a:t>
            </a:r>
            <a:r>
              <a:rPr lang="en-US" sz="3000" dirty="0"/>
              <a:t> f(x</a:t>
            </a:r>
            <a:r>
              <a:rPr lang="en-US" sz="3000" baseline="-25000" dirty="0"/>
              <a:t>1</a:t>
            </a:r>
            <a:r>
              <a:rPr lang="en-US" sz="3000" dirty="0"/>
              <a:t>) &gt; f(x</a:t>
            </a:r>
            <a:r>
              <a:rPr lang="en-US" sz="3000" baseline="-25000" dirty="0"/>
              <a:t>2</a:t>
            </a:r>
            <a:r>
              <a:rPr lang="en-US" sz="30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3000" b="1" i="1" dirty="0" err="1"/>
              <a:t>Lưu</a:t>
            </a:r>
            <a:r>
              <a:rPr lang="en-US" sz="3000" b="1" i="1" dirty="0"/>
              <a:t> ý:</a:t>
            </a:r>
            <a:r>
              <a:rPr lang="en-US" sz="3000" dirty="0"/>
              <a:t> 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đồng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K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thị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nó</a:t>
            </a:r>
            <a:r>
              <a:rPr lang="en-US" sz="3000" dirty="0"/>
              <a:t> </a:t>
            </a:r>
            <a:r>
              <a:rPr lang="en-US" sz="3000" i="1" dirty="0" err="1"/>
              <a:t>đi</a:t>
            </a:r>
            <a:r>
              <a:rPr lang="en-US" sz="3000" i="1" dirty="0"/>
              <a:t> </a:t>
            </a:r>
            <a:r>
              <a:rPr lang="en-US" sz="3000" i="1" dirty="0" err="1"/>
              <a:t>lên</a:t>
            </a:r>
            <a:r>
              <a:rPr lang="en-US" sz="3000" dirty="0"/>
              <a:t> 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 qua </a:t>
            </a:r>
            <a:r>
              <a:rPr lang="en-US" sz="3000" dirty="0" err="1"/>
              <a:t>phải</a:t>
            </a:r>
            <a:r>
              <a:rPr lang="en-US" sz="3000" dirty="0"/>
              <a:t>;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nghịch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K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thị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nó</a:t>
            </a:r>
            <a:r>
              <a:rPr lang="en-US" sz="3000" dirty="0"/>
              <a:t> </a:t>
            </a:r>
            <a:r>
              <a:rPr lang="en-US" sz="3000" i="1" dirty="0" err="1"/>
              <a:t>đi</a:t>
            </a:r>
            <a:r>
              <a:rPr lang="en-US" sz="3000" i="1" dirty="0"/>
              <a:t> </a:t>
            </a:r>
            <a:r>
              <a:rPr lang="en-US" sz="3000" i="1" dirty="0" err="1"/>
              <a:t>xuống</a:t>
            </a:r>
            <a:r>
              <a:rPr lang="en-US" sz="3000" dirty="0"/>
              <a:t> 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 qua </a:t>
            </a:r>
            <a:r>
              <a:rPr lang="en-US" sz="3000" dirty="0" err="1"/>
              <a:t>phải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4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2045</Words>
  <Application>Microsoft Office PowerPoint</Application>
  <PresentationFormat>Màn hình rộng</PresentationFormat>
  <Paragraphs>244</Paragraphs>
  <Slides>26</Slides>
  <Notes>13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9" baseType="lpstr">
      <vt:lpstr>Yu Gothic UI Semibold</vt:lpstr>
      <vt:lpstr>Arial</vt:lpstr>
      <vt:lpstr>Asap</vt:lpstr>
      <vt:lpstr>Calibri</vt:lpstr>
      <vt:lpstr>Calibri Light</vt:lpstr>
      <vt:lpstr>Cambria Math</vt:lpstr>
      <vt:lpstr>More Sugar</vt:lpstr>
      <vt:lpstr>Muli</vt:lpstr>
      <vt:lpstr>Sitka Subheading Semibold</vt:lpstr>
      <vt:lpstr>Sniglet</vt:lpstr>
      <vt:lpstr>Source Sans Pro Bold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Võ Anh Dũng</cp:lastModifiedBy>
  <cp:revision>46</cp:revision>
  <dcterms:created xsi:type="dcterms:W3CDTF">2024-06-15T07:10:17Z</dcterms:created>
  <dcterms:modified xsi:type="dcterms:W3CDTF">2025-01-22T14:20:00Z</dcterms:modified>
</cp:coreProperties>
</file>