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73" r:id="rId3"/>
    <p:sldId id="354" r:id="rId4"/>
    <p:sldId id="355" r:id="rId5"/>
    <p:sldId id="270" r:id="rId6"/>
    <p:sldId id="257" r:id="rId7"/>
    <p:sldId id="259" r:id="rId8"/>
    <p:sldId id="272" r:id="rId9"/>
    <p:sldId id="356" r:id="rId10"/>
    <p:sldId id="258" r:id="rId11"/>
    <p:sldId id="278" r:id="rId12"/>
    <p:sldId id="280" r:id="rId13"/>
    <p:sldId id="282" r:id="rId14"/>
    <p:sldId id="357" r:id="rId15"/>
    <p:sldId id="359" r:id="rId16"/>
    <p:sldId id="268" r:id="rId17"/>
    <p:sldId id="286" r:id="rId18"/>
    <p:sldId id="361" r:id="rId19"/>
    <p:sldId id="281" r:id="rId20"/>
    <p:sldId id="291" r:id="rId21"/>
    <p:sldId id="369" r:id="rId22"/>
    <p:sldId id="344" r:id="rId23"/>
    <p:sldId id="343" r:id="rId24"/>
    <p:sldId id="345" r:id="rId25"/>
    <p:sldId id="346" r:id="rId26"/>
    <p:sldId id="378" r:id="rId27"/>
    <p:sldId id="261" r:id="rId28"/>
    <p:sldId id="353" r:id="rId29"/>
  </p:sldIdLst>
  <p:sldSz cx="18288000" cy="10287000"/>
  <p:notesSz cx="7315200" cy="9601200"/>
  <p:embeddedFontLs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D347"/>
    <a:srgbClr val="FFFFCC"/>
    <a:srgbClr val="FFFF99"/>
    <a:srgbClr val="9AD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123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DFE8F4-F68A-47EB-BF17-1A7362961D9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B7555CC-C205-44C7-902C-1A398AB8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555CC-C205-44C7-902C-1A398AB800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8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555CC-C205-44C7-902C-1A398AB800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3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16.svg"/><Relationship Id="rId7" Type="http://schemas.openxmlformats.org/officeDocument/2006/relationships/image" Target="../media/image2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6.sv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svg"/><Relationship Id="rId7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249" y="3123907"/>
            <a:ext cx="6134867" cy="519505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15376" y="0"/>
            <a:ext cx="18555776" cy="10476186"/>
            <a:chOff x="0" y="0"/>
            <a:chExt cx="4561557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61557" cy="2620190"/>
            </a:xfrm>
            <a:custGeom>
              <a:avLst/>
              <a:gdLst/>
              <a:ahLst/>
              <a:cxnLst/>
              <a:rect l="l" t="t" r="r" b="b"/>
              <a:pathLst>
                <a:path w="4561557" h="2620190">
                  <a:moveTo>
                    <a:pt x="0" y="0"/>
                  </a:moveTo>
                  <a:lnTo>
                    <a:pt x="4561557" y="0"/>
                  </a:lnTo>
                  <a:lnTo>
                    <a:pt x="4561557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99DC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4943" y="-134633"/>
            <a:ext cx="17568206" cy="11712136"/>
            <a:chOff x="0" y="0"/>
            <a:chExt cx="23424274" cy="1561618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7808091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808091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5616183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Freeform 35"/>
          <p:cNvSpPr/>
          <p:nvPr/>
        </p:nvSpPr>
        <p:spPr>
          <a:xfrm>
            <a:off x="1815546" y="1169396"/>
            <a:ext cx="1563078" cy="1606902"/>
          </a:xfrm>
          <a:custGeom>
            <a:avLst/>
            <a:gdLst/>
            <a:ahLst/>
            <a:cxnLst/>
            <a:rect l="l" t="t" r="r" b="b"/>
            <a:pathLst>
              <a:path w="1563078" h="1606902">
                <a:moveTo>
                  <a:pt x="0" y="0"/>
                </a:moveTo>
                <a:lnTo>
                  <a:pt x="1563077" y="0"/>
                </a:lnTo>
                <a:lnTo>
                  <a:pt x="1563077" y="1606903"/>
                </a:lnTo>
                <a:lnTo>
                  <a:pt x="0" y="16069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828737" y="7495136"/>
            <a:ext cx="3332211" cy="2108380"/>
          </a:xfrm>
          <a:custGeom>
            <a:avLst/>
            <a:gdLst/>
            <a:ahLst/>
            <a:cxnLst/>
            <a:rect l="l" t="t" r="r" b="b"/>
            <a:pathLst>
              <a:path w="3332211" h="2108380">
                <a:moveTo>
                  <a:pt x="0" y="0"/>
                </a:moveTo>
                <a:lnTo>
                  <a:pt x="3332210" y="0"/>
                </a:lnTo>
                <a:lnTo>
                  <a:pt x="3332210" y="2108381"/>
                </a:lnTo>
                <a:lnTo>
                  <a:pt x="0" y="2108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358923">
            <a:off x="12722601" y="6957185"/>
            <a:ext cx="2703746" cy="3184283"/>
          </a:xfrm>
          <a:custGeom>
            <a:avLst/>
            <a:gdLst/>
            <a:ahLst/>
            <a:cxnLst/>
            <a:rect l="l" t="t" r="r" b="b"/>
            <a:pathLst>
              <a:path w="2703746" h="3184283">
                <a:moveTo>
                  <a:pt x="0" y="0"/>
                </a:moveTo>
                <a:lnTo>
                  <a:pt x="2703746" y="0"/>
                </a:lnTo>
                <a:lnTo>
                  <a:pt x="2703746" y="3184283"/>
                </a:lnTo>
                <a:lnTo>
                  <a:pt x="0" y="31842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 rot="-607473">
            <a:off x="14846935" y="6878444"/>
            <a:ext cx="524042" cy="1779154"/>
          </a:xfrm>
          <a:custGeom>
            <a:avLst/>
            <a:gdLst/>
            <a:ahLst/>
            <a:cxnLst/>
            <a:rect l="l" t="t" r="r" b="b"/>
            <a:pathLst>
              <a:path w="524042" h="1779154">
                <a:moveTo>
                  <a:pt x="0" y="0"/>
                </a:moveTo>
                <a:lnTo>
                  <a:pt x="524042" y="0"/>
                </a:lnTo>
                <a:lnTo>
                  <a:pt x="524042" y="1779154"/>
                </a:lnTo>
                <a:lnTo>
                  <a:pt x="0" y="17791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-1729736" flipH="1">
            <a:off x="717457" y="334484"/>
            <a:ext cx="517837" cy="2538598"/>
          </a:xfrm>
          <a:custGeom>
            <a:avLst/>
            <a:gdLst/>
            <a:ahLst/>
            <a:cxnLst/>
            <a:rect l="l" t="t" r="r" b="b"/>
            <a:pathLst>
              <a:path w="470779" h="4388615">
                <a:moveTo>
                  <a:pt x="0" y="0"/>
                </a:moveTo>
                <a:lnTo>
                  <a:pt x="470778" y="0"/>
                </a:lnTo>
                <a:lnTo>
                  <a:pt x="470778" y="4388615"/>
                </a:lnTo>
                <a:lnTo>
                  <a:pt x="0" y="43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2494842" y="3288228"/>
            <a:ext cx="12299056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spc="204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CẢ LỚP ĐẾN VỚI BÀI HỌC MỚI!</a:t>
            </a:r>
            <a:endParaRPr lang="en-US" sz="8000" b="1" spc="204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825" y="1"/>
            <a:ext cx="3808590" cy="32251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76020" y="2743581"/>
            <a:ext cx="18516420" cy="773260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855329" y="2232552"/>
            <a:ext cx="4513438" cy="4554845"/>
            <a:chOff x="11770757" y="2758368"/>
            <a:chExt cx="4513438" cy="4554845"/>
          </a:xfrm>
        </p:grpSpPr>
        <p:sp>
          <p:nvSpPr>
            <p:cNvPr id="34" name="Freeform 34"/>
            <p:cNvSpPr/>
            <p:nvPr/>
          </p:nvSpPr>
          <p:spPr>
            <a:xfrm>
              <a:off x="11770757" y="2758368"/>
              <a:ext cx="4513438" cy="4554845"/>
            </a:xfrm>
            <a:custGeom>
              <a:avLst/>
              <a:gdLst/>
              <a:ahLst/>
              <a:cxnLst/>
              <a:rect l="l" t="t" r="r" b="b"/>
              <a:pathLst>
                <a:path w="4513438" h="4554845">
                  <a:moveTo>
                    <a:pt x="0" y="0"/>
                  </a:moveTo>
                  <a:lnTo>
                    <a:pt x="4513437" y="0"/>
                  </a:lnTo>
                  <a:lnTo>
                    <a:pt x="4513437" y="4554845"/>
                  </a:lnTo>
                  <a:lnTo>
                    <a:pt x="0" y="4554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 rot="21177288">
              <a:off x="12664295" y="4697115"/>
              <a:ext cx="3403815" cy="5770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17"/>
                </a:lnSpc>
              </a:pPr>
              <a:r>
                <a:rPr lang="vi-VN" sz="48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48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HÁI NIỆM</a:t>
              </a:r>
            </a:p>
          </p:txBody>
        </p:sp>
      </p:grpSp>
      <p:sp>
        <p:nvSpPr>
          <p:cNvPr id="36" name="Freeform 36"/>
          <p:cNvSpPr/>
          <p:nvPr/>
        </p:nvSpPr>
        <p:spPr>
          <a:xfrm rot="291678">
            <a:off x="11577265" y="6242173"/>
            <a:ext cx="1856453" cy="3740106"/>
          </a:xfrm>
          <a:custGeom>
            <a:avLst/>
            <a:gdLst/>
            <a:ahLst/>
            <a:cxnLst/>
            <a:rect l="l" t="t" r="r" b="b"/>
            <a:pathLst>
              <a:path w="1856453" h="3740106">
                <a:moveTo>
                  <a:pt x="0" y="0"/>
                </a:moveTo>
                <a:lnTo>
                  <a:pt x="1856452" y="0"/>
                </a:lnTo>
                <a:lnTo>
                  <a:pt x="1856452" y="3740106"/>
                </a:lnTo>
                <a:lnTo>
                  <a:pt x="0" y="3740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29765" y="1376763"/>
                <a:ext cx="10608670" cy="7533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hàm số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1;2;3;…;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một dãy số hữu hạn.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mỗi số nguyên dương </a:t>
                </a:r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(1≤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ứng với đúng một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ta có thể viết dãy số đó dưới dạng khai triển: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số hạng đầu,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số hạng cuối của dãy số đó.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65" y="1376763"/>
                <a:ext cx="10608670" cy="7533473"/>
              </a:xfrm>
              <a:prstGeom prst="rect">
                <a:avLst/>
              </a:prstGeom>
              <a:blipFill>
                <a:blip r:embed="rId8"/>
                <a:stretch>
                  <a:fillRect l="-2069" r="-2011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38200" y="757386"/>
            <a:ext cx="54864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 (Body)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 (Body)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 (Body)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 (Body)"/>
                <a:cs typeface="Arial" panose="020B0604020202020204" pitchFamily="34" charset="0"/>
              </a:rPr>
              <a:t> 1 (SGK </a:t>
            </a:r>
            <a:r>
              <a:rPr lang="vi-VN" sz="4200" b="1" dirty="0">
                <a:latin typeface="Arial (Body)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 (Body)"/>
                <a:cs typeface="Arial" panose="020B0604020202020204" pitchFamily="34" charset="0"/>
              </a:rPr>
              <a:t> tr.44)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6589" y="2339023"/>
                <a:ext cx="16306800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Hàm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xác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định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trên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tập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hợp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1;2;3;4;5</m:t>
                        </m:r>
                      </m:e>
                    </m:d>
                  </m:oMath>
                </a14:m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một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hữu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Tìm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đầu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,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cuối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và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err="1">
                    <a:latin typeface="Arial (Body)"/>
                    <a:cs typeface="Arial" panose="020B0604020202020204" pitchFamily="34" charset="0"/>
                  </a:rPr>
                  <a:t>viết</a:t>
                </a:r>
                <a:r>
                  <a:rPr lang="en-US" sz="4200">
                    <a:latin typeface="Arial (Body)"/>
                    <a:cs typeface="Arial" panose="020B0604020202020204" pitchFamily="34" charset="0"/>
                  </a:rPr>
                  <a:t> dãy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trên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dưới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khai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triển</a:t>
                </a:r>
                <a:endParaRPr lang="en-US" sz="4200" dirty="0"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89" y="2339023"/>
                <a:ext cx="16306800" cy="3000821"/>
              </a:xfrm>
              <a:prstGeom prst="rect">
                <a:avLst/>
              </a:prstGeom>
              <a:blipFill rotWithShape="0">
                <a:blip r:embed="rId3"/>
                <a:stretch>
                  <a:fillRect l="-1458" r="-1421" b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84720" y="666750"/>
            <a:ext cx="3718560" cy="1485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2552700"/>
                <a:ext cx="16764000" cy="3070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1;2;3;4;5</m:t>
                        </m:r>
                      </m:e>
                    </m:d>
                  </m:oMath>
                </a14:m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>
                    <a:latin typeface="Arial" panose="020B0604020202020204" pitchFamily="34" charset="0"/>
                    <a:cs typeface="Arial" panose="020B0604020202020204" pitchFamily="34" charset="0"/>
                  </a:rPr>
                  <a:t> hạng đầu, số hạng cuối và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endParaRPr lang="en-US" sz="4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52700"/>
                <a:ext cx="16764000" cy="3070071"/>
              </a:xfrm>
              <a:prstGeom prst="rect">
                <a:avLst/>
              </a:prstGeom>
              <a:blipFill rotWithShape="0">
                <a:blip r:embed="rId2"/>
                <a:stretch>
                  <a:fillRect l="-1418" r="-1418" b="-4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CE2D39D-9198-520E-1EBF-E1A10FB16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2922">
            <a:off x="304800" y="8457058"/>
            <a:ext cx="1062761" cy="1487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3A0D5B-2E0F-BAA2-25FB-6E8E45CA98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7315" r="18568" b="9206"/>
          <a:stretch/>
        </p:blipFill>
        <p:spPr>
          <a:xfrm>
            <a:off x="15332673" y="342900"/>
            <a:ext cx="2606440" cy="195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64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13689"/>
            <a:ext cx="3246680" cy="3255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597" y="424702"/>
            <a:ext cx="1565547" cy="156554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17220" y="805717"/>
            <a:ext cx="15047008" cy="1580433"/>
            <a:chOff x="1002974" y="2845561"/>
            <a:chExt cx="15047008" cy="1580433"/>
          </a:xfrm>
        </p:grpSpPr>
        <p:sp>
          <p:nvSpPr>
            <p:cNvPr id="10" name="Rounded Rectangle 9"/>
            <p:cNvSpPr/>
            <p:nvPr/>
          </p:nvSpPr>
          <p:spPr>
            <a:xfrm>
              <a:off x="1002974" y="3033468"/>
              <a:ext cx="1676400" cy="119758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  <a:endPara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000216" y="2845561"/>
                  <a:ext cx="13049766" cy="1580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Cho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hàm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ℕ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Hãy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các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(1)</m:t>
                      </m:r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4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(2)</m:t>
                      </m:r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…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…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theo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hàng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ngang</a:t>
                  </a:r>
                  <a:endPara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0216" y="2845561"/>
                  <a:ext cx="13049766" cy="1580433"/>
                </a:xfrm>
                <a:prstGeom prst="rect">
                  <a:avLst/>
                </a:prstGeom>
                <a:blipFill>
                  <a:blip r:embed="rId3"/>
                  <a:stretch>
                    <a:fillRect l="-1682" r="-2710" b="-15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4D42CBF-6AAD-F107-CF00-E2A008AF1E1C}"/>
              </a:ext>
            </a:extLst>
          </p:cNvPr>
          <p:cNvSpPr txBox="1"/>
          <p:nvPr/>
        </p:nvSpPr>
        <p:spPr>
          <a:xfrm>
            <a:off x="2647668" y="3110018"/>
            <a:ext cx="14425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54B2AA-9B82-9071-AD02-4DAE20AAFDBA}"/>
                  </a:ext>
                </a:extLst>
              </p:cNvPr>
              <p:cNvSpPr txBox="1"/>
              <p:nvPr/>
            </p:nvSpPr>
            <p:spPr>
              <a:xfrm>
                <a:off x="3551480" y="3848682"/>
                <a:ext cx="10972800" cy="2904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=1;</m:t>
                      </m:r>
                      <m:sSub>
                        <m:sSub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;….;</m:t>
                      </m:r>
                      <m:sSub>
                        <m:sSub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;…</m:t>
                      </m:r>
                    </m:oMath>
                  </m:oMathPara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54B2AA-9B82-9071-AD02-4DAE20AAF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80" y="3848682"/>
                <a:ext cx="10972800" cy="2904257"/>
              </a:xfrm>
              <a:prstGeom prst="rect">
                <a:avLst/>
              </a:prstGeom>
              <a:blipFill>
                <a:blip r:embed="rId4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D57EE3F-26FE-8693-B703-1C72833CA672}"/>
              </a:ext>
            </a:extLst>
          </p:cNvPr>
          <p:cNvGrpSpPr/>
          <p:nvPr/>
        </p:nvGrpSpPr>
        <p:grpSpPr>
          <a:xfrm>
            <a:off x="707095" y="7047425"/>
            <a:ext cx="15861144" cy="2063084"/>
            <a:chOff x="381000" y="250215"/>
            <a:chExt cx="15861144" cy="2063084"/>
          </a:xfrm>
        </p:grpSpPr>
        <p:sp>
          <p:nvSpPr>
            <p:cNvPr id="22" name="Rounded Rectangular Callout 5">
              <a:extLst>
                <a:ext uri="{FF2B5EF4-FFF2-40B4-BE49-F238E27FC236}">
                  <a16:creationId xmlns:a16="http://schemas.microsoft.com/office/drawing/2014/main" id="{0F754C8A-4935-D7FC-D2FE-BAAB257BA769}"/>
                </a:ext>
              </a:extLst>
            </p:cNvPr>
            <p:cNvSpPr/>
            <p:nvPr/>
          </p:nvSpPr>
          <p:spPr>
            <a:xfrm>
              <a:off x="2459216" y="250215"/>
              <a:ext cx="13782928" cy="1136149"/>
            </a:xfrm>
            <a:prstGeom prst="wedgeRoundRectCallout">
              <a:avLst>
                <a:gd name="adj1" fmla="val -54646"/>
                <a:gd name="adj2" fmla="val 37129"/>
                <a:gd name="adj3" fmla="val 16667"/>
              </a:avLst>
            </a:prstGeom>
            <a:ln w="38100"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vô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hữu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16642BE-6EAC-35B0-866C-725C3D3C6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647700"/>
              <a:ext cx="1190372" cy="1665599"/>
            </a:xfrm>
            <a:prstGeom prst="rect">
              <a:avLst/>
            </a:prstGeom>
          </p:spPr>
        </p:pic>
      </p:grpSp>
      <p:sp>
        <p:nvSpPr>
          <p:cNvPr id="24" name="Oval Callout 7">
            <a:extLst>
              <a:ext uri="{FF2B5EF4-FFF2-40B4-BE49-F238E27FC236}">
                <a16:creationId xmlns:a16="http://schemas.microsoft.com/office/drawing/2014/main" id="{6EB59F5E-EF3E-76E9-9C75-C10466B83F44}"/>
              </a:ext>
            </a:extLst>
          </p:cNvPr>
          <p:cNvSpPr/>
          <p:nvPr/>
        </p:nvSpPr>
        <p:spPr>
          <a:xfrm>
            <a:off x="14935200" y="7979638"/>
            <a:ext cx="2586413" cy="1582674"/>
          </a:xfrm>
          <a:prstGeom prst="wedgeEllipseCallout">
            <a:avLst>
              <a:gd name="adj1" fmla="val 49705"/>
              <a:gd name="adj2" fmla="val 445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145542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27876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9094" y="551999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09658" y="802435"/>
                <a:ext cx="12251852" cy="7340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3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3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3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3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3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3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3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US" sz="3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en-US" sz="3800" b="1" i="1" dirty="0">
                  <a:solidFill>
                    <a:srgbClr val="FF0000"/>
                  </a:solidFill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3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US" sz="3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b="1" i="1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b="1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3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B05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B05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B05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3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chemeClr val="accent2">
                        <a:lumMod val="75000"/>
                      </a:schemeClr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800" b="1" dirty="0">
                    <a:solidFill>
                      <a:schemeClr val="accent2">
                        <a:lumMod val="75000"/>
                      </a:schemeClr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chemeClr val="accent2">
                        <a:lumMod val="75000"/>
                      </a:schemeClr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58" y="802435"/>
                <a:ext cx="12251852" cy="7340471"/>
              </a:xfrm>
              <a:prstGeom prst="rect">
                <a:avLst/>
              </a:prstGeom>
              <a:blipFill rotWithShape="0">
                <a:blip r:embed="rId4"/>
                <a:stretch>
                  <a:fillRect l="-1642" r="-1642" b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79649C0-E219-02E5-F032-CC70C92A8BEE}"/>
              </a:ext>
            </a:extLst>
          </p:cNvPr>
          <p:cNvGrpSpPr/>
          <p:nvPr/>
        </p:nvGrpSpPr>
        <p:grpSpPr>
          <a:xfrm>
            <a:off x="633180" y="8124650"/>
            <a:ext cx="15293302" cy="1938992"/>
            <a:chOff x="1507401" y="6179195"/>
            <a:chExt cx="15293302" cy="193899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A6B22E-DC86-FAA7-0933-BB166BCE3B45}"/>
                </a:ext>
              </a:extLst>
            </p:cNvPr>
            <p:cNvSpPr txBox="1"/>
            <p:nvPr/>
          </p:nvSpPr>
          <p:spPr>
            <a:xfrm>
              <a:off x="1507401" y="6390560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</a:t>
              </a:r>
              <a:r>
                <a:rPr 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6423A56-4DFA-5334-DB74-9F626B7036FB}"/>
                </a:ext>
              </a:extLst>
            </p:cNvPr>
            <p:cNvSpPr/>
            <p:nvPr/>
          </p:nvSpPr>
          <p:spPr>
            <a:xfrm>
              <a:off x="3439713" y="6179195"/>
              <a:ext cx="133609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đổi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tất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hạng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đều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bằng</a:t>
              </a:r>
              <a:r>
                <a:rPr lang="en-US" sz="4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nhau.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264463" y="1308063"/>
            <a:ext cx="3886475" cy="3937686"/>
            <a:chOff x="11774591" y="2803457"/>
            <a:chExt cx="4513438" cy="4554845"/>
          </a:xfrm>
        </p:grpSpPr>
        <p:sp>
          <p:nvSpPr>
            <p:cNvPr id="34" name="Freeform 34"/>
            <p:cNvSpPr/>
            <p:nvPr/>
          </p:nvSpPr>
          <p:spPr>
            <a:xfrm>
              <a:off x="11774591" y="2803457"/>
              <a:ext cx="4513438" cy="4554845"/>
            </a:xfrm>
            <a:custGeom>
              <a:avLst/>
              <a:gdLst/>
              <a:ahLst/>
              <a:cxnLst/>
              <a:rect l="l" t="t" r="r" b="b"/>
              <a:pathLst>
                <a:path w="4513438" h="4554845">
                  <a:moveTo>
                    <a:pt x="0" y="0"/>
                  </a:moveTo>
                  <a:lnTo>
                    <a:pt x="4513437" y="0"/>
                  </a:lnTo>
                  <a:lnTo>
                    <a:pt x="4513437" y="4554845"/>
                  </a:lnTo>
                  <a:lnTo>
                    <a:pt x="0" y="4554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 rot="21177288">
              <a:off x="12192319" y="4615726"/>
              <a:ext cx="3869532" cy="6675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17"/>
                </a:lnSpc>
              </a:pPr>
              <a:r>
                <a:rPr lang="vi-VN" sz="45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45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HÁI NIỆM</a:t>
              </a:r>
            </a:p>
          </p:txBody>
        </p:sp>
      </p:grpSp>
      <p:sp>
        <p:nvSpPr>
          <p:cNvPr id="36" name="Freeform 36"/>
          <p:cNvSpPr/>
          <p:nvPr/>
        </p:nvSpPr>
        <p:spPr>
          <a:xfrm rot="291678">
            <a:off x="15442301" y="3482734"/>
            <a:ext cx="1856453" cy="3740106"/>
          </a:xfrm>
          <a:custGeom>
            <a:avLst/>
            <a:gdLst/>
            <a:ahLst/>
            <a:cxnLst/>
            <a:rect l="l" t="t" r="r" b="b"/>
            <a:pathLst>
              <a:path w="1856453" h="3740106">
                <a:moveTo>
                  <a:pt x="0" y="0"/>
                </a:moveTo>
                <a:lnTo>
                  <a:pt x="1856452" y="0"/>
                </a:lnTo>
                <a:lnTo>
                  <a:pt x="1856452" y="3740106"/>
                </a:lnTo>
                <a:lnTo>
                  <a:pt x="0" y="37401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467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-647701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8726" y="815213"/>
            <a:ext cx="3718560" cy="12450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4706" y="966794"/>
                <a:ext cx="7239000" cy="961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706" y="966794"/>
                <a:ext cx="7239000" cy="961930"/>
              </a:xfrm>
              <a:prstGeom prst="rect">
                <a:avLst/>
              </a:prstGeom>
              <a:blipFill rotWithShape="0">
                <a:blip r:embed="rId2"/>
                <a:stretch>
                  <a:fillRect l="-3286" b="-28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BD0AC-D135-DB78-01DB-05C70D9E2AEE}"/>
                  </a:ext>
                </a:extLst>
              </p:cNvPr>
              <p:cNvSpPr txBox="1"/>
              <p:nvPr/>
            </p:nvSpPr>
            <p:spPr>
              <a:xfrm>
                <a:off x="768726" y="2057203"/>
                <a:ext cx="9942095" cy="259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79BD0AC-D135-DB78-01DB-05C70D9E2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26" y="2057203"/>
                <a:ext cx="9942095" cy="2590646"/>
              </a:xfrm>
              <a:prstGeom prst="rect">
                <a:avLst/>
              </a:prstGeom>
              <a:blipFill rotWithShape="0">
                <a:blip r:embed="rId3"/>
                <a:stretch>
                  <a:fillRect l="-2330" b="-9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133B297-92AF-8031-7085-D150C4B71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14959">
            <a:off x="16187287" y="492576"/>
            <a:ext cx="137171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469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535970" y="259629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Freeform 35"/>
          <p:cNvSpPr/>
          <p:nvPr/>
        </p:nvSpPr>
        <p:spPr>
          <a:xfrm rot="9640325">
            <a:off x="1273258" y="1125131"/>
            <a:ext cx="612100" cy="2064755"/>
          </a:xfrm>
          <a:custGeom>
            <a:avLst/>
            <a:gdLst/>
            <a:ahLst/>
            <a:cxnLst/>
            <a:rect l="l" t="t" r="r" b="b"/>
            <a:pathLst>
              <a:path w="504788" h="1713788">
                <a:moveTo>
                  <a:pt x="0" y="0"/>
                </a:moveTo>
                <a:lnTo>
                  <a:pt x="504789" y="0"/>
                </a:lnTo>
                <a:lnTo>
                  <a:pt x="504789" y="1713788"/>
                </a:lnTo>
                <a:lnTo>
                  <a:pt x="0" y="1713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3C76A044-3075-6076-4862-71E8868435E9}"/>
              </a:ext>
            </a:extLst>
          </p:cNvPr>
          <p:cNvSpPr txBox="1"/>
          <p:nvPr/>
        </p:nvSpPr>
        <p:spPr>
          <a:xfrm>
            <a:off x="1174064" y="3243776"/>
            <a:ext cx="14283166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spc="18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</a:p>
          <a:p>
            <a:pPr algn="ctr">
              <a:lnSpc>
                <a:spcPct val="150000"/>
              </a:lnSpc>
            </a:pPr>
            <a:r>
              <a:rPr lang="en-US" sz="8800" b="1" spc="18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CHO MỘT DÃY SỐ</a:t>
            </a:r>
          </a:p>
        </p:txBody>
      </p:sp>
    </p:spTree>
  </p:cSld>
  <p:clrMapOvr>
    <a:masterClrMapping/>
  </p:clrMapOvr>
  <p:transition spd="med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7230" y="571500"/>
            <a:ext cx="16893539" cy="7064369"/>
            <a:chOff x="831850" y="723900"/>
            <a:chExt cx="16893539" cy="7064369"/>
          </a:xfrm>
        </p:grpSpPr>
        <p:sp>
          <p:nvSpPr>
            <p:cNvPr id="3" name="Rounded Rectangle 2"/>
            <p:cNvSpPr/>
            <p:nvPr/>
          </p:nvSpPr>
          <p:spPr>
            <a:xfrm>
              <a:off x="919480" y="723900"/>
              <a:ext cx="1676400" cy="119758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HĐ3</a:t>
              </a:r>
              <a:endPara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31850" y="1069507"/>
                  <a:ext cx="16893539" cy="6718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4" algn="just">
                    <a:lnSpc>
                      <a:spcPct val="150000"/>
                    </a:lnSpc>
                  </a:pP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Xét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mỗi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marL="571500" lvl="4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16,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25,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36,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49,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64,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81,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(1)</a:t>
                  </a:r>
                </a:p>
                <a:p>
                  <a:pPr marL="571500" lvl="4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được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xác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như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mỗi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tự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nhiên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≥1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thập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hữu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hạn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1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thập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thập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đầu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tiên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đứng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dấu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“,”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=1,414213562…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Cụ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=1,4;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=1,41;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=1,414;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=1,4142;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=1,41421;…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(2)</a:t>
                  </a:r>
                </a:p>
                <a:p>
                  <a:pPr marL="571500" lvl="4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(3)</a:t>
                  </a:r>
                </a:p>
                <a:p>
                  <a:pPr marL="571500" lvl="4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được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xác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như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mọi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≥2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(4)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850" y="1069507"/>
                  <a:ext cx="16893539" cy="6718762"/>
                </a:xfrm>
                <a:prstGeom prst="rect">
                  <a:avLst/>
                </a:prstGeom>
                <a:blipFill>
                  <a:blip r:embed="rId2"/>
                  <a:stretch>
                    <a:fillRect l="-974" r="-1082" b="-2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47BA630-D334-1DEB-3BDE-C5D02F0F0D26}"/>
              </a:ext>
            </a:extLst>
          </p:cNvPr>
          <p:cNvSpPr/>
          <p:nvPr/>
        </p:nvSpPr>
        <p:spPr>
          <a:xfrm>
            <a:off x="784860" y="7502881"/>
            <a:ext cx="168935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hạng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dãy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(1), (2), (3), (4).</a:t>
            </a:r>
          </a:p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b)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dãy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thể</a:t>
            </a:r>
            <a:r>
              <a:rPr lang="en-US" sz="360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cho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670D71-4092-07F3-8797-E8059B1EB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9973" y="571500"/>
            <a:ext cx="1917012" cy="10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4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6114" y="1743969"/>
            <a:ext cx="16378989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			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38198" y="1845237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3 (SGK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tr.45)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4198" y="3502587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4198" y="3502587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8198" y="3551089"/>
                <a:ext cx="16687802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1, 8, 27, 64, 125, 343, 512, 729, 1000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(5)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“,”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=3,141592653589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(7)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(8)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51089"/>
                <a:ext cx="16687802" cy="5518242"/>
              </a:xfrm>
              <a:prstGeom prst="rect">
                <a:avLst/>
              </a:prstGeom>
              <a:blipFill>
                <a:blip r:embed="rId5"/>
                <a:stretch>
                  <a:fillRect l="-1278" r="-127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757EF27-5E02-3343-F32F-546E3F9B752E}"/>
              </a:ext>
            </a:extLst>
          </p:cNvPr>
          <p:cNvGrpSpPr/>
          <p:nvPr/>
        </p:nvGrpSpPr>
        <p:grpSpPr>
          <a:xfrm>
            <a:off x="6934200" y="423501"/>
            <a:ext cx="14477999" cy="1219200"/>
            <a:chOff x="838200" y="403086"/>
            <a:chExt cx="14477999" cy="12192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F5024A-10FE-BBDB-895A-AF0BBEE0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200" y="403086"/>
              <a:ext cx="1426915" cy="1219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A370B0-9305-E2A8-AD15-2B3BF05E0BA9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</a:t>
              </a:r>
              <a:r>
                <a:rPr lang="en-US" sz="4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vi-VN" sz="4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hoàn thành </a:t>
              </a:r>
              <a:r>
                <a:rPr lang="en-US" sz="40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78443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B1ED8E-9257-D818-CA92-5544F0A003CA}"/>
                  </a:ext>
                </a:extLst>
              </p:cNvPr>
              <p:cNvSpPr txBox="1"/>
              <p:nvPr/>
            </p:nvSpPr>
            <p:spPr>
              <a:xfrm>
                <a:off x="830178" y="1973609"/>
                <a:ext cx="16627646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</a:t>
                </a: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Dãy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err="1"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 đầu (số cánh hoa)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Fibonacci</a:t>
                </a: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.  Dãy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Fibonacci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và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≥3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(9)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mười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BB1ED8E-9257-D818-CA92-5544F0A00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78" y="1973609"/>
                <a:ext cx="16627646" cy="4247317"/>
              </a:xfrm>
              <a:prstGeom prst="rect">
                <a:avLst/>
              </a:prstGeom>
              <a:blipFill rotWithShape="0">
                <a:blip r:embed="rId2"/>
                <a:stretch>
                  <a:fillRect l="-1100" r="-1100" b="-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2BD7CCB8-CE5E-9CDF-7459-46CE1F24B8B0}"/>
              </a:ext>
            </a:extLst>
          </p:cNvPr>
          <p:cNvSpPr/>
          <p:nvPr/>
        </p:nvSpPr>
        <p:spPr>
          <a:xfrm>
            <a:off x="830177" y="1522874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 (SGK 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tr.45)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D5DA38-546C-2F8C-7CFA-DCED5DB6CAA5}"/>
              </a:ext>
            </a:extLst>
          </p:cNvPr>
          <p:cNvGrpSpPr/>
          <p:nvPr/>
        </p:nvGrpSpPr>
        <p:grpSpPr>
          <a:xfrm>
            <a:off x="6934200" y="293648"/>
            <a:ext cx="14477999" cy="1219200"/>
            <a:chOff x="838200" y="403086"/>
            <a:chExt cx="14477999" cy="12192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8D8FAFA-9B38-15D7-C123-47EAA21DD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403086"/>
              <a:ext cx="1426915" cy="12192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4E9C58-DFBE-80FE-5BD2-5DE6D28B1112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</a:t>
              </a:r>
              <a:r>
                <a:rPr lang="en-US" sz="36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hoàn thành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val Callout 22">
            <a:extLst>
              <a:ext uri="{FF2B5EF4-FFF2-40B4-BE49-F238E27FC236}">
                <a16:creationId xmlns:a16="http://schemas.microsoft.com/office/drawing/2014/main" id="{2DA66343-25E4-76C2-5EE9-0CC979757CD0}"/>
              </a:ext>
            </a:extLst>
          </p:cNvPr>
          <p:cNvSpPr/>
          <p:nvPr/>
        </p:nvSpPr>
        <p:spPr>
          <a:xfrm>
            <a:off x="862681" y="6569005"/>
            <a:ext cx="1575719" cy="782031"/>
          </a:xfrm>
          <a:prstGeom prst="wedgeEllipseCallout">
            <a:avLst>
              <a:gd name="adj1" fmla="val 23120"/>
              <a:gd name="adj2" fmla="val 84164"/>
            </a:avLst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DCCA7E-CC12-991F-CF20-BA42246F9EDA}"/>
                  </a:ext>
                </a:extLst>
              </p:cNvPr>
              <p:cNvSpPr txBox="1"/>
              <p:nvPr/>
            </p:nvSpPr>
            <p:spPr>
              <a:xfrm>
                <a:off x="862680" y="6694279"/>
                <a:ext cx="16891919" cy="331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(9),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=1+1=2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(9),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mười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1, 1, 2, 3, 5, 8, 13, 21, 34, 55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DCCA7E-CC12-991F-CF20-BA42246F9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80" y="6694279"/>
                <a:ext cx="16891919" cy="3313664"/>
              </a:xfrm>
              <a:prstGeom prst="rect">
                <a:avLst/>
              </a:prstGeom>
              <a:blipFill>
                <a:blip r:embed="rId4"/>
                <a:stretch>
                  <a:fillRect l="-1119" r="-39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230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31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14460300" y="709904"/>
            <a:ext cx="3666839" cy="947966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7247589" y="757658"/>
            <a:ext cx="861340" cy="896558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41829" y="2243131"/>
            <a:ext cx="13975043" cy="24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loài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có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lượng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cánh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luôn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cánh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bông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thường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xuất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hiện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nhiều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theo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những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con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1, 1, 2, 3, 5, 8, 13, 21,...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47206"/>
              </p:ext>
            </p:extLst>
          </p:nvPr>
        </p:nvGraphicFramePr>
        <p:xfrm>
          <a:off x="9086850" y="5035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6850" y="5035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44521" y="91163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923BE17-EA40-BCFE-3584-A4CC07BB0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40" y="4987159"/>
            <a:ext cx="9688715" cy="52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7374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18541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75360" y="847925"/>
            <a:ext cx="3718560" cy="1828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13960" y="847925"/>
                <a:ext cx="12192000" cy="197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dirty="0">
                    <a:latin typeface="Arial (Body)"/>
                  </a:rPr>
                  <a:t>Cho </a:t>
                </a:r>
                <a:r>
                  <a:rPr lang="en-US" sz="4000" dirty="0" err="1">
                    <a:latin typeface="Arial (Body)"/>
                  </a:rPr>
                  <a:t>dãy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số</a:t>
                </a:r>
                <a:r>
                  <a:rPr lang="en-US" sz="40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333</m:t>
                        </m:r>
                      </m:sub>
                    </m:sSub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dưới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khai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triển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960" y="847925"/>
                <a:ext cx="12192000" cy="1974836"/>
              </a:xfrm>
              <a:prstGeom prst="rect">
                <a:avLst/>
              </a:prstGeom>
              <a:blipFill>
                <a:blip r:embed="rId2"/>
                <a:stretch>
                  <a:fillRect l="-1800" r="-1750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445500" y="3379232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49500" y="4446412"/>
                <a:ext cx="12192000" cy="5169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33−3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3.33+1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=0,3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333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333−3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3.333+1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=0,33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4000" i="1" ker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en-US" sz="4000" i="1" ker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;…;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ker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</m:t>
                        </m:r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4000" b="0" i="1" kern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;…</m:t>
                    </m:r>
                  </m:oMath>
                </a14:m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0" y="4446412"/>
                <a:ext cx="12192000" cy="5169172"/>
              </a:xfrm>
              <a:prstGeom prst="rect">
                <a:avLst/>
              </a:prstGeom>
              <a:blipFill rotWithShape="0">
                <a:blip r:embed="rId3"/>
                <a:stretch>
                  <a:fillRect l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687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80344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900163" y="4788500"/>
            <a:ext cx="5007457" cy="769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9"/>
              </a:lnSpc>
            </a:pPr>
            <a:r>
              <a:rPr lang="en-US" sz="6600" b="1" spc="116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lang="en-US" sz="6600" b="1" spc="116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43"/>
          <p:cNvSpPr/>
          <p:nvPr/>
        </p:nvSpPr>
        <p:spPr>
          <a:xfrm rot="1091550">
            <a:off x="10267250" y="696701"/>
            <a:ext cx="566223" cy="1319587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63C65E4-C968-96AF-11B5-135760CBB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7357" y="7533244"/>
            <a:ext cx="5209855" cy="30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60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009900"/>
            <a:ext cx="15805340" cy="265867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57200" y="190500"/>
            <a:ext cx="17526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57905462"/>
      </p:ext>
    </p:extLst>
  </p:cSld>
  <p:clrMapOvr>
    <a:masterClrMapping/>
  </p:clrMapOvr>
  <p:transition spd="med"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57500"/>
            <a:ext cx="17113541" cy="3657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190500"/>
            <a:ext cx="17526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38129814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79" y="-3287058"/>
            <a:ext cx="20622929" cy="1693443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46" y="2857500"/>
            <a:ext cx="17716751" cy="5105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190500"/>
            <a:ext cx="17526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21854928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81300"/>
            <a:ext cx="16806929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90500"/>
            <a:ext cx="17526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4478027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90500"/>
            <a:ext cx="17526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" y="2247900"/>
            <a:ext cx="17668511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58" y="2095500"/>
            <a:ext cx="177093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4534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079574" y="1410914"/>
            <a:ext cx="1015290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8"/>
              </a:lnSpc>
            </a:pPr>
            <a:r>
              <a:rPr lang="vi-VN" sz="6600" b="1" spc="14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spc="147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3"/>
          <p:cNvSpPr/>
          <p:nvPr/>
        </p:nvSpPr>
        <p:spPr>
          <a:xfrm rot="-2012905">
            <a:off x="1327947" y="371535"/>
            <a:ext cx="505232" cy="1715292"/>
          </a:xfrm>
          <a:custGeom>
            <a:avLst/>
            <a:gdLst/>
            <a:ahLst/>
            <a:cxnLst/>
            <a:rect l="l" t="t" r="r" b="b"/>
            <a:pathLst>
              <a:path w="666081" h="2261385">
                <a:moveTo>
                  <a:pt x="0" y="0"/>
                </a:moveTo>
                <a:lnTo>
                  <a:pt x="666080" y="0"/>
                </a:lnTo>
                <a:lnTo>
                  <a:pt x="666080" y="2261386"/>
                </a:lnTo>
                <a:lnTo>
                  <a:pt x="0" y="2261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olded Corner 42"/>
          <p:cNvSpPr/>
          <p:nvPr/>
        </p:nvSpPr>
        <p:spPr>
          <a:xfrm>
            <a:off x="1930976" y="3060662"/>
            <a:ext cx="1465387" cy="1465387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1930975" y="5176799"/>
            <a:ext cx="1465387" cy="1465387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1930975" y="7405826"/>
            <a:ext cx="1465387" cy="1465387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0" y="3056111"/>
            <a:ext cx="1045327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06576" y="5208016"/>
            <a:ext cx="11790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r>
              <a:rPr lang="vi-VN" sz="4400"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 1,2/sgk/48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0000" y="7567943"/>
            <a:ext cx="115620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>
                <a:latin typeface="Arial" panose="020B0604020202020204" pitchFamily="34" charset="0"/>
                <a:cs typeface="Arial" panose="020B0604020202020204" pitchFamily="34" charset="0"/>
              </a:rPr>
              <a:t>Chuẩn bị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dãy số tăng, dãy số giảm;</a:t>
            </a:r>
          </a:p>
          <a:p>
            <a:pPr algn="just">
              <a:lnSpc>
                <a:spcPct val="150000"/>
              </a:lnSpc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  Dãy số bị chặn.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15376" y="527652"/>
            <a:ext cx="17319661" cy="9948534"/>
            <a:chOff x="0" y="0"/>
            <a:chExt cx="4561557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61557" cy="2620190"/>
            </a:xfrm>
            <a:custGeom>
              <a:avLst/>
              <a:gdLst/>
              <a:ahLst/>
              <a:cxnLst/>
              <a:rect l="l" t="t" r="r" b="b"/>
              <a:pathLst>
                <a:path w="4561557" h="2620190">
                  <a:moveTo>
                    <a:pt x="0" y="0"/>
                  </a:moveTo>
                  <a:lnTo>
                    <a:pt x="4561557" y="0"/>
                  </a:lnTo>
                  <a:lnTo>
                    <a:pt x="4561557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99DC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15674" y="0"/>
            <a:ext cx="17568206" cy="11712137"/>
            <a:chOff x="0" y="0"/>
            <a:chExt cx="23424274" cy="1561618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7808091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5616183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808091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5616183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28737" y="2108627"/>
            <a:ext cx="16163863" cy="6311473"/>
            <a:chOff x="0" y="0"/>
            <a:chExt cx="3454583" cy="146327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454583" cy="1463274"/>
            </a:xfrm>
            <a:custGeom>
              <a:avLst/>
              <a:gdLst/>
              <a:ahLst/>
              <a:cxnLst/>
              <a:rect l="l" t="t" r="r" b="b"/>
              <a:pathLst>
                <a:path w="3454583" h="1463274">
                  <a:moveTo>
                    <a:pt x="26498" y="0"/>
                  </a:moveTo>
                  <a:lnTo>
                    <a:pt x="3428085" y="0"/>
                  </a:lnTo>
                  <a:cubicBezTo>
                    <a:pt x="3435112" y="0"/>
                    <a:pt x="3441852" y="2792"/>
                    <a:pt x="3446822" y="7761"/>
                  </a:cubicBezTo>
                  <a:cubicBezTo>
                    <a:pt x="3451791" y="12731"/>
                    <a:pt x="3454583" y="19471"/>
                    <a:pt x="3454583" y="26498"/>
                  </a:cubicBezTo>
                  <a:lnTo>
                    <a:pt x="3454583" y="1436775"/>
                  </a:lnTo>
                  <a:cubicBezTo>
                    <a:pt x="3454583" y="1443803"/>
                    <a:pt x="3451791" y="1450543"/>
                    <a:pt x="3446822" y="1455512"/>
                  </a:cubicBezTo>
                  <a:cubicBezTo>
                    <a:pt x="3441852" y="1460482"/>
                    <a:pt x="3435112" y="1463274"/>
                    <a:pt x="3428085" y="1463274"/>
                  </a:cubicBezTo>
                  <a:lnTo>
                    <a:pt x="26498" y="1463274"/>
                  </a:lnTo>
                  <a:cubicBezTo>
                    <a:pt x="19471" y="1463274"/>
                    <a:pt x="12731" y="1460482"/>
                    <a:pt x="7761" y="1455512"/>
                  </a:cubicBezTo>
                  <a:cubicBezTo>
                    <a:pt x="2792" y="1450543"/>
                    <a:pt x="0" y="1443803"/>
                    <a:pt x="0" y="1436775"/>
                  </a:cubicBezTo>
                  <a:lnTo>
                    <a:pt x="0" y="26498"/>
                  </a:lnTo>
                  <a:cubicBezTo>
                    <a:pt x="0" y="19471"/>
                    <a:pt x="2792" y="12731"/>
                    <a:pt x="7761" y="7761"/>
                  </a:cubicBezTo>
                  <a:cubicBezTo>
                    <a:pt x="12731" y="2792"/>
                    <a:pt x="19471" y="0"/>
                    <a:pt x="26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5" name="Freeform 35"/>
          <p:cNvSpPr/>
          <p:nvPr/>
        </p:nvSpPr>
        <p:spPr>
          <a:xfrm>
            <a:off x="1815546" y="1169396"/>
            <a:ext cx="1563078" cy="1606902"/>
          </a:xfrm>
          <a:custGeom>
            <a:avLst/>
            <a:gdLst/>
            <a:ahLst/>
            <a:cxnLst/>
            <a:rect l="l" t="t" r="r" b="b"/>
            <a:pathLst>
              <a:path w="1563078" h="1606902">
                <a:moveTo>
                  <a:pt x="0" y="0"/>
                </a:moveTo>
                <a:lnTo>
                  <a:pt x="1563077" y="0"/>
                </a:lnTo>
                <a:lnTo>
                  <a:pt x="1563077" y="1606903"/>
                </a:lnTo>
                <a:lnTo>
                  <a:pt x="0" y="160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828737" y="7495136"/>
            <a:ext cx="3332211" cy="2108380"/>
          </a:xfrm>
          <a:custGeom>
            <a:avLst/>
            <a:gdLst/>
            <a:ahLst/>
            <a:cxnLst/>
            <a:rect l="l" t="t" r="r" b="b"/>
            <a:pathLst>
              <a:path w="3332211" h="2108380">
                <a:moveTo>
                  <a:pt x="0" y="0"/>
                </a:moveTo>
                <a:lnTo>
                  <a:pt x="3332210" y="0"/>
                </a:lnTo>
                <a:lnTo>
                  <a:pt x="3332210" y="2108381"/>
                </a:lnTo>
                <a:lnTo>
                  <a:pt x="0" y="210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358923">
            <a:off x="13150509" y="7152815"/>
            <a:ext cx="2703746" cy="3184283"/>
          </a:xfrm>
          <a:custGeom>
            <a:avLst/>
            <a:gdLst/>
            <a:ahLst/>
            <a:cxnLst/>
            <a:rect l="l" t="t" r="r" b="b"/>
            <a:pathLst>
              <a:path w="2703746" h="3184283">
                <a:moveTo>
                  <a:pt x="0" y="0"/>
                </a:moveTo>
                <a:lnTo>
                  <a:pt x="2703746" y="0"/>
                </a:lnTo>
                <a:lnTo>
                  <a:pt x="2703746" y="3184283"/>
                </a:lnTo>
                <a:lnTo>
                  <a:pt x="0" y="3184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 rot="-607473">
            <a:off x="14846935" y="6878444"/>
            <a:ext cx="524042" cy="1779154"/>
          </a:xfrm>
          <a:custGeom>
            <a:avLst/>
            <a:gdLst/>
            <a:ahLst/>
            <a:cxnLst/>
            <a:rect l="l" t="t" r="r" b="b"/>
            <a:pathLst>
              <a:path w="524042" h="1779154">
                <a:moveTo>
                  <a:pt x="0" y="0"/>
                </a:moveTo>
                <a:lnTo>
                  <a:pt x="524042" y="0"/>
                </a:lnTo>
                <a:lnTo>
                  <a:pt x="524042" y="1779154"/>
                </a:lnTo>
                <a:lnTo>
                  <a:pt x="0" y="1779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-1729736">
            <a:off x="13362989" y="349702"/>
            <a:ext cx="470779" cy="4388615"/>
          </a:xfrm>
          <a:custGeom>
            <a:avLst/>
            <a:gdLst/>
            <a:ahLst/>
            <a:cxnLst/>
            <a:rect l="l" t="t" r="r" b="b"/>
            <a:pathLst>
              <a:path w="470779" h="4388615">
                <a:moveTo>
                  <a:pt x="0" y="0"/>
                </a:moveTo>
                <a:lnTo>
                  <a:pt x="470778" y="0"/>
                </a:lnTo>
                <a:lnTo>
                  <a:pt x="470778" y="4388615"/>
                </a:lnTo>
                <a:lnTo>
                  <a:pt x="0" y="43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rot="-897102">
            <a:off x="15497925" y="84057"/>
            <a:ext cx="493296" cy="4598517"/>
          </a:xfrm>
          <a:custGeom>
            <a:avLst/>
            <a:gdLst/>
            <a:ahLst/>
            <a:cxnLst/>
            <a:rect l="l" t="t" r="r" b="b"/>
            <a:pathLst>
              <a:path w="493296" h="4598517">
                <a:moveTo>
                  <a:pt x="0" y="0"/>
                </a:moveTo>
                <a:lnTo>
                  <a:pt x="493296" y="0"/>
                </a:lnTo>
                <a:lnTo>
                  <a:pt x="493296" y="4598517"/>
                </a:lnTo>
                <a:lnTo>
                  <a:pt x="0" y="4598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2731811" y="3664968"/>
            <a:ext cx="13777643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204">
                <a:solidFill>
                  <a:srgbClr val="231F20"/>
                </a:solidFill>
                <a:cs typeface="Arial" panose="020B0604020202020204" pitchFamily="34" charset="0"/>
              </a:rPr>
              <a:t>KÍNH CHÚC SỨC KHỎE VÀ HẸN GẶP LẠI QUÝ THẦY CÔ!</a:t>
            </a:r>
            <a:endParaRPr lang="en-US" sz="8000" b="1" spc="204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873" y="2674006"/>
            <a:ext cx="21812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14460300" y="709904"/>
            <a:ext cx="3666839" cy="947966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7247589" y="757658"/>
            <a:ext cx="861340" cy="896558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7657" y="2148148"/>
            <a:ext cx="15991543" cy="24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có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cánh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2,...,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tám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21.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9086850" y="5035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6850" y="5035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44521" y="91163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0D9845-F858-1EF3-2AD5-1B2E81DA8B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40" y="4987159"/>
            <a:ext cx="9688715" cy="52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8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14460300" y="709904"/>
            <a:ext cx="3666839" cy="947966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7247589" y="757658"/>
            <a:ext cx="861340" cy="896558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9086850" y="5035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6850" y="5035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44521" y="91163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19267" y="7403288"/>
            <a:ext cx="16459800" cy="2737816"/>
            <a:chOff x="819267" y="7403288"/>
            <a:chExt cx="16459800" cy="2737816"/>
          </a:xfrm>
        </p:grpSpPr>
        <p:sp>
          <p:nvSpPr>
            <p:cNvPr id="33" name="Thought Bubble: Cloud 32"/>
            <p:cNvSpPr/>
            <p:nvPr/>
          </p:nvSpPr>
          <p:spPr>
            <a:xfrm>
              <a:off x="819267" y="7403288"/>
              <a:ext cx="13236086" cy="2728237"/>
            </a:xfrm>
            <a:prstGeom prst="cloudCallout">
              <a:avLst>
                <a:gd name="adj1" fmla="val 58068"/>
                <a:gd name="adj2" fmla="val 12226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84952" y="8146989"/>
              <a:ext cx="1994115" cy="199411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116293" y="7840788"/>
              <a:ext cx="10474878" cy="1738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1,1,2,3,5,8,13,21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tắc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khái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niệm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BDE1914-031E-2758-398E-7297DB95F8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55" y="2123570"/>
            <a:ext cx="9688715" cy="52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55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ADED9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2051640" y="1487922"/>
            <a:ext cx="14211300" cy="2845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60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II. DÃY SỐ. CẤP SỐ CỘNG.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6000" b="1" kern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 SỐ NH</a:t>
            </a:r>
            <a:r>
              <a:rPr lang="nl-NL" sz="60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</a:t>
            </a:r>
            <a:endParaRPr lang="en-US" sz="6000" b="1" kern="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3500" y="4788271"/>
            <a:ext cx="156210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en-US" sz="7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3110">
            <a:off x="14308306" y="8674016"/>
            <a:ext cx="3342533" cy="1097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42" y="226413"/>
            <a:ext cx="2255716" cy="22618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94" y="8670942"/>
            <a:ext cx="2943028" cy="1235673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574255" y="1188819"/>
            <a:ext cx="839920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9"/>
              </a:lnSpc>
            </a:pPr>
            <a:r>
              <a:rPr lang="vi-VN" sz="6600" b="1" spc="116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spc="116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125628" y="3038951"/>
            <a:ext cx="7341763" cy="534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8"/>
              </a:lnSpc>
            </a:pPr>
            <a:r>
              <a:rPr lang="en-US" sz="4400" b="1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125628" y="5025603"/>
            <a:ext cx="11933470" cy="534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8"/>
              </a:lnSpc>
            </a:pPr>
            <a:r>
              <a:rPr lang="en-US" sz="4400" b="1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CHO MỘT DÃY SỐ</a:t>
            </a:r>
          </a:p>
        </p:txBody>
      </p:sp>
      <p:sp>
        <p:nvSpPr>
          <p:cNvPr id="43" name="Freeform 43"/>
          <p:cNvSpPr/>
          <p:nvPr/>
        </p:nvSpPr>
        <p:spPr>
          <a:xfrm rot="1091550">
            <a:off x="10267250" y="696701"/>
            <a:ext cx="566223" cy="1319587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olded Corner 39"/>
          <p:cNvSpPr/>
          <p:nvPr/>
        </p:nvSpPr>
        <p:spPr>
          <a:xfrm>
            <a:off x="2306383" y="2483285"/>
            <a:ext cx="1465387" cy="1465387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Folded Corner 40"/>
          <p:cNvSpPr/>
          <p:nvPr/>
        </p:nvSpPr>
        <p:spPr>
          <a:xfrm>
            <a:off x="2309710" y="4467467"/>
            <a:ext cx="1465387" cy="1465387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6">
            <a:extLst>
              <a:ext uri="{FF2B5EF4-FFF2-40B4-BE49-F238E27FC236}">
                <a16:creationId xmlns:a16="http://schemas.microsoft.com/office/drawing/2014/main" id="{6C4C8594-DF7E-5533-FF97-2C14135FD45F}"/>
              </a:ext>
            </a:extLst>
          </p:cNvPr>
          <p:cNvSpPr txBox="1"/>
          <p:nvPr/>
        </p:nvSpPr>
        <p:spPr>
          <a:xfrm>
            <a:off x="4125628" y="7132077"/>
            <a:ext cx="8875984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8"/>
              </a:lnSpc>
            </a:pPr>
            <a:r>
              <a:rPr lang="en-US" sz="4400" b="1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TĂNG, DÃY SỐ GIẢM</a:t>
            </a:r>
          </a:p>
        </p:txBody>
      </p:sp>
      <p:sp>
        <p:nvSpPr>
          <p:cNvPr id="34" name="TextBox 37">
            <a:extLst>
              <a:ext uri="{FF2B5EF4-FFF2-40B4-BE49-F238E27FC236}">
                <a16:creationId xmlns:a16="http://schemas.microsoft.com/office/drawing/2014/main" id="{ED299CEA-FBED-84CE-9917-6044AC04F824}"/>
              </a:ext>
            </a:extLst>
          </p:cNvPr>
          <p:cNvSpPr txBox="1"/>
          <p:nvPr/>
        </p:nvSpPr>
        <p:spPr>
          <a:xfrm>
            <a:off x="4141670" y="9265449"/>
            <a:ext cx="11933470" cy="534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8"/>
              </a:lnSpc>
            </a:pPr>
            <a:r>
              <a:rPr lang="en-US" sz="4400" b="1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BỊ CHẶN</a:t>
            </a:r>
          </a:p>
        </p:txBody>
      </p:sp>
      <p:sp>
        <p:nvSpPr>
          <p:cNvPr id="35" name="Folded Corner 39">
            <a:extLst>
              <a:ext uri="{FF2B5EF4-FFF2-40B4-BE49-F238E27FC236}">
                <a16:creationId xmlns:a16="http://schemas.microsoft.com/office/drawing/2014/main" id="{BBF9DBE0-7694-DFBE-9020-235F7D7CF065}"/>
              </a:ext>
            </a:extLst>
          </p:cNvPr>
          <p:cNvSpPr/>
          <p:nvPr/>
        </p:nvSpPr>
        <p:spPr>
          <a:xfrm>
            <a:off x="2306383" y="6576411"/>
            <a:ext cx="1465387" cy="1465387"/>
          </a:xfrm>
          <a:prstGeom prst="foldedCorner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Folded Corner 40">
            <a:extLst>
              <a:ext uri="{FF2B5EF4-FFF2-40B4-BE49-F238E27FC236}">
                <a16:creationId xmlns:a16="http://schemas.microsoft.com/office/drawing/2014/main" id="{1624B0E5-E012-11E9-3419-61D8BE55B806}"/>
              </a:ext>
            </a:extLst>
          </p:cNvPr>
          <p:cNvSpPr/>
          <p:nvPr/>
        </p:nvSpPr>
        <p:spPr>
          <a:xfrm>
            <a:off x="2325752" y="8707313"/>
            <a:ext cx="1465387" cy="1465387"/>
          </a:xfrm>
          <a:prstGeom prst="foldedCorner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0" grpId="0" animBg="1"/>
      <p:bldP spid="41" grpId="0" animBg="1"/>
      <p:bldP spid="33" grpId="0"/>
      <p:bldP spid="34" grpId="0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034073" y="4937422"/>
            <a:ext cx="13061349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26"/>
              </a:lnSpc>
            </a:pPr>
            <a:r>
              <a:rPr lang="en-US" sz="8800" b="1" spc="18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8800" b="1" spc="18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</a:p>
        </p:txBody>
      </p:sp>
      <p:sp>
        <p:nvSpPr>
          <p:cNvPr id="36" name="Freeform 36"/>
          <p:cNvSpPr/>
          <p:nvPr/>
        </p:nvSpPr>
        <p:spPr>
          <a:xfrm rot="-1729736">
            <a:off x="1326753" y="6811466"/>
            <a:ext cx="451370" cy="3182015"/>
          </a:xfrm>
          <a:custGeom>
            <a:avLst/>
            <a:gdLst/>
            <a:ahLst/>
            <a:cxnLst/>
            <a:rect l="l" t="t" r="r" b="b"/>
            <a:pathLst>
              <a:path w="414417" h="3863212">
                <a:moveTo>
                  <a:pt x="0" y="0"/>
                </a:moveTo>
                <a:lnTo>
                  <a:pt x="414417" y="0"/>
                </a:lnTo>
                <a:lnTo>
                  <a:pt x="414417" y="3863212"/>
                </a:lnTo>
                <a:lnTo>
                  <a:pt x="0" y="3863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782942">
            <a:off x="188855" y="-371640"/>
            <a:ext cx="2492796" cy="1957978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13"/>
          <p:cNvSpPr/>
          <p:nvPr/>
        </p:nvSpPr>
        <p:spPr>
          <a:xfrm rot="1953223">
            <a:off x="15131790" y="6233373"/>
            <a:ext cx="1489671" cy="3329628"/>
          </a:xfrm>
          <a:custGeom>
            <a:avLst/>
            <a:gdLst/>
            <a:ahLst/>
            <a:cxnLst/>
            <a:rect l="l" t="t" r="r" b="b"/>
            <a:pathLst>
              <a:path w="991215" h="1996953">
                <a:moveTo>
                  <a:pt x="0" y="0"/>
                </a:moveTo>
                <a:lnTo>
                  <a:pt x="991214" y="0"/>
                </a:lnTo>
                <a:lnTo>
                  <a:pt x="991214" y="1996952"/>
                </a:lnTo>
                <a:lnTo>
                  <a:pt x="0" y="199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625301"/>
            <a:ext cx="17678400" cy="8797637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13689"/>
            <a:ext cx="3246680" cy="3255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1542181" y="763322"/>
            <a:ext cx="1676400" cy="119758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2181" y="862197"/>
            <a:ext cx="1520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m/s.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độn</a:t>
            </a:r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1491" y="111684"/>
            <a:ext cx="1565547" cy="15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3562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13689"/>
            <a:ext cx="3246680" cy="3255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819" y="-52203"/>
            <a:ext cx="1565547" cy="1565547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0174410-7F04-6405-45D9-2DE701720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156281"/>
              </p:ext>
            </p:extLst>
          </p:nvPr>
        </p:nvGraphicFramePr>
        <p:xfrm>
          <a:off x="1649456" y="2314593"/>
          <a:ext cx="14835858" cy="3225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8460">
                  <a:extLst>
                    <a:ext uri="{9D8B030D-6E8A-4147-A177-3AD203B41FA5}">
                      <a16:colId xmlns:a16="http://schemas.microsoft.com/office/drawing/2014/main" val="17929522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5591611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34590211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56898697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326351060"/>
                    </a:ext>
                  </a:extLst>
                </a:gridCol>
                <a:gridCol w="1904998">
                  <a:extLst>
                    <a:ext uri="{9D8B030D-6E8A-4147-A177-3AD203B41FA5}">
                      <a16:colId xmlns:a16="http://schemas.microsoft.com/office/drawing/2014/main" val="2205880732"/>
                    </a:ext>
                  </a:extLst>
                </a:gridCol>
              </a:tblGrid>
              <a:tr h="1714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>
                          <a:latin typeface="Arial (Body)"/>
                        </a:rPr>
                        <a:t>Thời</a:t>
                      </a:r>
                      <a:r>
                        <a:rPr lang="en-US" sz="4000" dirty="0">
                          <a:latin typeface="Arial (Body)"/>
                        </a:rPr>
                        <a:t> </a:t>
                      </a:r>
                      <a:r>
                        <a:rPr lang="en-US" sz="4000" dirty="0" err="1">
                          <a:latin typeface="Arial (Body)"/>
                        </a:rPr>
                        <a:t>gian</a:t>
                      </a:r>
                      <a:r>
                        <a:rPr lang="en-US" sz="4000" dirty="0">
                          <a:latin typeface="Arial (Body)"/>
                        </a:rPr>
                        <a:t> (s)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94209"/>
                  </a:ext>
                </a:extLst>
              </a:tr>
              <a:tr h="1511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>
                          <a:latin typeface="Arial (Body)"/>
                        </a:rPr>
                        <a:t>Quãng</a:t>
                      </a:r>
                      <a:r>
                        <a:rPr lang="en-US" sz="4000" dirty="0">
                          <a:latin typeface="Arial (Body)"/>
                        </a:rPr>
                        <a:t> </a:t>
                      </a:r>
                      <a:r>
                        <a:rPr lang="en-US" sz="4000" dirty="0" err="1">
                          <a:latin typeface="Arial (Body)"/>
                        </a:rPr>
                        <a:t>đường</a:t>
                      </a:r>
                      <a:r>
                        <a:rPr lang="en-US" sz="4000" dirty="0">
                          <a:latin typeface="Arial (Body)"/>
                        </a:rPr>
                        <a:t> (m/s)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dirty="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dirty="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22376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E8A5507-E795-0928-C19B-653082DF9EB7}"/>
              </a:ext>
            </a:extLst>
          </p:cNvPr>
          <p:cNvSpPr/>
          <p:nvPr/>
        </p:nvSpPr>
        <p:spPr>
          <a:xfrm>
            <a:off x="6934200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8621B-077D-D597-C713-C9200375FA6A}"/>
              </a:ext>
            </a:extLst>
          </p:cNvPr>
          <p:cNvSpPr/>
          <p:nvPr/>
        </p:nvSpPr>
        <p:spPr>
          <a:xfrm>
            <a:off x="8839200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40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52D748-5298-560E-C843-9CB801E9BF5F}"/>
              </a:ext>
            </a:extLst>
          </p:cNvPr>
          <p:cNvSpPr/>
          <p:nvPr/>
        </p:nvSpPr>
        <p:spPr>
          <a:xfrm>
            <a:off x="10760289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2DC226-A5D7-2750-6C09-D7BFEA9FA687}"/>
              </a:ext>
            </a:extLst>
          </p:cNvPr>
          <p:cNvSpPr/>
          <p:nvPr/>
        </p:nvSpPr>
        <p:spPr>
          <a:xfrm>
            <a:off x="12821225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80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59F973-CB26-7B72-6380-8FD28C5FE160}"/>
              </a:ext>
            </a:extLst>
          </p:cNvPr>
          <p:cNvSpPr/>
          <p:nvPr/>
        </p:nvSpPr>
        <p:spPr>
          <a:xfrm>
            <a:off x="14768783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83469-4C83-9B9A-D697-7CEAEDDF134F}"/>
              </a:ext>
            </a:extLst>
          </p:cNvPr>
          <p:cNvSpPr txBox="1"/>
          <p:nvPr/>
        </p:nvSpPr>
        <p:spPr>
          <a:xfrm>
            <a:off x="2438400" y="6131709"/>
            <a:ext cx="14307419" cy="2762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ác số chỉ quãng đường (đơn vị: mét) vật chuyển động được lần lượt trong thời gian 1 giây, 2 giây, 3 giây, 4 giây, 5 giây theo hàng ngang là: 20, 40, 60, 80, 100.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329DE2D-08A3-3EDC-19CC-D6F1493C9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2795" y="6358296"/>
            <a:ext cx="859839" cy="7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89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1415</Words>
  <Application>Microsoft Office PowerPoint</Application>
  <PresentationFormat>Custom</PresentationFormat>
  <Paragraphs>113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Times New Roman</vt:lpstr>
      <vt:lpstr>Calibri</vt:lpstr>
      <vt:lpstr>Arial (Body)</vt:lpstr>
      <vt:lpstr>Cambria Math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B1</dc:title>
  <dc:creator>Xinh Đẹp Dịu Hiền Huế Thị</dc:creator>
  <cp:lastModifiedBy>Hưng Võ Đình Hoàng</cp:lastModifiedBy>
  <cp:revision>105</cp:revision>
  <cp:lastPrinted>2024-10-20T08:43:16Z</cp:lastPrinted>
  <dcterms:created xsi:type="dcterms:W3CDTF">2006-08-16T00:00:00Z</dcterms:created>
  <dcterms:modified xsi:type="dcterms:W3CDTF">2025-03-04T09:32:54Z</dcterms:modified>
  <dc:identifier>DAFn2dd0_sY</dc:identifier>
</cp:coreProperties>
</file>