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500" r:id="rId3"/>
    <p:sldId id="278" r:id="rId4"/>
    <p:sldId id="502" r:id="rId5"/>
    <p:sldId id="503" r:id="rId6"/>
    <p:sldId id="504" r:id="rId7"/>
    <p:sldId id="505" r:id="rId8"/>
    <p:sldId id="506" r:id="rId9"/>
    <p:sldId id="508" r:id="rId10"/>
    <p:sldId id="507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3333FF"/>
                </a:solidFill>
                <a:latin typeface="More Sugar"/>
              </a:rPr>
              <a:t>BÀI 2: GTLN VÀ GTNN CỦA HÀM SỐ (TIẾT 4)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518871" y="4376827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0B51D8D-8BC4-42E4-835E-1AA15C359787}"/>
              </a:ext>
            </a:extLst>
          </p:cNvPr>
          <p:cNvSpPr/>
          <p:nvPr/>
        </p:nvSpPr>
        <p:spPr>
          <a:xfrm rot="-1135901">
            <a:off x="7567109" y="4447557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D79AADDE-56ED-4CBB-A440-113AAD80E1D8}"/>
              </a:ext>
            </a:extLst>
          </p:cNvPr>
          <p:cNvSpPr/>
          <p:nvPr/>
        </p:nvSpPr>
        <p:spPr>
          <a:xfrm rot="813216">
            <a:off x="8038037" y="459446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7: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b="1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nor/>
                          </m:rPr>
                          <a:rPr lang="en-US" sz="2600"/>
                          <m:t>max</m:t>
                        </m:r>
                      </m:e>
                      <m:lim>
                        <m:d>
                          <m:dPr>
                            <m:begChr m:val="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func>
                          </m:e>
                        </m:d>
                      </m:lim>
                    </m:limLow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quản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98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2.4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2800" b="1" dirty="0">
                <a:cs typeface="Arial" panose="020B0604020202020204" pitchFamily="34" charset="0"/>
              </a:rPr>
              <a:t>Bài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82C8AB71-DE5C-4F81-9C6E-2FB993A69590}"/>
              </a:ext>
            </a:extLst>
          </p:cNvPr>
          <p:cNvSpPr/>
          <p:nvPr/>
        </p:nvSpPr>
        <p:spPr>
          <a:xfrm rot="-1135901">
            <a:off x="4291154" y="130171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0EFBCFF9-24C3-4075-A591-F6D44DC3177C}"/>
              </a:ext>
            </a:extLst>
          </p:cNvPr>
          <p:cNvSpPr/>
          <p:nvPr/>
        </p:nvSpPr>
        <p:spPr>
          <a:xfrm rot="813216">
            <a:off x="4771329" y="151239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56EB0CE9-537B-4819-B3AE-E7A1C26AFA5C}"/>
              </a:ext>
            </a:extLst>
          </p:cNvPr>
          <p:cNvSpPr/>
          <p:nvPr/>
        </p:nvSpPr>
        <p:spPr>
          <a:xfrm rot="-1135901">
            <a:off x="6901952" y="466022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60AD24C3-AC1D-44BF-B8A1-A83A0F6A777E}"/>
              </a:ext>
            </a:extLst>
          </p:cNvPr>
          <p:cNvSpPr/>
          <p:nvPr/>
        </p:nvSpPr>
        <p:spPr>
          <a:xfrm rot="813216">
            <a:off x="7382127" y="487089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EA252EE-F31B-44B1-8F21-68D4A1A3299B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A1379099-EA27-4C58-89EC-8FFC572A6944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895DA033-CAD3-4FA1-97ED-CC9AB827400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3CDFD4A1-D2EA-4D42-AAE6-5B973CFB939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4A35EC92-BE54-4DF1-AC11-1B5656943B8B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890B7EE-32B3-4FCA-8CE7-840D7FA3152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13F97E8A-8A9C-4421-BE66-C23E74760DB9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985E11B0-4F23-463D-A79B-8D9FD0A0EE20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EFE217AC-F2E3-44CD-9EF8-9C9257A6BF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AEBAC70E-21AE-48C9-95D3-04AD61CB6B3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EA9B75B5-B3CE-483A-90C1-1226706EC8B4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BE5CEF50-B9B3-4FED-9E32-AAE2758D80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FD0F956-2AD4-4D9A-94B9-BF81D9E243D7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BB24ED0F-CBDF-4369-B017-B58F321E0B1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139B3202-AEC6-4075-9CA5-D335EB1870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843EAC28-4D15-4994-BB90-61B036C1718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D9EB087A-BB96-4072-BB6F-5A1303073ACB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C8CC37F3-B26D-40DF-9EA4-2B45D5AC6703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48DCA510-14B3-4929-8900-EE21019A1E35}"/>
              </a:ext>
            </a:extLst>
          </p:cNvPr>
          <p:cNvSpPr txBox="1">
            <a:spLocks/>
          </p:cNvSpPr>
          <p:nvPr/>
        </p:nvSpPr>
        <p:spPr>
          <a:xfrm>
            <a:off x="4994618" y="2255217"/>
            <a:ext cx="6584544" cy="98034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/>
              <a:t>Làm</a:t>
            </a:r>
            <a:r>
              <a:rPr lang="en-US" sz="3000" b="1" dirty="0"/>
              <a:t> </a:t>
            </a:r>
            <a:r>
              <a:rPr lang="en-US" sz="3000" b="1" dirty="0" err="1"/>
              <a:t>bài</a:t>
            </a:r>
            <a:r>
              <a:rPr lang="en-US" sz="3000" b="1" dirty="0"/>
              <a:t> </a:t>
            </a:r>
            <a:r>
              <a:rPr lang="en-US" sz="3000" b="1" dirty="0" err="1"/>
              <a:t>tập</a:t>
            </a:r>
            <a:r>
              <a:rPr lang="en-US" sz="3000" b="1" dirty="0"/>
              <a:t> </a:t>
            </a:r>
            <a:r>
              <a:rPr lang="en-US" sz="3000" b="1" dirty="0" err="1"/>
              <a:t>trong</a:t>
            </a:r>
            <a:r>
              <a:rPr lang="en-US" sz="3000" b="1" dirty="0"/>
              <a:t> SGK (</a:t>
            </a:r>
            <a:r>
              <a:rPr lang="en-US" sz="3000" b="1" dirty="0" err="1"/>
              <a:t>phần</a:t>
            </a:r>
            <a:r>
              <a:rPr lang="en-US" sz="3000" b="1" dirty="0"/>
              <a:t> 2)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422B4A3-2629-4788-80C4-B9AD932FFA68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5: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5 </a:t>
                </a:r>
                <a:r>
                  <a:rPr lang="en-US" sz="2800" dirty="0" err="1"/>
                  <a:t>giây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tiên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chuyến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trình</a:t>
                </a:r>
                <a:endParaRPr lang="en-US" sz="2800" dirty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mét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bẳng</a:t>
                </a:r>
                <a:r>
                  <a:rPr lang="en-US" sz="2800" dirty="0"/>
                  <a:t> bao </a:t>
                </a:r>
                <a:r>
                  <a:rPr lang="en-US" sz="2800" dirty="0" err="1"/>
                  <a:t>nhiêu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5 </a:t>
                </a:r>
                <a:r>
                  <a:rPr lang="en-US" sz="2800" dirty="0" err="1"/>
                  <a:t>giây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đầu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chuyến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5: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=−6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=13,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=−14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vận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tức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13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m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giây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5 </a:t>
                </a:r>
                <a:r>
                  <a:rPr lang="en-US" sz="2600" dirty="0" err="1"/>
                  <a:t>giây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đầu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tiên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72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6: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Người</a:t>
                </a:r>
                <a:r>
                  <a:rPr lang="en-US" sz="2500" dirty="0"/>
                  <a:t> ta </a:t>
                </a:r>
                <a:r>
                  <a:rPr lang="en-US" sz="2500" dirty="0" err="1"/>
                  <a:t>bơm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vào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một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xe</a:t>
                </a:r>
                <a:r>
                  <a:rPr lang="en-US" sz="2500" dirty="0"/>
                  <a:t> ô </a:t>
                </a:r>
                <a:r>
                  <a:rPr lang="en-US" sz="2500" dirty="0" err="1"/>
                  <a:t>tô</a:t>
                </a:r>
                <a:r>
                  <a:rPr lang="en-US" sz="2500" dirty="0"/>
                  <a:t>. </a:t>
                </a:r>
                <a:r>
                  <a:rPr lang="en-US" sz="2500" dirty="0" err="1"/>
                  <a:t>Biết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rẳng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thế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tích</a:t>
                </a:r>
                <a:r>
                  <a:rPr lang="en-US" sz="2500" dirty="0"/>
                  <a:t> V (</a:t>
                </a:r>
                <a:r>
                  <a:rPr lang="en-US" sz="2500" dirty="0" err="1"/>
                  <a:t>lít</a:t>
                </a:r>
                <a:r>
                  <a:rPr lang="en-US" sz="2500" dirty="0"/>
                  <a:t>)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lượng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trong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tính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theo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thời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gian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bơm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500" dirty="0"/>
                  <a:t> (</a:t>
                </a:r>
                <a:r>
                  <a:rPr lang="en-US" sz="2500" dirty="0" err="1"/>
                  <a:t>phút</a:t>
                </a:r>
                <a:r>
                  <a:rPr lang="en-US" sz="2500" dirty="0"/>
                  <a:t>) </a:t>
                </a:r>
                <a:r>
                  <a:rPr lang="en-US" sz="2500" dirty="0" err="1"/>
                  <a:t>được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cho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bởi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công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thức</a:t>
                </a:r>
                <a:endParaRPr lang="en-US" sz="25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=300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với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≤0,5</m:t>
                    </m:r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a) Ban </a:t>
                </a:r>
                <a:r>
                  <a:rPr lang="en-US" sz="2500" dirty="0" err="1"/>
                  <a:t>đầu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trong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 bao </a:t>
                </a:r>
                <a:r>
                  <a:rPr lang="en-US" sz="2500" dirty="0" err="1"/>
                  <a:t>nhiêu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lít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b) Sau </a:t>
                </a:r>
                <a:r>
                  <a:rPr lang="en-US" sz="2500" dirty="0" err="1"/>
                  <a:t>khi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bơm</a:t>
                </a:r>
                <a:r>
                  <a:rPr lang="en-US" sz="2500" dirty="0"/>
                  <a:t> 30 </a:t>
                </a:r>
                <a:r>
                  <a:rPr lang="en-US" sz="2500" dirty="0" err="1"/>
                  <a:t>giây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thì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đầy</a:t>
                </a:r>
                <a:r>
                  <a:rPr lang="en-US" sz="2500" dirty="0"/>
                  <a:t>. </a:t>
                </a:r>
                <a:r>
                  <a:rPr lang="en-US" sz="2500" dirty="0" err="1"/>
                  <a:t>Hói</a:t>
                </a:r>
                <a:r>
                  <a:rPr lang="en-US" sz="2500" dirty="0"/>
                  <a:t> dung </a:t>
                </a:r>
                <a:r>
                  <a:rPr lang="en-US" sz="2500" dirty="0" err="1"/>
                  <a:t>tích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trong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xe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bao </a:t>
                </a:r>
                <a:r>
                  <a:rPr lang="en-US" sz="2500" dirty="0" err="1"/>
                  <a:t>nhiêu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lít</a:t>
                </a:r>
                <a:r>
                  <a:rPr lang="en-US" sz="2500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c) </a:t>
                </a:r>
                <a:r>
                  <a:rPr lang="en-US" sz="2500" dirty="0" err="1"/>
                  <a:t>Khi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chảy</a:t>
                </a:r>
                <a:r>
                  <a:rPr lang="en-US" sz="2500" dirty="0"/>
                  <a:t> </a:t>
                </a:r>
                <a:r>
                  <a:rPr lang="en-US" sz="2500" dirty="0" err="1"/>
                  <a:t>vào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, </a:t>
                </a:r>
                <a:r>
                  <a:rPr lang="en-US" sz="2500" dirty="0" err="1"/>
                  <a:t>gọi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tốc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độ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thế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tích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tại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thời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điểm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với</a:t>
                </a:r>
                <a:endParaRPr lang="en-US" sz="25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≤0,5</m:t>
                    </m:r>
                  </m:oMath>
                </a14:m>
                <a:r>
                  <a:rPr lang="en-US" sz="2500" dirty="0"/>
                  <a:t>.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chảy</a:t>
                </a:r>
                <a:r>
                  <a:rPr lang="en-US" sz="2500" dirty="0"/>
                  <a:t> </a:t>
                </a:r>
                <a:r>
                  <a:rPr lang="en-US" sz="2500" dirty="0" err="1"/>
                  <a:t>vào</a:t>
                </a:r>
                <a:r>
                  <a:rPr lang="en-US" sz="2500" dirty="0"/>
                  <a:t> </a:t>
                </a:r>
                <a:r>
                  <a:rPr lang="en-US" sz="2500" dirty="0" err="1"/>
                  <a:t>bình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xăng</a:t>
                </a:r>
                <a:r>
                  <a:rPr lang="en-US" sz="2500" dirty="0"/>
                  <a:t> ở </a:t>
                </a:r>
                <a:r>
                  <a:rPr lang="en-US" sz="2500" dirty="0" err="1"/>
                  <a:t>thời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điếm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nào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tốc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độ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tăng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thế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tích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lớn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nhất</a:t>
                </a:r>
                <a:r>
                  <a:rPr lang="en-US" sz="25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413" b="-143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38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6: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600" dirty="0"/>
                  <a:t>. 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ban </a:t>
                </a:r>
                <a:r>
                  <a:rPr lang="en-US" sz="2600" dirty="0" err="1"/>
                  <a:t>đầu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xăng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4 </a:t>
                </a:r>
                <a:r>
                  <a:rPr lang="en-US" sz="2600" dirty="0" err="1"/>
                  <a:t>lít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xăng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Sau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bơm</a:t>
                </a:r>
                <a:r>
                  <a:rPr lang="en-US" sz="2600" dirty="0"/>
                  <a:t> 30 </a:t>
                </a:r>
                <a:r>
                  <a:rPr lang="en-US" sz="2600" dirty="0" err="1"/>
                  <a:t>giây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tức</a:t>
                </a:r>
                <a:r>
                  <a:rPr lang="en-US" sz="2600" dirty="0"/>
                  <a:t> 0,5 </a:t>
                </a:r>
                <a:r>
                  <a:rPr lang="en-US" sz="2600" dirty="0" err="1"/>
                  <a:t>phút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xăng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đầy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=41,5</m:t>
                    </m:r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Vậy</a:t>
                </a:r>
                <a:r>
                  <a:rPr lang="en-US" sz="2600" dirty="0"/>
                  <a:t> dung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xăng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xe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41,5 </a:t>
                </a:r>
                <a:r>
                  <a:rPr lang="en-US" sz="2600" dirty="0" err="1"/>
                  <a:t>lít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c) 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=300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=300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2−6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″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=0,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=100,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=75</m:t>
                    </m:r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90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6: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Do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/>
                      <m:t>ma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func>
                              <m:func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,5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xăng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xăng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thời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điểm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giây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kế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bắt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đầu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bơm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tăng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74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7: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/>
                  <a:t>Ho </a:t>
                </a:r>
                <a:r>
                  <a:rPr lang="en-US" sz="2800" dirty="0" err="1"/>
                  <a:t>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quản</a:t>
                </a:r>
                <a:r>
                  <a:rPr lang="en-US" sz="2800" dirty="0"/>
                  <a:t> co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ảnh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quản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ho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quản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ho. </a:t>
                </a:r>
                <a:r>
                  <a:rPr lang="en-US" sz="2800" dirty="0" err="1"/>
                  <a:t>Hỏi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ho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bao </a:t>
                </a:r>
                <a:r>
                  <a:rPr lang="en-US" sz="2800" dirty="0" err="1"/>
                  <a:t>nhiêu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620" r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01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20652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7:</a:t>
            </a:r>
            <a:endParaRPr lang="en-US" sz="25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600" b="1" dirty="0"/>
                  <a:t>Lời </a:t>
                </a:r>
                <a:r>
                  <a:rPr lang="en-US" sz="2600" b="1" dirty="0" err="1"/>
                  <a:t>giải</a:t>
                </a:r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Xét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với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func>
                      </m:e>
                    </m:d>
                  </m:oMath>
                </a14:m>
                <a:endParaRPr lang="en-US" sz="2600" dirty="0"/>
              </a:p>
              <a:p>
                <a:pPr>
                  <a:lnSpc>
                    <a:spcPct val="100000"/>
                  </a:lnSpc>
                </a:pPr>
                <a:r>
                  <a:rPr lang="en-US" sz="2600" dirty="0"/>
                  <a:t>Ta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⋅2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𝑟𝑘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[0; R), V(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hoặc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00000"/>
                  </a:lnSpc>
                </a:pPr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79107"/>
                <a:ext cx="11785600" cy="5950294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7 trang 20 Toán 12 Tập 1 Cánh diều | Giải Toán 12">
            <a:extLst>
              <a:ext uri="{FF2B5EF4-FFF2-40B4-BE49-F238E27FC236}">
                <a16:creationId xmlns:a16="http://schemas.microsoft.com/office/drawing/2014/main" id="{D7360E92-D717-485A-A593-734F853E2601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9" y="3840480"/>
            <a:ext cx="7095263" cy="2502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5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832</Words>
  <Application>Microsoft Office PowerPoint</Application>
  <PresentationFormat>Widescreen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Yu Gothic UI Semibold</vt:lpstr>
      <vt:lpstr>Arial</vt:lpstr>
      <vt:lpstr>Calibri</vt:lpstr>
      <vt:lpstr>Calibri Light</vt:lpstr>
      <vt:lpstr>Cambria Math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Hung</dc:creator>
  <cp:lastModifiedBy>DELL</cp:lastModifiedBy>
  <cp:revision>36</cp:revision>
  <dcterms:created xsi:type="dcterms:W3CDTF">2024-06-15T07:10:17Z</dcterms:created>
  <dcterms:modified xsi:type="dcterms:W3CDTF">2025-01-22T21:09:14Z</dcterms:modified>
</cp:coreProperties>
</file>