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01" r:id="rId2"/>
    <p:sldId id="500" r:id="rId3"/>
    <p:sldId id="495" r:id="rId4"/>
    <p:sldId id="503" r:id="rId5"/>
    <p:sldId id="502" r:id="rId6"/>
    <p:sldId id="504" r:id="rId7"/>
    <p:sldId id="506" r:id="rId8"/>
    <p:sldId id="505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7" r:id="rId19"/>
    <p:sldId id="516" r:id="rId20"/>
    <p:sldId id="518" r:id="rId21"/>
    <p:sldId id="519" r:id="rId22"/>
    <p:sldId id="520" r:id="rId23"/>
    <p:sldId id="261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12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817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327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713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2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0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75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87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12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79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svg"/><Relationship Id="rId10" Type="http://schemas.openxmlformats.org/officeDocument/2006/relationships/image" Target="../media/image63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10" Type="http://schemas.openxmlformats.org/officeDocument/2006/relationships/image" Target="../media/image65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72.png"/><Relationship Id="rId5" Type="http://schemas.openxmlformats.org/officeDocument/2006/relationships/image" Target="../media/image51.png"/><Relationship Id="rId10" Type="http://schemas.openxmlformats.org/officeDocument/2006/relationships/image" Target="../media/image22.svg"/><Relationship Id="rId4" Type="http://schemas.openxmlformats.org/officeDocument/2006/relationships/image" Target="../media/image49.sv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12" Type="http://schemas.openxmlformats.org/officeDocument/2006/relationships/image" Target="../media/image7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svg"/><Relationship Id="rId1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7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svg"/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0.sv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3333FF"/>
                </a:solidFill>
                <a:latin typeface="More Sugar"/>
              </a:rPr>
              <a:t>BÀI 2: GTLN VÀ GTNN CỦA HÀM SỐ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849886" y="4860266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827082" cy="568107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Căn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lôn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827082" cy="5681077"/>
              </a:xfrm>
              <a:prstGeom prst="rect">
                <a:avLst/>
              </a:prstGeom>
              <a:blipFill>
                <a:blip r:embed="rId3"/>
                <a:stretch>
                  <a:fillRect l="-73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ADCD01F-6F14-4E82-9687-CE743E191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29" y="2376615"/>
            <a:ext cx="6327714" cy="24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456" y="-140217"/>
            <a:ext cx="12281456" cy="7302963"/>
          </a:xfrm>
          <a:custGeom>
            <a:avLst/>
            <a:gdLst/>
            <a:ahLst/>
            <a:cxnLst/>
            <a:rect l="l" t="t" r="r" b="b"/>
            <a:pathLst>
              <a:path w="13320605" h="10954445">
                <a:moveTo>
                  <a:pt x="0" y="0"/>
                </a:moveTo>
                <a:lnTo>
                  <a:pt x="13320605" y="0"/>
                </a:lnTo>
                <a:lnTo>
                  <a:pt x="13320605" y="10954445"/>
                </a:lnTo>
                <a:lnTo>
                  <a:pt x="0" y="109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356" y="205594"/>
            <a:ext cx="11905644" cy="6875690"/>
          </a:xfrm>
          <a:custGeom>
            <a:avLst/>
            <a:gdLst/>
            <a:ahLst/>
            <a:cxnLst/>
            <a:rect l="l" t="t" r="r" b="b"/>
            <a:pathLst>
              <a:path w="6689688" h="6877249">
                <a:moveTo>
                  <a:pt x="0" y="0"/>
                </a:moveTo>
                <a:lnTo>
                  <a:pt x="6689688" y="0"/>
                </a:lnTo>
                <a:lnTo>
                  <a:pt x="6689688" y="6877250"/>
                </a:lnTo>
                <a:lnTo>
                  <a:pt x="0" y="6877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00844">
            <a:off x="11173441" y="392936"/>
            <a:ext cx="746664" cy="892751"/>
          </a:xfrm>
          <a:custGeom>
            <a:avLst/>
            <a:gdLst/>
            <a:ahLst/>
            <a:cxnLst/>
            <a:rect l="l" t="t" r="r" b="b"/>
            <a:pathLst>
              <a:path w="1119996" h="1339126">
                <a:moveTo>
                  <a:pt x="0" y="0"/>
                </a:moveTo>
                <a:lnTo>
                  <a:pt x="1119996" y="0"/>
                </a:lnTo>
                <a:lnTo>
                  <a:pt x="1119996" y="1339126"/>
                </a:lnTo>
                <a:lnTo>
                  <a:pt x="0" y="13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43323">
            <a:off x="10996448" y="5763652"/>
            <a:ext cx="1100650" cy="1168644"/>
          </a:xfrm>
          <a:custGeom>
            <a:avLst/>
            <a:gdLst/>
            <a:ahLst/>
            <a:cxnLst/>
            <a:rect l="l" t="t" r="r" b="b"/>
            <a:pathLst>
              <a:path w="1650975" h="1752966">
                <a:moveTo>
                  <a:pt x="0" y="0"/>
                </a:moveTo>
                <a:lnTo>
                  <a:pt x="1650976" y="0"/>
                </a:lnTo>
                <a:lnTo>
                  <a:pt x="1650976" y="1752966"/>
                </a:lnTo>
                <a:lnTo>
                  <a:pt x="0" y="17529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D8AED4D-C7B1-A346-6C38-41C20700E8EA}"/>
              </a:ext>
            </a:extLst>
          </p:cNvPr>
          <p:cNvSpPr/>
          <p:nvPr/>
        </p:nvSpPr>
        <p:spPr>
          <a:xfrm>
            <a:off x="3813544" y="241533"/>
            <a:ext cx="4107712" cy="62374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C2812F3-C4DD-2E49-226B-45AC409ECA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155" y="986280"/>
                <a:ext cx="11520639" cy="534487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/>
                  <a:t>Cho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cong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Dựa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9, </a:t>
                </a:r>
                <a:r>
                  <a:rPr lang="en-US" sz="2600" dirty="0" err="1"/>
                  <a:t>hãy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nor/>
                          </m:rPr>
                          <a:rPr lang="en-US" sz="2600"/>
                          <m:t>max</m:t>
                        </m:r>
                      </m:e>
                      <m:lim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lim>
                    </m:limLow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mi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bao </a:t>
                </a:r>
                <a:r>
                  <a:rPr lang="en-US" sz="2600" dirty="0" err="1"/>
                  <a:t>nhiêu</a:t>
                </a:r>
                <a:r>
                  <a:rPr lang="en-US" sz="2600" dirty="0"/>
                  <a:t>.</a:t>
                </a:r>
                <a:br>
                  <a:rPr lang="en-US" sz="2600" dirty="0"/>
                </a:br>
                <a:r>
                  <a:rPr lang="en-US" sz="2600" dirty="0"/>
                  <a:t>b) </a:t>
                </a:r>
                <a:r>
                  <a:rPr lang="en-US" sz="2600" dirty="0" err="1"/>
                  <a:t>Giái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phương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trình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c)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  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đầu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mút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=−2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   </a:t>
                </a:r>
                <a:r>
                  <a:rPr lang="en-US" sz="2600" dirty="0" err="1"/>
                  <a:t>mà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d) So </a:t>
                </a:r>
                <a:r>
                  <a:rPr lang="en-US" sz="2600" dirty="0" err="1"/>
                  <a:t>sánh</a:t>
                </a:r>
                <a:r>
                  <a:rPr lang="en-US" sz="2600" dirty="0"/>
                  <a:t> M (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m)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(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   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câu</a:t>
                </a:r>
                <a:r>
                  <a:rPr lang="en-US" sz="2600" dirty="0"/>
                  <a:t> c.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C2812F3-C4DD-2E49-226B-45AC409EC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55" y="986280"/>
                <a:ext cx="11520639" cy="5344873"/>
              </a:xfrm>
              <a:prstGeom prst="rect">
                <a:avLst/>
              </a:prstGeom>
              <a:blipFill>
                <a:blip r:embed="rId10"/>
                <a:stretch>
                  <a:fillRect l="-26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7D8B102-5D1F-42CC-B2E6-98995F7B8655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8523" y="1675546"/>
            <a:ext cx="3576371" cy="34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5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456" y="-140217"/>
            <a:ext cx="12281456" cy="7302963"/>
          </a:xfrm>
          <a:custGeom>
            <a:avLst/>
            <a:gdLst/>
            <a:ahLst/>
            <a:cxnLst/>
            <a:rect l="l" t="t" r="r" b="b"/>
            <a:pathLst>
              <a:path w="13320605" h="10954445">
                <a:moveTo>
                  <a:pt x="0" y="0"/>
                </a:moveTo>
                <a:lnTo>
                  <a:pt x="13320605" y="0"/>
                </a:lnTo>
                <a:lnTo>
                  <a:pt x="13320605" y="10954445"/>
                </a:lnTo>
                <a:lnTo>
                  <a:pt x="0" y="109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356" y="205594"/>
            <a:ext cx="11905644" cy="6875690"/>
          </a:xfrm>
          <a:custGeom>
            <a:avLst/>
            <a:gdLst/>
            <a:ahLst/>
            <a:cxnLst/>
            <a:rect l="l" t="t" r="r" b="b"/>
            <a:pathLst>
              <a:path w="6689688" h="6877249">
                <a:moveTo>
                  <a:pt x="0" y="0"/>
                </a:moveTo>
                <a:lnTo>
                  <a:pt x="6689688" y="0"/>
                </a:lnTo>
                <a:lnTo>
                  <a:pt x="6689688" y="6877250"/>
                </a:lnTo>
                <a:lnTo>
                  <a:pt x="0" y="6877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00844">
            <a:off x="11173441" y="392936"/>
            <a:ext cx="746664" cy="892751"/>
          </a:xfrm>
          <a:custGeom>
            <a:avLst/>
            <a:gdLst/>
            <a:ahLst/>
            <a:cxnLst/>
            <a:rect l="l" t="t" r="r" b="b"/>
            <a:pathLst>
              <a:path w="1119996" h="1339126">
                <a:moveTo>
                  <a:pt x="0" y="0"/>
                </a:moveTo>
                <a:lnTo>
                  <a:pt x="1119996" y="0"/>
                </a:lnTo>
                <a:lnTo>
                  <a:pt x="1119996" y="1339126"/>
                </a:lnTo>
                <a:lnTo>
                  <a:pt x="0" y="1339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43323">
            <a:off x="10996448" y="5763652"/>
            <a:ext cx="1100650" cy="1168644"/>
          </a:xfrm>
          <a:custGeom>
            <a:avLst/>
            <a:gdLst/>
            <a:ahLst/>
            <a:cxnLst/>
            <a:rect l="l" t="t" r="r" b="b"/>
            <a:pathLst>
              <a:path w="1650975" h="1752966">
                <a:moveTo>
                  <a:pt x="0" y="0"/>
                </a:moveTo>
                <a:lnTo>
                  <a:pt x="1650976" y="0"/>
                </a:lnTo>
                <a:lnTo>
                  <a:pt x="1650976" y="1752966"/>
                </a:lnTo>
                <a:lnTo>
                  <a:pt x="0" y="17529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D8AED4D-C7B1-A346-6C38-41C20700E8EA}"/>
              </a:ext>
            </a:extLst>
          </p:cNvPr>
          <p:cNvSpPr/>
          <p:nvPr/>
        </p:nvSpPr>
        <p:spPr>
          <a:xfrm>
            <a:off x="3813544" y="241533"/>
            <a:ext cx="4107712" cy="62374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C2812F3-C4DD-2E49-226B-45AC409ECA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6356" y="1014416"/>
                <a:ext cx="11520639" cy="534487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4000" b="1" dirty="0"/>
                  <a:t>Lời </a:t>
                </a:r>
                <a:r>
                  <a:rPr lang="en-US" sz="4000" b="1" dirty="0" err="1"/>
                  <a:t>giải</a:t>
                </a:r>
                <a:endParaRPr lang="en-US" sz="4000" dirty="0"/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a) </a:t>
                </a:r>
                <a:r>
                  <a:rPr lang="en-US" sz="3400" dirty="0" err="1"/>
                  <a:t>Từ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thị</a:t>
                </a:r>
                <a:r>
                  <a:rPr lang="en-US" sz="3400" dirty="0"/>
                  <a:t> ở </a:t>
                </a:r>
                <a:r>
                  <a:rPr lang="en-US" sz="3400" dirty="0" err="1"/>
                  <a:t>Hình</a:t>
                </a:r>
                <a:r>
                  <a:rPr lang="en-US" sz="3400" dirty="0"/>
                  <a:t> 9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ma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=4,</m:t>
                    </m:r>
                    <m:r>
                      <m:rPr>
                        <m:nor/>
                      </m:rPr>
                      <a:rPr lang="en-US" sz="3400" i="1"/>
                      <m:t> </m:t>
                    </m:r>
                    <m:r>
                      <m:rPr>
                        <m:nor/>
                      </m:rPr>
                      <a:rPr lang="en-US" sz="3400"/>
                      <m:t>m</m:t>
                    </m:r>
                    <m:r>
                      <a:rPr lang="en-US" sz="3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mi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4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3400" dirty="0"/>
                  <a:t>.</a:t>
                </a:r>
                <a:br>
                  <a:rPr lang="en-US" sz="3400" dirty="0"/>
                </a:br>
                <a:r>
                  <a:rPr lang="en-US" sz="3400" dirty="0"/>
                  <a:t>b)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f</a:t>
                </a:r>
                <a:r>
                  <a:rPr lang="en-US" sz="3400" i="1" dirty="0"/>
                  <a:t>'</a:t>
                </a:r>
                <a:r>
                  <a:rPr lang="en-US" sz="3400" dirty="0"/>
                  <a:t>(x) = 6x</a:t>
                </a:r>
                <a:r>
                  <a:rPr lang="en-US" sz="3400" baseline="30000" dirty="0"/>
                  <a:t>2</a:t>
                </a:r>
                <a:r>
                  <a:rPr lang="en-US" sz="3400" dirty="0"/>
                  <a:t> – 6. </a:t>
                </a:r>
                <a:r>
                  <a:rPr lang="en-US" sz="3400" dirty="0" err="1"/>
                  <a:t>Khi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đó</a:t>
                </a:r>
                <a:r>
                  <a:rPr lang="en-US" sz="3400" dirty="0"/>
                  <a:t>,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khoảng</a:t>
                </a:r>
                <a:r>
                  <a:rPr lang="en-US" sz="3400" dirty="0"/>
                  <a:t> (– 2; 2), f</a:t>
                </a:r>
                <a:r>
                  <a:rPr lang="en-US" sz="3400" i="1" dirty="0"/>
                  <a:t>'</a:t>
                </a:r>
                <a:r>
                  <a:rPr lang="en-US" sz="3400" dirty="0"/>
                  <a:t>(x) = 0 </a:t>
                </a:r>
                <a:r>
                  <a:rPr lang="en-US" sz="3400" dirty="0" err="1"/>
                  <a:t>khi</a:t>
                </a:r>
                <a:r>
                  <a:rPr lang="en-US" sz="3400" dirty="0"/>
                  <a:t> x = 1 </a:t>
                </a:r>
                <a:r>
                  <a:rPr lang="en-US" sz="3400" dirty="0" err="1"/>
                  <a:t>hoặc</a:t>
                </a:r>
                <a:r>
                  <a:rPr lang="en-US" sz="3400" dirty="0"/>
                  <a:t> x = – 1.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c)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f(– 2) = 2 ∙ (– 2)</a:t>
                </a:r>
                <a:r>
                  <a:rPr lang="en-US" sz="3400" baseline="30000" dirty="0"/>
                  <a:t>3</a:t>
                </a:r>
                <a:r>
                  <a:rPr lang="en-US" sz="3400" dirty="0"/>
                  <a:t> – 6 ∙ (– 2) = – 4;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f(2) = 2 ∙ 2</a:t>
                </a:r>
                <a:r>
                  <a:rPr lang="en-US" sz="3400" baseline="30000" dirty="0"/>
                  <a:t>3</a:t>
                </a:r>
                <a:r>
                  <a:rPr lang="en-US" sz="3400" dirty="0"/>
                  <a:t> – 6 ∙ 2 = 4;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f(– 1) = 2 ∙ (– 1)</a:t>
                </a:r>
                <a:r>
                  <a:rPr lang="en-US" sz="3400" baseline="30000" dirty="0"/>
                  <a:t>3</a:t>
                </a:r>
                <a:r>
                  <a:rPr lang="en-US" sz="3400" dirty="0"/>
                  <a:t> – 6 ∙ (– 1) = 4;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f(1) = 2 ∙ 1</a:t>
                </a:r>
                <a:r>
                  <a:rPr lang="en-US" sz="3400" baseline="30000" dirty="0"/>
                  <a:t>3</a:t>
                </a:r>
                <a:r>
                  <a:rPr lang="en-US" sz="3400" dirty="0"/>
                  <a:t> – 6 ∙ 1 = – 4.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d) 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M = f(2) = f(– 1)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m = f(– 2) = f(1).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C2812F3-C4DD-2E49-226B-45AC409EC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56" y="1014416"/>
                <a:ext cx="11520639" cy="5344873"/>
              </a:xfrm>
              <a:prstGeom prst="rect">
                <a:avLst/>
              </a:prstGeom>
              <a:blipFill>
                <a:blip r:embed="rId10"/>
                <a:stretch>
                  <a:fillRect l="-42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25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: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tục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tục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trừ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hữu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hữu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940" r="-4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28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①.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0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tồn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②.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③.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ở ②.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lôn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38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55928D2F-FCC0-4D1F-9B38-687DDC90DE74}"/>
              </a:ext>
            </a:extLst>
          </p:cNvPr>
          <p:cNvSpPr/>
          <p:nvPr/>
        </p:nvSpPr>
        <p:spPr>
          <a:xfrm rot="553163">
            <a:off x="10920268" y="5359031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0104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36031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538116"/>
                <a:ext cx="11785600" cy="609128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/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tồn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đế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ma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/>
                      <m:t>mi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538116"/>
                <a:ext cx="11785600" cy="6091285"/>
              </a:xfrm>
              <a:prstGeom prst="rect">
                <a:avLst/>
              </a:prstGeom>
              <a:blipFill>
                <a:blip r:embed="rId3"/>
                <a:stretch>
                  <a:fillRect l="-7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3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lôn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;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ln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=−35,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ma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en-US"/>
                            <m:t>min</m:t>
                          </m:r>
                        </m:e>
                        <m:li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</m:e>
                          </m:d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=−35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/>
                        <m:t>tai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blipFill>
                <a:blip r:embed="rId3"/>
                <a:stretch>
                  <a:fillRect l="-28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175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-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n-US" sz="2600"/>
                          <m:t>ln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/>
                          <m:t>ln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/>
                          <m:t>ln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ma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600"/>
                      <m:t>mi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blipFill>
                <a:blip r:embed="rId3"/>
                <a:stretch>
                  <a:fillRect l="-5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92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Vởi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</a:t>
                </a:r>
                <a:r>
                  <a:rPr lang="en-US" dirty="0" err="1"/>
                  <a:t>mở</a:t>
                </a:r>
                <a:r>
                  <a:rPr lang="en-US" dirty="0"/>
                  <a:t> </a:t>
                </a:r>
                <a:r>
                  <a:rPr lang="en-US" dirty="0" err="1"/>
                  <a:t>đẩu</a:t>
                </a:r>
                <a:r>
                  <a:rPr lang="en-US" dirty="0"/>
                  <a:t>,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dm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khối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tạo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lốn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dm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thoả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điểu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khối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vôi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sao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lôn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=(6−2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6−6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khoång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blipFill>
                <a:blip r:embed="rId3"/>
                <a:stretch>
                  <a:fillRect l="-45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48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Căn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: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lốn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16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hộp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thành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lôn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(dm).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blipFill>
                <a:blip r:embed="rId3"/>
                <a:stretch>
                  <a:fillRect l="-562" b="-75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62AE2074-D7CD-4CEA-BCEE-21757354A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550" y="2298314"/>
            <a:ext cx="4771871" cy="22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A252EE-F31B-44B1-8F21-68D4A1A3299B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A1379099-EA27-4C58-89EC-8FFC572A6944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895DA033-CAD3-4FA1-97ED-CC9AB827400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3CDFD4A1-D2EA-4D42-AAE6-5B973CFB939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4A35EC92-BE54-4DF1-AC11-1B5656943B8B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890B7EE-32B3-4FCA-8CE7-840D7FA3152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13F97E8A-8A9C-4421-BE66-C23E74760DB9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985E11B0-4F23-463D-A79B-8D9FD0A0EE20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EFE217AC-F2E3-44CD-9EF8-9C9257A6BF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EBAC70E-21AE-48C9-95D3-04AD61CB6B3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EA9B75B5-B3CE-483A-90C1-1226706EC8B4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BE5CEF50-B9B3-4FED-9E32-AAE2758D80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FD0F956-2AD4-4D9A-94B9-BF81D9E243D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BB24ED0F-CBDF-4369-B017-B58F321E0B1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139B3202-AEC6-4075-9CA5-D335EB1870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843EAC28-4D15-4994-BB90-61B036C1718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9EB087A-BB96-4072-BB6F-5A1303073AC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C8CC37F3-B26D-40DF-9EA4-2B45D5AC6703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48DCA510-14B3-4929-8900-EE21019A1E35}"/>
              </a:ext>
            </a:extLst>
          </p:cNvPr>
          <p:cNvSpPr txBox="1">
            <a:spLocks/>
          </p:cNvSpPr>
          <p:nvPr/>
        </p:nvSpPr>
        <p:spPr>
          <a:xfrm>
            <a:off x="4954071" y="1948887"/>
            <a:ext cx="6584544" cy="1342950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/>
              <a:t>TÌM GTLN VÀ GTNN CỦA HÀM SỐ BẰNG ĐẠO HÀM.</a:t>
            </a:r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422B4A3-2629-4788-80C4-B9AD932FFA68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TÌM GTLN VÀ GTNN CỦA HÀM SỐ BẰNG ĐẠO HÀM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thí</a:t>
                </a:r>
                <a:r>
                  <a:rPr lang="en-US" sz="2600" dirty="0"/>
                  <a:t> nghiệm y </a:t>
                </a:r>
                <a:r>
                  <a:rPr lang="en-US" sz="2600" dirty="0" err="1"/>
                  <a:t>học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người</a:t>
                </a:r>
                <a:r>
                  <a:rPr lang="en-US" sz="2600" dirty="0"/>
                  <a:t> ta </a:t>
                </a:r>
                <a:r>
                  <a:rPr lang="en-US" sz="2600" dirty="0" err="1"/>
                  <a:t>cấy</a:t>
                </a:r>
                <a:r>
                  <a:rPr lang="en-US" sz="2600" dirty="0"/>
                  <a:t> 1000 vi </a:t>
                </a:r>
                <a:r>
                  <a:rPr lang="en-US" sz="2600" dirty="0" err="1"/>
                  <a:t>khuẩn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môi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dinh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đưỡng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thực</a:t>
                </a:r>
                <a:r>
                  <a:rPr lang="en-US" sz="2600" dirty="0"/>
                  <a:t> nghiệm, </a:t>
                </a:r>
                <a:r>
                  <a:rPr lang="en-US" sz="2600" dirty="0" err="1"/>
                  <a:t>người</a:t>
                </a:r>
                <a:r>
                  <a:rPr lang="en-US" sz="2600" dirty="0"/>
                  <a:t> ta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lượng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khuẩn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thay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đổi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bởi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=1000+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100+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600" i="1"/>
                            <m:t> </m:t>
                          </m:r>
                          <m:r>
                            <m:rPr>
                              <m:nor/>
                            </m:rPr>
                            <a:rPr lang="en-US" sz="2600"/>
                            <m:t>con</m:t>
                          </m:r>
                          <m:r>
                            <m:rPr>
                              <m:nor/>
                            </m:rPr>
                            <a:rPr lang="en-US" sz="2600" i="1"/>
                            <m:t> 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giây</a:t>
                </a:r>
                <a:r>
                  <a:rPr lang="en-US" sz="2600" dirty="0"/>
                  <a:t> (</a:t>
                </a:r>
                <a:r>
                  <a:rPr lang="en-US" sz="2600" dirty="0" err="1"/>
                  <a:t>Nguôn</a:t>
                </a:r>
                <a:r>
                  <a:rPr lang="en-US" sz="2600" dirty="0"/>
                  <a:t>: R. Larson and B. Edwards, Calculus 10e. Cengage 2014).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lượng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khuẩn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lôn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cấy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khuẩn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môi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dinh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dưỡng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blipFill>
                <a:blip r:embed="rId3"/>
                <a:stretch>
                  <a:fillRect l="-5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86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00000"/>
                  </a:lnSpc>
                </a:pPr>
                <a:r>
                  <a:rPr lang="en-US" sz="2600" b="1" dirty="0"/>
                  <a:t> </a:t>
                </a: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=1000+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100+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100⋅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100+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−100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⋅2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100+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100⋅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100−</m:t>
                            </m:r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100+</m:t>
                                </m:r>
                                <m:sSup>
                                  <m:sSup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&gt;0,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=0⇔100−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=0⇔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=100⇔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pPr algn="ctr"/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blipFill>
                <a:blip r:embed="rId3"/>
                <a:stretch>
                  <a:fillRect l="-562" t="-193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716597F-0702-45CF-94B5-A598BCDFE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415" y="4239441"/>
            <a:ext cx="5517670" cy="21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5: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Căn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: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lôn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1005 tai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lượng</a:t>
                </a:r>
                <a:r>
                  <a:rPr lang="en-US" sz="2800" dirty="0"/>
                  <a:t> vi </a:t>
                </a:r>
                <a:r>
                  <a:rPr lang="en-US" sz="2800" dirty="0" err="1"/>
                  <a:t>khuẩn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lôn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cấy</a:t>
                </a:r>
                <a:r>
                  <a:rPr lang="en-US" sz="2800" dirty="0"/>
                  <a:t> vi </a:t>
                </a:r>
                <a:r>
                  <a:rPr lang="en-US" sz="2800" dirty="0" err="1"/>
                  <a:t>khuẩn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môi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dưởng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1005 con.</a:t>
                </a:r>
              </a:p>
              <a:p>
                <a:pPr algn="ctr"/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8" y="860400"/>
                <a:ext cx="10827083" cy="5667009"/>
              </a:xfrm>
              <a:prstGeom prst="rect">
                <a:avLst/>
              </a:prstGeom>
              <a:blipFill>
                <a:blip r:embed="rId3"/>
                <a:stretch>
                  <a:fillRect l="-675" t="-193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79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2.2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82C8AB71-DE5C-4F81-9C6E-2FB993A69590}"/>
              </a:ext>
            </a:extLst>
          </p:cNvPr>
          <p:cNvSpPr/>
          <p:nvPr/>
        </p:nvSpPr>
        <p:spPr>
          <a:xfrm rot="-1135901">
            <a:off x="4291154" y="130171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0EFBCFF9-24C3-4075-A591-F6D44DC3177C}"/>
              </a:ext>
            </a:extLst>
          </p:cNvPr>
          <p:cNvSpPr/>
          <p:nvPr/>
        </p:nvSpPr>
        <p:spPr>
          <a:xfrm rot="813216">
            <a:off x="4771329" y="151239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56EB0CE9-537B-4819-B3AE-E7A1C26AFA5C}"/>
              </a:ext>
            </a:extLst>
          </p:cNvPr>
          <p:cNvSpPr/>
          <p:nvPr/>
        </p:nvSpPr>
        <p:spPr>
          <a:xfrm rot="-1135901">
            <a:off x="6901952" y="466022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60AD24C3-AC1D-44BF-B8A1-A83A0F6A777E}"/>
              </a:ext>
            </a:extLst>
          </p:cNvPr>
          <p:cNvSpPr/>
          <p:nvPr/>
        </p:nvSpPr>
        <p:spPr>
          <a:xfrm rot="813216">
            <a:off x="7382127" y="487089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x&gt;1</a:t>
                </a:r>
                <a:br>
                  <a:rPr lang="en-US" sz="2800" dirty="0"/>
                </a:br>
                <a:r>
                  <a:rPr lang="en-US" sz="2800" dirty="0"/>
                  <a:t>a)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b)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>c)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f(x)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br>
                  <a:rPr lang="en-US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95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4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100" b="1" dirty="0"/>
                  <a:t>Lời </a:t>
                </a:r>
                <a:r>
                  <a:rPr lang="en-US" sz="5100" b="1" dirty="0" err="1"/>
                  <a:t>giải</a:t>
                </a:r>
                <a:endParaRPr lang="en-US" sz="5100" dirty="0"/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a)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/>
                      <m:t>li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/>
                          <m:t>m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=1&gt;0,</m:t>
                    </m:r>
                    <m:r>
                      <m:rPr>
                        <m:nor/>
                      </m:rPr>
                      <a:rPr lang="en-US" sz="4400"/>
                      <m:t>li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/>
                          <m:t>m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−1&gt;0</m:t>
                    </m:r>
                  </m:oMath>
                </a14:m>
                <a:r>
                  <a:rPr lang="en-US" sz="4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khi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Do </a:t>
                </a:r>
                <a:r>
                  <a:rPr lang="en-US" sz="4400" dirty="0" err="1"/>
                  <a:t>đó</a:t>
                </a:r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/>
                      <m:t>li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/>
                          <m:t>m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/>
                      <m:t>li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/>
                          <m:t>m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/>
                      <m:t>li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/>
                          <m:t>m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/>
                      <m:t>li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/>
                          <m:t>m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dirty="0"/>
                  <a:t>b)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=0⇔(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latin typeface="Cambria Math" panose="02040503050406030204" pitchFamily="18" charset="0"/>
                        </a:rPr>
                        <m:t>=1⇔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400" i="1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ho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sz="4400"/>
                        <m:t>c</m:t>
                      </m:r>
                      <m:r>
                        <m:rPr>
                          <m:nor/>
                        </m:rPr>
                        <a:rPr lang="en-US" sz="4400" i="1"/>
                        <m:t> </m:t>
                      </m:r>
                      <m:r>
                        <m:rPr>
                          <m:nor/>
                        </m:rPr>
                        <a:rPr lang="en-US" sz="4400"/>
                        <m:t>x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4400"/>
                        <m:t>lo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ạ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/>
                        <m:t>.</m:t>
                      </m:r>
                      <m:r>
                        <m:rPr>
                          <m:nor/>
                        </m:rPr>
                        <a:rPr lang="en-US" sz="4400" i="1"/>
                        <m:t> </m:t>
                      </m:r>
                    </m:oMath>
                  </m:oMathPara>
                </a14:m>
                <a:endParaRPr lang="en-US" sz="4400" dirty="0"/>
              </a:p>
              <a:p>
                <a:br>
                  <a:rPr lang="en-US" sz="2600" dirty="0"/>
                </a:br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213" t="-43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08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f(x)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(1; + ∞)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3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x = 2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(1; + ∞).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693" t="-2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Hoạt động 2 trang 16 Toán 12 Tập 1 Cánh diều | Giải Toán 12">
            <a:extLst>
              <a:ext uri="{FF2B5EF4-FFF2-40B4-BE49-F238E27FC236}">
                <a16:creationId xmlns:a16="http://schemas.microsoft.com/office/drawing/2014/main" id="{111E7FC3-8BA7-4A37-ABFF-D845B7D9BD2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0" y="2096086"/>
            <a:ext cx="5998403" cy="2286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21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lốn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, </a:t>
                </a:r>
                <a:r>
                  <a:rPr lang="en-US" dirty="0" err="1"/>
                  <a:t>đoạn</a:t>
                </a:r>
                <a:r>
                  <a:rPr lang="en-US" dirty="0"/>
                  <a:t> hay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 </a:t>
                </a:r>
                <a:r>
                  <a:rPr lang="en-US" dirty="0" err="1"/>
                  <a:t>Căn</a:t>
                </a:r>
                <a:r>
                  <a:rPr lang="en-US" dirty="0"/>
                  <a:t> </a:t>
                </a:r>
                <a:r>
                  <a:rPr lang="en-US" dirty="0" err="1"/>
                  <a:t>cứ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, ta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lôn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(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)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1306" r="-1229" b="-274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60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sz="4400" dirty="0" err="1"/>
                  <a:t>Tìm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lớn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trị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nhất</a:t>
                </a:r>
                <a:r>
                  <a:rPr lang="en-US" sz="4400" dirty="0"/>
                  <a:t> (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)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trên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nửa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khoảng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endParaRPr lang="en-US" sz="4400" dirty="0"/>
              </a:p>
              <a:p>
                <a:pPr algn="ctr">
                  <a:lnSpc>
                    <a:spcPct val="170000"/>
                  </a:lnSpc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endParaRPr lang="en-US" sz="4400" dirty="0"/>
              </a:p>
              <a:p>
                <a:pPr>
                  <a:lnSpc>
                    <a:spcPct val="170000"/>
                  </a:lnSpc>
                </a:pPr>
                <a:r>
                  <a:rPr lang="en-US" sz="4400" dirty="0" err="1"/>
                  <a:t>Xét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hàm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mọi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400" dirty="0" err="1"/>
                  <a:t>Ngoài</a:t>
                </a:r>
                <a:r>
                  <a:rPr lang="en-US" sz="4400" dirty="0"/>
                  <a:t>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/>
                      <m:t>li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/>
                          <m:t>m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=−∞,</m:t>
                    </m:r>
                    <m:r>
                      <m:rPr>
                        <m:nor/>
                      </m:rPr>
                      <a:rPr lang="en-US" sz="4400"/>
                      <m:t>li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/>
                          <m:t>m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→3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52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70000"/>
                  </a:lnSpc>
                </a:pPr>
                <a:endParaRPr lang="en-US" sz="2600" dirty="0"/>
              </a:p>
              <a:p>
                <a:pPr>
                  <a:lnSpc>
                    <a:spcPct val="170000"/>
                  </a:lnSpc>
                </a:pPr>
                <a:endParaRPr lang="en-US" sz="2600" dirty="0"/>
              </a:p>
              <a:p>
                <a:pPr>
                  <a:lnSpc>
                    <a:spcPct val="170000"/>
                  </a:lnSpc>
                </a:pPr>
                <a:endParaRPr lang="en-US" sz="2600" dirty="0"/>
              </a:p>
              <a:p>
                <a:pPr>
                  <a:lnSpc>
                    <a:spcPct val="170000"/>
                  </a:lnSpc>
                </a:pP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ma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x</m:t>
                        </m:r>
                      </m:e>
                      <m:sub>
                        <m:d>
                          <m:dPr>
                            <m:begChr m:val=""/>
                            <m:endChr m:val="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y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 r="-5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8C58B6D-769A-41E9-9F1D-01ECAF9D8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237" y="2430977"/>
            <a:ext cx="4976284" cy="257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22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2" y="860400"/>
                <a:ext cx="10827082" cy="5681077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lôn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(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 (do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Ngoài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=+∞,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2" y="860400"/>
                <a:ext cx="10827082" cy="5681077"/>
              </a:xfrm>
              <a:prstGeom prst="rect">
                <a:avLst/>
              </a:prstGeom>
              <a:blipFill>
                <a:blip r:embed="rId3"/>
                <a:stretch>
                  <a:fillRect l="-731" b="-21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68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1942</Words>
  <Application>Microsoft Office PowerPoint</Application>
  <PresentationFormat>Widescreen</PresentationFormat>
  <Paragraphs>178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Yu Gothic UI Semibold</vt:lpstr>
      <vt:lpstr>Arial</vt:lpstr>
      <vt:lpstr>Asap</vt:lpstr>
      <vt:lpstr>Calibri</vt:lpstr>
      <vt:lpstr>Calibri Light</vt:lpstr>
      <vt:lpstr>Cambria Math</vt:lpstr>
      <vt:lpstr>More Sugar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Hung</dc:creator>
  <cp:lastModifiedBy>DELL</cp:lastModifiedBy>
  <cp:revision>38</cp:revision>
  <dcterms:created xsi:type="dcterms:W3CDTF">2024-06-15T07:10:17Z</dcterms:created>
  <dcterms:modified xsi:type="dcterms:W3CDTF">2025-01-22T21:11:50Z</dcterms:modified>
</cp:coreProperties>
</file>