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54" r:id="rId2"/>
    <p:sldId id="274" r:id="rId3"/>
    <p:sldId id="273" r:id="rId4"/>
    <p:sldId id="336" r:id="rId5"/>
    <p:sldId id="338" r:id="rId6"/>
    <p:sldId id="339" r:id="rId7"/>
    <p:sldId id="340" r:id="rId8"/>
    <p:sldId id="341" r:id="rId9"/>
    <p:sldId id="342" r:id="rId10"/>
    <p:sldId id="343" r:id="rId11"/>
    <p:sldId id="355" r:id="rId12"/>
    <p:sldId id="334" r:id="rId13"/>
    <p:sldId id="335" r:id="rId14"/>
    <p:sldId id="348" r:id="rId15"/>
    <p:sldId id="349" r:id="rId16"/>
    <p:sldId id="350" r:id="rId17"/>
    <p:sldId id="325" r:id="rId18"/>
    <p:sldId id="317" r:id="rId19"/>
    <p:sldId id="27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883"/>
    <a:srgbClr val="FFCCFF"/>
    <a:srgbClr val="A493C6"/>
    <a:srgbClr val="D0DEEC"/>
    <a:srgbClr val="6593C3"/>
    <a:srgbClr val="E45983"/>
    <a:srgbClr val="F7DADE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6" autoAdjust="0"/>
    <p:restoredTop sz="93818" autoAdjust="0"/>
  </p:normalViewPr>
  <p:slideViewPr>
    <p:cSldViewPr snapToGrid="0" showGuides="1">
      <p:cViewPr>
        <p:scale>
          <a:sx n="97" d="100"/>
          <a:sy n="97" d="100"/>
        </p:scale>
        <p:origin x="-114" y="-738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i-giadinh.vnecdn.net/2023/04/16/Buoc-11-Thanh-pham-11-7068-168163616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vinmec-prod.s3.amazonaws.com/images/20210317_143609_055773_sushi.max-1800x180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2222377" y="4097623"/>
            <a:ext cx="5053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600" b="1" dirty="0"/>
              <a:t>sashimi</a:t>
            </a:r>
            <a:r>
              <a:rPr lang="x-none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7" y="995160"/>
            <a:ext cx="4133653" cy="27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0173"/>
            <a:ext cx="8677141" cy="413189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1. </a:t>
            </a:r>
            <a:r>
              <a:rPr lang="vi-VN" sz="2400" b="1" dirty="0" smtClean="0">
                <a:cs typeface="Arial" panose="020B0604020202020204" pitchFamily="34" charset="0"/>
              </a:rPr>
              <a:t>cultural </a:t>
            </a:r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/ˈkʌltʃərəl/</a:t>
            </a:r>
            <a:r>
              <a:rPr lang="vi-VN" sz="2400" b="1" dirty="0">
                <a:cs typeface="Arial" panose="020B0604020202020204" pitchFamily="34" charset="0"/>
              </a:rPr>
              <a:t> (adj) văn </a:t>
            </a:r>
            <a:r>
              <a:rPr lang="vi-VN" sz="2400" b="1" dirty="0" smtClean="0"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cs typeface="Arial" panose="020B0604020202020204" pitchFamily="34" charset="0"/>
              </a:rPr>
              <a:t>;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culture (n)</a:t>
            </a:r>
          </a:p>
          <a:p>
            <a:r>
              <a:rPr lang="en-US" sz="2400" b="1" dirty="0" smtClean="0">
                <a:cs typeface="Arial" panose="020B0604020202020204" pitchFamily="34" charset="0"/>
              </a:rPr>
              <a:t>2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vi-VN" sz="2400" b="1" dirty="0">
                <a:cs typeface="Arial" panose="020B0604020202020204" pitchFamily="34" charset="0"/>
              </a:rPr>
              <a:t>diversity </a:t>
            </a:r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/daɪˈvɜːsəti/</a:t>
            </a:r>
            <a:r>
              <a:rPr lang="vi-VN" sz="2400" b="1" dirty="0">
                <a:cs typeface="Arial" panose="020B0604020202020204" pitchFamily="34" charset="0"/>
              </a:rPr>
              <a:t> (n) sự đa </a:t>
            </a:r>
            <a:r>
              <a:rPr lang="vi-VN" sz="2400" b="1" dirty="0" smtClean="0">
                <a:cs typeface="Arial" panose="020B0604020202020204" pitchFamily="34" charset="0"/>
              </a:rPr>
              <a:t>dạng</a:t>
            </a:r>
            <a:r>
              <a:rPr lang="en-US" sz="2400" b="1" dirty="0" smtClean="0">
                <a:cs typeface="Arial" panose="020B0604020202020204" pitchFamily="34" charset="0"/>
              </a:rPr>
              <a:t>;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diversify (v)</a:t>
            </a:r>
          </a:p>
          <a:p>
            <a:r>
              <a:rPr lang="en-US" sz="2400" b="1" dirty="0" smtClean="0">
                <a:cs typeface="Arial" panose="020B0604020202020204" pitchFamily="34" charset="0"/>
              </a:rPr>
              <a:t>Cultural diversity: </a:t>
            </a:r>
            <a:r>
              <a:rPr lang="en-US" sz="2400" b="1" dirty="0" err="1" smtClean="0">
                <a:cs typeface="Arial" panose="020B0604020202020204" pitchFamily="34" charset="0"/>
              </a:rPr>
              <a:t>sự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đa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dạng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văn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hóa</a:t>
            </a:r>
            <a:endParaRPr lang="it-IT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3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en-US" sz="2400" b="1" dirty="0">
                <a:cs typeface="Arial" panose="020B0604020202020204" pitchFamily="34" charset="0"/>
              </a:rPr>
              <a:t>cuisine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kwɪˈziːn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2400" b="1" dirty="0">
                <a:cs typeface="Arial" panose="020B0604020202020204" pitchFamily="34" charset="0"/>
              </a:rPr>
              <a:t>(n) </a:t>
            </a:r>
            <a:r>
              <a:rPr lang="en-US" sz="2400" b="1" dirty="0" err="1">
                <a:cs typeface="Arial" panose="020B0604020202020204" pitchFamily="34" charset="0"/>
              </a:rPr>
              <a:t>ẩm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thực</a:t>
            </a:r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4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en-US" sz="2400" b="1" dirty="0">
                <a:cs typeface="Arial" panose="020B0604020202020204" pitchFamily="34" charset="0"/>
              </a:rPr>
              <a:t>autograph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/ˈ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ɔːtəɡrɑːf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2400" b="1" dirty="0">
                <a:cs typeface="Arial" panose="020B0604020202020204" pitchFamily="34" charset="0"/>
              </a:rPr>
              <a:t>(n) </a:t>
            </a:r>
            <a:r>
              <a:rPr lang="en-US" sz="2400" b="1" dirty="0" err="1">
                <a:cs typeface="Arial" panose="020B0604020202020204" pitchFamily="34" charset="0"/>
              </a:rPr>
              <a:t>chữ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ký</a:t>
            </a:r>
            <a:endParaRPr lang="en-US" sz="2400" b="1" dirty="0" smtClean="0"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5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vi-VN" sz="2400" b="1" dirty="0">
                <a:latin typeface="Calibri" panose="020F0502020204030204" pitchFamily="34" charset="0"/>
                <a:cs typeface="Arial" panose="020B0604020202020204" pitchFamily="34" charset="0"/>
              </a:rPr>
              <a:t>booth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/buːð/ </a:t>
            </a:r>
            <a:r>
              <a:rPr lang="vi-VN" sz="2400" b="1" dirty="0">
                <a:latin typeface="Calibri" panose="020F0502020204030204" pitchFamily="34" charset="0"/>
                <a:cs typeface="Arial" panose="020B0604020202020204" pitchFamily="34" charset="0"/>
              </a:rPr>
              <a:t>(n) gian </a:t>
            </a:r>
            <a:r>
              <a:rPr lang="vi-VN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en-US" sz="24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6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en-US" sz="2400" b="1" dirty="0" smtClean="0">
                <a:cs typeface="Arial" panose="020B0604020202020204" pitchFamily="34" charset="0"/>
              </a:rPr>
              <a:t>Tug of war</a:t>
            </a:r>
            <a:r>
              <a:rPr lang="en-US" sz="2400" b="1" dirty="0">
                <a:cs typeface="Arial" panose="020B0604020202020204" pitchFamily="34" charset="0"/>
              </a:rPr>
              <a:t> </a:t>
            </a:r>
            <a:r>
              <a:rPr lang="en-US" sz="2400" dirty="0"/>
              <a:t> </a:t>
            </a:r>
            <a:r>
              <a:rPr lang="en-US" sz="2400" b="1" dirty="0">
                <a:solidFill>
                  <a:srgbClr val="FF0000"/>
                </a:solidFill>
              </a:rPr>
              <a:t>/ˌ</a:t>
            </a:r>
            <a:r>
              <a:rPr lang="en-US" sz="2400" b="1" dirty="0" err="1">
                <a:solidFill>
                  <a:srgbClr val="FF0000"/>
                </a:solidFill>
              </a:rPr>
              <a:t>tʌɡ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əv</a:t>
            </a:r>
            <a:r>
              <a:rPr lang="en-US" sz="2400" b="1" dirty="0">
                <a:solidFill>
                  <a:srgbClr val="FF0000"/>
                </a:solidFill>
              </a:rPr>
              <a:t> ˈ</a:t>
            </a:r>
            <a:r>
              <a:rPr lang="en-US" sz="2400" b="1" dirty="0" err="1">
                <a:solidFill>
                  <a:srgbClr val="FF0000"/>
                </a:solidFill>
              </a:rPr>
              <a:t>wɔːr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cs typeface="Arial" panose="020B0604020202020204" pitchFamily="34" charset="0"/>
              </a:rPr>
              <a:t> </a:t>
            </a:r>
            <a:r>
              <a:rPr lang="en-US" sz="2400" b="1" dirty="0" smtClean="0">
                <a:cs typeface="Arial" panose="020B0604020202020204" pitchFamily="34" charset="0"/>
              </a:rPr>
              <a:t>(n): </a:t>
            </a:r>
            <a:r>
              <a:rPr lang="en-US" sz="2400" b="1" dirty="0" err="1" smtClean="0"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cs typeface="Arial" panose="020B0604020202020204" pitchFamily="34" charset="0"/>
              </a:rPr>
              <a:t> co</a:t>
            </a:r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7</a:t>
            </a:r>
            <a:r>
              <a:rPr lang="en-US" sz="2400" b="1" dirty="0">
                <a:cs typeface="Arial" panose="020B0604020202020204" pitchFamily="34" charset="0"/>
              </a:rPr>
              <a:t>. </a:t>
            </a:r>
            <a:r>
              <a:rPr lang="vi-VN" sz="2400" b="1" dirty="0">
                <a:latin typeface="Calibri" panose="020F0502020204030204" pitchFamily="34" charset="0"/>
                <a:cs typeface="Arial" panose="020B0604020202020204" pitchFamily="34" charset="0"/>
              </a:rPr>
              <a:t>spicy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/ˈspaɪsi/</a:t>
            </a:r>
            <a:r>
              <a:rPr lang="vi-VN" sz="2400" b="1" dirty="0">
                <a:latin typeface="Calibri" panose="020F0502020204030204" pitchFamily="34" charset="0"/>
                <a:cs typeface="Arial" panose="020B0604020202020204" pitchFamily="34" charset="0"/>
              </a:rPr>
              <a:t> (adj) </a:t>
            </a:r>
            <a:r>
              <a:rPr lang="vi-VN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cay</a:t>
            </a:r>
            <a:endParaRPr lang="vi-VN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8. meatball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/ˈ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miːtbɔːl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2400" b="1" dirty="0">
                <a:cs typeface="Arial" panose="020B0604020202020204" pitchFamily="34" charset="0"/>
              </a:rPr>
              <a:t>(n) </a:t>
            </a:r>
            <a:r>
              <a:rPr lang="en-US" sz="2400" b="1" dirty="0" err="1">
                <a:cs typeface="Arial" panose="020B0604020202020204" pitchFamily="34" charset="0"/>
              </a:rPr>
              <a:t>thịt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viên</a:t>
            </a:r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9. healthy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/ˈ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hel</a:t>
            </a:r>
            <a:r>
              <a:rPr lang="el-GR" sz="2400" b="1" dirty="0">
                <a:solidFill>
                  <a:srgbClr val="FF0000"/>
                </a:solidFill>
                <a:cs typeface="Arial" panose="020B0604020202020204" pitchFamily="34" charset="0"/>
              </a:rPr>
              <a:t>θ</a:t>
            </a:r>
            <a:r>
              <a:rPr 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2400" b="1" dirty="0">
                <a:cs typeface="Arial" panose="020B0604020202020204" pitchFamily="34" charset="0"/>
              </a:rPr>
              <a:t> (</a:t>
            </a:r>
            <a:r>
              <a:rPr lang="en-US" sz="2400" b="1" dirty="0" err="1">
                <a:cs typeface="Arial" panose="020B0604020202020204" pitchFamily="34" charset="0"/>
              </a:rPr>
              <a:t>adj</a:t>
            </a:r>
            <a:r>
              <a:rPr lang="en-US" sz="2400" b="1" dirty="0">
                <a:cs typeface="Arial" panose="020B0604020202020204" pitchFamily="34" charset="0"/>
              </a:rPr>
              <a:t>) </a:t>
            </a:r>
            <a:r>
              <a:rPr lang="en-US" sz="2400" b="1" dirty="0" err="1">
                <a:cs typeface="Arial" panose="020B0604020202020204" pitchFamily="34" charset="0"/>
              </a:rPr>
              <a:t>khỏe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mạnh</a:t>
            </a:r>
            <a:r>
              <a:rPr lang="en-US" sz="2400" b="1" dirty="0">
                <a:cs typeface="Arial" panose="020B0604020202020204" pitchFamily="34" charset="0"/>
              </a:rPr>
              <a:t>/ </a:t>
            </a:r>
            <a:r>
              <a:rPr lang="en-US" sz="2400" b="1" dirty="0" err="1">
                <a:cs typeface="Arial" panose="020B0604020202020204" pitchFamily="34" charset="0"/>
              </a:rPr>
              <a:t>lành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cs typeface="Arial" panose="020B0604020202020204" pitchFamily="34" charset="0"/>
              </a:rPr>
              <a:t>mạnh</a:t>
            </a:r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10. </a:t>
            </a:r>
            <a:r>
              <a:rPr lang="vi-VN" sz="2400" b="1" dirty="0">
                <a:cs typeface="Arial" panose="020B0604020202020204" pitchFamily="34" charset="0"/>
              </a:rPr>
              <a:t>souvenir </a:t>
            </a:r>
            <a:r>
              <a:rPr lang="vi-VN" sz="2400" b="1" dirty="0">
                <a:solidFill>
                  <a:srgbClr val="FF0000"/>
                </a:solidFill>
                <a:cs typeface="Arial" panose="020B0604020202020204" pitchFamily="34" charset="0"/>
              </a:rPr>
              <a:t>/ˌsuːvəˈnɪə(r)/</a:t>
            </a:r>
            <a:r>
              <a:rPr lang="vi-VN" sz="2400" b="1" dirty="0">
                <a:cs typeface="Arial" panose="020B0604020202020204" pitchFamily="34" charset="0"/>
              </a:rPr>
              <a:t> (n) quà lưu </a:t>
            </a:r>
            <a:r>
              <a:rPr lang="vi-VN" sz="2400" b="1" dirty="0" smtClean="0">
                <a:cs typeface="Arial" panose="020B0604020202020204" pitchFamily="34" charset="0"/>
              </a:rPr>
              <a:t>niệm</a:t>
            </a:r>
            <a:endParaRPr lang="en-US" sz="2100" b="1" dirty="0">
              <a:cs typeface="Arial" panose="020B0604020202020204" pitchFamily="34" charset="0"/>
            </a:endParaRPr>
          </a:p>
        </p:txBody>
      </p:sp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438912" y="280035"/>
            <a:ext cx="2395538" cy="428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 anchor="t">
            <a:normAutofit/>
          </a:bodyPr>
          <a:lstStyle/>
          <a:p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Vocabulary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2" descr="Thoughts on Cultural Diversity - Diversity Focus">
            <a:extLst>
              <a:ext uri="{FF2B5EF4-FFF2-40B4-BE49-F238E27FC236}">
                <a16:creationId xmlns:a16="http://schemas.microsoft.com/office/drawing/2014/main" xmlns="" id="{68939173-472B-974F-99A9-79EC1449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78" y="1891610"/>
            <a:ext cx="3726238" cy="23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nternational Cuisine Images – Browse 48,105 Stock Photos, Vectors, and  Video | Adobe Stock">
            <a:extLst>
              <a:ext uri="{FF2B5EF4-FFF2-40B4-BE49-F238E27FC236}">
                <a16:creationId xmlns:a16="http://schemas.microsoft.com/office/drawing/2014/main" xmlns="" id="{D5BE3053-9283-6B49-A64D-E35E9D2C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6" y="1436094"/>
            <a:ext cx="3904966" cy="2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hat is the point of getting a celebrity's autograph? - Quora">
            <a:extLst>
              <a:ext uri="{FF2B5EF4-FFF2-40B4-BE49-F238E27FC236}">
                <a16:creationId xmlns:a16="http://schemas.microsoft.com/office/drawing/2014/main" xmlns="" id="{A9BAD4B6-612C-3C4C-9161-AC82B612E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8617" r="6240" b="30168"/>
          <a:stretch/>
        </p:blipFill>
        <p:spPr bwMode="auto">
          <a:xfrm>
            <a:off x="4684359" y="2472099"/>
            <a:ext cx="4335339" cy="14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ông dụng và hiệu quả của booth quảng cáo">
            <a:extLst>
              <a:ext uri="{FF2B5EF4-FFF2-40B4-BE49-F238E27FC236}">
                <a16:creationId xmlns:a16="http://schemas.microsoft.com/office/drawing/2014/main" xmlns="" id="{C25FB8E1-F9FF-844D-87E0-4A9729C1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12" y="1903791"/>
            <a:ext cx="3596469" cy="23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ug Of War Vector Art, Icons, and Graphics for Free Download">
            <a:extLst>
              <a:ext uri="{FF2B5EF4-FFF2-40B4-BE49-F238E27FC236}">
                <a16:creationId xmlns:a16="http://schemas.microsoft.com/office/drawing/2014/main" xmlns="" id="{3525F05F-974B-7348-A28B-30A7F1E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16" y="1590694"/>
            <a:ext cx="3375479" cy="14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.loigiaihay.com/picture/2024/0517/6-spic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58" y="288952"/>
            <a:ext cx="3498542" cy="3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2024/0517/4-health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13" y="884902"/>
            <a:ext cx="3952568" cy="251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2024/0517/9-souveni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26" y="796943"/>
            <a:ext cx="3659341" cy="26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2024/0517/8-meatbal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60" y="604813"/>
            <a:ext cx="3646737" cy="288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050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917F6471-5CB6-11D2-4585-7632FA9F3B87}"/>
              </a:ext>
            </a:extLst>
          </p:cNvPr>
          <p:cNvSpPr/>
          <p:nvPr/>
        </p:nvSpPr>
        <p:spPr>
          <a:xfrm>
            <a:off x="403741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5E2CFB-B713-EF39-A01D-8A5AC43DF1BD}"/>
              </a:ext>
            </a:extLst>
          </p:cNvPr>
          <p:cNvSpPr txBox="1"/>
          <p:nvPr/>
        </p:nvSpPr>
        <p:spPr>
          <a:xfrm>
            <a:off x="426371" y="70871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7BFE80-4B77-698E-BE4F-34EAF1232090}"/>
              </a:ext>
            </a:extLst>
          </p:cNvPr>
          <p:cNvSpPr/>
          <p:nvPr/>
        </p:nvSpPr>
        <p:spPr>
          <a:xfrm>
            <a:off x="780696" y="70871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3" b="99543" l="4493" r="100000">
                        <a14:backgroundMark x1="11159" y1="56164" x2="11014" y2="61948"/>
                        <a14:backgroundMark x1="20290" y1="78387" x2="20290" y2="78387"/>
                        <a14:backgroundMark x1="14928" y1="15373" x2="23333" y2="16743"/>
                        <a14:backgroundMark x1="40435" y1="14155" x2="45797" y2="14612"/>
                        <a14:backgroundMark x1="30145" y1="35312" x2="30000" y2="38508"/>
                        <a14:backgroundMark x1="98261" y1="34247" x2="98261" y2="21309"/>
                        <a14:backgroundMark x1="98406" y1="14612" x2="95797" y2="32268"/>
                        <a14:backgroundMark x1="52029" y1="54795" x2="52319" y2="61035"/>
                        <a14:backgroundMark x1="61739" y1="39269" x2="63333" y2="39574"/>
                      </a14:backgroundRemoval>
                    </a14:imgEffect>
                  </a14:imgLayer>
                </a14:imgProps>
              </a:ext>
            </a:extLst>
          </a:blip>
          <a:srcRect l="4181" t="4084" b="1170"/>
          <a:stretch/>
        </p:blipFill>
        <p:spPr>
          <a:xfrm>
            <a:off x="5466734" y="1240234"/>
            <a:ext cx="3662052" cy="3862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127" y="874486"/>
            <a:ext cx="5828557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spcBef>
                <a:spcPts val="200"/>
              </a:spcBef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Where </a:t>
            </a:r>
            <a:r>
              <a:rPr lang="en-US" sz="2400" b="1" dirty="0">
                <a:solidFill>
                  <a:srgbClr val="000000"/>
                </a:solidFill>
              </a:rPr>
              <a:t>can you buy those souvenirs?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>
              <a:lnSpc>
                <a:spcPct val="25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b="1" dirty="0">
                <a:solidFill>
                  <a:srgbClr val="000000"/>
                </a:solidFill>
              </a:rPr>
              <a:t>What food do you see in the 2</a:t>
            </a:r>
            <a:r>
              <a:rPr lang="en-US" sz="2400" b="1" baseline="30000" dirty="0">
                <a:solidFill>
                  <a:srgbClr val="000000"/>
                </a:solidFill>
              </a:rPr>
              <a:t>nd</a:t>
            </a:r>
            <a:r>
              <a:rPr lang="en-US" sz="2400" b="1" dirty="0">
                <a:solidFill>
                  <a:srgbClr val="000000"/>
                </a:solidFill>
              </a:rPr>
              <a:t> picture?</a:t>
            </a:r>
            <a:endParaRPr lang="en-US" sz="2400" b="1" dirty="0"/>
          </a:p>
          <a:p>
            <a:pPr>
              <a:lnSpc>
                <a:spcPct val="250000"/>
              </a:lnSpc>
              <a:spcBef>
                <a:spcPts val="2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b="1" dirty="0">
                <a:solidFill>
                  <a:srgbClr val="000000"/>
                </a:solidFill>
              </a:rPr>
              <a:t>What can you see in the </a:t>
            </a:r>
            <a:r>
              <a:rPr lang="en-US" sz="2400" b="1" dirty="0" smtClean="0">
                <a:solidFill>
                  <a:srgbClr val="000000"/>
                </a:solidFill>
              </a:rPr>
              <a:t>last photo</a:t>
            </a:r>
            <a:r>
              <a:rPr lang="en-US" sz="2400" b="1" dirty="0">
                <a:solidFill>
                  <a:srgbClr val="000000"/>
                </a:solidFill>
              </a:rPr>
              <a:t>?</a:t>
            </a:r>
            <a:endParaRPr lang="en-US" sz="2400" b="1" dirty="0"/>
          </a:p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4</a:t>
            </a:r>
            <a:r>
              <a:rPr lang="en-US" sz="2400" b="1" dirty="0">
                <a:solidFill>
                  <a:srgbClr val="000000"/>
                </a:solidFill>
              </a:rPr>
              <a:t>. Who are the speakers?</a:t>
            </a:r>
          </a:p>
          <a:p>
            <a:pPr>
              <a:lnSpc>
                <a:spcPct val="250000"/>
              </a:lnSpc>
            </a:pP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26382" y="2709782"/>
            <a:ext cx="4966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a bowl of kimchi, bun cha, </a:t>
            </a:r>
            <a:r>
              <a:rPr lang="en-GB" sz="2400" b="1" dirty="0" err="1" smtClean="0">
                <a:solidFill>
                  <a:srgbClr val="C00000"/>
                </a:solidFill>
              </a:rPr>
              <a:t>tteokbokki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605" y="3629157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some teenagers playing tug-of-war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6371" y="1785099"/>
            <a:ext cx="1204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England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6371" y="4485998"/>
            <a:ext cx="2743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Nam, Mai and Linda</a:t>
            </a:r>
          </a:p>
        </p:txBody>
      </p:sp>
      <p:pic>
        <p:nvPicPr>
          <p:cNvPr id="8" name="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7148" y="341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3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8F46E-0E8D-5489-1E7C-AA1F0D5ABC3F}"/>
              </a:ext>
            </a:extLst>
          </p:cNvPr>
          <p:cNvSpPr txBox="1"/>
          <p:nvPr/>
        </p:nvSpPr>
        <p:spPr>
          <a:xfrm>
            <a:off x="426371" y="79489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763737" y="694731"/>
            <a:ext cx="8029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</a:rPr>
              <a:t>Read the conversation again and complete the table</a:t>
            </a:r>
            <a:r>
              <a:rPr lang="en-US" sz="2200" b="1">
                <a:effectLst/>
              </a:rPr>
              <a:t>. Use </a:t>
            </a:r>
            <a:r>
              <a:rPr lang="en-US" sz="2200" b="1" dirty="0">
                <a:effectLst/>
              </a:rPr>
              <a:t>no more than THREE words for each blank.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CB1E909B-9522-2DA4-404D-5DE566091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87998"/>
              </p:ext>
            </p:extLst>
          </p:nvPr>
        </p:nvGraphicFramePr>
        <p:xfrm>
          <a:off x="135171" y="1361201"/>
          <a:ext cx="9008829" cy="364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309">
                  <a:extLst>
                    <a:ext uri="{9D8B030D-6E8A-4147-A177-3AD203B41FA5}">
                      <a16:colId xmlns:a16="http://schemas.microsoft.com/office/drawing/2014/main" xmlns="" val="1639857844"/>
                    </a:ext>
                  </a:extLst>
                </a:gridCol>
                <a:gridCol w="2895060">
                  <a:extLst>
                    <a:ext uri="{9D8B030D-6E8A-4147-A177-3AD203B41FA5}">
                      <a16:colId xmlns:a16="http://schemas.microsoft.com/office/drawing/2014/main" xmlns="" val="2761202872"/>
                    </a:ext>
                  </a:extLst>
                </a:gridCol>
                <a:gridCol w="4360460">
                  <a:extLst>
                    <a:ext uri="{9D8B030D-6E8A-4147-A177-3AD203B41FA5}">
                      <a16:colId xmlns:a16="http://schemas.microsoft.com/office/drawing/2014/main" xmlns="" val="3644819286"/>
                    </a:ext>
                  </a:extLst>
                </a:gridCol>
              </a:tblGrid>
              <a:tr h="384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to 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Things to do or buy 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665279"/>
                  </a:ext>
                </a:extLst>
              </a:tr>
              <a:tr h="48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Japan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316504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Korea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kimchi,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tteokbokki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K-pop 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___________</a:t>
                      </a:r>
                      <a:b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38303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Britain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____________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souvenirs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4163728"/>
                  </a:ext>
                </a:extLst>
              </a:tr>
              <a:tr h="988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rolls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 games</a:t>
                      </a:r>
                      <a:r>
                        <a:rPr lang="en-US" sz="260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(tug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war, bamboo dancing)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8803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9EC5F9-5F20-654A-BB1B-83B679D490C1}"/>
              </a:ext>
            </a:extLst>
          </p:cNvPr>
          <p:cNvSpPr txBox="1"/>
          <p:nvPr/>
        </p:nvSpPr>
        <p:spPr>
          <a:xfrm>
            <a:off x="2331754" y="1778646"/>
            <a:ext cx="11833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sushi	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ED3CDC-3336-7040-A0E7-18A96F4CD5E8}"/>
              </a:ext>
            </a:extLst>
          </p:cNvPr>
          <p:cNvSpPr txBox="1"/>
          <p:nvPr/>
        </p:nvSpPr>
        <p:spPr>
          <a:xfrm>
            <a:off x="7025097" y="2271089"/>
            <a:ext cx="211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/ singers</a:t>
            </a:r>
            <a:endParaRPr lang="x-none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1F1EB1-2804-AD45-A47F-D72F13649AA8}"/>
              </a:ext>
            </a:extLst>
          </p:cNvPr>
          <p:cNvSpPr txBox="1"/>
          <p:nvPr/>
        </p:nvSpPr>
        <p:spPr>
          <a:xfrm>
            <a:off x="2395896" y="3128472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  <a:r>
              <a:rPr lang="x-none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26CC5E-8213-CA4D-891F-24F0579789D5}"/>
              </a:ext>
            </a:extLst>
          </p:cNvPr>
          <p:cNvSpPr txBox="1"/>
          <p:nvPr/>
        </p:nvSpPr>
        <p:spPr>
          <a:xfrm>
            <a:off x="2532918" y="4406158"/>
            <a:ext cx="21066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 cha</a:t>
            </a:r>
            <a:r>
              <a:rPr lang="x-none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ED3CDC-3336-7040-A0E7-18A96F4CD5E8}"/>
              </a:ext>
            </a:extLst>
          </p:cNvPr>
          <p:cNvSpPr txBox="1"/>
          <p:nvPr/>
        </p:nvSpPr>
        <p:spPr>
          <a:xfrm>
            <a:off x="4882003" y="2651204"/>
            <a:ext cx="276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get autographs</a:t>
            </a:r>
            <a:endParaRPr lang="x-none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8F46E-0E8D-5489-1E7C-AA1F0D5ABC3F}"/>
              </a:ext>
            </a:extLst>
          </p:cNvPr>
          <p:cNvSpPr txBox="1"/>
          <p:nvPr/>
        </p:nvSpPr>
        <p:spPr>
          <a:xfrm>
            <a:off x="426371" y="7882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780696" y="71649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Find words and a phrase in </a:t>
            </a:r>
            <a:r>
              <a:rPr lang="en-US" sz="2400" b="1" dirty="0">
                <a:solidFill>
                  <a:srgbClr val="7760A8"/>
                </a:solidFill>
                <a:effectLst/>
              </a:rPr>
              <a:t>1 </a:t>
            </a:r>
            <a:r>
              <a:rPr lang="en-US" sz="2400" b="1" dirty="0">
                <a:effectLst/>
              </a:rPr>
              <a:t>that have the same or similar meaning to the following words and phrases.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F0AC695-5FF6-5AA4-D3D8-32C4F594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01700"/>
              </p:ext>
            </p:extLst>
          </p:nvPr>
        </p:nvGraphicFramePr>
        <p:xfrm>
          <a:off x="490085" y="1780718"/>
          <a:ext cx="7561278" cy="28949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80639">
                  <a:extLst>
                    <a:ext uri="{9D8B030D-6E8A-4147-A177-3AD203B41FA5}">
                      <a16:colId xmlns:a16="http://schemas.microsoft.com/office/drawing/2014/main" xmlns="" val="2244335472"/>
                    </a:ext>
                  </a:extLst>
                </a:gridCol>
                <a:gridCol w="3780639">
                  <a:extLst>
                    <a:ext uri="{9D8B030D-6E8A-4147-A177-3AD203B41FA5}">
                      <a16:colId xmlns:a16="http://schemas.microsoft.com/office/drawing/2014/main" xmlns="" val="3068441837"/>
                    </a:ext>
                  </a:extLst>
                </a:gridCol>
              </a:tblGrid>
              <a:tr h="682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1.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variety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3884042"/>
                  </a:ext>
                </a:extLst>
              </a:tr>
              <a:tr h="689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2.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a style of cooking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2937638"/>
                  </a:ext>
                </a:extLst>
              </a:tr>
              <a:tr h="741308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3.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tasty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7466713"/>
                  </a:ext>
                </a:extLst>
              </a:tr>
              <a:tr h="782033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4.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interesting places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77586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575918-ABEE-B54E-9F57-26237E622CDC}"/>
              </a:ext>
            </a:extLst>
          </p:cNvPr>
          <p:cNvSpPr txBox="1"/>
          <p:nvPr/>
        </p:nvSpPr>
        <p:spPr>
          <a:xfrm>
            <a:off x="5302742" y="1897522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kern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diversity</a:t>
            </a:r>
            <a:r>
              <a:rPr lang="x-none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3BBB8B-6558-D540-B4E2-5A32E162D5A6}"/>
              </a:ext>
            </a:extLst>
          </p:cNvPr>
          <p:cNvSpPr txBox="1"/>
          <p:nvPr/>
        </p:nvSpPr>
        <p:spPr>
          <a:xfrm>
            <a:off x="5302742" y="25492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cuisine</a:t>
            </a:r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703F9A-D229-5040-95D3-A9354869DB82}"/>
              </a:ext>
            </a:extLst>
          </p:cNvPr>
          <p:cNvSpPr txBox="1"/>
          <p:nvPr/>
        </p:nvSpPr>
        <p:spPr>
          <a:xfrm>
            <a:off x="5302742" y="3249382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elicious	</a:t>
            </a:r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4B2CC1-FF32-8442-B9B1-900B25385FED}"/>
              </a:ext>
            </a:extLst>
          </p:cNvPr>
          <p:cNvSpPr txBox="1"/>
          <p:nvPr/>
        </p:nvSpPr>
        <p:spPr>
          <a:xfrm>
            <a:off x="5302742" y="4017932"/>
            <a:ext cx="187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attractions </a:t>
            </a:r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C47376-FB9C-5215-EC60-31592CDF0D69}"/>
              </a:ext>
            </a:extLst>
          </p:cNvPr>
          <p:cNvSpPr txBox="1"/>
          <p:nvPr/>
        </p:nvSpPr>
        <p:spPr>
          <a:xfrm>
            <a:off x="211179" y="1538836"/>
            <a:ext cx="862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65883"/>
                </a:solidFill>
                <a:effectLst/>
              </a:rPr>
              <a:t>1. </a:t>
            </a:r>
            <a:r>
              <a:rPr lang="en-US" sz="2800" dirty="0">
                <a:effectLst/>
              </a:rPr>
              <a:t>Nam took Mai and Linda </a:t>
            </a:r>
            <a:r>
              <a:rPr lang="en-US" sz="2800">
                <a:effectLst/>
              </a:rPr>
              <a:t>to </a:t>
            </a:r>
            <a:r>
              <a:rPr lang="en-US" sz="280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International Cultural Festival in Ha </a:t>
            </a:r>
            <a:r>
              <a:rPr lang="en-US" sz="2800" dirty="0" err="1">
                <a:effectLst/>
              </a:rPr>
              <a:t>Noi</a:t>
            </a:r>
            <a:r>
              <a:rPr lang="en-US" sz="2800" dirty="0">
                <a:effectLst/>
              </a:rPr>
              <a:t>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2. </a:t>
            </a:r>
            <a:r>
              <a:rPr lang="en-US" sz="2800" dirty="0">
                <a:effectLst/>
              </a:rPr>
              <a:t>Tasting food from different countries is a way to learn </a:t>
            </a:r>
            <a:r>
              <a:rPr lang="en-US" sz="2800">
                <a:effectLst/>
              </a:rPr>
              <a:t>about </a:t>
            </a:r>
            <a:r>
              <a:rPr lang="en-US" sz="280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cultural diversity.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3. </a:t>
            </a:r>
            <a:r>
              <a:rPr lang="en-US" sz="2800" dirty="0">
                <a:effectLst/>
              </a:rPr>
              <a:t>Nam tells his friends </a:t>
            </a:r>
            <a:r>
              <a:rPr lang="en-US" sz="2800">
                <a:effectLst/>
              </a:rPr>
              <a:t>that </a:t>
            </a:r>
            <a:r>
              <a:rPr lang="en-US" sz="280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famous K-pop group will be at the Korean booth.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4. </a:t>
            </a:r>
            <a:r>
              <a:rPr lang="en-US" sz="2800" dirty="0">
                <a:effectLst/>
              </a:rPr>
              <a:t>The Vietnamese booth </a:t>
            </a:r>
            <a:r>
              <a:rPr lang="en-US" sz="2800">
                <a:effectLst/>
              </a:rPr>
              <a:t>is </a:t>
            </a:r>
            <a:r>
              <a:rPr lang="en-US" sz="280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open booth, and is very big.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803326" y="708710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Complete the sentences based on the conversation. use the correct article (</a:t>
            </a:r>
            <a:r>
              <a:rPr lang="en-US" sz="2400" b="1" i="1" dirty="0">
                <a:effectLst/>
              </a:rPr>
              <a:t>a, an, the</a:t>
            </a:r>
            <a:r>
              <a:rPr lang="en-US" sz="2400" b="1" dirty="0">
                <a:effectLst/>
              </a:rPr>
              <a:t>) or ∅ (no article).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F85694-2A38-5D48-947D-37D71C241CA4}"/>
              </a:ext>
            </a:extLst>
          </p:cNvPr>
          <p:cNvSpPr txBox="1"/>
          <p:nvPr/>
        </p:nvSpPr>
        <p:spPr>
          <a:xfrm>
            <a:off x="4705862" y="153883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1D944D-758A-6546-B69C-67046C6F3112}"/>
              </a:ext>
            </a:extLst>
          </p:cNvPr>
          <p:cNvSpPr txBox="1"/>
          <p:nvPr/>
        </p:nvSpPr>
        <p:spPr>
          <a:xfrm>
            <a:off x="1469133" y="280674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∅</a:t>
            </a:r>
            <a:endParaRPr lang="x-none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7DAEC0-C735-2C41-BE3C-4671A0267455}"/>
              </a:ext>
            </a:extLst>
          </p:cNvPr>
          <p:cNvSpPr txBox="1"/>
          <p:nvPr/>
        </p:nvSpPr>
        <p:spPr>
          <a:xfrm>
            <a:off x="4428382" y="3235828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3BFB87-0AA6-B541-AD64-F66DDA8D3D19}"/>
              </a:ext>
            </a:extLst>
          </p:cNvPr>
          <p:cNvSpPr txBox="1"/>
          <p:nvPr/>
        </p:nvSpPr>
        <p:spPr>
          <a:xfrm>
            <a:off x="4408360" y="4121905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86799" y="719186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a poster to </a:t>
            </a:r>
            <a:r>
              <a:rPr lang="x-none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introduce </a:t>
            </a:r>
            <a:r>
              <a:rPr lang="en-GB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GB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x-none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</a:t>
            </a:r>
            <a:r>
              <a:rPr lang="en-GB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Cultural Festival</a:t>
            </a:r>
            <a:r>
              <a:rPr lang="en-GB" sz="3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International Cultural Festival | Global Engagement Office">
            <a:extLst>
              <a:ext uri="{FF2B5EF4-FFF2-40B4-BE49-F238E27FC236}">
                <a16:creationId xmlns:a16="http://schemas.microsoft.com/office/drawing/2014/main" xmlns="" id="{ECC9DCDC-F6E4-F04A-9F27-6EF04B31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" y="2029033"/>
            <a:ext cx="5578123" cy="27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99" y="921074"/>
            <a:ext cx="2649642" cy="40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592218" y="1565504"/>
            <a:ext cx="8324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</a:t>
            </a:r>
            <a:r>
              <a:rPr lang="x-none" sz="2800" dirty="0"/>
              <a:t>the topic </a:t>
            </a:r>
            <a:r>
              <a:rPr lang="x-none" sz="2800" i="1" dirty="0"/>
              <a:t>A multicultural world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article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95908B9-EDE1-2082-96AA-C408C5B7D2F3}"/>
              </a:ext>
            </a:extLst>
          </p:cNvPr>
          <p:cNvSpPr/>
          <p:nvPr/>
        </p:nvSpPr>
        <p:spPr>
          <a:xfrm>
            <a:off x="2254706" y="4515899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https://www.facebook.com/tienganhglobalsuccess.vn/</a:t>
            </a: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xmlns="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EF6330"/>
                </a:solidFill>
                <a:effectLst/>
              </a:rPr>
              <a:t>At the International Cultural Festival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What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DDD58-11F2-DAAC-B9FA-477BF411BC51}"/>
              </a:ext>
            </a:extLst>
          </p:cNvPr>
          <p:cNvSpPr txBox="1"/>
          <p:nvPr/>
        </p:nvSpPr>
        <p:spPr>
          <a:xfrm>
            <a:off x="380138" y="1293485"/>
            <a:ext cx="8556954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6 pictures of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signature dishes of Viet Nam, Japan and Korea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food.</a:t>
            </a:r>
          </a:p>
          <a:p>
            <a:pPr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name of the food.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</a:t>
            </a:r>
            <a:r>
              <a:rPr lang="en-US" sz="2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1818759" y="4134426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4400" b="1" dirty="0"/>
              <a:t> kimchi</a:t>
            </a:r>
            <a:r>
              <a:rPr lang="x-none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77" y="1146568"/>
            <a:ext cx="5454006" cy="2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1331046" y="4312503"/>
            <a:ext cx="6481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600" b="1" dirty="0"/>
              <a:t>tteokbokki – spicy rice cakes</a:t>
            </a:r>
            <a:r>
              <a:rPr lang="x-none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4" y="1142959"/>
            <a:ext cx="5407862" cy="30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707684" y="4155161"/>
            <a:ext cx="8436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200" b="1" dirty="0"/>
              <a:t>bun cha – grilled pork meatballs with noodles</a:t>
            </a:r>
            <a:r>
              <a:rPr lang="x-none" sz="4400" b="1" dirty="0"/>
              <a:t> 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7" descr="Bún chả Hà Nội hương vị xưa">
            <a:extLst>
              <a:ext uri="{FF2B5EF4-FFF2-40B4-BE49-F238E27FC236}">
                <a16:creationId xmlns:a16="http://schemas.microsoft.com/office/drawing/2014/main" xmlns="" id="{AF7B1620-B0A1-F741-ABCC-ABC25A5A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38" y="898644"/>
            <a:ext cx="4592765" cy="3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2269135" y="4135094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4000" b="1" dirty="0"/>
              <a:t>spring rolls</a:t>
            </a:r>
            <a:r>
              <a:rPr lang="x-none" sz="5400" b="1" dirty="0"/>
              <a:t> </a:t>
            </a:r>
            <a:endParaRPr lang="en-US" sz="115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92" y="1069909"/>
            <a:ext cx="4425162" cy="31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347BE1-BE97-0948-FE52-A3A8DACCC338}"/>
              </a:ext>
            </a:extLst>
          </p:cNvPr>
          <p:cNvSpPr txBox="1"/>
          <p:nvPr/>
        </p:nvSpPr>
        <p:spPr>
          <a:xfrm>
            <a:off x="2094638" y="3996897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4400" b="1" dirty="0"/>
              <a:t>sushi</a:t>
            </a:r>
            <a:r>
              <a:rPr lang="x-none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6D7F442-AE39-264A-A585-DC0003EE6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3073" name="Picture 9" descr="Ăn sushi: Lành mạnh hay không lành mạnh? | Vinmec">
            <a:extLst>
              <a:ext uri="{FF2B5EF4-FFF2-40B4-BE49-F238E27FC236}">
                <a16:creationId xmlns:a16="http://schemas.microsoft.com/office/drawing/2014/main" xmlns="" id="{2F2592ED-AD45-624B-A42D-56D65615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25" y="954371"/>
            <a:ext cx="3853150" cy="2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2736</TotalTime>
  <Words>572</Words>
  <Application>Microsoft Office PowerPoint</Application>
  <PresentationFormat>On-screen Show (16:9)</PresentationFormat>
  <Paragraphs>113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Bill Gates</cp:lastModifiedBy>
  <cp:revision>95</cp:revision>
  <dcterms:created xsi:type="dcterms:W3CDTF">2020-12-09T02:04:09Z</dcterms:created>
  <dcterms:modified xsi:type="dcterms:W3CDTF">2025-08-27T08:06:03Z</dcterms:modified>
</cp:coreProperties>
</file>