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7"/>
  </p:notesMasterIdLst>
  <p:sldIdLst>
    <p:sldId id="326" r:id="rId2"/>
    <p:sldId id="375" r:id="rId3"/>
    <p:sldId id="297" r:id="rId4"/>
    <p:sldId id="374" r:id="rId5"/>
    <p:sldId id="264" r:id="rId6"/>
    <p:sldId id="290" r:id="rId7"/>
    <p:sldId id="291" r:id="rId8"/>
    <p:sldId id="285" r:id="rId9"/>
    <p:sldId id="286" r:id="rId10"/>
    <p:sldId id="293" r:id="rId11"/>
    <p:sldId id="292" r:id="rId12"/>
    <p:sldId id="258" r:id="rId13"/>
    <p:sldId id="353" r:id="rId14"/>
    <p:sldId id="267" r:id="rId15"/>
    <p:sldId id="363" r:id="rId16"/>
    <p:sldId id="362" r:id="rId17"/>
    <p:sldId id="365" r:id="rId18"/>
    <p:sldId id="367" r:id="rId19"/>
    <p:sldId id="369" r:id="rId20"/>
    <p:sldId id="371" r:id="rId21"/>
    <p:sldId id="314" r:id="rId22"/>
    <p:sldId id="322" r:id="rId23"/>
    <p:sldId id="325" r:id="rId24"/>
    <p:sldId id="317" r:id="rId25"/>
    <p:sldId id="31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427"/>
    <a:srgbClr val="F26532"/>
    <a:srgbClr val="000000"/>
    <a:srgbClr val="61953D"/>
    <a:srgbClr val="5E913B"/>
    <a:srgbClr val="5C8E3A"/>
    <a:srgbClr val="D98F91"/>
    <a:srgbClr val="E0A4A5"/>
    <a:srgbClr val="CB6466"/>
    <a:srgbClr val="4CB1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55" autoAdjust="0"/>
    <p:restoredTop sz="94196" autoAdjust="0"/>
  </p:normalViewPr>
  <p:slideViewPr>
    <p:cSldViewPr snapToGrid="0" showGuides="1">
      <p:cViewPr varScale="1">
        <p:scale>
          <a:sx n="48" d="100"/>
          <a:sy n="48" d="100"/>
        </p:scale>
        <p:origin x="36"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a:extLst>
            <a:ext uri="{FF2B5EF4-FFF2-40B4-BE49-F238E27FC236}">
              <a16:creationId xmlns:a16="http://schemas.microsoft.com/office/drawing/2014/main" id="{22A2CAFA-DA1D-C425-C878-8208C891E1D6}"/>
            </a:ext>
          </a:extLst>
        </p:cNvPr>
        <p:cNvGrpSpPr/>
        <p:nvPr/>
      </p:nvGrpSpPr>
      <p:grpSpPr>
        <a:xfrm>
          <a:off x="0" y="0"/>
          <a:ext cx="0" cy="0"/>
          <a:chOff x="0" y="0"/>
          <a:chExt cx="0" cy="0"/>
        </a:xfrm>
      </p:grpSpPr>
      <p:sp>
        <p:nvSpPr>
          <p:cNvPr id="232" name="Google Shape;232;p2:notes">
            <a:extLst>
              <a:ext uri="{FF2B5EF4-FFF2-40B4-BE49-F238E27FC236}">
                <a16:creationId xmlns:a16="http://schemas.microsoft.com/office/drawing/2014/main" id="{F78A4B78-B7A0-74DD-ECA5-25008F6484B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3" name="Google Shape;233;p2:notes">
            <a:extLst>
              <a:ext uri="{FF2B5EF4-FFF2-40B4-BE49-F238E27FC236}">
                <a16:creationId xmlns:a16="http://schemas.microsoft.com/office/drawing/2014/main" id="{19EAE9EB-CAFD-3284-D9CC-63921FDDE4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585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093917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328181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172752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2729153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3B419C-B72E-43C9-8EA1-45CEFBCF9C8A}" type="slidenum">
              <a:rPr lang="en-US" smtClean="0"/>
              <a:t>21</a:t>
            </a:fld>
            <a:endParaRPr lang="en-US"/>
          </a:p>
        </p:txBody>
      </p:sp>
    </p:spTree>
    <p:extLst>
      <p:ext uri="{BB962C8B-B14F-4D97-AF65-F5344CB8AC3E}">
        <p14:creationId xmlns:p14="http://schemas.microsoft.com/office/powerpoint/2010/main" val="3499523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3B419C-B72E-43C9-8EA1-45CEFBCF9C8A}" type="slidenum">
              <a:rPr lang="en-US" smtClean="0"/>
              <a:t>22</a:t>
            </a:fld>
            <a:endParaRPr lang="en-US"/>
          </a:p>
        </p:txBody>
      </p:sp>
    </p:spTree>
    <p:extLst>
      <p:ext uri="{BB962C8B-B14F-4D97-AF65-F5344CB8AC3E}">
        <p14:creationId xmlns:p14="http://schemas.microsoft.com/office/powerpoint/2010/main" val="344848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11219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2.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3.jpeg"/><Relationship Id="rId5" Type="http://schemas.openxmlformats.org/officeDocument/2006/relationships/image" Target="../media/image12.png"/><Relationship Id="rId4"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2.png"/><Relationship Id="rId5" Type="http://schemas.openxmlformats.org/officeDocument/2006/relationships/image" Target="../media/image24.jpeg"/><Relationship Id="rId4"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5.jpeg"/><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8.tmp"/><Relationship Id="rId7" Type="http://schemas.openxmlformats.org/officeDocument/2006/relationships/image" Target="../media/image32.tmp"/><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1.tmp"/><Relationship Id="rId5" Type="http://schemas.openxmlformats.org/officeDocument/2006/relationships/image" Target="../media/image30.tmp"/><Relationship Id="rId4" Type="http://schemas.openxmlformats.org/officeDocument/2006/relationships/image" Target="../media/image29.tm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gi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40" descr="Anh_dep_">
            <a:extLst>
              <a:ext uri="{FF2B5EF4-FFF2-40B4-BE49-F238E27FC236}">
                <a16:creationId xmlns:a16="http://schemas.microsoft.com/office/drawing/2014/main" id="{4A2987CD-A528-1CFC-E201-2D9810DE3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
            <a:ext cx="9601200" cy="809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XMASCA~1">
            <a:extLst>
              <a:ext uri="{FF2B5EF4-FFF2-40B4-BE49-F238E27FC236}">
                <a16:creationId xmlns:a16="http://schemas.microsoft.com/office/drawing/2014/main" id="{1F1F62DB-3060-B8BC-FB74-14552A9AA47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5105400"/>
            <a:ext cx="152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descr="XMASCA~1">
            <a:extLst>
              <a:ext uri="{FF2B5EF4-FFF2-40B4-BE49-F238E27FC236}">
                <a16:creationId xmlns:a16="http://schemas.microsoft.com/office/drawing/2014/main" id="{1775F63F-E0AF-B0CF-6E4F-BDDDB064D11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181726"/>
            <a:ext cx="152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1" name="Text Box 141">
            <a:extLst>
              <a:ext uri="{FF2B5EF4-FFF2-40B4-BE49-F238E27FC236}">
                <a16:creationId xmlns:a16="http://schemas.microsoft.com/office/drawing/2014/main" id="{13959495-FB10-E425-927B-A39A07F9D98F}"/>
              </a:ext>
            </a:extLst>
          </p:cNvPr>
          <p:cNvSpPr txBox="1">
            <a:spLocks noChangeArrowheads="1"/>
          </p:cNvSpPr>
          <p:nvPr/>
        </p:nvSpPr>
        <p:spPr bwMode="auto">
          <a:xfrm>
            <a:off x="2819400" y="2438400"/>
            <a:ext cx="6324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800">
                <a:solidFill>
                  <a:srgbClr val="FF3300"/>
                </a:solidFill>
                <a:latin typeface="Algerian" panose="020F0502020204030204" pitchFamily="82" charset="0"/>
              </a:rPr>
              <a:t>WELCOME TO CLASS 11a4</a:t>
            </a:r>
          </a:p>
        </p:txBody>
      </p:sp>
      <p:sp>
        <p:nvSpPr>
          <p:cNvPr id="2054" name="TextBox 1">
            <a:extLst>
              <a:ext uri="{FF2B5EF4-FFF2-40B4-BE49-F238E27FC236}">
                <a16:creationId xmlns:a16="http://schemas.microsoft.com/office/drawing/2014/main" id="{F5BAA076-8F6B-CECA-9F88-51B3D14A427B}"/>
              </a:ext>
            </a:extLst>
          </p:cNvPr>
          <p:cNvSpPr txBox="1">
            <a:spLocks noChangeArrowheads="1"/>
          </p:cNvSpPr>
          <p:nvPr/>
        </p:nvSpPr>
        <p:spPr bwMode="auto">
          <a:xfrm>
            <a:off x="4343400" y="3862388"/>
            <a:ext cx="2514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a:p>
        </p:txBody>
      </p:sp>
      <p:sp>
        <p:nvSpPr>
          <p:cNvPr id="3079" name="Text Box 7">
            <a:extLst>
              <a:ext uri="{FF2B5EF4-FFF2-40B4-BE49-F238E27FC236}">
                <a16:creationId xmlns:a16="http://schemas.microsoft.com/office/drawing/2014/main" id="{25922865-F8CA-D03E-3545-18361E7FB940}"/>
              </a:ext>
            </a:extLst>
          </p:cNvPr>
          <p:cNvSpPr txBox="1">
            <a:spLocks noChangeArrowheads="1"/>
          </p:cNvSpPr>
          <p:nvPr/>
        </p:nvSpPr>
        <p:spPr bwMode="auto">
          <a:xfrm>
            <a:off x="3733800" y="4572001"/>
            <a:ext cx="563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err="1">
                <a:solidFill>
                  <a:srgbClr val="0000FF"/>
                </a:solidFill>
                <a:latin typeface="FrankRuehl" panose="020F0502020204030204" pitchFamily="34" charset="-79"/>
                <a:cs typeface="FrankRuehl" panose="020F0502020204030204" pitchFamily="34" charset="-79"/>
              </a:rPr>
              <a:t>Teacher:HƯƠNG</a:t>
            </a:r>
            <a:r>
              <a:rPr lang="en-US" altLang="en-US" sz="2800" b="1" dirty="0">
                <a:solidFill>
                  <a:srgbClr val="0000FF"/>
                </a:solidFill>
                <a:latin typeface="FrankRuehl" panose="020F0502020204030204" pitchFamily="34" charset="-79"/>
                <a:cs typeface="FrankRuehl" panose="020F0502020204030204" pitchFamily="34" charset="-79"/>
              </a:rPr>
              <a:t> LAN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repeatCount="indefinite" fill="hold" grpId="0" nodeType="withEffect">
                                  <p:stCondLst>
                                    <p:cond delay="0"/>
                                  </p:stCondLst>
                                  <p:endCondLst>
                                    <p:cond evt="onNext" delay="0">
                                      <p:tgtEl>
                                        <p:sldTgt/>
                                      </p:tgtEl>
                                    </p:cond>
                                  </p:endCondLst>
                                  <p:iterate type="lt">
                                    <p:tmPct val="5000"/>
                                  </p:iterate>
                                  <p:childTnLst>
                                    <p:set>
                                      <p:cBhvr>
                                        <p:cTn id="6" dur="1" fill="hold">
                                          <p:stCondLst>
                                            <p:cond delay="0"/>
                                          </p:stCondLst>
                                        </p:cTn>
                                        <p:tgtEl>
                                          <p:spTgt spid="5261"/>
                                        </p:tgtEl>
                                        <p:attrNameLst>
                                          <p:attrName>style.visibility</p:attrName>
                                        </p:attrNameLst>
                                      </p:cBhvr>
                                      <p:to>
                                        <p:strVal val="visible"/>
                                      </p:to>
                                    </p:set>
                                    <p:anim calcmode="lin" valueType="num">
                                      <p:cBhvr>
                                        <p:cTn id="7" dur="1000" fill="hold"/>
                                        <p:tgtEl>
                                          <p:spTgt spid="5261"/>
                                        </p:tgtEl>
                                        <p:attrNameLst>
                                          <p:attrName>ppt_w</p:attrName>
                                        </p:attrNameLst>
                                      </p:cBhvr>
                                      <p:tavLst>
                                        <p:tav tm="0">
                                          <p:val>
                                            <p:fltVal val="0"/>
                                          </p:val>
                                        </p:tav>
                                        <p:tav tm="100000">
                                          <p:val>
                                            <p:strVal val="#ppt_w"/>
                                          </p:val>
                                        </p:tav>
                                      </p:tavLst>
                                    </p:anim>
                                    <p:anim calcmode="lin" valueType="num">
                                      <p:cBhvr>
                                        <p:cTn id="8" dur="1000" fill="hold"/>
                                        <p:tgtEl>
                                          <p:spTgt spid="5261"/>
                                        </p:tgtEl>
                                        <p:attrNameLst>
                                          <p:attrName>ppt_h</p:attrName>
                                        </p:attrNameLst>
                                      </p:cBhvr>
                                      <p:tavLst>
                                        <p:tav tm="0">
                                          <p:val>
                                            <p:fltVal val="0"/>
                                          </p:val>
                                        </p:tav>
                                        <p:tav tm="100000">
                                          <p:val>
                                            <p:strVal val="#ppt_h"/>
                                          </p:val>
                                        </p:tav>
                                      </p:tavLst>
                                    </p:anim>
                                    <p:anim calcmode="lin" valueType="num">
                                      <p:cBhvr>
                                        <p:cTn id="9" dur="1000" fill="hold"/>
                                        <p:tgtEl>
                                          <p:spTgt spid="5261"/>
                                        </p:tgtEl>
                                        <p:attrNameLst>
                                          <p:attrName>style.rotation</p:attrName>
                                        </p:attrNameLst>
                                      </p:cBhvr>
                                      <p:tavLst>
                                        <p:tav tm="0">
                                          <p:val>
                                            <p:fltVal val="90"/>
                                          </p:val>
                                        </p:tav>
                                        <p:tav tm="100000">
                                          <p:val>
                                            <p:fltVal val="0"/>
                                          </p:val>
                                        </p:tav>
                                      </p:tavLst>
                                    </p:anim>
                                    <p:animEffect transition="in" filter="fade">
                                      <p:cBhvr>
                                        <p:cTn id="10" dur="1000"/>
                                        <p:tgtEl>
                                          <p:spTgt spid="5261"/>
                                        </p:tgtEl>
                                      </p:cBhvr>
                                    </p:animEffect>
                                  </p:childTnLst>
                                </p:cTn>
                              </p:par>
                              <p:par>
                                <p:cTn id="11" presetID="27" presetClass="entr" presetSubtype="0" repeatCount="indefinite" fill="hold" grpId="0" nodeType="withEffect">
                                  <p:stCondLst>
                                    <p:cond delay="0"/>
                                  </p:stCondLst>
                                  <p:endCondLst>
                                    <p:cond evt="onNext" delay="0">
                                      <p:tgtEl>
                                        <p:sldTgt/>
                                      </p:tgtEl>
                                    </p:cond>
                                  </p:endCondLst>
                                  <p:iterate type="lt">
                                    <p:tmPct val="50000"/>
                                  </p:iterate>
                                  <p:childTnLst>
                                    <p:set>
                                      <p:cBhvr>
                                        <p:cTn id="12" dur="1" fill="hold">
                                          <p:stCondLst>
                                            <p:cond delay="0"/>
                                          </p:stCondLst>
                                        </p:cTn>
                                        <p:tgtEl>
                                          <p:spTgt spid="3079"/>
                                        </p:tgtEl>
                                        <p:attrNameLst>
                                          <p:attrName>style.visibility</p:attrName>
                                        </p:attrNameLst>
                                      </p:cBhvr>
                                      <p:to>
                                        <p:strVal val="visible"/>
                                      </p:to>
                                    </p:set>
                                    <p:anim calcmode="discrete" valueType="clr">
                                      <p:cBhvr override="childStyle">
                                        <p:cTn id="13" dur="500"/>
                                        <p:tgtEl>
                                          <p:spTgt spid="3079"/>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3079"/>
                                        </p:tgtEl>
                                        <p:attrNameLst>
                                          <p:attrName>fillcolor</p:attrName>
                                        </p:attrNameLst>
                                      </p:cBhvr>
                                      <p:tavLst>
                                        <p:tav tm="0">
                                          <p:val>
                                            <p:clrVal>
                                              <a:schemeClr val="accent2"/>
                                            </p:clrVal>
                                          </p:val>
                                        </p:tav>
                                        <p:tav tm="50000">
                                          <p:val>
                                            <p:clrVal>
                                              <a:schemeClr val="hlink"/>
                                            </p:clrVal>
                                          </p:val>
                                        </p:tav>
                                      </p:tavLst>
                                    </p:anim>
                                    <p:set>
                                      <p:cBhvr>
                                        <p:cTn id="15" dur="500"/>
                                        <p:tgtEl>
                                          <p:spTgt spid="30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1" grpId="0"/>
      <p:bldP spid="30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95" descr="connectivity_sl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0" y="9144"/>
            <a:ext cx="9144000" cy="6858000"/>
          </a:xfrm>
          <a:prstGeom prst="rect">
            <a:avLst/>
          </a:prstGeom>
          <a:noFill/>
          <a:ln>
            <a:noFill/>
          </a:ln>
          <a:effectLst>
            <a:outerShdw dist="107763" dir="2700000" algn="ctr" rotWithShape="0">
              <a:srgbClr val="4D4D4D">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96"/>
          <p:cNvSpPr txBox="1">
            <a:spLocks noChangeArrowheads="1"/>
          </p:cNvSpPr>
          <p:nvPr/>
        </p:nvSpPr>
        <p:spPr bwMode="auto">
          <a:xfrm>
            <a:off x="2087217" y="231941"/>
            <a:ext cx="8039778" cy="1077218"/>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sz="4000" dirty="0">
                <a:solidFill>
                  <a:srgbClr val="FF0000"/>
                </a:solidFill>
                <a:latin typeface="Times New Roman" panose="02020603050405020304" pitchFamily="18" charset="0"/>
                <a:cs typeface="Times New Roman" panose="02020603050405020304" pitchFamily="18" charset="0"/>
              </a:rPr>
              <a:t>6. What is the name of the song?</a:t>
            </a:r>
          </a:p>
          <a:p>
            <a:pPr eaLnBrk="1" hangingPunct="1">
              <a:spcBef>
                <a:spcPct val="0"/>
              </a:spcBef>
              <a:buFontTx/>
              <a:buNone/>
            </a:pPr>
            <a:endParaRPr lang="en-US" altLang="en-US" sz="2400" b="1" dirty="0">
              <a:solidFill>
                <a:srgbClr val="FFFF00"/>
              </a:solidFill>
            </a:endParaRPr>
          </a:p>
        </p:txBody>
      </p:sp>
      <p:pic>
        <p:nvPicPr>
          <p:cNvPr id="4" name="TheAseanWay-PayomValaiphatchra_g4q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24590" y="641481"/>
            <a:ext cx="406400" cy="406400"/>
          </a:xfrm>
          <a:prstGeom prst="rect">
            <a:avLst/>
          </a:prstGeom>
        </p:spPr>
      </p:pic>
      <p:sp>
        <p:nvSpPr>
          <p:cNvPr id="6" name="Title 1">
            <a:extLst>
              <a:ext uri="{FF2B5EF4-FFF2-40B4-BE49-F238E27FC236}">
                <a16:creationId xmlns:a16="http://schemas.microsoft.com/office/drawing/2014/main" id="{798A713E-6297-9719-5991-D50CB7287F2C}"/>
              </a:ext>
            </a:extLst>
          </p:cNvPr>
          <p:cNvSpPr>
            <a:spLocks noGrp="1"/>
          </p:cNvSpPr>
          <p:nvPr>
            <p:ph idx="1"/>
          </p:nvPr>
        </p:nvSpPr>
        <p:spPr>
          <a:xfrm>
            <a:off x="838200" y="1825625"/>
            <a:ext cx="10515600" cy="4351338"/>
          </a:xfrm>
        </p:spPr>
        <p:txBody>
          <a:bodyPr>
            <a:noAutofit/>
          </a:bodyPr>
          <a:lstStyle/>
          <a:p>
            <a:pPr marL="0" indent="0">
              <a:buNone/>
            </a:pPr>
            <a:r>
              <a:rPr lang="en-US" sz="4000" b="1" dirty="0">
                <a:solidFill>
                  <a:srgbClr val="FF0000"/>
                </a:solidFill>
                <a:latin typeface="Times New Roman" panose="02020603050405020304" pitchFamily="18" charset="0"/>
                <a:cs typeface="Times New Roman" panose="02020603050405020304" pitchFamily="18" charset="0"/>
              </a:rPr>
              <a:t>      It’s THE ASEAN WAY  </a:t>
            </a:r>
          </a:p>
          <a:p>
            <a:pPr marL="0" indent="0">
              <a:buNone/>
            </a:pPr>
            <a:r>
              <a:rPr lang="en-US" sz="4000" b="1" dirty="0">
                <a:solidFill>
                  <a:srgbClr val="FF0000"/>
                </a:solidFill>
                <a:latin typeface="Times New Roman" panose="02020603050405020304" pitchFamily="18" charset="0"/>
                <a:cs typeface="Times New Roman" panose="02020603050405020304" pitchFamily="18" charset="0"/>
              </a:rPr>
              <a:t>       </a:t>
            </a:r>
            <a:r>
              <a:rPr lang="en-US" sz="4000" i="1" dirty="0">
                <a:solidFill>
                  <a:srgbClr val="FF0000"/>
                </a:solidFill>
                <a:latin typeface="Times New Roman" panose="02020603050405020304" pitchFamily="18" charset="0"/>
                <a:cs typeface="Times New Roman" panose="02020603050405020304" pitchFamily="18" charset="0"/>
              </a:rPr>
              <a:t>-The anthem of ASEAN-</a:t>
            </a:r>
          </a:p>
        </p:txBody>
      </p:sp>
    </p:spTree>
    <p:extLst>
      <p:ext uri="{BB962C8B-B14F-4D97-AF65-F5344CB8AC3E}">
        <p14:creationId xmlns:p14="http://schemas.microsoft.com/office/powerpoint/2010/main" val="245009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67128" fill="hold"/>
                                        <p:tgtEl>
                                          <p:spTgt spid="4"/>
                                        </p:tgtEl>
                                      </p:cBhvr>
                                    </p:cmd>
                                  </p:childTnLst>
                                </p:cTn>
                              </p:par>
                            </p:childTnLst>
                          </p:cTn>
                        </p:par>
                      </p:childTnLst>
                    </p:cTn>
                  </p:par>
                </p:childTnLst>
              </p:cTn>
              <p:nextCondLst>
                <p:cond evt="onClick" delay="0">
                  <p:tgtEl>
                    <p:spTgt spid="4"/>
                  </p:tgtEl>
                </p:cond>
              </p:nextCondLst>
            </p:seq>
            <p:audio>
              <p:cMediaNode vol="80000">
                <p:cTn id="14"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if-Leonardo-Dicaprio GIF | Gfycat">
            <a:extLst>
              <a:ext uri="{FF2B5EF4-FFF2-40B4-BE49-F238E27FC236}">
                <a16:creationId xmlns:a16="http://schemas.microsoft.com/office/drawing/2014/main" id="{A5A04B54-AAE6-EA3E-B04D-DB078AAFE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867" y="586352"/>
            <a:ext cx="6647090" cy="30557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ngratulations Gif - GIFcen">
            <a:extLst>
              <a:ext uri="{FF2B5EF4-FFF2-40B4-BE49-F238E27FC236}">
                <a16:creationId xmlns:a16="http://schemas.microsoft.com/office/drawing/2014/main" id="{4BBE3E97-29EF-80D9-F84A-B1AECB4D6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989" y="1629229"/>
            <a:ext cx="6104845" cy="6104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99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wipe(left)">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sp>
      <p:sp>
        <p:nvSpPr>
          <p:cNvPr id="3" name="Freeform 3"/>
          <p:cNvSpPr/>
          <p:nvPr/>
        </p:nvSpPr>
        <p:spPr>
          <a:xfrm>
            <a:off x="-404236" y="362419"/>
            <a:ext cx="13167743" cy="1722537"/>
          </a:xfrm>
          <a:custGeom>
            <a:avLst/>
            <a:gdLst/>
            <a:ahLst/>
            <a:cxnLst/>
            <a:rect l="l" t="t" r="r" b="b"/>
            <a:pathLst>
              <a:path w="19751615" h="2583806">
                <a:moveTo>
                  <a:pt x="0" y="0"/>
                </a:moveTo>
                <a:lnTo>
                  <a:pt x="19751615" y="0"/>
                </a:lnTo>
                <a:lnTo>
                  <a:pt x="19751615" y="2583806"/>
                </a:lnTo>
                <a:lnTo>
                  <a:pt x="0" y="2583806"/>
                </a:lnTo>
                <a:lnTo>
                  <a:pt x="0" y="0"/>
                </a:lnTo>
                <a:close/>
              </a:path>
            </a:pathLst>
          </a:custGeom>
          <a:blipFill>
            <a:blip r:embed="rId3"/>
            <a:stretch>
              <a:fillRect t="-6410" r="-6955" b="-25429"/>
            </a:stretch>
          </a:blipFill>
        </p:spPr>
      </p:sp>
      <p:sp>
        <p:nvSpPr>
          <p:cNvPr id="4" name="Freeform 4"/>
          <p:cNvSpPr/>
          <p:nvPr/>
        </p:nvSpPr>
        <p:spPr>
          <a:xfrm>
            <a:off x="2488406" y="2616112"/>
            <a:ext cx="2401325" cy="772356"/>
          </a:xfrm>
          <a:custGeom>
            <a:avLst/>
            <a:gdLst/>
            <a:ahLst/>
            <a:cxnLst/>
            <a:rect l="l" t="t" r="r" b="b"/>
            <a:pathLst>
              <a:path w="3601987" h="1158534">
                <a:moveTo>
                  <a:pt x="0" y="0"/>
                </a:moveTo>
                <a:lnTo>
                  <a:pt x="3601987" y="0"/>
                </a:lnTo>
                <a:lnTo>
                  <a:pt x="3601987" y="1158534"/>
                </a:lnTo>
                <a:lnTo>
                  <a:pt x="0" y="1158534"/>
                </a:lnTo>
                <a:lnTo>
                  <a:pt x="0" y="0"/>
                </a:lnTo>
                <a:close/>
              </a:path>
            </a:pathLst>
          </a:custGeom>
          <a:blipFill>
            <a:blip r:embed="rId4"/>
            <a:stretch>
              <a:fillRect/>
            </a:stretch>
          </a:blipFill>
        </p:spPr>
      </p:sp>
      <p:sp>
        <p:nvSpPr>
          <p:cNvPr id="5" name="Freeform 5"/>
          <p:cNvSpPr/>
          <p:nvPr/>
        </p:nvSpPr>
        <p:spPr>
          <a:xfrm>
            <a:off x="5245181" y="2616112"/>
            <a:ext cx="4285703" cy="952405"/>
          </a:xfrm>
          <a:custGeom>
            <a:avLst/>
            <a:gdLst/>
            <a:ahLst/>
            <a:cxnLst/>
            <a:rect l="l" t="t" r="r" b="b"/>
            <a:pathLst>
              <a:path w="6428555" h="1428607">
                <a:moveTo>
                  <a:pt x="0" y="0"/>
                </a:moveTo>
                <a:lnTo>
                  <a:pt x="6428556" y="0"/>
                </a:lnTo>
                <a:lnTo>
                  <a:pt x="6428556" y="1428607"/>
                </a:lnTo>
                <a:lnTo>
                  <a:pt x="0" y="1428607"/>
                </a:lnTo>
                <a:lnTo>
                  <a:pt x="0" y="0"/>
                </a:lnTo>
                <a:close/>
              </a:path>
            </a:pathLst>
          </a:custGeom>
          <a:blipFill>
            <a:blip r:embed="rId5"/>
            <a:stretch>
              <a:fillRect l="-5707" r="-5707"/>
            </a:stretch>
          </a:blipFill>
        </p:spPr>
      </p:sp>
      <p:sp>
        <p:nvSpPr>
          <p:cNvPr id="6" name="Freeform 6"/>
          <p:cNvSpPr/>
          <p:nvPr/>
        </p:nvSpPr>
        <p:spPr>
          <a:xfrm>
            <a:off x="2744221" y="4329608"/>
            <a:ext cx="5631331" cy="2528392"/>
          </a:xfrm>
          <a:custGeom>
            <a:avLst/>
            <a:gdLst/>
            <a:ahLst/>
            <a:cxnLst/>
            <a:rect l="l" t="t" r="r" b="b"/>
            <a:pathLst>
              <a:path w="8446996" h="3792588">
                <a:moveTo>
                  <a:pt x="0" y="0"/>
                </a:moveTo>
                <a:lnTo>
                  <a:pt x="8446996" y="0"/>
                </a:lnTo>
                <a:lnTo>
                  <a:pt x="8446996" y="3792588"/>
                </a:lnTo>
                <a:lnTo>
                  <a:pt x="0" y="3792588"/>
                </a:lnTo>
                <a:lnTo>
                  <a:pt x="0" y="0"/>
                </a:lnTo>
                <a:close/>
              </a:path>
            </a:pathLst>
          </a:custGeom>
          <a:blipFill>
            <a:blip r:embed="rId6"/>
            <a:stretch>
              <a:fillRect t="-1485" b="-1485"/>
            </a:stretch>
          </a:blipFill>
        </p:spPr>
      </p:sp>
      <p:sp>
        <p:nvSpPr>
          <p:cNvPr id="7" name="TextBox 7"/>
          <p:cNvSpPr txBox="1"/>
          <p:nvPr/>
        </p:nvSpPr>
        <p:spPr>
          <a:xfrm>
            <a:off x="685800" y="374273"/>
            <a:ext cx="1802605" cy="1685974"/>
          </a:xfrm>
          <a:prstGeom prst="rect">
            <a:avLst/>
          </a:prstGeom>
        </p:spPr>
        <p:txBody>
          <a:bodyPr lIns="0" tIns="0" rIns="0" bIns="0" rtlCol="0" anchor="t">
            <a:spAutoFit/>
          </a:bodyPr>
          <a:lstStyle/>
          <a:p>
            <a:pPr algn="ctr">
              <a:lnSpc>
                <a:spcPts val="7280"/>
              </a:lnSpc>
            </a:pPr>
            <a:r>
              <a:rPr lang="en-US" sz="5200" b="1" i="1">
                <a:solidFill>
                  <a:srgbClr val="FFFFFF"/>
                </a:solidFill>
                <a:latin typeface="Noto Sans Bold Italics"/>
                <a:ea typeface="Noto Sans Bold Italics"/>
                <a:cs typeface="Noto Sans Bold Italics"/>
                <a:sym typeface="Noto Sans Bold Italics"/>
              </a:rPr>
              <a:t>Unit</a:t>
            </a:r>
          </a:p>
          <a:p>
            <a:pPr algn="ctr">
              <a:lnSpc>
                <a:spcPts val="6440"/>
              </a:lnSpc>
            </a:pPr>
            <a:r>
              <a:rPr lang="en-US" sz="4600" b="1" i="1">
                <a:solidFill>
                  <a:srgbClr val="FFFFFF"/>
                </a:solidFill>
                <a:latin typeface="Noto Sans Bold Italics"/>
                <a:ea typeface="Noto Sans Bold Italics"/>
                <a:cs typeface="Noto Sans Bold Italics"/>
                <a:sym typeface="Noto Sans Bold Italics"/>
              </a:rPr>
              <a:t>4</a:t>
            </a:r>
          </a:p>
        </p:txBody>
      </p:sp>
      <p:sp>
        <p:nvSpPr>
          <p:cNvPr id="8" name="TextBox 8"/>
          <p:cNvSpPr txBox="1"/>
          <p:nvPr/>
        </p:nvSpPr>
        <p:spPr>
          <a:xfrm>
            <a:off x="3880796" y="689008"/>
            <a:ext cx="6177604" cy="857927"/>
          </a:xfrm>
          <a:prstGeom prst="rect">
            <a:avLst/>
          </a:prstGeom>
        </p:spPr>
        <p:txBody>
          <a:bodyPr wrap="square" lIns="0" tIns="0" rIns="0" bIns="0" rtlCol="0" anchor="t">
            <a:spAutoFit/>
          </a:bodyPr>
          <a:lstStyle/>
          <a:p>
            <a:pPr algn="ctr">
              <a:lnSpc>
                <a:spcPts val="7256"/>
              </a:lnSpc>
              <a:spcBef>
                <a:spcPct val="0"/>
              </a:spcBef>
            </a:pPr>
            <a:r>
              <a:rPr lang="en-US" sz="5182" b="1" dirty="0">
                <a:solidFill>
                  <a:srgbClr val="FFFFFF"/>
                </a:solidFill>
                <a:latin typeface="Times New Roman Bold"/>
                <a:ea typeface="Times New Roman Bold"/>
                <a:cs typeface="Times New Roman Bold"/>
                <a:sym typeface="Times New Roman Bold"/>
              </a:rPr>
              <a:t>Asean and Viet Nam</a:t>
            </a:r>
          </a:p>
        </p:txBody>
      </p:sp>
      <p:sp>
        <p:nvSpPr>
          <p:cNvPr id="9" name="TextBox 9"/>
          <p:cNvSpPr txBox="1"/>
          <p:nvPr/>
        </p:nvSpPr>
        <p:spPr>
          <a:xfrm>
            <a:off x="1874644" y="3428340"/>
            <a:ext cx="7370486" cy="1923604"/>
          </a:xfrm>
          <a:prstGeom prst="rect">
            <a:avLst/>
          </a:prstGeom>
        </p:spPr>
        <p:txBody>
          <a:bodyPr lIns="0" tIns="0" rIns="0" bIns="0" rtlCol="0" anchor="t">
            <a:spAutoFit/>
          </a:bodyPr>
          <a:lstStyle/>
          <a:p>
            <a:pPr algn="ctr">
              <a:lnSpc>
                <a:spcPts val="7466"/>
              </a:lnSpc>
            </a:pPr>
            <a:r>
              <a:rPr lang="en-US" sz="7466" b="1">
                <a:solidFill>
                  <a:srgbClr val="38B6FF"/>
                </a:solidFill>
                <a:latin typeface="Horta"/>
                <a:ea typeface="Horta"/>
                <a:cs typeface="Horta"/>
                <a:sym typeface="Horta"/>
              </a:rPr>
              <a:t>ASEAN NEWS</a:t>
            </a:r>
          </a:p>
          <a:p>
            <a:pPr algn="ctr">
              <a:lnSpc>
                <a:spcPts val="7466"/>
              </a:lnSpc>
            </a:pPr>
            <a:endParaRPr lang="en-US" sz="7466" b="1">
              <a:solidFill>
                <a:srgbClr val="38B6FF"/>
              </a:solidFill>
              <a:latin typeface="Horta"/>
              <a:ea typeface="Horta"/>
              <a:cs typeface="Horta"/>
              <a:sym typeface="Hort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15251" y="1098272"/>
            <a:ext cx="10390018" cy="584775"/>
          </a:xfrm>
          <a:prstGeom prst="rect">
            <a:avLst/>
          </a:prstGeom>
          <a:noFill/>
        </p:spPr>
        <p:txBody>
          <a:bodyPr wrap="square">
            <a:spAutoFit/>
          </a:bodyPr>
          <a:lstStyle/>
          <a:p>
            <a:r>
              <a:rPr lang="en-US" sz="3200" b="1" dirty="0">
                <a:cs typeface="Arial" panose="020B0604020202020204" pitchFamily="34" charset="0"/>
              </a:rPr>
              <a:t>Work in pairs. Discuss the following questions.</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PRE-READING</a:t>
            </a:r>
          </a:p>
        </p:txBody>
      </p:sp>
      <p:pic>
        <p:nvPicPr>
          <p:cNvPr id="4" name="Picture 3">
            <a:extLst>
              <a:ext uri="{FF2B5EF4-FFF2-40B4-BE49-F238E27FC236}">
                <a16:creationId xmlns:a16="http://schemas.microsoft.com/office/drawing/2014/main" id="{C08E55D9-D738-4BAE-87C0-0E52D06616F9}"/>
              </a:ext>
            </a:extLst>
          </p:cNvPr>
          <p:cNvPicPr>
            <a:picLocks noChangeAspect="1"/>
          </p:cNvPicPr>
          <p:nvPr/>
        </p:nvPicPr>
        <p:blipFill>
          <a:blip r:embed="rId2"/>
          <a:stretch>
            <a:fillRect/>
          </a:stretch>
        </p:blipFill>
        <p:spPr>
          <a:xfrm>
            <a:off x="206091" y="1924111"/>
            <a:ext cx="11699178" cy="946319"/>
          </a:xfrm>
          <a:prstGeom prst="rect">
            <a:avLst/>
          </a:prstGeom>
        </p:spPr>
      </p:pic>
      <p:pic>
        <p:nvPicPr>
          <p:cNvPr id="1026" name="Picture 2" descr="News illustration Images | Free Vectors, Stock Photos &amp; PSD">
            <a:extLst>
              <a:ext uri="{FF2B5EF4-FFF2-40B4-BE49-F238E27FC236}">
                <a16:creationId xmlns:a16="http://schemas.microsoft.com/office/drawing/2014/main" id="{A03AFD04-5618-4775-8757-5DC884C9C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704" y="3111494"/>
            <a:ext cx="5476591" cy="36481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49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12192000" cy="595467"/>
          </a:xfrm>
          <a:prstGeom prst="rect">
            <a:avLst/>
          </a:prstGeom>
          <a:solidFill>
            <a:srgbClr val="4CB15F"/>
          </a:solidFill>
          <a:ln w="12700" cap="flat" cmpd="sng" algn="ctr">
            <a:noFill/>
            <a:prstDash val="solid"/>
            <a:miter lim="800000"/>
          </a:ln>
          <a:effectLst/>
        </p:spPr>
        <p:txBody>
          <a:bodyPr rtlCol="0" anchor="ctr"/>
          <a:lstStyle/>
          <a:p>
            <a:pPr defTabSz="609630">
              <a:defRPr/>
            </a:pPr>
            <a:r>
              <a:rPr lang="en-US" sz="4000" b="1" dirty="0">
                <a:solidFill>
                  <a:prstClr val="white"/>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PRE-READING: VOCABULARY</a:t>
            </a:r>
          </a:p>
        </p:txBody>
      </p:sp>
      <p:sp>
        <p:nvSpPr>
          <p:cNvPr id="3" name="Google Shape;1881;p31">
            <a:extLst>
              <a:ext uri="{FF2B5EF4-FFF2-40B4-BE49-F238E27FC236}">
                <a16:creationId xmlns:a16="http://schemas.microsoft.com/office/drawing/2014/main" id="{A6A99E77-46A7-BB7B-92F6-DE2631963284}"/>
              </a:ext>
            </a:extLst>
          </p:cNvPr>
          <p:cNvSpPr txBox="1">
            <a:spLocks/>
          </p:cNvSpPr>
          <p:nvPr/>
        </p:nvSpPr>
        <p:spPr>
          <a:xfrm>
            <a:off x="1270000" y="1510195"/>
            <a:ext cx="3487419" cy="899589"/>
          </a:xfrm>
          <a:prstGeom prst="rect">
            <a:avLst/>
          </a:prstGeom>
          <a:noFill/>
          <a:ln>
            <a:noFill/>
          </a:ln>
        </p:spPr>
        <p:txBody>
          <a:bodyPr spcFirstLastPara="1" wrap="square" lIns="60950" tIns="60950" rIns="60950" bIns="6095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rgbClr val="E36427"/>
                </a:solidFill>
                <a:latin typeface="Calibri" panose="020F0502020204030204"/>
              </a:rPr>
              <a:t>relation (n)</a:t>
            </a:r>
            <a:r>
              <a:rPr lang="en-US" sz="4400" b="1" kern="0" dirty="0">
                <a:solidFill>
                  <a:srgbClr val="ED7D31">
                    <a:lumMod val="50000"/>
                  </a:srgbClr>
                </a:solidFill>
              </a:rPr>
              <a:t> /</a:t>
            </a:r>
            <a:r>
              <a:rPr lang="en-US" sz="4400" b="1" kern="0" dirty="0" err="1">
                <a:solidFill>
                  <a:srgbClr val="ED7D31">
                    <a:lumMod val="50000"/>
                  </a:srgbClr>
                </a:solidFill>
              </a:rPr>
              <a:t>rɪˈleɪʃən</a:t>
            </a:r>
            <a:r>
              <a:rPr lang="en-US" sz="4400" b="1" kern="0" dirty="0">
                <a:solidFill>
                  <a:srgbClr val="ED7D31">
                    <a:lumMod val="50000"/>
                  </a:srgbClr>
                </a:solidFill>
              </a:rPr>
              <a:t>/</a:t>
            </a:r>
          </a:p>
          <a:p>
            <a:pPr marL="0" indent="0" algn="ctr" defTabSz="609630">
              <a:spcBef>
                <a:spcPts val="667"/>
              </a:spcBef>
              <a:buNone/>
              <a:defRPr/>
            </a:pPr>
            <a:endParaRPr lang="en-US" sz="4400" b="1" dirty="0">
              <a:solidFill>
                <a:srgbClr val="E36427"/>
              </a:solidFill>
              <a:latin typeface="Calibri" panose="020F0502020204030204"/>
            </a:endParaRPr>
          </a:p>
        </p:txBody>
      </p:sp>
      <p:pic>
        <p:nvPicPr>
          <p:cNvPr id="5" name="relation">
            <a:hlinkClick r:id="" action="ppaction://media"/>
            <a:extLst>
              <a:ext uri="{FF2B5EF4-FFF2-40B4-BE49-F238E27FC236}">
                <a16:creationId xmlns:a16="http://schemas.microsoft.com/office/drawing/2014/main" id="{72A06BE6-BB1C-C292-88F8-8614DC760C6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148907" y="2898252"/>
            <a:ext cx="324909" cy="324909"/>
          </a:xfrm>
          <a:prstGeom prst="rect">
            <a:avLst/>
          </a:prstGeom>
        </p:spPr>
      </p:pic>
      <p:sp>
        <p:nvSpPr>
          <p:cNvPr id="7" name="TextBox 6">
            <a:extLst>
              <a:ext uri="{FF2B5EF4-FFF2-40B4-BE49-F238E27FC236}">
                <a16:creationId xmlns:a16="http://schemas.microsoft.com/office/drawing/2014/main" id="{F937F518-6664-910A-1BA9-48BFFE67CA3E}"/>
              </a:ext>
            </a:extLst>
          </p:cNvPr>
          <p:cNvSpPr txBox="1"/>
          <p:nvPr/>
        </p:nvSpPr>
        <p:spPr>
          <a:xfrm>
            <a:off x="355600" y="3464166"/>
            <a:ext cx="6222520" cy="1077218"/>
          </a:xfrm>
          <a:prstGeom prst="rect">
            <a:avLst/>
          </a:prstGeom>
          <a:noFill/>
        </p:spPr>
        <p:txBody>
          <a:bodyPr wrap="square">
            <a:spAutoFit/>
          </a:bodyPr>
          <a:lstStyle/>
          <a:p>
            <a:pPr algn="ctr" defTabSz="609630">
              <a:defRPr/>
            </a:pPr>
            <a:r>
              <a:rPr lang="en-US" sz="3200" dirty="0">
                <a:solidFill>
                  <a:prstClr val="black"/>
                </a:solidFill>
                <a:latin typeface="Calibri" panose="020F0502020204030204"/>
              </a:rPr>
              <a:t>the connection between people, groups, organizations, or countries</a:t>
            </a:r>
          </a:p>
        </p:txBody>
      </p:sp>
      <p:pic>
        <p:nvPicPr>
          <p:cNvPr id="8" name="Picture 2" descr="759,628 Human Relationship Illustrations &amp; Clip Art - iStock">
            <a:extLst>
              <a:ext uri="{FF2B5EF4-FFF2-40B4-BE49-F238E27FC236}">
                <a16:creationId xmlns:a16="http://schemas.microsoft.com/office/drawing/2014/main" id="{91534E13-44D1-EA60-B890-F1A7C066F0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1512" y="1563730"/>
            <a:ext cx="5000489" cy="37095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ECA3675-3463-CDF4-2826-9BF40015396B}"/>
              </a:ext>
            </a:extLst>
          </p:cNvPr>
          <p:cNvSpPr txBox="1"/>
          <p:nvPr/>
        </p:nvSpPr>
        <p:spPr>
          <a:xfrm>
            <a:off x="4614985" y="1527556"/>
            <a:ext cx="6228861" cy="781752"/>
          </a:xfrm>
          <a:prstGeom prst="rect">
            <a:avLst/>
          </a:prstGeom>
          <a:noFill/>
        </p:spPr>
        <p:txBody>
          <a:bodyPr wrap="square">
            <a:spAutoFit/>
          </a:bodyPr>
          <a:lstStyle/>
          <a:p>
            <a:pPr>
              <a:lnSpc>
                <a:spcPct val="120000"/>
              </a:lnSpc>
            </a:pPr>
            <a:r>
              <a:rPr lang="en-US" sz="4000" b="1" dirty="0" err="1">
                <a:solidFill>
                  <a:schemeClr val="accent6">
                    <a:lumMod val="75000"/>
                  </a:schemeClr>
                </a:solidFill>
              </a:rPr>
              <a:t>mối</a:t>
            </a:r>
            <a:r>
              <a:rPr lang="en-US" sz="4000" b="1" dirty="0">
                <a:solidFill>
                  <a:schemeClr val="accent6">
                    <a:lumMod val="75000"/>
                  </a:schemeClr>
                </a:solidFill>
              </a:rPr>
              <a:t> </a:t>
            </a:r>
            <a:r>
              <a:rPr lang="en-US" sz="4000" b="1" dirty="0" err="1">
                <a:solidFill>
                  <a:schemeClr val="accent6">
                    <a:lumMod val="75000"/>
                  </a:schemeClr>
                </a:solidFill>
              </a:rPr>
              <a:t>quan</a:t>
            </a:r>
            <a:r>
              <a:rPr lang="en-US" sz="4000" b="1" dirty="0">
                <a:solidFill>
                  <a:schemeClr val="accent6">
                    <a:lumMod val="75000"/>
                  </a:schemeClr>
                </a:solidFill>
              </a:rPr>
              <a:t> </a:t>
            </a:r>
            <a:r>
              <a:rPr lang="en-US" sz="4000" b="1" dirty="0" err="1">
                <a:solidFill>
                  <a:schemeClr val="accent6">
                    <a:lumMod val="75000"/>
                  </a:schemeClr>
                </a:solidFill>
              </a:rPr>
              <a:t>hệ</a:t>
            </a:r>
            <a:endParaRPr lang="en-US" sz="4000" b="1" dirty="0">
              <a:solidFill>
                <a:schemeClr val="accent6">
                  <a:lumMod val="75000"/>
                </a:schemeClr>
              </a:solidFill>
            </a:endParaRPr>
          </a:p>
        </p:txBody>
      </p:sp>
    </p:spTree>
    <p:extLst>
      <p:ext uri="{BB962C8B-B14F-4D97-AF65-F5344CB8AC3E}">
        <p14:creationId xmlns:p14="http://schemas.microsoft.com/office/powerpoint/2010/main" val="13590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008" fill="hold"/>
                                        <p:tgtEl>
                                          <p:spTgt spid="5"/>
                                        </p:tgtEl>
                                      </p:cBhvr>
                                    </p:cmd>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5"/>
                </p:tgtEl>
              </p:cMediaNode>
            </p:audio>
          </p:childTnLst>
        </p:cTn>
      </p:par>
    </p:tnLst>
    <p:bldLst>
      <p:bldP spid="3" grpId="0"/>
      <p:bldP spid="7"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51275" y="1668600"/>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rgbClr val="E36427"/>
                </a:solidFill>
              </a:rPr>
              <a:t>eye-opening</a:t>
            </a:r>
            <a:r>
              <a:rPr lang="en-US" sz="4800" b="1" dirty="0">
                <a:solidFill>
                  <a:srgbClr val="E36427"/>
                </a:solidFill>
              </a:rPr>
              <a:t> (</a:t>
            </a:r>
            <a:r>
              <a:rPr lang="en-US" sz="4800" b="1">
                <a:solidFill>
                  <a:srgbClr val="E36427"/>
                </a:solidFill>
              </a:rPr>
              <a:t>adj):</a:t>
            </a:r>
            <a:endParaRPr lang="en-US" sz="4800" b="1" dirty="0">
              <a:solidFill>
                <a:srgbClr val="E36427"/>
              </a:solidFill>
            </a:endParaRPr>
          </a:p>
        </p:txBody>
      </p:sp>
      <p:sp>
        <p:nvSpPr>
          <p:cNvPr id="12" name="Rectangle 11"/>
          <p:cNvSpPr/>
          <p:nvPr/>
        </p:nvSpPr>
        <p:spPr>
          <a:xfrm>
            <a:off x="827176" y="4417941"/>
            <a:ext cx="5558319" cy="954107"/>
          </a:xfrm>
          <a:prstGeom prst="rect">
            <a:avLst/>
          </a:prstGeom>
        </p:spPr>
        <p:txBody>
          <a:bodyPr wrap="square">
            <a:spAutoFit/>
          </a:bodyPr>
          <a:lstStyle/>
          <a:p>
            <a:pPr algn="ctr"/>
            <a:r>
              <a:rPr lang="en-US" sz="2800" dirty="0"/>
              <a:t>surprising, and teaching you new facts about life, people, etc.</a:t>
            </a:r>
          </a:p>
        </p:txBody>
      </p:sp>
      <p:sp>
        <p:nvSpPr>
          <p:cNvPr id="2" name="Rectangle 1"/>
          <p:cNvSpPr/>
          <p:nvPr/>
        </p:nvSpPr>
        <p:spPr>
          <a:xfrm>
            <a:off x="2398933" y="2771762"/>
            <a:ext cx="2262159" cy="523220"/>
          </a:xfrm>
          <a:prstGeom prst="rect">
            <a:avLst/>
          </a:prstGeom>
        </p:spPr>
        <p:txBody>
          <a:bodyPr wrap="none">
            <a:spAutoFit/>
          </a:bodyPr>
          <a:lstStyle/>
          <a:p>
            <a:pPr algn="ctr"/>
            <a:r>
              <a:rPr lang="en-US" sz="2800" b="1" dirty="0">
                <a:solidFill>
                  <a:schemeClr val="accent2">
                    <a:lumMod val="50000"/>
                  </a:schemeClr>
                </a:solidFill>
              </a:rPr>
              <a:t>/ˈ</a:t>
            </a:r>
            <a:r>
              <a:rPr lang="en-US" sz="2800" b="1" dirty="0" err="1">
                <a:solidFill>
                  <a:schemeClr val="accent2">
                    <a:lumMod val="50000"/>
                  </a:schemeClr>
                </a:solidFill>
              </a:rPr>
              <a:t>aɪˌəʊpənɪŋ</a:t>
            </a:r>
            <a:r>
              <a:rPr lang="en-US" sz="2800" b="1" dirty="0">
                <a:solidFill>
                  <a:schemeClr val="accent2">
                    <a:lumMod val="50000"/>
                  </a:schemeClr>
                </a:solidFill>
              </a:rPr>
              <a:t>/</a:t>
            </a:r>
          </a:p>
        </p:txBody>
      </p:sp>
      <p:sp>
        <p:nvSpPr>
          <p:cNvPr id="9" name="Rectangle 8"/>
          <p:cNvSpPr/>
          <p:nvPr/>
        </p:nvSpPr>
        <p:spPr>
          <a:xfrm>
            <a:off x="0" y="1"/>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514929A-D5FC-4F66-8951-74EDFD16573E}"/>
              </a:ext>
            </a:extLst>
          </p:cNvPr>
          <p:cNvSpPr txBox="1"/>
          <p:nvPr/>
        </p:nvSpPr>
        <p:spPr>
          <a:xfrm>
            <a:off x="494437" y="123936"/>
            <a:ext cx="5891057"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PRE-READING:</a:t>
            </a:r>
            <a:r>
              <a:rPr lang="en-US" sz="3600" b="1" dirty="0">
                <a:solidFill>
                  <a:prstClr val="white"/>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 VOCABULARY</a:t>
            </a:r>
            <a:endPar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endParaRPr>
          </a:p>
        </p:txBody>
      </p:sp>
      <p:pic>
        <p:nvPicPr>
          <p:cNvPr id="3" name="eo">
            <a:hlinkClick r:id="" action="ppaction://media"/>
            <a:extLst>
              <a:ext uri="{FF2B5EF4-FFF2-40B4-BE49-F238E27FC236}">
                <a16:creationId xmlns:a16="http://schemas.microsoft.com/office/drawing/2014/main" id="{4AA6BC7A-366D-4801-84D7-634008DB8E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62655" y="3612780"/>
            <a:ext cx="487363" cy="487363"/>
          </a:xfrm>
          <a:prstGeom prst="rect">
            <a:avLst/>
          </a:prstGeom>
        </p:spPr>
      </p:pic>
      <p:pic>
        <p:nvPicPr>
          <p:cNvPr id="3074" name="Picture 2" descr="Preparation for learning new knowledge online Vector Image">
            <a:extLst>
              <a:ext uri="{FF2B5EF4-FFF2-40B4-BE49-F238E27FC236}">
                <a16:creationId xmlns:a16="http://schemas.microsoft.com/office/drawing/2014/main" id="{E184E388-E6FE-4F3A-A41E-A1B97B4F9B1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979" b="8794"/>
          <a:stretch/>
        </p:blipFill>
        <p:spPr bwMode="auto">
          <a:xfrm>
            <a:off x="7562757" y="1549400"/>
            <a:ext cx="4588911" cy="43725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344257A-11E0-8DF5-ED81-754E2B0AF733}"/>
              </a:ext>
            </a:extLst>
          </p:cNvPr>
          <p:cNvSpPr txBox="1"/>
          <p:nvPr/>
        </p:nvSpPr>
        <p:spPr>
          <a:xfrm>
            <a:off x="4775200" y="1798434"/>
            <a:ext cx="6096000" cy="712824"/>
          </a:xfrm>
          <a:prstGeom prst="rect">
            <a:avLst/>
          </a:prstGeom>
          <a:noFill/>
        </p:spPr>
        <p:txBody>
          <a:bodyPr wrap="square">
            <a:spAutoFit/>
          </a:bodyPr>
          <a:lstStyle/>
          <a:p>
            <a:pPr>
              <a:lnSpc>
                <a:spcPct val="120000"/>
              </a:lnSpc>
            </a:pPr>
            <a:r>
              <a:rPr lang="en-US" sz="3600" b="1" dirty="0" err="1">
                <a:solidFill>
                  <a:schemeClr val="accent6">
                    <a:lumMod val="75000"/>
                  </a:schemeClr>
                </a:solidFill>
              </a:rPr>
              <a:t>mở</a:t>
            </a:r>
            <a:r>
              <a:rPr lang="en-US" sz="3600" b="1" dirty="0">
                <a:solidFill>
                  <a:schemeClr val="accent6">
                    <a:lumMod val="75000"/>
                  </a:schemeClr>
                </a:solidFill>
              </a:rPr>
              <a:t> </a:t>
            </a:r>
            <a:r>
              <a:rPr lang="en-US" sz="3600" b="1" dirty="0" err="1">
                <a:solidFill>
                  <a:schemeClr val="accent6">
                    <a:lumMod val="75000"/>
                  </a:schemeClr>
                </a:solidFill>
              </a:rPr>
              <a:t>mang</a:t>
            </a:r>
            <a:r>
              <a:rPr lang="en-US" sz="3600" b="1" dirty="0">
                <a:solidFill>
                  <a:schemeClr val="accent6">
                    <a:lumMod val="75000"/>
                  </a:schemeClr>
                </a:solidFill>
              </a:rPr>
              <a:t> </a:t>
            </a:r>
            <a:r>
              <a:rPr lang="en-US" sz="3600" b="1" dirty="0" err="1">
                <a:solidFill>
                  <a:schemeClr val="accent6">
                    <a:lumMod val="75000"/>
                  </a:schemeClr>
                </a:solidFill>
              </a:rPr>
              <a:t>tầm</a:t>
            </a:r>
            <a:r>
              <a:rPr lang="en-US" sz="3600" b="1" dirty="0">
                <a:solidFill>
                  <a:schemeClr val="accent6">
                    <a:lumMod val="75000"/>
                  </a:schemeClr>
                </a:solidFill>
              </a:rPr>
              <a:t> </a:t>
            </a:r>
            <a:r>
              <a:rPr lang="en-US" sz="3600" b="1" dirty="0" err="1">
                <a:solidFill>
                  <a:schemeClr val="accent6">
                    <a:lumMod val="75000"/>
                  </a:schemeClr>
                </a:solidFill>
              </a:rPr>
              <a:t>nhìn</a:t>
            </a:r>
            <a:endParaRPr lang="en-US" sz="3600" b="1" dirty="0">
              <a:solidFill>
                <a:schemeClr val="accent6">
                  <a:lumMod val="75000"/>
                </a:schemeClr>
              </a:solidFill>
            </a:endParaRPr>
          </a:p>
        </p:txBody>
      </p:sp>
    </p:spTree>
    <p:extLst>
      <p:ext uri="{BB962C8B-B14F-4D97-AF65-F5344CB8AC3E}">
        <p14:creationId xmlns:p14="http://schemas.microsoft.com/office/powerpoint/2010/main" val="319721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anim calcmode="lin" valueType="num">
                                      <p:cBhvr>
                                        <p:cTn id="8" dur="500" fill="hold"/>
                                        <p:tgtEl>
                                          <p:spTgt spid="3074"/>
                                        </p:tgtEl>
                                        <p:attrNameLst>
                                          <p:attrName>ppt_x</p:attrName>
                                        </p:attrNameLst>
                                      </p:cBhvr>
                                      <p:tavLst>
                                        <p:tav tm="0">
                                          <p:val>
                                            <p:strVal val="#ppt_x"/>
                                          </p:val>
                                        </p:tav>
                                        <p:tav tm="100000">
                                          <p:val>
                                            <p:strVal val="#ppt_x"/>
                                          </p:val>
                                        </p:tav>
                                      </p:tavLst>
                                    </p:anim>
                                    <p:anim calcmode="lin" valueType="num">
                                      <p:cBhvr>
                                        <p:cTn id="9" dur="5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2400" fill="hold"/>
                                        <p:tgtEl>
                                          <p:spTgt spid="3"/>
                                        </p:tgtEl>
                                      </p:cBhvr>
                                    </p:cmd>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558800" y="1813130"/>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accent2"/>
                </a:solidFill>
              </a:rPr>
              <a:t>represent (v)</a:t>
            </a:r>
          </a:p>
        </p:txBody>
      </p:sp>
      <p:sp>
        <p:nvSpPr>
          <p:cNvPr id="12" name="Rectangle 11"/>
          <p:cNvSpPr/>
          <p:nvPr/>
        </p:nvSpPr>
        <p:spPr>
          <a:xfrm>
            <a:off x="827177" y="4343514"/>
            <a:ext cx="5558319" cy="954107"/>
          </a:xfrm>
          <a:prstGeom prst="rect">
            <a:avLst/>
          </a:prstGeom>
        </p:spPr>
        <p:txBody>
          <a:bodyPr wrap="square">
            <a:spAutoFit/>
          </a:bodyPr>
          <a:lstStyle/>
          <a:p>
            <a:pPr algn="ctr"/>
            <a:r>
              <a:rPr lang="en-US" sz="2800" dirty="0"/>
              <a:t>to speak, act, or be present officially for another person or people</a:t>
            </a:r>
          </a:p>
        </p:txBody>
      </p:sp>
      <p:sp>
        <p:nvSpPr>
          <p:cNvPr id="2" name="Rectangle 1"/>
          <p:cNvSpPr/>
          <p:nvPr/>
        </p:nvSpPr>
        <p:spPr>
          <a:xfrm>
            <a:off x="2492517" y="2771762"/>
            <a:ext cx="2074992" cy="523220"/>
          </a:xfrm>
          <a:prstGeom prst="rect">
            <a:avLst/>
          </a:prstGeom>
        </p:spPr>
        <p:txBody>
          <a:bodyPr wrap="none">
            <a:spAutoFit/>
          </a:bodyPr>
          <a:lstStyle/>
          <a:p>
            <a:pPr algn="ctr"/>
            <a:r>
              <a:rPr lang="en-US" sz="2800" b="1" dirty="0">
                <a:solidFill>
                  <a:schemeClr val="accent2">
                    <a:lumMod val="50000"/>
                  </a:schemeClr>
                </a:solidFill>
              </a:rPr>
              <a:t>/ˌ</a:t>
            </a:r>
            <a:r>
              <a:rPr lang="en-US" sz="2800" b="1" dirty="0" err="1">
                <a:solidFill>
                  <a:schemeClr val="accent2">
                    <a:lumMod val="50000"/>
                  </a:schemeClr>
                </a:solidFill>
              </a:rPr>
              <a:t>reprɪˈzent</a:t>
            </a:r>
            <a:r>
              <a:rPr lang="en-US" sz="2800" b="1" dirty="0">
                <a:solidFill>
                  <a:schemeClr val="accent2">
                    <a:lumMod val="50000"/>
                  </a:schemeClr>
                </a:solidFill>
              </a:rPr>
              <a:t>/</a:t>
            </a:r>
          </a:p>
        </p:txBody>
      </p:sp>
      <p:sp>
        <p:nvSpPr>
          <p:cNvPr id="9" name="Rectangle 8"/>
          <p:cNvSpPr/>
          <p:nvPr/>
        </p:nvSpPr>
        <p:spPr>
          <a:xfrm>
            <a:off x="0" y="1"/>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514929A-D5FC-4F66-8951-74EDFD16573E}"/>
              </a:ext>
            </a:extLst>
          </p:cNvPr>
          <p:cNvSpPr txBox="1"/>
          <p:nvPr/>
        </p:nvSpPr>
        <p:spPr>
          <a:xfrm>
            <a:off x="494438" y="123936"/>
            <a:ext cx="5891058"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PRE-READING: </a:t>
            </a:r>
            <a:r>
              <a:rPr lang="en-US" sz="3600" b="1" dirty="0">
                <a:solidFill>
                  <a:prstClr val="white"/>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VOCABULARY</a:t>
            </a:r>
            <a:endPar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endParaRPr>
          </a:p>
        </p:txBody>
      </p:sp>
      <p:pic>
        <p:nvPicPr>
          <p:cNvPr id="3074" name="Picture 2" descr="Smart Man Images | Free Vectors, Stock Photos &amp; PSD | Page 2">
            <a:extLst>
              <a:ext uri="{FF2B5EF4-FFF2-40B4-BE49-F238E27FC236}">
                <a16:creationId xmlns:a16="http://schemas.microsoft.com/office/drawing/2014/main" id="{14847FB0-2E2D-409E-ACD2-2B36265014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4234" y="1420136"/>
            <a:ext cx="4726682" cy="4726682"/>
          </a:xfrm>
          <a:prstGeom prst="rect">
            <a:avLst/>
          </a:prstGeom>
          <a:noFill/>
          <a:extLst>
            <a:ext uri="{909E8E84-426E-40DD-AFC4-6F175D3DCCD1}">
              <a14:hiddenFill xmlns:a14="http://schemas.microsoft.com/office/drawing/2010/main">
                <a:solidFill>
                  <a:srgbClr val="FFFFFF"/>
                </a:solidFill>
              </a14:hiddenFill>
            </a:ext>
          </a:extLst>
        </p:spPr>
      </p:pic>
      <p:pic>
        <p:nvPicPr>
          <p:cNvPr id="4" name="represent">
            <a:hlinkClick r:id="" action="ppaction://media"/>
            <a:extLst>
              <a:ext uri="{FF2B5EF4-FFF2-40B4-BE49-F238E27FC236}">
                <a16:creationId xmlns:a16="http://schemas.microsoft.com/office/drawing/2014/main" id="{9F798D32-E886-4B6B-9654-BB1E178FD0D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86331" y="3658959"/>
            <a:ext cx="487363" cy="487363"/>
          </a:xfrm>
          <a:prstGeom prst="rect">
            <a:avLst/>
          </a:prstGeom>
        </p:spPr>
      </p:pic>
      <p:sp>
        <p:nvSpPr>
          <p:cNvPr id="5" name="TextBox 4">
            <a:extLst>
              <a:ext uri="{FF2B5EF4-FFF2-40B4-BE49-F238E27FC236}">
                <a16:creationId xmlns:a16="http://schemas.microsoft.com/office/drawing/2014/main" id="{D5DE37AB-CE11-0C78-CE4C-861ED186B46B}"/>
              </a:ext>
            </a:extLst>
          </p:cNvPr>
          <p:cNvSpPr txBox="1"/>
          <p:nvPr/>
        </p:nvSpPr>
        <p:spPr>
          <a:xfrm>
            <a:off x="4195557" y="1815254"/>
            <a:ext cx="6377353" cy="850682"/>
          </a:xfrm>
          <a:prstGeom prst="rect">
            <a:avLst/>
          </a:prstGeom>
          <a:noFill/>
        </p:spPr>
        <p:txBody>
          <a:bodyPr wrap="square">
            <a:spAutoFit/>
          </a:bodyPr>
          <a:lstStyle/>
          <a:p>
            <a:pPr>
              <a:lnSpc>
                <a:spcPct val="120000"/>
              </a:lnSpc>
            </a:pPr>
            <a:r>
              <a:rPr lang="en-US" sz="4400" b="1" dirty="0" err="1">
                <a:solidFill>
                  <a:schemeClr val="accent6">
                    <a:lumMod val="75000"/>
                  </a:schemeClr>
                </a:solidFill>
              </a:rPr>
              <a:t>đại</a:t>
            </a:r>
            <a:r>
              <a:rPr lang="en-US" sz="4400" b="1" dirty="0">
                <a:solidFill>
                  <a:schemeClr val="accent6">
                    <a:lumMod val="75000"/>
                  </a:schemeClr>
                </a:solidFill>
              </a:rPr>
              <a:t> </a:t>
            </a:r>
            <a:r>
              <a:rPr lang="en-US" sz="4400" b="1" dirty="0" err="1">
                <a:solidFill>
                  <a:schemeClr val="accent6">
                    <a:lumMod val="75000"/>
                  </a:schemeClr>
                </a:solidFill>
              </a:rPr>
              <a:t>diện</a:t>
            </a:r>
            <a:endParaRPr lang="en-US" sz="4400" b="1" dirty="0">
              <a:solidFill>
                <a:schemeClr val="accent6">
                  <a:lumMod val="75000"/>
                </a:schemeClr>
              </a:solidFill>
            </a:endParaRPr>
          </a:p>
        </p:txBody>
      </p:sp>
    </p:spTree>
    <p:extLst>
      <p:ext uri="{BB962C8B-B14F-4D97-AF65-F5344CB8AC3E}">
        <p14:creationId xmlns:p14="http://schemas.microsoft.com/office/powerpoint/2010/main" val="312205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296" fill="hold"/>
                                        <p:tgtEl>
                                          <p:spTgt spid="4"/>
                                        </p:tgtEl>
                                      </p:cBhvr>
                                    </p:cmd>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4"/>
                </p:tgtEl>
              </p:cMediaNode>
            </p:audio>
          </p:childTnLst>
        </p:cTn>
      </p:par>
    </p:tnLst>
    <p:bldLst>
      <p:bldP spid="7" grpId="0"/>
      <p:bldP spid="12" grpId="0"/>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355600" y="1686529"/>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E36427"/>
                </a:solidFill>
              </a:rPr>
              <a:t>live </a:t>
            </a:r>
            <a:r>
              <a:rPr lang="en-US" sz="4400" b="1" dirty="0">
                <a:solidFill>
                  <a:srgbClr val="E36427"/>
                </a:solidFill>
              </a:rPr>
              <a:t>stream</a:t>
            </a:r>
            <a:r>
              <a:rPr lang="en-US" sz="4800" b="1" dirty="0">
                <a:solidFill>
                  <a:srgbClr val="E36427"/>
                </a:solidFill>
              </a:rPr>
              <a:t> (n)</a:t>
            </a:r>
          </a:p>
        </p:txBody>
      </p:sp>
      <p:sp>
        <p:nvSpPr>
          <p:cNvPr id="12" name="Rectangle 11"/>
          <p:cNvSpPr/>
          <p:nvPr/>
        </p:nvSpPr>
        <p:spPr>
          <a:xfrm>
            <a:off x="827176" y="4360267"/>
            <a:ext cx="5558319" cy="1384995"/>
          </a:xfrm>
          <a:prstGeom prst="rect">
            <a:avLst/>
          </a:prstGeom>
        </p:spPr>
        <p:txBody>
          <a:bodyPr wrap="square">
            <a:spAutoFit/>
          </a:bodyPr>
          <a:lstStyle/>
          <a:p>
            <a:pPr algn="ctr"/>
            <a:r>
              <a:rPr lang="en-US" sz="2800" dirty="0"/>
              <a:t>a broadcast of the video and sound of an event over the internet as it happens</a:t>
            </a:r>
          </a:p>
        </p:txBody>
      </p:sp>
      <p:sp>
        <p:nvSpPr>
          <p:cNvPr id="2" name="Rectangle 1"/>
          <p:cNvSpPr/>
          <p:nvPr/>
        </p:nvSpPr>
        <p:spPr>
          <a:xfrm>
            <a:off x="2520089" y="2771762"/>
            <a:ext cx="2019848" cy="523220"/>
          </a:xfrm>
          <a:prstGeom prst="rect">
            <a:avLst/>
          </a:prstGeom>
        </p:spPr>
        <p:txBody>
          <a:bodyPr wrap="none">
            <a:spAutoFit/>
          </a:bodyPr>
          <a:lstStyle/>
          <a:p>
            <a:pPr algn="ctr"/>
            <a:r>
              <a:rPr lang="en-US" sz="2800" b="1" dirty="0">
                <a:solidFill>
                  <a:schemeClr val="accent2">
                    <a:lumMod val="50000"/>
                  </a:schemeClr>
                </a:solidFill>
              </a:rPr>
              <a:t>/ˈ</a:t>
            </a:r>
            <a:r>
              <a:rPr lang="en-US" sz="2800" b="1" dirty="0" err="1">
                <a:solidFill>
                  <a:schemeClr val="accent2">
                    <a:lumMod val="50000"/>
                  </a:schemeClr>
                </a:solidFill>
              </a:rPr>
              <a:t>laɪvstriːm</a:t>
            </a:r>
            <a:r>
              <a:rPr lang="en-US" sz="2800" b="1" dirty="0">
                <a:solidFill>
                  <a:schemeClr val="accent2">
                    <a:lumMod val="50000"/>
                  </a:schemeClr>
                </a:solidFill>
              </a:rPr>
              <a:t>/</a:t>
            </a:r>
          </a:p>
        </p:txBody>
      </p:sp>
      <p:sp>
        <p:nvSpPr>
          <p:cNvPr id="9" name="Rectangle 8"/>
          <p:cNvSpPr/>
          <p:nvPr/>
        </p:nvSpPr>
        <p:spPr>
          <a:xfrm>
            <a:off x="0" y="1"/>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514929A-D5FC-4F66-8951-74EDFD16573E}"/>
              </a:ext>
            </a:extLst>
          </p:cNvPr>
          <p:cNvSpPr txBox="1"/>
          <p:nvPr/>
        </p:nvSpPr>
        <p:spPr>
          <a:xfrm>
            <a:off x="494437" y="123936"/>
            <a:ext cx="6016531"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PRE-READING: </a:t>
            </a:r>
            <a:r>
              <a:rPr lang="en-US" sz="3600" b="1" dirty="0">
                <a:solidFill>
                  <a:prstClr val="white"/>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VOCABULARY</a:t>
            </a:r>
            <a:endPar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endParaRPr>
          </a:p>
        </p:txBody>
      </p:sp>
      <p:pic>
        <p:nvPicPr>
          <p:cNvPr id="3" name="ls">
            <a:hlinkClick r:id="" action="ppaction://media"/>
            <a:extLst>
              <a:ext uri="{FF2B5EF4-FFF2-40B4-BE49-F238E27FC236}">
                <a16:creationId xmlns:a16="http://schemas.microsoft.com/office/drawing/2014/main" id="{6F4A088E-533C-4670-AEFD-2BF97E1B99F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62655" y="3583943"/>
            <a:ext cx="487363" cy="487363"/>
          </a:xfrm>
          <a:prstGeom prst="rect">
            <a:avLst/>
          </a:prstGeom>
        </p:spPr>
      </p:pic>
      <p:pic>
        <p:nvPicPr>
          <p:cNvPr id="4098" name="Picture 2">
            <a:extLst>
              <a:ext uri="{FF2B5EF4-FFF2-40B4-BE49-F238E27FC236}">
                <a16:creationId xmlns:a16="http://schemas.microsoft.com/office/drawing/2014/main" id="{3F839EF0-C141-4DD2-8B44-34311E4733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6805" y="1850755"/>
            <a:ext cx="5199564" cy="34663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3507EC-5000-279E-D1EB-B7EA2B25CC41}"/>
              </a:ext>
            </a:extLst>
          </p:cNvPr>
          <p:cNvSpPr txBox="1"/>
          <p:nvPr/>
        </p:nvSpPr>
        <p:spPr>
          <a:xfrm>
            <a:off x="3977191" y="1824722"/>
            <a:ext cx="6096000" cy="781752"/>
          </a:xfrm>
          <a:prstGeom prst="rect">
            <a:avLst/>
          </a:prstGeom>
          <a:noFill/>
        </p:spPr>
        <p:txBody>
          <a:bodyPr wrap="square">
            <a:spAutoFit/>
          </a:bodyPr>
          <a:lstStyle/>
          <a:p>
            <a:pPr>
              <a:lnSpc>
                <a:spcPct val="120000"/>
              </a:lnSpc>
            </a:pPr>
            <a:r>
              <a:rPr lang="en-US" sz="4000" b="1" dirty="0" err="1">
                <a:solidFill>
                  <a:schemeClr val="accent6">
                    <a:lumMod val="75000"/>
                  </a:schemeClr>
                </a:solidFill>
              </a:rPr>
              <a:t>phát</a:t>
            </a:r>
            <a:r>
              <a:rPr lang="en-US" sz="4000" b="1" dirty="0">
                <a:solidFill>
                  <a:schemeClr val="accent6">
                    <a:lumMod val="75000"/>
                  </a:schemeClr>
                </a:solidFill>
              </a:rPr>
              <a:t> </a:t>
            </a:r>
            <a:r>
              <a:rPr lang="en-US" sz="4000" b="1" dirty="0" err="1">
                <a:solidFill>
                  <a:schemeClr val="accent6">
                    <a:lumMod val="75000"/>
                  </a:schemeClr>
                </a:solidFill>
              </a:rPr>
              <a:t>trực</a:t>
            </a:r>
            <a:r>
              <a:rPr lang="en-US" sz="4000" b="1" dirty="0">
                <a:solidFill>
                  <a:schemeClr val="accent6">
                    <a:lumMod val="75000"/>
                  </a:schemeClr>
                </a:solidFill>
              </a:rPr>
              <a:t> </a:t>
            </a:r>
            <a:r>
              <a:rPr lang="en-US" sz="4000" b="1" dirty="0" err="1">
                <a:solidFill>
                  <a:schemeClr val="accent6">
                    <a:lumMod val="75000"/>
                  </a:schemeClr>
                </a:solidFill>
              </a:rPr>
              <a:t>tiếp</a:t>
            </a:r>
            <a:endParaRPr lang="en-US" sz="4000" b="1" dirty="0">
              <a:solidFill>
                <a:schemeClr val="accent6">
                  <a:lumMod val="75000"/>
                </a:schemeClr>
              </a:solidFill>
            </a:endParaRPr>
          </a:p>
        </p:txBody>
      </p:sp>
    </p:spTree>
    <p:extLst>
      <p:ext uri="{BB962C8B-B14F-4D97-AF65-F5344CB8AC3E}">
        <p14:creationId xmlns:p14="http://schemas.microsoft.com/office/powerpoint/2010/main" val="361699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2664" fill="hold"/>
                                        <p:tgtEl>
                                          <p:spTgt spid="3"/>
                                        </p:tgtEl>
                                      </p:cBhvr>
                                    </p:cmd>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778258" y="670068"/>
          <a:ext cx="10770952" cy="4718520"/>
        </p:xfrm>
        <a:graphic>
          <a:graphicData uri="http://schemas.openxmlformats.org/drawingml/2006/table">
            <a:tbl>
              <a:tblPr bandRow="1">
                <a:tableStyleId>{5C22544A-7EE6-4342-B048-85BDC9FD1C3A}</a:tableStyleId>
              </a:tblPr>
              <a:tblGrid>
                <a:gridCol w="2786073">
                  <a:extLst>
                    <a:ext uri="{9D8B030D-6E8A-4147-A177-3AD203B41FA5}">
                      <a16:colId xmlns:a16="http://schemas.microsoft.com/office/drawing/2014/main" val="20000"/>
                    </a:ext>
                  </a:extLst>
                </a:gridCol>
                <a:gridCol w="2407655">
                  <a:extLst>
                    <a:ext uri="{9D8B030D-6E8A-4147-A177-3AD203B41FA5}">
                      <a16:colId xmlns:a16="http://schemas.microsoft.com/office/drawing/2014/main" val="20001"/>
                    </a:ext>
                  </a:extLst>
                </a:gridCol>
                <a:gridCol w="5577224">
                  <a:extLst>
                    <a:ext uri="{9D8B030D-6E8A-4147-A177-3AD203B41FA5}">
                      <a16:colId xmlns:a16="http://schemas.microsoft.com/office/drawing/2014/main" val="20002"/>
                    </a:ext>
                  </a:extLst>
                </a:gridCol>
              </a:tblGrid>
              <a:tr h="621454">
                <a:tc>
                  <a:txBody>
                    <a:bodyPr/>
                    <a:lstStyle/>
                    <a:p>
                      <a:pPr marL="0" marR="0" algn="ctr">
                        <a:lnSpc>
                          <a:spcPct val="120000"/>
                        </a:lnSpc>
                        <a:spcBef>
                          <a:spcPts val="0"/>
                        </a:spcBef>
                        <a:spcAft>
                          <a:spcPts val="0"/>
                        </a:spcAft>
                      </a:pPr>
                      <a:r>
                        <a:rPr lang="en-US" sz="2800" b="1" dirty="0">
                          <a:effectLst/>
                          <a:latin typeface="+mn-lt"/>
                        </a:rPr>
                        <a:t>Form</a:t>
                      </a:r>
                      <a:endParaRPr lang="en-US" sz="2800" b="1" dirty="0">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20000"/>
                        </a:lnSpc>
                        <a:spcBef>
                          <a:spcPts val="0"/>
                        </a:spcBef>
                        <a:spcAft>
                          <a:spcPts val="0"/>
                        </a:spcAft>
                      </a:pPr>
                      <a:r>
                        <a:rPr lang="en-US" sz="2800" b="1">
                          <a:effectLst/>
                          <a:latin typeface="+mn-lt"/>
                        </a:rPr>
                        <a:t>Pronunciation</a:t>
                      </a:r>
                      <a:endParaRPr lang="en-US" sz="2800" b="1">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20000"/>
                        </a:lnSpc>
                        <a:spcBef>
                          <a:spcPts val="0"/>
                        </a:spcBef>
                        <a:spcAft>
                          <a:spcPts val="0"/>
                        </a:spcAft>
                      </a:pPr>
                      <a:r>
                        <a:rPr lang="en-US" sz="2800" b="1" dirty="0">
                          <a:effectLst/>
                          <a:latin typeface="+mn-lt"/>
                        </a:rPr>
                        <a:t>Meaning</a:t>
                      </a:r>
                      <a:endParaRPr lang="en-US" sz="2800" b="1"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0"/>
                  </a:ext>
                </a:extLst>
              </a:tr>
              <a:tr h="1122977">
                <a:tc>
                  <a:txBody>
                    <a:bodyPr/>
                    <a:lstStyle/>
                    <a:p>
                      <a:pPr marL="144145" marR="0" indent="-144145">
                        <a:lnSpc>
                          <a:spcPct val="120000"/>
                        </a:lnSpc>
                        <a:spcBef>
                          <a:spcPts val="0"/>
                        </a:spcBef>
                        <a:spcAft>
                          <a:spcPts val="0"/>
                        </a:spcAft>
                      </a:pPr>
                      <a:r>
                        <a:rPr lang="en-US" sz="2800" dirty="0">
                          <a:effectLst/>
                        </a:rPr>
                        <a:t>1. relation (n):</a:t>
                      </a:r>
                    </a:p>
                    <a:p>
                      <a:pPr marL="144145" marR="0" indent="-144145">
                        <a:lnSpc>
                          <a:spcPct val="120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algn="ctr">
                        <a:lnSpc>
                          <a:spcPct val="120000"/>
                        </a:lnSpc>
                        <a:spcBef>
                          <a:spcPts val="0"/>
                        </a:spcBef>
                        <a:spcAft>
                          <a:spcPts val="0"/>
                        </a:spcAft>
                      </a:pPr>
                      <a:r>
                        <a:rPr lang="en-US" sz="2800" dirty="0">
                          <a:effectLst/>
                        </a:rPr>
                        <a:t>/</a:t>
                      </a:r>
                      <a:r>
                        <a:rPr lang="en-US" sz="2800" dirty="0" err="1">
                          <a:effectLst/>
                        </a:rPr>
                        <a:t>rɪˈleɪʃən</a:t>
                      </a:r>
                      <a:r>
                        <a:rPr lang="en-US" sz="2800" dirty="0">
                          <a:effectLst/>
                        </a:rPr>
                        <a:t>/</a:t>
                      </a:r>
                    </a:p>
                  </a:txBody>
                  <a:tcPr marL="36195" marR="36195" marT="71755" marB="71755"/>
                </a:tc>
                <a:tc>
                  <a:txBody>
                    <a:bodyPr/>
                    <a:lstStyle/>
                    <a:p>
                      <a:pPr marL="0" marR="0">
                        <a:lnSpc>
                          <a:spcPct val="120000"/>
                        </a:lnSpc>
                        <a:spcBef>
                          <a:spcPts val="0"/>
                        </a:spcBef>
                        <a:spcAft>
                          <a:spcPts val="0"/>
                        </a:spcAft>
                      </a:pPr>
                      <a:r>
                        <a:rPr lang="en-US" sz="2800" dirty="0" err="1">
                          <a:effectLst/>
                        </a:rPr>
                        <a:t>mối</a:t>
                      </a:r>
                      <a:r>
                        <a:rPr lang="en-US" sz="2800" dirty="0">
                          <a:effectLst/>
                        </a:rPr>
                        <a:t> </a:t>
                      </a:r>
                      <a:r>
                        <a:rPr lang="en-US" sz="2800" dirty="0" err="1">
                          <a:effectLst/>
                        </a:rPr>
                        <a:t>quan</a:t>
                      </a:r>
                      <a:r>
                        <a:rPr lang="en-US" sz="2800" dirty="0">
                          <a:effectLst/>
                        </a:rPr>
                        <a:t> </a:t>
                      </a:r>
                      <a:r>
                        <a:rPr lang="en-US" sz="2800" dirty="0" err="1">
                          <a:effectLst/>
                        </a:rPr>
                        <a:t>hệ</a:t>
                      </a:r>
                      <a:endParaRPr lang="en-US" sz="2800" dirty="0">
                        <a:effectLst/>
                      </a:endParaRPr>
                    </a:p>
                  </a:txBody>
                  <a:tcPr marL="71755" marR="71755" marT="71755" marB="71755"/>
                </a:tc>
                <a:extLst>
                  <a:ext uri="{0D108BD9-81ED-4DB2-BD59-A6C34878D82A}">
                    <a16:rowId xmlns:a16="http://schemas.microsoft.com/office/drawing/2014/main" val="10001"/>
                  </a:ext>
                </a:extLst>
              </a:tr>
              <a:tr h="1133518">
                <a:tc>
                  <a:txBody>
                    <a:bodyPr/>
                    <a:lstStyle/>
                    <a:p>
                      <a:pPr marL="144145" marR="0" indent="-144145">
                        <a:lnSpc>
                          <a:spcPct val="120000"/>
                        </a:lnSpc>
                        <a:spcBef>
                          <a:spcPts val="0"/>
                        </a:spcBef>
                        <a:spcAft>
                          <a:spcPts val="0"/>
                        </a:spcAft>
                      </a:pPr>
                      <a:r>
                        <a:rPr lang="en-US" sz="2800" dirty="0">
                          <a:effectLst/>
                        </a:rPr>
                        <a:t>2. eye-opening (adj):</a:t>
                      </a:r>
                    </a:p>
                  </a:txBody>
                  <a:tcPr marL="71755" marR="71755" marT="71755" marB="71755"/>
                </a:tc>
                <a:tc>
                  <a:txBody>
                    <a:bodyPr/>
                    <a:lstStyle/>
                    <a:p>
                      <a:pPr marL="0" marR="0" algn="ctr">
                        <a:lnSpc>
                          <a:spcPct val="120000"/>
                        </a:lnSpc>
                        <a:spcBef>
                          <a:spcPts val="0"/>
                        </a:spcBef>
                        <a:spcAft>
                          <a:spcPts val="0"/>
                        </a:spcAft>
                      </a:pPr>
                      <a:r>
                        <a:rPr lang="en-US" sz="2800" dirty="0">
                          <a:effectLst/>
                        </a:rPr>
                        <a:t>/ˈ</a:t>
                      </a:r>
                      <a:r>
                        <a:rPr lang="en-US" sz="2800" dirty="0" err="1">
                          <a:effectLst/>
                        </a:rPr>
                        <a:t>aɪˌəʊpənɪŋ</a:t>
                      </a:r>
                      <a:r>
                        <a:rPr lang="en-US" sz="2800" dirty="0">
                          <a:effectLst/>
                        </a:rPr>
                        <a:t>/</a:t>
                      </a:r>
                    </a:p>
                  </a:txBody>
                  <a:tcPr marL="36195" marR="36195" marT="71755" marB="71755"/>
                </a:tc>
                <a:tc>
                  <a:txBody>
                    <a:bodyPr/>
                    <a:lstStyle/>
                    <a:p>
                      <a:pPr marL="0" marR="0">
                        <a:lnSpc>
                          <a:spcPct val="120000"/>
                        </a:lnSpc>
                        <a:spcBef>
                          <a:spcPts val="0"/>
                        </a:spcBef>
                        <a:spcAft>
                          <a:spcPts val="0"/>
                        </a:spcAft>
                      </a:pPr>
                      <a:r>
                        <a:rPr lang="en-US" sz="2800" dirty="0" err="1">
                          <a:effectLst/>
                        </a:rPr>
                        <a:t>mở</a:t>
                      </a:r>
                      <a:r>
                        <a:rPr lang="en-US" sz="2800" dirty="0">
                          <a:effectLst/>
                        </a:rPr>
                        <a:t> </a:t>
                      </a:r>
                      <a:r>
                        <a:rPr lang="en-US" sz="2800" dirty="0" err="1">
                          <a:effectLst/>
                        </a:rPr>
                        <a:t>mang</a:t>
                      </a:r>
                      <a:r>
                        <a:rPr lang="en-US" sz="2800" dirty="0">
                          <a:effectLst/>
                        </a:rPr>
                        <a:t> </a:t>
                      </a:r>
                      <a:r>
                        <a:rPr lang="en-US" sz="2800" dirty="0" err="1">
                          <a:effectLst/>
                        </a:rPr>
                        <a:t>tầm</a:t>
                      </a:r>
                      <a:r>
                        <a:rPr lang="en-US" sz="2800" dirty="0">
                          <a:effectLst/>
                        </a:rPr>
                        <a:t> </a:t>
                      </a:r>
                      <a:r>
                        <a:rPr lang="en-US" sz="2800" dirty="0" err="1">
                          <a:effectLst/>
                        </a:rPr>
                        <a:t>nhìn</a:t>
                      </a:r>
                      <a:endParaRPr lang="en-US" sz="2800" dirty="0">
                        <a:effectLst/>
                      </a:endParaRPr>
                    </a:p>
                  </a:txBody>
                  <a:tcPr marL="71755" marR="71755" marT="71755" marB="71755"/>
                </a:tc>
                <a:extLst>
                  <a:ext uri="{0D108BD9-81ED-4DB2-BD59-A6C34878D82A}">
                    <a16:rowId xmlns:a16="http://schemas.microsoft.com/office/drawing/2014/main" val="10002"/>
                  </a:ext>
                </a:extLst>
              </a:tr>
              <a:tr h="717594">
                <a:tc>
                  <a:txBody>
                    <a:bodyPr/>
                    <a:lstStyle/>
                    <a:p>
                      <a:pPr marL="144145" marR="0" indent="-144145">
                        <a:lnSpc>
                          <a:spcPct val="120000"/>
                        </a:lnSpc>
                        <a:spcBef>
                          <a:spcPts val="0"/>
                        </a:spcBef>
                        <a:spcAft>
                          <a:spcPts val="0"/>
                        </a:spcAft>
                      </a:pPr>
                      <a:r>
                        <a:rPr lang="en-US" sz="2800" dirty="0">
                          <a:effectLst/>
                        </a:rPr>
                        <a:t>3. represent (v):</a:t>
                      </a:r>
                    </a:p>
                  </a:txBody>
                  <a:tcPr marL="71755" marR="71755" marT="71755" marB="71755"/>
                </a:tc>
                <a:tc>
                  <a:txBody>
                    <a:bodyPr/>
                    <a:lstStyle/>
                    <a:p>
                      <a:pPr marL="0" marR="0" algn="ctr">
                        <a:lnSpc>
                          <a:spcPct val="120000"/>
                        </a:lnSpc>
                        <a:spcBef>
                          <a:spcPts val="0"/>
                        </a:spcBef>
                        <a:spcAft>
                          <a:spcPts val="0"/>
                        </a:spcAft>
                      </a:pPr>
                      <a:r>
                        <a:rPr lang="en-US" sz="2800" dirty="0">
                          <a:effectLst/>
                        </a:rPr>
                        <a:t>/ˌ</a:t>
                      </a:r>
                      <a:r>
                        <a:rPr lang="en-US" sz="2800" dirty="0" err="1">
                          <a:effectLst/>
                        </a:rPr>
                        <a:t>reprɪˈzent</a:t>
                      </a:r>
                      <a:r>
                        <a:rPr lang="en-US" sz="2800" dirty="0">
                          <a:effectLst/>
                        </a:rPr>
                        <a:t>/</a:t>
                      </a:r>
                    </a:p>
                  </a:txBody>
                  <a:tcPr marL="36195" marR="36195" marT="71755" marB="71755"/>
                </a:tc>
                <a:tc>
                  <a:txBody>
                    <a:bodyPr/>
                    <a:lstStyle/>
                    <a:p>
                      <a:pPr marL="0" marR="0">
                        <a:lnSpc>
                          <a:spcPct val="120000"/>
                        </a:lnSpc>
                        <a:spcBef>
                          <a:spcPts val="0"/>
                        </a:spcBef>
                        <a:spcAft>
                          <a:spcPts val="0"/>
                        </a:spcAft>
                      </a:pPr>
                      <a:r>
                        <a:rPr lang="en-US" sz="2800" dirty="0" err="1">
                          <a:effectLst/>
                        </a:rPr>
                        <a:t>đại</a:t>
                      </a:r>
                      <a:r>
                        <a:rPr lang="en-US" sz="2800" dirty="0">
                          <a:effectLst/>
                        </a:rPr>
                        <a:t> </a:t>
                      </a:r>
                      <a:r>
                        <a:rPr lang="en-US" sz="2800" dirty="0" err="1">
                          <a:effectLst/>
                        </a:rPr>
                        <a:t>diện</a:t>
                      </a:r>
                      <a:endParaRPr lang="en-US" sz="2800" dirty="0">
                        <a:effectLst/>
                      </a:endParaRPr>
                    </a:p>
                  </a:txBody>
                  <a:tcPr marL="71755" marR="71755" marT="71755" marB="71755"/>
                </a:tc>
                <a:extLst>
                  <a:ext uri="{0D108BD9-81ED-4DB2-BD59-A6C34878D82A}">
                    <a16:rowId xmlns:a16="http://schemas.microsoft.com/office/drawing/2014/main" val="10003"/>
                  </a:ext>
                </a:extLst>
              </a:tr>
              <a:tr h="1122977">
                <a:tc>
                  <a:txBody>
                    <a:bodyPr/>
                    <a:lstStyle/>
                    <a:p>
                      <a:pPr marL="144145" marR="0" indent="-144145">
                        <a:lnSpc>
                          <a:spcPct val="120000"/>
                        </a:lnSpc>
                        <a:spcBef>
                          <a:spcPts val="0"/>
                        </a:spcBef>
                        <a:spcAft>
                          <a:spcPts val="0"/>
                        </a:spcAft>
                      </a:pPr>
                      <a:r>
                        <a:rPr lang="en-US" sz="2800" dirty="0">
                          <a:effectLst/>
                        </a:rPr>
                        <a:t>4. live stream (n):</a:t>
                      </a:r>
                    </a:p>
                    <a:p>
                      <a:pPr marL="144145" marR="0" indent="-144145">
                        <a:lnSpc>
                          <a:spcPct val="120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algn="ctr">
                        <a:lnSpc>
                          <a:spcPct val="120000"/>
                        </a:lnSpc>
                        <a:spcBef>
                          <a:spcPts val="0"/>
                        </a:spcBef>
                        <a:spcAft>
                          <a:spcPts val="0"/>
                        </a:spcAft>
                      </a:pPr>
                      <a:r>
                        <a:rPr lang="en-US" sz="2800" dirty="0">
                          <a:effectLst/>
                        </a:rPr>
                        <a:t>/ˈ</a:t>
                      </a:r>
                      <a:r>
                        <a:rPr lang="en-US" sz="2800" dirty="0" err="1">
                          <a:effectLst/>
                        </a:rPr>
                        <a:t>laɪvstriːm</a:t>
                      </a:r>
                      <a:r>
                        <a:rPr lang="en-US" sz="2800" dirty="0">
                          <a:effectLst/>
                        </a:rPr>
                        <a:t>/</a:t>
                      </a:r>
                    </a:p>
                  </a:txBody>
                  <a:tcPr marL="36195" marR="36195" marT="71755" marB="71755"/>
                </a:tc>
                <a:tc>
                  <a:txBody>
                    <a:bodyPr/>
                    <a:lstStyle/>
                    <a:p>
                      <a:pPr marL="0" marR="0">
                        <a:lnSpc>
                          <a:spcPct val="120000"/>
                        </a:lnSpc>
                        <a:spcBef>
                          <a:spcPts val="0"/>
                        </a:spcBef>
                        <a:spcAft>
                          <a:spcPts val="0"/>
                        </a:spcAft>
                      </a:pPr>
                      <a:r>
                        <a:rPr lang="en-US" sz="2800" dirty="0" err="1">
                          <a:effectLst/>
                        </a:rPr>
                        <a:t>phát</a:t>
                      </a:r>
                      <a:r>
                        <a:rPr lang="en-US" sz="2800" dirty="0">
                          <a:effectLst/>
                        </a:rPr>
                        <a:t> </a:t>
                      </a:r>
                      <a:r>
                        <a:rPr lang="en-US" sz="2800" dirty="0" err="1">
                          <a:effectLst/>
                        </a:rPr>
                        <a:t>trực</a:t>
                      </a:r>
                      <a:r>
                        <a:rPr lang="en-US" sz="2800" dirty="0">
                          <a:effectLst/>
                        </a:rPr>
                        <a:t> </a:t>
                      </a:r>
                      <a:r>
                        <a:rPr lang="en-US" sz="2800" dirty="0" err="1">
                          <a:effectLst/>
                        </a:rPr>
                        <a:t>tiếp</a:t>
                      </a:r>
                      <a:endParaRPr lang="en-US" sz="2800" dirty="0">
                        <a:effectLst/>
                      </a:endParaRPr>
                    </a:p>
                  </a:txBody>
                  <a:tcPr marL="71755" marR="71755" marT="71755" marB="7175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5676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20842" y="104384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428221" y="954479"/>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930827" y="1056518"/>
            <a:ext cx="11136159" cy="523220"/>
          </a:xfrm>
          <a:prstGeom prst="rect">
            <a:avLst/>
          </a:prstGeom>
          <a:noFill/>
        </p:spPr>
        <p:txBody>
          <a:bodyPr wrap="square">
            <a:spAutoFit/>
          </a:bodyPr>
          <a:lstStyle/>
          <a:p>
            <a:r>
              <a:rPr lang="en-US" sz="2800" b="1" dirty="0">
                <a:cs typeface="Arial" panose="020B0604020202020204" pitchFamily="34" charset="0"/>
              </a:rPr>
              <a:t>Read the news items and choose the most suitable headline for each one. </a:t>
            </a:r>
          </a:p>
        </p:txBody>
      </p:sp>
      <p:sp>
        <p:nvSpPr>
          <p:cNvPr id="12" name="Rectangle 11"/>
          <p:cNvSpPr/>
          <p:nvPr/>
        </p:nvSpPr>
        <p:spPr>
          <a:xfrm>
            <a:off x="0" y="1"/>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6"/>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WHILE-READING</a:t>
            </a:r>
          </a:p>
        </p:txBody>
      </p:sp>
      <p:pic>
        <p:nvPicPr>
          <p:cNvPr id="8" name="Picture 7">
            <a:extLst>
              <a:ext uri="{FF2B5EF4-FFF2-40B4-BE49-F238E27FC236}">
                <a16:creationId xmlns:a16="http://schemas.microsoft.com/office/drawing/2014/main" id="{743ABEF5-2366-AFC7-92EE-E2BC4632F622}"/>
              </a:ext>
            </a:extLst>
          </p:cNvPr>
          <p:cNvPicPr>
            <a:picLocks noChangeAspect="1"/>
          </p:cNvPicPr>
          <p:nvPr/>
        </p:nvPicPr>
        <p:blipFill>
          <a:blip r:embed="rId2"/>
          <a:stretch>
            <a:fillRect/>
          </a:stretch>
        </p:blipFill>
        <p:spPr>
          <a:xfrm>
            <a:off x="61554" y="1546448"/>
            <a:ext cx="7760422" cy="5132531"/>
          </a:xfrm>
          <a:prstGeom prst="rect">
            <a:avLst/>
          </a:prstGeom>
        </p:spPr>
      </p:pic>
      <p:sp>
        <p:nvSpPr>
          <p:cNvPr id="10" name="TextBox 9">
            <a:extLst>
              <a:ext uri="{FF2B5EF4-FFF2-40B4-BE49-F238E27FC236}">
                <a16:creationId xmlns:a16="http://schemas.microsoft.com/office/drawing/2014/main" id="{2D53B03C-919D-6334-35A8-752A5FDF5EB0}"/>
              </a:ext>
            </a:extLst>
          </p:cNvPr>
          <p:cNvSpPr txBox="1"/>
          <p:nvPr/>
        </p:nvSpPr>
        <p:spPr>
          <a:xfrm>
            <a:off x="242371" y="3756750"/>
            <a:ext cx="2668117" cy="2862322"/>
          </a:xfrm>
          <a:prstGeom prst="rect">
            <a:avLst/>
          </a:prstGeom>
          <a:noFill/>
        </p:spPr>
        <p:txBody>
          <a:bodyPr wrap="square" rtlCol="0">
            <a:spAutoFit/>
          </a:bodyPr>
          <a:lstStyle/>
          <a:p>
            <a:pPr algn="just"/>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To raise awareness of ASEAN and promote cultural exchanges between the youths of Korea and ASEAN, the ASEAN-Korea Centre (AKC) regularly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organises</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an ASEAN School Tour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Programme</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Last week, the AKC welcomed 121 Korean and Asian students from six schools. They learnt about ASEAN members, and discussed why ASEAN was important to Korea, and how to strengthen ASEAN-Korea relations. The students also took part in a variety of cultural activities such as singing traditional songs and making ASEAN posters.</a:t>
            </a:r>
          </a:p>
        </p:txBody>
      </p:sp>
      <p:sp>
        <p:nvSpPr>
          <p:cNvPr id="14" name="TextBox 13">
            <a:extLst>
              <a:ext uri="{FF2B5EF4-FFF2-40B4-BE49-F238E27FC236}">
                <a16:creationId xmlns:a16="http://schemas.microsoft.com/office/drawing/2014/main" id="{F4666148-B434-975D-B48C-D75747A5B599}"/>
              </a:ext>
            </a:extLst>
          </p:cNvPr>
          <p:cNvSpPr txBox="1"/>
          <p:nvPr/>
        </p:nvSpPr>
        <p:spPr>
          <a:xfrm>
            <a:off x="3040821" y="1838072"/>
            <a:ext cx="4479988" cy="1384995"/>
          </a:xfrm>
          <a:prstGeom prst="rect">
            <a:avLst/>
          </a:prstGeom>
          <a:noFill/>
        </p:spPr>
        <p:txBody>
          <a:bodyPr wrap="square" rtlCol="0">
            <a:spAutoFit/>
          </a:bodyPr>
          <a:lstStyle/>
          <a:p>
            <a:pPr algn="just"/>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The Ship for Southeast Asian and Japanese Youth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Programme</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(SSEAYP) is looking for participants.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Organised</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by the government of Japan and supported by the governments of Southeast Asia, this journey will last for 50 days and will bring together over 300 youths from ASEAN countries and Japan. Young people will have the opportunity to take part in exciting discussions on current social and youth issues, and eye-opening cultural exchanges. </a:t>
            </a:r>
            <a:endParaRPr lang="en-US" sz="1200" dirty="0"/>
          </a:p>
        </p:txBody>
      </p:sp>
      <p:sp>
        <p:nvSpPr>
          <p:cNvPr id="15" name="TextBox 14">
            <a:extLst>
              <a:ext uri="{FF2B5EF4-FFF2-40B4-BE49-F238E27FC236}">
                <a16:creationId xmlns:a16="http://schemas.microsoft.com/office/drawing/2014/main" id="{7F354E7A-EA76-6D4A-54F8-995DD896FD09}"/>
              </a:ext>
            </a:extLst>
          </p:cNvPr>
          <p:cNvSpPr txBox="1"/>
          <p:nvPr/>
        </p:nvSpPr>
        <p:spPr>
          <a:xfrm>
            <a:off x="5080739" y="3202192"/>
            <a:ext cx="2476833" cy="1015663"/>
          </a:xfrm>
          <a:prstGeom prst="rect">
            <a:avLst/>
          </a:prstGeom>
          <a:noFill/>
        </p:spPr>
        <p:txBody>
          <a:bodyPr wrap="square" rtlCol="0">
            <a:spAutoFit/>
          </a:bodyPr>
          <a:lstStyle/>
          <a:p>
            <a:pPr algn="just"/>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They will also receive training to help them develop problem- solving and leadership skills. The journey starts in Japan and participants travel to five ASEAN countries.</a:t>
            </a:r>
            <a:endParaRPr lang="en-US" sz="1200" dirty="0"/>
          </a:p>
        </p:txBody>
      </p:sp>
      <p:sp>
        <p:nvSpPr>
          <p:cNvPr id="17" name="TextBox 16">
            <a:extLst>
              <a:ext uri="{FF2B5EF4-FFF2-40B4-BE49-F238E27FC236}">
                <a16:creationId xmlns:a16="http://schemas.microsoft.com/office/drawing/2014/main" id="{4E244A82-E3BD-559B-09C1-481EDBAF79FF}"/>
              </a:ext>
            </a:extLst>
          </p:cNvPr>
          <p:cNvSpPr txBox="1"/>
          <p:nvPr/>
        </p:nvSpPr>
        <p:spPr>
          <a:xfrm>
            <a:off x="3338566" y="5341696"/>
            <a:ext cx="2782283" cy="1264705"/>
          </a:xfrm>
          <a:prstGeom prst="rect">
            <a:avLst/>
          </a:prstGeom>
          <a:noFill/>
        </p:spPr>
        <p:txBody>
          <a:bodyPr wrap="square" rtlCol="0">
            <a:spAutoFit/>
          </a:bodyPr>
          <a:lstStyle/>
          <a:p>
            <a:pPr marL="0" indent="0" algn="just">
              <a:lnSpc>
                <a:spcPct val="107000"/>
              </a:lnSpc>
              <a:spcAft>
                <a:spcPts val="533"/>
              </a:spcAft>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sports people with disabilities. All participants agreed that women and girls should be given more opportunities to play sports and represent their countries at international events. The talk show was live – streamed on the ASEAN webpage.</a:t>
            </a:r>
          </a:p>
        </p:txBody>
      </p:sp>
      <p:sp>
        <p:nvSpPr>
          <p:cNvPr id="18" name="TextBox 17">
            <a:extLst>
              <a:ext uri="{FF2B5EF4-FFF2-40B4-BE49-F238E27FC236}">
                <a16:creationId xmlns:a16="http://schemas.microsoft.com/office/drawing/2014/main" id="{2C61D7E1-72C0-8856-0061-B048F8618115}"/>
              </a:ext>
            </a:extLst>
          </p:cNvPr>
          <p:cNvSpPr txBox="1"/>
          <p:nvPr/>
        </p:nvSpPr>
        <p:spPr>
          <a:xfrm>
            <a:off x="3318112" y="4585361"/>
            <a:ext cx="4140306" cy="830997"/>
          </a:xfrm>
          <a:prstGeom prst="rect">
            <a:avLst/>
          </a:prstGeom>
          <a:noFill/>
        </p:spPr>
        <p:txBody>
          <a:bodyPr wrap="square" rtlCol="0">
            <a:spAutoFit/>
          </a:bodyPr>
          <a:lstStyle/>
          <a:p>
            <a:pPr algn="just"/>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An ASEAN talk show on women in sport took place in December. Its goal was promoting gender equality in and through sport. It featured 10 female sports representatives from 10 ASEAN countries. The talk show also discussed the rights of </a:t>
            </a:r>
            <a:endParaRPr lang="en-US" sz="1200" dirty="0"/>
          </a:p>
        </p:txBody>
      </p:sp>
      <p:sp>
        <p:nvSpPr>
          <p:cNvPr id="2" name="Rectangle 1">
            <a:extLst>
              <a:ext uri="{FF2B5EF4-FFF2-40B4-BE49-F238E27FC236}">
                <a16:creationId xmlns:a16="http://schemas.microsoft.com/office/drawing/2014/main" id="{A27D3099-729A-AE15-97A2-DB2406C8BD04}"/>
              </a:ext>
            </a:extLst>
          </p:cNvPr>
          <p:cNvSpPr/>
          <p:nvPr/>
        </p:nvSpPr>
        <p:spPr>
          <a:xfrm>
            <a:off x="663820" y="3313054"/>
            <a:ext cx="310342"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solidFill>
                  <a:srgbClr val="0070C0"/>
                </a:solidFill>
              </a:rPr>
              <a:t>D</a:t>
            </a:r>
          </a:p>
        </p:txBody>
      </p:sp>
      <p:sp>
        <p:nvSpPr>
          <p:cNvPr id="3" name="Rectangle 2">
            <a:extLst>
              <a:ext uri="{FF2B5EF4-FFF2-40B4-BE49-F238E27FC236}">
                <a16:creationId xmlns:a16="http://schemas.microsoft.com/office/drawing/2014/main" id="{7645C8A4-BB98-2012-E4FA-E5D7F7A30BB7}"/>
              </a:ext>
            </a:extLst>
          </p:cNvPr>
          <p:cNvSpPr/>
          <p:nvPr/>
        </p:nvSpPr>
        <p:spPr>
          <a:xfrm>
            <a:off x="3547408" y="1521775"/>
            <a:ext cx="310342"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solidFill>
                  <a:srgbClr val="C00000"/>
                </a:solidFill>
              </a:rPr>
              <a:t>A</a:t>
            </a:r>
          </a:p>
        </p:txBody>
      </p:sp>
      <p:sp>
        <p:nvSpPr>
          <p:cNvPr id="7" name="Rectangle 6">
            <a:extLst>
              <a:ext uri="{FF2B5EF4-FFF2-40B4-BE49-F238E27FC236}">
                <a16:creationId xmlns:a16="http://schemas.microsoft.com/office/drawing/2014/main" id="{2187E4BF-26F0-DAE8-B5B7-8789A570637A}"/>
              </a:ext>
            </a:extLst>
          </p:cNvPr>
          <p:cNvSpPr/>
          <p:nvPr/>
        </p:nvSpPr>
        <p:spPr>
          <a:xfrm>
            <a:off x="3749202" y="4223106"/>
            <a:ext cx="310342"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solidFill>
                  <a:srgbClr val="C00000"/>
                </a:solidFill>
              </a:rPr>
              <a:t>C</a:t>
            </a:r>
          </a:p>
        </p:txBody>
      </p:sp>
      <p:sp>
        <p:nvSpPr>
          <p:cNvPr id="20" name="TextBox 19">
            <a:extLst>
              <a:ext uri="{FF2B5EF4-FFF2-40B4-BE49-F238E27FC236}">
                <a16:creationId xmlns:a16="http://schemas.microsoft.com/office/drawing/2014/main" id="{3EA5EEE5-4622-A4C2-D470-CE77E783DCAB}"/>
              </a:ext>
            </a:extLst>
          </p:cNvPr>
          <p:cNvSpPr txBox="1"/>
          <p:nvPr/>
        </p:nvSpPr>
        <p:spPr>
          <a:xfrm>
            <a:off x="8150409" y="2226619"/>
            <a:ext cx="3609860" cy="3060261"/>
          </a:xfrm>
          <a:prstGeom prst="rect">
            <a:avLst/>
          </a:prstGeom>
          <a:noFill/>
          <a:ln>
            <a:solidFill>
              <a:schemeClr val="tx2"/>
            </a:solidFill>
          </a:ln>
        </p:spPr>
        <p:txBody>
          <a:bodyPr wrap="square" rtlCol="0">
            <a:spAutoFit/>
          </a:bodyPr>
          <a:lstStyle/>
          <a:p>
            <a:pPr marL="342900" indent="-342900" algn="just">
              <a:lnSpc>
                <a:spcPct val="107000"/>
              </a:lnSpc>
              <a:spcAft>
                <a:spcPts val="533"/>
              </a:spcAft>
            </a:pPr>
            <a:r>
              <a:rPr lang="en-US" sz="1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Don't miss this opportunity to represent your country!</a:t>
            </a:r>
          </a:p>
          <a:p>
            <a:pPr algn="just">
              <a:lnSpc>
                <a:spcPct val="107000"/>
              </a:lnSpc>
              <a:spcAft>
                <a:spcPts val="533"/>
              </a:spcAft>
            </a:pPr>
            <a:r>
              <a:rPr lang="en-US"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Travelling to ASEAN counties</a:t>
            </a:r>
          </a:p>
          <a:p>
            <a:pPr marL="285750" indent="-285750" algn="just">
              <a:lnSpc>
                <a:spcPct val="107000"/>
              </a:lnSpc>
              <a:spcAft>
                <a:spcPts val="533"/>
              </a:spcAft>
            </a:pPr>
            <a:r>
              <a:rPr lang="en-US" sz="18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r>
              <a:rPr lang="en-US" sz="1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Equality in sport for ASEAN women</a:t>
            </a:r>
          </a:p>
          <a:p>
            <a:pPr marL="285750" indent="-285750" algn="just">
              <a:lnSpc>
                <a:spcPct val="107000"/>
              </a:lnSpc>
              <a:spcAft>
                <a:spcPts val="533"/>
              </a:spcAft>
            </a:pPr>
            <a:r>
              <a:rPr lang="en-US" sz="1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 Korean and ASEAN students</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533"/>
              </a:spcAft>
            </a:pPr>
            <a:r>
              <a:rPr lang="en-US"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 Volunteers needed to take part in cultural exchanges</a:t>
            </a:r>
            <a:endParaRPr lang="en-US" sz="1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533"/>
              </a:spcAft>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7A356C4E-989B-C67B-ED89-4EDB538AF0C4}"/>
              </a:ext>
            </a:extLst>
          </p:cNvPr>
          <p:cNvSpPr txBox="1"/>
          <p:nvPr/>
        </p:nvSpPr>
        <p:spPr>
          <a:xfrm>
            <a:off x="242371" y="3756749"/>
            <a:ext cx="2668117" cy="2862322"/>
          </a:xfrm>
          <a:prstGeom prst="rect">
            <a:avLst/>
          </a:prstGeom>
          <a:noFill/>
        </p:spPr>
        <p:txBody>
          <a:bodyPr wrap="square" rtlCol="0">
            <a:spAutoFit/>
          </a:bodyPr>
          <a:lstStyle/>
          <a:p>
            <a:pPr algn="just"/>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To raise awareness of ASEAN and promote cultural exchanges between the youths of Korea and ASEAN, the ASEAN-Korea Centre (AKC) regularly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organises</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an ASEAN School Tour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Programme</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Last week, the AKC welcomed 121 Korean and Asian students from six schools. </a:t>
            </a:r>
            <a:r>
              <a:rPr lang="en-US" sz="12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They learnt about ASEAN members, and discussed why ASEAN was important to Korea, and how to strengthen ASEAN-Korea relation</a:t>
            </a:r>
            <a:r>
              <a:rPr lang="en-US" sz="12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The students also took part in a variety of cultural activities such as singing traditional songs and making ASEAN posters.</a:t>
            </a:r>
          </a:p>
        </p:txBody>
      </p:sp>
      <p:sp>
        <p:nvSpPr>
          <p:cNvPr id="23" name="TextBox 22">
            <a:extLst>
              <a:ext uri="{FF2B5EF4-FFF2-40B4-BE49-F238E27FC236}">
                <a16:creationId xmlns:a16="http://schemas.microsoft.com/office/drawing/2014/main" id="{0F64AA53-6837-AD8A-31FD-E111AC4D5AFE}"/>
              </a:ext>
            </a:extLst>
          </p:cNvPr>
          <p:cNvSpPr txBox="1"/>
          <p:nvPr/>
        </p:nvSpPr>
        <p:spPr>
          <a:xfrm>
            <a:off x="3052251" y="1840244"/>
            <a:ext cx="4479988" cy="1384995"/>
          </a:xfrm>
          <a:prstGeom prst="rect">
            <a:avLst/>
          </a:prstGeom>
          <a:noFill/>
        </p:spPr>
        <p:txBody>
          <a:bodyPr wrap="square" rtlCol="0">
            <a:spAutoFit/>
          </a:bodyPr>
          <a:lstStyle/>
          <a:p>
            <a:pPr algn="just"/>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The Ship for Southeast Asian and Japanese Youth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Programme</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(SSEAYP) is looking for participants.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Organised</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by the government of Japan and supported by the governments of Southeast Asia, this journey will last for 50 days and will bring together over 300 youths from ASEAN countries and Japan. </a:t>
            </a:r>
            <a:r>
              <a:rPr lang="en-US" sz="12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Young people will have the opportunity to take part in exciting discussions on current social and youth issues, and eye-opening cultural exchanges</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p>
        </p:txBody>
      </p:sp>
      <p:sp>
        <p:nvSpPr>
          <p:cNvPr id="24" name="TextBox 23">
            <a:extLst>
              <a:ext uri="{FF2B5EF4-FFF2-40B4-BE49-F238E27FC236}">
                <a16:creationId xmlns:a16="http://schemas.microsoft.com/office/drawing/2014/main" id="{6A780269-E0FF-3E96-6462-0A7EFC03270B}"/>
              </a:ext>
            </a:extLst>
          </p:cNvPr>
          <p:cNvSpPr txBox="1"/>
          <p:nvPr/>
        </p:nvSpPr>
        <p:spPr>
          <a:xfrm>
            <a:off x="5078266" y="3206411"/>
            <a:ext cx="2476833" cy="1015663"/>
          </a:xfrm>
          <a:prstGeom prst="rect">
            <a:avLst/>
          </a:prstGeom>
          <a:noFill/>
        </p:spPr>
        <p:txBody>
          <a:bodyPr wrap="square" rtlCol="0">
            <a:spAutoFit/>
          </a:bodyPr>
          <a:lstStyle/>
          <a:p>
            <a:pPr algn="just"/>
            <a:r>
              <a:rPr lang="en-US" sz="12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They will also receive training to help them develop problem- solving and leadership skills.</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The journey starts in Japan and participants travel to five ASEAN countries.</a:t>
            </a:r>
            <a:endParaRPr lang="en-US" sz="1200" dirty="0"/>
          </a:p>
        </p:txBody>
      </p:sp>
      <p:sp>
        <p:nvSpPr>
          <p:cNvPr id="25" name="TextBox 24">
            <a:extLst>
              <a:ext uri="{FF2B5EF4-FFF2-40B4-BE49-F238E27FC236}">
                <a16:creationId xmlns:a16="http://schemas.microsoft.com/office/drawing/2014/main" id="{2E6B2C2C-56AE-6944-2000-FFC08B271FB5}"/>
              </a:ext>
            </a:extLst>
          </p:cNvPr>
          <p:cNvSpPr txBox="1"/>
          <p:nvPr/>
        </p:nvSpPr>
        <p:spPr>
          <a:xfrm>
            <a:off x="3307509" y="4597735"/>
            <a:ext cx="4140306" cy="830997"/>
          </a:xfrm>
          <a:prstGeom prst="rect">
            <a:avLst/>
          </a:prstGeom>
          <a:noFill/>
        </p:spPr>
        <p:txBody>
          <a:bodyPr wrap="square" rtlCol="0">
            <a:spAutoFit/>
          </a:bodyPr>
          <a:lstStyle/>
          <a:p>
            <a:pPr algn="just"/>
            <a:r>
              <a:rPr lang="en-US" sz="1200" kern="100" dirty="0">
                <a:solidFill>
                  <a:srgbClr val="E36427"/>
                </a:solidFill>
                <a:effectLst/>
                <a:latin typeface="Times New Roman" panose="02020603050405020304" pitchFamily="18" charset="0"/>
                <a:ea typeface="Calibri" panose="020F0502020204030204" pitchFamily="34" charset="0"/>
                <a:cs typeface="Times New Roman" panose="02020603050405020304" pitchFamily="18" charset="0"/>
              </a:rPr>
              <a:t>An ASEAN talk show on women in sport took place in December. Its goal was promoting gender equality in and through sport</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It featured 10 female sports representatives from 10 ASEAN countries. The talk show also discussed the rights of </a:t>
            </a:r>
            <a:endParaRPr lang="en-US" sz="1200" dirty="0"/>
          </a:p>
        </p:txBody>
      </p:sp>
    </p:spTree>
    <p:extLst>
      <p:ext uri="{BB962C8B-B14F-4D97-AF65-F5344CB8AC3E}">
        <p14:creationId xmlns:p14="http://schemas.microsoft.com/office/powerpoint/2010/main" val="11452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0-#ppt_w/2"/>
                                          </p:val>
                                        </p:tav>
                                        <p:tav tm="100000">
                                          <p:val>
                                            <p:strVal val="#ppt_x"/>
                                          </p:val>
                                        </p:tav>
                                      </p:tavLst>
                                    </p:anim>
                                    <p:anim calcmode="lin" valueType="num">
                                      <p:cBhvr additive="base">
                                        <p:cTn id="3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0"/>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4"/>
                                        </p:tgtEl>
                                        <p:attrNameLst>
                                          <p:attrName>style.visibility</p:attrName>
                                        </p:attrNameLst>
                                      </p:cBhvr>
                                      <p:to>
                                        <p:strVal val="hidden"/>
                                      </p:to>
                                    </p:set>
                                  </p:childTnLst>
                                </p:cTn>
                              </p:par>
                            </p:childTnLst>
                          </p:cTn>
                        </p:par>
                        <p:par>
                          <p:cTn id="54" fill="hold">
                            <p:stCondLst>
                              <p:cond delay="0"/>
                            </p:stCondLst>
                            <p:childTnLst>
                              <p:par>
                                <p:cTn id="55" presetID="1"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5"/>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ppt_x"/>
                                          </p:val>
                                        </p:tav>
                                        <p:tav tm="100000">
                                          <p:val>
                                            <p:strVal val="#ppt_x"/>
                                          </p:val>
                                        </p:tav>
                                      </p:tavLst>
                                    </p:anim>
                                    <p:anim calcmode="lin" valueType="num">
                                      <p:cBhvr additive="base">
                                        <p:cTn id="6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8"/>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10" grpId="1"/>
      <p:bldP spid="14" grpId="0"/>
      <p:bldP spid="14" grpId="1"/>
      <p:bldP spid="15" grpId="0"/>
      <p:bldP spid="15" grpId="1"/>
      <p:bldP spid="17" grpId="0"/>
      <p:bldP spid="18" grpId="0"/>
      <p:bldP spid="18" grpId="1"/>
      <p:bldP spid="2" grpId="0"/>
      <p:bldP spid="3" grpId="0"/>
      <p:bldP spid="7" grpId="0"/>
      <p:bldP spid="20" grpId="0" animBg="1"/>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208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78042"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08214"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410820" y="999028"/>
            <a:ext cx="10490529" cy="1077218"/>
          </a:xfrm>
          <a:prstGeom prst="rect">
            <a:avLst/>
          </a:prstGeom>
          <a:noFill/>
        </p:spPr>
        <p:txBody>
          <a:bodyPr wrap="square">
            <a:spAutoFit/>
          </a:bodyPr>
          <a:lstStyle/>
          <a:p>
            <a:r>
              <a:rPr lang="en-US" sz="3200" b="1" dirty="0">
                <a:cs typeface="Arial" panose="020B0604020202020204" pitchFamily="34" charset="0"/>
              </a:rPr>
              <a:t>Read the news items again and match the highlighted words with their meanings.</a:t>
            </a:r>
          </a:p>
        </p:txBody>
      </p:sp>
      <p:sp>
        <p:nvSpPr>
          <p:cNvPr id="15" name="Rectangle 14"/>
          <p:cNvSpPr/>
          <p:nvPr/>
        </p:nvSpPr>
        <p:spPr>
          <a:xfrm>
            <a:off x="0" y="1"/>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6"/>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WHILE-READING</a:t>
            </a:r>
          </a:p>
        </p:txBody>
      </p:sp>
      <p:pic>
        <p:nvPicPr>
          <p:cNvPr id="6" name="Picture 5">
            <a:extLst>
              <a:ext uri="{FF2B5EF4-FFF2-40B4-BE49-F238E27FC236}">
                <a16:creationId xmlns:a16="http://schemas.microsoft.com/office/drawing/2014/main" id="{E8C3E381-1B27-4FC5-BED8-00A4F47BA028}"/>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494439" y="2644986"/>
            <a:ext cx="11523591" cy="2733358"/>
          </a:xfrm>
          <a:prstGeom prst="rect">
            <a:avLst/>
          </a:prstGeom>
        </p:spPr>
      </p:pic>
      <p:cxnSp>
        <p:nvCxnSpPr>
          <p:cNvPr id="8" name="Straight Arrow Connector 7">
            <a:extLst>
              <a:ext uri="{FF2B5EF4-FFF2-40B4-BE49-F238E27FC236}">
                <a16:creationId xmlns:a16="http://schemas.microsoft.com/office/drawing/2014/main" id="{6B45C5E4-8520-4CCA-B11A-BC711D80DA10}"/>
              </a:ext>
            </a:extLst>
          </p:cNvPr>
          <p:cNvCxnSpPr/>
          <p:nvPr/>
        </p:nvCxnSpPr>
        <p:spPr>
          <a:xfrm>
            <a:off x="2966936" y="2957210"/>
            <a:ext cx="2451370" cy="1157591"/>
          </a:xfrm>
          <a:prstGeom prst="straightConnector1">
            <a:avLst/>
          </a:prstGeom>
          <a:ln w="28575">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id="{590E5F86-F173-42E0-A24E-F93627C8FA91}"/>
              </a:ext>
            </a:extLst>
          </p:cNvPr>
          <p:cNvCxnSpPr>
            <a:cxnSpLocks/>
          </p:cNvCxnSpPr>
          <p:nvPr/>
        </p:nvCxnSpPr>
        <p:spPr>
          <a:xfrm>
            <a:off x="2966936" y="3680602"/>
            <a:ext cx="2451370" cy="1334033"/>
          </a:xfrm>
          <a:prstGeom prst="straightConnector1">
            <a:avLst/>
          </a:prstGeom>
          <a:ln w="28575">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a:extLst>
              <a:ext uri="{FF2B5EF4-FFF2-40B4-BE49-F238E27FC236}">
                <a16:creationId xmlns:a16="http://schemas.microsoft.com/office/drawing/2014/main" id="{DB0C5099-F5B3-4DB0-99E3-16919CF03F7F}"/>
              </a:ext>
            </a:extLst>
          </p:cNvPr>
          <p:cNvCxnSpPr>
            <a:cxnSpLocks/>
          </p:cNvCxnSpPr>
          <p:nvPr/>
        </p:nvCxnSpPr>
        <p:spPr>
          <a:xfrm flipV="1">
            <a:off x="2966936" y="3140450"/>
            <a:ext cx="2451370" cy="1874185"/>
          </a:xfrm>
          <a:prstGeom prst="straightConnector1">
            <a:avLst/>
          </a:prstGeom>
          <a:ln w="28575">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a:extLst>
              <a:ext uri="{FF2B5EF4-FFF2-40B4-BE49-F238E27FC236}">
                <a16:creationId xmlns:a16="http://schemas.microsoft.com/office/drawing/2014/main" id="{AF33F0A3-3454-4DA5-851B-E531F00E5010}"/>
              </a:ext>
            </a:extLst>
          </p:cNvPr>
          <p:cNvCxnSpPr>
            <a:cxnSpLocks/>
          </p:cNvCxnSpPr>
          <p:nvPr/>
        </p:nvCxnSpPr>
        <p:spPr>
          <a:xfrm flipV="1">
            <a:off x="2966936" y="3600620"/>
            <a:ext cx="2451370" cy="704778"/>
          </a:xfrm>
          <a:prstGeom prst="straightConnector1">
            <a:avLst/>
          </a:prstGeom>
          <a:ln w="28575">
            <a:solidFill>
              <a:srgbClr val="C0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7927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Oval 1040">
            <a:extLst>
              <a:ext uri="{FF2B5EF4-FFF2-40B4-BE49-F238E27FC236}">
                <a16:creationId xmlns:a16="http://schemas.microsoft.com/office/drawing/2014/main" id="{45F5F1D9-50AF-6FFB-7C8D-56941945C8D7}"/>
              </a:ext>
            </a:extLst>
          </p:cNvPr>
          <p:cNvSpPr/>
          <p:nvPr/>
        </p:nvSpPr>
        <p:spPr>
          <a:xfrm>
            <a:off x="4114800" y="5775919"/>
            <a:ext cx="558800" cy="421108"/>
          </a:xfrm>
          <a:prstGeom prst="ellipse">
            <a:avLst/>
          </a:prstGeom>
          <a:solidFill>
            <a:schemeClr val="bg1"/>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40" name="Oval 1039">
            <a:extLst>
              <a:ext uri="{FF2B5EF4-FFF2-40B4-BE49-F238E27FC236}">
                <a16:creationId xmlns:a16="http://schemas.microsoft.com/office/drawing/2014/main" id="{202009B6-6BF0-235E-78B1-DE710D97E703}"/>
              </a:ext>
            </a:extLst>
          </p:cNvPr>
          <p:cNvSpPr/>
          <p:nvPr/>
        </p:nvSpPr>
        <p:spPr>
          <a:xfrm>
            <a:off x="7014308" y="4793621"/>
            <a:ext cx="558800" cy="421108"/>
          </a:xfrm>
          <a:prstGeom prst="ellipse">
            <a:avLst/>
          </a:prstGeom>
          <a:solidFill>
            <a:schemeClr val="bg1"/>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36" name="Oval 1035">
            <a:extLst>
              <a:ext uri="{FF2B5EF4-FFF2-40B4-BE49-F238E27FC236}">
                <a16:creationId xmlns:a16="http://schemas.microsoft.com/office/drawing/2014/main" id="{6C52A9C4-C7E5-3771-517D-8DC160D2D3E6}"/>
              </a:ext>
            </a:extLst>
          </p:cNvPr>
          <p:cNvSpPr/>
          <p:nvPr/>
        </p:nvSpPr>
        <p:spPr>
          <a:xfrm>
            <a:off x="4165600" y="3886200"/>
            <a:ext cx="406400" cy="458119"/>
          </a:xfrm>
          <a:prstGeom prst="ellipse">
            <a:avLst/>
          </a:prstGeom>
          <a:solidFill>
            <a:schemeClr val="bg1"/>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32" name="Oval 1031">
            <a:extLst>
              <a:ext uri="{FF2B5EF4-FFF2-40B4-BE49-F238E27FC236}">
                <a16:creationId xmlns:a16="http://schemas.microsoft.com/office/drawing/2014/main" id="{232ADCEE-692F-5EF2-7762-C559DF0D58A5}"/>
              </a:ext>
            </a:extLst>
          </p:cNvPr>
          <p:cNvSpPr/>
          <p:nvPr/>
        </p:nvSpPr>
        <p:spPr>
          <a:xfrm>
            <a:off x="2477477" y="2971800"/>
            <a:ext cx="418123" cy="457200"/>
          </a:xfrm>
          <a:prstGeom prst="ellipse">
            <a:avLst/>
          </a:prstGeom>
          <a:solidFill>
            <a:schemeClr val="bg1"/>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8" name="Oval 1027">
            <a:extLst>
              <a:ext uri="{FF2B5EF4-FFF2-40B4-BE49-F238E27FC236}">
                <a16:creationId xmlns:a16="http://schemas.microsoft.com/office/drawing/2014/main" id="{3BF85CA8-99F4-ACDD-82BB-9D1CFB376D47}"/>
              </a:ext>
            </a:extLst>
          </p:cNvPr>
          <p:cNvSpPr/>
          <p:nvPr/>
        </p:nvSpPr>
        <p:spPr>
          <a:xfrm>
            <a:off x="878041" y="2152595"/>
            <a:ext cx="341159" cy="430075"/>
          </a:xfrm>
          <a:prstGeom prst="ellipse">
            <a:avLst/>
          </a:prstGeom>
          <a:solidFill>
            <a:schemeClr val="bg1"/>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Rounded Rectangle 10"/>
          <p:cNvSpPr/>
          <p:nvPr/>
        </p:nvSpPr>
        <p:spPr>
          <a:xfrm>
            <a:off x="878042"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08214"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8" name="TextBox 17">
            <a:extLst>
              <a:ext uri="{FF2B5EF4-FFF2-40B4-BE49-F238E27FC236}">
                <a16:creationId xmlns:a16="http://schemas.microsoft.com/office/drawing/2014/main" id="{8514929A-D5FC-4F66-8951-74EDFD16573E}"/>
              </a:ext>
            </a:extLst>
          </p:cNvPr>
          <p:cNvSpPr txBox="1"/>
          <p:nvPr/>
        </p:nvSpPr>
        <p:spPr>
          <a:xfrm>
            <a:off x="1491849" y="1011705"/>
            <a:ext cx="10490529" cy="523220"/>
          </a:xfrm>
          <a:prstGeom prst="rect">
            <a:avLst/>
          </a:prstGeom>
          <a:noFill/>
        </p:spPr>
        <p:txBody>
          <a:bodyPr wrap="square">
            <a:spAutoFit/>
          </a:bodyPr>
          <a:lstStyle/>
          <a:p>
            <a:r>
              <a:rPr lang="en-US" sz="2800" b="1" dirty="0">
                <a:cs typeface="Arial" panose="020B0604020202020204" pitchFamily="34" charset="0"/>
              </a:rPr>
              <a:t>Read the news items again and choose the best answer</a:t>
            </a:r>
          </a:p>
        </p:txBody>
      </p:sp>
      <p:sp>
        <p:nvSpPr>
          <p:cNvPr id="19" name="Rectangle 18"/>
          <p:cNvSpPr/>
          <p:nvPr/>
        </p:nvSpPr>
        <p:spPr>
          <a:xfrm>
            <a:off x="0" y="1"/>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514929A-D5FC-4F66-8951-74EDFD16573E}"/>
              </a:ext>
            </a:extLst>
          </p:cNvPr>
          <p:cNvSpPr txBox="1"/>
          <p:nvPr/>
        </p:nvSpPr>
        <p:spPr>
          <a:xfrm>
            <a:off x="494438" y="123936"/>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WHILE-READING</a:t>
            </a:r>
          </a:p>
        </p:txBody>
      </p:sp>
      <p:sp>
        <p:nvSpPr>
          <p:cNvPr id="8" name="TextBox 7">
            <a:extLst>
              <a:ext uri="{FF2B5EF4-FFF2-40B4-BE49-F238E27FC236}">
                <a16:creationId xmlns:a16="http://schemas.microsoft.com/office/drawing/2014/main" id="{38A8CD50-B0DE-A318-CFE5-93D1D7DD4761}"/>
              </a:ext>
            </a:extLst>
          </p:cNvPr>
          <p:cNvSpPr txBox="1"/>
          <p:nvPr/>
        </p:nvSpPr>
        <p:spPr>
          <a:xfrm>
            <a:off x="711200" y="1722520"/>
            <a:ext cx="9702800" cy="460895"/>
          </a:xfrm>
          <a:prstGeom prst="rect">
            <a:avLst/>
          </a:prstGeom>
          <a:noFill/>
        </p:spPr>
        <p:txBody>
          <a:bodyPr wrap="square">
            <a:spAutoFit/>
          </a:bodyPr>
          <a:lstStyle/>
          <a:p>
            <a:pPr marL="457223">
              <a:lnSpc>
                <a:spcPct val="107000"/>
              </a:lnSpc>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6" name="TextBox 25">
            <a:extLst>
              <a:ext uri="{FF2B5EF4-FFF2-40B4-BE49-F238E27FC236}">
                <a16:creationId xmlns:a16="http://schemas.microsoft.com/office/drawing/2014/main" id="{36A99546-A5FD-DDE6-056A-49995FC2F64C}"/>
              </a:ext>
            </a:extLst>
          </p:cNvPr>
          <p:cNvSpPr txBox="1"/>
          <p:nvPr/>
        </p:nvSpPr>
        <p:spPr>
          <a:xfrm>
            <a:off x="482715" y="1819460"/>
            <a:ext cx="11697562" cy="4414606"/>
          </a:xfrm>
          <a:prstGeom prst="rect">
            <a:avLst/>
          </a:prstGeom>
          <a:noFill/>
        </p:spPr>
        <p:txBody>
          <a:bodyPr wrap="square">
            <a:spAutoFit/>
          </a:bodyPr>
          <a:lstStyle/>
          <a:p>
            <a:r>
              <a:rPr lang="en-US" sz="2400" dirty="0">
                <a:solidFill>
                  <a:schemeClr val="accent2"/>
                </a:solidFill>
              </a:rPr>
              <a:t>    1.How many students visited the AKC last week?</a:t>
            </a:r>
          </a:p>
          <a:p>
            <a:r>
              <a:rPr lang="en-US" sz="2400" dirty="0">
                <a:solidFill>
                  <a:schemeClr val="accent2"/>
                </a:solidFill>
              </a:rPr>
              <a:t>      A.121		 B. 212			C. 211</a:t>
            </a:r>
          </a:p>
          <a:p>
            <a:pPr marL="304815">
              <a:lnSpc>
                <a:spcPct val="107000"/>
              </a:lnSpc>
              <a:spcAft>
                <a:spcPts val="533"/>
              </a:spcAft>
            </a:pPr>
            <a:r>
              <a:rPr lang="en-US" sz="2400" kern="1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2.How long will SSEAYP participants stay together on board the ship?</a:t>
            </a:r>
          </a:p>
          <a:p>
            <a:pPr marL="457223">
              <a:lnSpc>
                <a:spcPct val="107000"/>
              </a:lnSpc>
              <a:spcAft>
                <a:spcPts val="533"/>
              </a:spcAft>
            </a:pPr>
            <a:r>
              <a:rPr lang="en-US" sz="2400" kern="1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A.15 days	   B. 50 days		C. 50 day	</a:t>
            </a:r>
          </a:p>
          <a:p>
            <a:pPr marL="304815">
              <a:lnSpc>
                <a:spcPct val="107000"/>
              </a:lnSpc>
              <a:spcAft>
                <a:spcPts val="533"/>
              </a:spcAft>
            </a:pPr>
            <a:r>
              <a:rPr lang="en-US" sz="2400" kern="1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3.What will participants in SSEAYP discuss besides youth issues?</a:t>
            </a:r>
          </a:p>
          <a:p>
            <a:pPr marL="457223">
              <a:lnSpc>
                <a:spcPct val="107000"/>
              </a:lnSpc>
              <a:spcAft>
                <a:spcPts val="533"/>
              </a:spcAft>
            </a:pPr>
            <a:r>
              <a:rPr lang="en-US" sz="2400" kern="100" dirty="0" err="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A.current</a:t>
            </a:r>
            <a:r>
              <a:rPr lang="en-US" sz="2400" kern="1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cultural issues    B. current social issues           C. cultural issues</a:t>
            </a:r>
          </a:p>
          <a:p>
            <a:pPr marL="304815">
              <a:lnSpc>
                <a:spcPct val="107000"/>
              </a:lnSpc>
              <a:spcAft>
                <a:spcPts val="533"/>
              </a:spcAft>
            </a:pPr>
            <a:r>
              <a:rPr lang="en-US" sz="2400" kern="1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4.When did the ASEAN talk show on women in sport happen?</a:t>
            </a:r>
          </a:p>
          <a:p>
            <a:pPr marL="457223">
              <a:lnSpc>
                <a:spcPct val="107000"/>
              </a:lnSpc>
              <a:spcAft>
                <a:spcPts val="533"/>
              </a:spcAft>
            </a:pPr>
            <a:r>
              <a:rPr lang="en-US" sz="2400" kern="1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A.(in) November		B. (in) September	   C. (in) December</a:t>
            </a:r>
          </a:p>
          <a:p>
            <a:pPr marL="304815">
              <a:lnSpc>
                <a:spcPct val="107000"/>
              </a:lnSpc>
              <a:spcAft>
                <a:spcPts val="533"/>
              </a:spcAft>
            </a:pPr>
            <a:r>
              <a:rPr lang="en-US" sz="2400" kern="1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5.Where was the talk show shown live?</a:t>
            </a:r>
          </a:p>
          <a:p>
            <a:pPr marL="457223">
              <a:lnSpc>
                <a:spcPct val="107000"/>
              </a:lnSpc>
              <a:spcAft>
                <a:spcPts val="533"/>
              </a:spcAft>
            </a:pPr>
            <a:r>
              <a:rPr lang="en-US" sz="2400" kern="10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A.(on) ASEAN posters	  B. (on) the ASEAN webpage          C. (on) news apps</a:t>
            </a:r>
          </a:p>
        </p:txBody>
      </p:sp>
      <p:sp>
        <p:nvSpPr>
          <p:cNvPr id="1029" name="Rectangle 1028">
            <a:extLst>
              <a:ext uri="{FF2B5EF4-FFF2-40B4-BE49-F238E27FC236}">
                <a16:creationId xmlns:a16="http://schemas.microsoft.com/office/drawing/2014/main" id="{495CAAD0-596B-211D-05AE-AF60DB140874}"/>
              </a:ext>
            </a:extLst>
          </p:cNvPr>
          <p:cNvSpPr/>
          <p:nvPr/>
        </p:nvSpPr>
        <p:spPr>
          <a:xfrm>
            <a:off x="2412761" y="2226890"/>
            <a:ext cx="4765400" cy="3114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031" name="Picture 1030">
            <a:extLst>
              <a:ext uri="{FF2B5EF4-FFF2-40B4-BE49-F238E27FC236}">
                <a16:creationId xmlns:a16="http://schemas.microsoft.com/office/drawing/2014/main" id="{D1237F73-39B7-4E63-3C35-5A7EC78EA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2761" y="2161210"/>
            <a:ext cx="5160346" cy="419599"/>
          </a:xfrm>
          <a:prstGeom prst="rect">
            <a:avLst/>
          </a:prstGeom>
        </p:spPr>
      </p:pic>
      <p:sp>
        <p:nvSpPr>
          <p:cNvPr id="1033" name="Rectangle 1032">
            <a:extLst>
              <a:ext uri="{FF2B5EF4-FFF2-40B4-BE49-F238E27FC236}">
                <a16:creationId xmlns:a16="http://schemas.microsoft.com/office/drawing/2014/main" id="{BA340AC4-DB8D-BFA0-8C9A-71737B09DC47}"/>
              </a:ext>
            </a:extLst>
          </p:cNvPr>
          <p:cNvSpPr/>
          <p:nvPr/>
        </p:nvSpPr>
        <p:spPr>
          <a:xfrm>
            <a:off x="878041" y="2971800"/>
            <a:ext cx="1407959"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035" name="Picture 1034">
            <a:extLst>
              <a:ext uri="{FF2B5EF4-FFF2-40B4-BE49-F238E27FC236}">
                <a16:creationId xmlns:a16="http://schemas.microsoft.com/office/drawing/2014/main" id="{86F1F75E-1634-7E9A-1251-33D6DEC04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4596" y="2969658"/>
            <a:ext cx="3733800" cy="483144"/>
          </a:xfrm>
          <a:prstGeom prst="rect">
            <a:avLst/>
          </a:prstGeom>
        </p:spPr>
      </p:pic>
      <p:sp>
        <p:nvSpPr>
          <p:cNvPr id="1037" name="Rectangle 1036">
            <a:extLst>
              <a:ext uri="{FF2B5EF4-FFF2-40B4-BE49-F238E27FC236}">
                <a16:creationId xmlns:a16="http://schemas.microsoft.com/office/drawing/2014/main" id="{B018A273-476E-58DA-CDC4-CD79019A0315}"/>
              </a:ext>
            </a:extLst>
          </p:cNvPr>
          <p:cNvSpPr/>
          <p:nvPr/>
        </p:nvSpPr>
        <p:spPr>
          <a:xfrm>
            <a:off x="908213" y="3924719"/>
            <a:ext cx="3155787"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38" name="Rectangle 1037">
            <a:extLst>
              <a:ext uri="{FF2B5EF4-FFF2-40B4-BE49-F238E27FC236}">
                <a16:creationId xmlns:a16="http://schemas.microsoft.com/office/drawing/2014/main" id="{65A38FDB-6DB2-3BAF-C902-11CA68FB8F60}"/>
              </a:ext>
            </a:extLst>
          </p:cNvPr>
          <p:cNvSpPr/>
          <p:nvPr/>
        </p:nvSpPr>
        <p:spPr>
          <a:xfrm>
            <a:off x="7874000" y="3886200"/>
            <a:ext cx="3054187"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039" name="Picture 1038">
            <a:extLst>
              <a:ext uri="{FF2B5EF4-FFF2-40B4-BE49-F238E27FC236}">
                <a16:creationId xmlns:a16="http://schemas.microsoft.com/office/drawing/2014/main" id="{BCF0D165-BA1D-8CBF-58B5-E7AE813A82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107" y="3913871"/>
            <a:ext cx="4519833" cy="418681"/>
          </a:xfrm>
          <a:prstGeom prst="rect">
            <a:avLst/>
          </a:prstGeom>
        </p:spPr>
      </p:pic>
      <p:sp>
        <p:nvSpPr>
          <p:cNvPr id="1042" name="Rectangle 1041">
            <a:extLst>
              <a:ext uri="{FF2B5EF4-FFF2-40B4-BE49-F238E27FC236}">
                <a16:creationId xmlns:a16="http://schemas.microsoft.com/office/drawing/2014/main" id="{57BD1953-875F-8419-383E-87F30CC403C1}"/>
              </a:ext>
            </a:extLst>
          </p:cNvPr>
          <p:cNvSpPr/>
          <p:nvPr/>
        </p:nvSpPr>
        <p:spPr>
          <a:xfrm>
            <a:off x="711200" y="4838854"/>
            <a:ext cx="5791200" cy="4336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43" name="Rectangle 1042">
            <a:extLst>
              <a:ext uri="{FF2B5EF4-FFF2-40B4-BE49-F238E27FC236}">
                <a16:creationId xmlns:a16="http://schemas.microsoft.com/office/drawing/2014/main" id="{C5139DAC-4C02-7677-D286-280C67894533}"/>
              </a:ext>
            </a:extLst>
          </p:cNvPr>
          <p:cNvSpPr/>
          <p:nvPr/>
        </p:nvSpPr>
        <p:spPr>
          <a:xfrm>
            <a:off x="863600" y="5775297"/>
            <a:ext cx="3054187" cy="4300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44" name="Rectangle 1043">
            <a:extLst>
              <a:ext uri="{FF2B5EF4-FFF2-40B4-BE49-F238E27FC236}">
                <a16:creationId xmlns:a16="http://schemas.microsoft.com/office/drawing/2014/main" id="{B25CD5DB-1411-93E8-E8A8-5EC609C0E6D2}"/>
              </a:ext>
            </a:extLst>
          </p:cNvPr>
          <p:cNvSpPr/>
          <p:nvPr/>
        </p:nvSpPr>
        <p:spPr>
          <a:xfrm>
            <a:off x="8483600" y="5698180"/>
            <a:ext cx="3054187" cy="4300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045" name="Picture 1044">
            <a:extLst>
              <a:ext uri="{FF2B5EF4-FFF2-40B4-BE49-F238E27FC236}">
                <a16:creationId xmlns:a16="http://schemas.microsoft.com/office/drawing/2014/main" id="{A85AAF34-4A6B-E826-1C2D-E34734876E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7480" y="4822571"/>
            <a:ext cx="4665910" cy="412337"/>
          </a:xfrm>
          <a:prstGeom prst="rect">
            <a:avLst/>
          </a:prstGeom>
        </p:spPr>
      </p:pic>
      <p:pic>
        <p:nvPicPr>
          <p:cNvPr id="1046" name="Picture 1045">
            <a:extLst>
              <a:ext uri="{FF2B5EF4-FFF2-40B4-BE49-F238E27FC236}">
                <a16:creationId xmlns:a16="http://schemas.microsoft.com/office/drawing/2014/main" id="{39683FFB-E52D-DB34-278D-F8BD80B2DF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4637" y="5440456"/>
            <a:ext cx="3651124" cy="817920"/>
          </a:xfrm>
          <a:prstGeom prst="rect">
            <a:avLst/>
          </a:prstGeom>
        </p:spPr>
      </p:pic>
    </p:spTree>
    <p:extLst>
      <p:ext uri="{BB962C8B-B14F-4D97-AF65-F5344CB8AC3E}">
        <p14:creationId xmlns:p14="http://schemas.microsoft.com/office/powerpoint/2010/main" val="373591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heel(1)">
                                      <p:cBhvr>
                                        <p:cTn id="18" dur="20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032"/>
                                        </p:tgtEl>
                                        <p:attrNameLst>
                                          <p:attrName>style.visibility</p:attrName>
                                        </p:attrNameLst>
                                      </p:cBhvr>
                                      <p:to>
                                        <p:strVal val="visible"/>
                                      </p:to>
                                    </p:set>
                                    <p:animEffect transition="in" filter="wheel(1)">
                                      <p:cBhvr>
                                        <p:cTn id="29" dur="2000"/>
                                        <p:tgtEl>
                                          <p:spTgt spid="103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3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03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036"/>
                                        </p:tgtEl>
                                        <p:attrNameLst>
                                          <p:attrName>style.visibility</p:attrName>
                                        </p:attrNameLst>
                                      </p:cBhvr>
                                      <p:to>
                                        <p:strVal val="visible"/>
                                      </p:to>
                                    </p:set>
                                    <p:animEffect transition="in" filter="wheel(1)">
                                      <p:cBhvr>
                                        <p:cTn id="40" dur="2000"/>
                                        <p:tgtEl>
                                          <p:spTgt spid="103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040"/>
                                        </p:tgtEl>
                                        <p:attrNameLst>
                                          <p:attrName>style.visibility</p:attrName>
                                        </p:attrNameLst>
                                      </p:cBhvr>
                                      <p:to>
                                        <p:strVal val="visible"/>
                                      </p:to>
                                    </p:set>
                                    <p:animEffect transition="in" filter="wheel(1)">
                                      <p:cBhvr>
                                        <p:cTn id="53" dur="2000"/>
                                        <p:tgtEl>
                                          <p:spTgt spid="1040"/>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042"/>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04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1041"/>
                                        </p:tgtEl>
                                        <p:attrNameLst>
                                          <p:attrName>style.visibility</p:attrName>
                                        </p:attrNameLst>
                                      </p:cBhvr>
                                      <p:to>
                                        <p:strVal val="visible"/>
                                      </p:to>
                                    </p:set>
                                    <p:animEffect transition="in" filter="wheel(1)">
                                      <p:cBhvr>
                                        <p:cTn id="64" dur="2000"/>
                                        <p:tgtEl>
                                          <p:spTgt spid="104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4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4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animBg="1"/>
      <p:bldP spid="1040" grpId="0" animBg="1"/>
      <p:bldP spid="1036" grpId="0" animBg="1"/>
      <p:bldP spid="1032" grpId="0" animBg="1"/>
      <p:bldP spid="1028" grpId="0" animBg="1"/>
      <p:bldP spid="18" grpId="0"/>
      <p:bldP spid="26" grpId="0"/>
      <p:bldP spid="1029" grpId="0" animBg="1"/>
      <p:bldP spid="1033" grpId="0" animBg="1"/>
      <p:bldP spid="1037" grpId="0" animBg="1"/>
      <p:bldP spid="1038" grpId="0" animBg="1"/>
      <p:bldP spid="1042" grpId="0" animBg="1"/>
      <p:bldP spid="1043" grpId="0" animBg="1"/>
      <p:bldP spid="10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78042"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08214"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434266" y="923932"/>
            <a:ext cx="10490529" cy="995016"/>
          </a:xfrm>
          <a:prstGeom prst="rect">
            <a:avLst/>
          </a:prstGeom>
          <a:noFill/>
        </p:spPr>
        <p:txBody>
          <a:bodyPr wrap="square">
            <a:spAutoFit/>
          </a:bodyPr>
          <a:lstStyle/>
          <a:p>
            <a:r>
              <a:rPr lang="en-US" sz="2933" b="1" dirty="0">
                <a:cs typeface="Arial" panose="020B0604020202020204" pitchFamily="34" charset="0"/>
              </a:rPr>
              <a:t>Work in groups of five. Read the paragraph again decide the statement True or False</a:t>
            </a:r>
          </a:p>
        </p:txBody>
      </p:sp>
      <p:sp>
        <p:nvSpPr>
          <p:cNvPr id="11" name="Rectangle 10"/>
          <p:cNvSpPr/>
          <p:nvPr/>
        </p:nvSpPr>
        <p:spPr>
          <a:xfrm>
            <a:off x="0" y="1"/>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6"/>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POST-READING</a:t>
            </a:r>
          </a:p>
        </p:txBody>
      </p:sp>
      <p:graphicFrame>
        <p:nvGraphicFramePr>
          <p:cNvPr id="6" name="Table 5">
            <a:extLst>
              <a:ext uri="{FF2B5EF4-FFF2-40B4-BE49-F238E27FC236}">
                <a16:creationId xmlns:a16="http://schemas.microsoft.com/office/drawing/2014/main" id="{302837EA-00A1-1AD0-FB61-3CC97934F4E1}"/>
              </a:ext>
            </a:extLst>
          </p:cNvPr>
          <p:cNvGraphicFramePr>
            <a:graphicFrameLocks noGrp="1"/>
          </p:cNvGraphicFramePr>
          <p:nvPr/>
        </p:nvGraphicFramePr>
        <p:xfrm>
          <a:off x="0" y="1788683"/>
          <a:ext cx="12192000" cy="6156960"/>
        </p:xfrm>
        <a:graphic>
          <a:graphicData uri="http://schemas.openxmlformats.org/drawingml/2006/table">
            <a:tbl>
              <a:tblPr firstRow="1" bandRow="1">
                <a:tableStyleId>{5C22544A-7EE6-4342-B048-85BDC9FD1C3A}</a:tableStyleId>
              </a:tblPr>
              <a:tblGrid>
                <a:gridCol w="10267387">
                  <a:extLst>
                    <a:ext uri="{9D8B030D-6E8A-4147-A177-3AD203B41FA5}">
                      <a16:colId xmlns:a16="http://schemas.microsoft.com/office/drawing/2014/main" val="3388872843"/>
                    </a:ext>
                  </a:extLst>
                </a:gridCol>
                <a:gridCol w="995308">
                  <a:extLst>
                    <a:ext uri="{9D8B030D-6E8A-4147-A177-3AD203B41FA5}">
                      <a16:colId xmlns:a16="http://schemas.microsoft.com/office/drawing/2014/main" val="1988645224"/>
                    </a:ext>
                  </a:extLst>
                </a:gridCol>
                <a:gridCol w="929305">
                  <a:extLst>
                    <a:ext uri="{9D8B030D-6E8A-4147-A177-3AD203B41FA5}">
                      <a16:colId xmlns:a16="http://schemas.microsoft.com/office/drawing/2014/main" val="1783350616"/>
                    </a:ext>
                  </a:extLst>
                </a:gridCol>
              </a:tblGrid>
              <a:tr h="426720">
                <a:tc>
                  <a:txBody>
                    <a:bodyPr/>
                    <a:lstStyle/>
                    <a:p>
                      <a:endParaRPr lang="en-US" sz="1200" dirty="0"/>
                    </a:p>
                  </a:txBody>
                  <a:tcPr marL="60960" marR="60960" marT="30480" marB="30480"/>
                </a:tc>
                <a:tc>
                  <a:txBody>
                    <a:bodyPr/>
                    <a:lstStyle/>
                    <a:p>
                      <a:r>
                        <a:rPr lang="en-US" sz="2400" dirty="0"/>
                        <a:t>TRUE</a:t>
                      </a:r>
                    </a:p>
                  </a:txBody>
                  <a:tcPr marL="60960" marR="60960" marT="30480" marB="30480"/>
                </a:tc>
                <a:tc>
                  <a:txBody>
                    <a:bodyPr/>
                    <a:lstStyle/>
                    <a:p>
                      <a:r>
                        <a:rPr lang="en-US" sz="2400" dirty="0"/>
                        <a:t>FALSE</a:t>
                      </a:r>
                    </a:p>
                  </a:txBody>
                  <a:tcPr marL="60960" marR="60960" marT="30480" marB="30480"/>
                </a:tc>
                <a:extLst>
                  <a:ext uri="{0D108BD9-81ED-4DB2-BD59-A6C34878D82A}">
                    <a16:rowId xmlns:a16="http://schemas.microsoft.com/office/drawing/2014/main" val="1683770612"/>
                  </a:ext>
                </a:extLst>
              </a:tr>
              <a:tr h="5730240">
                <a:tc>
                  <a:txBody>
                    <a:bodyPr/>
                    <a:lstStyle/>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Last month, the AKC welcomed 121 Korean and Asian students from six schools.</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Students learnt about ASEAN members, and discussed why ASEAN was important to Korea, and how to strengthen ASEAN-Korea relations </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Young people on the SSEAYP will have the opportunity to take part in exciting discussions on current cultural and youth issues, and eye-opening cultural exchanges.</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 ASEAN talk show on women in sport’s goal was promoting gender equality in and through sport.</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Women and girls should be given more opportunities to play sports and represent their countries at international events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lang="en-US" sz="1200" dirty="0"/>
                    </a:p>
                  </a:txBody>
                  <a:tcPr marL="60960" marR="60960" marT="30480" marB="30480"/>
                </a:tc>
                <a:tc>
                  <a:txBody>
                    <a:bodyPr/>
                    <a:lstStyle/>
                    <a:p>
                      <a:endParaRPr lang="en-US" sz="1200" dirty="0"/>
                    </a:p>
                    <a:p>
                      <a:endParaRPr lang="en-US" sz="1200" dirty="0"/>
                    </a:p>
                    <a:p>
                      <a:endParaRPr lang="en-US" sz="1200" dirty="0"/>
                    </a:p>
                    <a:p>
                      <a:endParaRPr lang="en-US" sz="1200" dirty="0"/>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srgbClr val="FF0000"/>
                        </a:solidFill>
                      </a:endParaRPr>
                    </a:p>
                    <a:p>
                      <a:endParaRPr lang="en-US" sz="1200" dirty="0"/>
                    </a:p>
                    <a:p>
                      <a:endParaRPr lang="en-US" sz="1200" dirty="0"/>
                    </a:p>
                    <a:p>
                      <a:endParaRPr lang="en-US" sz="1200" dirty="0"/>
                    </a:p>
                    <a:p>
                      <a:endParaRPr lang="en-US" sz="1200" dirty="0"/>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srgbClr val="FF0000"/>
                        </a:solidFil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srgbClr val="FF0000"/>
                        </a:solidFil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srgbClr val="FF0000"/>
                        </a:solidFil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srgbClr val="FF0000"/>
                        </a:solidFill>
                      </a:endParaRPr>
                    </a:p>
                    <a:p>
                      <a:endParaRPr lang="en-US" sz="1200" dirty="0"/>
                    </a:p>
                  </a:txBody>
                  <a:tcPr marL="60960" marR="60960" marT="30480" marB="30480"/>
                </a:tc>
                <a:tc>
                  <a:txBody>
                    <a:bodyPr/>
                    <a:lstStyle/>
                    <a:p>
                      <a:endParaRPr lang="en-US" sz="1200" dirty="0"/>
                    </a:p>
                  </a:txBody>
                  <a:tcPr marL="60960" marR="60960" marT="30480" marB="30480"/>
                </a:tc>
                <a:extLst>
                  <a:ext uri="{0D108BD9-81ED-4DB2-BD59-A6C34878D82A}">
                    <a16:rowId xmlns:a16="http://schemas.microsoft.com/office/drawing/2014/main" val="4146843724"/>
                  </a:ext>
                </a:extLst>
              </a:tr>
            </a:tbl>
          </a:graphicData>
        </a:graphic>
      </p:graphicFrame>
      <p:sp>
        <p:nvSpPr>
          <p:cNvPr id="7" name="TextBox 6">
            <a:extLst>
              <a:ext uri="{FF2B5EF4-FFF2-40B4-BE49-F238E27FC236}">
                <a16:creationId xmlns:a16="http://schemas.microsoft.com/office/drawing/2014/main" id="{5F065CE7-4398-5D5E-C2D9-5E8A487C2E8C}"/>
              </a:ext>
            </a:extLst>
          </p:cNvPr>
          <p:cNvSpPr txBox="1"/>
          <p:nvPr/>
        </p:nvSpPr>
        <p:spPr>
          <a:xfrm>
            <a:off x="11531600" y="2413000"/>
            <a:ext cx="94143" cy="584775"/>
          </a:xfrm>
          <a:prstGeom prst="rect">
            <a:avLst/>
          </a:prstGeom>
          <a:noFill/>
        </p:spPr>
        <p:txBody>
          <a:bodyPr wrap="squar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sp>
        <p:nvSpPr>
          <p:cNvPr id="8" name="TextBox 7">
            <a:extLst>
              <a:ext uri="{FF2B5EF4-FFF2-40B4-BE49-F238E27FC236}">
                <a16:creationId xmlns:a16="http://schemas.microsoft.com/office/drawing/2014/main" id="{BE3AC24E-74C7-9199-FC40-FA5977BEB721}"/>
              </a:ext>
            </a:extLst>
          </p:cNvPr>
          <p:cNvSpPr txBox="1"/>
          <p:nvPr/>
        </p:nvSpPr>
        <p:spPr>
          <a:xfrm>
            <a:off x="10461071" y="4969702"/>
            <a:ext cx="406400" cy="646331"/>
          </a:xfrm>
          <a:prstGeom prst="rect">
            <a:avLst/>
          </a:prstGeom>
          <a:noFill/>
        </p:spPr>
        <p:txBody>
          <a:bodyPr wrap="square" rtlCol="0">
            <a:spAutoFit/>
          </a:bodyPr>
          <a:lstStyle/>
          <a:p>
            <a:r>
              <a:rPr lang="en-US" sz="3600" dirty="0">
                <a:solidFill>
                  <a:srgbClr val="FF0000"/>
                </a:solidFill>
                <a:sym typeface="Wingdings" panose="05000000000000000000" pitchFamily="2" charset="2"/>
              </a:rPr>
              <a:t></a:t>
            </a:r>
            <a:endParaRPr lang="en-US" sz="3600" dirty="0">
              <a:solidFill>
                <a:srgbClr val="FF0000"/>
              </a:solidFill>
            </a:endParaRPr>
          </a:p>
        </p:txBody>
      </p:sp>
      <p:sp>
        <p:nvSpPr>
          <p:cNvPr id="9" name="TextBox 8">
            <a:extLst>
              <a:ext uri="{FF2B5EF4-FFF2-40B4-BE49-F238E27FC236}">
                <a16:creationId xmlns:a16="http://schemas.microsoft.com/office/drawing/2014/main" id="{6206C84D-9E14-7B78-A1F6-182F33A5EAEB}"/>
              </a:ext>
            </a:extLst>
          </p:cNvPr>
          <p:cNvSpPr txBox="1"/>
          <p:nvPr/>
        </p:nvSpPr>
        <p:spPr>
          <a:xfrm>
            <a:off x="10363200" y="3121224"/>
            <a:ext cx="195743" cy="646331"/>
          </a:xfrm>
          <a:prstGeom prst="rect">
            <a:avLst/>
          </a:prstGeom>
          <a:noFill/>
        </p:spPr>
        <p:txBody>
          <a:bodyPr wrap="square" rtlCol="0">
            <a:spAutoFit/>
          </a:bodyPr>
          <a:lstStyle/>
          <a:p>
            <a:pPr defTabSz="609630">
              <a:defRPr/>
            </a:pPr>
            <a:r>
              <a:rPr lang="en-US" sz="3600" kern="0" dirty="0">
                <a:solidFill>
                  <a:srgbClr val="FF0000"/>
                </a:solidFill>
                <a:sym typeface="Wingdings" panose="05000000000000000000" pitchFamily="2" charset="2"/>
              </a:rPr>
              <a:t></a:t>
            </a:r>
            <a:endParaRPr lang="en-US" sz="3600" kern="0" dirty="0">
              <a:solidFill>
                <a:srgbClr val="FF0000"/>
              </a:solidFill>
            </a:endParaRPr>
          </a:p>
        </p:txBody>
      </p:sp>
      <p:sp>
        <p:nvSpPr>
          <p:cNvPr id="10" name="TextBox 9">
            <a:extLst>
              <a:ext uri="{FF2B5EF4-FFF2-40B4-BE49-F238E27FC236}">
                <a16:creationId xmlns:a16="http://schemas.microsoft.com/office/drawing/2014/main" id="{C1A71731-0121-C472-CF67-0E8FBD2F3771}"/>
              </a:ext>
            </a:extLst>
          </p:cNvPr>
          <p:cNvSpPr txBox="1"/>
          <p:nvPr/>
        </p:nvSpPr>
        <p:spPr>
          <a:xfrm>
            <a:off x="11434266" y="3891003"/>
            <a:ext cx="406400" cy="646331"/>
          </a:xfrm>
          <a:prstGeom prst="rect">
            <a:avLst/>
          </a:prstGeom>
          <a:noFill/>
        </p:spPr>
        <p:txBody>
          <a:bodyPr wrap="square" rtlCol="0">
            <a:spAutoFit/>
          </a:bodyPr>
          <a:lstStyle/>
          <a:p>
            <a:r>
              <a:rPr lang="en-US" sz="3600" dirty="0">
                <a:solidFill>
                  <a:srgbClr val="FF0000"/>
                </a:solidFill>
                <a:sym typeface="Wingdings" panose="05000000000000000000" pitchFamily="2" charset="2"/>
              </a:rPr>
              <a:t></a:t>
            </a:r>
            <a:endParaRPr lang="en-US" sz="3600" dirty="0">
              <a:solidFill>
                <a:srgbClr val="FF0000"/>
              </a:solidFill>
            </a:endParaRPr>
          </a:p>
        </p:txBody>
      </p:sp>
      <p:sp>
        <p:nvSpPr>
          <p:cNvPr id="16" name="TextBox 15">
            <a:extLst>
              <a:ext uri="{FF2B5EF4-FFF2-40B4-BE49-F238E27FC236}">
                <a16:creationId xmlns:a16="http://schemas.microsoft.com/office/drawing/2014/main" id="{DE780098-2C17-1FEA-1F19-5D6440B34E2D}"/>
              </a:ext>
            </a:extLst>
          </p:cNvPr>
          <p:cNvSpPr txBox="1"/>
          <p:nvPr/>
        </p:nvSpPr>
        <p:spPr>
          <a:xfrm>
            <a:off x="10461071" y="5871044"/>
            <a:ext cx="406400" cy="646331"/>
          </a:xfrm>
          <a:prstGeom prst="rect">
            <a:avLst/>
          </a:prstGeom>
          <a:noFill/>
        </p:spPr>
        <p:txBody>
          <a:bodyPr wrap="square" rtlCol="0">
            <a:spAutoFit/>
          </a:bodyPr>
          <a:lstStyle/>
          <a:p>
            <a:r>
              <a:rPr lang="en-US" sz="3600" dirty="0">
                <a:solidFill>
                  <a:srgbClr val="FF0000"/>
                </a:solidFill>
                <a:sym typeface="Wingdings" panose="05000000000000000000" pitchFamily="2" charset="2"/>
              </a:rPr>
              <a:t></a:t>
            </a:r>
            <a:endParaRPr lang="en-US" sz="3600" dirty="0">
              <a:solidFill>
                <a:srgbClr val="FF0000"/>
              </a:solidFill>
            </a:endParaRPr>
          </a:p>
        </p:txBody>
      </p:sp>
      <p:sp>
        <p:nvSpPr>
          <p:cNvPr id="2" name="TextBox 1">
            <a:extLst>
              <a:ext uri="{FF2B5EF4-FFF2-40B4-BE49-F238E27FC236}">
                <a16:creationId xmlns:a16="http://schemas.microsoft.com/office/drawing/2014/main" id="{331CA986-0D97-9CDD-555F-5DFBE5428148}"/>
              </a:ext>
            </a:extLst>
          </p:cNvPr>
          <p:cNvSpPr txBox="1"/>
          <p:nvPr/>
        </p:nvSpPr>
        <p:spPr>
          <a:xfrm>
            <a:off x="1663939" y="2567226"/>
            <a:ext cx="3810000" cy="584775"/>
          </a:xfrm>
          <a:prstGeom prst="rect">
            <a:avLst/>
          </a:prstGeom>
          <a:noFill/>
        </p:spPr>
        <p:txBody>
          <a:bodyPr wrap="square" rtlCol="0">
            <a:spAutoFit/>
          </a:bodyPr>
          <a:lstStyle/>
          <a:p>
            <a:r>
              <a:rPr lang="en-US" sz="3200" dirty="0"/>
              <a:t>=&gt; </a:t>
            </a:r>
            <a:r>
              <a:rPr lang="en-US" sz="3200" dirty="0">
                <a:highlight>
                  <a:srgbClr val="00FF00"/>
                </a:highlight>
              </a:rPr>
              <a:t>Last week</a:t>
            </a:r>
          </a:p>
        </p:txBody>
      </p:sp>
      <p:sp>
        <p:nvSpPr>
          <p:cNvPr id="17" name="TextBox 16">
            <a:extLst>
              <a:ext uri="{FF2B5EF4-FFF2-40B4-BE49-F238E27FC236}">
                <a16:creationId xmlns:a16="http://schemas.microsoft.com/office/drawing/2014/main" id="{A339F790-8632-C51D-4FA5-684EBD19B682}"/>
              </a:ext>
            </a:extLst>
          </p:cNvPr>
          <p:cNvSpPr txBox="1"/>
          <p:nvPr/>
        </p:nvSpPr>
        <p:spPr>
          <a:xfrm>
            <a:off x="1669690" y="4506556"/>
            <a:ext cx="4025661" cy="584775"/>
          </a:xfrm>
          <a:prstGeom prst="rect">
            <a:avLst/>
          </a:prstGeom>
          <a:noFill/>
        </p:spPr>
        <p:txBody>
          <a:bodyPr wrap="square" rtlCol="0">
            <a:spAutoFit/>
          </a:bodyPr>
          <a:lstStyle/>
          <a:p>
            <a:r>
              <a:rPr lang="en-US" sz="3200" dirty="0"/>
              <a:t>=&gt; </a:t>
            </a:r>
            <a:r>
              <a:rPr lang="en-US" sz="3200" dirty="0">
                <a:highlight>
                  <a:srgbClr val="00FF00"/>
                </a:highlight>
              </a:rPr>
              <a:t>Current social</a:t>
            </a:r>
          </a:p>
        </p:txBody>
      </p:sp>
      <p:cxnSp>
        <p:nvCxnSpPr>
          <p:cNvPr id="19" name="Straight Connector 18">
            <a:extLst>
              <a:ext uri="{FF2B5EF4-FFF2-40B4-BE49-F238E27FC236}">
                <a16:creationId xmlns:a16="http://schemas.microsoft.com/office/drawing/2014/main" id="{5BE17AC0-8575-32EC-2A23-4E2DBA558DD9}"/>
              </a:ext>
            </a:extLst>
          </p:cNvPr>
          <p:cNvCxnSpPr/>
          <p:nvPr/>
        </p:nvCxnSpPr>
        <p:spPr>
          <a:xfrm>
            <a:off x="427225" y="2567225"/>
            <a:ext cx="1365852" cy="0"/>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C3AC6614-0C7B-6B0F-07B7-846123758131}"/>
              </a:ext>
            </a:extLst>
          </p:cNvPr>
          <p:cNvCxnSpPr>
            <a:cxnSpLocks/>
          </p:cNvCxnSpPr>
          <p:nvPr/>
        </p:nvCxnSpPr>
        <p:spPr>
          <a:xfrm>
            <a:off x="2274237" y="4529947"/>
            <a:ext cx="1825323" cy="0"/>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763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 calcmode="lin" valueType="num">
                                      <p:cBhvr additive="base">
                                        <p:cTn id="3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 calcmode="lin" valueType="num">
                                      <p:cBhvr additive="base">
                                        <p:cTn id="5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6">
                                            <p:txEl>
                                              <p:pRg st="0" end="0"/>
                                            </p:txEl>
                                          </p:spTgt>
                                        </p:tgtEl>
                                        <p:attrNameLst>
                                          <p:attrName>style.visibility</p:attrName>
                                        </p:attrNameLst>
                                      </p:cBhvr>
                                      <p:to>
                                        <p:strVal val="visible"/>
                                      </p:to>
                                    </p:set>
                                    <p:anim calcmode="lin" valueType="num">
                                      <p:cBhvr additive="base">
                                        <p:cTn id="6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5"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8" y="1139207"/>
            <a:ext cx="7947041" cy="646331"/>
          </a:xfrm>
          <a:prstGeom prst="rect">
            <a:avLst/>
          </a:prstGeom>
        </p:spPr>
        <p:txBody>
          <a:bodyPr wrap="square">
            <a:spAutoFit/>
          </a:bodyPr>
          <a:lstStyle/>
          <a:p>
            <a:pPr algn="just"/>
            <a:r>
              <a:rPr lang="en-US" sz="36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1018315" y="2004079"/>
            <a:ext cx="10124040" cy="2970685"/>
          </a:xfrm>
          <a:prstGeom prst="rect">
            <a:avLst/>
          </a:prstGeom>
          <a:noFill/>
        </p:spPr>
        <p:txBody>
          <a:bodyPr wrap="square" rtlCol="0">
            <a:spAutoFit/>
          </a:bodyPr>
          <a:lstStyle/>
          <a:p>
            <a:pPr>
              <a:lnSpc>
                <a:spcPct val="150000"/>
              </a:lnSpc>
            </a:pPr>
            <a:r>
              <a:rPr lang="vi-VN"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have you learnt today?</a:t>
            </a:r>
            <a:endPar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23" indent="-457223">
              <a:lnSpc>
                <a:spcPct val="150000"/>
              </a:lnSpc>
              <a:buFont typeface="Arial" panose="020B0604020202020204" pitchFamily="34" charset="0"/>
              <a:buChar char="•"/>
            </a:pPr>
            <a:r>
              <a:rPr lang="en-US" sz="3200" dirty="0">
                <a:latin typeface="Calibri" panose="020F0502020204030204" pitchFamily="34" charset="0"/>
                <a:cs typeface="Calibri" panose="020F0502020204030204" pitchFamily="34" charset="0"/>
              </a:rPr>
              <a:t>Read for main ideas and specific information in news items about ASEAN countries.</a:t>
            </a:r>
          </a:p>
          <a:p>
            <a:pPr marL="457223" indent="-457223">
              <a:lnSpc>
                <a:spcPct val="150000"/>
              </a:lnSpc>
              <a:buFont typeface="Arial" panose="020B0604020202020204" pitchFamily="34" charset="0"/>
              <a:buChar char="•"/>
            </a:pPr>
            <a:r>
              <a:rPr lang="en-US" sz="3200">
                <a:latin typeface="Calibri" panose="020F0502020204030204" pitchFamily="34" charset="0"/>
                <a:cs typeface="Calibri" panose="020F0502020204030204" pitchFamily="34" charset="0"/>
              </a:rPr>
              <a:t>New vocabulary words</a:t>
            </a:r>
            <a:endParaRPr lang="en-US" sz="3200" dirty="0">
              <a:latin typeface="Calibri" panose="020F0502020204030204" pitchFamily="34" charset="0"/>
              <a:cs typeface="Calibri" panose="020F0502020204030204" pitchFamily="34" charset="0"/>
            </a:endParaRPr>
          </a:p>
        </p:txBody>
      </p:sp>
      <p:sp>
        <p:nvSpPr>
          <p:cNvPr id="10" name="Rectangle 9"/>
          <p:cNvSpPr/>
          <p:nvPr/>
        </p:nvSpPr>
        <p:spPr>
          <a:xfrm>
            <a:off x="0" y="1"/>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514929A-D5FC-4F66-8951-74EDFD16573E}"/>
              </a:ext>
            </a:extLst>
          </p:cNvPr>
          <p:cNvSpPr txBox="1"/>
          <p:nvPr/>
        </p:nvSpPr>
        <p:spPr>
          <a:xfrm>
            <a:off x="494438" y="123936"/>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805954" y="2096319"/>
            <a:ext cx="8753494" cy="2315821"/>
          </a:xfrm>
          <a:noFill/>
        </p:spPr>
        <p:txBody>
          <a:bodyPr anchor="t"/>
          <a:lstStyle/>
          <a:p>
            <a:pPr marL="482624" indent="-342917" algn="l">
              <a:lnSpc>
                <a:spcPct val="150000"/>
              </a:lnSpc>
              <a:buFont typeface="Arial" panose="020B0604020202020204" pitchFamily="34" charset="0"/>
              <a:buChar char="•"/>
            </a:pPr>
            <a:r>
              <a:rPr lang="en-GB" sz="3200" dirty="0">
                <a:latin typeface="+mn-lt"/>
                <a:cs typeface="Arial" panose="020B0604020202020204" pitchFamily="34" charset="0"/>
              </a:rPr>
              <a:t>Do exercises in the workbook.</a:t>
            </a:r>
          </a:p>
          <a:p>
            <a:pPr marL="482624" indent="-342917" algn="l">
              <a:lnSpc>
                <a:spcPct val="150000"/>
              </a:lnSpc>
              <a:buFont typeface="Arial" panose="020B0604020202020204" pitchFamily="34" charset="0"/>
              <a:buChar char="•"/>
            </a:pPr>
            <a:r>
              <a:rPr lang="en-GB" sz="3200" dirty="0">
                <a:latin typeface="+mn-lt"/>
                <a:cs typeface="Arial" panose="020B0604020202020204" pitchFamily="34" charset="0"/>
              </a:rPr>
              <a:t>Prepare for Lesson 4 - Unit 4.</a:t>
            </a: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7"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23738"/>
            <a:ext cx="4572000" cy="646331"/>
          </a:xfrm>
          <a:prstGeom prst="rect">
            <a:avLst/>
          </a:prstGeom>
        </p:spPr>
        <p:txBody>
          <a:bodyPr>
            <a:spAutoFit/>
          </a:bodyPr>
          <a:lstStyle/>
          <a:p>
            <a:pPr algn="just"/>
            <a:r>
              <a:rPr lang="en-US" sz="3600" b="1" dirty="0">
                <a:cs typeface="Arial" panose="020B0604020202020204" pitchFamily="34" charset="0"/>
              </a:rPr>
              <a:t>Homework</a:t>
            </a:r>
          </a:p>
        </p:txBody>
      </p:sp>
      <p:sp>
        <p:nvSpPr>
          <p:cNvPr id="9" name="Rectangle 8"/>
          <p:cNvSpPr/>
          <p:nvPr/>
        </p:nvSpPr>
        <p:spPr>
          <a:xfrm>
            <a:off x="0" y="1"/>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8" y="123936"/>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CONSOLIDATION</a:t>
            </a:r>
          </a:p>
        </p:txBody>
      </p:sp>
      <p:pic>
        <p:nvPicPr>
          <p:cNvPr id="4098" name="Picture 2" descr="Boy Doing Homework Clipart">
            <a:extLst>
              <a:ext uri="{FF2B5EF4-FFF2-40B4-BE49-F238E27FC236}">
                <a16:creationId xmlns:a16="http://schemas.microsoft.com/office/drawing/2014/main" id="{AB5D084B-7950-04DA-DDC0-4510F5B9C3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35" t="9847" r="24160" b="11981"/>
          <a:stretch/>
        </p:blipFill>
        <p:spPr bwMode="auto">
          <a:xfrm>
            <a:off x="6096001" y="2244396"/>
            <a:ext cx="5915985" cy="450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657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lower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590800"/>
            <a:ext cx="9525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nature%20(5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81000"/>
            <a:ext cx="17414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7" descr="nature%20(1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304800"/>
            <a:ext cx="1600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WordArt 8"/>
          <p:cNvSpPr>
            <a:spLocks noChangeArrowheads="1" noChangeShapeType="1" noTextEdit="1"/>
          </p:cNvSpPr>
          <p:nvPr/>
        </p:nvSpPr>
        <p:spPr bwMode="auto">
          <a:xfrm>
            <a:off x="4038601" y="1649896"/>
            <a:ext cx="4505325" cy="2550630"/>
          </a:xfrm>
          <a:prstGeom prst="rect">
            <a:avLst/>
          </a:prstGeom>
        </p:spPr>
        <p:txBody>
          <a:bodyPr spcFirstLastPara="1" wrap="none" fromWordArt="1">
            <a:prstTxWarp prst="textArchUp">
              <a:avLst>
                <a:gd name="adj" fmla="val 10800000"/>
              </a:avLst>
            </a:prstTxWarp>
          </a:bodyPr>
          <a:lstStyle/>
          <a:p>
            <a:pPr algn="ctr"/>
            <a:r>
              <a:rPr lang="en-US" sz="4400" kern="10" dirty="0">
                <a:ln w="25400">
                  <a:solidFill>
                    <a:srgbClr val="FF0000"/>
                  </a:solidFill>
                  <a:round/>
                  <a:headEnd/>
                  <a:tailEnd/>
                </a:ln>
                <a:latin typeface="Arial Black"/>
              </a:rPr>
              <a:t>Thank you for </a:t>
            </a:r>
          </a:p>
          <a:p>
            <a:pPr algn="ctr"/>
            <a:r>
              <a:rPr lang="en-US" sz="4400" kern="10">
                <a:ln w="25400">
                  <a:solidFill>
                    <a:srgbClr val="FF0000"/>
                  </a:solidFill>
                  <a:round/>
                  <a:headEnd/>
                  <a:tailEnd/>
                </a:ln>
                <a:latin typeface="Arial Black"/>
              </a:rPr>
              <a:t>your  cooperation</a:t>
            </a:r>
            <a:endParaRPr lang="en-US" sz="4400" kern="10" dirty="0">
              <a:ln w="25400">
                <a:solidFill>
                  <a:srgbClr val="FF0000"/>
                </a:solidFill>
                <a:round/>
                <a:headEnd/>
                <a:tailEnd/>
              </a:ln>
              <a:latin typeface="Arial Black"/>
            </a:endParaRPr>
          </a:p>
        </p:txBody>
      </p:sp>
      <p:pic>
        <p:nvPicPr>
          <p:cNvPr id="3" name="Picture 2" descr="cooperation_pic">
            <a:extLst>
              <a:ext uri="{FF2B5EF4-FFF2-40B4-BE49-F238E27FC236}">
                <a16:creationId xmlns:a16="http://schemas.microsoft.com/office/drawing/2014/main" id="{1DBECD65-34FB-925D-BC78-CF4B86DCC5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5454" y="3092648"/>
            <a:ext cx="6811617" cy="332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8127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 calcmode="lin" valueType="num">
                                      <p:cBhvr>
                                        <p:cTn id="7" dur="500" fill="hold"/>
                                        <p:tgtEl>
                                          <p:spTgt spid="36872"/>
                                        </p:tgtEl>
                                        <p:attrNameLst>
                                          <p:attrName>ppt_w</p:attrName>
                                        </p:attrNameLst>
                                      </p:cBhvr>
                                      <p:tavLst>
                                        <p:tav tm="0">
                                          <p:val>
                                            <p:fltVal val="0"/>
                                          </p:val>
                                        </p:tav>
                                        <p:tav tm="100000">
                                          <p:val>
                                            <p:strVal val="#ppt_w"/>
                                          </p:val>
                                        </p:tav>
                                      </p:tavLst>
                                    </p:anim>
                                    <p:anim calcmode="lin" valueType="num">
                                      <p:cBhvr>
                                        <p:cTn id="8" dur="500" fill="hold"/>
                                        <p:tgtEl>
                                          <p:spTgt spid="368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195" name="WordArt 3"/>
          <p:cNvSpPr>
            <a:spLocks noChangeArrowheads="1" noChangeShapeType="1" noTextEdit="1"/>
          </p:cNvSpPr>
          <p:nvPr/>
        </p:nvSpPr>
        <p:spPr bwMode="auto">
          <a:xfrm>
            <a:off x="1371600" y="152400"/>
            <a:ext cx="9296400" cy="990600"/>
          </a:xfrm>
          <a:prstGeom prst="rect">
            <a:avLst/>
          </a:prstGeom>
        </p:spPr>
        <p:txBody>
          <a:bodyPr wrap="none" fromWordArt="1">
            <a:prstTxWarp prst="textChevron">
              <a:avLst>
                <a:gd name="adj" fmla="val 29013"/>
              </a:avLst>
            </a:prstTxWarp>
          </a:bodyPr>
          <a:lstStyle/>
          <a:p>
            <a:pPr algn="ctr"/>
            <a:r>
              <a:rPr lang="en-US" sz="3600" kern="10" spc="-360" dirty="0">
                <a:ln w="12700" cap="rnd">
                  <a:solidFill>
                    <a:srgbClr val="800000"/>
                  </a:solidFill>
                  <a:prstDash val="sysDot"/>
                  <a:round/>
                  <a:headEnd/>
                  <a:tailEnd/>
                </a:ln>
                <a:solidFill>
                  <a:srgbClr val="33CCFF"/>
                </a:solidFill>
                <a:effectLst>
                  <a:outerShdw dist="125724" dir="18900000" algn="ctr" rotWithShape="0">
                    <a:srgbClr val="000099"/>
                  </a:outerShdw>
                </a:effectLst>
                <a:latin typeface="Arial"/>
                <a:cs typeface="Arial"/>
              </a:rPr>
              <a:t>Happy teacher day</a:t>
            </a:r>
          </a:p>
        </p:txBody>
      </p:sp>
      <p:pic>
        <p:nvPicPr>
          <p:cNvPr id="54275" name="Picture 3" descr="C:\Users\ABC\Pictures\hoa.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56951"/>
            <a:ext cx="9144000" cy="51898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27603" y="3244334"/>
            <a:ext cx="1200650" cy="369332"/>
          </a:xfrm>
          <a:prstGeom prst="rect">
            <a:avLst/>
          </a:prstGeom>
        </p:spPr>
        <p:txBody>
          <a:bodyPr wrap="none">
            <a:spAutoFit/>
          </a:bodyPr>
          <a:lstStyle/>
          <a:p>
            <a:r>
              <a:rPr lang="en-US" dirty="0"/>
              <a:t>develop</a:t>
            </a:r>
            <a:r>
              <a:rPr lang="en-US" u="sng" dirty="0"/>
              <a:t>ed</a:t>
            </a:r>
            <a:endParaRPr lang="en-US" dirty="0"/>
          </a:p>
        </p:txBody>
      </p:sp>
      <p:sp>
        <p:nvSpPr>
          <p:cNvPr id="3" name="WordArt 3">
            <a:extLst>
              <a:ext uri="{FF2B5EF4-FFF2-40B4-BE49-F238E27FC236}">
                <a16:creationId xmlns:a16="http://schemas.microsoft.com/office/drawing/2014/main" id="{BCB2256F-FE42-4993-47FE-B78CB84EED24}"/>
              </a:ext>
            </a:extLst>
          </p:cNvPr>
          <p:cNvSpPr>
            <a:spLocks noChangeArrowheads="1" noChangeShapeType="1" noTextEdit="1"/>
          </p:cNvSpPr>
          <p:nvPr/>
        </p:nvSpPr>
        <p:spPr bwMode="auto">
          <a:xfrm>
            <a:off x="4207565" y="6170140"/>
            <a:ext cx="9296400" cy="990600"/>
          </a:xfrm>
          <a:prstGeom prst="rect">
            <a:avLst/>
          </a:prstGeom>
        </p:spPr>
        <p:txBody>
          <a:bodyPr wrap="none" fromWordArt="1">
            <a:prstTxWarp prst="textChevron">
              <a:avLst>
                <a:gd name="adj" fmla="val 29013"/>
              </a:avLst>
            </a:prstTxWarp>
          </a:bodyPr>
          <a:lstStyle/>
          <a:p>
            <a:pPr algn="ctr"/>
            <a:r>
              <a:rPr lang="en-US" sz="3600" kern="10" spc="-360" dirty="0">
                <a:ln w="12700" cap="rnd">
                  <a:solidFill>
                    <a:srgbClr val="800000"/>
                  </a:solidFill>
                  <a:prstDash val="sysDot"/>
                  <a:round/>
                  <a:headEnd/>
                  <a:tailEnd/>
                </a:ln>
                <a:solidFill>
                  <a:srgbClr val="33CCFF"/>
                </a:solidFill>
                <a:effectLst>
                  <a:outerShdw dist="125724" dir="18900000" algn="ctr" rotWithShape="0">
                    <a:srgbClr val="000099"/>
                  </a:outerShdw>
                </a:effectLst>
                <a:latin typeface="Arial"/>
                <a:cs typeface="Arial"/>
              </a:rPr>
              <a:t>Thu</a:t>
            </a:r>
            <a:r>
              <a:rPr lang="en-US" sz="3600" kern="10" spc="-360">
                <a:ln w="12700" cap="rnd">
                  <a:solidFill>
                    <a:srgbClr val="800000"/>
                  </a:solidFill>
                  <a:prstDash val="sysDot"/>
                  <a:round/>
                  <a:headEnd/>
                  <a:tailEnd/>
                </a:ln>
                <a:solidFill>
                  <a:srgbClr val="33CCFF"/>
                </a:solidFill>
                <a:effectLst>
                  <a:outerShdw dist="125724" dir="18900000" algn="ctr" rotWithShape="0">
                    <a:srgbClr val="000099"/>
                  </a:outerShdw>
                </a:effectLst>
                <a:latin typeface="Arial"/>
                <a:cs typeface="Arial"/>
              </a:rPr>
              <a:t>, Now 14</a:t>
            </a:r>
            <a:endParaRPr lang="en-US" sz="3600" kern="10" spc="-360" dirty="0">
              <a:ln w="12700" cap="rnd">
                <a:solidFill>
                  <a:srgbClr val="800000"/>
                </a:solidFill>
                <a:prstDash val="sysDot"/>
                <a:round/>
                <a:headEnd/>
                <a:tailEnd/>
              </a:ln>
              <a:solidFill>
                <a:srgbClr val="33CCFF"/>
              </a:solidFill>
              <a:effectLst>
                <a:outerShdw dist="125724" dir="18900000" algn="ctr" rotWithShape="0">
                  <a:srgbClr val="000099"/>
                </a:outerShdw>
              </a:effectLst>
              <a:latin typeface="Arial"/>
              <a:cs typeface="Arial"/>
            </a:endParaRPr>
          </a:p>
        </p:txBody>
      </p:sp>
    </p:spTree>
    <p:extLst>
      <p:ext uri="{BB962C8B-B14F-4D97-AF65-F5344CB8AC3E}">
        <p14:creationId xmlns:p14="http://schemas.microsoft.com/office/powerpoint/2010/main" val="214763912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a:extLst>
            <a:ext uri="{FF2B5EF4-FFF2-40B4-BE49-F238E27FC236}">
              <a16:creationId xmlns:a16="http://schemas.microsoft.com/office/drawing/2014/main" id="{AFBE6CBB-EBAE-F286-0E7A-A60F47B2079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E7A6A78-055C-B077-51A7-2EBD517142B4}"/>
              </a:ext>
            </a:extLst>
          </p:cNvPr>
          <p:cNvSpPr/>
          <p:nvPr/>
        </p:nvSpPr>
        <p:spPr>
          <a:xfrm>
            <a:off x="352540" y="1126549"/>
            <a:ext cx="11578727" cy="874085"/>
          </a:xfrm>
          <a:prstGeom prst="rect">
            <a:avLst/>
          </a:prstGeom>
          <a:noFill/>
        </p:spPr>
        <p:txBody>
          <a:bodyPr wrap="square" lIns="45720" tIns="22860" rIns="45720" bIns="22860">
            <a:spAutoFit/>
          </a:bodyPr>
          <a:lstStyle/>
          <a:p>
            <a:pPr algn="ctr" defTabSz="457200">
              <a:lnSpc>
                <a:spcPct val="150000"/>
              </a:lnSpc>
              <a:buClr>
                <a:srgbClr val="000000"/>
              </a:buClr>
            </a:pPr>
            <a:r>
              <a:rPr lang="en-US" sz="4000" b="1" i="1" kern="0" spc="25" dirty="0">
                <a:ln w="0"/>
                <a:solidFill>
                  <a:schemeClr val="tx2">
                    <a:lumMod val="75000"/>
                  </a:schemeClr>
                </a:solidFill>
                <a:effectLst>
                  <a:innerShdw blurRad="63500" dist="50800" dir="13500000">
                    <a:srgbClr val="000000">
                      <a:alpha val="50000"/>
                    </a:srgbClr>
                  </a:innerShdw>
                </a:effectLst>
                <a:cs typeface="Arial"/>
                <a:sym typeface="Arial"/>
              </a:rPr>
              <a:t>CHOOSE THE CORRECT INFORMATION  ABOUT ASEAN</a:t>
            </a:r>
          </a:p>
        </p:txBody>
      </p:sp>
      <p:sp>
        <p:nvSpPr>
          <p:cNvPr id="2" name="Rectangle 1">
            <a:extLst>
              <a:ext uri="{FF2B5EF4-FFF2-40B4-BE49-F238E27FC236}">
                <a16:creationId xmlns:a16="http://schemas.microsoft.com/office/drawing/2014/main" id="{549A08A5-3551-460F-E6C7-650353444E21}"/>
              </a:ext>
            </a:extLst>
          </p:cNvPr>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0975F2-AF75-D4F3-6DBC-244FC15F66E4}"/>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pic>
        <p:nvPicPr>
          <p:cNvPr id="5" name="Picture 2" descr="ASEAN - hơn nửa thế kỷ hình thành và phát triển">
            <a:extLst>
              <a:ext uri="{FF2B5EF4-FFF2-40B4-BE49-F238E27FC236}">
                <a16:creationId xmlns:a16="http://schemas.microsoft.com/office/drawing/2014/main" id="{856FD5A0-9DDE-D88C-63A8-F5E9A32039A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2000634"/>
            <a:ext cx="11931267" cy="48573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BED1BA0-F7CA-B073-BB17-E1BDDF6EB74B}"/>
              </a:ext>
            </a:extLst>
          </p:cNvPr>
          <p:cNvSpPr>
            <a:spLocks noChangeArrowheads="1"/>
          </p:cNvSpPr>
          <p:nvPr/>
        </p:nvSpPr>
        <p:spPr bwMode="auto">
          <a:xfrm>
            <a:off x="684594" y="4008305"/>
            <a:ext cx="10914617"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dirty="0">
                <a:solidFill>
                  <a:srgbClr val="FF0000"/>
                </a:solidFill>
                <a:latin typeface="Times New Roman" panose="02020603050405020304" pitchFamily="18" charset="0"/>
                <a:cs typeface="Times New Roman" panose="02020603050405020304" pitchFamily="18" charset="0"/>
              </a:rPr>
              <a:t>Rule:</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2800" dirty="0">
                <a:solidFill>
                  <a:srgbClr val="002060"/>
                </a:solidFill>
                <a:latin typeface="Times New Roman" panose="02020603050405020304" pitchFamily="18" charset="0"/>
                <a:cs typeface="Times New Roman" panose="02020603050405020304" pitchFamily="18" charset="0"/>
              </a:rPr>
              <a:t>Members in each team will choose the correct answers by raising hand. The group which has more correct answer will be winner.</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736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a:extLst>
              <a:ext uri="{FF2B5EF4-FFF2-40B4-BE49-F238E27FC236}">
                <a16:creationId xmlns:a16="http://schemas.microsoft.com/office/drawing/2014/main" id="{E82F78B0-9CDA-4741-BAC8-8503F9706673}"/>
              </a:ext>
            </a:extLst>
          </p:cNvPr>
          <p:cNvPicPr>
            <a:picLocks noChangeAspect="1"/>
          </p:cNvPicPr>
          <p:nvPr/>
        </p:nvPicPr>
        <p:blipFill>
          <a:blip r:embed="rId3">
            <a:extLst>
              <a:ext uri="{28A0092B-C50C-407E-A947-70E740481C1C}">
                <a14:useLocalDpi xmlns:a14="http://schemas.microsoft.com/office/drawing/2010/main" val="0"/>
              </a:ext>
            </a:extLst>
          </a:blip>
          <a:srcRect t="11179" b="11179"/>
          <a:stretch/>
        </p:blipFill>
        <p:spPr>
          <a:xfrm>
            <a:off x="3224194" y="1010281"/>
            <a:ext cx="5833654" cy="3019593"/>
          </a:xfrm>
          <a:prstGeom prst="rect">
            <a:avLst/>
          </a:prstGeom>
        </p:spPr>
      </p:pic>
      <p:pic>
        <p:nvPicPr>
          <p:cNvPr id="28" name="logo" descr="Ein Bild, das Objekt, Uhr, Monitor enthält.&#10;&#10;Automatisch generierte Beschreibung">
            <a:extLst>
              <a:ext uri="{FF2B5EF4-FFF2-40B4-BE49-F238E27FC236}">
                <a16:creationId xmlns:a16="http://schemas.microsoft.com/office/drawing/2014/main" id="{376611A7-AE17-4FF8-BFCD-70CDB57B4C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4212" y="162465"/>
            <a:ext cx="903002" cy="172705"/>
          </a:xfrm>
          <a:prstGeom prst="rect">
            <a:avLst/>
          </a:prstGeom>
        </p:spPr>
      </p:pic>
      <p:grpSp>
        <p:nvGrpSpPr>
          <p:cNvPr id="13" name="Green Answer">
            <a:extLst>
              <a:ext uri="{FF2B5EF4-FFF2-40B4-BE49-F238E27FC236}">
                <a16:creationId xmlns:a16="http://schemas.microsoft.com/office/drawing/2014/main" id="{6D83A1D5-2065-4D63-9FFE-93E92A0ECEFB}"/>
              </a:ext>
            </a:extLst>
          </p:cNvPr>
          <p:cNvGrpSpPr/>
          <p:nvPr/>
        </p:nvGrpSpPr>
        <p:grpSpPr>
          <a:xfrm>
            <a:off x="6141021" y="5500033"/>
            <a:ext cx="6023416" cy="1325219"/>
            <a:chOff x="6141032" y="5500572"/>
            <a:chExt cx="6024985" cy="1325564"/>
          </a:xfrm>
        </p:grpSpPr>
        <p:sp>
          <p:nvSpPr>
            <p:cNvPr id="6" name="green box">
              <a:extLst>
                <a:ext uri="{FF2B5EF4-FFF2-40B4-BE49-F238E27FC236}">
                  <a16:creationId xmlns:a16="http://schemas.microsoft.com/office/drawing/2014/main" id="{B608D591-76B7-4BB2-92D1-A42A929FF43D}"/>
                </a:ext>
              </a:extLst>
            </p:cNvPr>
            <p:cNvSpPr/>
            <p:nvPr/>
          </p:nvSpPr>
          <p:spPr>
            <a:xfrm>
              <a:off x="6141032" y="5500572"/>
              <a:ext cx="6024985" cy="1325563"/>
            </a:xfrm>
            <a:prstGeom prst="roundRect">
              <a:avLst>
                <a:gd name="adj" fmla="val 0"/>
              </a:avLst>
            </a:prstGeom>
            <a:solidFill>
              <a:srgbClr val="288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6" name="rectangle">
              <a:extLst>
                <a:ext uri="{FF2B5EF4-FFF2-40B4-BE49-F238E27FC236}">
                  <a16:creationId xmlns:a16="http://schemas.microsoft.com/office/drawing/2014/main" id="{935A459F-D49E-46B2-A582-4BFDD5DBFE10}"/>
                </a:ext>
              </a:extLst>
            </p:cNvPr>
            <p:cNvSpPr/>
            <p:nvPr/>
          </p:nvSpPr>
          <p:spPr>
            <a:xfrm>
              <a:off x="6431381" y="5940676"/>
              <a:ext cx="442016" cy="442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4" name="#sl-pollanswer(3)">
              <a:extLst>
                <a:ext uri="{FF2B5EF4-FFF2-40B4-BE49-F238E27FC236}">
                  <a16:creationId xmlns:a16="http://schemas.microsoft.com/office/drawing/2014/main" id="{8CB6FA4A-3362-487A-8A8A-73BB4F31159D}"/>
                </a:ext>
              </a:extLst>
            </p:cNvPr>
            <p:cNvSpPr txBox="1">
              <a:spLocks/>
            </p:cNvSpPr>
            <p:nvPr/>
          </p:nvSpPr>
          <p:spPr>
            <a:xfrm>
              <a:off x="7052577" y="5532438"/>
              <a:ext cx="5113439" cy="1293698"/>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72">
                <a:defRPr/>
              </a:pPr>
              <a:r>
                <a:rPr lang="en-US" sz="3599" dirty="0">
                  <a:solidFill>
                    <a:prstClr val="white"/>
                  </a:solidFill>
                  <a:latin typeface="Abadi" panose="020B0604020104020204" pitchFamily="34" charset="0"/>
                  <a:sym typeface="Arial"/>
                </a:rPr>
                <a:t>5</a:t>
              </a:r>
              <a:endParaRPr lang="de-DE" sz="3599" dirty="0">
                <a:solidFill>
                  <a:prstClr val="white"/>
                </a:solidFill>
                <a:latin typeface="Abadi" panose="020B0604020104020204" pitchFamily="34" charset="0"/>
                <a:sym typeface="Arial"/>
              </a:endParaRPr>
            </a:p>
          </p:txBody>
        </p:sp>
      </p:grpSp>
      <p:grpSp>
        <p:nvGrpSpPr>
          <p:cNvPr id="9" name="Yellow Answer">
            <a:extLst>
              <a:ext uri="{FF2B5EF4-FFF2-40B4-BE49-F238E27FC236}">
                <a16:creationId xmlns:a16="http://schemas.microsoft.com/office/drawing/2014/main" id="{9EB4B4FC-7656-4497-A6E8-CC05A18855A9}"/>
              </a:ext>
            </a:extLst>
          </p:cNvPr>
          <p:cNvGrpSpPr/>
          <p:nvPr/>
        </p:nvGrpSpPr>
        <p:grpSpPr>
          <a:xfrm>
            <a:off x="27564" y="5500034"/>
            <a:ext cx="6023417" cy="1325218"/>
            <a:chOff x="25983" y="5500573"/>
            <a:chExt cx="6024986" cy="1325563"/>
          </a:xfrm>
        </p:grpSpPr>
        <p:sp>
          <p:nvSpPr>
            <p:cNvPr id="8" name="yellow box">
              <a:extLst>
                <a:ext uri="{FF2B5EF4-FFF2-40B4-BE49-F238E27FC236}">
                  <a16:creationId xmlns:a16="http://schemas.microsoft.com/office/drawing/2014/main" id="{A6E89D1C-DE83-491F-B4C2-54DDE24C20C3}"/>
                </a:ext>
              </a:extLst>
            </p:cNvPr>
            <p:cNvSpPr/>
            <p:nvPr/>
          </p:nvSpPr>
          <p:spPr>
            <a:xfrm>
              <a:off x="25983" y="5500573"/>
              <a:ext cx="6024986" cy="1325563"/>
            </a:xfrm>
            <a:prstGeom prst="roundRect">
              <a:avLst>
                <a:gd name="adj" fmla="val 0"/>
              </a:avLst>
            </a:prstGeom>
            <a:solidFill>
              <a:srgbClr val="D89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11" name="circle">
              <a:extLst>
                <a:ext uri="{FF2B5EF4-FFF2-40B4-BE49-F238E27FC236}">
                  <a16:creationId xmlns:a16="http://schemas.microsoft.com/office/drawing/2014/main" id="{D65B9765-3500-42EE-B595-D7859DA6D768}"/>
                </a:ext>
              </a:extLst>
            </p:cNvPr>
            <p:cNvSpPr/>
            <p:nvPr/>
          </p:nvSpPr>
          <p:spPr>
            <a:xfrm>
              <a:off x="287080" y="5920615"/>
              <a:ext cx="482138" cy="4821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0" name="#sl-pollanswer(2)">
              <a:extLst>
                <a:ext uri="{FF2B5EF4-FFF2-40B4-BE49-F238E27FC236}">
                  <a16:creationId xmlns:a16="http://schemas.microsoft.com/office/drawing/2014/main" id="{D1B66D29-41C3-467C-8A93-40C8FD1C53F7}"/>
                </a:ext>
              </a:extLst>
            </p:cNvPr>
            <p:cNvSpPr txBox="1">
              <a:spLocks/>
            </p:cNvSpPr>
            <p:nvPr/>
          </p:nvSpPr>
          <p:spPr>
            <a:xfrm>
              <a:off x="859281" y="5532438"/>
              <a:ext cx="5191687" cy="1293698"/>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72">
                <a:defRPr/>
              </a:pPr>
              <a:r>
                <a:rPr lang="en-US" sz="3599" dirty="0">
                  <a:solidFill>
                    <a:prstClr val="white"/>
                  </a:solidFill>
                  <a:latin typeface="Abadi" panose="020B0604020104020204" pitchFamily="34" charset="0"/>
                  <a:sym typeface="Arial"/>
                </a:rPr>
                <a:t>3</a:t>
              </a:r>
              <a:endParaRPr lang="de-DE" sz="3599" dirty="0">
                <a:solidFill>
                  <a:prstClr val="white"/>
                </a:solidFill>
                <a:latin typeface="Abadi" panose="020B0604020104020204" pitchFamily="34" charset="0"/>
                <a:sym typeface="Arial"/>
              </a:endParaRPr>
            </a:p>
          </p:txBody>
        </p:sp>
      </p:grpSp>
      <p:grpSp>
        <p:nvGrpSpPr>
          <p:cNvPr id="5" name="Blue Answer">
            <a:extLst>
              <a:ext uri="{FF2B5EF4-FFF2-40B4-BE49-F238E27FC236}">
                <a16:creationId xmlns:a16="http://schemas.microsoft.com/office/drawing/2014/main" id="{0C61A5B4-8AEA-4108-8D5A-74C2B04A107D}"/>
              </a:ext>
            </a:extLst>
          </p:cNvPr>
          <p:cNvGrpSpPr/>
          <p:nvPr/>
        </p:nvGrpSpPr>
        <p:grpSpPr>
          <a:xfrm>
            <a:off x="6141021" y="4091267"/>
            <a:ext cx="6023417" cy="1325218"/>
            <a:chOff x="6141032" y="4091439"/>
            <a:chExt cx="6024986" cy="1325563"/>
          </a:xfrm>
        </p:grpSpPr>
        <p:sp>
          <p:nvSpPr>
            <p:cNvPr id="10" name="blue box">
              <a:extLst>
                <a:ext uri="{FF2B5EF4-FFF2-40B4-BE49-F238E27FC236}">
                  <a16:creationId xmlns:a16="http://schemas.microsoft.com/office/drawing/2014/main" id="{14E5DF79-BE31-4376-8FDF-B00D31D19717}"/>
                </a:ext>
              </a:extLst>
            </p:cNvPr>
            <p:cNvSpPr/>
            <p:nvPr/>
          </p:nvSpPr>
          <p:spPr>
            <a:xfrm>
              <a:off x="6141032" y="4091439"/>
              <a:ext cx="6024986" cy="1325563"/>
            </a:xfrm>
            <a:prstGeom prst="roundRect">
              <a:avLst>
                <a:gd name="adj" fmla="val 0"/>
              </a:avLst>
            </a:prstGeom>
            <a:solidFill>
              <a:srgbClr val="1A6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3" name="turned rectangle">
              <a:extLst>
                <a:ext uri="{FF2B5EF4-FFF2-40B4-BE49-F238E27FC236}">
                  <a16:creationId xmlns:a16="http://schemas.microsoft.com/office/drawing/2014/main" id="{3FBC7CFD-E23B-4387-A7AD-DA3021CDB8A7}"/>
                </a:ext>
              </a:extLst>
            </p:cNvPr>
            <p:cNvSpPr/>
            <p:nvPr/>
          </p:nvSpPr>
          <p:spPr>
            <a:xfrm rot="2700000">
              <a:off x="6437373" y="4561677"/>
              <a:ext cx="442016" cy="442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2" name="#sl-pollanswer(1)">
              <a:extLst>
                <a:ext uri="{FF2B5EF4-FFF2-40B4-BE49-F238E27FC236}">
                  <a16:creationId xmlns:a16="http://schemas.microsoft.com/office/drawing/2014/main" id="{7AF5595A-E6D0-463A-8E40-E92D4EFB37BC}"/>
                </a:ext>
              </a:extLst>
            </p:cNvPr>
            <p:cNvSpPr txBox="1">
              <a:spLocks/>
            </p:cNvSpPr>
            <p:nvPr/>
          </p:nvSpPr>
          <p:spPr>
            <a:xfrm>
              <a:off x="7052577" y="4091439"/>
              <a:ext cx="5113440" cy="1325563"/>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72">
                <a:defRPr/>
              </a:pPr>
              <a:r>
                <a:rPr lang="de-DE" sz="3599" dirty="0">
                  <a:solidFill>
                    <a:prstClr val="white"/>
                  </a:solidFill>
                  <a:latin typeface="Abadi" panose="020B0604020104020204" pitchFamily="34" charset="0"/>
                  <a:sym typeface="Arial"/>
                </a:rPr>
                <a:t>4</a:t>
              </a:r>
            </a:p>
          </p:txBody>
        </p:sp>
      </p:grpSp>
      <p:grpSp>
        <p:nvGrpSpPr>
          <p:cNvPr id="3" name="Red Answer">
            <a:extLst>
              <a:ext uri="{FF2B5EF4-FFF2-40B4-BE49-F238E27FC236}">
                <a16:creationId xmlns:a16="http://schemas.microsoft.com/office/drawing/2014/main" id="{3FDC2E9E-B79B-4823-AB0D-93BD50CA286F}"/>
              </a:ext>
            </a:extLst>
          </p:cNvPr>
          <p:cNvGrpSpPr/>
          <p:nvPr/>
        </p:nvGrpSpPr>
        <p:grpSpPr>
          <a:xfrm>
            <a:off x="27564" y="4091266"/>
            <a:ext cx="6023417" cy="1329886"/>
            <a:chOff x="25983" y="4091438"/>
            <a:chExt cx="6024986" cy="1330232"/>
          </a:xfrm>
        </p:grpSpPr>
        <p:sp>
          <p:nvSpPr>
            <p:cNvPr id="4" name="red box">
              <a:extLst>
                <a:ext uri="{FF2B5EF4-FFF2-40B4-BE49-F238E27FC236}">
                  <a16:creationId xmlns:a16="http://schemas.microsoft.com/office/drawing/2014/main" id="{76387D2A-2ACF-42E6-9BBF-E3DC47EA716E}"/>
                </a:ext>
              </a:extLst>
            </p:cNvPr>
            <p:cNvSpPr/>
            <p:nvPr/>
          </p:nvSpPr>
          <p:spPr>
            <a:xfrm>
              <a:off x="25983" y="4096107"/>
              <a:ext cx="6024986" cy="1325563"/>
            </a:xfrm>
            <a:prstGeom prst="roundRect">
              <a:avLst>
                <a:gd name="adj" fmla="val 0"/>
              </a:avLst>
            </a:prstGeom>
            <a:solidFill>
              <a:srgbClr val="E21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1" name="triangle">
              <a:extLst>
                <a:ext uri="{FF2B5EF4-FFF2-40B4-BE49-F238E27FC236}">
                  <a16:creationId xmlns:a16="http://schemas.microsoft.com/office/drawing/2014/main" id="{F466277B-DBD4-4072-B030-AD0B7C14890F}"/>
                </a:ext>
              </a:extLst>
            </p:cNvPr>
            <p:cNvSpPr/>
            <p:nvPr/>
          </p:nvSpPr>
          <p:spPr>
            <a:xfrm>
              <a:off x="309372" y="4529423"/>
              <a:ext cx="437554" cy="50686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18" name="#sl-pollanswer(0)">
              <a:extLst>
                <a:ext uri="{FF2B5EF4-FFF2-40B4-BE49-F238E27FC236}">
                  <a16:creationId xmlns:a16="http://schemas.microsoft.com/office/drawing/2014/main" id="{01D70E84-C54E-45A3-9136-C31AA3460F80}"/>
                </a:ext>
              </a:extLst>
            </p:cNvPr>
            <p:cNvSpPr txBox="1">
              <a:spLocks/>
            </p:cNvSpPr>
            <p:nvPr/>
          </p:nvSpPr>
          <p:spPr>
            <a:xfrm>
              <a:off x="836989" y="4091438"/>
              <a:ext cx="5213980" cy="1325563"/>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72">
                <a:defRPr/>
              </a:pPr>
              <a:r>
                <a:rPr lang="en-US" sz="3599" dirty="0">
                  <a:solidFill>
                    <a:prstClr val="white"/>
                  </a:solidFill>
                  <a:latin typeface="Abadi" panose="020B0604020104020204" pitchFamily="34" charset="0"/>
                  <a:sym typeface="Arial"/>
                </a:rPr>
                <a:t>2</a:t>
              </a:r>
              <a:endParaRPr lang="de-DE" sz="3999" dirty="0">
                <a:solidFill>
                  <a:prstClr val="white"/>
                </a:solidFill>
                <a:latin typeface="Abadi" panose="020B0604020104020204" pitchFamily="34" charset="0"/>
                <a:sym typeface="Arial"/>
              </a:endParaRPr>
            </a:p>
          </p:txBody>
        </p:sp>
      </p:grpSp>
      <p:sp>
        <p:nvSpPr>
          <p:cNvPr id="7" name="question container">
            <a:extLst>
              <a:ext uri="{FF2B5EF4-FFF2-40B4-BE49-F238E27FC236}">
                <a16:creationId xmlns:a16="http://schemas.microsoft.com/office/drawing/2014/main" id="{0766DCB4-8B55-4920-A4FC-DEFDD9341D8A}"/>
              </a:ext>
            </a:extLst>
          </p:cNvPr>
          <p:cNvSpPr/>
          <p:nvPr/>
        </p:nvSpPr>
        <p:spPr>
          <a:xfrm>
            <a:off x="1588" y="893"/>
            <a:ext cx="12188825" cy="1009387"/>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 name="#sl-pollquestion()">
            <a:extLst>
              <a:ext uri="{FF2B5EF4-FFF2-40B4-BE49-F238E27FC236}">
                <a16:creationId xmlns:a16="http://schemas.microsoft.com/office/drawing/2014/main" id="{C25CE706-7C6C-49C8-9317-452DEBE43FCD}"/>
              </a:ext>
            </a:extLst>
          </p:cNvPr>
          <p:cNvSpPr>
            <a:spLocks noGrp="1"/>
          </p:cNvSpPr>
          <p:nvPr>
            <p:ph type="title"/>
          </p:nvPr>
        </p:nvSpPr>
        <p:spPr>
          <a:xfrm>
            <a:off x="1588" y="894"/>
            <a:ext cx="12188825" cy="1014055"/>
          </a:xfrm>
        </p:spPr>
        <p:txBody>
          <a:bodyPr>
            <a:normAutofit/>
          </a:bodyPr>
          <a:lstStyle/>
          <a:p>
            <a:pPr algn="ctr"/>
            <a:r>
              <a:rPr lang="en-US" sz="3999" dirty="0">
                <a:latin typeface="Abadi" panose="020B0604020104020204" pitchFamily="34" charset="0"/>
              </a:rPr>
              <a:t>How </a:t>
            </a:r>
            <a:r>
              <a:rPr lang="en-US" sz="3999">
                <a:latin typeface="Abadi" panose="020B0604020104020204" pitchFamily="34" charset="0"/>
              </a:rPr>
              <a:t>many colours </a:t>
            </a:r>
            <a:r>
              <a:rPr lang="en-US" sz="3999" dirty="0">
                <a:latin typeface="Abadi" panose="020B0604020104020204" pitchFamily="34" charset="0"/>
              </a:rPr>
              <a:t>are there on the ASEAN flag</a:t>
            </a:r>
            <a:r>
              <a:rPr lang="de-DE" sz="3999" dirty="0">
                <a:latin typeface="Abadi" panose="020B0604020104020204" pitchFamily="34" charset="0"/>
              </a:rPr>
              <a:t>?</a:t>
            </a:r>
          </a:p>
        </p:txBody>
      </p:sp>
      <p:grpSp>
        <p:nvGrpSpPr>
          <p:cNvPr id="17" name="Timer">
            <a:extLst>
              <a:ext uri="{FF2B5EF4-FFF2-40B4-BE49-F238E27FC236}">
                <a16:creationId xmlns:a16="http://schemas.microsoft.com/office/drawing/2014/main" id="{31F49551-8DD2-40F5-8763-A737FE6FE112}"/>
              </a:ext>
            </a:extLst>
          </p:cNvPr>
          <p:cNvGrpSpPr/>
          <p:nvPr/>
        </p:nvGrpSpPr>
        <p:grpSpPr>
          <a:xfrm>
            <a:off x="751408" y="2015383"/>
            <a:ext cx="1623589" cy="1009387"/>
            <a:chOff x="750016" y="2015014"/>
            <a:chExt cx="1624012" cy="1009650"/>
          </a:xfrm>
        </p:grpSpPr>
        <p:sp>
          <p:nvSpPr>
            <p:cNvPr id="14" name="container-time">
              <a:extLst>
                <a:ext uri="{FF2B5EF4-FFF2-40B4-BE49-F238E27FC236}">
                  <a16:creationId xmlns:a16="http://schemas.microsoft.com/office/drawing/2014/main" id="{07A59D61-C8B9-460D-BC07-FC022DC3BD08}"/>
                </a:ext>
              </a:extLst>
            </p:cNvPr>
            <p:cNvSpPr/>
            <p:nvPr/>
          </p:nvSpPr>
          <p:spPr>
            <a:xfrm>
              <a:off x="1072175" y="2015014"/>
              <a:ext cx="1009650" cy="1009650"/>
            </a:xfrm>
            <a:prstGeom prst="ellipse">
              <a:avLst/>
            </a:prstGeom>
            <a:solidFill>
              <a:srgbClr val="854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19" name="#sl-countdown()">
              <a:extLst>
                <a:ext uri="{FF2B5EF4-FFF2-40B4-BE49-F238E27FC236}">
                  <a16:creationId xmlns:a16="http://schemas.microsoft.com/office/drawing/2014/main" id="{6BD3626C-D697-443E-85CA-2DCC22C3A450}"/>
                </a:ext>
              </a:extLst>
            </p:cNvPr>
            <p:cNvSpPr txBox="1"/>
            <p:nvPr/>
          </p:nvSpPr>
          <p:spPr>
            <a:xfrm>
              <a:off x="750016" y="2196674"/>
              <a:ext cx="1624012" cy="646371"/>
            </a:xfrm>
            <a:prstGeom prst="rect">
              <a:avLst/>
            </a:prstGeom>
            <a:noFill/>
          </p:spPr>
          <p:txBody>
            <a:bodyPr wrap="square" rtlCol="0">
              <a:spAutoFit/>
            </a:bodyPr>
            <a:lstStyle/>
            <a:p>
              <a:pPr algn="ctr" defTabSz="914172">
                <a:defRPr/>
              </a:pPr>
              <a:r>
                <a:rPr lang="de-AT" sz="3599" b="1" i="1" dirty="0">
                  <a:solidFill>
                    <a:prstClr val="white"/>
                  </a:solidFill>
                  <a:latin typeface="Lato Black" panose="020F0A02020204030203" pitchFamily="34" charset="0"/>
                  <a:cs typeface="Arial"/>
                  <a:sym typeface="Arial"/>
                </a:rPr>
                <a:t>1</a:t>
              </a:r>
              <a:endParaRPr lang="de-DE" sz="2400" b="1" i="1" dirty="0">
                <a:solidFill>
                  <a:prstClr val="white"/>
                </a:solidFill>
                <a:latin typeface="Lato" panose="020F0502020204030203" pitchFamily="34" charset="0"/>
                <a:cs typeface="Arial"/>
                <a:sym typeface="Arial"/>
              </a:endParaRPr>
            </a:p>
          </p:txBody>
        </p:sp>
      </p:grpSp>
    </p:spTree>
    <p:custDataLst>
      <p:tags r:id="rId1"/>
    </p:custDataLst>
    <p:extLst>
      <p:ext uri="{BB962C8B-B14F-4D97-AF65-F5344CB8AC3E}">
        <p14:creationId xmlns:p14="http://schemas.microsoft.com/office/powerpoint/2010/main" val="235808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500"/>
                                        <p:tgtEl>
                                          <p:spTgt spid="17"/>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6" presetClass="entr" presetSubtype="3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1000"/>
                                        <p:tgtEl>
                                          <p:spTgt spid="3"/>
                                        </p:tgtEl>
                                      </p:cBhvr>
                                    </p:animEffect>
                                  </p:childTnLst>
                                </p:cTn>
                              </p:par>
                              <p:par>
                                <p:cTn id="16" presetID="6" presetClass="entr" presetSubtype="32" fill="hold"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circle(out)">
                                      <p:cBhvr>
                                        <p:cTn id="18" dur="1000"/>
                                        <p:tgtEl>
                                          <p:spTgt spid="9"/>
                                        </p:tgtEl>
                                      </p:cBhvr>
                                    </p:animEffect>
                                  </p:childTnLst>
                                </p:cTn>
                              </p:par>
                              <p:par>
                                <p:cTn id="19" presetID="6" presetClass="entr" presetSubtype="32" fill="hold" nodeType="withEffect">
                                  <p:stCondLst>
                                    <p:cond delay="1000"/>
                                  </p:stCondLst>
                                  <p:childTnLst>
                                    <p:set>
                                      <p:cBhvr>
                                        <p:cTn id="20" dur="1" fill="hold">
                                          <p:stCondLst>
                                            <p:cond delay="0"/>
                                          </p:stCondLst>
                                        </p:cTn>
                                        <p:tgtEl>
                                          <p:spTgt spid="5"/>
                                        </p:tgtEl>
                                        <p:attrNameLst>
                                          <p:attrName>style.visibility</p:attrName>
                                        </p:attrNameLst>
                                      </p:cBhvr>
                                      <p:to>
                                        <p:strVal val="visible"/>
                                      </p:to>
                                    </p:set>
                                    <p:animEffect transition="in" filter="circle(out)">
                                      <p:cBhvr>
                                        <p:cTn id="21" dur="1000"/>
                                        <p:tgtEl>
                                          <p:spTgt spid="5"/>
                                        </p:tgtEl>
                                      </p:cBhvr>
                                    </p:animEffect>
                                  </p:childTnLst>
                                </p:cTn>
                              </p:par>
                              <p:par>
                                <p:cTn id="22" presetID="6" presetClass="entr" presetSubtype="32" fill="hold" nodeType="withEffect">
                                  <p:stCondLst>
                                    <p:cond delay="1500"/>
                                  </p:stCondLst>
                                  <p:childTnLst>
                                    <p:set>
                                      <p:cBhvr>
                                        <p:cTn id="23" dur="1" fill="hold">
                                          <p:stCondLst>
                                            <p:cond delay="0"/>
                                          </p:stCondLst>
                                        </p:cTn>
                                        <p:tgtEl>
                                          <p:spTgt spid="13"/>
                                        </p:tgtEl>
                                        <p:attrNameLst>
                                          <p:attrName>style.visibility</p:attrName>
                                        </p:attrNameLst>
                                      </p:cBhvr>
                                      <p:to>
                                        <p:strVal val="visible"/>
                                      </p:to>
                                    </p:set>
                                    <p:animEffect transition="in" filter="circle(out)">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9" presetClass="emph" presetSubtype="0" nodeType="clickEffect">
                                  <p:stCondLst>
                                    <p:cond delay="0"/>
                                  </p:stCondLst>
                                  <p:childTnLst>
                                    <p:set>
                                      <p:cBhvr>
                                        <p:cTn id="29" dur="indefinite"/>
                                        <p:tgtEl>
                                          <p:spTgt spid="3"/>
                                        </p:tgtEl>
                                        <p:attrNameLst>
                                          <p:attrName>style.opacity</p:attrName>
                                        </p:attrNameLst>
                                      </p:cBhvr>
                                      <p:to>
                                        <p:strVal val="0.5"/>
                                      </p:to>
                                    </p:set>
                                    <p:animEffect filter="image" prLst="opacity: 0.5">
                                      <p:cBhvr rctx="IE">
                                        <p:cTn id="30" dur="indefinite"/>
                                        <p:tgtEl>
                                          <p:spTgt spid="3"/>
                                        </p:tgtEl>
                                      </p:cBhvr>
                                    </p:animEffect>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9" presetClass="emph" presetSubtype="0" nodeType="clickEffect">
                                  <p:stCondLst>
                                    <p:cond delay="0"/>
                                  </p:stCondLst>
                                  <p:childTnLst>
                                    <p:set>
                                      <p:cBhvr>
                                        <p:cTn id="35" dur="indefinite"/>
                                        <p:tgtEl>
                                          <p:spTgt spid="9"/>
                                        </p:tgtEl>
                                        <p:attrNameLst>
                                          <p:attrName>style.opacity</p:attrName>
                                        </p:attrNameLst>
                                      </p:cBhvr>
                                      <p:to>
                                        <p:strVal val="0.5"/>
                                      </p:to>
                                    </p:set>
                                    <p:animEffect filter="image" prLst="opacity: 0.5">
                                      <p:cBhvr rctx="IE">
                                        <p:cTn id="36" dur="indefinite"/>
                                        <p:tgtEl>
                                          <p:spTgt spid="9"/>
                                        </p:tgtEl>
                                      </p:cBhvr>
                                    </p:animEffect>
                                  </p:childTnLst>
                                </p:cTn>
                              </p:par>
                            </p:childTnLst>
                          </p:cTn>
                        </p:par>
                      </p:childTnLst>
                    </p:cTn>
                  </p:par>
                </p:childTnLst>
              </p:cTn>
              <p:nextCondLst>
                <p:cond evt="onClick" delay="0">
                  <p:tgtEl>
                    <p:spTgt spid="9"/>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9" presetClass="emph" presetSubtype="0" nodeType="clickEffect">
                                  <p:stCondLst>
                                    <p:cond delay="0"/>
                                  </p:stCondLst>
                                  <p:childTnLst>
                                    <p:set>
                                      <p:cBhvr>
                                        <p:cTn id="41" dur="indefinite"/>
                                        <p:tgtEl>
                                          <p:spTgt spid="13"/>
                                        </p:tgtEl>
                                        <p:attrNameLst>
                                          <p:attrName>style.opacity</p:attrName>
                                        </p:attrNameLst>
                                      </p:cBhvr>
                                      <p:to>
                                        <p:strVal val="0.5"/>
                                      </p:to>
                                    </p:set>
                                    <p:animEffect filter="image" prLst="opacity: 0.5">
                                      <p:cBhvr rctx="IE">
                                        <p:cTn id="42" dur="indefinite"/>
                                        <p:tgtEl>
                                          <p:spTgt spid="13"/>
                                        </p:tgtEl>
                                      </p:cBhvr>
                                    </p:animEffect>
                                  </p:childTnLst>
                                </p:cTn>
                              </p:par>
                            </p:childTnLst>
                          </p:cTn>
                        </p:par>
                      </p:childTnLst>
                    </p:cTn>
                  </p:par>
                </p:childTnLst>
              </p:cTn>
              <p:nextCondLst>
                <p:cond evt="onClick" delay="0">
                  <p:tgtEl>
                    <p:spTgt spid="13"/>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500" tmFilter="0, 0; .2, .5; .8, .5; 1, 0"/>
                                        <p:tgtEl>
                                          <p:spTgt spid="5"/>
                                        </p:tgtEl>
                                      </p:cBhvr>
                                    </p:animEffect>
                                    <p:animScale>
                                      <p:cBhvr>
                                        <p:cTn id="48" dur="250" autoRev="1" fill="hold"/>
                                        <p:tgtEl>
                                          <p:spTgt spid="5"/>
                                        </p:tgtEl>
                                      </p:cBhvr>
                                      <p:by x="105000" y="105000"/>
                                    </p:animScale>
                                  </p:childTnLst>
                                </p:cTn>
                              </p:par>
                              <p:par>
                                <p:cTn id="49" presetID="14" presetClass="entr" presetSubtype="1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randombar(horizontal)">
                                      <p:cBhvr>
                                        <p:cTn id="51" dur="500"/>
                                        <p:tgtEl>
                                          <p:spTgt spid="12"/>
                                        </p:tgtEl>
                                      </p:cBhvr>
                                    </p:animEffect>
                                  </p:childTnLst>
                                </p:cTn>
                              </p:par>
                            </p:childTnLst>
                          </p:cTn>
                        </p:par>
                      </p:childTnLst>
                    </p:cTn>
                  </p:par>
                </p:childTnLst>
              </p:cTn>
              <p:nextCondLst>
                <p:cond evt="onClick" delay="0">
                  <p:tgtEl>
                    <p:spTgt spid="5"/>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a:extLst>
              <a:ext uri="{FF2B5EF4-FFF2-40B4-BE49-F238E27FC236}">
                <a16:creationId xmlns:a16="http://schemas.microsoft.com/office/drawing/2014/main" id="{E82F78B0-9CDA-4741-BAC8-8503F97066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44" t="13663" r="2021" b="7346"/>
          <a:stretch/>
        </p:blipFill>
        <p:spPr>
          <a:xfrm>
            <a:off x="3689405" y="1052778"/>
            <a:ext cx="4813190" cy="2969152"/>
          </a:xfrm>
          <a:prstGeom prst="rect">
            <a:avLst/>
          </a:prstGeom>
          <a:ln w="12700">
            <a:solidFill>
              <a:schemeClr val="tx1"/>
            </a:solidFill>
          </a:ln>
        </p:spPr>
      </p:pic>
      <p:pic>
        <p:nvPicPr>
          <p:cNvPr id="28" name="logo" descr="Ein Bild, das Objekt, Uhr, Monitor enthält.&#10;&#10;Automatisch generierte Beschreibung">
            <a:extLst>
              <a:ext uri="{FF2B5EF4-FFF2-40B4-BE49-F238E27FC236}">
                <a16:creationId xmlns:a16="http://schemas.microsoft.com/office/drawing/2014/main" id="{376611A7-AE17-4FF8-BFCD-70CDB57B4C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4212" y="162465"/>
            <a:ext cx="903002" cy="172705"/>
          </a:xfrm>
          <a:prstGeom prst="rect">
            <a:avLst/>
          </a:prstGeom>
        </p:spPr>
      </p:pic>
      <p:grpSp>
        <p:nvGrpSpPr>
          <p:cNvPr id="13" name="Green Answer">
            <a:extLst>
              <a:ext uri="{FF2B5EF4-FFF2-40B4-BE49-F238E27FC236}">
                <a16:creationId xmlns:a16="http://schemas.microsoft.com/office/drawing/2014/main" id="{6D83A1D5-2065-4D63-9FFE-93E92A0ECEFB}"/>
              </a:ext>
            </a:extLst>
          </p:cNvPr>
          <p:cNvGrpSpPr/>
          <p:nvPr/>
        </p:nvGrpSpPr>
        <p:grpSpPr>
          <a:xfrm>
            <a:off x="6141021" y="5500033"/>
            <a:ext cx="6023416" cy="1325219"/>
            <a:chOff x="6141032" y="5500572"/>
            <a:chExt cx="6024985" cy="1325564"/>
          </a:xfrm>
        </p:grpSpPr>
        <p:sp>
          <p:nvSpPr>
            <p:cNvPr id="6" name="green box">
              <a:extLst>
                <a:ext uri="{FF2B5EF4-FFF2-40B4-BE49-F238E27FC236}">
                  <a16:creationId xmlns:a16="http://schemas.microsoft.com/office/drawing/2014/main" id="{B608D591-76B7-4BB2-92D1-A42A929FF43D}"/>
                </a:ext>
              </a:extLst>
            </p:cNvPr>
            <p:cNvSpPr/>
            <p:nvPr/>
          </p:nvSpPr>
          <p:spPr>
            <a:xfrm>
              <a:off x="6141032" y="5500572"/>
              <a:ext cx="6024985" cy="1325563"/>
            </a:xfrm>
            <a:prstGeom prst="roundRect">
              <a:avLst>
                <a:gd name="adj" fmla="val 0"/>
              </a:avLst>
            </a:prstGeom>
            <a:solidFill>
              <a:srgbClr val="288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6" name="rectangle">
              <a:extLst>
                <a:ext uri="{FF2B5EF4-FFF2-40B4-BE49-F238E27FC236}">
                  <a16:creationId xmlns:a16="http://schemas.microsoft.com/office/drawing/2014/main" id="{935A459F-D49E-46B2-A582-4BFDD5DBFE10}"/>
                </a:ext>
              </a:extLst>
            </p:cNvPr>
            <p:cNvSpPr/>
            <p:nvPr/>
          </p:nvSpPr>
          <p:spPr>
            <a:xfrm>
              <a:off x="6431381" y="5940676"/>
              <a:ext cx="442016" cy="442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4" name="#sl-pollanswer(3)">
              <a:extLst>
                <a:ext uri="{FF2B5EF4-FFF2-40B4-BE49-F238E27FC236}">
                  <a16:creationId xmlns:a16="http://schemas.microsoft.com/office/drawing/2014/main" id="{8CB6FA4A-3362-487A-8A8A-73BB4F31159D}"/>
                </a:ext>
              </a:extLst>
            </p:cNvPr>
            <p:cNvSpPr txBox="1">
              <a:spLocks/>
            </p:cNvSpPr>
            <p:nvPr/>
          </p:nvSpPr>
          <p:spPr>
            <a:xfrm>
              <a:off x="7052577" y="5532438"/>
              <a:ext cx="5113439" cy="1293698"/>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72">
                <a:defRPr/>
              </a:pPr>
              <a:r>
                <a:rPr lang="en-US" sz="3599" dirty="0">
                  <a:solidFill>
                    <a:prstClr val="white"/>
                  </a:solidFill>
                  <a:latin typeface="Abadi" panose="020B0604020104020204" pitchFamily="34" charset="0"/>
                  <a:sym typeface="Arial"/>
                </a:rPr>
                <a:t>11</a:t>
              </a:r>
              <a:endParaRPr lang="de-DE" sz="3599" dirty="0">
                <a:solidFill>
                  <a:prstClr val="white"/>
                </a:solidFill>
                <a:latin typeface="Abadi" panose="020B0604020104020204" pitchFamily="34" charset="0"/>
                <a:sym typeface="Arial"/>
              </a:endParaRPr>
            </a:p>
          </p:txBody>
        </p:sp>
      </p:grpSp>
      <p:grpSp>
        <p:nvGrpSpPr>
          <p:cNvPr id="9" name="Yellow Answer">
            <a:extLst>
              <a:ext uri="{FF2B5EF4-FFF2-40B4-BE49-F238E27FC236}">
                <a16:creationId xmlns:a16="http://schemas.microsoft.com/office/drawing/2014/main" id="{9EB4B4FC-7656-4497-A6E8-CC05A18855A9}"/>
              </a:ext>
            </a:extLst>
          </p:cNvPr>
          <p:cNvGrpSpPr/>
          <p:nvPr/>
        </p:nvGrpSpPr>
        <p:grpSpPr>
          <a:xfrm>
            <a:off x="27564" y="5500034"/>
            <a:ext cx="6023417" cy="1325218"/>
            <a:chOff x="25983" y="5500573"/>
            <a:chExt cx="6024986" cy="1325563"/>
          </a:xfrm>
        </p:grpSpPr>
        <p:sp>
          <p:nvSpPr>
            <p:cNvPr id="8" name="yellow box">
              <a:extLst>
                <a:ext uri="{FF2B5EF4-FFF2-40B4-BE49-F238E27FC236}">
                  <a16:creationId xmlns:a16="http://schemas.microsoft.com/office/drawing/2014/main" id="{A6E89D1C-DE83-491F-B4C2-54DDE24C20C3}"/>
                </a:ext>
              </a:extLst>
            </p:cNvPr>
            <p:cNvSpPr/>
            <p:nvPr/>
          </p:nvSpPr>
          <p:spPr>
            <a:xfrm>
              <a:off x="25983" y="5500573"/>
              <a:ext cx="6024986" cy="1325563"/>
            </a:xfrm>
            <a:prstGeom prst="roundRect">
              <a:avLst>
                <a:gd name="adj" fmla="val 0"/>
              </a:avLst>
            </a:prstGeom>
            <a:solidFill>
              <a:srgbClr val="D89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11" name="circle">
              <a:extLst>
                <a:ext uri="{FF2B5EF4-FFF2-40B4-BE49-F238E27FC236}">
                  <a16:creationId xmlns:a16="http://schemas.microsoft.com/office/drawing/2014/main" id="{D65B9765-3500-42EE-B595-D7859DA6D768}"/>
                </a:ext>
              </a:extLst>
            </p:cNvPr>
            <p:cNvSpPr/>
            <p:nvPr/>
          </p:nvSpPr>
          <p:spPr>
            <a:xfrm>
              <a:off x="287080" y="5920615"/>
              <a:ext cx="482138" cy="4821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0" name="#sl-pollanswer(2)">
              <a:extLst>
                <a:ext uri="{FF2B5EF4-FFF2-40B4-BE49-F238E27FC236}">
                  <a16:creationId xmlns:a16="http://schemas.microsoft.com/office/drawing/2014/main" id="{D1B66D29-41C3-467C-8A93-40C8FD1C53F7}"/>
                </a:ext>
              </a:extLst>
            </p:cNvPr>
            <p:cNvSpPr txBox="1">
              <a:spLocks/>
            </p:cNvSpPr>
            <p:nvPr/>
          </p:nvSpPr>
          <p:spPr>
            <a:xfrm>
              <a:off x="859281" y="5532438"/>
              <a:ext cx="5191687" cy="1293698"/>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72">
                <a:defRPr/>
              </a:pPr>
              <a:r>
                <a:rPr lang="en-US" sz="3599" dirty="0">
                  <a:solidFill>
                    <a:prstClr val="white"/>
                  </a:solidFill>
                  <a:latin typeface="Abadi" panose="020B0604020104020204" pitchFamily="34" charset="0"/>
                  <a:sym typeface="Arial"/>
                </a:rPr>
                <a:t>10</a:t>
              </a:r>
              <a:endParaRPr lang="de-DE" sz="3599" dirty="0">
                <a:solidFill>
                  <a:prstClr val="white"/>
                </a:solidFill>
                <a:latin typeface="Abadi" panose="020B0604020104020204" pitchFamily="34" charset="0"/>
                <a:sym typeface="Arial"/>
              </a:endParaRPr>
            </a:p>
          </p:txBody>
        </p:sp>
      </p:grpSp>
      <p:grpSp>
        <p:nvGrpSpPr>
          <p:cNvPr id="5" name="Blue Answer">
            <a:extLst>
              <a:ext uri="{FF2B5EF4-FFF2-40B4-BE49-F238E27FC236}">
                <a16:creationId xmlns:a16="http://schemas.microsoft.com/office/drawing/2014/main" id="{0C61A5B4-8AEA-4108-8D5A-74C2B04A107D}"/>
              </a:ext>
            </a:extLst>
          </p:cNvPr>
          <p:cNvGrpSpPr/>
          <p:nvPr/>
        </p:nvGrpSpPr>
        <p:grpSpPr>
          <a:xfrm>
            <a:off x="6096000" y="4100602"/>
            <a:ext cx="6096000" cy="1325218"/>
            <a:chOff x="6096000" y="4100776"/>
            <a:chExt cx="2799591" cy="1325563"/>
          </a:xfrm>
        </p:grpSpPr>
        <p:sp>
          <p:nvSpPr>
            <p:cNvPr id="10" name="blue box">
              <a:extLst>
                <a:ext uri="{FF2B5EF4-FFF2-40B4-BE49-F238E27FC236}">
                  <a16:creationId xmlns:a16="http://schemas.microsoft.com/office/drawing/2014/main" id="{14E5DF79-BE31-4376-8FDF-B00D31D19717}"/>
                </a:ext>
              </a:extLst>
            </p:cNvPr>
            <p:cNvSpPr/>
            <p:nvPr/>
          </p:nvSpPr>
          <p:spPr>
            <a:xfrm>
              <a:off x="6096000" y="4100776"/>
              <a:ext cx="2799591" cy="1325563"/>
            </a:xfrm>
            <a:prstGeom prst="roundRect">
              <a:avLst>
                <a:gd name="adj" fmla="val 0"/>
              </a:avLst>
            </a:prstGeom>
            <a:solidFill>
              <a:srgbClr val="1A6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r>
                <a:rPr lang="de-DE" sz="3600" dirty="0">
                  <a:solidFill>
                    <a:prstClr val="white"/>
                  </a:solidFill>
                  <a:latin typeface="Calibri" panose="020F0502020204030204"/>
                  <a:sym typeface="Arial"/>
                </a:rPr>
                <a:t>9</a:t>
              </a:r>
            </a:p>
          </p:txBody>
        </p:sp>
        <p:sp>
          <p:nvSpPr>
            <p:cNvPr id="23" name="turned rectangle">
              <a:extLst>
                <a:ext uri="{FF2B5EF4-FFF2-40B4-BE49-F238E27FC236}">
                  <a16:creationId xmlns:a16="http://schemas.microsoft.com/office/drawing/2014/main" id="{3FBC7CFD-E23B-4387-A7AD-DA3021CDB8A7}"/>
                </a:ext>
              </a:extLst>
            </p:cNvPr>
            <p:cNvSpPr/>
            <p:nvPr/>
          </p:nvSpPr>
          <p:spPr>
            <a:xfrm rot="2700000">
              <a:off x="6437373" y="4561677"/>
              <a:ext cx="442016" cy="442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grpSp>
      <p:grpSp>
        <p:nvGrpSpPr>
          <p:cNvPr id="3" name="Red Answer">
            <a:extLst>
              <a:ext uri="{FF2B5EF4-FFF2-40B4-BE49-F238E27FC236}">
                <a16:creationId xmlns:a16="http://schemas.microsoft.com/office/drawing/2014/main" id="{3FDC2E9E-B79B-4823-AB0D-93BD50CA286F}"/>
              </a:ext>
            </a:extLst>
          </p:cNvPr>
          <p:cNvGrpSpPr/>
          <p:nvPr/>
        </p:nvGrpSpPr>
        <p:grpSpPr>
          <a:xfrm>
            <a:off x="27564" y="4091266"/>
            <a:ext cx="6023417" cy="1329886"/>
            <a:chOff x="25983" y="4091438"/>
            <a:chExt cx="6024986" cy="1330232"/>
          </a:xfrm>
        </p:grpSpPr>
        <p:sp>
          <p:nvSpPr>
            <p:cNvPr id="4" name="red box">
              <a:extLst>
                <a:ext uri="{FF2B5EF4-FFF2-40B4-BE49-F238E27FC236}">
                  <a16:creationId xmlns:a16="http://schemas.microsoft.com/office/drawing/2014/main" id="{76387D2A-2ACF-42E6-9BBF-E3DC47EA716E}"/>
                </a:ext>
              </a:extLst>
            </p:cNvPr>
            <p:cNvSpPr/>
            <p:nvPr/>
          </p:nvSpPr>
          <p:spPr>
            <a:xfrm>
              <a:off x="25983" y="4096107"/>
              <a:ext cx="6024986" cy="1325563"/>
            </a:xfrm>
            <a:prstGeom prst="roundRect">
              <a:avLst>
                <a:gd name="adj" fmla="val 0"/>
              </a:avLst>
            </a:prstGeom>
            <a:solidFill>
              <a:srgbClr val="E21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dirty="0">
                <a:solidFill>
                  <a:prstClr val="white"/>
                </a:solidFill>
                <a:latin typeface="Calibri" panose="020F0502020204030204"/>
                <a:sym typeface="Arial"/>
              </a:endParaRPr>
            </a:p>
          </p:txBody>
        </p:sp>
        <p:sp>
          <p:nvSpPr>
            <p:cNvPr id="21" name="triangle">
              <a:extLst>
                <a:ext uri="{FF2B5EF4-FFF2-40B4-BE49-F238E27FC236}">
                  <a16:creationId xmlns:a16="http://schemas.microsoft.com/office/drawing/2014/main" id="{F466277B-DBD4-4072-B030-AD0B7C14890F}"/>
                </a:ext>
              </a:extLst>
            </p:cNvPr>
            <p:cNvSpPr/>
            <p:nvPr/>
          </p:nvSpPr>
          <p:spPr>
            <a:xfrm>
              <a:off x="309372" y="4529423"/>
              <a:ext cx="437554" cy="50686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18" name="#sl-pollanswer(0)">
              <a:extLst>
                <a:ext uri="{FF2B5EF4-FFF2-40B4-BE49-F238E27FC236}">
                  <a16:creationId xmlns:a16="http://schemas.microsoft.com/office/drawing/2014/main" id="{01D70E84-C54E-45A3-9136-C31AA3460F80}"/>
                </a:ext>
              </a:extLst>
            </p:cNvPr>
            <p:cNvSpPr txBox="1">
              <a:spLocks/>
            </p:cNvSpPr>
            <p:nvPr/>
          </p:nvSpPr>
          <p:spPr>
            <a:xfrm>
              <a:off x="836989" y="4091438"/>
              <a:ext cx="5213980" cy="1325563"/>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72">
                <a:defRPr/>
              </a:pPr>
              <a:r>
                <a:rPr lang="de-DE" sz="3999" dirty="0">
                  <a:solidFill>
                    <a:prstClr val="white"/>
                  </a:solidFill>
                  <a:latin typeface="Abadi" panose="020B0604020104020204" pitchFamily="34" charset="0"/>
                  <a:sym typeface="Arial"/>
                </a:rPr>
                <a:t>8</a:t>
              </a:r>
            </a:p>
          </p:txBody>
        </p:sp>
      </p:grpSp>
      <p:sp>
        <p:nvSpPr>
          <p:cNvPr id="7" name="question container">
            <a:extLst>
              <a:ext uri="{FF2B5EF4-FFF2-40B4-BE49-F238E27FC236}">
                <a16:creationId xmlns:a16="http://schemas.microsoft.com/office/drawing/2014/main" id="{0766DCB4-8B55-4920-A4FC-DEFDD9341D8A}"/>
              </a:ext>
            </a:extLst>
          </p:cNvPr>
          <p:cNvSpPr/>
          <p:nvPr/>
        </p:nvSpPr>
        <p:spPr>
          <a:xfrm>
            <a:off x="1588" y="893"/>
            <a:ext cx="12188825" cy="1009387"/>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 name="#sl-pollquestion()">
            <a:extLst>
              <a:ext uri="{FF2B5EF4-FFF2-40B4-BE49-F238E27FC236}">
                <a16:creationId xmlns:a16="http://schemas.microsoft.com/office/drawing/2014/main" id="{C25CE706-7C6C-49C8-9317-452DEBE43FCD}"/>
              </a:ext>
            </a:extLst>
          </p:cNvPr>
          <p:cNvSpPr>
            <a:spLocks noGrp="1"/>
          </p:cNvSpPr>
          <p:nvPr>
            <p:ph type="title"/>
          </p:nvPr>
        </p:nvSpPr>
        <p:spPr>
          <a:xfrm>
            <a:off x="1588" y="894"/>
            <a:ext cx="12188825" cy="1014055"/>
          </a:xfrm>
        </p:spPr>
        <p:txBody>
          <a:bodyPr>
            <a:normAutofit/>
          </a:bodyPr>
          <a:lstStyle/>
          <a:p>
            <a:pPr algn="ctr"/>
            <a:r>
              <a:rPr lang="de-DE" sz="3999" dirty="0">
                <a:latin typeface="Abadi" panose="020B0604020104020204" pitchFamily="34" charset="0"/>
              </a:rPr>
              <a:t>How </a:t>
            </a:r>
            <a:r>
              <a:rPr lang="de-DE" sz="3999">
                <a:latin typeface="Abadi" panose="020B0604020104020204" pitchFamily="34" charset="0"/>
              </a:rPr>
              <a:t>many ASEAN members are there </a:t>
            </a:r>
            <a:r>
              <a:rPr lang="de-DE" sz="3999" dirty="0">
                <a:latin typeface="Abadi" panose="020B0604020104020204" pitchFamily="34" charset="0"/>
              </a:rPr>
              <a:t>today?</a:t>
            </a:r>
            <a:endParaRPr lang="de-DE" sz="3999" i="1" dirty="0">
              <a:latin typeface="Abadi" panose="020B0604020104020204" pitchFamily="34" charset="0"/>
            </a:endParaRPr>
          </a:p>
        </p:txBody>
      </p:sp>
      <p:grpSp>
        <p:nvGrpSpPr>
          <p:cNvPr id="17" name="Timer">
            <a:extLst>
              <a:ext uri="{FF2B5EF4-FFF2-40B4-BE49-F238E27FC236}">
                <a16:creationId xmlns:a16="http://schemas.microsoft.com/office/drawing/2014/main" id="{31F49551-8DD2-40F5-8763-A737FE6FE112}"/>
              </a:ext>
            </a:extLst>
          </p:cNvPr>
          <p:cNvGrpSpPr/>
          <p:nvPr/>
        </p:nvGrpSpPr>
        <p:grpSpPr>
          <a:xfrm>
            <a:off x="751408" y="2015383"/>
            <a:ext cx="1623589" cy="1009387"/>
            <a:chOff x="750016" y="2015014"/>
            <a:chExt cx="1624012" cy="1009650"/>
          </a:xfrm>
        </p:grpSpPr>
        <p:sp>
          <p:nvSpPr>
            <p:cNvPr id="14" name="container-time">
              <a:extLst>
                <a:ext uri="{FF2B5EF4-FFF2-40B4-BE49-F238E27FC236}">
                  <a16:creationId xmlns:a16="http://schemas.microsoft.com/office/drawing/2014/main" id="{07A59D61-C8B9-460D-BC07-FC022DC3BD08}"/>
                </a:ext>
              </a:extLst>
            </p:cNvPr>
            <p:cNvSpPr/>
            <p:nvPr/>
          </p:nvSpPr>
          <p:spPr>
            <a:xfrm>
              <a:off x="1072175" y="2015014"/>
              <a:ext cx="1009650" cy="1009650"/>
            </a:xfrm>
            <a:prstGeom prst="ellipse">
              <a:avLst/>
            </a:prstGeom>
            <a:solidFill>
              <a:srgbClr val="854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19" name="#sl-countdown()">
              <a:extLst>
                <a:ext uri="{FF2B5EF4-FFF2-40B4-BE49-F238E27FC236}">
                  <a16:creationId xmlns:a16="http://schemas.microsoft.com/office/drawing/2014/main" id="{6BD3626C-D697-443E-85CA-2DCC22C3A450}"/>
                </a:ext>
              </a:extLst>
            </p:cNvPr>
            <p:cNvSpPr txBox="1"/>
            <p:nvPr/>
          </p:nvSpPr>
          <p:spPr>
            <a:xfrm>
              <a:off x="750016" y="2196674"/>
              <a:ext cx="1624012" cy="646371"/>
            </a:xfrm>
            <a:prstGeom prst="rect">
              <a:avLst/>
            </a:prstGeom>
            <a:noFill/>
          </p:spPr>
          <p:txBody>
            <a:bodyPr wrap="square" rtlCol="0">
              <a:spAutoFit/>
            </a:bodyPr>
            <a:lstStyle/>
            <a:p>
              <a:pPr algn="ctr" defTabSz="914172">
                <a:defRPr/>
              </a:pPr>
              <a:r>
                <a:rPr lang="de-AT" sz="3599" b="1" i="1" dirty="0">
                  <a:solidFill>
                    <a:prstClr val="white"/>
                  </a:solidFill>
                  <a:latin typeface="Lato Black" panose="020F0A02020204030203" pitchFamily="34" charset="0"/>
                  <a:cs typeface="Arial"/>
                  <a:sym typeface="Arial"/>
                </a:rPr>
                <a:t>2</a:t>
              </a:r>
              <a:endParaRPr lang="de-DE" sz="2400" b="1" i="1" dirty="0">
                <a:solidFill>
                  <a:prstClr val="white"/>
                </a:solidFill>
                <a:latin typeface="Lato" panose="020F0502020204030203" pitchFamily="34" charset="0"/>
                <a:cs typeface="Arial"/>
                <a:sym typeface="Arial"/>
              </a:endParaRPr>
            </a:p>
          </p:txBody>
        </p:sp>
      </p:grpSp>
    </p:spTree>
    <p:custDataLst>
      <p:tags r:id="rId1"/>
    </p:custDataLst>
    <p:extLst>
      <p:ext uri="{BB962C8B-B14F-4D97-AF65-F5344CB8AC3E}">
        <p14:creationId xmlns:p14="http://schemas.microsoft.com/office/powerpoint/2010/main" val="223474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500"/>
                                        <p:tgtEl>
                                          <p:spTgt spid="17"/>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6" presetClass="entr" presetSubtype="3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1000"/>
                                        <p:tgtEl>
                                          <p:spTgt spid="3"/>
                                        </p:tgtEl>
                                      </p:cBhvr>
                                    </p:animEffect>
                                  </p:childTnLst>
                                </p:cTn>
                              </p:par>
                              <p:par>
                                <p:cTn id="16" presetID="6" presetClass="entr" presetSubtype="32" fill="hold"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circle(out)">
                                      <p:cBhvr>
                                        <p:cTn id="18" dur="1000"/>
                                        <p:tgtEl>
                                          <p:spTgt spid="9"/>
                                        </p:tgtEl>
                                      </p:cBhvr>
                                    </p:animEffect>
                                  </p:childTnLst>
                                </p:cTn>
                              </p:par>
                              <p:par>
                                <p:cTn id="19" presetID="6" presetClass="entr" presetSubtype="32" fill="hold" nodeType="withEffect">
                                  <p:stCondLst>
                                    <p:cond delay="1000"/>
                                  </p:stCondLst>
                                  <p:childTnLst>
                                    <p:set>
                                      <p:cBhvr>
                                        <p:cTn id="20" dur="1" fill="hold">
                                          <p:stCondLst>
                                            <p:cond delay="0"/>
                                          </p:stCondLst>
                                        </p:cTn>
                                        <p:tgtEl>
                                          <p:spTgt spid="5"/>
                                        </p:tgtEl>
                                        <p:attrNameLst>
                                          <p:attrName>style.visibility</p:attrName>
                                        </p:attrNameLst>
                                      </p:cBhvr>
                                      <p:to>
                                        <p:strVal val="visible"/>
                                      </p:to>
                                    </p:set>
                                    <p:animEffect transition="in" filter="circle(out)">
                                      <p:cBhvr>
                                        <p:cTn id="21" dur="1000"/>
                                        <p:tgtEl>
                                          <p:spTgt spid="5"/>
                                        </p:tgtEl>
                                      </p:cBhvr>
                                    </p:animEffect>
                                  </p:childTnLst>
                                </p:cTn>
                              </p:par>
                              <p:par>
                                <p:cTn id="22" presetID="6" presetClass="entr" presetSubtype="32" fill="hold" nodeType="withEffect">
                                  <p:stCondLst>
                                    <p:cond delay="1500"/>
                                  </p:stCondLst>
                                  <p:childTnLst>
                                    <p:set>
                                      <p:cBhvr>
                                        <p:cTn id="23" dur="1" fill="hold">
                                          <p:stCondLst>
                                            <p:cond delay="0"/>
                                          </p:stCondLst>
                                        </p:cTn>
                                        <p:tgtEl>
                                          <p:spTgt spid="13"/>
                                        </p:tgtEl>
                                        <p:attrNameLst>
                                          <p:attrName>style.visibility</p:attrName>
                                        </p:attrNameLst>
                                      </p:cBhvr>
                                      <p:to>
                                        <p:strVal val="visible"/>
                                      </p:to>
                                    </p:set>
                                    <p:animEffect transition="in" filter="circle(out)">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9" presetClass="emph" presetSubtype="0" nodeType="clickEffect">
                                  <p:stCondLst>
                                    <p:cond delay="0"/>
                                  </p:stCondLst>
                                  <p:childTnLst>
                                    <p:set>
                                      <p:cBhvr>
                                        <p:cTn id="29" dur="indefinite"/>
                                        <p:tgtEl>
                                          <p:spTgt spid="3"/>
                                        </p:tgtEl>
                                        <p:attrNameLst>
                                          <p:attrName>style.opacity</p:attrName>
                                        </p:attrNameLst>
                                      </p:cBhvr>
                                      <p:to>
                                        <p:strVal val="0.5"/>
                                      </p:to>
                                    </p:set>
                                    <p:animEffect filter="image" prLst="opacity: 0.5">
                                      <p:cBhvr rctx="IE">
                                        <p:cTn id="30" dur="indefinite"/>
                                        <p:tgtEl>
                                          <p:spTgt spid="3"/>
                                        </p:tgtEl>
                                      </p:cBhvr>
                                    </p:animEffect>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9"/>
                                        </p:tgtEl>
                                      </p:cBhvr>
                                    </p:animEffect>
                                    <p:animScale>
                                      <p:cBhvr>
                                        <p:cTn id="36" dur="250" autoRev="1" fill="hold"/>
                                        <p:tgtEl>
                                          <p:spTgt spid="9"/>
                                        </p:tgtEl>
                                      </p:cBhvr>
                                      <p:by x="105000" y="105000"/>
                                    </p:animScale>
                                  </p:childTnLst>
                                </p:cTn>
                              </p:par>
                              <p:par>
                                <p:cTn id="37" presetID="14" presetClass="entr" presetSubtype="1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9" presetClass="emph" presetSubtype="0" nodeType="clickEffect">
                                  <p:stCondLst>
                                    <p:cond delay="0"/>
                                  </p:stCondLst>
                                  <p:childTnLst>
                                    <p:set>
                                      <p:cBhvr>
                                        <p:cTn id="44" dur="indefinite"/>
                                        <p:tgtEl>
                                          <p:spTgt spid="13"/>
                                        </p:tgtEl>
                                        <p:attrNameLst>
                                          <p:attrName>style.opacity</p:attrName>
                                        </p:attrNameLst>
                                      </p:cBhvr>
                                      <p:to>
                                        <p:strVal val="0.5"/>
                                      </p:to>
                                    </p:set>
                                    <p:animEffect filter="image" prLst="opacity: 0.5">
                                      <p:cBhvr rctx="IE">
                                        <p:cTn id="45" dur="indefinite"/>
                                        <p:tgtEl>
                                          <p:spTgt spid="13"/>
                                        </p:tgtEl>
                                      </p:cBhvr>
                                    </p:animEffect>
                                  </p:childTnLst>
                                </p:cTn>
                              </p:par>
                            </p:childTnLst>
                          </p:cTn>
                        </p:par>
                      </p:childTnLst>
                    </p:cTn>
                  </p:par>
                </p:childTnLst>
              </p:cTn>
              <p:nextCondLst>
                <p:cond evt="onClick" delay="0">
                  <p:tgtEl>
                    <p:spTgt spid="13"/>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p:stCondLst>
                        <p:cond delay="0"/>
                      </p:stCondLst>
                      <p:childTnLst>
                        <p:par>
                          <p:cTn id="48" fill="hold">
                            <p:stCondLst>
                              <p:cond delay="0"/>
                            </p:stCondLst>
                            <p:childTnLst>
                              <p:par>
                                <p:cTn id="49" presetID="9" presetClass="emph" presetSubtype="0" nodeType="clickEffect">
                                  <p:stCondLst>
                                    <p:cond delay="0"/>
                                  </p:stCondLst>
                                  <p:childTnLst>
                                    <p:set>
                                      <p:cBhvr>
                                        <p:cTn id="50" dur="indefinite"/>
                                        <p:tgtEl>
                                          <p:spTgt spid="5"/>
                                        </p:tgtEl>
                                        <p:attrNameLst>
                                          <p:attrName>style.opacity</p:attrName>
                                        </p:attrNameLst>
                                      </p:cBhvr>
                                      <p:to>
                                        <p:strVal val="0.5"/>
                                      </p:to>
                                    </p:set>
                                    <p:animEffect filter="image" prLst="opacity: 0.5">
                                      <p:cBhvr rctx="IE">
                                        <p:cTn id="51" dur="indefinite"/>
                                        <p:tgtEl>
                                          <p:spTgt spid="5"/>
                                        </p:tgtEl>
                                      </p:cBhvr>
                                    </p:animEffect>
                                  </p:childTnLst>
                                </p:cTn>
                              </p:par>
                            </p:childTnLst>
                          </p:cTn>
                        </p:par>
                      </p:childTnLst>
                    </p:cTn>
                  </p:par>
                </p:childTnLst>
              </p:cTn>
              <p:nextCondLst>
                <p:cond evt="onClick" delay="0">
                  <p:tgtEl>
                    <p:spTgt spid="5"/>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a:extLst>
              <a:ext uri="{FF2B5EF4-FFF2-40B4-BE49-F238E27FC236}">
                <a16:creationId xmlns:a16="http://schemas.microsoft.com/office/drawing/2014/main" id="{E82F78B0-9CDA-4741-BAC8-8503F9706673}"/>
              </a:ext>
            </a:extLst>
          </p:cNvPr>
          <p:cNvPicPr>
            <a:picLocks noChangeAspect="1"/>
          </p:cNvPicPr>
          <p:nvPr/>
        </p:nvPicPr>
        <p:blipFill rotWithShape="1">
          <a:blip r:embed="rId3">
            <a:extLst>
              <a:ext uri="{28A0092B-C50C-407E-A947-70E740481C1C}">
                <a14:useLocalDpi xmlns:a14="http://schemas.microsoft.com/office/drawing/2010/main" val="0"/>
              </a:ext>
            </a:extLst>
          </a:blip>
          <a:srcRect l="-741" r="3850"/>
          <a:stretch/>
        </p:blipFill>
        <p:spPr>
          <a:xfrm>
            <a:off x="3034092" y="1010281"/>
            <a:ext cx="6123817" cy="3019593"/>
          </a:xfrm>
          <a:prstGeom prst="rect">
            <a:avLst/>
          </a:prstGeom>
        </p:spPr>
      </p:pic>
      <p:pic>
        <p:nvPicPr>
          <p:cNvPr id="28" name="logo" descr="Ein Bild, das Objekt, Uhr, Monitor enthält.&#10;&#10;Automatisch generierte Beschreibung">
            <a:extLst>
              <a:ext uri="{FF2B5EF4-FFF2-40B4-BE49-F238E27FC236}">
                <a16:creationId xmlns:a16="http://schemas.microsoft.com/office/drawing/2014/main" id="{376611A7-AE17-4FF8-BFCD-70CDB57B4C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4212" y="162465"/>
            <a:ext cx="903002" cy="172705"/>
          </a:xfrm>
          <a:prstGeom prst="rect">
            <a:avLst/>
          </a:prstGeom>
        </p:spPr>
      </p:pic>
      <p:grpSp>
        <p:nvGrpSpPr>
          <p:cNvPr id="13" name="Green Answer">
            <a:extLst>
              <a:ext uri="{FF2B5EF4-FFF2-40B4-BE49-F238E27FC236}">
                <a16:creationId xmlns:a16="http://schemas.microsoft.com/office/drawing/2014/main" id="{6D83A1D5-2065-4D63-9FFE-93E92A0ECEFB}"/>
              </a:ext>
            </a:extLst>
          </p:cNvPr>
          <p:cNvGrpSpPr/>
          <p:nvPr/>
        </p:nvGrpSpPr>
        <p:grpSpPr>
          <a:xfrm>
            <a:off x="6141021" y="5500033"/>
            <a:ext cx="6023416" cy="1325219"/>
            <a:chOff x="6141032" y="5500572"/>
            <a:chExt cx="6024985" cy="1325564"/>
          </a:xfrm>
        </p:grpSpPr>
        <p:sp>
          <p:nvSpPr>
            <p:cNvPr id="6" name="green box">
              <a:extLst>
                <a:ext uri="{FF2B5EF4-FFF2-40B4-BE49-F238E27FC236}">
                  <a16:creationId xmlns:a16="http://schemas.microsoft.com/office/drawing/2014/main" id="{B608D591-76B7-4BB2-92D1-A42A929FF43D}"/>
                </a:ext>
              </a:extLst>
            </p:cNvPr>
            <p:cNvSpPr/>
            <p:nvPr/>
          </p:nvSpPr>
          <p:spPr>
            <a:xfrm>
              <a:off x="6141032" y="5500572"/>
              <a:ext cx="6024985" cy="1325563"/>
            </a:xfrm>
            <a:prstGeom prst="roundRect">
              <a:avLst>
                <a:gd name="adj" fmla="val 0"/>
              </a:avLst>
            </a:prstGeom>
            <a:solidFill>
              <a:srgbClr val="288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6" name="rectangle">
              <a:extLst>
                <a:ext uri="{FF2B5EF4-FFF2-40B4-BE49-F238E27FC236}">
                  <a16:creationId xmlns:a16="http://schemas.microsoft.com/office/drawing/2014/main" id="{935A459F-D49E-46B2-A582-4BFDD5DBFE10}"/>
                </a:ext>
              </a:extLst>
            </p:cNvPr>
            <p:cNvSpPr/>
            <p:nvPr/>
          </p:nvSpPr>
          <p:spPr>
            <a:xfrm>
              <a:off x="6431381" y="5940676"/>
              <a:ext cx="442016" cy="442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4" name="#sl-pollanswer(3)">
              <a:extLst>
                <a:ext uri="{FF2B5EF4-FFF2-40B4-BE49-F238E27FC236}">
                  <a16:creationId xmlns:a16="http://schemas.microsoft.com/office/drawing/2014/main" id="{8CB6FA4A-3362-487A-8A8A-73BB4F31159D}"/>
                </a:ext>
              </a:extLst>
            </p:cNvPr>
            <p:cNvSpPr txBox="1">
              <a:spLocks/>
            </p:cNvSpPr>
            <p:nvPr/>
          </p:nvSpPr>
          <p:spPr>
            <a:xfrm>
              <a:off x="7052577" y="5532438"/>
              <a:ext cx="5113439" cy="1293698"/>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72">
                <a:defRPr/>
              </a:pPr>
              <a:r>
                <a:rPr lang="en-US" sz="3599" dirty="0">
                  <a:solidFill>
                    <a:prstClr val="white"/>
                  </a:solidFill>
                  <a:latin typeface="Abadi" panose="020B0604020104020204" pitchFamily="34" charset="0"/>
                  <a:sym typeface="Arial"/>
                </a:rPr>
                <a:t>1967</a:t>
              </a:r>
              <a:endParaRPr lang="de-DE" sz="3599" dirty="0">
                <a:solidFill>
                  <a:prstClr val="white"/>
                </a:solidFill>
                <a:latin typeface="Abadi" panose="020B0604020104020204" pitchFamily="34" charset="0"/>
                <a:sym typeface="Arial"/>
              </a:endParaRPr>
            </a:p>
          </p:txBody>
        </p:sp>
      </p:grpSp>
      <p:grpSp>
        <p:nvGrpSpPr>
          <p:cNvPr id="9" name="Yellow Answer">
            <a:extLst>
              <a:ext uri="{FF2B5EF4-FFF2-40B4-BE49-F238E27FC236}">
                <a16:creationId xmlns:a16="http://schemas.microsoft.com/office/drawing/2014/main" id="{9EB4B4FC-7656-4497-A6E8-CC05A18855A9}"/>
              </a:ext>
            </a:extLst>
          </p:cNvPr>
          <p:cNvGrpSpPr/>
          <p:nvPr/>
        </p:nvGrpSpPr>
        <p:grpSpPr>
          <a:xfrm>
            <a:off x="27564" y="5500034"/>
            <a:ext cx="6023417" cy="1325218"/>
            <a:chOff x="25983" y="5500573"/>
            <a:chExt cx="6024986" cy="1325563"/>
          </a:xfrm>
        </p:grpSpPr>
        <p:sp>
          <p:nvSpPr>
            <p:cNvPr id="8" name="yellow box">
              <a:extLst>
                <a:ext uri="{FF2B5EF4-FFF2-40B4-BE49-F238E27FC236}">
                  <a16:creationId xmlns:a16="http://schemas.microsoft.com/office/drawing/2014/main" id="{A6E89D1C-DE83-491F-B4C2-54DDE24C20C3}"/>
                </a:ext>
              </a:extLst>
            </p:cNvPr>
            <p:cNvSpPr/>
            <p:nvPr/>
          </p:nvSpPr>
          <p:spPr>
            <a:xfrm>
              <a:off x="25983" y="5500573"/>
              <a:ext cx="6024986" cy="1325563"/>
            </a:xfrm>
            <a:prstGeom prst="roundRect">
              <a:avLst>
                <a:gd name="adj" fmla="val 0"/>
              </a:avLst>
            </a:prstGeom>
            <a:solidFill>
              <a:srgbClr val="D89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11" name="circle">
              <a:extLst>
                <a:ext uri="{FF2B5EF4-FFF2-40B4-BE49-F238E27FC236}">
                  <a16:creationId xmlns:a16="http://schemas.microsoft.com/office/drawing/2014/main" id="{D65B9765-3500-42EE-B595-D7859DA6D768}"/>
                </a:ext>
              </a:extLst>
            </p:cNvPr>
            <p:cNvSpPr/>
            <p:nvPr/>
          </p:nvSpPr>
          <p:spPr>
            <a:xfrm>
              <a:off x="287080" y="5920615"/>
              <a:ext cx="482138" cy="4821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0" name="#sl-pollanswer(2)">
              <a:extLst>
                <a:ext uri="{FF2B5EF4-FFF2-40B4-BE49-F238E27FC236}">
                  <a16:creationId xmlns:a16="http://schemas.microsoft.com/office/drawing/2014/main" id="{D1B66D29-41C3-467C-8A93-40C8FD1C53F7}"/>
                </a:ext>
              </a:extLst>
            </p:cNvPr>
            <p:cNvSpPr txBox="1">
              <a:spLocks/>
            </p:cNvSpPr>
            <p:nvPr/>
          </p:nvSpPr>
          <p:spPr>
            <a:xfrm>
              <a:off x="859281" y="5532438"/>
              <a:ext cx="5191687" cy="1293698"/>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72">
                <a:defRPr/>
              </a:pPr>
              <a:r>
                <a:rPr lang="de-DE" sz="3599" dirty="0">
                  <a:solidFill>
                    <a:prstClr val="white"/>
                  </a:solidFill>
                  <a:latin typeface="Abadi" panose="020B0604020104020204" pitchFamily="34" charset="0"/>
                  <a:sym typeface="Arial"/>
                </a:rPr>
                <a:t>1979</a:t>
              </a:r>
            </a:p>
          </p:txBody>
        </p:sp>
      </p:grpSp>
      <p:grpSp>
        <p:nvGrpSpPr>
          <p:cNvPr id="5" name="Blue Answer">
            <a:extLst>
              <a:ext uri="{FF2B5EF4-FFF2-40B4-BE49-F238E27FC236}">
                <a16:creationId xmlns:a16="http://schemas.microsoft.com/office/drawing/2014/main" id="{0C61A5B4-8AEA-4108-8D5A-74C2B04A107D}"/>
              </a:ext>
            </a:extLst>
          </p:cNvPr>
          <p:cNvGrpSpPr/>
          <p:nvPr/>
        </p:nvGrpSpPr>
        <p:grpSpPr>
          <a:xfrm>
            <a:off x="6141021" y="4091267"/>
            <a:ext cx="6023417" cy="1325218"/>
            <a:chOff x="6141032" y="4091439"/>
            <a:chExt cx="6024986" cy="1325563"/>
          </a:xfrm>
        </p:grpSpPr>
        <p:sp>
          <p:nvSpPr>
            <p:cNvPr id="10" name="blue box">
              <a:extLst>
                <a:ext uri="{FF2B5EF4-FFF2-40B4-BE49-F238E27FC236}">
                  <a16:creationId xmlns:a16="http://schemas.microsoft.com/office/drawing/2014/main" id="{14E5DF79-BE31-4376-8FDF-B00D31D19717}"/>
                </a:ext>
              </a:extLst>
            </p:cNvPr>
            <p:cNvSpPr/>
            <p:nvPr/>
          </p:nvSpPr>
          <p:spPr>
            <a:xfrm>
              <a:off x="6141032" y="4091439"/>
              <a:ext cx="6024986" cy="1325563"/>
            </a:xfrm>
            <a:prstGeom prst="roundRect">
              <a:avLst>
                <a:gd name="adj" fmla="val 0"/>
              </a:avLst>
            </a:prstGeom>
            <a:solidFill>
              <a:srgbClr val="1A6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3" name="turned rectangle">
              <a:extLst>
                <a:ext uri="{FF2B5EF4-FFF2-40B4-BE49-F238E27FC236}">
                  <a16:creationId xmlns:a16="http://schemas.microsoft.com/office/drawing/2014/main" id="{3FBC7CFD-E23B-4387-A7AD-DA3021CDB8A7}"/>
                </a:ext>
              </a:extLst>
            </p:cNvPr>
            <p:cNvSpPr/>
            <p:nvPr/>
          </p:nvSpPr>
          <p:spPr>
            <a:xfrm rot="2700000">
              <a:off x="6437373" y="4561677"/>
              <a:ext cx="442016" cy="442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2" name="#sl-pollanswer(1)">
              <a:extLst>
                <a:ext uri="{FF2B5EF4-FFF2-40B4-BE49-F238E27FC236}">
                  <a16:creationId xmlns:a16="http://schemas.microsoft.com/office/drawing/2014/main" id="{7AF5595A-E6D0-463A-8E40-E92D4EFB37BC}"/>
                </a:ext>
              </a:extLst>
            </p:cNvPr>
            <p:cNvSpPr txBox="1">
              <a:spLocks/>
            </p:cNvSpPr>
            <p:nvPr/>
          </p:nvSpPr>
          <p:spPr>
            <a:xfrm>
              <a:off x="7052577" y="4091439"/>
              <a:ext cx="5113440" cy="1325563"/>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72">
                <a:defRPr/>
              </a:pPr>
              <a:r>
                <a:rPr lang="de-DE" sz="3599" dirty="0">
                  <a:solidFill>
                    <a:prstClr val="white"/>
                  </a:solidFill>
                  <a:latin typeface="Abadi" panose="020B0604020104020204" pitchFamily="34" charset="0"/>
                  <a:sym typeface="Arial"/>
                </a:rPr>
                <a:t>1988</a:t>
              </a:r>
            </a:p>
          </p:txBody>
        </p:sp>
      </p:grpSp>
      <p:grpSp>
        <p:nvGrpSpPr>
          <p:cNvPr id="3" name="Red Answer">
            <a:extLst>
              <a:ext uri="{FF2B5EF4-FFF2-40B4-BE49-F238E27FC236}">
                <a16:creationId xmlns:a16="http://schemas.microsoft.com/office/drawing/2014/main" id="{3FDC2E9E-B79B-4823-AB0D-93BD50CA286F}"/>
              </a:ext>
            </a:extLst>
          </p:cNvPr>
          <p:cNvGrpSpPr/>
          <p:nvPr/>
        </p:nvGrpSpPr>
        <p:grpSpPr>
          <a:xfrm>
            <a:off x="27564" y="4091266"/>
            <a:ext cx="6023417" cy="1329886"/>
            <a:chOff x="25983" y="4091438"/>
            <a:chExt cx="6024986" cy="1330232"/>
          </a:xfrm>
        </p:grpSpPr>
        <p:sp>
          <p:nvSpPr>
            <p:cNvPr id="4" name="red box">
              <a:extLst>
                <a:ext uri="{FF2B5EF4-FFF2-40B4-BE49-F238E27FC236}">
                  <a16:creationId xmlns:a16="http://schemas.microsoft.com/office/drawing/2014/main" id="{76387D2A-2ACF-42E6-9BBF-E3DC47EA716E}"/>
                </a:ext>
              </a:extLst>
            </p:cNvPr>
            <p:cNvSpPr/>
            <p:nvPr/>
          </p:nvSpPr>
          <p:spPr>
            <a:xfrm>
              <a:off x="25983" y="4096107"/>
              <a:ext cx="6024986" cy="1325563"/>
            </a:xfrm>
            <a:prstGeom prst="roundRect">
              <a:avLst>
                <a:gd name="adj" fmla="val 0"/>
              </a:avLst>
            </a:prstGeom>
            <a:solidFill>
              <a:srgbClr val="E21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1" name="triangle">
              <a:extLst>
                <a:ext uri="{FF2B5EF4-FFF2-40B4-BE49-F238E27FC236}">
                  <a16:creationId xmlns:a16="http://schemas.microsoft.com/office/drawing/2014/main" id="{F466277B-DBD4-4072-B030-AD0B7C14890F}"/>
                </a:ext>
              </a:extLst>
            </p:cNvPr>
            <p:cNvSpPr/>
            <p:nvPr/>
          </p:nvSpPr>
          <p:spPr>
            <a:xfrm>
              <a:off x="309372" y="4529423"/>
              <a:ext cx="437554" cy="50686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18" name="#sl-pollanswer(0)">
              <a:extLst>
                <a:ext uri="{FF2B5EF4-FFF2-40B4-BE49-F238E27FC236}">
                  <a16:creationId xmlns:a16="http://schemas.microsoft.com/office/drawing/2014/main" id="{01D70E84-C54E-45A3-9136-C31AA3460F80}"/>
                </a:ext>
              </a:extLst>
            </p:cNvPr>
            <p:cNvSpPr txBox="1">
              <a:spLocks/>
            </p:cNvSpPr>
            <p:nvPr/>
          </p:nvSpPr>
          <p:spPr>
            <a:xfrm>
              <a:off x="836989" y="4091438"/>
              <a:ext cx="5213980" cy="1325563"/>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72">
                <a:defRPr/>
              </a:pPr>
              <a:r>
                <a:rPr lang="en-US" sz="3599" dirty="0">
                  <a:solidFill>
                    <a:prstClr val="white"/>
                  </a:solidFill>
                  <a:latin typeface="Abadi" panose="020B0604020104020204" pitchFamily="34" charset="0"/>
                  <a:sym typeface="Arial"/>
                </a:rPr>
                <a:t>1999</a:t>
              </a:r>
              <a:endParaRPr lang="de-DE" sz="3999" dirty="0">
                <a:solidFill>
                  <a:prstClr val="white"/>
                </a:solidFill>
                <a:latin typeface="Abadi" panose="020B0604020104020204" pitchFamily="34" charset="0"/>
                <a:sym typeface="Arial"/>
              </a:endParaRPr>
            </a:p>
          </p:txBody>
        </p:sp>
      </p:grpSp>
      <p:sp>
        <p:nvSpPr>
          <p:cNvPr id="7" name="question container">
            <a:extLst>
              <a:ext uri="{FF2B5EF4-FFF2-40B4-BE49-F238E27FC236}">
                <a16:creationId xmlns:a16="http://schemas.microsoft.com/office/drawing/2014/main" id="{0766DCB4-8B55-4920-A4FC-DEFDD9341D8A}"/>
              </a:ext>
            </a:extLst>
          </p:cNvPr>
          <p:cNvSpPr/>
          <p:nvPr/>
        </p:nvSpPr>
        <p:spPr>
          <a:xfrm>
            <a:off x="1588" y="893"/>
            <a:ext cx="12188825" cy="1009387"/>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 name="#sl-pollquestion()">
            <a:extLst>
              <a:ext uri="{FF2B5EF4-FFF2-40B4-BE49-F238E27FC236}">
                <a16:creationId xmlns:a16="http://schemas.microsoft.com/office/drawing/2014/main" id="{C25CE706-7C6C-49C8-9317-452DEBE43FCD}"/>
              </a:ext>
            </a:extLst>
          </p:cNvPr>
          <p:cNvSpPr>
            <a:spLocks noGrp="1"/>
          </p:cNvSpPr>
          <p:nvPr>
            <p:ph type="title"/>
          </p:nvPr>
        </p:nvSpPr>
        <p:spPr>
          <a:xfrm>
            <a:off x="1588" y="894"/>
            <a:ext cx="12188825" cy="1014055"/>
          </a:xfrm>
        </p:spPr>
        <p:txBody>
          <a:bodyPr>
            <a:normAutofit/>
          </a:bodyPr>
          <a:lstStyle/>
          <a:p>
            <a:pPr algn="ctr"/>
            <a:r>
              <a:rPr lang="de-DE" sz="3999" dirty="0">
                <a:latin typeface="Abadi" panose="020B0604020104020204" pitchFamily="34" charset="0"/>
              </a:rPr>
              <a:t>When was </a:t>
            </a:r>
            <a:r>
              <a:rPr lang="de-DE" sz="3999" b="1" dirty="0">
                <a:latin typeface="Abadi" panose="020B0604020104020204" pitchFamily="34" charset="0"/>
              </a:rPr>
              <a:t>ASEAN</a:t>
            </a:r>
            <a:r>
              <a:rPr lang="de-DE" sz="3999" dirty="0">
                <a:latin typeface="Abadi" panose="020B0604020104020204" pitchFamily="34" charset="0"/>
              </a:rPr>
              <a:t> founded?</a:t>
            </a:r>
          </a:p>
        </p:txBody>
      </p:sp>
      <p:grpSp>
        <p:nvGrpSpPr>
          <p:cNvPr id="17" name="Timer">
            <a:extLst>
              <a:ext uri="{FF2B5EF4-FFF2-40B4-BE49-F238E27FC236}">
                <a16:creationId xmlns:a16="http://schemas.microsoft.com/office/drawing/2014/main" id="{31F49551-8DD2-40F5-8763-A737FE6FE112}"/>
              </a:ext>
            </a:extLst>
          </p:cNvPr>
          <p:cNvGrpSpPr/>
          <p:nvPr/>
        </p:nvGrpSpPr>
        <p:grpSpPr>
          <a:xfrm>
            <a:off x="751408" y="2015383"/>
            <a:ext cx="1623589" cy="1009387"/>
            <a:chOff x="750016" y="2015014"/>
            <a:chExt cx="1624012" cy="1009650"/>
          </a:xfrm>
        </p:grpSpPr>
        <p:sp>
          <p:nvSpPr>
            <p:cNvPr id="14" name="container-time">
              <a:extLst>
                <a:ext uri="{FF2B5EF4-FFF2-40B4-BE49-F238E27FC236}">
                  <a16:creationId xmlns:a16="http://schemas.microsoft.com/office/drawing/2014/main" id="{07A59D61-C8B9-460D-BC07-FC022DC3BD08}"/>
                </a:ext>
              </a:extLst>
            </p:cNvPr>
            <p:cNvSpPr/>
            <p:nvPr/>
          </p:nvSpPr>
          <p:spPr>
            <a:xfrm>
              <a:off x="1072175" y="2015014"/>
              <a:ext cx="1009650" cy="1009650"/>
            </a:xfrm>
            <a:prstGeom prst="ellipse">
              <a:avLst/>
            </a:prstGeom>
            <a:solidFill>
              <a:srgbClr val="854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19" name="#sl-countdown()">
              <a:extLst>
                <a:ext uri="{FF2B5EF4-FFF2-40B4-BE49-F238E27FC236}">
                  <a16:creationId xmlns:a16="http://schemas.microsoft.com/office/drawing/2014/main" id="{6BD3626C-D697-443E-85CA-2DCC22C3A450}"/>
                </a:ext>
              </a:extLst>
            </p:cNvPr>
            <p:cNvSpPr txBox="1"/>
            <p:nvPr/>
          </p:nvSpPr>
          <p:spPr>
            <a:xfrm>
              <a:off x="750016" y="2196674"/>
              <a:ext cx="1624012" cy="646371"/>
            </a:xfrm>
            <a:prstGeom prst="rect">
              <a:avLst/>
            </a:prstGeom>
            <a:noFill/>
          </p:spPr>
          <p:txBody>
            <a:bodyPr wrap="square" rtlCol="0">
              <a:spAutoFit/>
            </a:bodyPr>
            <a:lstStyle/>
            <a:p>
              <a:pPr algn="ctr" defTabSz="914172">
                <a:defRPr/>
              </a:pPr>
              <a:r>
                <a:rPr lang="de-AT" sz="3599" b="1" i="1" dirty="0">
                  <a:solidFill>
                    <a:prstClr val="white"/>
                  </a:solidFill>
                  <a:latin typeface="Lato Black" panose="020F0A02020204030203" pitchFamily="34" charset="0"/>
                  <a:cs typeface="Arial"/>
                  <a:sym typeface="Arial"/>
                </a:rPr>
                <a:t>3</a:t>
              </a:r>
              <a:endParaRPr lang="de-DE" sz="2400" b="1" i="1" dirty="0">
                <a:solidFill>
                  <a:prstClr val="white"/>
                </a:solidFill>
                <a:latin typeface="Lato" panose="020F0502020204030203" pitchFamily="34" charset="0"/>
                <a:cs typeface="Arial"/>
                <a:sym typeface="Arial"/>
              </a:endParaRPr>
            </a:p>
          </p:txBody>
        </p:sp>
      </p:grpSp>
    </p:spTree>
    <p:custDataLst>
      <p:tags r:id="rId1"/>
    </p:custDataLst>
    <p:extLst>
      <p:ext uri="{BB962C8B-B14F-4D97-AF65-F5344CB8AC3E}">
        <p14:creationId xmlns:p14="http://schemas.microsoft.com/office/powerpoint/2010/main" val="310454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500"/>
                                        <p:tgtEl>
                                          <p:spTgt spid="17"/>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6" presetClass="entr" presetSubtype="3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1000"/>
                                        <p:tgtEl>
                                          <p:spTgt spid="3"/>
                                        </p:tgtEl>
                                      </p:cBhvr>
                                    </p:animEffect>
                                  </p:childTnLst>
                                </p:cTn>
                              </p:par>
                              <p:par>
                                <p:cTn id="16" presetID="6" presetClass="entr" presetSubtype="32" fill="hold"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circle(out)">
                                      <p:cBhvr>
                                        <p:cTn id="18" dur="1000"/>
                                        <p:tgtEl>
                                          <p:spTgt spid="9"/>
                                        </p:tgtEl>
                                      </p:cBhvr>
                                    </p:animEffect>
                                  </p:childTnLst>
                                </p:cTn>
                              </p:par>
                              <p:par>
                                <p:cTn id="19" presetID="6" presetClass="entr" presetSubtype="32" fill="hold" nodeType="withEffect">
                                  <p:stCondLst>
                                    <p:cond delay="1000"/>
                                  </p:stCondLst>
                                  <p:childTnLst>
                                    <p:set>
                                      <p:cBhvr>
                                        <p:cTn id="20" dur="1" fill="hold">
                                          <p:stCondLst>
                                            <p:cond delay="0"/>
                                          </p:stCondLst>
                                        </p:cTn>
                                        <p:tgtEl>
                                          <p:spTgt spid="5"/>
                                        </p:tgtEl>
                                        <p:attrNameLst>
                                          <p:attrName>style.visibility</p:attrName>
                                        </p:attrNameLst>
                                      </p:cBhvr>
                                      <p:to>
                                        <p:strVal val="visible"/>
                                      </p:to>
                                    </p:set>
                                    <p:animEffect transition="in" filter="circle(out)">
                                      <p:cBhvr>
                                        <p:cTn id="21" dur="1000"/>
                                        <p:tgtEl>
                                          <p:spTgt spid="5"/>
                                        </p:tgtEl>
                                      </p:cBhvr>
                                    </p:animEffect>
                                  </p:childTnLst>
                                </p:cTn>
                              </p:par>
                              <p:par>
                                <p:cTn id="22" presetID="6" presetClass="entr" presetSubtype="32" fill="hold" nodeType="withEffect">
                                  <p:stCondLst>
                                    <p:cond delay="1500"/>
                                  </p:stCondLst>
                                  <p:childTnLst>
                                    <p:set>
                                      <p:cBhvr>
                                        <p:cTn id="23" dur="1" fill="hold">
                                          <p:stCondLst>
                                            <p:cond delay="0"/>
                                          </p:stCondLst>
                                        </p:cTn>
                                        <p:tgtEl>
                                          <p:spTgt spid="13"/>
                                        </p:tgtEl>
                                        <p:attrNameLst>
                                          <p:attrName>style.visibility</p:attrName>
                                        </p:attrNameLst>
                                      </p:cBhvr>
                                      <p:to>
                                        <p:strVal val="visible"/>
                                      </p:to>
                                    </p:set>
                                    <p:animEffect transition="in" filter="circle(out)">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9" presetClass="emph" presetSubtype="0" nodeType="clickEffect">
                                  <p:stCondLst>
                                    <p:cond delay="0"/>
                                  </p:stCondLst>
                                  <p:childTnLst>
                                    <p:set>
                                      <p:cBhvr>
                                        <p:cTn id="29" dur="indefinite"/>
                                        <p:tgtEl>
                                          <p:spTgt spid="3"/>
                                        </p:tgtEl>
                                        <p:attrNameLst>
                                          <p:attrName>style.opacity</p:attrName>
                                        </p:attrNameLst>
                                      </p:cBhvr>
                                      <p:to>
                                        <p:strVal val="0.5"/>
                                      </p:to>
                                    </p:set>
                                    <p:animEffect filter="image" prLst="opacity: 0.5">
                                      <p:cBhvr rctx="IE">
                                        <p:cTn id="30" dur="indefinite"/>
                                        <p:tgtEl>
                                          <p:spTgt spid="3"/>
                                        </p:tgtEl>
                                      </p:cBhvr>
                                    </p:animEffect>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9" presetClass="emph" presetSubtype="0" nodeType="clickEffect">
                                  <p:stCondLst>
                                    <p:cond delay="0"/>
                                  </p:stCondLst>
                                  <p:childTnLst>
                                    <p:set>
                                      <p:cBhvr>
                                        <p:cTn id="35" dur="indefinite"/>
                                        <p:tgtEl>
                                          <p:spTgt spid="9"/>
                                        </p:tgtEl>
                                        <p:attrNameLst>
                                          <p:attrName>style.opacity</p:attrName>
                                        </p:attrNameLst>
                                      </p:cBhvr>
                                      <p:to>
                                        <p:strVal val="0.5"/>
                                      </p:to>
                                    </p:set>
                                    <p:animEffect filter="image" prLst="opacity: 0.5">
                                      <p:cBhvr rctx="IE">
                                        <p:cTn id="36" dur="indefinite"/>
                                        <p:tgtEl>
                                          <p:spTgt spid="9"/>
                                        </p:tgtEl>
                                      </p:cBhvr>
                                    </p:animEffect>
                                  </p:childTnLst>
                                </p:cTn>
                              </p:par>
                            </p:childTnLst>
                          </p:cTn>
                        </p:par>
                      </p:childTnLst>
                    </p:cTn>
                  </p:par>
                </p:childTnLst>
              </p:cTn>
              <p:nextCondLst>
                <p:cond evt="onClick" delay="0">
                  <p:tgtEl>
                    <p:spTgt spid="9"/>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13"/>
                                        </p:tgtEl>
                                      </p:cBhvr>
                                    </p:animEffect>
                                    <p:animScale>
                                      <p:cBhvr>
                                        <p:cTn id="42" dur="250" autoRev="1" fill="hold"/>
                                        <p:tgtEl>
                                          <p:spTgt spid="13"/>
                                        </p:tgtEl>
                                      </p:cBhvr>
                                      <p:by x="105000" y="105000"/>
                                    </p:animScale>
                                  </p:childTnLst>
                                </p:cTn>
                              </p:par>
                              <p:par>
                                <p:cTn id="43" presetID="14" presetClass="entr" presetSubtype="1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childTnLst>
                    </p:cTn>
                  </p:par>
                </p:childTnLst>
              </p:cTn>
              <p:nextCondLst>
                <p:cond evt="onClick" delay="0">
                  <p:tgtEl>
                    <p:spTgt spid="13"/>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p:stCondLst>
                        <p:cond delay="0"/>
                      </p:stCondLst>
                      <p:childTnLst>
                        <p:par>
                          <p:cTn id="48" fill="hold">
                            <p:stCondLst>
                              <p:cond delay="0"/>
                            </p:stCondLst>
                            <p:childTnLst>
                              <p:par>
                                <p:cTn id="49" presetID="9" presetClass="emph" presetSubtype="0" nodeType="clickEffect">
                                  <p:stCondLst>
                                    <p:cond delay="0"/>
                                  </p:stCondLst>
                                  <p:childTnLst>
                                    <p:set>
                                      <p:cBhvr>
                                        <p:cTn id="50" dur="indefinite"/>
                                        <p:tgtEl>
                                          <p:spTgt spid="5"/>
                                        </p:tgtEl>
                                        <p:attrNameLst>
                                          <p:attrName>style.opacity</p:attrName>
                                        </p:attrNameLst>
                                      </p:cBhvr>
                                      <p:to>
                                        <p:strVal val="0.5"/>
                                      </p:to>
                                    </p:set>
                                    <p:animEffect filter="image" prLst="opacity: 0.5">
                                      <p:cBhvr rctx="IE">
                                        <p:cTn id="51" dur="indefinite"/>
                                        <p:tgtEl>
                                          <p:spTgt spid="5"/>
                                        </p:tgtEl>
                                      </p:cBhvr>
                                    </p:animEffect>
                                  </p:childTnLst>
                                </p:cTn>
                              </p:par>
                            </p:childTnLst>
                          </p:cTn>
                        </p:par>
                      </p:childTnLst>
                    </p:cTn>
                  </p:par>
                </p:childTnLst>
              </p:cTn>
              <p:nextCondLst>
                <p:cond evt="onClick" delay="0">
                  <p:tgtEl>
                    <p:spTgt spid="5"/>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a:extLst>
              <a:ext uri="{FF2B5EF4-FFF2-40B4-BE49-F238E27FC236}">
                <a16:creationId xmlns:a16="http://schemas.microsoft.com/office/drawing/2014/main" id="{E82F78B0-9CDA-4741-BAC8-8503F9706673}"/>
              </a:ext>
            </a:extLst>
          </p:cNvPr>
          <p:cNvPicPr>
            <a:picLocks noChangeAspect="1"/>
          </p:cNvPicPr>
          <p:nvPr/>
        </p:nvPicPr>
        <p:blipFill>
          <a:blip r:embed="rId3">
            <a:extLst>
              <a:ext uri="{28A0092B-C50C-407E-A947-70E740481C1C}">
                <a14:useLocalDpi xmlns:a14="http://schemas.microsoft.com/office/drawing/2010/main" val="0"/>
              </a:ext>
            </a:extLst>
          </a:blip>
          <a:srcRect t="6865" b="6865"/>
          <a:stretch/>
        </p:blipFill>
        <p:spPr>
          <a:xfrm>
            <a:off x="2865639" y="1019618"/>
            <a:ext cx="6460725" cy="3344175"/>
          </a:xfrm>
          <a:prstGeom prst="rect">
            <a:avLst/>
          </a:prstGeom>
        </p:spPr>
      </p:pic>
      <p:pic>
        <p:nvPicPr>
          <p:cNvPr id="28" name="logo" descr="Ein Bild, das Objekt, Uhr, Monitor enthält.&#10;&#10;Automatisch generierte Beschreibung">
            <a:extLst>
              <a:ext uri="{FF2B5EF4-FFF2-40B4-BE49-F238E27FC236}">
                <a16:creationId xmlns:a16="http://schemas.microsoft.com/office/drawing/2014/main" id="{376611A7-AE17-4FF8-BFCD-70CDB57B4C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4212" y="162465"/>
            <a:ext cx="903002" cy="172705"/>
          </a:xfrm>
          <a:prstGeom prst="rect">
            <a:avLst/>
          </a:prstGeom>
        </p:spPr>
      </p:pic>
      <p:grpSp>
        <p:nvGrpSpPr>
          <p:cNvPr id="13" name="Green Answer">
            <a:extLst>
              <a:ext uri="{FF2B5EF4-FFF2-40B4-BE49-F238E27FC236}">
                <a16:creationId xmlns:a16="http://schemas.microsoft.com/office/drawing/2014/main" id="{6D83A1D5-2065-4D63-9FFE-93E92A0ECEFB}"/>
              </a:ext>
            </a:extLst>
          </p:cNvPr>
          <p:cNvGrpSpPr/>
          <p:nvPr/>
        </p:nvGrpSpPr>
        <p:grpSpPr>
          <a:xfrm>
            <a:off x="6141021" y="5500033"/>
            <a:ext cx="6023416" cy="1325219"/>
            <a:chOff x="6141032" y="5500572"/>
            <a:chExt cx="6024985" cy="1325564"/>
          </a:xfrm>
        </p:grpSpPr>
        <p:sp>
          <p:nvSpPr>
            <p:cNvPr id="6" name="green box">
              <a:extLst>
                <a:ext uri="{FF2B5EF4-FFF2-40B4-BE49-F238E27FC236}">
                  <a16:creationId xmlns:a16="http://schemas.microsoft.com/office/drawing/2014/main" id="{B608D591-76B7-4BB2-92D1-A42A929FF43D}"/>
                </a:ext>
              </a:extLst>
            </p:cNvPr>
            <p:cNvSpPr/>
            <p:nvPr/>
          </p:nvSpPr>
          <p:spPr>
            <a:xfrm>
              <a:off x="6141032" y="5500572"/>
              <a:ext cx="6024985" cy="1325563"/>
            </a:xfrm>
            <a:prstGeom prst="roundRect">
              <a:avLst>
                <a:gd name="adj" fmla="val 0"/>
              </a:avLst>
            </a:prstGeom>
            <a:solidFill>
              <a:srgbClr val="288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6" name="rectangle">
              <a:extLst>
                <a:ext uri="{FF2B5EF4-FFF2-40B4-BE49-F238E27FC236}">
                  <a16:creationId xmlns:a16="http://schemas.microsoft.com/office/drawing/2014/main" id="{935A459F-D49E-46B2-A582-4BFDD5DBFE10}"/>
                </a:ext>
              </a:extLst>
            </p:cNvPr>
            <p:cNvSpPr/>
            <p:nvPr/>
          </p:nvSpPr>
          <p:spPr>
            <a:xfrm>
              <a:off x="6431381" y="5940676"/>
              <a:ext cx="442016" cy="442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4" name="#sl-pollanswer(3)">
              <a:extLst>
                <a:ext uri="{FF2B5EF4-FFF2-40B4-BE49-F238E27FC236}">
                  <a16:creationId xmlns:a16="http://schemas.microsoft.com/office/drawing/2014/main" id="{8CB6FA4A-3362-487A-8A8A-73BB4F31159D}"/>
                </a:ext>
              </a:extLst>
            </p:cNvPr>
            <p:cNvSpPr txBox="1">
              <a:spLocks/>
            </p:cNvSpPr>
            <p:nvPr/>
          </p:nvSpPr>
          <p:spPr>
            <a:xfrm>
              <a:off x="7052577" y="5532438"/>
              <a:ext cx="5113439" cy="1293698"/>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72">
                <a:defRPr/>
              </a:pPr>
              <a:r>
                <a:rPr lang="en-US" sz="3599" dirty="0">
                  <a:solidFill>
                    <a:prstClr val="white"/>
                  </a:solidFill>
                  <a:latin typeface="Abadi" panose="020B0604020104020204" pitchFamily="34" charset="0"/>
                  <a:sym typeface="Arial"/>
                </a:rPr>
                <a:t>Association of Southeast Asian Nation</a:t>
              </a:r>
              <a:endParaRPr lang="de-DE" sz="3599" dirty="0">
                <a:solidFill>
                  <a:prstClr val="white"/>
                </a:solidFill>
                <a:latin typeface="Abadi" panose="020B0604020104020204" pitchFamily="34" charset="0"/>
                <a:sym typeface="Arial"/>
              </a:endParaRPr>
            </a:p>
          </p:txBody>
        </p:sp>
      </p:grpSp>
      <p:grpSp>
        <p:nvGrpSpPr>
          <p:cNvPr id="9" name="Yellow Answer">
            <a:extLst>
              <a:ext uri="{FF2B5EF4-FFF2-40B4-BE49-F238E27FC236}">
                <a16:creationId xmlns:a16="http://schemas.microsoft.com/office/drawing/2014/main" id="{9EB4B4FC-7656-4497-A6E8-CC05A18855A9}"/>
              </a:ext>
            </a:extLst>
          </p:cNvPr>
          <p:cNvGrpSpPr/>
          <p:nvPr/>
        </p:nvGrpSpPr>
        <p:grpSpPr>
          <a:xfrm>
            <a:off x="27564" y="5500034"/>
            <a:ext cx="6023417" cy="1325218"/>
            <a:chOff x="25983" y="5500573"/>
            <a:chExt cx="6024986" cy="1325563"/>
          </a:xfrm>
        </p:grpSpPr>
        <p:sp>
          <p:nvSpPr>
            <p:cNvPr id="8" name="yellow box">
              <a:extLst>
                <a:ext uri="{FF2B5EF4-FFF2-40B4-BE49-F238E27FC236}">
                  <a16:creationId xmlns:a16="http://schemas.microsoft.com/office/drawing/2014/main" id="{A6E89D1C-DE83-491F-B4C2-54DDE24C20C3}"/>
                </a:ext>
              </a:extLst>
            </p:cNvPr>
            <p:cNvSpPr/>
            <p:nvPr/>
          </p:nvSpPr>
          <p:spPr>
            <a:xfrm>
              <a:off x="25983" y="5500573"/>
              <a:ext cx="6024986" cy="1325563"/>
            </a:xfrm>
            <a:prstGeom prst="roundRect">
              <a:avLst>
                <a:gd name="adj" fmla="val 0"/>
              </a:avLst>
            </a:prstGeom>
            <a:solidFill>
              <a:srgbClr val="D89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11" name="circle">
              <a:extLst>
                <a:ext uri="{FF2B5EF4-FFF2-40B4-BE49-F238E27FC236}">
                  <a16:creationId xmlns:a16="http://schemas.microsoft.com/office/drawing/2014/main" id="{D65B9765-3500-42EE-B595-D7859DA6D768}"/>
                </a:ext>
              </a:extLst>
            </p:cNvPr>
            <p:cNvSpPr/>
            <p:nvPr/>
          </p:nvSpPr>
          <p:spPr>
            <a:xfrm>
              <a:off x="287080" y="5920615"/>
              <a:ext cx="482138" cy="4821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0" name="#sl-pollanswer(2)">
              <a:extLst>
                <a:ext uri="{FF2B5EF4-FFF2-40B4-BE49-F238E27FC236}">
                  <a16:creationId xmlns:a16="http://schemas.microsoft.com/office/drawing/2014/main" id="{D1B66D29-41C3-467C-8A93-40C8FD1C53F7}"/>
                </a:ext>
              </a:extLst>
            </p:cNvPr>
            <p:cNvSpPr txBox="1">
              <a:spLocks/>
            </p:cNvSpPr>
            <p:nvPr/>
          </p:nvSpPr>
          <p:spPr>
            <a:xfrm>
              <a:off x="859281" y="5532438"/>
              <a:ext cx="5191687" cy="1293698"/>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72">
                <a:defRPr/>
              </a:pPr>
              <a:r>
                <a:rPr lang="en-US" sz="3599" dirty="0">
                  <a:solidFill>
                    <a:prstClr val="white"/>
                  </a:solidFill>
                  <a:latin typeface="Abadi" panose="020B0604020104020204" pitchFamily="34" charset="0"/>
                  <a:sym typeface="Arial"/>
                </a:rPr>
                <a:t>Association of South -East Asian Nations</a:t>
              </a:r>
              <a:endParaRPr lang="de-DE" sz="3599" dirty="0">
                <a:solidFill>
                  <a:prstClr val="white"/>
                </a:solidFill>
                <a:latin typeface="Abadi" panose="020B0604020104020204" pitchFamily="34" charset="0"/>
                <a:sym typeface="Arial"/>
              </a:endParaRPr>
            </a:p>
          </p:txBody>
        </p:sp>
      </p:grpSp>
      <p:grpSp>
        <p:nvGrpSpPr>
          <p:cNvPr id="5" name="Blue Answer">
            <a:extLst>
              <a:ext uri="{FF2B5EF4-FFF2-40B4-BE49-F238E27FC236}">
                <a16:creationId xmlns:a16="http://schemas.microsoft.com/office/drawing/2014/main" id="{0C61A5B4-8AEA-4108-8D5A-74C2B04A107D}"/>
              </a:ext>
            </a:extLst>
          </p:cNvPr>
          <p:cNvGrpSpPr/>
          <p:nvPr/>
        </p:nvGrpSpPr>
        <p:grpSpPr>
          <a:xfrm>
            <a:off x="6141021" y="4091267"/>
            <a:ext cx="6023417" cy="1325218"/>
            <a:chOff x="6141032" y="4091439"/>
            <a:chExt cx="6024986" cy="1325563"/>
          </a:xfrm>
        </p:grpSpPr>
        <p:sp>
          <p:nvSpPr>
            <p:cNvPr id="10" name="blue box">
              <a:extLst>
                <a:ext uri="{FF2B5EF4-FFF2-40B4-BE49-F238E27FC236}">
                  <a16:creationId xmlns:a16="http://schemas.microsoft.com/office/drawing/2014/main" id="{14E5DF79-BE31-4376-8FDF-B00D31D19717}"/>
                </a:ext>
              </a:extLst>
            </p:cNvPr>
            <p:cNvSpPr/>
            <p:nvPr/>
          </p:nvSpPr>
          <p:spPr>
            <a:xfrm>
              <a:off x="6141032" y="4091439"/>
              <a:ext cx="6024986" cy="1325563"/>
            </a:xfrm>
            <a:prstGeom prst="roundRect">
              <a:avLst>
                <a:gd name="adj" fmla="val 0"/>
              </a:avLst>
            </a:prstGeom>
            <a:solidFill>
              <a:srgbClr val="1A6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3" name="turned rectangle">
              <a:extLst>
                <a:ext uri="{FF2B5EF4-FFF2-40B4-BE49-F238E27FC236}">
                  <a16:creationId xmlns:a16="http://schemas.microsoft.com/office/drawing/2014/main" id="{3FBC7CFD-E23B-4387-A7AD-DA3021CDB8A7}"/>
                </a:ext>
              </a:extLst>
            </p:cNvPr>
            <p:cNvSpPr/>
            <p:nvPr/>
          </p:nvSpPr>
          <p:spPr>
            <a:xfrm rot="2700000">
              <a:off x="6437373" y="4561677"/>
              <a:ext cx="442016" cy="442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2" name="#sl-pollanswer(1)">
              <a:extLst>
                <a:ext uri="{FF2B5EF4-FFF2-40B4-BE49-F238E27FC236}">
                  <a16:creationId xmlns:a16="http://schemas.microsoft.com/office/drawing/2014/main" id="{7AF5595A-E6D0-463A-8E40-E92D4EFB37BC}"/>
                </a:ext>
              </a:extLst>
            </p:cNvPr>
            <p:cNvSpPr txBox="1">
              <a:spLocks/>
            </p:cNvSpPr>
            <p:nvPr/>
          </p:nvSpPr>
          <p:spPr>
            <a:xfrm>
              <a:off x="7052577" y="4091439"/>
              <a:ext cx="5113440" cy="1325563"/>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72">
                <a:defRPr/>
              </a:pPr>
              <a:r>
                <a:rPr lang="en-US" sz="3599" dirty="0">
                  <a:solidFill>
                    <a:prstClr val="white"/>
                  </a:solidFill>
                  <a:latin typeface="Abadi" panose="020B0604020104020204" pitchFamily="34" charset="0"/>
                  <a:sym typeface="Arial"/>
                </a:rPr>
                <a:t>Association </a:t>
              </a:r>
              <a:r>
                <a:rPr lang="en-US" sz="3599">
                  <a:solidFill>
                    <a:prstClr val="white"/>
                  </a:solidFill>
                  <a:latin typeface="Abadi" panose="020B0604020104020204" pitchFamily="34" charset="0"/>
                  <a:sym typeface="Arial"/>
                </a:rPr>
                <a:t>of South - East </a:t>
              </a:r>
              <a:r>
                <a:rPr lang="en-US" sz="3599" dirty="0">
                  <a:solidFill>
                    <a:prstClr val="white"/>
                  </a:solidFill>
                  <a:latin typeface="Abadi" panose="020B0604020104020204" pitchFamily="34" charset="0"/>
                  <a:sym typeface="Arial"/>
                </a:rPr>
                <a:t>Asean Nation</a:t>
              </a:r>
              <a:endParaRPr lang="de-DE" sz="3599" dirty="0">
                <a:solidFill>
                  <a:prstClr val="white"/>
                </a:solidFill>
                <a:latin typeface="Abadi" panose="020B0604020104020204" pitchFamily="34" charset="0"/>
                <a:sym typeface="Arial"/>
              </a:endParaRPr>
            </a:p>
          </p:txBody>
        </p:sp>
      </p:grpSp>
      <p:grpSp>
        <p:nvGrpSpPr>
          <p:cNvPr id="3" name="Red Answer">
            <a:extLst>
              <a:ext uri="{FF2B5EF4-FFF2-40B4-BE49-F238E27FC236}">
                <a16:creationId xmlns:a16="http://schemas.microsoft.com/office/drawing/2014/main" id="{3FDC2E9E-B79B-4823-AB0D-93BD50CA286F}"/>
              </a:ext>
            </a:extLst>
          </p:cNvPr>
          <p:cNvGrpSpPr/>
          <p:nvPr/>
        </p:nvGrpSpPr>
        <p:grpSpPr>
          <a:xfrm>
            <a:off x="27564" y="4091266"/>
            <a:ext cx="6023417" cy="1329887"/>
            <a:chOff x="25983" y="4091438"/>
            <a:chExt cx="6024986" cy="1330233"/>
          </a:xfrm>
        </p:grpSpPr>
        <p:sp>
          <p:nvSpPr>
            <p:cNvPr id="4" name="red box">
              <a:extLst>
                <a:ext uri="{FF2B5EF4-FFF2-40B4-BE49-F238E27FC236}">
                  <a16:creationId xmlns:a16="http://schemas.microsoft.com/office/drawing/2014/main" id="{76387D2A-2ACF-42E6-9BBF-E3DC47EA716E}"/>
                </a:ext>
              </a:extLst>
            </p:cNvPr>
            <p:cNvSpPr/>
            <p:nvPr/>
          </p:nvSpPr>
          <p:spPr>
            <a:xfrm>
              <a:off x="25983" y="4096108"/>
              <a:ext cx="6024986" cy="1325563"/>
            </a:xfrm>
            <a:prstGeom prst="roundRect">
              <a:avLst>
                <a:gd name="adj" fmla="val 0"/>
              </a:avLst>
            </a:prstGeom>
            <a:solidFill>
              <a:srgbClr val="E21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1" name="triangle">
              <a:extLst>
                <a:ext uri="{FF2B5EF4-FFF2-40B4-BE49-F238E27FC236}">
                  <a16:creationId xmlns:a16="http://schemas.microsoft.com/office/drawing/2014/main" id="{F466277B-DBD4-4072-B030-AD0B7C14890F}"/>
                </a:ext>
              </a:extLst>
            </p:cNvPr>
            <p:cNvSpPr/>
            <p:nvPr/>
          </p:nvSpPr>
          <p:spPr>
            <a:xfrm>
              <a:off x="309372" y="4529423"/>
              <a:ext cx="437554" cy="50686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18" name="#sl-pollanswer(0)">
              <a:extLst>
                <a:ext uri="{FF2B5EF4-FFF2-40B4-BE49-F238E27FC236}">
                  <a16:creationId xmlns:a16="http://schemas.microsoft.com/office/drawing/2014/main" id="{01D70E84-C54E-45A3-9136-C31AA3460F80}"/>
                </a:ext>
              </a:extLst>
            </p:cNvPr>
            <p:cNvSpPr txBox="1">
              <a:spLocks/>
            </p:cNvSpPr>
            <p:nvPr/>
          </p:nvSpPr>
          <p:spPr>
            <a:xfrm>
              <a:off x="836989" y="4091438"/>
              <a:ext cx="5213980" cy="1325563"/>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72">
                <a:defRPr/>
              </a:pPr>
              <a:r>
                <a:rPr lang="en-US" sz="3599" dirty="0">
                  <a:solidFill>
                    <a:prstClr val="white"/>
                  </a:solidFill>
                  <a:latin typeface="Abadi" panose="020B0604020104020204" pitchFamily="34" charset="0"/>
                  <a:sym typeface="Arial"/>
                </a:rPr>
                <a:t>Association of Southeast </a:t>
              </a:r>
              <a:r>
                <a:rPr lang="en-US" sz="3599" dirty="0" err="1">
                  <a:solidFill>
                    <a:prstClr val="white"/>
                  </a:solidFill>
                  <a:latin typeface="Abadi" panose="020B0604020104020204" pitchFamily="34" charset="0"/>
                  <a:sym typeface="Arial"/>
                </a:rPr>
                <a:t>Asean</a:t>
              </a:r>
              <a:r>
                <a:rPr lang="en-US" sz="3599" dirty="0">
                  <a:solidFill>
                    <a:prstClr val="white"/>
                  </a:solidFill>
                  <a:latin typeface="Abadi" panose="020B0604020104020204" pitchFamily="34" charset="0"/>
                  <a:sym typeface="Arial"/>
                </a:rPr>
                <a:t> Nations</a:t>
              </a:r>
              <a:endParaRPr lang="de-DE" sz="3999" dirty="0">
                <a:solidFill>
                  <a:prstClr val="white"/>
                </a:solidFill>
                <a:latin typeface="Abadi" panose="020B0604020104020204" pitchFamily="34" charset="0"/>
                <a:sym typeface="Arial"/>
              </a:endParaRPr>
            </a:p>
          </p:txBody>
        </p:sp>
      </p:grpSp>
      <p:sp>
        <p:nvSpPr>
          <p:cNvPr id="7" name="question container">
            <a:extLst>
              <a:ext uri="{FF2B5EF4-FFF2-40B4-BE49-F238E27FC236}">
                <a16:creationId xmlns:a16="http://schemas.microsoft.com/office/drawing/2014/main" id="{0766DCB4-8B55-4920-A4FC-DEFDD9341D8A}"/>
              </a:ext>
            </a:extLst>
          </p:cNvPr>
          <p:cNvSpPr/>
          <p:nvPr/>
        </p:nvSpPr>
        <p:spPr>
          <a:xfrm>
            <a:off x="1588" y="893"/>
            <a:ext cx="12188825" cy="1009387"/>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 name="#sl-pollquestion()">
            <a:extLst>
              <a:ext uri="{FF2B5EF4-FFF2-40B4-BE49-F238E27FC236}">
                <a16:creationId xmlns:a16="http://schemas.microsoft.com/office/drawing/2014/main" id="{C25CE706-7C6C-49C8-9317-452DEBE43FCD}"/>
              </a:ext>
            </a:extLst>
          </p:cNvPr>
          <p:cNvSpPr>
            <a:spLocks noGrp="1"/>
          </p:cNvSpPr>
          <p:nvPr>
            <p:ph type="title"/>
          </p:nvPr>
        </p:nvSpPr>
        <p:spPr>
          <a:xfrm>
            <a:off x="1588" y="894"/>
            <a:ext cx="12188825" cy="1014055"/>
          </a:xfrm>
        </p:spPr>
        <p:txBody>
          <a:bodyPr>
            <a:normAutofit/>
          </a:bodyPr>
          <a:lstStyle/>
          <a:p>
            <a:pPr algn="ctr"/>
            <a:r>
              <a:rPr lang="en-US" sz="3999" dirty="0">
                <a:latin typeface="Abadi" panose="020B0604020104020204" pitchFamily="34" charset="0"/>
              </a:rPr>
              <a:t>What does </a:t>
            </a:r>
            <a:r>
              <a:rPr lang="en-US" sz="3999" b="1" dirty="0">
                <a:latin typeface="Abadi" panose="020B0604020104020204" pitchFamily="34" charset="0"/>
              </a:rPr>
              <a:t>ASEAN</a:t>
            </a:r>
            <a:r>
              <a:rPr lang="en-US" sz="3999" dirty="0">
                <a:latin typeface="Abadi" panose="020B0604020104020204" pitchFamily="34" charset="0"/>
              </a:rPr>
              <a:t> stand for?</a:t>
            </a:r>
            <a:endParaRPr lang="de-DE" sz="3999" i="1" dirty="0">
              <a:latin typeface="Abadi" panose="020B0604020104020204" pitchFamily="34" charset="0"/>
            </a:endParaRPr>
          </a:p>
        </p:txBody>
      </p:sp>
      <p:grpSp>
        <p:nvGrpSpPr>
          <p:cNvPr id="17" name="Timer">
            <a:extLst>
              <a:ext uri="{FF2B5EF4-FFF2-40B4-BE49-F238E27FC236}">
                <a16:creationId xmlns:a16="http://schemas.microsoft.com/office/drawing/2014/main" id="{31F49551-8DD2-40F5-8763-A737FE6FE112}"/>
              </a:ext>
            </a:extLst>
          </p:cNvPr>
          <p:cNvGrpSpPr/>
          <p:nvPr/>
        </p:nvGrpSpPr>
        <p:grpSpPr>
          <a:xfrm>
            <a:off x="751408" y="2015383"/>
            <a:ext cx="1623589" cy="1009387"/>
            <a:chOff x="750016" y="2015014"/>
            <a:chExt cx="1624012" cy="1009650"/>
          </a:xfrm>
        </p:grpSpPr>
        <p:sp>
          <p:nvSpPr>
            <p:cNvPr id="14" name="container-time">
              <a:extLst>
                <a:ext uri="{FF2B5EF4-FFF2-40B4-BE49-F238E27FC236}">
                  <a16:creationId xmlns:a16="http://schemas.microsoft.com/office/drawing/2014/main" id="{07A59D61-C8B9-460D-BC07-FC022DC3BD08}"/>
                </a:ext>
              </a:extLst>
            </p:cNvPr>
            <p:cNvSpPr/>
            <p:nvPr/>
          </p:nvSpPr>
          <p:spPr>
            <a:xfrm>
              <a:off x="1072175" y="2015014"/>
              <a:ext cx="1009650" cy="1009650"/>
            </a:xfrm>
            <a:prstGeom prst="ellipse">
              <a:avLst/>
            </a:prstGeom>
            <a:solidFill>
              <a:srgbClr val="854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19" name="#sl-countdown()">
              <a:extLst>
                <a:ext uri="{FF2B5EF4-FFF2-40B4-BE49-F238E27FC236}">
                  <a16:creationId xmlns:a16="http://schemas.microsoft.com/office/drawing/2014/main" id="{6BD3626C-D697-443E-85CA-2DCC22C3A450}"/>
                </a:ext>
              </a:extLst>
            </p:cNvPr>
            <p:cNvSpPr txBox="1"/>
            <p:nvPr/>
          </p:nvSpPr>
          <p:spPr>
            <a:xfrm>
              <a:off x="750016" y="2196674"/>
              <a:ext cx="1624012" cy="646371"/>
            </a:xfrm>
            <a:prstGeom prst="rect">
              <a:avLst/>
            </a:prstGeom>
            <a:noFill/>
          </p:spPr>
          <p:txBody>
            <a:bodyPr wrap="square" rtlCol="0">
              <a:spAutoFit/>
            </a:bodyPr>
            <a:lstStyle/>
            <a:p>
              <a:pPr algn="ctr" defTabSz="914172">
                <a:defRPr/>
              </a:pPr>
              <a:r>
                <a:rPr lang="de-AT" sz="3599" b="1" i="1" dirty="0">
                  <a:solidFill>
                    <a:prstClr val="white"/>
                  </a:solidFill>
                  <a:latin typeface="Lato Black" panose="020F0A02020204030203" pitchFamily="34" charset="0"/>
                  <a:cs typeface="Arial"/>
                  <a:sym typeface="Arial"/>
                </a:rPr>
                <a:t>4</a:t>
              </a:r>
              <a:endParaRPr lang="de-DE" sz="2400" b="1" i="1" dirty="0">
                <a:solidFill>
                  <a:prstClr val="white"/>
                </a:solidFill>
                <a:latin typeface="Lato" panose="020F0502020204030203" pitchFamily="34" charset="0"/>
                <a:cs typeface="Arial"/>
                <a:sym typeface="Arial"/>
              </a:endParaRPr>
            </a:p>
          </p:txBody>
        </p:sp>
      </p:grpSp>
    </p:spTree>
    <p:custDataLst>
      <p:tags r:id="rId1"/>
    </p:custDataLst>
    <p:extLst>
      <p:ext uri="{BB962C8B-B14F-4D97-AF65-F5344CB8AC3E}">
        <p14:creationId xmlns:p14="http://schemas.microsoft.com/office/powerpoint/2010/main" val="309653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500"/>
                                        <p:tgtEl>
                                          <p:spTgt spid="17"/>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6" presetClass="entr" presetSubtype="3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1000"/>
                                        <p:tgtEl>
                                          <p:spTgt spid="3"/>
                                        </p:tgtEl>
                                      </p:cBhvr>
                                    </p:animEffect>
                                  </p:childTnLst>
                                </p:cTn>
                              </p:par>
                              <p:par>
                                <p:cTn id="16" presetID="6" presetClass="entr" presetSubtype="32" fill="hold"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circle(out)">
                                      <p:cBhvr>
                                        <p:cTn id="18" dur="1000"/>
                                        <p:tgtEl>
                                          <p:spTgt spid="9"/>
                                        </p:tgtEl>
                                      </p:cBhvr>
                                    </p:animEffect>
                                  </p:childTnLst>
                                </p:cTn>
                              </p:par>
                              <p:par>
                                <p:cTn id="19" presetID="6" presetClass="entr" presetSubtype="32" fill="hold" nodeType="withEffect">
                                  <p:stCondLst>
                                    <p:cond delay="1000"/>
                                  </p:stCondLst>
                                  <p:childTnLst>
                                    <p:set>
                                      <p:cBhvr>
                                        <p:cTn id="20" dur="1" fill="hold">
                                          <p:stCondLst>
                                            <p:cond delay="0"/>
                                          </p:stCondLst>
                                        </p:cTn>
                                        <p:tgtEl>
                                          <p:spTgt spid="5"/>
                                        </p:tgtEl>
                                        <p:attrNameLst>
                                          <p:attrName>style.visibility</p:attrName>
                                        </p:attrNameLst>
                                      </p:cBhvr>
                                      <p:to>
                                        <p:strVal val="visible"/>
                                      </p:to>
                                    </p:set>
                                    <p:animEffect transition="in" filter="circle(out)">
                                      <p:cBhvr>
                                        <p:cTn id="21" dur="1000"/>
                                        <p:tgtEl>
                                          <p:spTgt spid="5"/>
                                        </p:tgtEl>
                                      </p:cBhvr>
                                    </p:animEffect>
                                  </p:childTnLst>
                                </p:cTn>
                              </p:par>
                              <p:par>
                                <p:cTn id="22" presetID="6" presetClass="entr" presetSubtype="32" fill="hold" nodeType="withEffect">
                                  <p:stCondLst>
                                    <p:cond delay="1500"/>
                                  </p:stCondLst>
                                  <p:childTnLst>
                                    <p:set>
                                      <p:cBhvr>
                                        <p:cTn id="23" dur="1" fill="hold">
                                          <p:stCondLst>
                                            <p:cond delay="0"/>
                                          </p:stCondLst>
                                        </p:cTn>
                                        <p:tgtEl>
                                          <p:spTgt spid="13"/>
                                        </p:tgtEl>
                                        <p:attrNameLst>
                                          <p:attrName>style.visibility</p:attrName>
                                        </p:attrNameLst>
                                      </p:cBhvr>
                                      <p:to>
                                        <p:strVal val="visible"/>
                                      </p:to>
                                    </p:set>
                                    <p:animEffect transition="in" filter="circle(out)">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9" presetClass="emph" presetSubtype="0" nodeType="clickEffect">
                                  <p:stCondLst>
                                    <p:cond delay="0"/>
                                  </p:stCondLst>
                                  <p:childTnLst>
                                    <p:set>
                                      <p:cBhvr>
                                        <p:cTn id="29" dur="indefinite"/>
                                        <p:tgtEl>
                                          <p:spTgt spid="3"/>
                                        </p:tgtEl>
                                        <p:attrNameLst>
                                          <p:attrName>style.opacity</p:attrName>
                                        </p:attrNameLst>
                                      </p:cBhvr>
                                      <p:to>
                                        <p:strVal val="0.5"/>
                                      </p:to>
                                    </p:set>
                                    <p:animEffect filter="image" prLst="opacity: 0.5">
                                      <p:cBhvr rctx="IE">
                                        <p:cTn id="30" dur="indefinite"/>
                                        <p:tgtEl>
                                          <p:spTgt spid="3"/>
                                        </p:tgtEl>
                                      </p:cBhvr>
                                    </p:animEffect>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9"/>
                                        </p:tgtEl>
                                      </p:cBhvr>
                                    </p:animEffect>
                                    <p:animScale>
                                      <p:cBhvr>
                                        <p:cTn id="36" dur="250" autoRev="1" fill="hold"/>
                                        <p:tgtEl>
                                          <p:spTgt spid="9"/>
                                        </p:tgtEl>
                                      </p:cBhvr>
                                      <p:by x="105000" y="105000"/>
                                    </p:animScale>
                                  </p:childTnLst>
                                </p:cTn>
                              </p:par>
                              <p:par>
                                <p:cTn id="37" presetID="14" presetClass="entr" presetSubtype="1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9" presetClass="emph" presetSubtype="0" nodeType="clickEffect">
                                  <p:stCondLst>
                                    <p:cond delay="0"/>
                                  </p:stCondLst>
                                  <p:childTnLst>
                                    <p:set>
                                      <p:cBhvr>
                                        <p:cTn id="44" dur="indefinite"/>
                                        <p:tgtEl>
                                          <p:spTgt spid="13"/>
                                        </p:tgtEl>
                                        <p:attrNameLst>
                                          <p:attrName>style.opacity</p:attrName>
                                        </p:attrNameLst>
                                      </p:cBhvr>
                                      <p:to>
                                        <p:strVal val="0.5"/>
                                      </p:to>
                                    </p:set>
                                    <p:animEffect filter="image" prLst="opacity: 0.5">
                                      <p:cBhvr rctx="IE">
                                        <p:cTn id="45" dur="indefinite"/>
                                        <p:tgtEl>
                                          <p:spTgt spid="13"/>
                                        </p:tgtEl>
                                      </p:cBhvr>
                                    </p:animEffect>
                                  </p:childTnLst>
                                </p:cTn>
                              </p:par>
                            </p:childTnLst>
                          </p:cTn>
                        </p:par>
                      </p:childTnLst>
                    </p:cTn>
                  </p:par>
                </p:childTnLst>
              </p:cTn>
              <p:nextCondLst>
                <p:cond evt="onClick" delay="0">
                  <p:tgtEl>
                    <p:spTgt spid="13"/>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p:stCondLst>
                        <p:cond delay="0"/>
                      </p:stCondLst>
                      <p:childTnLst>
                        <p:par>
                          <p:cTn id="48" fill="hold">
                            <p:stCondLst>
                              <p:cond delay="0"/>
                            </p:stCondLst>
                            <p:childTnLst>
                              <p:par>
                                <p:cTn id="49" presetID="9" presetClass="emph" presetSubtype="0" nodeType="clickEffect">
                                  <p:stCondLst>
                                    <p:cond delay="0"/>
                                  </p:stCondLst>
                                  <p:childTnLst>
                                    <p:set>
                                      <p:cBhvr>
                                        <p:cTn id="50" dur="indefinite"/>
                                        <p:tgtEl>
                                          <p:spTgt spid="5"/>
                                        </p:tgtEl>
                                        <p:attrNameLst>
                                          <p:attrName>style.opacity</p:attrName>
                                        </p:attrNameLst>
                                      </p:cBhvr>
                                      <p:to>
                                        <p:strVal val="0.5"/>
                                      </p:to>
                                    </p:set>
                                    <p:animEffect filter="image" prLst="opacity: 0.5">
                                      <p:cBhvr rctx="IE">
                                        <p:cTn id="51" dur="indefinite"/>
                                        <p:tgtEl>
                                          <p:spTgt spid="5"/>
                                        </p:tgtEl>
                                      </p:cBhvr>
                                    </p:animEffect>
                                  </p:childTnLst>
                                </p:cTn>
                              </p:par>
                            </p:childTnLst>
                          </p:cTn>
                        </p:par>
                      </p:childTnLst>
                    </p:cTn>
                  </p:par>
                </p:childTnLst>
              </p:cTn>
              <p:nextCondLst>
                <p:cond evt="onClick" delay="0">
                  <p:tgtEl>
                    <p:spTgt spid="5"/>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a:extLst>
              <a:ext uri="{FF2B5EF4-FFF2-40B4-BE49-F238E27FC236}">
                <a16:creationId xmlns:a16="http://schemas.microsoft.com/office/drawing/2014/main" id="{E82F78B0-9CDA-4741-BAC8-8503F970667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l="-135" r="198"/>
          <a:stretch/>
        </p:blipFill>
        <p:spPr>
          <a:xfrm>
            <a:off x="3283890" y="1084218"/>
            <a:ext cx="5605668" cy="2937778"/>
          </a:xfrm>
          <a:prstGeom prst="rect">
            <a:avLst/>
          </a:prstGeom>
        </p:spPr>
      </p:pic>
      <p:pic>
        <p:nvPicPr>
          <p:cNvPr id="28" name="logo" descr="Ein Bild, das Objekt, Uhr, Monitor enthält.&#10;&#10;Automatisch generierte Beschreibung">
            <a:extLst>
              <a:ext uri="{FF2B5EF4-FFF2-40B4-BE49-F238E27FC236}">
                <a16:creationId xmlns:a16="http://schemas.microsoft.com/office/drawing/2014/main" id="{376611A7-AE17-4FF8-BFCD-70CDB57B4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4212" y="162465"/>
            <a:ext cx="903002" cy="172705"/>
          </a:xfrm>
          <a:prstGeom prst="rect">
            <a:avLst/>
          </a:prstGeom>
        </p:spPr>
      </p:pic>
      <p:grpSp>
        <p:nvGrpSpPr>
          <p:cNvPr id="13" name="Green Answer">
            <a:extLst>
              <a:ext uri="{FF2B5EF4-FFF2-40B4-BE49-F238E27FC236}">
                <a16:creationId xmlns:a16="http://schemas.microsoft.com/office/drawing/2014/main" id="{6D83A1D5-2065-4D63-9FFE-93E92A0ECEFB}"/>
              </a:ext>
            </a:extLst>
          </p:cNvPr>
          <p:cNvGrpSpPr/>
          <p:nvPr/>
        </p:nvGrpSpPr>
        <p:grpSpPr>
          <a:xfrm>
            <a:off x="6141021" y="5500033"/>
            <a:ext cx="6023416" cy="1325219"/>
            <a:chOff x="6141032" y="5500572"/>
            <a:chExt cx="6024985" cy="1325564"/>
          </a:xfrm>
        </p:grpSpPr>
        <p:sp>
          <p:nvSpPr>
            <p:cNvPr id="6" name="green box">
              <a:extLst>
                <a:ext uri="{FF2B5EF4-FFF2-40B4-BE49-F238E27FC236}">
                  <a16:creationId xmlns:a16="http://schemas.microsoft.com/office/drawing/2014/main" id="{B608D591-76B7-4BB2-92D1-A42A929FF43D}"/>
                </a:ext>
              </a:extLst>
            </p:cNvPr>
            <p:cNvSpPr/>
            <p:nvPr/>
          </p:nvSpPr>
          <p:spPr>
            <a:xfrm>
              <a:off x="6141032" y="5500572"/>
              <a:ext cx="6024985" cy="1325563"/>
            </a:xfrm>
            <a:prstGeom prst="roundRect">
              <a:avLst>
                <a:gd name="adj" fmla="val 0"/>
              </a:avLst>
            </a:prstGeom>
            <a:solidFill>
              <a:srgbClr val="288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6" name="rectangle">
              <a:extLst>
                <a:ext uri="{FF2B5EF4-FFF2-40B4-BE49-F238E27FC236}">
                  <a16:creationId xmlns:a16="http://schemas.microsoft.com/office/drawing/2014/main" id="{935A459F-D49E-46B2-A582-4BFDD5DBFE10}"/>
                </a:ext>
              </a:extLst>
            </p:cNvPr>
            <p:cNvSpPr/>
            <p:nvPr/>
          </p:nvSpPr>
          <p:spPr>
            <a:xfrm>
              <a:off x="6431381" y="5940676"/>
              <a:ext cx="442016" cy="442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4" name="#sl-pollanswer(3)">
              <a:extLst>
                <a:ext uri="{FF2B5EF4-FFF2-40B4-BE49-F238E27FC236}">
                  <a16:creationId xmlns:a16="http://schemas.microsoft.com/office/drawing/2014/main" id="{8CB6FA4A-3362-487A-8A8A-73BB4F31159D}"/>
                </a:ext>
              </a:extLst>
            </p:cNvPr>
            <p:cNvSpPr txBox="1">
              <a:spLocks/>
            </p:cNvSpPr>
            <p:nvPr/>
          </p:nvSpPr>
          <p:spPr>
            <a:xfrm>
              <a:off x="7052577" y="5532438"/>
              <a:ext cx="5113439" cy="1293698"/>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72">
                <a:defRPr/>
              </a:pPr>
              <a:r>
                <a:rPr lang="en-US" sz="3599" dirty="0">
                  <a:solidFill>
                    <a:prstClr val="white"/>
                  </a:solidFill>
                  <a:latin typeface="Abadi" panose="020B0604020104020204" pitchFamily="34" charset="0"/>
                  <a:sym typeface="Arial"/>
                </a:rPr>
                <a:t>The eighth of October</a:t>
              </a:r>
              <a:endParaRPr lang="de-DE" sz="3599" dirty="0">
                <a:solidFill>
                  <a:prstClr val="white"/>
                </a:solidFill>
                <a:latin typeface="Abadi" panose="020B0604020104020204" pitchFamily="34" charset="0"/>
                <a:sym typeface="Arial"/>
              </a:endParaRPr>
            </a:p>
          </p:txBody>
        </p:sp>
      </p:grpSp>
      <p:grpSp>
        <p:nvGrpSpPr>
          <p:cNvPr id="9" name="Yellow Answer">
            <a:extLst>
              <a:ext uri="{FF2B5EF4-FFF2-40B4-BE49-F238E27FC236}">
                <a16:creationId xmlns:a16="http://schemas.microsoft.com/office/drawing/2014/main" id="{9EB4B4FC-7656-4497-A6E8-CC05A18855A9}"/>
              </a:ext>
            </a:extLst>
          </p:cNvPr>
          <p:cNvGrpSpPr/>
          <p:nvPr/>
        </p:nvGrpSpPr>
        <p:grpSpPr>
          <a:xfrm>
            <a:off x="27564" y="5500034"/>
            <a:ext cx="6023417" cy="1325218"/>
            <a:chOff x="25983" y="5500573"/>
            <a:chExt cx="6024986" cy="1325563"/>
          </a:xfrm>
        </p:grpSpPr>
        <p:sp>
          <p:nvSpPr>
            <p:cNvPr id="8" name="yellow box">
              <a:extLst>
                <a:ext uri="{FF2B5EF4-FFF2-40B4-BE49-F238E27FC236}">
                  <a16:creationId xmlns:a16="http://schemas.microsoft.com/office/drawing/2014/main" id="{A6E89D1C-DE83-491F-B4C2-54DDE24C20C3}"/>
                </a:ext>
              </a:extLst>
            </p:cNvPr>
            <p:cNvSpPr/>
            <p:nvPr/>
          </p:nvSpPr>
          <p:spPr>
            <a:xfrm>
              <a:off x="25983" y="5500573"/>
              <a:ext cx="6024986" cy="1325563"/>
            </a:xfrm>
            <a:prstGeom prst="roundRect">
              <a:avLst>
                <a:gd name="adj" fmla="val 0"/>
              </a:avLst>
            </a:prstGeom>
            <a:solidFill>
              <a:srgbClr val="D89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11" name="circle">
              <a:extLst>
                <a:ext uri="{FF2B5EF4-FFF2-40B4-BE49-F238E27FC236}">
                  <a16:creationId xmlns:a16="http://schemas.microsoft.com/office/drawing/2014/main" id="{D65B9765-3500-42EE-B595-D7859DA6D768}"/>
                </a:ext>
              </a:extLst>
            </p:cNvPr>
            <p:cNvSpPr/>
            <p:nvPr/>
          </p:nvSpPr>
          <p:spPr>
            <a:xfrm>
              <a:off x="287080" y="5920615"/>
              <a:ext cx="482138" cy="4821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0" name="#sl-pollanswer(2)">
              <a:extLst>
                <a:ext uri="{FF2B5EF4-FFF2-40B4-BE49-F238E27FC236}">
                  <a16:creationId xmlns:a16="http://schemas.microsoft.com/office/drawing/2014/main" id="{D1B66D29-41C3-467C-8A93-40C8FD1C53F7}"/>
                </a:ext>
              </a:extLst>
            </p:cNvPr>
            <p:cNvSpPr txBox="1">
              <a:spLocks/>
            </p:cNvSpPr>
            <p:nvPr/>
          </p:nvSpPr>
          <p:spPr>
            <a:xfrm>
              <a:off x="859281" y="5532438"/>
              <a:ext cx="5191687" cy="1293698"/>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72">
                <a:defRPr/>
              </a:pPr>
              <a:r>
                <a:rPr lang="en-US" sz="3599" dirty="0">
                  <a:solidFill>
                    <a:prstClr val="white"/>
                  </a:solidFill>
                  <a:latin typeface="Abadi" panose="020B0604020104020204" pitchFamily="34" charset="0"/>
                  <a:sym typeface="Arial"/>
                </a:rPr>
                <a:t>The eighth of November</a:t>
              </a:r>
              <a:endParaRPr lang="de-DE" sz="3599" dirty="0">
                <a:solidFill>
                  <a:prstClr val="white"/>
                </a:solidFill>
                <a:latin typeface="Abadi" panose="020B0604020104020204" pitchFamily="34" charset="0"/>
                <a:sym typeface="Arial"/>
              </a:endParaRPr>
            </a:p>
          </p:txBody>
        </p:sp>
      </p:grpSp>
      <p:grpSp>
        <p:nvGrpSpPr>
          <p:cNvPr id="5" name="Blue Answer">
            <a:extLst>
              <a:ext uri="{FF2B5EF4-FFF2-40B4-BE49-F238E27FC236}">
                <a16:creationId xmlns:a16="http://schemas.microsoft.com/office/drawing/2014/main" id="{0C61A5B4-8AEA-4108-8D5A-74C2B04A107D}"/>
              </a:ext>
            </a:extLst>
          </p:cNvPr>
          <p:cNvGrpSpPr/>
          <p:nvPr/>
        </p:nvGrpSpPr>
        <p:grpSpPr>
          <a:xfrm>
            <a:off x="6141021" y="4091267"/>
            <a:ext cx="6050979" cy="1325218"/>
            <a:chOff x="6141032" y="4091439"/>
            <a:chExt cx="6024986" cy="1325563"/>
          </a:xfrm>
        </p:grpSpPr>
        <p:sp>
          <p:nvSpPr>
            <p:cNvPr id="10" name="blue box">
              <a:extLst>
                <a:ext uri="{FF2B5EF4-FFF2-40B4-BE49-F238E27FC236}">
                  <a16:creationId xmlns:a16="http://schemas.microsoft.com/office/drawing/2014/main" id="{14E5DF79-BE31-4376-8FDF-B00D31D19717}"/>
                </a:ext>
              </a:extLst>
            </p:cNvPr>
            <p:cNvSpPr/>
            <p:nvPr/>
          </p:nvSpPr>
          <p:spPr>
            <a:xfrm>
              <a:off x="6141032" y="4091439"/>
              <a:ext cx="6024986" cy="1325563"/>
            </a:xfrm>
            <a:prstGeom prst="roundRect">
              <a:avLst>
                <a:gd name="adj" fmla="val 0"/>
              </a:avLst>
            </a:prstGeom>
            <a:solidFill>
              <a:srgbClr val="1A6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3" name="turned rectangle">
              <a:extLst>
                <a:ext uri="{FF2B5EF4-FFF2-40B4-BE49-F238E27FC236}">
                  <a16:creationId xmlns:a16="http://schemas.microsoft.com/office/drawing/2014/main" id="{3FBC7CFD-E23B-4387-A7AD-DA3021CDB8A7}"/>
                </a:ext>
              </a:extLst>
            </p:cNvPr>
            <p:cNvSpPr/>
            <p:nvPr/>
          </p:nvSpPr>
          <p:spPr>
            <a:xfrm rot="2700000">
              <a:off x="6437373" y="4561677"/>
              <a:ext cx="442016" cy="442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2" name="#sl-pollanswer(1)">
              <a:extLst>
                <a:ext uri="{FF2B5EF4-FFF2-40B4-BE49-F238E27FC236}">
                  <a16:creationId xmlns:a16="http://schemas.microsoft.com/office/drawing/2014/main" id="{7AF5595A-E6D0-463A-8E40-E92D4EFB37BC}"/>
                </a:ext>
              </a:extLst>
            </p:cNvPr>
            <p:cNvSpPr txBox="1">
              <a:spLocks/>
            </p:cNvSpPr>
            <p:nvPr/>
          </p:nvSpPr>
          <p:spPr>
            <a:xfrm>
              <a:off x="7052577" y="4091439"/>
              <a:ext cx="5113440" cy="1325563"/>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72">
                <a:defRPr/>
              </a:pPr>
              <a:r>
                <a:rPr lang="en-US" sz="3500" i="0" dirty="0">
                  <a:solidFill>
                    <a:schemeClr val="bg1"/>
                  </a:solidFill>
                  <a:effectLst/>
                  <a:latin typeface="Abadi" panose="020B0604020104020204" pitchFamily="34" charset="0"/>
                </a:rPr>
                <a:t>The eighth of September</a:t>
              </a:r>
              <a:endParaRPr lang="de-DE" sz="3500" dirty="0">
                <a:solidFill>
                  <a:schemeClr val="bg1"/>
                </a:solidFill>
                <a:latin typeface="Abadi" panose="020B0604020104020204" pitchFamily="34" charset="0"/>
                <a:sym typeface="Arial"/>
              </a:endParaRPr>
            </a:p>
          </p:txBody>
        </p:sp>
      </p:grpSp>
      <p:grpSp>
        <p:nvGrpSpPr>
          <p:cNvPr id="3" name="Red Answer">
            <a:extLst>
              <a:ext uri="{FF2B5EF4-FFF2-40B4-BE49-F238E27FC236}">
                <a16:creationId xmlns:a16="http://schemas.microsoft.com/office/drawing/2014/main" id="{3FDC2E9E-B79B-4823-AB0D-93BD50CA286F}"/>
              </a:ext>
            </a:extLst>
          </p:cNvPr>
          <p:cNvGrpSpPr/>
          <p:nvPr/>
        </p:nvGrpSpPr>
        <p:grpSpPr>
          <a:xfrm>
            <a:off x="27564" y="4091266"/>
            <a:ext cx="6023417" cy="1329886"/>
            <a:chOff x="25983" y="4091438"/>
            <a:chExt cx="6024986" cy="1330232"/>
          </a:xfrm>
        </p:grpSpPr>
        <p:sp>
          <p:nvSpPr>
            <p:cNvPr id="4" name="red box">
              <a:extLst>
                <a:ext uri="{FF2B5EF4-FFF2-40B4-BE49-F238E27FC236}">
                  <a16:creationId xmlns:a16="http://schemas.microsoft.com/office/drawing/2014/main" id="{76387D2A-2ACF-42E6-9BBF-E3DC47EA716E}"/>
                </a:ext>
              </a:extLst>
            </p:cNvPr>
            <p:cNvSpPr/>
            <p:nvPr/>
          </p:nvSpPr>
          <p:spPr>
            <a:xfrm>
              <a:off x="25983" y="4096107"/>
              <a:ext cx="6024986" cy="1325563"/>
            </a:xfrm>
            <a:prstGeom prst="roundRect">
              <a:avLst>
                <a:gd name="adj" fmla="val 0"/>
              </a:avLst>
            </a:prstGeom>
            <a:solidFill>
              <a:srgbClr val="E21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1" name="triangle">
              <a:extLst>
                <a:ext uri="{FF2B5EF4-FFF2-40B4-BE49-F238E27FC236}">
                  <a16:creationId xmlns:a16="http://schemas.microsoft.com/office/drawing/2014/main" id="{F466277B-DBD4-4072-B030-AD0B7C14890F}"/>
                </a:ext>
              </a:extLst>
            </p:cNvPr>
            <p:cNvSpPr/>
            <p:nvPr/>
          </p:nvSpPr>
          <p:spPr>
            <a:xfrm>
              <a:off x="309372" y="4529423"/>
              <a:ext cx="437554" cy="50686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18" name="#sl-pollanswer(0)">
              <a:extLst>
                <a:ext uri="{FF2B5EF4-FFF2-40B4-BE49-F238E27FC236}">
                  <a16:creationId xmlns:a16="http://schemas.microsoft.com/office/drawing/2014/main" id="{01D70E84-C54E-45A3-9136-C31AA3460F80}"/>
                </a:ext>
              </a:extLst>
            </p:cNvPr>
            <p:cNvSpPr txBox="1">
              <a:spLocks/>
            </p:cNvSpPr>
            <p:nvPr/>
          </p:nvSpPr>
          <p:spPr>
            <a:xfrm>
              <a:off x="836989" y="4091438"/>
              <a:ext cx="5213980" cy="1325563"/>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72">
                <a:defRPr/>
              </a:pPr>
              <a:r>
                <a:rPr lang="de-DE" sz="3600" dirty="0">
                  <a:solidFill>
                    <a:prstClr val="white"/>
                  </a:solidFill>
                  <a:latin typeface="Abadi" panose="020B0604020104020204" pitchFamily="34" charset="0"/>
                  <a:sym typeface="Arial"/>
                </a:rPr>
                <a:t>The eighth of August</a:t>
              </a:r>
            </a:p>
          </p:txBody>
        </p:sp>
      </p:grpSp>
      <p:sp>
        <p:nvSpPr>
          <p:cNvPr id="7" name="question container">
            <a:extLst>
              <a:ext uri="{FF2B5EF4-FFF2-40B4-BE49-F238E27FC236}">
                <a16:creationId xmlns:a16="http://schemas.microsoft.com/office/drawing/2014/main" id="{0766DCB4-8B55-4920-A4FC-DEFDD9341D8A}"/>
              </a:ext>
            </a:extLst>
          </p:cNvPr>
          <p:cNvSpPr/>
          <p:nvPr/>
        </p:nvSpPr>
        <p:spPr>
          <a:xfrm>
            <a:off x="1588" y="893"/>
            <a:ext cx="12188825" cy="1009387"/>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2" name="#sl-pollquestion()">
            <a:extLst>
              <a:ext uri="{FF2B5EF4-FFF2-40B4-BE49-F238E27FC236}">
                <a16:creationId xmlns:a16="http://schemas.microsoft.com/office/drawing/2014/main" id="{C25CE706-7C6C-49C8-9317-452DEBE43FCD}"/>
              </a:ext>
            </a:extLst>
          </p:cNvPr>
          <p:cNvSpPr>
            <a:spLocks noGrp="1"/>
          </p:cNvSpPr>
          <p:nvPr>
            <p:ph type="title"/>
          </p:nvPr>
        </p:nvSpPr>
        <p:spPr>
          <a:xfrm>
            <a:off x="1588" y="894"/>
            <a:ext cx="12188825" cy="1014055"/>
          </a:xfrm>
        </p:spPr>
        <p:txBody>
          <a:bodyPr>
            <a:normAutofit/>
          </a:bodyPr>
          <a:lstStyle/>
          <a:p>
            <a:pPr algn="ctr"/>
            <a:r>
              <a:rPr lang="de-DE" sz="3999" dirty="0">
                <a:latin typeface="Abadi" panose="020B0604020104020204" pitchFamily="34" charset="0"/>
              </a:rPr>
              <a:t>When is</a:t>
            </a:r>
            <a:r>
              <a:rPr lang="de-DE" sz="3999" b="1" dirty="0">
                <a:effectLst>
                  <a:outerShdw blurRad="38100" dist="38100" dir="2700000" algn="tl">
                    <a:srgbClr val="000000">
                      <a:alpha val="43137"/>
                    </a:srgbClr>
                  </a:outerShdw>
                </a:effectLst>
                <a:latin typeface="Abadi" panose="020B0604020104020204" pitchFamily="34" charset="0"/>
              </a:rPr>
              <a:t> </a:t>
            </a:r>
            <a:r>
              <a:rPr lang="de-DE" sz="3999" b="1" dirty="0">
                <a:latin typeface="Abadi" panose="020B0604020104020204" pitchFamily="34" charset="0"/>
              </a:rPr>
              <a:t>ASEAN</a:t>
            </a:r>
            <a:r>
              <a:rPr lang="de-DE" sz="3999" b="1" dirty="0">
                <a:effectLst>
                  <a:outerShdw blurRad="38100" dist="38100" dir="2700000" algn="tl">
                    <a:srgbClr val="000000">
                      <a:alpha val="43137"/>
                    </a:srgbClr>
                  </a:outerShdw>
                </a:effectLst>
                <a:latin typeface="Abadi" panose="020B0604020104020204" pitchFamily="34" charset="0"/>
              </a:rPr>
              <a:t> </a:t>
            </a:r>
            <a:r>
              <a:rPr lang="de-DE" sz="3999" dirty="0">
                <a:latin typeface="Abadi" panose="020B0604020104020204" pitchFamily="34" charset="0"/>
              </a:rPr>
              <a:t>Day?</a:t>
            </a:r>
          </a:p>
        </p:txBody>
      </p:sp>
      <p:grpSp>
        <p:nvGrpSpPr>
          <p:cNvPr id="17" name="Timer">
            <a:extLst>
              <a:ext uri="{FF2B5EF4-FFF2-40B4-BE49-F238E27FC236}">
                <a16:creationId xmlns:a16="http://schemas.microsoft.com/office/drawing/2014/main" id="{31F49551-8DD2-40F5-8763-A737FE6FE112}"/>
              </a:ext>
            </a:extLst>
          </p:cNvPr>
          <p:cNvGrpSpPr/>
          <p:nvPr/>
        </p:nvGrpSpPr>
        <p:grpSpPr>
          <a:xfrm>
            <a:off x="751408" y="2015383"/>
            <a:ext cx="1623589" cy="1009387"/>
            <a:chOff x="750016" y="2015014"/>
            <a:chExt cx="1624012" cy="1009650"/>
          </a:xfrm>
        </p:grpSpPr>
        <p:sp>
          <p:nvSpPr>
            <p:cNvPr id="14" name="container-time">
              <a:extLst>
                <a:ext uri="{FF2B5EF4-FFF2-40B4-BE49-F238E27FC236}">
                  <a16:creationId xmlns:a16="http://schemas.microsoft.com/office/drawing/2014/main" id="{07A59D61-C8B9-460D-BC07-FC022DC3BD08}"/>
                </a:ext>
              </a:extLst>
            </p:cNvPr>
            <p:cNvSpPr/>
            <p:nvPr/>
          </p:nvSpPr>
          <p:spPr>
            <a:xfrm>
              <a:off x="1072175" y="2015014"/>
              <a:ext cx="1009650" cy="1009650"/>
            </a:xfrm>
            <a:prstGeom prst="ellipse">
              <a:avLst/>
            </a:prstGeom>
            <a:solidFill>
              <a:srgbClr val="854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de-DE">
                <a:solidFill>
                  <a:prstClr val="white"/>
                </a:solidFill>
                <a:latin typeface="Calibri" panose="020F0502020204030204"/>
                <a:sym typeface="Arial"/>
              </a:endParaRPr>
            </a:p>
          </p:txBody>
        </p:sp>
        <p:sp>
          <p:nvSpPr>
            <p:cNvPr id="19" name="#sl-countdown()">
              <a:extLst>
                <a:ext uri="{FF2B5EF4-FFF2-40B4-BE49-F238E27FC236}">
                  <a16:creationId xmlns:a16="http://schemas.microsoft.com/office/drawing/2014/main" id="{6BD3626C-D697-443E-85CA-2DCC22C3A450}"/>
                </a:ext>
              </a:extLst>
            </p:cNvPr>
            <p:cNvSpPr txBox="1"/>
            <p:nvPr/>
          </p:nvSpPr>
          <p:spPr>
            <a:xfrm>
              <a:off x="750016" y="2196674"/>
              <a:ext cx="1624012" cy="646371"/>
            </a:xfrm>
            <a:prstGeom prst="rect">
              <a:avLst/>
            </a:prstGeom>
            <a:noFill/>
          </p:spPr>
          <p:txBody>
            <a:bodyPr wrap="square" rtlCol="0">
              <a:spAutoFit/>
            </a:bodyPr>
            <a:lstStyle/>
            <a:p>
              <a:pPr algn="ctr" defTabSz="914172">
                <a:defRPr/>
              </a:pPr>
              <a:r>
                <a:rPr lang="de-AT" sz="3599" b="1" i="1" dirty="0">
                  <a:solidFill>
                    <a:prstClr val="white"/>
                  </a:solidFill>
                  <a:latin typeface="Lato Black" panose="020F0A02020204030203" pitchFamily="34" charset="0"/>
                  <a:cs typeface="Arial"/>
                  <a:sym typeface="Arial"/>
                </a:rPr>
                <a:t>5</a:t>
              </a:r>
              <a:endParaRPr lang="de-DE" sz="2400" b="1" i="1" dirty="0">
                <a:solidFill>
                  <a:prstClr val="white"/>
                </a:solidFill>
                <a:latin typeface="Lato" panose="020F0502020204030203" pitchFamily="34" charset="0"/>
                <a:cs typeface="Arial"/>
                <a:sym typeface="Arial"/>
              </a:endParaRPr>
            </a:p>
          </p:txBody>
        </p:sp>
      </p:grpSp>
    </p:spTree>
    <p:custDataLst>
      <p:tags r:id="rId1"/>
    </p:custDataLst>
    <p:extLst>
      <p:ext uri="{BB962C8B-B14F-4D97-AF65-F5344CB8AC3E}">
        <p14:creationId xmlns:p14="http://schemas.microsoft.com/office/powerpoint/2010/main" val="132656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500"/>
                                        <p:tgtEl>
                                          <p:spTgt spid="17"/>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6" presetClass="entr" presetSubtype="3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1000"/>
                                        <p:tgtEl>
                                          <p:spTgt spid="3"/>
                                        </p:tgtEl>
                                      </p:cBhvr>
                                    </p:animEffect>
                                  </p:childTnLst>
                                </p:cTn>
                              </p:par>
                              <p:par>
                                <p:cTn id="16" presetID="6" presetClass="entr" presetSubtype="32" fill="hold"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circle(out)">
                                      <p:cBhvr>
                                        <p:cTn id="18" dur="1000"/>
                                        <p:tgtEl>
                                          <p:spTgt spid="9"/>
                                        </p:tgtEl>
                                      </p:cBhvr>
                                    </p:animEffect>
                                  </p:childTnLst>
                                </p:cTn>
                              </p:par>
                              <p:par>
                                <p:cTn id="19" presetID="6" presetClass="entr" presetSubtype="32" fill="hold" nodeType="withEffect">
                                  <p:stCondLst>
                                    <p:cond delay="1000"/>
                                  </p:stCondLst>
                                  <p:childTnLst>
                                    <p:set>
                                      <p:cBhvr>
                                        <p:cTn id="20" dur="1" fill="hold">
                                          <p:stCondLst>
                                            <p:cond delay="0"/>
                                          </p:stCondLst>
                                        </p:cTn>
                                        <p:tgtEl>
                                          <p:spTgt spid="5"/>
                                        </p:tgtEl>
                                        <p:attrNameLst>
                                          <p:attrName>style.visibility</p:attrName>
                                        </p:attrNameLst>
                                      </p:cBhvr>
                                      <p:to>
                                        <p:strVal val="visible"/>
                                      </p:to>
                                    </p:set>
                                    <p:animEffect transition="in" filter="circle(out)">
                                      <p:cBhvr>
                                        <p:cTn id="21" dur="1000"/>
                                        <p:tgtEl>
                                          <p:spTgt spid="5"/>
                                        </p:tgtEl>
                                      </p:cBhvr>
                                    </p:animEffect>
                                  </p:childTnLst>
                                </p:cTn>
                              </p:par>
                              <p:par>
                                <p:cTn id="22" presetID="6" presetClass="entr" presetSubtype="32" fill="hold" nodeType="withEffect">
                                  <p:stCondLst>
                                    <p:cond delay="1500"/>
                                  </p:stCondLst>
                                  <p:childTnLst>
                                    <p:set>
                                      <p:cBhvr>
                                        <p:cTn id="23" dur="1" fill="hold">
                                          <p:stCondLst>
                                            <p:cond delay="0"/>
                                          </p:stCondLst>
                                        </p:cTn>
                                        <p:tgtEl>
                                          <p:spTgt spid="13"/>
                                        </p:tgtEl>
                                        <p:attrNameLst>
                                          <p:attrName>style.visibility</p:attrName>
                                        </p:attrNameLst>
                                      </p:cBhvr>
                                      <p:to>
                                        <p:strVal val="visible"/>
                                      </p:to>
                                    </p:set>
                                    <p:animEffect transition="in" filter="circle(out)">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par>
                                <p:cTn id="31" presetID="14" presetClass="entr" presetSubtype="1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cTn>
                              </p:par>
                            </p:childTnLst>
                          </p:cTn>
                        </p:par>
                      </p:childTnLst>
                    </p:cTn>
                  </p:par>
                </p:childTnLst>
              </p:cTn>
              <p:nextCondLst>
                <p:cond evt="onClick" delay="0">
                  <p:tgtEl>
                    <p:spTgt spid="3"/>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p:cTn id="38" dur="indefinite"/>
                                        <p:tgtEl>
                                          <p:spTgt spid="9"/>
                                        </p:tgtEl>
                                        <p:attrNameLst>
                                          <p:attrName>style.opacity</p:attrName>
                                        </p:attrNameLst>
                                      </p:cBhvr>
                                      <p:to>
                                        <p:strVal val="0.5"/>
                                      </p:to>
                                    </p:set>
                                    <p:animEffect filter="image" prLst="opacity: 0.5">
                                      <p:cBhvr rctx="IE">
                                        <p:cTn id="39" dur="indefinite"/>
                                        <p:tgtEl>
                                          <p:spTgt spid="9"/>
                                        </p:tgtEl>
                                      </p:cBhvr>
                                    </p:animEffect>
                                  </p:child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9" presetClass="emph" presetSubtype="0" nodeType="clickEffect">
                                  <p:stCondLst>
                                    <p:cond delay="0"/>
                                  </p:stCondLst>
                                  <p:childTnLst>
                                    <p:set>
                                      <p:cBhvr>
                                        <p:cTn id="44" dur="indefinite"/>
                                        <p:tgtEl>
                                          <p:spTgt spid="13"/>
                                        </p:tgtEl>
                                        <p:attrNameLst>
                                          <p:attrName>style.opacity</p:attrName>
                                        </p:attrNameLst>
                                      </p:cBhvr>
                                      <p:to>
                                        <p:strVal val="0.5"/>
                                      </p:to>
                                    </p:set>
                                    <p:animEffect filter="image" prLst="opacity: 0.5">
                                      <p:cBhvr rctx="IE">
                                        <p:cTn id="45" dur="indefinite"/>
                                        <p:tgtEl>
                                          <p:spTgt spid="13"/>
                                        </p:tgtEl>
                                      </p:cBhvr>
                                    </p:animEffect>
                                  </p:childTnLst>
                                </p:cTn>
                              </p:par>
                            </p:childTnLst>
                          </p:cTn>
                        </p:par>
                      </p:childTnLst>
                    </p:cTn>
                  </p:par>
                </p:childTnLst>
              </p:cTn>
              <p:nextCondLst>
                <p:cond evt="onClick" delay="0">
                  <p:tgtEl>
                    <p:spTgt spid="13"/>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p:stCondLst>
                        <p:cond delay="0"/>
                      </p:stCondLst>
                      <p:childTnLst>
                        <p:par>
                          <p:cTn id="48" fill="hold">
                            <p:stCondLst>
                              <p:cond delay="0"/>
                            </p:stCondLst>
                            <p:childTnLst>
                              <p:par>
                                <p:cTn id="49" presetID="9" presetClass="emph" presetSubtype="0" nodeType="clickEffect">
                                  <p:stCondLst>
                                    <p:cond delay="0"/>
                                  </p:stCondLst>
                                  <p:childTnLst>
                                    <p:set>
                                      <p:cBhvr>
                                        <p:cTn id="50" dur="indefinite"/>
                                        <p:tgtEl>
                                          <p:spTgt spid="5"/>
                                        </p:tgtEl>
                                        <p:attrNameLst>
                                          <p:attrName>style.opacity</p:attrName>
                                        </p:attrNameLst>
                                      </p:cBhvr>
                                      <p:to>
                                        <p:strVal val="0.5"/>
                                      </p:to>
                                    </p:set>
                                    <p:animEffect filter="image" prLst="opacity: 0.5">
                                      <p:cBhvr rctx="IE">
                                        <p:cTn id="51" dur="indefinite"/>
                                        <p:tgtEl>
                                          <p:spTgt spid="5"/>
                                        </p:tgtEl>
                                      </p:cBhvr>
                                    </p:animEffect>
                                  </p:childTnLst>
                                </p:cTn>
                              </p:par>
                            </p:childTnLst>
                          </p:cTn>
                        </p:par>
                      </p:childTnLst>
                    </p:cTn>
                  </p:par>
                </p:childTnLst>
              </p:cTn>
              <p:nextCondLst>
                <p:cond evt="onClick" delay="0">
                  <p:tgtEl>
                    <p:spTgt spid="5"/>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SLIDELIZARD_POLLACTION" val="AutoStart"/>
  <p:tag name="SLIDELIZARD_POLLTEMPLATEID" val="5f2d430953a9432925c617cf"/>
</p:tagLst>
</file>

<file path=ppt/tags/tag2.xml><?xml version="1.0" encoding="utf-8"?>
<p:tagLst xmlns:a="http://schemas.openxmlformats.org/drawingml/2006/main" xmlns:r="http://schemas.openxmlformats.org/officeDocument/2006/relationships" xmlns:p="http://schemas.openxmlformats.org/presentationml/2006/main">
  <p:tag name="SLIDELIZARD_POLLACTION" val="AutoStart"/>
  <p:tag name="SLIDELIZARD_POLLTEMPLATEID" val="5f2d430953a9432925c617cf"/>
</p:tagLst>
</file>

<file path=ppt/tags/tag3.xml><?xml version="1.0" encoding="utf-8"?>
<p:tagLst xmlns:a="http://schemas.openxmlformats.org/drawingml/2006/main" xmlns:r="http://schemas.openxmlformats.org/officeDocument/2006/relationships" xmlns:p="http://schemas.openxmlformats.org/presentationml/2006/main">
  <p:tag name="SLIDELIZARD_POLLACTION" val="AutoStart"/>
  <p:tag name="SLIDELIZARD_POLLTEMPLATEID" val="5f2d430953a9432925c617cf"/>
</p:tagLst>
</file>

<file path=ppt/tags/tag4.xml><?xml version="1.0" encoding="utf-8"?>
<p:tagLst xmlns:a="http://schemas.openxmlformats.org/drawingml/2006/main" xmlns:r="http://schemas.openxmlformats.org/officeDocument/2006/relationships" xmlns:p="http://schemas.openxmlformats.org/presentationml/2006/main">
  <p:tag name="SLIDELIZARD_POLLACTION" val="AutoStart"/>
  <p:tag name="SLIDELIZARD_POLLTEMPLATEID" val="5f2d430953a9432925c617cf"/>
</p:tagLst>
</file>

<file path=ppt/tags/tag5.xml><?xml version="1.0" encoding="utf-8"?>
<p:tagLst xmlns:a="http://schemas.openxmlformats.org/drawingml/2006/main" xmlns:r="http://schemas.openxmlformats.org/officeDocument/2006/relationships" xmlns:p="http://schemas.openxmlformats.org/presentationml/2006/main">
  <p:tag name="SLIDELIZARD_POLLACTION" val="AutoStart"/>
  <p:tag name="SLIDELIZARD_POLLTEMPLATEID" val="5f2d430953a9432925c617cf"/>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3238</TotalTime>
  <Words>1298</Words>
  <Application>Microsoft Office PowerPoint</Application>
  <PresentationFormat>Widescreen</PresentationFormat>
  <Paragraphs>173</Paragraphs>
  <Slides>25</Slides>
  <Notes>7</Notes>
  <HiddenSlides>1</HiddenSlides>
  <MMClips>5</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25</vt:i4>
      </vt:variant>
    </vt:vector>
  </HeadingPairs>
  <TitlesOfParts>
    <vt:vector size="43" baseType="lpstr">
      <vt:lpstr>Abadi</vt:lpstr>
      <vt:lpstr>Algerian</vt:lpstr>
      <vt:lpstr>Arial</vt:lpstr>
      <vt:lpstr>Arial Black</vt:lpstr>
      <vt:lpstr>Calibri</vt:lpstr>
      <vt:lpstr>Calibri Light</vt:lpstr>
      <vt:lpstr>FrankRuehl</vt:lpstr>
      <vt:lpstr>Horta</vt:lpstr>
      <vt:lpstr>Lato</vt:lpstr>
      <vt:lpstr>Lato Black</vt:lpstr>
      <vt:lpstr>Montserrat Medium</vt:lpstr>
      <vt:lpstr>Myriad Pro</vt:lpstr>
      <vt:lpstr>Noto Sans Bold Italics</vt:lpstr>
      <vt:lpstr>Times New Roman</vt:lpstr>
      <vt:lpstr>Times New Roman Bold</vt:lpstr>
      <vt:lpstr>UTM Facebook K&amp;T</vt:lpstr>
      <vt:lpstr>Wingdings</vt:lpstr>
      <vt:lpstr>Office Theme</vt:lpstr>
      <vt:lpstr>PowerPoint Presentation</vt:lpstr>
      <vt:lpstr>PowerPoint Presentation</vt:lpstr>
      <vt:lpstr>PowerPoint Presentation</vt:lpstr>
      <vt:lpstr>PowerPoint Presentation</vt:lpstr>
      <vt:lpstr>How many colours are there on the ASEAN flag?</vt:lpstr>
      <vt:lpstr>How many ASEAN members are there today?</vt:lpstr>
      <vt:lpstr>When was ASEAN founded?</vt:lpstr>
      <vt:lpstr>What does ASEAN stand for?</vt:lpstr>
      <vt:lpstr>When is ASEAN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188</cp:revision>
  <dcterms:created xsi:type="dcterms:W3CDTF">2020-12-09T02:04:09Z</dcterms:created>
  <dcterms:modified xsi:type="dcterms:W3CDTF">2024-11-13T13:51:40Z</dcterms:modified>
</cp:coreProperties>
</file>