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71" r:id="rId2"/>
    <p:sldId id="274" r:id="rId3"/>
    <p:sldId id="336" r:id="rId4"/>
    <p:sldId id="338" r:id="rId5"/>
    <p:sldId id="362" r:id="rId6"/>
    <p:sldId id="363" r:id="rId7"/>
    <p:sldId id="364" r:id="rId8"/>
    <p:sldId id="366" r:id="rId9"/>
    <p:sldId id="367" r:id="rId10"/>
    <p:sldId id="357" r:id="rId11"/>
    <p:sldId id="373" r:id="rId12"/>
    <p:sldId id="372" r:id="rId13"/>
    <p:sldId id="334" r:id="rId14"/>
    <p:sldId id="361" r:id="rId15"/>
    <p:sldId id="369" r:id="rId16"/>
    <p:sldId id="370" r:id="rId17"/>
    <p:sldId id="358" r:id="rId18"/>
    <p:sldId id="325" r:id="rId19"/>
    <p:sldId id="317" r:id="rId20"/>
    <p:sldId id="272"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EE8640"/>
    <a:srgbClr val="FF9801"/>
    <a:srgbClr val="FFCCFF"/>
    <a:srgbClr val="A493C6"/>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3918" autoAdjust="0"/>
  </p:normalViewPr>
  <p:slideViewPr>
    <p:cSldViewPr snapToGrid="0" showGuides="1">
      <p:cViewPr>
        <p:scale>
          <a:sx n="105" d="100"/>
          <a:sy n="105" d="100"/>
        </p:scale>
        <p:origin x="-90" y="-600"/>
      </p:cViewPr>
      <p:guideLst>
        <p:guide orient="horz" pos="2160"/>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13/09/2025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54896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13/09/2025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13/09/2025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13/09/2025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13/09/2025</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632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xmlns=""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xmlns=""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xmlns="" id="{4A7BFE80-4B77-698E-BE4F-34EAF1232090}"/>
              </a:ext>
            </a:extLst>
          </p:cNvPr>
          <p:cNvSpPr/>
          <p:nvPr/>
        </p:nvSpPr>
        <p:spPr>
          <a:xfrm>
            <a:off x="828997" y="881563"/>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xmlns="" id="{8C665B95-50BD-FCD8-08E9-55FA722A4124}"/>
              </a:ext>
            </a:extLst>
          </p:cNvPr>
          <p:cNvSpPr txBox="1"/>
          <p:nvPr/>
        </p:nvSpPr>
        <p:spPr>
          <a:xfrm>
            <a:off x="660903" y="1362236"/>
            <a:ext cx="7758819" cy="461665"/>
          </a:xfrm>
          <a:prstGeom prst="rect">
            <a:avLst/>
          </a:prstGeom>
          <a:noFill/>
        </p:spPr>
        <p:txBody>
          <a:bodyPr wrap="square">
            <a:spAutoFit/>
          </a:bodyPr>
          <a:lstStyle/>
          <a:p>
            <a:pPr algn="ctr"/>
            <a:r>
              <a:rPr lang="en-US" sz="2400" b="1" i="0" dirty="0">
                <a:solidFill>
                  <a:srgbClr val="3A77B4"/>
                </a:solidFill>
                <a:effectLst/>
                <a:latin typeface="iCielCadena"/>
              </a:rPr>
              <a:t>NAME THE STORY CHARACTERS!</a:t>
            </a:r>
            <a:r>
              <a:rPr lang="en-US" sz="2400" b="1" dirty="0"/>
              <a:t> </a:t>
            </a:r>
          </a:p>
        </p:txBody>
      </p:sp>
      <p:pic>
        <p:nvPicPr>
          <p:cNvPr id="9" name="Picture 8">
            <a:extLst>
              <a:ext uri="{FF2B5EF4-FFF2-40B4-BE49-F238E27FC236}">
                <a16:creationId xmlns:a16="http://schemas.microsoft.com/office/drawing/2014/main" xmlns="" id="{4D3FEBE6-B3B1-ECC5-A929-7AFF5670CA40}"/>
              </a:ext>
            </a:extLst>
          </p:cNvPr>
          <p:cNvPicPr>
            <a:picLocks noChangeAspect="1"/>
          </p:cNvPicPr>
          <p:nvPr/>
        </p:nvPicPr>
        <p:blipFill>
          <a:blip r:embed="rId2"/>
          <a:stretch>
            <a:fillRect/>
          </a:stretch>
        </p:blipFill>
        <p:spPr>
          <a:xfrm>
            <a:off x="1441269" y="1823901"/>
            <a:ext cx="6565594" cy="3205179"/>
          </a:xfrm>
          <a:prstGeom prst="rect">
            <a:avLst/>
          </a:prstGeom>
        </p:spPr>
      </p:pic>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71604"/>
            <a:ext cx="7886700" cy="4361118"/>
          </a:xfrm>
        </p:spPr>
        <p:txBody>
          <a:bodyPr>
            <a:normAutofit lnSpcReduction="10000"/>
          </a:bodyPr>
          <a:lstStyle/>
          <a:p>
            <a:pPr marL="0" indent="0">
              <a:buNone/>
            </a:pPr>
            <a:r>
              <a:rPr lang="en-US" b="1" dirty="0">
                <a:solidFill>
                  <a:srgbClr val="FF0000"/>
                </a:solidFill>
              </a:rPr>
              <a:t>About </a:t>
            </a:r>
            <a:r>
              <a:rPr lang="en-US" b="1" dirty="0" smtClean="0">
                <a:solidFill>
                  <a:srgbClr val="FF0000"/>
                </a:solidFill>
              </a:rPr>
              <a:t>Disney</a:t>
            </a:r>
          </a:p>
          <a:p>
            <a:pPr marL="0" indent="0" algn="just">
              <a:buNone/>
            </a:pPr>
            <a:r>
              <a:rPr lang="en-US" b="1" dirty="0" smtClean="0"/>
              <a:t>Walter </a:t>
            </a:r>
            <a:r>
              <a:rPr lang="en-US" b="1" dirty="0"/>
              <a:t>Elias Disney was an American animator, movie producer, and entrepreneur. A number of his films have been enshrined in the National Film Registry by the Library of Congress and several of them have been recognized as among the greatest films ever by the American Film Institute. Renowned for his remarkable cartoons like Snow White and the Seven Dwarfs, Cinderella, and The Lion King,... Walt Disney received multiple Academy Awards in recognition of his contributions to the film industry</a:t>
            </a:r>
            <a:r>
              <a:rPr lang="en-US" b="1" dirty="0" smtClean="0"/>
              <a:t>.</a:t>
            </a:r>
            <a:endParaRPr lang="en-US" b="1" dirty="0"/>
          </a:p>
        </p:txBody>
      </p:sp>
    </p:spTree>
    <p:extLst>
      <p:ext uri="{BB962C8B-B14F-4D97-AF65-F5344CB8AC3E}">
        <p14:creationId xmlns:p14="http://schemas.microsoft.com/office/powerpoint/2010/main" val="2559052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488157"/>
            <a:ext cx="8677141" cy="4501230"/>
          </a:xfrm>
          <a:prstGeom prst="rect">
            <a:avLst/>
          </a:prstGeom>
          <a:noFill/>
        </p:spPr>
        <p:txBody>
          <a:bodyPr wrap="square" lIns="68579" tIns="34289" rIns="68579" bIns="34289">
            <a:spAutoFit/>
          </a:bodyPr>
          <a:lstStyle/>
          <a:p>
            <a:r>
              <a:rPr lang="en-US" sz="2400" b="1" dirty="0" smtClean="0">
                <a:cs typeface="Arial" panose="020B0604020202020204" pitchFamily="34" charset="0"/>
              </a:rPr>
              <a:t>1. </a:t>
            </a:r>
            <a:r>
              <a:rPr lang="en-US" sz="2400" b="1" dirty="0"/>
              <a:t>animator </a:t>
            </a:r>
            <a:r>
              <a:rPr lang="en-US" sz="2400" b="1" dirty="0">
                <a:solidFill>
                  <a:srgbClr val="FF0000"/>
                </a:solidFill>
              </a:rPr>
              <a:t>/'</a:t>
            </a:r>
            <a:r>
              <a:rPr lang="en-US" sz="2400" b="1" dirty="0" err="1">
                <a:solidFill>
                  <a:srgbClr val="FF0000"/>
                </a:solidFill>
              </a:rPr>
              <a:t>ænimeitə</a:t>
            </a:r>
            <a:r>
              <a:rPr lang="en-US" sz="2400" b="1" dirty="0">
                <a:solidFill>
                  <a:srgbClr val="FF0000"/>
                </a:solidFill>
              </a:rPr>
              <a:t>[r]/</a:t>
            </a:r>
            <a:r>
              <a:rPr lang="en-US" sz="2400" b="1" dirty="0"/>
              <a:t> </a:t>
            </a:r>
            <a:r>
              <a:rPr lang="en-US" sz="2400" b="1" dirty="0" smtClean="0"/>
              <a:t>(n) </a:t>
            </a:r>
            <a:r>
              <a:rPr lang="en-US" sz="2400" b="1" dirty="0" err="1" smtClean="0"/>
              <a:t>nhà</a:t>
            </a:r>
            <a:r>
              <a:rPr lang="en-US" sz="2400" b="1" dirty="0" smtClean="0"/>
              <a:t> </a:t>
            </a:r>
            <a:r>
              <a:rPr lang="en-US" sz="2400" b="1" dirty="0" err="1" smtClean="0"/>
              <a:t>sản</a:t>
            </a:r>
            <a:r>
              <a:rPr lang="en-US" sz="2400" b="1" dirty="0" smtClean="0"/>
              <a:t> </a:t>
            </a:r>
            <a:r>
              <a:rPr lang="en-US" sz="2400" b="1" dirty="0" err="1" smtClean="0"/>
              <a:t>xuất</a:t>
            </a:r>
            <a:r>
              <a:rPr lang="en-US" sz="2400" b="1" dirty="0" smtClean="0"/>
              <a:t> </a:t>
            </a:r>
            <a:r>
              <a:rPr lang="en-US" sz="2400" b="1" dirty="0" err="1" smtClean="0"/>
              <a:t>phim</a:t>
            </a:r>
            <a:r>
              <a:rPr lang="en-US" sz="2400" b="1" dirty="0" smtClean="0"/>
              <a:t> </a:t>
            </a:r>
            <a:r>
              <a:rPr lang="en-US" sz="2400" b="1" dirty="0" err="1" smtClean="0"/>
              <a:t>hoạt</a:t>
            </a:r>
            <a:r>
              <a:rPr lang="en-US" sz="2400" b="1" dirty="0" smtClean="0"/>
              <a:t> </a:t>
            </a:r>
            <a:r>
              <a:rPr lang="en-US" sz="2400" b="1" dirty="0" err="1" smtClean="0"/>
              <a:t>hình</a:t>
            </a:r>
            <a:r>
              <a:rPr lang="en-US" sz="2400" b="1" dirty="0" smtClean="0"/>
              <a:t>; animated (</a:t>
            </a:r>
            <a:r>
              <a:rPr lang="en-US" sz="2400" b="1" dirty="0" err="1" smtClean="0"/>
              <a:t>adj</a:t>
            </a:r>
            <a:r>
              <a:rPr lang="en-US" sz="2400" b="1" dirty="0" smtClean="0"/>
              <a:t>) </a:t>
            </a:r>
            <a:r>
              <a:rPr lang="en-US" sz="2400" b="1" dirty="0" err="1" smtClean="0"/>
              <a:t>hoạt</a:t>
            </a:r>
            <a:r>
              <a:rPr lang="en-US" sz="2400" b="1" dirty="0" smtClean="0"/>
              <a:t> </a:t>
            </a:r>
            <a:r>
              <a:rPr lang="en-US" sz="2400" b="1" dirty="0" err="1" smtClean="0"/>
              <a:t>hình</a:t>
            </a:r>
            <a:r>
              <a:rPr lang="en-US" sz="2400" b="1" dirty="0" smtClean="0"/>
              <a:t> </a:t>
            </a:r>
            <a:r>
              <a:rPr lang="en-US" sz="2400" b="1" dirty="0" err="1" smtClean="0"/>
              <a:t>hóa</a:t>
            </a:r>
            <a:endParaRPr lang="en-US" sz="2400" b="1" dirty="0"/>
          </a:p>
          <a:p>
            <a:r>
              <a:rPr lang="en-US" sz="2400" b="1" dirty="0" smtClean="0">
                <a:cs typeface="Arial" panose="020B0604020202020204" pitchFamily="34" charset="0"/>
              </a:rPr>
              <a:t>2</a:t>
            </a:r>
            <a:r>
              <a:rPr lang="en-US" sz="2400" b="1" dirty="0">
                <a:cs typeface="Arial" panose="020B0604020202020204" pitchFamily="34" charset="0"/>
              </a:rPr>
              <a:t>. </a:t>
            </a:r>
            <a:r>
              <a:rPr lang="en-US" sz="2400" b="1" dirty="0"/>
              <a:t>producer </a:t>
            </a:r>
            <a:r>
              <a:rPr lang="en-US" sz="2400" b="1" dirty="0">
                <a:solidFill>
                  <a:srgbClr val="FF0000"/>
                </a:solidFill>
              </a:rPr>
              <a:t>/</a:t>
            </a:r>
            <a:r>
              <a:rPr lang="en-US" sz="2400" b="1" dirty="0" err="1">
                <a:solidFill>
                  <a:srgbClr val="FF0000"/>
                </a:solidFill>
              </a:rPr>
              <a:t>prə'dju:sə</a:t>
            </a:r>
            <a:r>
              <a:rPr lang="en-US" sz="2400" b="1" dirty="0">
                <a:solidFill>
                  <a:srgbClr val="FF0000"/>
                </a:solidFill>
              </a:rPr>
              <a:t>[r]/</a:t>
            </a:r>
            <a:r>
              <a:rPr lang="en-US" sz="2400" b="1" dirty="0"/>
              <a:t> </a:t>
            </a:r>
            <a:r>
              <a:rPr lang="en-US" sz="2400" b="1" dirty="0" smtClean="0"/>
              <a:t>(n) </a:t>
            </a:r>
            <a:r>
              <a:rPr lang="en-US" sz="2400" b="1" dirty="0" err="1" smtClean="0"/>
              <a:t>người</a:t>
            </a:r>
            <a:r>
              <a:rPr lang="en-US" sz="2400" b="1" dirty="0" smtClean="0"/>
              <a:t> </a:t>
            </a:r>
            <a:r>
              <a:rPr lang="en-US" sz="2400" b="1" dirty="0" err="1" smtClean="0"/>
              <a:t>sản</a:t>
            </a:r>
            <a:r>
              <a:rPr lang="en-US" sz="2400" b="1" dirty="0" smtClean="0"/>
              <a:t> </a:t>
            </a:r>
            <a:r>
              <a:rPr lang="en-US" sz="2400" b="1" dirty="0" err="1" smtClean="0"/>
              <a:t>xuất</a:t>
            </a:r>
            <a:r>
              <a:rPr lang="en-US" sz="2400" b="1" dirty="0" smtClean="0"/>
              <a:t>; produce (v), product (n)</a:t>
            </a:r>
          </a:p>
          <a:p>
            <a:r>
              <a:rPr lang="en-US" sz="2400" b="1" dirty="0" smtClean="0">
                <a:cs typeface="Arial" panose="020B0604020202020204" pitchFamily="34" charset="0"/>
              </a:rPr>
              <a:t>3</a:t>
            </a:r>
            <a:r>
              <a:rPr lang="en-US" sz="2400" b="1" dirty="0">
                <a:cs typeface="Arial" panose="020B0604020202020204" pitchFamily="34" charset="0"/>
              </a:rPr>
              <a:t>. </a:t>
            </a:r>
            <a:r>
              <a:rPr lang="en-US" sz="2400" b="1" dirty="0"/>
              <a:t>entrepreneur </a:t>
            </a:r>
            <a:r>
              <a:rPr lang="en-US" sz="2400" b="1" dirty="0">
                <a:solidFill>
                  <a:srgbClr val="FF0000"/>
                </a:solidFill>
              </a:rPr>
              <a:t>/,</a:t>
            </a:r>
            <a:r>
              <a:rPr lang="en-US" sz="2400" b="1" dirty="0" err="1">
                <a:solidFill>
                  <a:srgbClr val="FF0000"/>
                </a:solidFill>
              </a:rPr>
              <a:t>ɒntrəprə'nɜ</a:t>
            </a:r>
            <a:r>
              <a:rPr lang="en-US" sz="2400" b="1" dirty="0">
                <a:solidFill>
                  <a:srgbClr val="FF0000"/>
                </a:solidFill>
              </a:rPr>
              <a:t>:[r]/</a:t>
            </a:r>
            <a:r>
              <a:rPr lang="en-US" sz="2400" b="1" dirty="0"/>
              <a:t>  </a:t>
            </a:r>
            <a:r>
              <a:rPr lang="en-US" sz="2400" b="1" dirty="0" smtClean="0"/>
              <a:t>(n) </a:t>
            </a:r>
            <a:r>
              <a:rPr lang="en-US" sz="2400" b="1" dirty="0" err="1" smtClean="0"/>
              <a:t>doanh</a:t>
            </a:r>
            <a:r>
              <a:rPr lang="en-US" sz="2400" b="1" dirty="0" smtClean="0"/>
              <a:t> </a:t>
            </a:r>
            <a:r>
              <a:rPr lang="en-US" sz="2400" b="1" dirty="0" err="1" smtClean="0"/>
              <a:t>nghiệp</a:t>
            </a:r>
            <a:r>
              <a:rPr lang="en-US" sz="2400" b="1" dirty="0" smtClean="0"/>
              <a:t>, </a:t>
            </a:r>
            <a:r>
              <a:rPr lang="en-US" sz="2400" b="1" dirty="0" err="1" smtClean="0"/>
              <a:t>doanh</a:t>
            </a:r>
            <a:r>
              <a:rPr lang="en-US" sz="2400" b="1" dirty="0" smtClean="0"/>
              <a:t> </a:t>
            </a:r>
            <a:r>
              <a:rPr lang="en-US" sz="2400" b="1" dirty="0" err="1" smtClean="0"/>
              <a:t>nhân</a:t>
            </a:r>
            <a:endParaRPr lang="en-US" sz="2400" b="1" dirty="0"/>
          </a:p>
          <a:p>
            <a:r>
              <a:rPr lang="en-US" sz="2400" b="1" dirty="0" smtClean="0">
                <a:cs typeface="Arial" panose="020B0604020202020204" pitchFamily="34" charset="0"/>
              </a:rPr>
              <a:t>4</a:t>
            </a:r>
            <a:r>
              <a:rPr lang="en-US" sz="2400" b="1" dirty="0">
                <a:cs typeface="Arial" panose="020B0604020202020204" pitchFamily="34" charset="0"/>
              </a:rPr>
              <a:t>. </a:t>
            </a:r>
            <a:r>
              <a:rPr lang="en-US" sz="2400" b="1" dirty="0"/>
              <a:t>enshrine </a:t>
            </a:r>
            <a:r>
              <a:rPr lang="en-US" sz="2400" b="1" dirty="0">
                <a:solidFill>
                  <a:srgbClr val="FF0000"/>
                </a:solidFill>
              </a:rPr>
              <a:t>/</a:t>
            </a:r>
            <a:r>
              <a:rPr lang="en-US" sz="2400" b="1" dirty="0" err="1">
                <a:solidFill>
                  <a:srgbClr val="FF0000"/>
                </a:solidFill>
              </a:rPr>
              <a:t>in'∫rain</a:t>
            </a:r>
            <a:r>
              <a:rPr lang="en-US" sz="2400" b="1" dirty="0">
                <a:solidFill>
                  <a:srgbClr val="FF0000"/>
                </a:solidFill>
              </a:rPr>
              <a:t>/</a:t>
            </a:r>
            <a:r>
              <a:rPr lang="en-US" sz="2400" b="1" dirty="0"/>
              <a:t> </a:t>
            </a:r>
            <a:r>
              <a:rPr lang="en-US" sz="2400" b="1" dirty="0" smtClean="0"/>
              <a:t>(v) </a:t>
            </a:r>
            <a:r>
              <a:rPr lang="en-US" sz="2400" b="1" dirty="0" err="1" smtClean="0"/>
              <a:t>lưu</a:t>
            </a:r>
            <a:r>
              <a:rPr lang="en-US" sz="2400" b="1" dirty="0" smtClean="0"/>
              <a:t> </a:t>
            </a:r>
            <a:r>
              <a:rPr lang="en-US" sz="2400" b="1" dirty="0" err="1" smtClean="0"/>
              <a:t>giữ</a:t>
            </a:r>
            <a:endParaRPr lang="en-US" sz="2400" b="1" dirty="0"/>
          </a:p>
          <a:p>
            <a:r>
              <a:rPr lang="en-US" sz="2400" b="1" dirty="0" smtClean="0">
                <a:cs typeface="Arial" panose="020B0604020202020204" pitchFamily="34" charset="0"/>
              </a:rPr>
              <a:t>5</a:t>
            </a:r>
            <a:r>
              <a:rPr lang="en-US" sz="2400" b="1" dirty="0">
                <a:cs typeface="Arial" panose="020B0604020202020204" pitchFamily="34" charset="0"/>
              </a:rPr>
              <a:t>. </a:t>
            </a:r>
            <a:r>
              <a:rPr lang="en-US" sz="2400" b="1" dirty="0"/>
              <a:t>profitable </a:t>
            </a:r>
            <a:r>
              <a:rPr lang="en-US" sz="2400" b="1" dirty="0">
                <a:solidFill>
                  <a:srgbClr val="FF0000"/>
                </a:solidFill>
              </a:rPr>
              <a:t>/</a:t>
            </a:r>
            <a:r>
              <a:rPr lang="en-US" sz="2400" b="1" dirty="0" err="1">
                <a:solidFill>
                  <a:srgbClr val="FF0000"/>
                </a:solidFill>
              </a:rPr>
              <a:t>prɒfitəbl</a:t>
            </a:r>
            <a:r>
              <a:rPr lang="en-US" sz="2400" b="1" dirty="0">
                <a:solidFill>
                  <a:srgbClr val="FF0000"/>
                </a:solidFill>
              </a:rPr>
              <a:t>/</a:t>
            </a:r>
            <a:r>
              <a:rPr lang="en-US" sz="2400" b="1" dirty="0"/>
              <a:t> </a:t>
            </a:r>
            <a:r>
              <a:rPr lang="en-US" sz="2400" b="1" dirty="0" smtClean="0"/>
              <a:t>(</a:t>
            </a:r>
            <a:r>
              <a:rPr lang="en-US" sz="2400" b="1" dirty="0" err="1" smtClean="0"/>
              <a:t>adj</a:t>
            </a:r>
            <a:r>
              <a:rPr lang="en-US" sz="2400" b="1" dirty="0" smtClean="0"/>
              <a:t>) </a:t>
            </a:r>
            <a:r>
              <a:rPr lang="en-US" sz="2400" b="1" dirty="0" err="1" smtClean="0"/>
              <a:t>có</a:t>
            </a:r>
            <a:r>
              <a:rPr lang="en-US" sz="2400" b="1" dirty="0" smtClean="0"/>
              <a:t> </a:t>
            </a:r>
            <a:r>
              <a:rPr lang="en-US" sz="2400" b="1" dirty="0" err="1" smtClean="0"/>
              <a:t>lời</a:t>
            </a:r>
            <a:r>
              <a:rPr lang="en-US" sz="2400" b="1" dirty="0" smtClean="0"/>
              <a:t>, </a:t>
            </a:r>
            <a:r>
              <a:rPr lang="en-US" sz="2400" b="1" dirty="0" err="1" smtClean="0"/>
              <a:t>có</a:t>
            </a:r>
            <a:r>
              <a:rPr lang="en-US" sz="2400" b="1" dirty="0" smtClean="0"/>
              <a:t> </a:t>
            </a:r>
            <a:r>
              <a:rPr lang="en-US" sz="2400" b="1" dirty="0" err="1" smtClean="0"/>
              <a:t>lãi</a:t>
            </a:r>
            <a:endParaRPr lang="en-US" sz="2400" b="1" dirty="0"/>
          </a:p>
          <a:p>
            <a:r>
              <a:rPr lang="en-US" sz="2400" b="1" dirty="0" smtClean="0">
                <a:cs typeface="Arial" panose="020B0604020202020204" pitchFamily="34" charset="0"/>
              </a:rPr>
              <a:t>6</a:t>
            </a:r>
            <a:r>
              <a:rPr lang="en-US" sz="2400" b="1" dirty="0">
                <a:cs typeface="Arial" panose="020B0604020202020204" pitchFamily="34" charset="0"/>
              </a:rPr>
              <a:t>. </a:t>
            </a:r>
            <a:r>
              <a:rPr lang="en-US" sz="2400" b="1" dirty="0"/>
              <a:t>character </a:t>
            </a:r>
            <a:r>
              <a:rPr lang="en-US" sz="2400" b="1" dirty="0">
                <a:solidFill>
                  <a:srgbClr val="FF0000"/>
                </a:solidFill>
              </a:rPr>
              <a:t>/'</a:t>
            </a:r>
            <a:r>
              <a:rPr lang="en-US" sz="2400" b="1" dirty="0" err="1">
                <a:solidFill>
                  <a:srgbClr val="FF0000"/>
                </a:solidFill>
              </a:rPr>
              <a:t>kærəktə</a:t>
            </a:r>
            <a:r>
              <a:rPr lang="en-US" sz="2400" b="1" dirty="0">
                <a:solidFill>
                  <a:srgbClr val="FF0000"/>
                </a:solidFill>
              </a:rPr>
              <a:t>[r]/</a:t>
            </a:r>
            <a:r>
              <a:rPr lang="en-US" sz="2400" b="1" dirty="0"/>
              <a:t>  </a:t>
            </a:r>
            <a:r>
              <a:rPr lang="en-US" sz="2400" b="1" dirty="0" smtClean="0"/>
              <a:t>(n) </a:t>
            </a:r>
            <a:r>
              <a:rPr lang="en-US" sz="2400" b="1" dirty="0" err="1" smtClean="0"/>
              <a:t>tính</a:t>
            </a:r>
            <a:r>
              <a:rPr lang="en-US" sz="2400" b="1" dirty="0" smtClean="0"/>
              <a:t> </a:t>
            </a:r>
            <a:r>
              <a:rPr lang="en-US" sz="2400" b="1" dirty="0" err="1" smtClean="0"/>
              <a:t>cách</a:t>
            </a:r>
            <a:r>
              <a:rPr lang="en-US" sz="2400" b="1" dirty="0" smtClean="0"/>
              <a:t>, </a:t>
            </a:r>
            <a:r>
              <a:rPr lang="en-US" sz="2400" b="1" dirty="0" err="1" smtClean="0"/>
              <a:t>tính</a:t>
            </a:r>
            <a:r>
              <a:rPr lang="en-US" sz="2400" b="1" dirty="0" smtClean="0"/>
              <a:t> </a:t>
            </a:r>
            <a:r>
              <a:rPr lang="en-US" sz="2400" b="1" dirty="0" err="1" smtClean="0"/>
              <a:t>nết</a:t>
            </a:r>
            <a:r>
              <a:rPr lang="en-US" sz="2400" b="1" dirty="0" smtClean="0"/>
              <a:t>, </a:t>
            </a:r>
            <a:r>
              <a:rPr lang="en-US" sz="2400" b="1" dirty="0" err="1" smtClean="0"/>
              <a:t>nhân</a:t>
            </a:r>
            <a:r>
              <a:rPr lang="en-US" sz="2400" b="1" dirty="0" smtClean="0"/>
              <a:t> </a:t>
            </a:r>
            <a:r>
              <a:rPr lang="en-US" sz="2400" b="1" dirty="0" err="1" smtClean="0"/>
              <a:t>vật</a:t>
            </a:r>
            <a:endParaRPr lang="en-US" sz="2400" b="1" dirty="0"/>
          </a:p>
          <a:p>
            <a:r>
              <a:rPr lang="en-US" sz="2400" b="1" dirty="0" smtClean="0">
                <a:cs typeface="Arial" panose="020B0604020202020204" pitchFamily="34" charset="0"/>
              </a:rPr>
              <a:t>7</a:t>
            </a:r>
            <a:r>
              <a:rPr lang="en-US" sz="2400" b="1" dirty="0">
                <a:cs typeface="Arial" panose="020B0604020202020204" pitchFamily="34" charset="0"/>
              </a:rPr>
              <a:t>. </a:t>
            </a:r>
            <a:r>
              <a:rPr lang="en-US" sz="2400" b="1" dirty="0"/>
              <a:t>release </a:t>
            </a:r>
            <a:r>
              <a:rPr lang="en-US" sz="2400" b="1" dirty="0">
                <a:solidFill>
                  <a:srgbClr val="FF0000"/>
                </a:solidFill>
              </a:rPr>
              <a:t>/</a:t>
            </a:r>
            <a:r>
              <a:rPr lang="en-US" sz="2400" b="1" dirty="0" err="1">
                <a:solidFill>
                  <a:srgbClr val="FF0000"/>
                </a:solidFill>
              </a:rPr>
              <a:t>ri'li:s</a:t>
            </a:r>
            <a:r>
              <a:rPr lang="en-US" sz="2400" b="1" dirty="0">
                <a:solidFill>
                  <a:srgbClr val="FF0000"/>
                </a:solidFill>
              </a:rPr>
              <a:t>/</a:t>
            </a:r>
            <a:r>
              <a:rPr lang="en-US" sz="2400" b="1" dirty="0"/>
              <a:t> </a:t>
            </a:r>
            <a:r>
              <a:rPr lang="en-US" sz="2400" b="1" dirty="0" smtClean="0"/>
              <a:t>(v) </a:t>
            </a:r>
            <a:r>
              <a:rPr lang="en-US" sz="2400" b="1" dirty="0" err="1" smtClean="0"/>
              <a:t>phát</a:t>
            </a:r>
            <a:r>
              <a:rPr lang="en-US" sz="2400" b="1" dirty="0" smtClean="0"/>
              <a:t> </a:t>
            </a:r>
            <a:r>
              <a:rPr lang="en-US" sz="2400" b="1" dirty="0" err="1" smtClean="0"/>
              <a:t>hành</a:t>
            </a:r>
            <a:r>
              <a:rPr lang="en-US" sz="2400" b="1" dirty="0" smtClean="0"/>
              <a:t> (</a:t>
            </a:r>
            <a:r>
              <a:rPr lang="en-US" sz="2400" b="1" dirty="0" err="1" smtClean="0"/>
              <a:t>phim</a:t>
            </a:r>
            <a:r>
              <a:rPr lang="en-US" sz="2400" b="1" dirty="0" smtClean="0"/>
              <a:t>) </a:t>
            </a:r>
            <a:endParaRPr lang="vi-VN" sz="2400" b="1" dirty="0">
              <a:latin typeface="Calibri" panose="020F0502020204030204" pitchFamily="34" charset="0"/>
              <a:cs typeface="Arial" panose="020B0604020202020204" pitchFamily="34" charset="0"/>
            </a:endParaRPr>
          </a:p>
          <a:p>
            <a:r>
              <a:rPr lang="en-US" sz="2400" b="1" dirty="0">
                <a:cs typeface="Arial" panose="020B0604020202020204" pitchFamily="34" charset="0"/>
              </a:rPr>
              <a:t>8. </a:t>
            </a:r>
            <a:r>
              <a:rPr lang="en-US" sz="2400" b="1" dirty="0"/>
              <a:t>inspire </a:t>
            </a:r>
            <a:r>
              <a:rPr lang="en-US" sz="2400" b="1" dirty="0">
                <a:solidFill>
                  <a:srgbClr val="FF0000"/>
                </a:solidFill>
              </a:rPr>
              <a:t>/</a:t>
            </a:r>
            <a:r>
              <a:rPr lang="en-US" sz="2400" b="1" dirty="0" err="1">
                <a:solidFill>
                  <a:srgbClr val="FF0000"/>
                </a:solidFill>
              </a:rPr>
              <a:t>in'spaiə</a:t>
            </a:r>
            <a:r>
              <a:rPr lang="en-US" sz="2400" b="1" dirty="0">
                <a:solidFill>
                  <a:srgbClr val="FF0000"/>
                </a:solidFill>
              </a:rPr>
              <a:t>[r]/</a:t>
            </a:r>
            <a:r>
              <a:rPr lang="en-US" sz="2400" b="1" dirty="0"/>
              <a:t>  </a:t>
            </a:r>
            <a:r>
              <a:rPr lang="en-US" sz="2400" b="1" dirty="0" smtClean="0"/>
              <a:t>(v) </a:t>
            </a:r>
            <a:r>
              <a:rPr lang="en-US" sz="2400" b="1" dirty="0" err="1" smtClean="0"/>
              <a:t>gây</a:t>
            </a:r>
            <a:r>
              <a:rPr lang="en-US" sz="2400" b="1" dirty="0" smtClean="0"/>
              <a:t> </a:t>
            </a:r>
            <a:r>
              <a:rPr lang="en-US" sz="2400" b="1" dirty="0" err="1" smtClean="0"/>
              <a:t>cảm</a:t>
            </a:r>
            <a:r>
              <a:rPr lang="en-US" sz="2400" b="1" dirty="0" smtClean="0"/>
              <a:t> </a:t>
            </a:r>
            <a:r>
              <a:rPr lang="en-US" sz="2400" b="1" dirty="0" err="1" smtClean="0"/>
              <a:t>hứng</a:t>
            </a:r>
            <a:endParaRPr lang="en-US" sz="2400" b="1" dirty="0"/>
          </a:p>
          <a:p>
            <a:r>
              <a:rPr lang="en-US" sz="2400" b="1" dirty="0" smtClean="0">
                <a:cs typeface="Arial" panose="020B0604020202020204" pitchFamily="34" charset="0"/>
              </a:rPr>
              <a:t>9</a:t>
            </a:r>
            <a:r>
              <a:rPr lang="en-US" sz="2400" b="1" dirty="0">
                <a:cs typeface="Arial" panose="020B0604020202020204" pitchFamily="34" charset="0"/>
              </a:rPr>
              <a:t>. </a:t>
            </a:r>
            <a:r>
              <a:rPr lang="en-US" sz="2400" b="1" dirty="0"/>
              <a:t>magical </a:t>
            </a:r>
            <a:r>
              <a:rPr lang="en-US" sz="2400" b="1" dirty="0">
                <a:solidFill>
                  <a:srgbClr val="FF0000"/>
                </a:solidFill>
              </a:rPr>
              <a:t>/'</a:t>
            </a:r>
            <a:r>
              <a:rPr lang="en-US" sz="2400" b="1" dirty="0" err="1">
                <a:solidFill>
                  <a:srgbClr val="FF0000"/>
                </a:solidFill>
              </a:rPr>
              <a:t>mædʒikl</a:t>
            </a:r>
            <a:r>
              <a:rPr lang="en-US" sz="2400" b="1" dirty="0">
                <a:solidFill>
                  <a:srgbClr val="FF0000"/>
                </a:solidFill>
              </a:rPr>
              <a:t>/</a:t>
            </a:r>
            <a:r>
              <a:rPr lang="en-US" sz="2400" b="1" dirty="0"/>
              <a:t> </a:t>
            </a:r>
            <a:r>
              <a:rPr lang="en-US" sz="2400" b="1" dirty="0" smtClean="0"/>
              <a:t>(</a:t>
            </a:r>
            <a:r>
              <a:rPr lang="en-US" sz="2400" b="1" dirty="0" err="1" smtClean="0"/>
              <a:t>adj</a:t>
            </a:r>
            <a:r>
              <a:rPr lang="en-US" sz="2400" b="1" dirty="0" smtClean="0"/>
              <a:t>) ma </a:t>
            </a:r>
            <a:r>
              <a:rPr lang="en-US" sz="2400" b="1" dirty="0" err="1" smtClean="0"/>
              <a:t>thuật</a:t>
            </a:r>
            <a:endParaRPr lang="en-US" sz="2400" b="1" dirty="0"/>
          </a:p>
          <a:p>
            <a:r>
              <a:rPr lang="en-US" sz="2400" b="1" dirty="0" smtClean="0">
                <a:cs typeface="Arial" panose="020B0604020202020204" pitchFamily="34" charset="0"/>
              </a:rPr>
              <a:t>10</a:t>
            </a:r>
            <a:r>
              <a:rPr lang="en-US" sz="2400" b="1" dirty="0">
                <a:cs typeface="Arial" panose="020B0604020202020204" pitchFamily="34" charset="0"/>
              </a:rPr>
              <a:t>. </a:t>
            </a:r>
            <a:r>
              <a:rPr lang="en-US" sz="2400" b="1" dirty="0"/>
              <a:t>success</a:t>
            </a:r>
            <a:r>
              <a:rPr lang="en-US" sz="2400" dirty="0"/>
              <a:t> </a:t>
            </a:r>
            <a:r>
              <a:rPr lang="en-US" sz="2400" b="1" dirty="0">
                <a:solidFill>
                  <a:srgbClr val="FF0000"/>
                </a:solidFill>
              </a:rPr>
              <a:t>/</a:t>
            </a:r>
            <a:r>
              <a:rPr lang="en-US" sz="2400" b="1" dirty="0" err="1">
                <a:solidFill>
                  <a:srgbClr val="FF0000"/>
                </a:solidFill>
              </a:rPr>
              <a:t>sək'ses</a:t>
            </a:r>
            <a:r>
              <a:rPr lang="en-US" sz="2400" b="1" dirty="0" smtClean="0">
                <a:solidFill>
                  <a:srgbClr val="FF0000"/>
                </a:solidFill>
              </a:rPr>
              <a:t>/ </a:t>
            </a:r>
            <a:r>
              <a:rPr lang="en-US" sz="2400" b="1" dirty="0" smtClean="0"/>
              <a:t>(n) </a:t>
            </a:r>
            <a:r>
              <a:rPr lang="en-US" sz="2400" b="1" dirty="0" err="1" smtClean="0"/>
              <a:t>thành</a:t>
            </a:r>
            <a:r>
              <a:rPr lang="en-US" sz="2400" b="1" dirty="0" smtClean="0"/>
              <a:t> </a:t>
            </a:r>
            <a:r>
              <a:rPr lang="en-US" sz="2400" b="1" dirty="0" err="1" smtClean="0"/>
              <a:t>công</a:t>
            </a:r>
            <a:r>
              <a:rPr lang="en-US" sz="2400" b="1" dirty="0" smtClean="0"/>
              <a:t>; successful (</a:t>
            </a:r>
            <a:r>
              <a:rPr lang="en-US" sz="2400" b="1" dirty="0" err="1" smtClean="0"/>
              <a:t>adj</a:t>
            </a:r>
            <a:r>
              <a:rPr lang="en-US" sz="2400" b="1" dirty="0" smtClean="0"/>
              <a:t>); succeed (v)</a:t>
            </a:r>
            <a:r>
              <a:rPr lang="en-US" sz="2400" dirty="0" smtClean="0"/>
              <a:t> </a:t>
            </a:r>
            <a:r>
              <a:rPr lang="en-US" sz="2400" b="1" dirty="0"/>
              <a:t>  </a:t>
            </a:r>
          </a:p>
        </p:txBody>
      </p:sp>
      <p:sp>
        <p:nvSpPr>
          <p:cNvPr id="4099" name="Title 1"/>
          <p:cNvSpPr>
            <a:spLocks noGrp="1"/>
          </p:cNvSpPr>
          <p:nvPr>
            <p:ph type="title"/>
          </p:nvPr>
        </p:nvSpPr>
        <p:spPr>
          <a:xfrm>
            <a:off x="466073" y="135180"/>
            <a:ext cx="2395538" cy="428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t">
            <a:normAutofit/>
          </a:bodyPr>
          <a:lstStyle/>
          <a:p>
            <a:r>
              <a:rPr lang="en-US" altLang="en-US" sz="2400" b="1" dirty="0">
                <a:solidFill>
                  <a:srgbClr val="C00000"/>
                </a:solidFill>
                <a:latin typeface="Times New Roman" pitchFamily="18" charset="0"/>
                <a:cs typeface="Times New Roman" pitchFamily="18" charset="0"/>
              </a:rPr>
              <a:t>* Vocabulary</a:t>
            </a:r>
            <a:r>
              <a:rPr lang="en-US" altLang="en-US"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3067634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arn(inVertical)">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xmlns=""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xmlns=""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xmlns="" id="{4A7BFE80-4B77-698E-BE4F-34EAF1232090}"/>
              </a:ext>
            </a:extLst>
          </p:cNvPr>
          <p:cNvSpPr/>
          <p:nvPr/>
        </p:nvSpPr>
        <p:spPr>
          <a:xfrm>
            <a:off x="908812" y="669738"/>
            <a:ext cx="8120888" cy="830997"/>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rPr>
              <a:t>Listen to a talk about Walt Disney’s life. Number the events in the order they are mentioned. </a:t>
            </a:r>
            <a:endParaRPr lang="en-US" sz="3200" b="1" dirty="0">
              <a:cs typeface="Arial" panose="020B0604020202020204" pitchFamily="34" charset="0"/>
            </a:endParaRPr>
          </a:p>
        </p:txBody>
      </p:sp>
      <p:sp>
        <p:nvSpPr>
          <p:cNvPr id="19" name="TextBox 18">
            <a:extLst>
              <a:ext uri="{FF2B5EF4-FFF2-40B4-BE49-F238E27FC236}">
                <a16:creationId xmlns:a16="http://schemas.microsoft.com/office/drawing/2014/main" xmlns="" id="{C9CB4CB6-CFB0-3CCC-96E9-6DA39679CB26}"/>
              </a:ext>
            </a:extLst>
          </p:cNvPr>
          <p:cNvSpPr txBox="1"/>
          <p:nvPr/>
        </p:nvSpPr>
        <p:spPr>
          <a:xfrm>
            <a:off x="1135774" y="1523730"/>
            <a:ext cx="7666964" cy="3495188"/>
          </a:xfrm>
          <a:prstGeom prst="rect">
            <a:avLst/>
          </a:prstGeom>
          <a:noFill/>
        </p:spPr>
        <p:txBody>
          <a:bodyPr wrap="square">
            <a:spAutoFit/>
          </a:bodyPr>
          <a:lstStyle/>
          <a:p>
            <a:pPr>
              <a:lnSpc>
                <a:spcPct val="150000"/>
              </a:lnSpc>
            </a:pPr>
            <a:r>
              <a:rPr lang="en-US" sz="2500" dirty="0">
                <a:solidFill>
                  <a:srgbClr val="000000"/>
                </a:solidFill>
              </a:rPr>
              <a:t>A</a:t>
            </a:r>
            <a:r>
              <a:rPr lang="en-US" sz="2500" b="0" i="0" dirty="0">
                <a:solidFill>
                  <a:srgbClr val="000000"/>
                </a:solidFill>
                <a:effectLst/>
              </a:rPr>
              <a:t>. A difficult beginning</a:t>
            </a:r>
          </a:p>
          <a:p>
            <a:pPr>
              <a:lnSpc>
                <a:spcPct val="150000"/>
              </a:lnSpc>
            </a:pPr>
            <a:r>
              <a:rPr lang="en-US" sz="2500" b="0" i="0" dirty="0">
                <a:solidFill>
                  <a:srgbClr val="000000"/>
                </a:solidFill>
                <a:effectLst/>
              </a:rPr>
              <a:t>B. An introduction to Walt Disney</a:t>
            </a:r>
          </a:p>
          <a:p>
            <a:pPr>
              <a:lnSpc>
                <a:spcPct val="150000"/>
              </a:lnSpc>
            </a:pPr>
            <a:r>
              <a:rPr lang="en-US" sz="2500" b="0" i="0" dirty="0">
                <a:solidFill>
                  <a:srgbClr val="000000"/>
                </a:solidFill>
                <a:effectLst/>
              </a:rPr>
              <a:t>C. Creating the world’s most popular tourist attraction</a:t>
            </a:r>
          </a:p>
          <a:p>
            <a:pPr>
              <a:lnSpc>
                <a:spcPct val="150000"/>
              </a:lnSpc>
            </a:pPr>
            <a:r>
              <a:rPr lang="en-US" sz="2500" dirty="0">
                <a:solidFill>
                  <a:srgbClr val="000000"/>
                </a:solidFill>
              </a:rPr>
              <a:t>D</a:t>
            </a:r>
            <a:r>
              <a:rPr lang="en-US" sz="2500" b="0" i="0" dirty="0">
                <a:solidFill>
                  <a:srgbClr val="000000"/>
                </a:solidFill>
                <a:effectLst/>
              </a:rPr>
              <a:t>. The birth of Mickey Mouse</a:t>
            </a:r>
          </a:p>
          <a:p>
            <a:pPr>
              <a:lnSpc>
                <a:spcPct val="150000"/>
              </a:lnSpc>
            </a:pPr>
            <a:r>
              <a:rPr lang="en-US" sz="2500" dirty="0">
                <a:solidFill>
                  <a:srgbClr val="000000"/>
                </a:solidFill>
              </a:rPr>
              <a:t>E</a:t>
            </a:r>
            <a:r>
              <a:rPr lang="en-US" sz="2500" b="0" i="0" dirty="0">
                <a:solidFill>
                  <a:srgbClr val="000000"/>
                </a:solidFill>
                <a:effectLst/>
              </a:rPr>
              <a:t>. The success of Snow White and the Seven Dwarfs</a:t>
            </a:r>
          </a:p>
          <a:p>
            <a:pPr>
              <a:lnSpc>
                <a:spcPct val="150000"/>
              </a:lnSpc>
            </a:pPr>
            <a:r>
              <a:rPr lang="en-US" sz="2500" b="0" i="0" dirty="0">
                <a:solidFill>
                  <a:srgbClr val="000000"/>
                </a:solidFill>
                <a:effectLst/>
              </a:rPr>
              <a:t>F. The continued success of The Walt Disney Studios </a:t>
            </a:r>
          </a:p>
        </p:txBody>
      </p:sp>
      <p:sp>
        <p:nvSpPr>
          <p:cNvPr id="9" name="TextBox 8">
            <a:extLst>
              <a:ext uri="{FF2B5EF4-FFF2-40B4-BE49-F238E27FC236}">
                <a16:creationId xmlns:a16="http://schemas.microsoft.com/office/drawing/2014/main" xmlns="" id="{312E982A-3F33-BC5C-D5D9-DDE4A506A6AA}"/>
              </a:ext>
            </a:extLst>
          </p:cNvPr>
          <p:cNvSpPr txBox="1"/>
          <p:nvPr/>
        </p:nvSpPr>
        <p:spPr>
          <a:xfrm>
            <a:off x="763737" y="1527675"/>
            <a:ext cx="458564" cy="3495188"/>
          </a:xfrm>
          <a:prstGeom prst="rect">
            <a:avLst/>
          </a:prstGeom>
          <a:noFill/>
        </p:spPr>
        <p:txBody>
          <a:bodyPr wrap="square">
            <a:spAutoFit/>
          </a:bodyPr>
          <a:lstStyle/>
          <a:p>
            <a:pPr>
              <a:lnSpc>
                <a:spcPct val="150000"/>
              </a:lnSpc>
            </a:pPr>
            <a:r>
              <a:rPr lang="en-US" sz="2500" b="1" dirty="0">
                <a:solidFill>
                  <a:srgbClr val="00B050"/>
                </a:solidFill>
              </a:rPr>
              <a:t>2</a:t>
            </a:r>
          </a:p>
          <a:p>
            <a:pPr>
              <a:lnSpc>
                <a:spcPct val="150000"/>
              </a:lnSpc>
            </a:pPr>
            <a:r>
              <a:rPr lang="en-US" sz="2500" b="1" i="0" dirty="0">
                <a:solidFill>
                  <a:srgbClr val="00B050"/>
                </a:solidFill>
                <a:effectLst/>
              </a:rPr>
              <a:t>1</a:t>
            </a:r>
          </a:p>
          <a:p>
            <a:pPr>
              <a:lnSpc>
                <a:spcPct val="150000"/>
              </a:lnSpc>
            </a:pPr>
            <a:r>
              <a:rPr lang="en-US" sz="2500" b="1" dirty="0">
                <a:solidFill>
                  <a:srgbClr val="00B050"/>
                </a:solidFill>
              </a:rPr>
              <a:t>5</a:t>
            </a:r>
          </a:p>
          <a:p>
            <a:pPr>
              <a:lnSpc>
                <a:spcPct val="150000"/>
              </a:lnSpc>
            </a:pPr>
            <a:r>
              <a:rPr lang="en-US" sz="2500" b="1" i="0" dirty="0">
                <a:solidFill>
                  <a:srgbClr val="00B050"/>
                </a:solidFill>
                <a:effectLst/>
              </a:rPr>
              <a:t>3</a:t>
            </a:r>
          </a:p>
          <a:p>
            <a:pPr>
              <a:lnSpc>
                <a:spcPct val="150000"/>
              </a:lnSpc>
            </a:pPr>
            <a:r>
              <a:rPr lang="en-US" sz="2500" b="1" dirty="0">
                <a:solidFill>
                  <a:srgbClr val="00B050"/>
                </a:solidFill>
              </a:rPr>
              <a:t>4</a:t>
            </a:r>
          </a:p>
          <a:p>
            <a:pPr>
              <a:lnSpc>
                <a:spcPct val="150000"/>
              </a:lnSpc>
            </a:pPr>
            <a:r>
              <a:rPr lang="en-US" sz="2500" b="1" dirty="0">
                <a:solidFill>
                  <a:srgbClr val="00B050"/>
                </a:solidFill>
              </a:rPr>
              <a:t>6</a:t>
            </a:r>
            <a:endParaRPr lang="en-US" sz="2500" b="1" i="0" dirty="0">
              <a:solidFill>
                <a:srgbClr val="00B050"/>
              </a:solidFill>
              <a:effectLst/>
            </a:endParaRPr>
          </a:p>
        </p:txBody>
      </p:sp>
      <p:pic>
        <p:nvPicPr>
          <p:cNvPr id="7" name="Track 4">
            <a:hlinkClick r:id="" action="ppaction://media"/>
            <a:extLst>
              <a:ext uri="{FF2B5EF4-FFF2-40B4-BE49-F238E27FC236}">
                <a16:creationId xmlns:a16="http://schemas.microsoft.com/office/drawing/2014/main" xmlns="" id="{AE06ACAA-ACEB-7E59-FE8D-5169D78AF6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8588" y="79725"/>
            <a:ext cx="609600" cy="6096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barn(inVertical)">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barn(inVertical)">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barn(inVertical)">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barn(inVertical)">
                                      <p:cBhvr>
                                        <p:cTn id="31" dur="500"/>
                                        <p:tgtEl>
                                          <p:spTgt spid="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barn(inVertical)">
                                      <p:cBhvr>
                                        <p:cTn id="3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xmlns=""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xmlns=""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xmlns="" id="{4A7BFE80-4B77-698E-BE4F-34EAF1232090}"/>
              </a:ext>
            </a:extLst>
          </p:cNvPr>
          <p:cNvSpPr/>
          <p:nvPr/>
        </p:nvSpPr>
        <p:spPr>
          <a:xfrm>
            <a:off x="803326" y="823882"/>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xmlns="" id="{458930F2-0798-34A2-4901-E4404447A3BC}"/>
              </a:ext>
            </a:extLst>
          </p:cNvPr>
          <p:cNvSpPr txBox="1"/>
          <p:nvPr/>
        </p:nvSpPr>
        <p:spPr>
          <a:xfrm>
            <a:off x="592218" y="1433971"/>
            <a:ext cx="8120888" cy="3539430"/>
          </a:xfrm>
          <a:prstGeom prst="rect">
            <a:avLst/>
          </a:prstGeom>
          <a:noFill/>
        </p:spPr>
        <p:txBody>
          <a:bodyPr wrap="square">
            <a:spAutoFit/>
          </a:bodyPr>
          <a:lstStyle/>
          <a:p>
            <a:r>
              <a:rPr lang="en-US" sz="2800" b="1" dirty="0">
                <a:solidFill>
                  <a:srgbClr val="FF0000"/>
                </a:solidFill>
              </a:rPr>
              <a:t>1. Walt Disney moved to Hollywood because </a:t>
            </a:r>
            <a:r>
              <a:rPr lang="en-US" sz="2800" b="1" dirty="0" smtClean="0">
                <a:solidFill>
                  <a:srgbClr val="FF0000"/>
                </a:solidFill>
              </a:rPr>
              <a:t>_____.</a:t>
            </a:r>
            <a:endParaRPr lang="en-US" sz="2800" b="1" dirty="0">
              <a:solidFill>
                <a:srgbClr val="FF0000"/>
              </a:solidFill>
            </a:endParaRPr>
          </a:p>
          <a:p>
            <a:r>
              <a:rPr lang="en-US" sz="2800" b="1" dirty="0"/>
              <a:t>A. his parents moved to work there</a:t>
            </a:r>
          </a:p>
          <a:p>
            <a:r>
              <a:rPr lang="en-US" sz="2800" b="1" dirty="0"/>
              <a:t>B. he wanted to start his career again</a:t>
            </a:r>
          </a:p>
          <a:p>
            <a:r>
              <a:rPr lang="en-US" sz="2800" b="1" dirty="0"/>
              <a:t>C. his company became very successful</a:t>
            </a:r>
          </a:p>
          <a:p>
            <a:r>
              <a:rPr lang="en-US" sz="2800" b="1" dirty="0">
                <a:solidFill>
                  <a:srgbClr val="FF0000"/>
                </a:solidFill>
              </a:rPr>
              <a:t>2. Which is true about Mickey Mouse?</a:t>
            </a:r>
          </a:p>
          <a:p>
            <a:r>
              <a:rPr lang="en-US" sz="2800" b="1" dirty="0"/>
              <a:t>A. It was based on a real pet.</a:t>
            </a:r>
          </a:p>
          <a:p>
            <a:r>
              <a:rPr lang="en-US" sz="2800" b="1" dirty="0"/>
              <a:t>B. It was first voiced by a famous actor.</a:t>
            </a:r>
          </a:p>
          <a:p>
            <a:r>
              <a:rPr lang="en-US" sz="2800" b="1" dirty="0"/>
              <a:t>C. It was not very popular.</a:t>
            </a:r>
          </a:p>
        </p:txBody>
      </p:sp>
      <p:sp>
        <p:nvSpPr>
          <p:cNvPr id="11" name="Oval 10">
            <a:extLst>
              <a:ext uri="{FF2B5EF4-FFF2-40B4-BE49-F238E27FC236}">
                <a16:creationId xmlns:a16="http://schemas.microsoft.com/office/drawing/2014/main" xmlns="" id="{AB27BFD2-90E1-D56D-70F0-F547558CFFDD}"/>
              </a:ext>
            </a:extLst>
          </p:cNvPr>
          <p:cNvSpPr/>
          <p:nvPr/>
        </p:nvSpPr>
        <p:spPr>
          <a:xfrm>
            <a:off x="526359" y="2316985"/>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080BD265-691F-8C99-4628-BD569DDBE1AC}"/>
              </a:ext>
            </a:extLst>
          </p:cNvPr>
          <p:cNvSpPr/>
          <p:nvPr/>
        </p:nvSpPr>
        <p:spPr>
          <a:xfrm>
            <a:off x="526358" y="3608989"/>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5">
            <a:hlinkClick r:id="" action="ppaction://media"/>
            <a:extLst>
              <a:ext uri="{FF2B5EF4-FFF2-40B4-BE49-F238E27FC236}">
                <a16:creationId xmlns:a16="http://schemas.microsoft.com/office/drawing/2014/main" xmlns="" id="{83E25513-6EFC-7E6A-5BD7-D88D51C06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3506" y="111355"/>
            <a:ext cx="609600" cy="609600"/>
          </a:xfrm>
          <a:prstGeom prst="rect">
            <a:avLst/>
          </a:prstGeom>
        </p:spPr>
      </p:pic>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2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xmlns=""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xmlns=""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xmlns=""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8" name="TextBox 7">
            <a:extLst>
              <a:ext uri="{FF2B5EF4-FFF2-40B4-BE49-F238E27FC236}">
                <a16:creationId xmlns:a16="http://schemas.microsoft.com/office/drawing/2014/main" xmlns="" id="{998C3C43-9766-BFCB-2317-BAF94F433EC2}"/>
              </a:ext>
            </a:extLst>
          </p:cNvPr>
          <p:cNvSpPr txBox="1"/>
          <p:nvPr/>
        </p:nvSpPr>
        <p:spPr>
          <a:xfrm>
            <a:off x="380138" y="1152294"/>
            <a:ext cx="8504487" cy="3970318"/>
          </a:xfrm>
          <a:prstGeom prst="rect">
            <a:avLst/>
          </a:prstGeom>
          <a:noFill/>
        </p:spPr>
        <p:txBody>
          <a:bodyPr wrap="square">
            <a:spAutoFit/>
          </a:bodyPr>
          <a:lstStyle/>
          <a:p>
            <a:r>
              <a:rPr lang="en-US" sz="2800" b="1" dirty="0">
                <a:solidFill>
                  <a:srgbClr val="FF0000"/>
                </a:solidFill>
              </a:rPr>
              <a:t>3. What is NOT mentioned as an achievement of </a:t>
            </a:r>
            <a:r>
              <a:rPr lang="en-US" sz="2800" b="1" i="1" dirty="0">
                <a:solidFill>
                  <a:srgbClr val="FF0000"/>
                </a:solidFill>
              </a:rPr>
              <a:t>Snow White and the Seven Dwarfs</a:t>
            </a:r>
            <a:r>
              <a:rPr lang="en-US" sz="2800" b="1" dirty="0">
                <a:solidFill>
                  <a:srgbClr val="FF0000"/>
                </a:solidFill>
              </a:rPr>
              <a:t>?</a:t>
            </a:r>
          </a:p>
          <a:p>
            <a:r>
              <a:rPr lang="en-US" sz="2800" b="1" dirty="0"/>
              <a:t>A. It earned more than 400 million dollars.</a:t>
            </a:r>
          </a:p>
          <a:p>
            <a:r>
              <a:rPr lang="en-US" sz="2800" b="1" dirty="0"/>
              <a:t>B. It won several Oscars.</a:t>
            </a:r>
          </a:p>
          <a:p>
            <a:r>
              <a:rPr lang="en-US" sz="2800" b="1" dirty="0"/>
              <a:t>C. It was the best movie in the film industry.</a:t>
            </a:r>
          </a:p>
          <a:p>
            <a:r>
              <a:rPr lang="en-US" sz="2800" b="1" dirty="0">
                <a:solidFill>
                  <a:srgbClr val="FF0000"/>
                </a:solidFill>
              </a:rPr>
              <a:t>4. What is true about Disney’s achievements?</a:t>
            </a:r>
          </a:p>
          <a:p>
            <a:r>
              <a:rPr lang="en-US" sz="2800" b="1" dirty="0"/>
              <a:t>A. He created the first animated cartoon.</a:t>
            </a:r>
          </a:p>
          <a:p>
            <a:r>
              <a:rPr lang="en-US" sz="2800" b="1" dirty="0"/>
              <a:t>B. He holds the record for the most Oscars in history.</a:t>
            </a:r>
          </a:p>
          <a:p>
            <a:r>
              <a:rPr lang="en-US" sz="2800" b="1" dirty="0"/>
              <a:t>C. He designed all the Disneyland theme parks.</a:t>
            </a:r>
          </a:p>
        </p:txBody>
      </p:sp>
      <p:sp>
        <p:nvSpPr>
          <p:cNvPr id="9" name="Oval 8">
            <a:extLst>
              <a:ext uri="{FF2B5EF4-FFF2-40B4-BE49-F238E27FC236}">
                <a16:creationId xmlns:a16="http://schemas.microsoft.com/office/drawing/2014/main" xmlns="" id="{CC0184D7-E56F-B589-6B71-84E786B5C61E}"/>
              </a:ext>
            </a:extLst>
          </p:cNvPr>
          <p:cNvSpPr/>
          <p:nvPr/>
        </p:nvSpPr>
        <p:spPr>
          <a:xfrm>
            <a:off x="336969" y="2906620"/>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46CAFBE2-1DFE-8092-1E45-00B66FFD4145}"/>
              </a:ext>
            </a:extLst>
          </p:cNvPr>
          <p:cNvSpPr/>
          <p:nvPr/>
        </p:nvSpPr>
        <p:spPr>
          <a:xfrm>
            <a:off x="284270" y="4173999"/>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4A8E95-B1E1-24B7-1D7D-8C5CAF0ED2A2}"/>
              </a:ext>
            </a:extLst>
          </p:cNvPr>
          <p:cNvSpPr txBox="1"/>
          <p:nvPr/>
        </p:nvSpPr>
        <p:spPr>
          <a:xfrm>
            <a:off x="780697" y="1698230"/>
            <a:ext cx="8146020" cy="2677656"/>
          </a:xfrm>
          <a:prstGeom prst="rect">
            <a:avLst/>
          </a:prstGeom>
          <a:noFill/>
        </p:spPr>
        <p:txBody>
          <a:bodyPr wrap="square">
            <a:spAutoFit/>
          </a:bodyPr>
          <a:lstStyle/>
          <a:p>
            <a:r>
              <a:rPr lang="en-US" sz="2800" b="1" dirty="0">
                <a:solidFill>
                  <a:srgbClr val="FF0000"/>
                </a:solidFill>
              </a:rPr>
              <a:t>5. Why did he create Disneyland theme parks?</a:t>
            </a:r>
          </a:p>
          <a:p>
            <a:r>
              <a:rPr lang="en-US" sz="2800" b="1" dirty="0"/>
              <a:t>A. So that visitors can share their magical stories with Disney characters.</a:t>
            </a:r>
          </a:p>
          <a:p>
            <a:r>
              <a:rPr lang="en-US" sz="2800" b="1" dirty="0"/>
              <a:t>B. So that fans can see Disney characters live on stage and interact with them.</a:t>
            </a:r>
          </a:p>
          <a:p>
            <a:r>
              <a:rPr lang="en-US" sz="2800" b="1" dirty="0"/>
              <a:t>C. So that visitors can learn to make animated films.</a:t>
            </a:r>
          </a:p>
        </p:txBody>
      </p:sp>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xmlns=""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xmlns=""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xmlns=""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Oval 9">
            <a:extLst>
              <a:ext uri="{FF2B5EF4-FFF2-40B4-BE49-F238E27FC236}">
                <a16:creationId xmlns:a16="http://schemas.microsoft.com/office/drawing/2014/main" xmlns="" id="{EAD99676-BB9A-7C36-991F-12A44EDA959A}"/>
              </a:ext>
            </a:extLst>
          </p:cNvPr>
          <p:cNvSpPr/>
          <p:nvPr/>
        </p:nvSpPr>
        <p:spPr>
          <a:xfrm>
            <a:off x="763737" y="3037058"/>
            <a:ext cx="462511" cy="47361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4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POST-LISTENING</a:t>
            </a:r>
          </a:p>
        </p:txBody>
      </p:sp>
      <p:sp>
        <p:nvSpPr>
          <p:cNvPr id="2" name="Rounded Rectangle 7">
            <a:extLst>
              <a:ext uri="{FF2B5EF4-FFF2-40B4-BE49-F238E27FC236}">
                <a16:creationId xmlns:a16="http://schemas.microsoft.com/office/drawing/2014/main" xmlns=""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xmlns=""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xmlns="" id="{4A7BFE80-4B77-698E-BE4F-34EAF1232090}"/>
              </a:ext>
            </a:extLst>
          </p:cNvPr>
          <p:cNvSpPr/>
          <p:nvPr/>
        </p:nvSpPr>
        <p:spPr>
          <a:xfrm>
            <a:off x="908812" y="849350"/>
            <a:ext cx="8120888" cy="461665"/>
          </a:xfrm>
          <a:prstGeom prst="rect">
            <a:avLst/>
          </a:prstGeom>
        </p:spPr>
        <p:txBody>
          <a:bodyPr wrap="square">
            <a:spAutoFit/>
          </a:bodyPr>
          <a:lstStyle/>
          <a:p>
            <a:pPr marL="0" marR="0" indent="0" algn="just" fontAlgn="auto">
              <a:spcBef>
                <a:spcPts val="0"/>
              </a:spcBef>
              <a:spcAft>
                <a:spcPts val="0"/>
              </a:spcAft>
            </a:pPr>
            <a:r>
              <a:rPr lang="en-US" sz="2400" b="1" dirty="0">
                <a:solidFill>
                  <a:srgbClr val="000000"/>
                </a:solidFill>
                <a:effectLst/>
                <a:ea typeface="Times New Roman" panose="02020603050405020304" pitchFamily="18" charset="0"/>
                <a:cs typeface="Times New Roman" panose="02020603050405020304" pitchFamily="18" charset="0"/>
              </a:rPr>
              <a:t>Work in pairs. Discuss the question.</a:t>
            </a:r>
            <a:endParaRPr lang="en-US" sz="2400" b="1"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466A786A-D077-70DA-9242-0C977FBB15DC}"/>
              </a:ext>
            </a:extLst>
          </p:cNvPr>
          <p:cNvSpPr txBox="1"/>
          <p:nvPr/>
        </p:nvSpPr>
        <p:spPr>
          <a:xfrm>
            <a:off x="896243" y="1335806"/>
            <a:ext cx="7821386" cy="954107"/>
          </a:xfrm>
          <a:prstGeom prst="rect">
            <a:avLst/>
          </a:prstGeom>
          <a:noFill/>
        </p:spPr>
        <p:txBody>
          <a:bodyPr wrap="square">
            <a:spAutoFit/>
          </a:bodyPr>
          <a:lstStyle/>
          <a:p>
            <a:pPr algn="ctr"/>
            <a:r>
              <a:rPr lang="en-US" sz="2800" i="1" kern="0" dirty="0">
                <a:solidFill>
                  <a:srgbClr val="C00000"/>
                </a:solidFill>
                <a:ea typeface="Times New Roman" panose="02020603050405020304" pitchFamily="18" charset="0"/>
              </a:rPr>
              <a:t>What do you think is most impressive about Walt Disney’s life and achievements?</a:t>
            </a:r>
            <a:endParaRPr lang="en-US" sz="4000" b="1" dirty="0">
              <a:solidFill>
                <a:srgbClr val="C00000"/>
              </a:solidFill>
              <a:cs typeface="Arial" panose="020B0604020202020204" pitchFamily="34" charset="0"/>
            </a:endParaRPr>
          </a:p>
        </p:txBody>
      </p:sp>
      <p:pic>
        <p:nvPicPr>
          <p:cNvPr id="9" name="Picture 8">
            <a:extLst>
              <a:ext uri="{FF2B5EF4-FFF2-40B4-BE49-F238E27FC236}">
                <a16:creationId xmlns:a16="http://schemas.microsoft.com/office/drawing/2014/main" xmlns="" id="{F544347A-D622-B241-8511-A7AF2D1FE93B}"/>
              </a:ext>
            </a:extLst>
          </p:cNvPr>
          <p:cNvPicPr>
            <a:picLocks noChangeAspect="1"/>
          </p:cNvPicPr>
          <p:nvPr/>
        </p:nvPicPr>
        <p:blipFill>
          <a:blip r:embed="rId2"/>
          <a:stretch>
            <a:fillRect/>
          </a:stretch>
        </p:blipFill>
        <p:spPr>
          <a:xfrm>
            <a:off x="3080590" y="2314704"/>
            <a:ext cx="3452692" cy="2544088"/>
          </a:xfrm>
          <a:prstGeom prst="rect">
            <a:avLst/>
          </a:prstGeom>
        </p:spPr>
      </p:pic>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xmlns="" id="{89FB7A97-2050-4E17-AB89-5199898D9829}"/>
              </a:ext>
            </a:extLst>
          </p:cNvPr>
          <p:cNvSpPr txBox="1"/>
          <p:nvPr/>
        </p:nvSpPr>
        <p:spPr>
          <a:xfrm>
            <a:off x="819688" y="1512795"/>
            <a:ext cx="7593030" cy="2610843"/>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An overview about Walt Disney’s life;</a:t>
            </a:r>
          </a:p>
          <a:p>
            <a:pPr marL="342900" indent="-342900">
              <a:lnSpc>
                <a:spcPct val="150000"/>
              </a:lnSpc>
              <a:buFont typeface="Arial" panose="020B0604020202020204" pitchFamily="34" charset="0"/>
              <a:buChar char="•"/>
            </a:pPr>
            <a:r>
              <a:rPr lang="en-US" sz="2800" dirty="0"/>
              <a:t>Listening skills for general ideas and for specific information </a:t>
            </a: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xmlns=""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6 - Writing.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xmlns=""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xmlns=""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xmlns=""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1</a:t>
              </a:r>
            </a:p>
          </p:txBody>
        </p:sp>
      </p:grpSp>
      <p:sp>
        <p:nvSpPr>
          <p:cNvPr id="9" name="TextBox 8">
            <a:extLst>
              <a:ext uri="{FF2B5EF4-FFF2-40B4-BE49-F238E27FC236}">
                <a16:creationId xmlns:a16="http://schemas.microsoft.com/office/drawing/2014/main" xmlns="" id="{3D56C823-4DD3-2744-17E1-A46C7290D96B}"/>
              </a:ext>
            </a:extLst>
          </p:cNvPr>
          <p:cNvSpPr txBox="1"/>
          <p:nvPr/>
        </p:nvSpPr>
        <p:spPr>
          <a:xfrm>
            <a:off x="2438400" y="418267"/>
            <a:ext cx="6424943" cy="769441"/>
          </a:xfrm>
          <a:prstGeom prst="rect">
            <a:avLst/>
          </a:prstGeom>
          <a:noFill/>
        </p:spPr>
        <p:txBody>
          <a:bodyPr wrap="square" rtlCol="0">
            <a:spAutoFit/>
          </a:bodyPr>
          <a:lstStyle/>
          <a:p>
            <a:r>
              <a:rPr lang="en-US" sz="4400" b="1" dirty="0">
                <a:solidFill>
                  <a:srgbClr val="FFFFFF"/>
                </a:solidFill>
                <a:latin typeface="UTMFacebookK&amp;TBold"/>
              </a:rPr>
              <a:t>L</a:t>
            </a:r>
            <a:r>
              <a:rPr lang="en-US" sz="4400" b="1" i="0" dirty="0">
                <a:solidFill>
                  <a:srgbClr val="FFFFFF"/>
                </a:solidFill>
                <a:effectLst/>
                <a:latin typeface="UTMFacebookK&amp;TBold"/>
              </a:rPr>
              <a:t>ife stories we admire</a:t>
            </a:r>
          </a:p>
        </p:txBody>
      </p:sp>
      <p:sp>
        <p:nvSpPr>
          <p:cNvPr id="10" name="Rectangle 9">
            <a:extLst>
              <a:ext uri="{FF2B5EF4-FFF2-40B4-BE49-F238E27FC236}">
                <a16:creationId xmlns:a16="http://schemas.microsoft.com/office/drawing/2014/main" xmlns=""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LISTENING</a:t>
            </a:r>
          </a:p>
        </p:txBody>
      </p:sp>
      <p:sp>
        <p:nvSpPr>
          <p:cNvPr id="11" name="Rectangle 10">
            <a:extLst>
              <a:ext uri="{FF2B5EF4-FFF2-40B4-BE49-F238E27FC236}">
                <a16:creationId xmlns:a16="http://schemas.microsoft.com/office/drawing/2014/main" xmlns=""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5</a:t>
            </a:r>
          </a:p>
        </p:txBody>
      </p:sp>
      <p:sp>
        <p:nvSpPr>
          <p:cNvPr id="14" name="TextBox 13">
            <a:extLst>
              <a:ext uri="{FF2B5EF4-FFF2-40B4-BE49-F238E27FC236}">
                <a16:creationId xmlns:a16="http://schemas.microsoft.com/office/drawing/2014/main" xmlns=""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The father of Mickey Mouse</a:t>
            </a:r>
          </a:p>
        </p:txBody>
      </p:sp>
    </p:spTree>
    <p:extLst>
      <p:ext uri="{BB962C8B-B14F-4D97-AF65-F5344CB8AC3E}">
        <p14:creationId xmlns:p14="http://schemas.microsoft.com/office/powerpoint/2010/main" val="1671446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xmlns=""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xmlns="" id="{35347BE1-BE97-0948-FE52-A3A8DACCC338}"/>
              </a:ext>
            </a:extLst>
          </p:cNvPr>
          <p:cNvSpPr txBox="1"/>
          <p:nvPr/>
        </p:nvSpPr>
        <p:spPr>
          <a:xfrm>
            <a:off x="2196193" y="646743"/>
            <a:ext cx="5135336" cy="769441"/>
          </a:xfrm>
          <a:prstGeom prst="rect">
            <a:avLst/>
          </a:prstGeom>
          <a:noFill/>
        </p:spPr>
        <p:txBody>
          <a:bodyPr wrap="square">
            <a:spAutoFit/>
          </a:bodyPr>
          <a:lstStyle/>
          <a:p>
            <a:pPr algn="ctr"/>
            <a:r>
              <a:rPr lang="en-US" sz="4400" b="1" kern="0" dirty="0">
                <a:cs typeface="Times New Roman" panose="02020603050405020304" pitchFamily="18" charset="0"/>
              </a:rPr>
              <a:t>Lucky song</a:t>
            </a:r>
            <a:endParaRPr lang="en-US" sz="4400" dirty="0">
              <a:cs typeface="Times New Roman" panose="02020603050405020304" pitchFamily="18" charset="0"/>
            </a:endParaRPr>
          </a:p>
        </p:txBody>
      </p:sp>
      <p:pic>
        <p:nvPicPr>
          <p:cNvPr id="7" name="Picture 6">
            <a:extLst>
              <a:ext uri="{FF2B5EF4-FFF2-40B4-BE49-F238E27FC236}">
                <a16:creationId xmlns:a16="http://schemas.microsoft.com/office/drawing/2014/main" xmlns="" id="{E876FF32-E611-318A-05C7-B38E3FE31398}"/>
              </a:ext>
            </a:extLst>
          </p:cNvPr>
          <p:cNvPicPr>
            <a:picLocks noChangeAspect="1"/>
          </p:cNvPicPr>
          <p:nvPr/>
        </p:nvPicPr>
        <p:blipFill>
          <a:blip r:embed="rId2"/>
          <a:stretch>
            <a:fillRect/>
          </a:stretch>
        </p:blipFill>
        <p:spPr>
          <a:xfrm>
            <a:off x="100752" y="1777516"/>
            <a:ext cx="1235770" cy="2018425"/>
          </a:xfrm>
          <a:prstGeom prst="rect">
            <a:avLst/>
          </a:prstGeom>
        </p:spPr>
      </p:pic>
      <p:pic>
        <p:nvPicPr>
          <p:cNvPr id="8" name="Picture 7">
            <a:extLst>
              <a:ext uri="{FF2B5EF4-FFF2-40B4-BE49-F238E27FC236}">
                <a16:creationId xmlns:a16="http://schemas.microsoft.com/office/drawing/2014/main" xmlns="" id="{4AC3FAA4-2598-E6BA-E8E4-CD2CC58D7905}"/>
              </a:ext>
            </a:extLst>
          </p:cNvPr>
          <p:cNvPicPr>
            <a:picLocks noChangeAspect="1"/>
          </p:cNvPicPr>
          <p:nvPr/>
        </p:nvPicPr>
        <p:blipFill>
          <a:blip r:embed="rId2"/>
          <a:stretch>
            <a:fillRect/>
          </a:stretch>
        </p:blipFill>
        <p:spPr>
          <a:xfrm>
            <a:off x="7863874" y="1777515"/>
            <a:ext cx="1235770" cy="2018425"/>
          </a:xfrm>
          <a:prstGeom prst="rect">
            <a:avLst/>
          </a:prstGeom>
        </p:spPr>
      </p:pic>
      <p:pic>
        <p:nvPicPr>
          <p:cNvPr id="9" name="Picture 8">
            <a:extLst>
              <a:ext uri="{FF2B5EF4-FFF2-40B4-BE49-F238E27FC236}">
                <a16:creationId xmlns:a16="http://schemas.microsoft.com/office/drawing/2014/main" xmlns="" id="{5621B17F-2A31-38D9-047F-199EC72F1B25}"/>
              </a:ext>
            </a:extLst>
          </p:cNvPr>
          <p:cNvPicPr>
            <a:picLocks noChangeAspect="1"/>
          </p:cNvPicPr>
          <p:nvPr/>
        </p:nvPicPr>
        <p:blipFill>
          <a:blip r:embed="rId2"/>
          <a:stretch>
            <a:fillRect/>
          </a:stretch>
        </p:blipFill>
        <p:spPr>
          <a:xfrm>
            <a:off x="1277992" y="1777516"/>
            <a:ext cx="1235770" cy="2018425"/>
          </a:xfrm>
          <a:prstGeom prst="rect">
            <a:avLst/>
          </a:prstGeom>
        </p:spPr>
      </p:pic>
      <p:pic>
        <p:nvPicPr>
          <p:cNvPr id="10" name="Picture 9">
            <a:extLst>
              <a:ext uri="{FF2B5EF4-FFF2-40B4-BE49-F238E27FC236}">
                <a16:creationId xmlns:a16="http://schemas.microsoft.com/office/drawing/2014/main" xmlns="" id="{B1B6C50D-77FB-8D6F-7680-9C06B1CCA7AA}"/>
              </a:ext>
            </a:extLst>
          </p:cNvPr>
          <p:cNvPicPr>
            <a:picLocks noChangeAspect="1"/>
          </p:cNvPicPr>
          <p:nvPr/>
        </p:nvPicPr>
        <p:blipFill>
          <a:blip r:embed="rId2"/>
          <a:stretch>
            <a:fillRect/>
          </a:stretch>
        </p:blipFill>
        <p:spPr>
          <a:xfrm>
            <a:off x="2458603" y="1777516"/>
            <a:ext cx="1235770" cy="2018425"/>
          </a:xfrm>
          <a:prstGeom prst="rect">
            <a:avLst/>
          </a:prstGeom>
        </p:spPr>
      </p:pic>
      <p:pic>
        <p:nvPicPr>
          <p:cNvPr id="11" name="Picture 10">
            <a:extLst>
              <a:ext uri="{FF2B5EF4-FFF2-40B4-BE49-F238E27FC236}">
                <a16:creationId xmlns:a16="http://schemas.microsoft.com/office/drawing/2014/main" xmlns="" id="{06AE2924-43A3-DCD9-AD7C-138947179B48}"/>
              </a:ext>
            </a:extLst>
          </p:cNvPr>
          <p:cNvPicPr>
            <a:picLocks noChangeAspect="1"/>
          </p:cNvPicPr>
          <p:nvPr/>
        </p:nvPicPr>
        <p:blipFill>
          <a:blip r:embed="rId2"/>
          <a:stretch>
            <a:fillRect/>
          </a:stretch>
        </p:blipFill>
        <p:spPr>
          <a:xfrm>
            <a:off x="3564210" y="1736542"/>
            <a:ext cx="1235770" cy="2018425"/>
          </a:xfrm>
          <a:prstGeom prst="rect">
            <a:avLst/>
          </a:prstGeom>
        </p:spPr>
      </p:pic>
      <p:pic>
        <p:nvPicPr>
          <p:cNvPr id="12" name="Picture 11">
            <a:extLst>
              <a:ext uri="{FF2B5EF4-FFF2-40B4-BE49-F238E27FC236}">
                <a16:creationId xmlns:a16="http://schemas.microsoft.com/office/drawing/2014/main" xmlns="" id="{C9F60E8C-E2AD-0ACF-01F5-FA51CC4A53FE}"/>
              </a:ext>
            </a:extLst>
          </p:cNvPr>
          <p:cNvPicPr>
            <a:picLocks noChangeAspect="1"/>
          </p:cNvPicPr>
          <p:nvPr/>
        </p:nvPicPr>
        <p:blipFill>
          <a:blip r:embed="rId2"/>
          <a:stretch>
            <a:fillRect/>
          </a:stretch>
        </p:blipFill>
        <p:spPr>
          <a:xfrm>
            <a:off x="4614658" y="1736542"/>
            <a:ext cx="1235770" cy="2018425"/>
          </a:xfrm>
          <a:prstGeom prst="rect">
            <a:avLst/>
          </a:prstGeom>
        </p:spPr>
      </p:pic>
      <p:pic>
        <p:nvPicPr>
          <p:cNvPr id="13" name="Picture 12">
            <a:extLst>
              <a:ext uri="{FF2B5EF4-FFF2-40B4-BE49-F238E27FC236}">
                <a16:creationId xmlns:a16="http://schemas.microsoft.com/office/drawing/2014/main" xmlns="" id="{FC40254A-1FCF-2BE0-A5D9-2914043DC791}"/>
              </a:ext>
            </a:extLst>
          </p:cNvPr>
          <p:cNvPicPr>
            <a:picLocks noChangeAspect="1"/>
          </p:cNvPicPr>
          <p:nvPr/>
        </p:nvPicPr>
        <p:blipFill>
          <a:blip r:embed="rId2"/>
          <a:stretch>
            <a:fillRect/>
          </a:stretch>
        </p:blipFill>
        <p:spPr>
          <a:xfrm>
            <a:off x="5720265" y="1777515"/>
            <a:ext cx="1235770" cy="2018425"/>
          </a:xfrm>
          <a:prstGeom prst="rect">
            <a:avLst/>
          </a:prstGeom>
        </p:spPr>
      </p:pic>
      <p:pic>
        <p:nvPicPr>
          <p:cNvPr id="14" name="Picture 13">
            <a:extLst>
              <a:ext uri="{FF2B5EF4-FFF2-40B4-BE49-F238E27FC236}">
                <a16:creationId xmlns:a16="http://schemas.microsoft.com/office/drawing/2014/main" xmlns="" id="{EF52093B-C5D8-478D-D675-B2BF2A2ED9CC}"/>
              </a:ext>
            </a:extLst>
          </p:cNvPr>
          <p:cNvPicPr>
            <a:picLocks noChangeAspect="1"/>
          </p:cNvPicPr>
          <p:nvPr/>
        </p:nvPicPr>
        <p:blipFill>
          <a:blip r:embed="rId2"/>
          <a:stretch>
            <a:fillRect/>
          </a:stretch>
        </p:blipFill>
        <p:spPr>
          <a:xfrm>
            <a:off x="6758267" y="1777515"/>
            <a:ext cx="1235770" cy="2018425"/>
          </a:xfrm>
          <a:prstGeom prst="rect">
            <a:avLst/>
          </a:prstGeom>
        </p:spPr>
      </p:pic>
      <p:sp>
        <p:nvSpPr>
          <p:cNvPr id="15" name="Rectangle: Rounded Corners 14">
            <a:hlinkClick r:id="rId3" action="ppaction://hlinksldjump"/>
            <a:extLst>
              <a:ext uri="{FF2B5EF4-FFF2-40B4-BE49-F238E27FC236}">
                <a16:creationId xmlns:a16="http://schemas.microsoft.com/office/drawing/2014/main" xmlns="" id="{7E28B4BD-1C19-CD07-1C67-E1C59B5565D0}"/>
              </a:ext>
            </a:extLst>
          </p:cNvPr>
          <p:cNvSpPr/>
          <p:nvPr/>
        </p:nvSpPr>
        <p:spPr>
          <a:xfrm>
            <a:off x="380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6" name="Rectangle: Rounded Corners 15">
            <a:hlinkClick r:id="rId4" action="ppaction://hlinksldjump"/>
            <a:extLst>
              <a:ext uri="{FF2B5EF4-FFF2-40B4-BE49-F238E27FC236}">
                <a16:creationId xmlns:a16="http://schemas.microsoft.com/office/drawing/2014/main" xmlns="" id="{0AA20327-A67E-565E-878F-4284FBDE780A}"/>
              </a:ext>
            </a:extLst>
          </p:cNvPr>
          <p:cNvSpPr/>
          <p:nvPr/>
        </p:nvSpPr>
        <p:spPr>
          <a:xfrm>
            <a:off x="1487759"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21" name="Rectangle: Rounded Corners 20">
            <a:hlinkClick r:id="rId5" action="ppaction://hlinksldjump"/>
            <a:extLst>
              <a:ext uri="{FF2B5EF4-FFF2-40B4-BE49-F238E27FC236}">
                <a16:creationId xmlns:a16="http://schemas.microsoft.com/office/drawing/2014/main" xmlns="" id="{73EFE7FE-53F6-6ED3-7799-63D0837A1202}"/>
              </a:ext>
            </a:extLst>
          </p:cNvPr>
          <p:cNvSpPr/>
          <p:nvPr/>
        </p:nvSpPr>
        <p:spPr>
          <a:xfrm>
            <a:off x="268518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22" name="Rectangle: Rounded Corners 21">
            <a:hlinkClick r:id="rId6" action="ppaction://hlinksldjump"/>
            <a:extLst>
              <a:ext uri="{FF2B5EF4-FFF2-40B4-BE49-F238E27FC236}">
                <a16:creationId xmlns:a16="http://schemas.microsoft.com/office/drawing/2014/main" xmlns="" id="{C51ACD07-68D4-4B15-A8B8-61F7E0AA9007}"/>
              </a:ext>
            </a:extLst>
          </p:cNvPr>
          <p:cNvSpPr/>
          <p:nvPr/>
        </p:nvSpPr>
        <p:spPr>
          <a:xfrm>
            <a:off x="3809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
        <p:nvSpPr>
          <p:cNvPr id="23" name="Rectangle: Rounded Corners 22">
            <a:hlinkClick r:id="rId7" action="ppaction://hlinksldjump"/>
            <a:extLst>
              <a:ext uri="{FF2B5EF4-FFF2-40B4-BE49-F238E27FC236}">
                <a16:creationId xmlns:a16="http://schemas.microsoft.com/office/drawing/2014/main" xmlns="" id="{377EEA5C-BBBA-9492-4722-3FA48E8113D3}"/>
              </a:ext>
            </a:extLst>
          </p:cNvPr>
          <p:cNvSpPr/>
          <p:nvPr/>
        </p:nvSpPr>
        <p:spPr>
          <a:xfrm>
            <a:off x="4933088"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5</a:t>
            </a:r>
          </a:p>
        </p:txBody>
      </p:sp>
      <p:sp>
        <p:nvSpPr>
          <p:cNvPr id="24" name="Rectangle: Rounded Corners 23">
            <a:hlinkClick r:id="rId8" action="ppaction://hlinksldjump"/>
            <a:extLst>
              <a:ext uri="{FF2B5EF4-FFF2-40B4-BE49-F238E27FC236}">
                <a16:creationId xmlns:a16="http://schemas.microsoft.com/office/drawing/2014/main" xmlns="" id="{3099CDE8-B05D-AEA9-DC21-EDC72C53A4F2}"/>
              </a:ext>
            </a:extLst>
          </p:cNvPr>
          <p:cNvSpPr/>
          <p:nvPr/>
        </p:nvSpPr>
        <p:spPr>
          <a:xfrm>
            <a:off x="5975395"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6</a:t>
            </a:r>
          </a:p>
        </p:txBody>
      </p:sp>
      <p:sp>
        <p:nvSpPr>
          <p:cNvPr id="25" name="Rectangle: Rounded Corners 24">
            <a:hlinkClick r:id="rId8" action="ppaction://hlinksldjump"/>
            <a:extLst>
              <a:ext uri="{FF2B5EF4-FFF2-40B4-BE49-F238E27FC236}">
                <a16:creationId xmlns:a16="http://schemas.microsoft.com/office/drawing/2014/main" xmlns="" id="{4377284D-0814-5231-A74B-CEC89FADA8EA}"/>
              </a:ext>
            </a:extLst>
          </p:cNvPr>
          <p:cNvSpPr/>
          <p:nvPr/>
        </p:nvSpPr>
        <p:spPr>
          <a:xfrm>
            <a:off x="6983254"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7</a:t>
            </a:r>
          </a:p>
        </p:txBody>
      </p:sp>
      <p:sp>
        <p:nvSpPr>
          <p:cNvPr id="26" name="Rectangle: Rounded Corners 25">
            <a:hlinkClick r:id="rId8" action="ppaction://hlinksldjump"/>
            <a:extLst>
              <a:ext uri="{FF2B5EF4-FFF2-40B4-BE49-F238E27FC236}">
                <a16:creationId xmlns:a16="http://schemas.microsoft.com/office/drawing/2014/main" xmlns="" id="{59A65FB5-CCF7-6CA6-6B78-76E7213B045C}"/>
              </a:ext>
            </a:extLst>
          </p:cNvPr>
          <p:cNvSpPr/>
          <p:nvPr/>
        </p:nvSpPr>
        <p:spPr>
          <a:xfrm>
            <a:off x="8210546"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8</a:t>
            </a:r>
          </a:p>
        </p:txBody>
      </p:sp>
      <p:sp>
        <p:nvSpPr>
          <p:cNvPr id="27" name="Arrow: Right 26">
            <a:hlinkClick r:id="rId9" action="ppaction://hlinksldjump"/>
            <a:extLst>
              <a:ext uri="{FF2B5EF4-FFF2-40B4-BE49-F238E27FC236}">
                <a16:creationId xmlns:a16="http://schemas.microsoft.com/office/drawing/2014/main" xmlns="" id="{28DB23E1-D4B1-7453-FF75-C43C1E59E1E0}"/>
              </a:ext>
            </a:extLst>
          </p:cNvPr>
          <p:cNvSpPr/>
          <p:nvPr/>
        </p:nvSpPr>
        <p:spPr>
          <a:xfrm>
            <a:off x="8605157" y="4727121"/>
            <a:ext cx="285750" cy="1995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55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xmlns=""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1:</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xmlns="" id="{CD5178BB-E29F-73EC-50E0-1C171D46C5A3}"/>
              </a:ext>
            </a:extLst>
          </p:cNvPr>
          <p:cNvSpPr txBox="1"/>
          <p:nvPr/>
        </p:nvSpPr>
        <p:spPr>
          <a:xfrm>
            <a:off x="3575957" y="3766114"/>
            <a:ext cx="4572000" cy="584775"/>
          </a:xfrm>
          <a:prstGeom prst="rect">
            <a:avLst/>
          </a:prstGeom>
          <a:noFill/>
        </p:spPr>
        <p:txBody>
          <a:bodyPr wrap="square">
            <a:spAutoFit/>
          </a:bodyPr>
          <a:lstStyle/>
          <a:p>
            <a:r>
              <a:rPr lang="en-US" sz="3200" dirty="0">
                <a:solidFill>
                  <a:srgbClr val="C00000"/>
                </a:solidFill>
              </a:rPr>
              <a:t>I see the light </a:t>
            </a:r>
            <a:endParaRPr lang="en-US" sz="48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xmlns="" id="{59861D81-7C99-57BB-0CA0-8EC115F03E50}"/>
              </a:ext>
            </a:extLst>
          </p:cNvPr>
          <p:cNvSpPr txBox="1"/>
          <p:nvPr/>
        </p:nvSpPr>
        <p:spPr>
          <a:xfrm>
            <a:off x="2437540" y="4350889"/>
            <a:ext cx="4572000" cy="584775"/>
          </a:xfrm>
          <a:prstGeom prst="rect">
            <a:avLst/>
          </a:prstGeom>
          <a:noFill/>
        </p:spPr>
        <p:txBody>
          <a:bodyPr wrap="square">
            <a:spAutoFit/>
          </a:bodyPr>
          <a:lstStyle/>
          <a:p>
            <a:pPr algn="ctr"/>
            <a:r>
              <a:rPr lang="en-US" sz="3200" dirty="0"/>
              <a:t>Tangled OST</a:t>
            </a:r>
            <a:endParaRPr lang="en-US" sz="3200" dirty="0">
              <a:solidFill>
                <a:srgbClr val="7030A0"/>
              </a:solidFill>
            </a:endParaRPr>
          </a:p>
        </p:txBody>
      </p:sp>
      <p:pic>
        <p:nvPicPr>
          <p:cNvPr id="4" name="Picture 3">
            <a:extLst>
              <a:ext uri="{FF2B5EF4-FFF2-40B4-BE49-F238E27FC236}">
                <a16:creationId xmlns:a16="http://schemas.microsoft.com/office/drawing/2014/main" xmlns="" id="{6E87943A-636C-A0B2-B5A7-EBC3E830FE4A}"/>
              </a:ext>
            </a:extLst>
          </p:cNvPr>
          <p:cNvPicPr>
            <a:picLocks noChangeAspect="1"/>
          </p:cNvPicPr>
          <p:nvPr/>
        </p:nvPicPr>
        <p:blipFill>
          <a:blip r:embed="rId4"/>
          <a:stretch>
            <a:fillRect/>
          </a:stretch>
        </p:blipFill>
        <p:spPr>
          <a:xfrm>
            <a:off x="2775207" y="1377386"/>
            <a:ext cx="3692556" cy="2365971"/>
          </a:xfrm>
          <a:prstGeom prst="rect">
            <a:avLst/>
          </a:prstGeom>
        </p:spPr>
      </p:pic>
      <p:pic>
        <p:nvPicPr>
          <p:cNvPr id="9" name="Picture 8">
            <a:extLst>
              <a:ext uri="{FF2B5EF4-FFF2-40B4-BE49-F238E27FC236}">
                <a16:creationId xmlns:a16="http://schemas.microsoft.com/office/drawing/2014/main" xmlns="" id="{02CC576F-A7FE-FF1A-4549-9A811D39EC16}"/>
              </a:ext>
            </a:extLst>
          </p:cNvPr>
          <p:cNvPicPr>
            <a:picLocks noChangeAspect="1"/>
          </p:cNvPicPr>
          <p:nvPr/>
        </p:nvPicPr>
        <p:blipFill>
          <a:blip r:embed="rId5"/>
          <a:stretch>
            <a:fillRect/>
          </a:stretch>
        </p:blipFill>
        <p:spPr>
          <a:xfrm>
            <a:off x="974330" y="1840595"/>
            <a:ext cx="895291" cy="1462309"/>
          </a:xfrm>
          <a:prstGeom prst="rect">
            <a:avLst/>
          </a:prstGeom>
        </p:spPr>
      </p:pic>
      <p:pic>
        <p:nvPicPr>
          <p:cNvPr id="10" name="Mandy Moore, Zachary Levi - I See the Light (From -Tangled--Sing-Along)">
            <a:hlinkClick r:id="" action="ppaction://media"/>
            <a:extLst>
              <a:ext uri="{FF2B5EF4-FFF2-40B4-BE49-F238E27FC236}">
                <a16:creationId xmlns:a16="http://schemas.microsoft.com/office/drawing/2014/main" xmlns="" id="{367CC131-4BB1-08C2-F470-C05F8FB24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908" y="3380926"/>
            <a:ext cx="406400" cy="406400"/>
          </a:xfrm>
          <a:prstGeom prst="rect">
            <a:avLst/>
          </a:prstGeom>
        </p:spPr>
      </p:pic>
      <p:sp>
        <p:nvSpPr>
          <p:cNvPr id="11" name="Arrow: Left 10">
            <a:hlinkClick r:id="rId7" action="ppaction://hlinksldjump"/>
            <a:extLst>
              <a:ext uri="{FF2B5EF4-FFF2-40B4-BE49-F238E27FC236}">
                <a16:creationId xmlns:a16="http://schemas.microsoft.com/office/drawing/2014/main" xmlns="" id="{9E85B38F-7C1D-B772-FE5B-0B06A952048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8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4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xmlns=""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2:</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xmlns="" id="{CD5178BB-E29F-73EC-50E0-1C171D46C5A3}"/>
              </a:ext>
            </a:extLst>
          </p:cNvPr>
          <p:cNvSpPr txBox="1"/>
          <p:nvPr/>
        </p:nvSpPr>
        <p:spPr>
          <a:xfrm>
            <a:off x="2576332" y="3827670"/>
            <a:ext cx="4572000" cy="646331"/>
          </a:xfrm>
          <a:prstGeom prst="rect">
            <a:avLst/>
          </a:prstGeom>
          <a:noFill/>
        </p:spPr>
        <p:txBody>
          <a:bodyPr wrap="square">
            <a:spAutoFit/>
          </a:bodyPr>
          <a:lstStyle/>
          <a:p>
            <a:r>
              <a:rPr lang="en-US" sz="3600" dirty="0">
                <a:solidFill>
                  <a:srgbClr val="C00000"/>
                </a:solidFill>
              </a:rPr>
              <a:t>Beauty and the beast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xmlns="" id="{59861D81-7C99-57BB-0CA0-8EC115F03E50}"/>
              </a:ext>
            </a:extLst>
          </p:cNvPr>
          <p:cNvSpPr txBox="1"/>
          <p:nvPr/>
        </p:nvSpPr>
        <p:spPr>
          <a:xfrm>
            <a:off x="1995668" y="4434115"/>
            <a:ext cx="5359353" cy="646331"/>
          </a:xfrm>
          <a:prstGeom prst="rect">
            <a:avLst/>
          </a:prstGeom>
          <a:noFill/>
        </p:spPr>
        <p:txBody>
          <a:bodyPr wrap="square">
            <a:spAutoFit/>
          </a:bodyPr>
          <a:lstStyle/>
          <a:p>
            <a:pPr algn="ctr"/>
            <a:r>
              <a:rPr lang="en-US" sz="3600" dirty="0"/>
              <a:t>Beauty and the beast OST</a:t>
            </a:r>
          </a:p>
        </p:txBody>
      </p:sp>
      <p:pic>
        <p:nvPicPr>
          <p:cNvPr id="9" name="Picture 8">
            <a:extLst>
              <a:ext uri="{FF2B5EF4-FFF2-40B4-BE49-F238E27FC236}">
                <a16:creationId xmlns:a16="http://schemas.microsoft.com/office/drawing/2014/main" xmlns=""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xmlns="" id="{F93DCE61-735C-D71C-F0A2-C1568AA22EE9}"/>
              </a:ext>
            </a:extLst>
          </p:cNvPr>
          <p:cNvPicPr>
            <a:picLocks noChangeAspect="1"/>
          </p:cNvPicPr>
          <p:nvPr/>
        </p:nvPicPr>
        <p:blipFill>
          <a:blip r:embed="rId5"/>
          <a:stretch>
            <a:fillRect/>
          </a:stretch>
        </p:blipFill>
        <p:spPr>
          <a:xfrm>
            <a:off x="3767366" y="1304861"/>
            <a:ext cx="1708238" cy="2533780"/>
          </a:xfrm>
          <a:prstGeom prst="rect">
            <a:avLst/>
          </a:prstGeom>
        </p:spPr>
      </p:pic>
      <p:pic>
        <p:nvPicPr>
          <p:cNvPr id="11" name="Beauty and the Beast (From -Beauty and the Beast--Official Video)">
            <a:hlinkClick r:id="" action="ppaction://media"/>
            <a:extLst>
              <a:ext uri="{FF2B5EF4-FFF2-40B4-BE49-F238E27FC236}">
                <a16:creationId xmlns:a16="http://schemas.microsoft.com/office/drawing/2014/main" xmlns="" id="{EBA80AD6-E73B-B771-37D1-DDE2E9B92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354" y="3432241"/>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xmlns="" id="{FC813DC8-FDA2-F725-99F7-3090DD0863E8}"/>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8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8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xmlns=""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3:</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xmlns="" id="{CD5178BB-E29F-73EC-50E0-1C171D46C5A3}"/>
              </a:ext>
            </a:extLst>
          </p:cNvPr>
          <p:cNvSpPr txBox="1"/>
          <p:nvPr/>
        </p:nvSpPr>
        <p:spPr>
          <a:xfrm>
            <a:off x="5232824" y="1702232"/>
            <a:ext cx="4572000" cy="646331"/>
          </a:xfrm>
          <a:prstGeom prst="rect">
            <a:avLst/>
          </a:prstGeom>
          <a:noFill/>
        </p:spPr>
        <p:txBody>
          <a:bodyPr wrap="square">
            <a:spAutoFit/>
          </a:bodyPr>
          <a:lstStyle/>
          <a:p>
            <a:r>
              <a:rPr lang="en-US" sz="3600" dirty="0">
                <a:solidFill>
                  <a:srgbClr val="C00000"/>
                </a:solidFill>
              </a:rPr>
              <a:t>A whole new world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xmlns="" id="{59861D81-7C99-57BB-0CA0-8EC115F03E50}"/>
              </a:ext>
            </a:extLst>
          </p:cNvPr>
          <p:cNvSpPr txBox="1"/>
          <p:nvPr/>
        </p:nvSpPr>
        <p:spPr>
          <a:xfrm>
            <a:off x="4853686" y="2248341"/>
            <a:ext cx="4572000" cy="646331"/>
          </a:xfrm>
          <a:prstGeom prst="rect">
            <a:avLst/>
          </a:prstGeom>
          <a:noFill/>
        </p:spPr>
        <p:txBody>
          <a:bodyPr wrap="square">
            <a:spAutoFit/>
          </a:bodyPr>
          <a:lstStyle/>
          <a:p>
            <a:pPr algn="ctr"/>
            <a:r>
              <a:rPr lang="en-US" sz="3600" dirty="0"/>
              <a:t>Aladdin OST</a:t>
            </a:r>
            <a:endParaRPr lang="en-US" sz="3600" dirty="0">
              <a:solidFill>
                <a:srgbClr val="7030A0"/>
              </a:solidFill>
            </a:endParaRPr>
          </a:p>
        </p:txBody>
      </p:sp>
      <p:pic>
        <p:nvPicPr>
          <p:cNvPr id="9" name="Picture 8">
            <a:extLst>
              <a:ext uri="{FF2B5EF4-FFF2-40B4-BE49-F238E27FC236}">
                <a16:creationId xmlns:a16="http://schemas.microsoft.com/office/drawing/2014/main" xmlns=""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xmlns="" id="{72898AD5-8885-73F8-1A5E-4293EC6BF456}"/>
              </a:ext>
            </a:extLst>
          </p:cNvPr>
          <p:cNvPicPr>
            <a:picLocks noChangeAspect="1"/>
          </p:cNvPicPr>
          <p:nvPr/>
        </p:nvPicPr>
        <p:blipFill>
          <a:blip r:embed="rId5"/>
          <a:stretch>
            <a:fillRect/>
          </a:stretch>
        </p:blipFill>
        <p:spPr>
          <a:xfrm>
            <a:off x="2517060" y="1315831"/>
            <a:ext cx="2471318" cy="3679104"/>
          </a:xfrm>
          <a:prstGeom prst="rect">
            <a:avLst/>
          </a:prstGeom>
        </p:spPr>
      </p:pic>
      <p:pic>
        <p:nvPicPr>
          <p:cNvPr id="11" name="Mena Massoud, Naomi Scott - A Whole New World (from Aladdin) (Official Video) (mp3cut.net)">
            <a:hlinkClick r:id="" action="ppaction://media"/>
            <a:extLst>
              <a:ext uri="{FF2B5EF4-FFF2-40B4-BE49-F238E27FC236}">
                <a16:creationId xmlns:a16="http://schemas.microsoft.com/office/drawing/2014/main" xmlns="" id="{AAB59039-8443-5357-C09B-2FF5296F2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22714"/>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xmlns="" id="{53F58A3E-5BEA-4856-44CA-B4476E7B679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2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xmlns=""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4:</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xmlns="" id="{CD5178BB-E29F-73EC-50E0-1C171D46C5A3}"/>
              </a:ext>
            </a:extLst>
          </p:cNvPr>
          <p:cNvSpPr txBox="1"/>
          <p:nvPr/>
        </p:nvSpPr>
        <p:spPr>
          <a:xfrm>
            <a:off x="5943598" y="1925419"/>
            <a:ext cx="2147207" cy="646331"/>
          </a:xfrm>
          <a:prstGeom prst="rect">
            <a:avLst/>
          </a:prstGeom>
          <a:noFill/>
        </p:spPr>
        <p:txBody>
          <a:bodyPr wrap="square">
            <a:spAutoFit/>
          </a:bodyPr>
          <a:lstStyle/>
          <a:p>
            <a:r>
              <a:rPr lang="en-US" sz="3600" dirty="0">
                <a:solidFill>
                  <a:srgbClr val="C00000"/>
                </a:solidFill>
              </a:rPr>
              <a:t>Let it go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xmlns="" id="{59861D81-7C99-57BB-0CA0-8EC115F03E50}"/>
              </a:ext>
            </a:extLst>
          </p:cNvPr>
          <p:cNvSpPr txBox="1"/>
          <p:nvPr/>
        </p:nvSpPr>
        <p:spPr>
          <a:xfrm>
            <a:off x="5399524" y="2510195"/>
            <a:ext cx="3083169" cy="584775"/>
          </a:xfrm>
          <a:prstGeom prst="rect">
            <a:avLst/>
          </a:prstGeom>
          <a:noFill/>
        </p:spPr>
        <p:txBody>
          <a:bodyPr wrap="square">
            <a:spAutoFit/>
          </a:bodyPr>
          <a:lstStyle/>
          <a:p>
            <a:pPr algn="ctr"/>
            <a:r>
              <a:rPr lang="en-US" sz="3200" dirty="0"/>
              <a:t>Frozen OST</a:t>
            </a:r>
            <a:endParaRPr lang="en-US" sz="3200" dirty="0">
              <a:solidFill>
                <a:srgbClr val="7030A0"/>
              </a:solidFill>
            </a:endParaRPr>
          </a:p>
        </p:txBody>
      </p:sp>
      <p:pic>
        <p:nvPicPr>
          <p:cNvPr id="9" name="Picture 8">
            <a:extLst>
              <a:ext uri="{FF2B5EF4-FFF2-40B4-BE49-F238E27FC236}">
                <a16:creationId xmlns:a16="http://schemas.microsoft.com/office/drawing/2014/main" xmlns=""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xmlns="" id="{E7F15384-C7EB-9FF3-DA10-D98118F429CB}"/>
              </a:ext>
            </a:extLst>
          </p:cNvPr>
          <p:cNvPicPr>
            <a:picLocks noChangeAspect="1"/>
          </p:cNvPicPr>
          <p:nvPr/>
        </p:nvPicPr>
        <p:blipFill>
          <a:blip r:embed="rId5"/>
          <a:stretch>
            <a:fillRect/>
          </a:stretch>
        </p:blipFill>
        <p:spPr>
          <a:xfrm>
            <a:off x="3222987" y="1315831"/>
            <a:ext cx="2377736" cy="3620643"/>
          </a:xfrm>
          <a:prstGeom prst="rect">
            <a:avLst/>
          </a:prstGeom>
        </p:spPr>
      </p:pic>
      <p:pic>
        <p:nvPicPr>
          <p:cNvPr id="11" name="FROZEN - Let It Go Sing-along - Official Disney UK">
            <a:hlinkClick r:id="" action="ppaction://media"/>
            <a:extLst>
              <a:ext uri="{FF2B5EF4-FFF2-40B4-BE49-F238E27FC236}">
                <a16:creationId xmlns:a16="http://schemas.microsoft.com/office/drawing/2014/main" xmlns="" id="{E5643C24-BC4D-8A31-C8CB-D2302A22C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71" y="3441765"/>
            <a:ext cx="521607" cy="406400"/>
          </a:xfrm>
          <a:prstGeom prst="rect">
            <a:avLst/>
          </a:prstGeom>
        </p:spPr>
      </p:pic>
      <p:sp>
        <p:nvSpPr>
          <p:cNvPr id="12" name="Arrow: Left 11">
            <a:hlinkClick r:id="rId7" action="ppaction://hlinksldjump"/>
            <a:extLst>
              <a:ext uri="{FF2B5EF4-FFF2-40B4-BE49-F238E27FC236}">
                <a16:creationId xmlns:a16="http://schemas.microsoft.com/office/drawing/2014/main" xmlns="" id="{0844CE48-9BC2-8123-F7A3-8EF2D9E0B612}"/>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4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8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xmlns=""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5:</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xmlns="" id="{CD5178BB-E29F-73EC-50E0-1C171D46C5A3}"/>
              </a:ext>
            </a:extLst>
          </p:cNvPr>
          <p:cNvSpPr txBox="1"/>
          <p:nvPr/>
        </p:nvSpPr>
        <p:spPr>
          <a:xfrm>
            <a:off x="1869621" y="3850425"/>
            <a:ext cx="6768193" cy="646331"/>
          </a:xfrm>
          <a:prstGeom prst="rect">
            <a:avLst/>
          </a:prstGeom>
          <a:noFill/>
        </p:spPr>
        <p:txBody>
          <a:bodyPr wrap="square">
            <a:spAutoFit/>
          </a:bodyPr>
          <a:lstStyle/>
          <a:p>
            <a:r>
              <a:rPr lang="en-US" sz="3600" dirty="0">
                <a:solidFill>
                  <a:srgbClr val="C00000"/>
                </a:solidFill>
              </a:rPr>
              <a:t>Can you feel the love tonight?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xmlns="" id="{59861D81-7C99-57BB-0CA0-8EC115F03E50}"/>
              </a:ext>
            </a:extLst>
          </p:cNvPr>
          <p:cNvSpPr txBox="1"/>
          <p:nvPr/>
        </p:nvSpPr>
        <p:spPr>
          <a:xfrm>
            <a:off x="2437540" y="4350889"/>
            <a:ext cx="4572000" cy="646331"/>
          </a:xfrm>
          <a:prstGeom prst="rect">
            <a:avLst/>
          </a:prstGeom>
          <a:noFill/>
        </p:spPr>
        <p:txBody>
          <a:bodyPr wrap="square">
            <a:spAutoFit/>
          </a:bodyPr>
          <a:lstStyle/>
          <a:p>
            <a:pPr algn="ctr"/>
            <a:r>
              <a:rPr lang="en-US" sz="3600" dirty="0"/>
              <a:t>Lion King OST</a:t>
            </a:r>
            <a:endParaRPr lang="en-US" sz="3600" dirty="0">
              <a:solidFill>
                <a:srgbClr val="7030A0"/>
              </a:solidFill>
            </a:endParaRPr>
          </a:p>
        </p:txBody>
      </p:sp>
      <p:pic>
        <p:nvPicPr>
          <p:cNvPr id="9" name="Picture 8">
            <a:extLst>
              <a:ext uri="{FF2B5EF4-FFF2-40B4-BE49-F238E27FC236}">
                <a16:creationId xmlns:a16="http://schemas.microsoft.com/office/drawing/2014/main" xmlns=""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xmlns="" id="{9F2C2C3A-4C11-B874-6861-8424FF479E96}"/>
              </a:ext>
            </a:extLst>
          </p:cNvPr>
          <p:cNvPicPr>
            <a:picLocks noChangeAspect="1"/>
          </p:cNvPicPr>
          <p:nvPr/>
        </p:nvPicPr>
        <p:blipFill>
          <a:blip r:embed="rId5"/>
          <a:stretch>
            <a:fillRect/>
          </a:stretch>
        </p:blipFill>
        <p:spPr>
          <a:xfrm>
            <a:off x="3646710" y="1278955"/>
            <a:ext cx="1949550" cy="2540131"/>
          </a:xfrm>
          <a:prstGeom prst="rect">
            <a:avLst/>
          </a:prstGeom>
        </p:spPr>
      </p:pic>
      <p:pic>
        <p:nvPicPr>
          <p:cNvPr id="11" name="Elton John - Can You Feel the Love Tonight (From -The Lion King--Official Video)">
            <a:hlinkClick r:id="" action="ppaction://media"/>
            <a:extLst>
              <a:ext uri="{FF2B5EF4-FFF2-40B4-BE49-F238E27FC236}">
                <a16:creationId xmlns:a16="http://schemas.microsoft.com/office/drawing/2014/main" xmlns="" id="{4D4FBCFD-250E-B0A4-399C-4F53495591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12686"/>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xmlns="" id="{2608CD4E-35C2-8547-C07C-711A2969E30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9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9" name="Picture 8">
            <a:extLst>
              <a:ext uri="{FF2B5EF4-FFF2-40B4-BE49-F238E27FC236}">
                <a16:creationId xmlns:a16="http://schemas.microsoft.com/office/drawing/2014/main" xmlns=""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xmlns="" id="{3B48D6F8-1D30-2520-0206-CBD02EA00E98}"/>
              </a:ext>
            </a:extLst>
          </p:cNvPr>
          <p:cNvPicPr>
            <a:picLocks noChangeAspect="1"/>
          </p:cNvPicPr>
          <p:nvPr/>
        </p:nvPicPr>
        <p:blipFill>
          <a:blip r:embed="rId5"/>
          <a:stretch>
            <a:fillRect/>
          </a:stretch>
        </p:blipFill>
        <p:spPr>
          <a:xfrm>
            <a:off x="2998027" y="1214048"/>
            <a:ext cx="4096737" cy="3341192"/>
          </a:xfrm>
          <a:prstGeom prst="rect">
            <a:avLst/>
          </a:prstGeom>
        </p:spPr>
      </p:pic>
      <p:pic>
        <p:nvPicPr>
          <p:cNvPr id="11" name="Nhạc trao bằng khen, Trao giải thưởng cho buổi lễ">
            <a:hlinkClick r:id="" action="ppaction://media"/>
            <a:extLst>
              <a:ext uri="{FF2B5EF4-FFF2-40B4-BE49-F238E27FC236}">
                <a16:creationId xmlns:a16="http://schemas.microsoft.com/office/drawing/2014/main" xmlns="" id="{EDE020F7-5328-E93A-F948-A368EAD82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70729"/>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xmlns="" id="{DFA54B4F-80ED-6E36-0038-9FD9EC1D12AA}"/>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9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2692</TotalTime>
  <Words>606</Words>
  <Application>Microsoft Office PowerPoint</Application>
  <PresentationFormat>On-screen Show (16:9)</PresentationFormat>
  <Paragraphs>115</Paragraphs>
  <Slides>20</Slides>
  <Notes>1</Notes>
  <HiddenSlides>0</HiddenSlides>
  <MMClips>8</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Bill Gates</cp:lastModifiedBy>
  <cp:revision>81</cp:revision>
  <dcterms:created xsi:type="dcterms:W3CDTF">2020-12-09T02:04:09Z</dcterms:created>
  <dcterms:modified xsi:type="dcterms:W3CDTF">2025-09-13T07:59:12Z</dcterms:modified>
</cp:coreProperties>
</file>