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76" r:id="rId2"/>
    <p:sldId id="274" r:id="rId3"/>
    <p:sldId id="273" r:id="rId4"/>
    <p:sldId id="362" r:id="rId5"/>
    <p:sldId id="377" r:id="rId6"/>
    <p:sldId id="364" r:id="rId7"/>
    <p:sldId id="378" r:id="rId8"/>
    <p:sldId id="379" r:id="rId9"/>
    <p:sldId id="380" r:id="rId10"/>
    <p:sldId id="381" r:id="rId11"/>
    <p:sldId id="357" r:id="rId12"/>
    <p:sldId id="375" r:id="rId13"/>
    <p:sldId id="372" r:id="rId14"/>
    <p:sldId id="373" r:id="rId15"/>
    <p:sldId id="393" r:id="rId16"/>
    <p:sldId id="369" r:id="rId17"/>
    <p:sldId id="334" r:id="rId18"/>
    <p:sldId id="325" r:id="rId19"/>
    <p:sldId id="317" r:id="rId20"/>
    <p:sldId id="39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EEC"/>
    <a:srgbClr val="E45983"/>
    <a:srgbClr val="FF9801"/>
    <a:srgbClr val="EE8640"/>
    <a:srgbClr val="FFCCFF"/>
    <a:srgbClr val="A493C6"/>
    <a:srgbClr val="6593C3"/>
    <a:srgbClr val="F7DADE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>
        <p:scale>
          <a:sx n="105" d="100"/>
          <a:sy n="105" d="100"/>
        </p:scale>
        <p:origin x="-90" y="-60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13/09/2025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3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0177" y="695191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6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9935" y="1697890"/>
            <a:ext cx="46451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</a:t>
            </a:r>
            <a:r>
              <a:rPr lang="en-US" sz="4000" b="1" i="1" dirty="0"/>
              <a:t>To be or not to be, that is the question.”</a:t>
            </a:r>
            <a:r>
              <a:rPr lang="en-US" sz="40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5204" y="3364590"/>
            <a:ext cx="5294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</a:rPr>
              <a:t>William Shakespeare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049CA48-2440-1FF0-FF8F-E467116D6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0" y="1463281"/>
            <a:ext cx="3235376" cy="323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917F6471-5CB6-11D2-4585-7632FA9F3B87}"/>
              </a:ext>
            </a:extLst>
          </p:cNvPr>
          <p:cNvSpPr/>
          <p:nvPr/>
        </p:nvSpPr>
        <p:spPr>
          <a:xfrm>
            <a:off x="803513" y="75176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5E2CFB-B713-EF39-A01D-8A5AC43DF1BD}"/>
              </a:ext>
            </a:extLst>
          </p:cNvPr>
          <p:cNvSpPr txBox="1"/>
          <p:nvPr/>
        </p:nvSpPr>
        <p:spPr>
          <a:xfrm>
            <a:off x="802933" y="663242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7BFE80-4B77-698E-BE4F-34EAF1232090}"/>
              </a:ext>
            </a:extLst>
          </p:cNvPr>
          <p:cNvSpPr/>
          <p:nvPr/>
        </p:nvSpPr>
        <p:spPr>
          <a:xfrm>
            <a:off x="1210190" y="768464"/>
            <a:ext cx="6058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Listen and complete the conversations.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DD2753-F945-0A8D-7C42-E4199C324D3A}"/>
              </a:ext>
            </a:extLst>
          </p:cNvPr>
          <p:cNvSpPr txBox="1"/>
          <p:nvPr/>
        </p:nvSpPr>
        <p:spPr>
          <a:xfrm>
            <a:off x="380137" y="1458539"/>
            <a:ext cx="86704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1</a:t>
            </a:r>
          </a:p>
          <a:p>
            <a:r>
              <a:rPr lang="en-US" sz="3200" b="1" i="1" dirty="0">
                <a:solidFill>
                  <a:srgbClr val="000000"/>
                </a:solidFill>
                <a:effectLst/>
              </a:rPr>
              <a:t>Mark: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(1) </a:t>
            </a:r>
            <a:r>
              <a:rPr lang="en-US" sz="3200" b="0" i="0" dirty="0">
                <a:solidFill>
                  <a:srgbClr val="6D6E71"/>
                </a:solidFill>
                <a:effectLst/>
              </a:rPr>
              <a:t>____________________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! I’ve just learnt that my poem about Viet Nam’s national heroes has won the first prize in the poetry competition for teenagers.</a:t>
            </a:r>
          </a:p>
          <a:p>
            <a:r>
              <a:rPr lang="en-US" sz="3200" b="1" i="1" dirty="0">
                <a:solidFill>
                  <a:srgbClr val="000000"/>
                </a:solidFill>
                <a:effectLst/>
              </a:rPr>
              <a:t>Nam: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(2) </a:t>
            </a:r>
            <a:r>
              <a:rPr lang="en-US" sz="3200" b="0" i="0" dirty="0">
                <a:solidFill>
                  <a:srgbClr val="6D6E71"/>
                </a:solidFill>
                <a:effectLst/>
              </a:rPr>
              <a:t>_________________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! It’s a very inspiring poem.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F7B3AF-5113-1666-AF12-D3C018C7CE25}"/>
              </a:ext>
            </a:extLst>
          </p:cNvPr>
          <p:cNvSpPr txBox="1"/>
          <p:nvPr/>
        </p:nvSpPr>
        <p:spPr>
          <a:xfrm>
            <a:off x="2067866" y="1980113"/>
            <a:ext cx="4368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B050"/>
                </a:solidFill>
                <a:effectLst/>
                <a:latin typeface="UTM-Avo"/>
              </a:rPr>
              <a:t>I’m on top of the world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F7C6E0-673F-904F-FCC8-5F6E899E5902}"/>
              </a:ext>
            </a:extLst>
          </p:cNvPr>
          <p:cNvSpPr txBox="1"/>
          <p:nvPr/>
        </p:nvSpPr>
        <p:spPr>
          <a:xfrm>
            <a:off x="1936400" y="3888453"/>
            <a:ext cx="378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I’m so happy for you </a:t>
            </a:r>
          </a:p>
        </p:txBody>
      </p:sp>
      <p:pic>
        <p:nvPicPr>
          <p:cNvPr id="8" name="Track 6">
            <a:hlinkClick r:id="" action="ppaction://media"/>
            <a:extLst>
              <a:ext uri="{FF2B5EF4-FFF2-40B4-BE49-F238E27FC236}">
                <a16:creationId xmlns:a16="http://schemas.microsoft.com/office/drawing/2014/main" xmlns="" id="{DEB8CC46-1C5C-99B5-38E7-1BB448716B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4263" y="138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917F6471-5CB6-11D2-4585-7632FA9F3B87}"/>
              </a:ext>
            </a:extLst>
          </p:cNvPr>
          <p:cNvSpPr/>
          <p:nvPr/>
        </p:nvSpPr>
        <p:spPr>
          <a:xfrm>
            <a:off x="803513" y="75176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5E2CFB-B713-EF39-A01D-8A5AC43DF1BD}"/>
              </a:ext>
            </a:extLst>
          </p:cNvPr>
          <p:cNvSpPr txBox="1"/>
          <p:nvPr/>
        </p:nvSpPr>
        <p:spPr>
          <a:xfrm>
            <a:off x="802933" y="663242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7BFE80-4B77-698E-BE4F-34EAF1232090}"/>
              </a:ext>
            </a:extLst>
          </p:cNvPr>
          <p:cNvSpPr/>
          <p:nvPr/>
        </p:nvSpPr>
        <p:spPr>
          <a:xfrm>
            <a:off x="1210190" y="768464"/>
            <a:ext cx="6058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Listen and complete the conversations.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DD2753-F945-0A8D-7C42-E4199C324D3A}"/>
              </a:ext>
            </a:extLst>
          </p:cNvPr>
          <p:cNvSpPr txBox="1"/>
          <p:nvPr/>
        </p:nvSpPr>
        <p:spPr>
          <a:xfrm>
            <a:off x="380137" y="1458539"/>
            <a:ext cx="867046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45A83"/>
                </a:solidFill>
              </a:rPr>
              <a:t>2</a:t>
            </a:r>
            <a:endParaRPr lang="en-US" sz="2800" b="1" i="1" dirty="0">
              <a:solidFill>
                <a:srgbClr val="000000"/>
              </a:solidFill>
              <a:effectLst/>
            </a:endParaRPr>
          </a:p>
          <a:p>
            <a:r>
              <a:rPr lang="en-US" sz="2800" b="1" i="1" dirty="0">
                <a:solidFill>
                  <a:srgbClr val="000000"/>
                </a:solidFill>
                <a:effectLst/>
              </a:rPr>
              <a:t>Phong: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I took part in a public-speaking event and gave a talk about Steve Jobs’ innovations in technology. (3) </a:t>
            </a:r>
            <a:r>
              <a:rPr lang="en-US" sz="2800" b="0" i="0" dirty="0">
                <a:solidFill>
                  <a:srgbClr val="6D6E71"/>
                </a:solidFill>
                <a:effectLst/>
              </a:rPr>
              <a:t>__________________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to be among so many talented speakers. They invited me to give another presentation.</a:t>
            </a:r>
          </a:p>
          <a:p>
            <a:r>
              <a:rPr lang="en-US" sz="2800" b="1" i="1" dirty="0">
                <a:solidFill>
                  <a:srgbClr val="000000"/>
                </a:solidFill>
                <a:effectLst/>
              </a:rPr>
              <a:t>Mai: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(4) </a:t>
            </a:r>
            <a:r>
              <a:rPr lang="en-US" sz="2800" b="0" i="0" dirty="0">
                <a:solidFill>
                  <a:srgbClr val="6D6E71"/>
                </a:solidFill>
                <a:effectLst/>
              </a:rPr>
              <a:t>______________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! I’ve always thought you’re a great speaker.</a:t>
            </a:r>
            <a:r>
              <a:rPr lang="en-US" sz="2800" dirty="0"/>
              <a:t> </a:t>
            </a:r>
            <a:endParaRPr lang="en-US" sz="28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F7B3AF-5113-1666-AF12-D3C018C7CE25}"/>
              </a:ext>
            </a:extLst>
          </p:cNvPr>
          <p:cNvSpPr txBox="1"/>
          <p:nvPr/>
        </p:nvSpPr>
        <p:spPr>
          <a:xfrm>
            <a:off x="203897" y="2751200"/>
            <a:ext cx="4368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B050"/>
                </a:solidFill>
                <a:effectLst/>
                <a:latin typeface="UTM-Avo"/>
              </a:rPr>
              <a:t>It was such a pleasure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F7C6E0-673F-904F-FCC8-5F6E899E5902}"/>
              </a:ext>
            </a:extLst>
          </p:cNvPr>
          <p:cNvSpPr txBox="1"/>
          <p:nvPr/>
        </p:nvSpPr>
        <p:spPr>
          <a:xfrm>
            <a:off x="1760553" y="3604241"/>
            <a:ext cx="378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That’s fantastic</a:t>
            </a:r>
          </a:p>
        </p:txBody>
      </p:sp>
      <p:pic>
        <p:nvPicPr>
          <p:cNvPr id="8" name="Track 6">
            <a:hlinkClick r:id="" action="ppaction://media"/>
            <a:extLst>
              <a:ext uri="{FF2B5EF4-FFF2-40B4-BE49-F238E27FC236}">
                <a16:creationId xmlns:a16="http://schemas.microsoft.com/office/drawing/2014/main" xmlns="" id="{7A0D0E22-98C6-BA03-CC25-1F8911560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4263" y="138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456935-B7C7-D50D-CB02-742979E78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323"/>
            <a:ext cx="9144000" cy="23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8C4E3F-0596-A8E5-A5EA-CACE507F817F}"/>
              </a:ext>
            </a:extLst>
          </p:cNvPr>
          <p:cNvSpPr txBox="1"/>
          <p:nvPr/>
        </p:nvSpPr>
        <p:spPr>
          <a:xfrm>
            <a:off x="380137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7BFE80-4B77-698E-BE4F-34EAF1232090}"/>
              </a:ext>
            </a:extLst>
          </p:cNvPr>
          <p:cNvSpPr/>
          <p:nvPr/>
        </p:nvSpPr>
        <p:spPr>
          <a:xfrm>
            <a:off x="803326" y="922137"/>
            <a:ext cx="7776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Make similar conversations.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BEF0ED-D00B-1351-81C9-415E6B474CEF}"/>
              </a:ext>
            </a:extLst>
          </p:cNvPr>
          <p:cNvSpPr txBox="1"/>
          <p:nvPr/>
        </p:nvSpPr>
        <p:spPr>
          <a:xfrm>
            <a:off x="293388" y="1362236"/>
            <a:ext cx="46214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Sample conversations: </a:t>
            </a:r>
            <a:endParaRPr lang="en-US" sz="2000" dirty="0">
              <a:solidFill>
                <a:srgbClr val="0070C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1. A: Yesterday, I saw the new Disney movie, The Lion King. I enjoyed it so much. It’s such a wonderful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animated movie.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B: That’s great. I’m pleased to hear you like it.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2. B: I’m on cloud nine! My article about Steve Job’s life and achievements has just been published in the local newspaper!</a:t>
            </a:r>
            <a:endParaRPr lang="en-US" sz="2000" b="0" dirty="0">
              <a:effectLst/>
            </a:endParaRPr>
          </a:p>
          <a:p>
            <a:pPr indent="-1270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A: Wow! I’m so happy for you! You’ve worked so hard on it!  </a:t>
            </a:r>
            <a:endParaRPr lang="en-US" sz="2000" b="0" dirty="0">
              <a:effectLst/>
            </a:endParaRPr>
          </a:p>
        </p:txBody>
      </p:sp>
      <p:pic>
        <p:nvPicPr>
          <p:cNvPr id="2050" name="Picture 2" descr="How to start a conversation with a Vietnamese?">
            <a:extLst>
              <a:ext uri="{FF2B5EF4-FFF2-40B4-BE49-F238E27FC236}">
                <a16:creationId xmlns:a16="http://schemas.microsoft.com/office/drawing/2014/main" xmlns="" id="{99FAC3F2-9EEF-1E22-FBD9-F9566B68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040" y="1837634"/>
            <a:ext cx="3991622" cy="19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60173"/>
            <a:ext cx="8677141" cy="376256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r>
              <a:rPr lang="en-US" sz="2400" b="1" dirty="0" smtClean="0">
                <a:cs typeface="Arial" panose="020B0604020202020204" pitchFamily="34" charset="0"/>
              </a:rPr>
              <a:t>1. </a:t>
            </a:r>
            <a:r>
              <a:rPr lang="vi-VN" sz="2400" b="1" dirty="0">
                <a:latin typeface="Calibri" panose="020F0502020204030204" pitchFamily="34" charset="0"/>
                <a:cs typeface="Arial" panose="020B0604020202020204" pitchFamily="34" charset="0"/>
              </a:rPr>
              <a:t>poetry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/ˈpəʊətri/</a:t>
            </a:r>
            <a:r>
              <a:rPr lang="vi-VN" sz="2400" b="1" dirty="0">
                <a:latin typeface="Calibri" panose="020F0502020204030204" pitchFamily="34" charset="0"/>
                <a:cs typeface="Arial" panose="020B0604020202020204" pitchFamily="34" charset="0"/>
              </a:rPr>
              <a:t> (n) </a:t>
            </a:r>
            <a:r>
              <a:rPr lang="vi-VN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, ca;</a:t>
            </a:r>
            <a:r>
              <a:rPr lang="en-US" sz="2400" b="1" dirty="0" smtClean="0">
                <a:cs typeface="Arial" panose="020B0604020202020204" pitchFamily="34" charset="0"/>
              </a:rPr>
              <a:t> poem(n) </a:t>
            </a:r>
            <a:r>
              <a:rPr lang="en-US" sz="2400" b="1" dirty="0" err="1" smtClean="0"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cs typeface="Arial" panose="020B0604020202020204" pitchFamily="34" charset="0"/>
              </a:rPr>
              <a:t>thơ</a:t>
            </a:r>
            <a:endParaRPr lang="pt-BR" sz="2400" b="1" dirty="0" smtClean="0">
              <a:cs typeface="Arial" panose="020B0604020202020204" pitchFamily="34" charset="0"/>
            </a:endParaRPr>
          </a:p>
          <a:p>
            <a:r>
              <a:rPr lang="en-US" sz="2400" b="1" dirty="0" smtClean="0">
                <a:cs typeface="Arial" panose="020B0604020202020204" pitchFamily="34" charset="0"/>
              </a:rPr>
              <a:t>2</a:t>
            </a:r>
            <a:r>
              <a:rPr lang="en-US" sz="2400" b="1" dirty="0">
                <a:cs typeface="Arial" panose="020B0604020202020204" pitchFamily="34" charset="0"/>
              </a:rPr>
              <a:t>. </a:t>
            </a:r>
            <a:r>
              <a:rPr lang="vi-VN" sz="2400" b="1" dirty="0">
                <a:latin typeface="Calibri" panose="020F0502020204030204" pitchFamily="34" charset="0"/>
                <a:cs typeface="Arial" panose="020B0604020202020204" pitchFamily="34" charset="0"/>
              </a:rPr>
              <a:t>defeat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/dɪˈfiːt/ </a:t>
            </a:r>
            <a:r>
              <a:rPr lang="vi-VN" sz="2400" b="1" dirty="0">
                <a:latin typeface="Calibri" panose="020F0502020204030204" pitchFamily="34" charset="0"/>
                <a:cs typeface="Arial" panose="020B0604020202020204" pitchFamily="34" charset="0"/>
              </a:rPr>
              <a:t>(v) đánh </a:t>
            </a:r>
            <a:r>
              <a:rPr lang="vi-VN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bại</a:t>
            </a:r>
            <a:endParaRPr lang="it-IT" sz="24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cs typeface="Arial" panose="020B0604020202020204" pitchFamily="34" charset="0"/>
              </a:rPr>
              <a:t>3</a:t>
            </a:r>
            <a:r>
              <a:rPr lang="en-US" sz="2400" b="1" dirty="0">
                <a:cs typeface="Arial" panose="020B0604020202020204" pitchFamily="34" charset="0"/>
              </a:rPr>
              <a:t>. </a:t>
            </a:r>
            <a:r>
              <a:rPr lang="en-US" sz="2400" b="1" dirty="0">
                <a:cs typeface="Arial" panose="020B0604020202020204" pitchFamily="34" charset="0"/>
              </a:rPr>
              <a:t>ambitious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æmˈbɪʃəs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/ </a:t>
            </a:r>
            <a:r>
              <a:rPr lang="en-US" sz="2400" b="1" dirty="0">
                <a:cs typeface="Arial" panose="020B0604020202020204" pitchFamily="34" charset="0"/>
              </a:rPr>
              <a:t>(</a:t>
            </a:r>
            <a:r>
              <a:rPr lang="en-US" sz="2400" b="1" dirty="0" err="1">
                <a:cs typeface="Arial" panose="020B0604020202020204" pitchFamily="34" charset="0"/>
              </a:rPr>
              <a:t>adj</a:t>
            </a:r>
            <a:r>
              <a:rPr lang="en-US" sz="2400" b="1" dirty="0">
                <a:cs typeface="Arial" panose="020B0604020202020204" pitchFamily="34" charset="0"/>
              </a:rPr>
              <a:t>) </a:t>
            </a:r>
            <a:r>
              <a:rPr lang="en-US" sz="2400" b="1" dirty="0" err="1">
                <a:cs typeface="Arial" panose="020B0604020202020204" pitchFamily="34" charset="0"/>
              </a:rPr>
              <a:t>có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tham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cs typeface="Arial" panose="020B0604020202020204" pitchFamily="34" charset="0"/>
              </a:rPr>
              <a:t>vọng</a:t>
            </a:r>
            <a:endParaRPr lang="en-US" sz="2400" b="1" dirty="0">
              <a:cs typeface="Arial" panose="020B0604020202020204" pitchFamily="34" charset="0"/>
            </a:endParaRPr>
          </a:p>
          <a:p>
            <a:r>
              <a:rPr lang="en-US" sz="2400" b="1" dirty="0">
                <a:cs typeface="Arial" panose="020B0604020202020204" pitchFamily="34" charset="0"/>
              </a:rPr>
              <a:t>4. </a:t>
            </a:r>
            <a:r>
              <a:rPr lang="en-US" sz="2400" b="1" dirty="0">
                <a:cs typeface="Arial" panose="020B0604020202020204" pitchFamily="34" charset="0"/>
              </a:rPr>
              <a:t>dedicated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/ˈ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dedɪkeɪtɪd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/ </a:t>
            </a:r>
            <a:r>
              <a:rPr lang="en-US" sz="2400" b="1" dirty="0">
                <a:cs typeface="Arial" panose="020B0604020202020204" pitchFamily="34" charset="0"/>
              </a:rPr>
              <a:t>(</a:t>
            </a:r>
            <a:r>
              <a:rPr lang="en-US" sz="2400" b="1" dirty="0" err="1">
                <a:cs typeface="Arial" panose="020B0604020202020204" pitchFamily="34" charset="0"/>
              </a:rPr>
              <a:t>adj</a:t>
            </a:r>
            <a:r>
              <a:rPr lang="en-US" sz="2400" b="1" dirty="0">
                <a:cs typeface="Arial" panose="020B0604020202020204" pitchFamily="34" charset="0"/>
              </a:rPr>
              <a:t>) </a:t>
            </a:r>
            <a:r>
              <a:rPr lang="en-US" sz="2400" b="1" dirty="0" err="1">
                <a:cs typeface="Arial" panose="020B0604020202020204" pitchFamily="34" charset="0"/>
              </a:rPr>
              <a:t>tận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cs typeface="Arial" panose="020B0604020202020204" pitchFamily="34" charset="0"/>
              </a:rPr>
              <a:t>tụy</a:t>
            </a:r>
            <a:endParaRPr lang="en-US" sz="2400" b="1" dirty="0">
              <a:cs typeface="Arial" panose="020B0604020202020204" pitchFamily="34" charset="0"/>
            </a:endParaRPr>
          </a:p>
          <a:p>
            <a:r>
              <a:rPr lang="en-US" sz="2400" b="1" dirty="0">
                <a:cs typeface="Arial" panose="020B0604020202020204" pitchFamily="34" charset="0"/>
              </a:rPr>
              <a:t>5. </a:t>
            </a:r>
            <a:r>
              <a:rPr lang="vi-VN" sz="2400" b="1" dirty="0">
                <a:latin typeface="Calibri" panose="020F0502020204030204" pitchFamily="34" charset="0"/>
                <a:cs typeface="Arial" panose="020B0604020202020204" pitchFamily="34" charset="0"/>
              </a:rPr>
              <a:t>determination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/dɪˌtɜː.mɪˈneɪ.ʃən/  </a:t>
            </a:r>
            <a:r>
              <a:rPr lang="vi-VN" sz="2400" b="1" dirty="0">
                <a:latin typeface="Calibri" panose="020F0502020204030204" pitchFamily="34" charset="0"/>
                <a:cs typeface="Arial" panose="020B0604020202020204" pitchFamily="34" charset="0"/>
              </a:rPr>
              <a:t>(n) sự quyết </a:t>
            </a:r>
            <a:r>
              <a:rPr lang="vi-VN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tâm</a:t>
            </a:r>
            <a:endParaRPr lang="en-US" sz="24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cs typeface="Arial" panose="020B0604020202020204" pitchFamily="34" charset="0"/>
              </a:rPr>
              <a:t>6</a:t>
            </a:r>
            <a:r>
              <a:rPr lang="en-US" sz="2400" b="1" dirty="0">
                <a:cs typeface="Arial" panose="020B0604020202020204" pitchFamily="34" charset="0"/>
              </a:rPr>
              <a:t>. </a:t>
            </a:r>
            <a:r>
              <a:rPr lang="en-US" sz="2400" b="1" dirty="0">
                <a:cs typeface="Arial" panose="020B0604020202020204" pitchFamily="34" charset="0"/>
              </a:rPr>
              <a:t>innovation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/ˌ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ɪnəˈveɪʃn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/ </a:t>
            </a:r>
            <a:r>
              <a:rPr lang="en-US" sz="2400" b="1" dirty="0">
                <a:cs typeface="Arial" panose="020B0604020202020204" pitchFamily="34" charset="0"/>
              </a:rPr>
              <a:t>(n) </a:t>
            </a:r>
            <a:r>
              <a:rPr lang="en-US" sz="2400" b="1" dirty="0" err="1">
                <a:cs typeface="Arial" panose="020B0604020202020204" pitchFamily="34" charset="0"/>
              </a:rPr>
              <a:t>sự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cải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cs typeface="Arial" panose="020B0604020202020204" pitchFamily="34" charset="0"/>
              </a:rPr>
              <a:t>tiến</a:t>
            </a:r>
            <a:endParaRPr lang="en-US" sz="2400" b="1" dirty="0" smtClean="0">
              <a:cs typeface="Arial" panose="020B0604020202020204" pitchFamily="34" charset="0"/>
            </a:endParaRPr>
          </a:p>
          <a:p>
            <a:r>
              <a:rPr lang="en-US" sz="2400" b="1" dirty="0" smtClean="0">
                <a:cs typeface="Arial" panose="020B0604020202020204" pitchFamily="34" charset="0"/>
              </a:rPr>
              <a:t>7</a:t>
            </a:r>
            <a:r>
              <a:rPr lang="en-US" sz="2400" b="1" dirty="0">
                <a:cs typeface="Arial" panose="020B0604020202020204" pitchFamily="34" charset="0"/>
              </a:rPr>
              <a:t>. </a:t>
            </a:r>
            <a:r>
              <a:rPr lang="vi-VN" sz="2400" b="1" dirty="0">
                <a:latin typeface="Calibri" panose="020F0502020204030204" pitchFamily="34" charset="0"/>
                <a:cs typeface="Arial" panose="020B0604020202020204" pitchFamily="34" charset="0"/>
              </a:rPr>
              <a:t>independent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/ˌɪndɪˈpendənt/ </a:t>
            </a:r>
            <a:r>
              <a:rPr lang="vi-VN" sz="2400" b="1" dirty="0">
                <a:latin typeface="Calibri" panose="020F0502020204030204" pitchFamily="34" charset="0"/>
                <a:cs typeface="Arial" panose="020B0604020202020204" pitchFamily="34" charset="0"/>
              </a:rPr>
              <a:t>(adj) độc </a:t>
            </a:r>
            <a:r>
              <a:rPr lang="vi-VN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lập</a:t>
            </a:r>
            <a:endParaRPr lang="vi-VN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cs typeface="Arial" panose="020B0604020202020204" pitchFamily="34" charset="0"/>
              </a:rPr>
              <a:t>8. </a:t>
            </a:r>
            <a:r>
              <a:rPr lang="vi-VN" sz="2400" b="1" dirty="0">
                <a:latin typeface="Calibri" panose="020F0502020204030204" pitchFamily="34" charset="0"/>
                <a:cs typeface="Arial" panose="020B0604020202020204" pitchFamily="34" charset="0"/>
              </a:rPr>
              <a:t>over the moon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/ˈəʊ.vər ðiː muːn/ </a:t>
            </a:r>
            <a:r>
              <a:rPr lang="vi-VN" sz="2400" b="1" dirty="0">
                <a:latin typeface="Calibri" panose="020F0502020204030204" pitchFamily="34" charset="0"/>
                <a:cs typeface="Arial" panose="020B0604020202020204" pitchFamily="34" charset="0"/>
              </a:rPr>
              <a:t>(idiom) sung </a:t>
            </a:r>
            <a:r>
              <a:rPr lang="vi-VN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sướng</a:t>
            </a:r>
            <a:endParaRPr lang="en-US" sz="24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cs typeface="Arial" panose="020B0604020202020204" pitchFamily="34" charset="0"/>
              </a:rPr>
              <a:t>9. </a:t>
            </a:r>
            <a:r>
              <a:rPr lang="en-US" sz="2400" b="1" dirty="0">
                <a:cs typeface="Arial" panose="020B0604020202020204" pitchFamily="34" charset="0"/>
              </a:rPr>
              <a:t>on top of the world 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ɒn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tɒp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əv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ði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ː </a:t>
            </a:r>
            <a:r>
              <a:rPr 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wɜːld</a:t>
            </a:r>
            <a:r>
              <a:rPr 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/ </a:t>
            </a:r>
            <a:r>
              <a:rPr lang="en-US" sz="2400" b="1" dirty="0">
                <a:cs typeface="Arial" panose="020B0604020202020204" pitchFamily="34" charset="0"/>
              </a:rPr>
              <a:t>(idiom) </a:t>
            </a:r>
            <a:r>
              <a:rPr lang="en-US" sz="2400" b="1" dirty="0" err="1">
                <a:cs typeface="Arial" panose="020B0604020202020204" pitchFamily="34" charset="0"/>
              </a:rPr>
              <a:t>cực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>
                <a:cs typeface="Arial" panose="020B0604020202020204" pitchFamily="34" charset="0"/>
              </a:rPr>
              <a:t>hạnh</a:t>
            </a:r>
            <a:r>
              <a:rPr lang="en-US" sz="2400" b="1" dirty="0"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cs typeface="Arial" panose="020B0604020202020204" pitchFamily="34" charset="0"/>
              </a:rPr>
              <a:t>phúc</a:t>
            </a:r>
            <a:endParaRPr lang="en-US" sz="2400" b="1" dirty="0">
              <a:cs typeface="Arial" panose="020B0604020202020204" pitchFamily="34" charset="0"/>
            </a:endParaRPr>
          </a:p>
          <a:p>
            <a:r>
              <a:rPr lang="en-US" sz="2400" b="1" dirty="0">
                <a:cs typeface="Arial" panose="020B0604020202020204" pitchFamily="34" charset="0"/>
              </a:rPr>
              <a:t>10. </a:t>
            </a:r>
            <a:r>
              <a:rPr lang="vi-VN" sz="2400" b="1" dirty="0">
                <a:latin typeface="Calibri" panose="020F0502020204030204" pitchFamily="34" charset="0"/>
                <a:cs typeface="Arial" panose="020B0604020202020204" pitchFamily="34" charset="0"/>
              </a:rPr>
              <a:t>expand </a:t>
            </a:r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/ɪkˈspænd/</a:t>
            </a:r>
            <a:r>
              <a:rPr lang="vi-VN" sz="2400" b="1" dirty="0">
                <a:latin typeface="Calibri" panose="020F0502020204030204" pitchFamily="34" charset="0"/>
                <a:cs typeface="Arial" panose="020B0604020202020204" pitchFamily="34" charset="0"/>
              </a:rPr>
              <a:t> (v) mở </a:t>
            </a:r>
            <a:r>
              <a:rPr lang="vi-VN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rộng</a:t>
            </a:r>
            <a:endParaRPr lang="en-US" sz="2100" b="1" dirty="0">
              <a:cs typeface="Arial" panose="020B0604020202020204" pitchFamily="34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38912" y="280035"/>
            <a:ext cx="2395538" cy="4286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t">
            <a:normAutofit/>
          </a:bodyPr>
          <a:lstStyle/>
          <a:p>
            <a:r>
              <a:rPr lang="en-US" alt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Vocabulary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1547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8C4E3F-0596-A8E5-A5EA-CACE507F817F}"/>
              </a:ext>
            </a:extLst>
          </p:cNvPr>
          <p:cNvSpPr txBox="1"/>
          <p:nvPr/>
        </p:nvSpPr>
        <p:spPr>
          <a:xfrm>
            <a:off x="380137" y="61968"/>
            <a:ext cx="582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917F6471-5CB6-11D2-4585-7632FA9F3B87}"/>
              </a:ext>
            </a:extLst>
          </p:cNvPr>
          <p:cNvSpPr/>
          <p:nvPr/>
        </p:nvSpPr>
        <p:spPr>
          <a:xfrm>
            <a:off x="403740" y="74117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5E2CFB-B713-EF39-A01D-8A5AC43DF1BD}"/>
              </a:ext>
            </a:extLst>
          </p:cNvPr>
          <p:cNvSpPr txBox="1"/>
          <p:nvPr/>
        </p:nvSpPr>
        <p:spPr>
          <a:xfrm>
            <a:off x="423535" y="652653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7BFE80-4B77-698E-BE4F-34EAF1232090}"/>
              </a:ext>
            </a:extLst>
          </p:cNvPr>
          <p:cNvSpPr/>
          <p:nvPr/>
        </p:nvSpPr>
        <p:spPr>
          <a:xfrm>
            <a:off x="800490" y="733486"/>
            <a:ext cx="8131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Read the following text and complete the comparison table on page 18</a:t>
            </a: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7863AAB5-6DCE-1F8B-5972-C8828BD82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86268"/>
              </p:ext>
            </p:extLst>
          </p:nvPr>
        </p:nvGraphicFramePr>
        <p:xfrm>
          <a:off x="82062" y="1301082"/>
          <a:ext cx="8968153" cy="3749040"/>
        </p:xfrm>
        <a:graphic>
          <a:graphicData uri="http://schemas.openxmlformats.org/drawingml/2006/table">
            <a:tbl>
              <a:tblPr/>
              <a:tblGrid>
                <a:gridCol w="1602356">
                  <a:extLst>
                    <a:ext uri="{9D8B030D-6E8A-4147-A177-3AD203B41FA5}">
                      <a16:colId xmlns:a16="http://schemas.microsoft.com/office/drawing/2014/main" xmlns="" val="2842068164"/>
                    </a:ext>
                  </a:extLst>
                </a:gridCol>
                <a:gridCol w="2113859">
                  <a:extLst>
                    <a:ext uri="{9D8B030D-6E8A-4147-A177-3AD203B41FA5}">
                      <a16:colId xmlns:a16="http://schemas.microsoft.com/office/drawing/2014/main" xmlns="" val="3788885634"/>
                    </a:ext>
                  </a:extLst>
                </a:gridCol>
                <a:gridCol w="2227385">
                  <a:extLst>
                    <a:ext uri="{9D8B030D-6E8A-4147-A177-3AD203B41FA5}">
                      <a16:colId xmlns:a16="http://schemas.microsoft.com/office/drawing/2014/main" xmlns="" val="3490697060"/>
                    </a:ext>
                  </a:extLst>
                </a:gridCol>
                <a:gridCol w="3024553">
                  <a:extLst>
                    <a:ext uri="{9D8B030D-6E8A-4147-A177-3AD203B41FA5}">
                      <a16:colId xmlns:a16="http://schemas.microsoft.com/office/drawing/2014/main" xmlns="" val="1155655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Cleopatra VII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Elizabeth I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Catherine II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9013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Country </a:t>
                      </a:r>
                      <a:endParaRPr lang="en-US" sz="1800" b="1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Egypt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(1) </a:t>
                      </a:r>
                      <a:r>
                        <a:rPr lang="en-US" sz="1800" b="0" i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663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Years of being queen 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5794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Characteristics 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determined,</a:t>
                      </a:r>
                    </a:p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intelligent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determined,</a:t>
                      </a:r>
                    </a:p>
                    <a:p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intelligent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intelligent, ambitious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3159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Achievements 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(6) </a:t>
                      </a:r>
                      <a:r>
                        <a:rPr lang="en-US" sz="1800" b="0" i="0" dirty="0">
                          <a:solidFill>
                            <a:srgbClr val="6D6E71"/>
                          </a:solidFill>
                          <a:effectLst/>
                          <a:latin typeface="+mn-lt"/>
                        </a:rPr>
                        <a:t>_________ 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expanded the Russian Empire;</a:t>
                      </a:r>
                    </a:p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improved education for children and women; encouraged great developments in architecture, </a:t>
                      </a:r>
                    </a:p>
                    <a:p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trade, and culture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0505633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29AF0A3B-53CB-25BB-F950-597F3B7EB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93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EA02DE-82AE-91E9-CC90-AF722371C7F8}"/>
              </a:ext>
            </a:extLst>
          </p:cNvPr>
          <p:cNvSpPr txBox="1"/>
          <p:nvPr/>
        </p:nvSpPr>
        <p:spPr>
          <a:xfrm>
            <a:off x="4142989" y="1662007"/>
            <a:ext cx="1616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England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33EB649-5437-2B3B-7DC1-3BDABEF0270E}"/>
              </a:ext>
            </a:extLst>
          </p:cNvPr>
          <p:cNvSpPr txBox="1"/>
          <p:nvPr/>
        </p:nvSpPr>
        <p:spPr>
          <a:xfrm>
            <a:off x="6493223" y="1674487"/>
            <a:ext cx="1500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Russia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8CD284-AE0B-5F49-AD75-DBB9501E0258}"/>
              </a:ext>
            </a:extLst>
          </p:cNvPr>
          <p:cNvSpPr txBox="1"/>
          <p:nvPr/>
        </p:nvSpPr>
        <p:spPr>
          <a:xfrm>
            <a:off x="2153125" y="2189680"/>
            <a:ext cx="1139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 </a:t>
            </a:r>
            <a:r>
              <a:rPr lang="en-US" sz="2000" b="1" dirty="0">
                <a:solidFill>
                  <a:srgbClr val="C00000"/>
                </a:solidFill>
              </a:rPr>
              <a:t>21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41F59A-0A78-A21E-6696-33D4F46A0D51}"/>
              </a:ext>
            </a:extLst>
          </p:cNvPr>
          <p:cNvSpPr txBox="1"/>
          <p:nvPr/>
        </p:nvSpPr>
        <p:spPr>
          <a:xfrm>
            <a:off x="6421189" y="2179232"/>
            <a:ext cx="1139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 </a:t>
            </a:r>
            <a:r>
              <a:rPr lang="en-US" sz="2000" b="1" dirty="0">
                <a:solidFill>
                  <a:srgbClr val="C00000"/>
                </a:solidFill>
              </a:rPr>
              <a:t>34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440B09-CC3D-86F0-3A6C-504CB38019BC}"/>
              </a:ext>
            </a:extLst>
          </p:cNvPr>
          <p:cNvSpPr txBox="1"/>
          <p:nvPr/>
        </p:nvSpPr>
        <p:spPr>
          <a:xfrm>
            <a:off x="1774479" y="3325978"/>
            <a:ext cx="20749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saved </a:t>
            </a:r>
            <a:r>
              <a:rPr lang="en-US" sz="20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her country from becoming part of the expanding Roman Empire</a:t>
            </a:r>
            <a:endParaRPr lang="en-US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E47766E-5134-8CD6-0F79-610A46758262}"/>
              </a:ext>
            </a:extLst>
          </p:cNvPr>
          <p:cNvSpPr txBox="1"/>
          <p:nvPr/>
        </p:nvSpPr>
        <p:spPr>
          <a:xfrm>
            <a:off x="3849462" y="3318171"/>
            <a:ext cx="212930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defeated </a:t>
            </a:r>
            <a:r>
              <a:rPr lang="en-US" sz="20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powerful Spanish </a:t>
            </a:r>
            <a:r>
              <a:rPr lang="en-US" sz="20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Navy</a:t>
            </a:r>
            <a:r>
              <a:rPr lang="en-US" sz="20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encouraged the development of arts</a:t>
            </a:r>
            <a:endParaRPr lang="en-US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8C4E3F-0596-A8E5-A5EA-CACE507F817F}"/>
              </a:ext>
            </a:extLst>
          </p:cNvPr>
          <p:cNvSpPr txBox="1"/>
          <p:nvPr/>
        </p:nvSpPr>
        <p:spPr>
          <a:xfrm>
            <a:off x="380137" y="61968"/>
            <a:ext cx="582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7BFE80-4B77-698E-BE4F-34EAF1232090}"/>
              </a:ext>
            </a:extLst>
          </p:cNvPr>
          <p:cNvSpPr/>
          <p:nvPr/>
        </p:nvSpPr>
        <p:spPr>
          <a:xfrm>
            <a:off x="803326" y="874347"/>
            <a:ext cx="812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Work in groups. Discuss the questions. 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1316ED-2516-4D68-B014-76F810EC007B}"/>
              </a:ext>
            </a:extLst>
          </p:cNvPr>
          <p:cNvSpPr txBox="1"/>
          <p:nvPr/>
        </p:nvSpPr>
        <p:spPr>
          <a:xfrm>
            <a:off x="710293" y="1433971"/>
            <a:ext cx="77234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E45A83"/>
                </a:solidFill>
                <a:effectLst/>
                <a:latin typeface="UTMAvo-BoldItalic"/>
              </a:rPr>
              <a:t>Do you know any female rulers or famous women in Vietnamese history? Share what you know about them.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098" name="Picture 2" descr="Tranh Hai Bà Trưng trên đồng hồ Thụy Sĩ bị nghi 'đạo' họa sĩ Việt -  VnExpress Giải trí">
            <a:extLst>
              <a:ext uri="{FF2B5EF4-FFF2-40B4-BE49-F238E27FC236}">
                <a16:creationId xmlns:a16="http://schemas.microsoft.com/office/drawing/2014/main" xmlns="" id="{D8F35EC4-8FB6-251A-80D0-518C41F9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6" y="2571750"/>
            <a:ext cx="2948133" cy="17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613D6D8-5544-9F5A-8E63-94DDE37F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978" y="2571750"/>
            <a:ext cx="2625889" cy="1792775"/>
          </a:xfrm>
          <a:prstGeom prst="rect">
            <a:avLst/>
          </a:prstGeom>
        </p:spPr>
      </p:pic>
      <p:pic>
        <p:nvPicPr>
          <p:cNvPr id="4100" name="Picture 4" descr="Lê Ngọc Hân">
            <a:extLst>
              <a:ext uri="{FF2B5EF4-FFF2-40B4-BE49-F238E27FC236}">
                <a16:creationId xmlns:a16="http://schemas.microsoft.com/office/drawing/2014/main" xmlns="" id="{3CA7B9CC-37FB-F968-6C35-CF30E9321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6" y="2571750"/>
            <a:ext cx="2454810" cy="183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BA3FFA-0A53-E93C-21F7-3ACC30D5D967}"/>
              </a:ext>
            </a:extLst>
          </p:cNvPr>
          <p:cNvSpPr txBox="1"/>
          <p:nvPr/>
        </p:nvSpPr>
        <p:spPr>
          <a:xfrm>
            <a:off x="914400" y="4531179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Hai Ba Trung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ACCC29-3078-16B8-C0B7-4535BFBD42E6}"/>
              </a:ext>
            </a:extLst>
          </p:cNvPr>
          <p:cNvSpPr txBox="1"/>
          <p:nvPr/>
        </p:nvSpPr>
        <p:spPr>
          <a:xfrm>
            <a:off x="3540581" y="4536622"/>
            <a:ext cx="245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Queen Mother Y Lan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B47707-B1FA-200A-F3CA-F1A39EE979D7}"/>
              </a:ext>
            </a:extLst>
          </p:cNvPr>
          <p:cNvSpPr txBox="1"/>
          <p:nvPr/>
        </p:nvSpPr>
        <p:spPr>
          <a:xfrm>
            <a:off x="6204856" y="4531179"/>
            <a:ext cx="245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Queen Le Ngoc Han</a:t>
            </a:r>
          </a:p>
        </p:txBody>
      </p:sp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91609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Gain knowledge about some famous queens of the world;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Review expressions for expressing pleasure and happiness and responding;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Talk about some famous queens in Viet Nam.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2" y="1820821"/>
            <a:ext cx="7203621" cy="2153228"/>
          </a:xfrm>
          <a:noFill/>
        </p:spPr>
        <p:txBody>
          <a:bodyPr anchor="t"/>
          <a:lstStyle/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Do exercises in the workbook.</a:t>
            </a:r>
          </a:p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Prepare for the next lesson – Looking back and Project.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xmlns="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6415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L</a:t>
            </a:r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ife stories we admire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2A0F45-146A-8BFF-6553-20D992E76B42}"/>
              </a:ext>
            </a:extLst>
          </p:cNvPr>
          <p:cNvSpPr/>
          <p:nvPr/>
        </p:nvSpPr>
        <p:spPr>
          <a:xfrm>
            <a:off x="2657380" y="2100011"/>
            <a:ext cx="6330639" cy="1382113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COMMUNICATION &amp; CULTURE / CLIL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E5C951-EDAC-510B-E774-D91A675B9038}"/>
              </a:ext>
            </a:extLst>
          </p:cNvPr>
          <p:cNvSpPr/>
          <p:nvPr/>
        </p:nvSpPr>
        <p:spPr>
          <a:xfrm>
            <a:off x="575126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https://www.facebook.com/tienganhglobalsuccess.vn/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401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5347BE1-BE97-0948-FE52-A3A8DACCC338}"/>
              </a:ext>
            </a:extLst>
          </p:cNvPr>
          <p:cNvSpPr txBox="1"/>
          <p:nvPr/>
        </p:nvSpPr>
        <p:spPr>
          <a:xfrm>
            <a:off x="2228851" y="708710"/>
            <a:ext cx="47924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>
                <a:cs typeface="Times New Roman" panose="02020603050405020304" pitchFamily="18" charset="0"/>
              </a:rPr>
              <a:t>Game: Who says it?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E3462B-C744-42B8-5E94-EF6C796C10C1}"/>
              </a:ext>
            </a:extLst>
          </p:cNvPr>
          <p:cNvSpPr txBox="1"/>
          <p:nvPr/>
        </p:nvSpPr>
        <p:spPr>
          <a:xfrm>
            <a:off x="955220" y="1698171"/>
            <a:ext cx="7266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Work as two teams.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There are 6 famous sayings by famous people on the slides.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Say who said that.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If the answer is correct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one point for their team. </a:t>
            </a: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If the answer is incorrect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chance is transferred to the other team.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 team with higher score is the winner.</a:t>
            </a:r>
            <a:endParaRPr lang="en-US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6680" y="788320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9792BE-AD65-53C6-9F34-02034028388F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2784637-346B-43C0-89CE-C48C25C9CAE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87828" y="1374904"/>
            <a:ext cx="2689261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268925" y="1369764"/>
            <a:ext cx="248744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2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756368" y="1364624"/>
            <a:ext cx="2689261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3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87828" y="3104372"/>
            <a:ext cx="2681097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4</a:t>
            </a:r>
          </a:p>
        </p:txBody>
      </p:sp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xmlns="" id="{E5171647-DD81-B01B-F05A-B3AA8661FAE5}"/>
              </a:ext>
            </a:extLst>
          </p:cNvPr>
          <p:cNvSpPr/>
          <p:nvPr/>
        </p:nvSpPr>
        <p:spPr>
          <a:xfrm>
            <a:off x="3268925" y="3094092"/>
            <a:ext cx="2495607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5</a:t>
            </a:r>
          </a:p>
        </p:txBody>
      </p:sp>
      <p:sp>
        <p:nvSpPr>
          <p:cNvPr id="4" name="Rectangle 3">
            <a:hlinkClick r:id="rId8" action="ppaction://hlinksldjump"/>
            <a:extLst>
              <a:ext uri="{FF2B5EF4-FFF2-40B4-BE49-F238E27FC236}">
                <a16:creationId xmlns:a16="http://schemas.microsoft.com/office/drawing/2014/main" xmlns="" id="{F82A9C57-A689-9840-E98A-82469D291611}"/>
              </a:ext>
            </a:extLst>
          </p:cNvPr>
          <p:cNvSpPr/>
          <p:nvPr/>
        </p:nvSpPr>
        <p:spPr>
          <a:xfrm>
            <a:off x="5756368" y="3083812"/>
            <a:ext cx="2681097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6</a:t>
            </a:r>
          </a:p>
        </p:txBody>
      </p:sp>
      <p:sp>
        <p:nvSpPr>
          <p:cNvPr id="11" name="Arrow: Right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EEF1D0CF-CCFC-005A-4DDD-8071F4828104}"/>
              </a:ext>
            </a:extLst>
          </p:cNvPr>
          <p:cNvSpPr/>
          <p:nvPr/>
        </p:nvSpPr>
        <p:spPr>
          <a:xfrm>
            <a:off x="8615363" y="4629150"/>
            <a:ext cx="349023" cy="2857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596" y="687754"/>
            <a:ext cx="645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6894" y="1765758"/>
            <a:ext cx="5435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“</a:t>
            </a:r>
            <a:r>
              <a:rPr lang="en-US" sz="3600" b="1" i="1" dirty="0"/>
              <a:t>Genius is one percent inspiration, ninety-nine percent perspiration.”</a:t>
            </a:r>
            <a:r>
              <a:rPr lang="en-US" sz="3600" b="1" dirty="0"/>
              <a:t> </a:t>
            </a:r>
            <a:endParaRPr lang="en-US" sz="5400" b="1" dirty="0"/>
          </a:p>
        </p:txBody>
      </p:sp>
      <p:sp>
        <p:nvSpPr>
          <p:cNvPr id="11" name="Rectangle 10"/>
          <p:cNvSpPr/>
          <p:nvPr/>
        </p:nvSpPr>
        <p:spPr>
          <a:xfrm>
            <a:off x="2701793" y="4101803"/>
            <a:ext cx="404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</a:rPr>
              <a:t>Thomas Edison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CF4CE6-A5D8-3D0E-5E06-DBC9C09B8235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2BF73C-21AF-5918-C3DF-06356EF222C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6ECB7E-B74E-4BD5-5219-E5CE26F790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r="3129"/>
          <a:stretch/>
        </p:blipFill>
        <p:spPr>
          <a:xfrm>
            <a:off x="380138" y="1597701"/>
            <a:ext cx="3419692" cy="230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4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2734" y="693734"/>
            <a:ext cx="645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718" y="1346774"/>
            <a:ext cx="7672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</a:t>
            </a:r>
            <a:r>
              <a:rPr lang="en-US" sz="4000" b="1" i="1" dirty="0"/>
              <a:t>Stay hungry, stay foolish.”</a:t>
            </a:r>
            <a:r>
              <a:rPr lang="en-US" sz="4000" b="1" dirty="0"/>
              <a:t> </a:t>
            </a:r>
            <a:endParaRPr lang="en-US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4856144" y="3104264"/>
            <a:ext cx="3340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400" b="1" dirty="0">
                <a:solidFill>
                  <a:srgbClr val="C00000"/>
                </a:solidFill>
              </a:rPr>
              <a:t>Steve Jobs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48433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8AA35B-212F-8F9D-ED20-D66D66CD499C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EFF8EB-52BE-57CE-58CE-DFD0F70ECD5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F540F9-195D-15FD-5562-F7651289B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17" y="2147611"/>
            <a:ext cx="2973783" cy="28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0532" y="693734"/>
            <a:ext cx="692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087" y="1557774"/>
            <a:ext cx="48207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/>
              <a:t>“Life is like riding a bicycle. To keep your balance, you must keep moving.”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732450" y="4133753"/>
            <a:ext cx="4538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</a:rPr>
              <a:t>Albert Einstein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1777DC-CE76-DF3F-0DCF-6ED0EE223A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A166EA-B672-B100-AFE2-753AB8DFF15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2283F20-D698-4713-490C-70B0BD478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32" y="1569217"/>
            <a:ext cx="3547074" cy="26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829" y="685628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535" y="1184508"/>
            <a:ext cx="52353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/>
              <a:t>“If you want something said, ask a man; if you want something done, ask a woman.”</a:t>
            </a:r>
            <a:r>
              <a:rPr lang="en-US" sz="40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6522" y="3948225"/>
            <a:ext cx="4357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rgbClr val="C00000"/>
                </a:solidFill>
              </a:rPr>
              <a:t>Margaret Thatcher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AF757B-B264-A232-5B1A-876D15174359}"/>
              </a:ext>
            </a:extLst>
          </p:cNvPr>
          <p:cNvSpPr/>
          <p:nvPr/>
        </p:nvSpPr>
        <p:spPr>
          <a:xfrm>
            <a:off x="380138" y="12418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Margaret Thatcher: Nữ chính trị gia quan trọng của lịch sử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935" y="682374"/>
            <a:ext cx="2734145" cy="335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6180" y="669721"/>
            <a:ext cx="645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5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0123" y="1528984"/>
            <a:ext cx="50321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“</a:t>
            </a:r>
            <a:r>
              <a:rPr lang="en-US" sz="4000" b="1" i="1" dirty="0"/>
              <a:t>That’s one small step for a man, a giant leap for mankind.”</a:t>
            </a:r>
            <a:r>
              <a:rPr lang="en-US" sz="4000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8122" y="3599627"/>
            <a:ext cx="4072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000" b="1" dirty="0">
                <a:solidFill>
                  <a:srgbClr val="C00000"/>
                </a:solidFill>
              </a:rPr>
              <a:t>Neil Armstrong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07FD1A-42D6-9C0E-64CE-3C64EBBE1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4" y="1436391"/>
            <a:ext cx="2609813" cy="32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6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1749</TotalTime>
  <Words>851</Words>
  <Application>Microsoft Office PowerPoint</Application>
  <PresentationFormat>On-screen Show (16:9)</PresentationFormat>
  <Paragraphs>155</Paragraphs>
  <Slides>20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Bill Gates</cp:lastModifiedBy>
  <cp:revision>83</cp:revision>
  <dcterms:created xsi:type="dcterms:W3CDTF">2020-12-09T02:04:09Z</dcterms:created>
  <dcterms:modified xsi:type="dcterms:W3CDTF">2025-09-13T08:29:24Z</dcterms:modified>
</cp:coreProperties>
</file>