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76" r:id="rId2"/>
    <p:sldId id="274" r:id="rId3"/>
    <p:sldId id="273" r:id="rId4"/>
    <p:sldId id="371" r:id="rId5"/>
    <p:sldId id="357" r:id="rId6"/>
    <p:sldId id="372" r:id="rId7"/>
    <p:sldId id="368" r:id="rId8"/>
    <p:sldId id="373" r:id="rId9"/>
    <p:sldId id="334" r:id="rId10"/>
    <p:sldId id="375" r:id="rId11"/>
    <p:sldId id="374" r:id="rId12"/>
    <p:sldId id="358" r:id="rId13"/>
    <p:sldId id="325" r:id="rId14"/>
    <p:sldId id="317" r:id="rId15"/>
    <p:sldId id="272"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EE8640"/>
    <a:srgbClr val="FF9801"/>
    <a:srgbClr val="FFCCFF"/>
    <a:srgbClr val="A493C6"/>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p:scale>
          <a:sx n="105" d="100"/>
          <a:sy n="105" d="100"/>
        </p:scale>
        <p:origin x="-90" y="-600"/>
      </p:cViewPr>
      <p:guideLst>
        <p:guide orient="horz" pos="216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13/09/2025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2560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13/09/2025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13/09/2025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13/09/2025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13/09/2025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13/09/2025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13/09/2025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13/09/2025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13/09/2025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785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cs typeface="Arial" panose="020B0604020202020204" pitchFamily="34" charset="0"/>
              </a:rPr>
              <a:t>WHILE-WRITING</a:t>
            </a:r>
          </a:p>
        </p:txBody>
      </p:sp>
      <p:sp>
        <p:nvSpPr>
          <p:cNvPr id="19" name="TextBox 18">
            <a:extLst>
              <a:ext uri="{FF2B5EF4-FFF2-40B4-BE49-F238E27FC236}">
                <a16:creationId xmlns:a16="http://schemas.microsoft.com/office/drawing/2014/main" xmlns="" id="{C9CB4CB6-CFB0-3CCC-96E9-6DA39679CB26}"/>
              </a:ext>
            </a:extLst>
          </p:cNvPr>
          <p:cNvSpPr txBox="1"/>
          <p:nvPr/>
        </p:nvSpPr>
        <p:spPr>
          <a:xfrm>
            <a:off x="175846" y="708710"/>
            <a:ext cx="8968154" cy="4401205"/>
          </a:xfrm>
          <a:prstGeom prst="rect">
            <a:avLst/>
          </a:prstGeom>
          <a:noFill/>
        </p:spPr>
        <p:txBody>
          <a:bodyPr wrap="square">
            <a:spAutoFit/>
          </a:bodyPr>
          <a:lstStyle/>
          <a:p>
            <a:pPr indent="-1270" algn="ctr" rtl="0">
              <a:spcBef>
                <a:spcPts val="0"/>
              </a:spcBef>
              <a:spcAft>
                <a:spcPts val="0"/>
              </a:spcAft>
            </a:pPr>
            <a:r>
              <a:rPr lang="en-US" sz="2000" b="1" i="1" u="none" strike="noStrike" dirty="0">
                <a:solidFill>
                  <a:srgbClr val="C00000"/>
                </a:solidFill>
                <a:effectLst/>
              </a:rPr>
              <a:t>Suggested answer</a:t>
            </a:r>
            <a:endParaRPr lang="en-US" sz="2000" b="0" dirty="0">
              <a:solidFill>
                <a:srgbClr val="C00000"/>
              </a:solidFill>
              <a:effectLst/>
            </a:endParaRPr>
          </a:p>
          <a:p>
            <a:pPr indent="-1270" rtl="0">
              <a:spcBef>
                <a:spcPts val="0"/>
              </a:spcBef>
              <a:spcAft>
                <a:spcPts val="0"/>
              </a:spcAft>
            </a:pPr>
            <a:r>
              <a:rPr lang="en-US" sz="2000" b="1" i="0" u="none" strike="noStrike" dirty="0">
                <a:solidFill>
                  <a:srgbClr val="000000"/>
                </a:solidFill>
                <a:effectLst/>
              </a:rPr>
              <a:t>WALT DISNEY – THE FATHER OF MICKEY MOUSE</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is famous around the world for making a lot of successful films, which are loved by children and adults of many generations.</a:t>
            </a:r>
            <a:endParaRPr lang="en-US" sz="2000" b="0" dirty="0">
              <a:effectLst/>
            </a:endParaRPr>
          </a:p>
          <a:p>
            <a:pPr indent="-1270" rtl="0">
              <a:spcBef>
                <a:spcPts val="0"/>
              </a:spcBef>
              <a:spcAft>
                <a:spcPts val="0"/>
              </a:spcAft>
            </a:pPr>
            <a:r>
              <a:rPr lang="en-US" sz="2000" b="1" i="0" u="none" strike="noStrike" dirty="0">
                <a:solidFill>
                  <a:srgbClr val="000000"/>
                </a:solidFill>
                <a:effectLst/>
              </a:rPr>
              <a:t>Childhood and education</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was born in Chicago in 1901. During his childhood, he loved drawing and painting. He attended Brenton Grammar School, but he left school when he was 16.</a:t>
            </a:r>
            <a:endParaRPr lang="en-US" sz="2000" b="0" dirty="0">
              <a:effectLst/>
            </a:endParaRPr>
          </a:p>
          <a:p>
            <a:pPr indent="-1270" rtl="0">
              <a:spcBef>
                <a:spcPts val="0"/>
              </a:spcBef>
              <a:spcAft>
                <a:spcPts val="0"/>
              </a:spcAft>
            </a:pPr>
            <a:r>
              <a:rPr lang="en-US" sz="2000" b="1" i="0" u="none" strike="noStrike" dirty="0">
                <a:solidFill>
                  <a:srgbClr val="000000"/>
                </a:solidFill>
                <a:effectLst/>
              </a:rPr>
              <a:t>Achievements</a:t>
            </a:r>
            <a:endParaRPr lang="en-US" sz="2000" b="0" dirty="0">
              <a:effectLst/>
            </a:endParaRPr>
          </a:p>
          <a:p>
            <a:pPr indent="-1270" rtl="0">
              <a:spcBef>
                <a:spcPts val="0"/>
              </a:spcBef>
              <a:spcAft>
                <a:spcPts val="0"/>
              </a:spcAft>
            </a:pPr>
            <a:r>
              <a:rPr lang="en-US" sz="2000" b="0" i="0" u="none" strike="noStrike" dirty="0">
                <a:solidFill>
                  <a:srgbClr val="000000"/>
                </a:solidFill>
                <a:effectLst/>
              </a:rPr>
              <a:t>Disney was a very successful film maker, who created Mickey Mouse and produced successful animated films such as Snow White and the Seven Dwarfs. Throughout his career, Disney won or received 26 Oscars, three Golden Globe Awards, one Emmy Award – a record in history. </a:t>
            </a:r>
            <a:endParaRPr lang="en-US" sz="2000" b="0" dirty="0">
              <a:effectLst/>
            </a:endParaRPr>
          </a:p>
          <a:p>
            <a:pPr indent="-1270" rtl="0">
              <a:spcBef>
                <a:spcPts val="0"/>
              </a:spcBef>
              <a:spcAft>
                <a:spcPts val="0"/>
              </a:spcAft>
            </a:pPr>
            <a:r>
              <a:rPr lang="en-US" sz="2000" b="0" i="0" u="none" strike="noStrike" dirty="0">
                <a:solidFill>
                  <a:srgbClr val="000000"/>
                </a:solidFill>
                <a:effectLst/>
              </a:rPr>
              <a:t>He is also famous for building the first theme park in the world, called Disneyland. Now many more Disney parks have been built and have become popular worldwide.</a:t>
            </a:r>
            <a:endParaRPr lang="en-US" sz="2000" b="0" dirty="0">
              <a:effectLst/>
            </a:endParaRPr>
          </a:p>
        </p:txBody>
      </p:sp>
    </p:spTree>
    <p:extLst>
      <p:ext uri="{BB962C8B-B14F-4D97-AF65-F5344CB8AC3E}">
        <p14:creationId xmlns:p14="http://schemas.microsoft.com/office/powerpoint/2010/main" val="399113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cs typeface="Arial" panose="020B0604020202020204" pitchFamily="34" charset="0"/>
              </a:rPr>
              <a:t>WHILE-WRITING</a:t>
            </a:r>
          </a:p>
        </p:txBody>
      </p:sp>
      <p:sp>
        <p:nvSpPr>
          <p:cNvPr id="19" name="TextBox 18">
            <a:extLst>
              <a:ext uri="{FF2B5EF4-FFF2-40B4-BE49-F238E27FC236}">
                <a16:creationId xmlns:a16="http://schemas.microsoft.com/office/drawing/2014/main" xmlns="" id="{C9CB4CB6-CFB0-3CCC-96E9-6DA39679CB26}"/>
              </a:ext>
            </a:extLst>
          </p:cNvPr>
          <p:cNvSpPr txBox="1"/>
          <p:nvPr/>
        </p:nvSpPr>
        <p:spPr>
          <a:xfrm>
            <a:off x="380138" y="1294477"/>
            <a:ext cx="8560675" cy="2554545"/>
          </a:xfrm>
          <a:prstGeom prst="rect">
            <a:avLst/>
          </a:prstGeom>
          <a:noFill/>
        </p:spPr>
        <p:txBody>
          <a:bodyPr wrap="square">
            <a:spAutoFit/>
          </a:bodyPr>
          <a:lstStyle/>
          <a:p>
            <a:pPr indent="-1270" rtl="0">
              <a:spcBef>
                <a:spcPts val="0"/>
              </a:spcBef>
              <a:spcAft>
                <a:spcPts val="0"/>
              </a:spcAft>
            </a:pPr>
            <a:r>
              <a:rPr lang="en-US" sz="2000" b="1" i="0" u="none" strike="noStrike" dirty="0">
                <a:solidFill>
                  <a:srgbClr val="000000"/>
                </a:solidFill>
                <a:effectLst/>
              </a:rPr>
              <a:t>Family</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had three older brothers and a younger sister. He married Lillian Bounds, and they were together for 41 years. They had one biological daughter and one adopted daughter.</a:t>
            </a:r>
            <a:endParaRPr lang="en-US" sz="2000" b="0" dirty="0">
              <a:effectLst/>
            </a:endParaRPr>
          </a:p>
          <a:p>
            <a:pPr indent="-1270" rtl="0">
              <a:spcBef>
                <a:spcPts val="0"/>
              </a:spcBef>
              <a:spcAft>
                <a:spcPts val="0"/>
              </a:spcAft>
            </a:pPr>
            <a:r>
              <a:rPr lang="en-US" sz="2000" b="1" i="0" u="none" strike="noStrike" dirty="0">
                <a:solidFill>
                  <a:srgbClr val="000000"/>
                </a:solidFill>
                <a:effectLst/>
              </a:rPr>
              <a:t>Death and the continued success of the Walt Disney Studios</a:t>
            </a:r>
            <a:endParaRPr lang="en-US" sz="2000" b="0" dirty="0">
              <a:effectLst/>
            </a:endParaRPr>
          </a:p>
          <a:p>
            <a:pPr indent="-1270" rtl="0">
              <a:spcBef>
                <a:spcPts val="0"/>
              </a:spcBef>
              <a:spcAft>
                <a:spcPts val="0"/>
              </a:spcAft>
            </a:pPr>
            <a:r>
              <a:rPr lang="en-US" sz="2000" b="0" i="0" u="none" strike="noStrike" dirty="0">
                <a:solidFill>
                  <a:srgbClr val="000000"/>
                </a:solidFill>
                <a:effectLst/>
              </a:rPr>
              <a:t>Disney died from cancer in 1966, but the Walt Disney Studios continued to make live-action and animated films. These films inspire people of all ages to follow their dreams.</a:t>
            </a:r>
            <a:endParaRPr lang="en-US" sz="2000" b="0" dirty="0">
              <a:effectLst/>
            </a:endParaRPr>
          </a:p>
        </p:txBody>
      </p:sp>
    </p:spTree>
    <p:extLst>
      <p:ext uri="{BB962C8B-B14F-4D97-AF65-F5344CB8AC3E}">
        <p14:creationId xmlns:p14="http://schemas.microsoft.com/office/powerpoint/2010/main" val="4161662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POST-WRITING</a:t>
            </a:r>
          </a:p>
        </p:txBody>
      </p:sp>
      <p:sp>
        <p:nvSpPr>
          <p:cNvPr id="4" name="Rectangle 3">
            <a:extLst>
              <a:ext uri="{FF2B5EF4-FFF2-40B4-BE49-F238E27FC236}">
                <a16:creationId xmlns:a16="http://schemas.microsoft.com/office/drawing/2014/main" xmlns="" id="{4A7BFE80-4B77-698E-BE4F-34EAF1232090}"/>
              </a:ext>
            </a:extLst>
          </p:cNvPr>
          <p:cNvSpPr/>
          <p:nvPr/>
        </p:nvSpPr>
        <p:spPr>
          <a:xfrm>
            <a:off x="380138" y="805443"/>
            <a:ext cx="8120888" cy="523220"/>
          </a:xfrm>
          <a:prstGeom prst="rect">
            <a:avLst/>
          </a:prstGeom>
        </p:spPr>
        <p:txBody>
          <a:bodyPr wrap="square">
            <a:spAutoFit/>
          </a:bodyPr>
          <a:lstStyle/>
          <a:p>
            <a:pPr marL="0" marR="0" indent="0" algn="just" fontAlgn="auto">
              <a:spcBef>
                <a:spcPts val="0"/>
              </a:spcBef>
              <a:spcAft>
                <a:spcPts val="0"/>
              </a:spcAft>
            </a:pPr>
            <a:r>
              <a:rPr lang="en-US" sz="2800" b="1" kern="0" dirty="0">
                <a:effectLst/>
                <a:ea typeface="Times New Roman" panose="02020603050405020304" pitchFamily="18" charset="0"/>
                <a:cs typeface="Times New Roman" panose="02020603050405020304" pitchFamily="18" charset="0"/>
              </a:rPr>
              <a:t>Cross-checking</a:t>
            </a:r>
            <a:endParaRPr lang="en-US" sz="3600" b="1" dirty="0">
              <a:effectLst/>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66A786A-D077-70DA-9242-0C977FBB15DC}"/>
              </a:ext>
            </a:extLst>
          </p:cNvPr>
          <p:cNvSpPr txBox="1"/>
          <p:nvPr/>
        </p:nvSpPr>
        <p:spPr>
          <a:xfrm>
            <a:off x="780696" y="1328663"/>
            <a:ext cx="4425043" cy="3108543"/>
          </a:xfrm>
          <a:prstGeom prst="rect">
            <a:avLst/>
          </a:prstGeom>
          <a:noFill/>
        </p:spPr>
        <p:txBody>
          <a:bodyPr wrap="square">
            <a:spAutoFit/>
          </a:bodyPr>
          <a:lstStyle/>
          <a:p>
            <a:r>
              <a:rPr lang="en-US" sz="2800" b="1" i="1" dirty="0">
                <a:solidFill>
                  <a:srgbClr val="0070C0"/>
                </a:solidFill>
              </a:rPr>
              <a:t>Suggested writing rubric</a:t>
            </a:r>
            <a:endParaRPr lang="en-US" sz="2800" dirty="0">
              <a:solidFill>
                <a:srgbClr val="0070C0"/>
              </a:solidFill>
            </a:endParaRPr>
          </a:p>
          <a:p>
            <a:r>
              <a:rPr lang="en-US" sz="2800" dirty="0">
                <a:solidFill>
                  <a:srgbClr val="0070C0"/>
                </a:solidFill>
              </a:rPr>
              <a:t>1. Organization: …/10</a:t>
            </a:r>
          </a:p>
          <a:p>
            <a:r>
              <a:rPr lang="en-US" sz="2800" dirty="0">
                <a:solidFill>
                  <a:srgbClr val="0070C0"/>
                </a:solidFill>
              </a:rPr>
              <a:t>2. Legibility: …/10</a:t>
            </a:r>
          </a:p>
          <a:p>
            <a:r>
              <a:rPr lang="en-US" sz="2800" dirty="0">
                <a:solidFill>
                  <a:srgbClr val="0070C0"/>
                </a:solidFill>
              </a:rPr>
              <a:t>3. Ideas: …/10</a:t>
            </a:r>
          </a:p>
          <a:p>
            <a:r>
              <a:rPr lang="en-US" sz="2800" dirty="0">
                <a:solidFill>
                  <a:srgbClr val="0070C0"/>
                </a:solidFill>
              </a:rPr>
              <a:t>4. Word choice: …/10</a:t>
            </a:r>
          </a:p>
          <a:p>
            <a:r>
              <a:rPr lang="en-US" sz="2800" dirty="0">
                <a:solidFill>
                  <a:srgbClr val="0070C0"/>
                </a:solidFill>
              </a:rPr>
              <a:t>5. </a:t>
            </a:r>
            <a:r>
              <a:rPr lang="en-US" sz="2800">
                <a:solidFill>
                  <a:srgbClr val="0070C0"/>
                </a:solidFill>
              </a:rPr>
              <a:t>Grammar use: </a:t>
            </a:r>
            <a:r>
              <a:rPr lang="en-US" sz="2800" dirty="0">
                <a:solidFill>
                  <a:srgbClr val="0070C0"/>
                </a:solidFill>
              </a:rPr>
              <a:t>…/10</a:t>
            </a:r>
          </a:p>
          <a:p>
            <a:r>
              <a:rPr lang="en-US" sz="2800" dirty="0">
                <a:solidFill>
                  <a:srgbClr val="0070C0"/>
                </a:solidFill>
              </a:rPr>
              <a:t>             TOTAL: …/50</a:t>
            </a:r>
            <a:endParaRPr lang="en-US" sz="4800" b="1" dirty="0">
              <a:solidFill>
                <a:srgbClr val="0070C0"/>
              </a:solidFill>
              <a:cs typeface="Arial" panose="020B0604020202020204" pitchFamily="34" charset="0"/>
            </a:endParaRPr>
          </a:p>
        </p:txBody>
      </p:sp>
      <p:pic>
        <p:nvPicPr>
          <p:cNvPr id="9" name="Picture 8">
            <a:extLst>
              <a:ext uri="{FF2B5EF4-FFF2-40B4-BE49-F238E27FC236}">
                <a16:creationId xmlns:a16="http://schemas.microsoft.com/office/drawing/2014/main" xmlns="" id="{F544347A-D622-B241-8511-A7AF2D1FE93B}"/>
              </a:ext>
            </a:extLst>
          </p:cNvPr>
          <p:cNvPicPr>
            <a:picLocks noChangeAspect="1"/>
          </p:cNvPicPr>
          <p:nvPr/>
        </p:nvPicPr>
        <p:blipFill>
          <a:blip r:embed="rId2"/>
          <a:stretch>
            <a:fillRect/>
          </a:stretch>
        </p:blipFill>
        <p:spPr>
          <a:xfrm>
            <a:off x="5445961" y="1504392"/>
            <a:ext cx="3159197" cy="2327829"/>
          </a:xfrm>
          <a:prstGeom prst="rect">
            <a:avLst/>
          </a:prstGeom>
        </p:spPr>
      </p:pic>
    </p:spTree>
    <p:extLst>
      <p:ext uri="{BB962C8B-B14F-4D97-AF65-F5344CB8AC3E}">
        <p14:creationId xmlns:p14="http://schemas.microsoft.com/office/powerpoint/2010/main" val="8617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xmlns="" id="{89FB7A97-2050-4E17-AB89-5199898D9829}"/>
              </a:ext>
            </a:extLst>
          </p:cNvPr>
          <p:cNvSpPr txBox="1"/>
          <p:nvPr/>
        </p:nvSpPr>
        <p:spPr>
          <a:xfrm>
            <a:off x="819688" y="1512795"/>
            <a:ext cx="7593030" cy="2970685"/>
          </a:xfrm>
          <a:prstGeom prst="rect">
            <a:avLst/>
          </a:prstGeom>
          <a:noFill/>
        </p:spPr>
        <p:txBody>
          <a:bodyPr wrap="square" rtlCol="0">
            <a:spAutoFit/>
          </a:bodyPr>
          <a:lstStyle/>
          <a:p>
            <a:pPr>
              <a:lnSpc>
                <a:spcPct val="150000"/>
              </a:lnSpc>
            </a:pPr>
            <a:r>
              <a:rPr lang="vi-VN" sz="3200" dirty="0">
                <a:latin typeface="Calibri" panose="020F0502020204030204" pitchFamily="34" charset="0"/>
                <a:cs typeface="Calibri" panose="020F0502020204030204" pitchFamily="34" charset="0"/>
              </a:rPr>
              <a:t>What have you learnt today?</a:t>
            </a:r>
            <a:endParaRPr lang="en-US" sz="32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3200" dirty="0" err="1"/>
              <a:t>Synthesise</a:t>
            </a:r>
            <a:r>
              <a:rPr lang="en-US" sz="3200" dirty="0"/>
              <a:t> and </a:t>
            </a:r>
            <a:r>
              <a:rPr lang="en-US" sz="3200" dirty="0" err="1"/>
              <a:t>summarise</a:t>
            </a:r>
            <a:r>
              <a:rPr lang="en-US" sz="3200" dirty="0"/>
              <a:t> information in order to write a biography about the life of Walt Disney</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820615" y="1722849"/>
            <a:ext cx="7656635" cy="2153228"/>
          </a:xfrm>
          <a:noFill/>
        </p:spPr>
        <p:txBody>
          <a:bodyPr anchor="t"/>
          <a:lstStyle/>
          <a:p>
            <a:pPr marL="361950" indent="-257175" algn="l">
              <a:lnSpc>
                <a:spcPct val="150000"/>
              </a:lnSpc>
              <a:buFont typeface="Arial" panose="020B0604020202020204" pitchFamily="34" charset="0"/>
              <a:buChar char="•"/>
            </a:pPr>
            <a:r>
              <a:rPr lang="en-GB" sz="3600"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sz="3600" dirty="0">
                <a:latin typeface="+mn-lt"/>
                <a:cs typeface="Arial" panose="020B0604020202020204" pitchFamily="34" charset="0"/>
              </a:rPr>
              <a:t>Prepare for Lesson 7 – Communication &amp; Culture.</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xmlns=""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xmlns=""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xmlns=""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xmlns=""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1</a:t>
              </a:r>
            </a:p>
          </p:txBody>
        </p:sp>
      </p:grpSp>
      <p:sp>
        <p:nvSpPr>
          <p:cNvPr id="9" name="TextBox 8">
            <a:extLst>
              <a:ext uri="{FF2B5EF4-FFF2-40B4-BE49-F238E27FC236}">
                <a16:creationId xmlns:a16="http://schemas.microsoft.com/office/drawing/2014/main" xmlns="" id="{3D56C823-4DD3-2744-17E1-A46C7290D96B}"/>
              </a:ext>
            </a:extLst>
          </p:cNvPr>
          <p:cNvSpPr txBox="1"/>
          <p:nvPr/>
        </p:nvSpPr>
        <p:spPr>
          <a:xfrm>
            <a:off x="2438400" y="418267"/>
            <a:ext cx="6280087" cy="769441"/>
          </a:xfrm>
          <a:prstGeom prst="rect">
            <a:avLst/>
          </a:prstGeom>
          <a:noFill/>
        </p:spPr>
        <p:txBody>
          <a:bodyPr wrap="square" rtlCol="0">
            <a:spAutoFit/>
          </a:bodyPr>
          <a:lstStyle/>
          <a:p>
            <a:r>
              <a:rPr lang="en-US" sz="4400" b="1" dirty="0">
                <a:solidFill>
                  <a:srgbClr val="FFFFFF"/>
                </a:solidFill>
                <a:latin typeface="UTMFacebookK&amp;TBold"/>
              </a:rPr>
              <a:t>L</a:t>
            </a:r>
            <a:r>
              <a:rPr lang="en-US" sz="4400" b="1" i="0" dirty="0">
                <a:solidFill>
                  <a:srgbClr val="FFFFFF"/>
                </a:solidFill>
                <a:effectLst/>
                <a:latin typeface="UTMFacebookK&amp;TBold"/>
              </a:rPr>
              <a:t>ife stories we admire</a:t>
            </a:r>
          </a:p>
        </p:txBody>
      </p:sp>
      <p:sp>
        <p:nvSpPr>
          <p:cNvPr id="10" name="Rectangle 9">
            <a:extLst>
              <a:ext uri="{FF2B5EF4-FFF2-40B4-BE49-F238E27FC236}">
                <a16:creationId xmlns:a16="http://schemas.microsoft.com/office/drawing/2014/main" xmlns=""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WRITING</a:t>
            </a:r>
          </a:p>
        </p:txBody>
      </p:sp>
      <p:sp>
        <p:nvSpPr>
          <p:cNvPr id="11" name="Rectangle 10">
            <a:extLst>
              <a:ext uri="{FF2B5EF4-FFF2-40B4-BE49-F238E27FC236}">
                <a16:creationId xmlns:a16="http://schemas.microsoft.com/office/drawing/2014/main" xmlns=""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6</a:t>
            </a:r>
          </a:p>
        </p:txBody>
      </p:sp>
      <p:sp>
        <p:nvSpPr>
          <p:cNvPr id="14" name="TextBox 13">
            <a:extLst>
              <a:ext uri="{FF2B5EF4-FFF2-40B4-BE49-F238E27FC236}">
                <a16:creationId xmlns:a16="http://schemas.microsoft.com/office/drawing/2014/main" xmlns=""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A biography of Walt Disney</a:t>
            </a:r>
          </a:p>
        </p:txBody>
      </p:sp>
    </p:spTree>
    <p:extLst>
      <p:ext uri="{BB962C8B-B14F-4D97-AF65-F5344CB8AC3E}">
        <p14:creationId xmlns:p14="http://schemas.microsoft.com/office/powerpoint/2010/main" val="167144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35347BE1-BE97-0948-FE52-A3A8DACCC338}"/>
              </a:ext>
            </a:extLst>
          </p:cNvPr>
          <p:cNvSpPr txBox="1"/>
          <p:nvPr/>
        </p:nvSpPr>
        <p:spPr>
          <a:xfrm>
            <a:off x="934812" y="758647"/>
            <a:ext cx="7927520" cy="400110"/>
          </a:xfrm>
          <a:prstGeom prst="rect">
            <a:avLst/>
          </a:prstGeom>
          <a:noFill/>
        </p:spPr>
        <p:txBody>
          <a:bodyPr wrap="square">
            <a:spAutoFit/>
          </a:bodyPr>
          <a:lstStyle/>
          <a:p>
            <a:pPr algn="ctr"/>
            <a:r>
              <a:rPr lang="en-US" sz="2000" b="1" i="1" dirty="0">
                <a:solidFill>
                  <a:srgbClr val="FF0000"/>
                </a:solidFill>
                <a:effectLst/>
                <a:ea typeface="Times New Roman" panose="02020603050405020304" pitchFamily="18" charset="0"/>
              </a:rPr>
              <a:t>Song: I see the light (Mandy Moore, Zachary Levi – Tangled OST)</a:t>
            </a:r>
            <a:endParaRPr lang="en-US" sz="2000" dirty="0">
              <a:solidFill>
                <a:srgbClr val="FF0000"/>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xmlns="" id="{C8E3462B-C744-42B8-5E94-EF6C796C10C1}"/>
              </a:ext>
            </a:extLst>
          </p:cNvPr>
          <p:cNvSpPr txBox="1"/>
          <p:nvPr/>
        </p:nvSpPr>
        <p:spPr>
          <a:xfrm>
            <a:off x="326574" y="1540118"/>
            <a:ext cx="4572000" cy="2605842"/>
          </a:xfrm>
          <a:prstGeom prst="rect">
            <a:avLst/>
          </a:prstGeom>
          <a:noFill/>
        </p:spPr>
        <p:txBody>
          <a:bodyPr wrap="square" numCol="1" rtlCol="0">
            <a:spAutoFit/>
          </a:bodyPr>
          <a:lstStyle/>
          <a:p>
            <a:pPr marL="0" marR="0" indent="0" fontAlgn="auto">
              <a:spcBef>
                <a:spcPts val="200"/>
              </a:spcBef>
              <a:spcAft>
                <a:spcPts val="200"/>
              </a:spcAft>
            </a:pPr>
            <a:r>
              <a:rPr lang="en-US" sz="2000" dirty="0">
                <a:solidFill>
                  <a:srgbClr val="202124"/>
                </a:solidFill>
                <a:effectLst/>
                <a:ea typeface="Times New Roman" panose="02020603050405020304" pitchFamily="18" charset="0"/>
              </a:rPr>
              <a:t>All those days watching from the (1) ____</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All those years outside looking in</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that time never even knowing</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Just how blind I've been</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I'm here, blinking in the (2)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I'm here, suddenly I see</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Standing here, it's all so clear</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I'm where I'm meant to be</a:t>
            </a:r>
            <a:endParaRPr lang="en-US" sz="2000" dirty="0">
              <a:effectLst/>
              <a:ea typeface="Times New Roman" panose="02020603050405020304" pitchFamily="18" charset="0"/>
            </a:endParaRPr>
          </a:p>
        </p:txBody>
      </p:sp>
      <p:sp>
        <p:nvSpPr>
          <p:cNvPr id="7" name="TextBox 6">
            <a:extLst>
              <a:ext uri="{FF2B5EF4-FFF2-40B4-BE49-F238E27FC236}">
                <a16:creationId xmlns:a16="http://schemas.microsoft.com/office/drawing/2014/main" xmlns="" id="{F0396411-DAF1-BB46-7507-45E23AD241BB}"/>
              </a:ext>
            </a:extLst>
          </p:cNvPr>
          <p:cNvSpPr txBox="1"/>
          <p:nvPr/>
        </p:nvSpPr>
        <p:spPr>
          <a:xfrm>
            <a:off x="4898572" y="1540118"/>
            <a:ext cx="4245428" cy="2554545"/>
          </a:xfrm>
          <a:prstGeom prst="rect">
            <a:avLst/>
          </a:prstGeom>
          <a:noFill/>
        </p:spPr>
        <p:txBody>
          <a:bodyPr wrap="square">
            <a:spAutoFit/>
          </a:bodyPr>
          <a:lstStyle/>
          <a:p>
            <a:pPr marL="0" marR="0" indent="-1270" fontAlgn="auto">
              <a:spcBef>
                <a:spcPts val="200"/>
              </a:spcBef>
              <a:spcAft>
                <a:spcPts val="200"/>
              </a:spcAft>
            </a:pPr>
            <a:r>
              <a:rPr lang="en-US" sz="2000" dirty="0">
                <a:solidFill>
                  <a:srgbClr val="202124"/>
                </a:solidFill>
                <a:effectLst/>
                <a:ea typeface="Times New Roman" panose="02020603050405020304" pitchFamily="18" charset="0"/>
              </a:rPr>
              <a:t>And at last I see the light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it's like the fog has (3)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at last I see the light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it's like the sky is new</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it's warm and real and bright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the world has somehow shifted</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at once everything looks (4)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that I see you</a:t>
            </a:r>
            <a:endParaRPr lang="en-US" sz="2000" dirty="0">
              <a:effectLst/>
              <a:ea typeface="Times New Roman" panose="02020603050405020304" pitchFamily="18" charset="0"/>
            </a:endParaRPr>
          </a:p>
        </p:txBody>
      </p:sp>
      <p:sp>
        <p:nvSpPr>
          <p:cNvPr id="8" name="TextBox 7">
            <a:extLst>
              <a:ext uri="{FF2B5EF4-FFF2-40B4-BE49-F238E27FC236}">
                <a16:creationId xmlns:a16="http://schemas.microsoft.com/office/drawing/2014/main" xmlns="" id="{AA9607F0-5EA8-A824-AEF0-B91553FCF162}"/>
              </a:ext>
            </a:extLst>
          </p:cNvPr>
          <p:cNvSpPr txBox="1"/>
          <p:nvPr/>
        </p:nvSpPr>
        <p:spPr>
          <a:xfrm>
            <a:off x="4024997" y="1583867"/>
            <a:ext cx="1126670" cy="369332"/>
          </a:xfrm>
          <a:prstGeom prst="rect">
            <a:avLst/>
          </a:prstGeom>
          <a:noFill/>
        </p:spPr>
        <p:txBody>
          <a:bodyPr wrap="square" rtlCol="0">
            <a:spAutoFit/>
          </a:bodyPr>
          <a:lstStyle/>
          <a:p>
            <a:r>
              <a:rPr lang="en-US" b="1" dirty="0">
                <a:solidFill>
                  <a:srgbClr val="0070C0"/>
                </a:solidFill>
              </a:rPr>
              <a:t>windows</a:t>
            </a:r>
          </a:p>
        </p:txBody>
      </p:sp>
      <p:sp>
        <p:nvSpPr>
          <p:cNvPr id="9" name="TextBox 8">
            <a:extLst>
              <a:ext uri="{FF2B5EF4-FFF2-40B4-BE49-F238E27FC236}">
                <a16:creationId xmlns:a16="http://schemas.microsoft.com/office/drawing/2014/main" xmlns="" id="{A65B5279-B6F7-6C45-2963-FCE06C8492E6}"/>
              </a:ext>
            </a:extLst>
          </p:cNvPr>
          <p:cNvSpPr txBox="1"/>
          <p:nvPr/>
        </p:nvSpPr>
        <p:spPr>
          <a:xfrm>
            <a:off x="3695706" y="2862938"/>
            <a:ext cx="987879" cy="369332"/>
          </a:xfrm>
          <a:prstGeom prst="rect">
            <a:avLst/>
          </a:prstGeom>
          <a:noFill/>
        </p:spPr>
        <p:txBody>
          <a:bodyPr wrap="square" rtlCol="0">
            <a:spAutoFit/>
          </a:bodyPr>
          <a:lstStyle/>
          <a:p>
            <a:r>
              <a:rPr lang="en-US" b="1" dirty="0">
                <a:solidFill>
                  <a:srgbClr val="0070C0"/>
                </a:solidFill>
              </a:rPr>
              <a:t>starlight</a:t>
            </a:r>
          </a:p>
        </p:txBody>
      </p:sp>
      <p:sp>
        <p:nvSpPr>
          <p:cNvPr id="10" name="TextBox 9">
            <a:extLst>
              <a:ext uri="{FF2B5EF4-FFF2-40B4-BE49-F238E27FC236}">
                <a16:creationId xmlns:a16="http://schemas.microsoft.com/office/drawing/2014/main" xmlns="" id="{DED998F6-6DD4-EC4B-793B-1A7C4CDB37FD}"/>
              </a:ext>
            </a:extLst>
          </p:cNvPr>
          <p:cNvSpPr txBox="1"/>
          <p:nvPr/>
        </p:nvSpPr>
        <p:spPr>
          <a:xfrm>
            <a:off x="7649939" y="1880502"/>
            <a:ext cx="987879" cy="369332"/>
          </a:xfrm>
          <a:prstGeom prst="rect">
            <a:avLst/>
          </a:prstGeom>
          <a:noFill/>
        </p:spPr>
        <p:txBody>
          <a:bodyPr wrap="square" rtlCol="0">
            <a:spAutoFit/>
          </a:bodyPr>
          <a:lstStyle/>
          <a:p>
            <a:r>
              <a:rPr lang="en-US" b="1" dirty="0">
                <a:solidFill>
                  <a:srgbClr val="0070C0"/>
                </a:solidFill>
              </a:rPr>
              <a:t>lifted</a:t>
            </a:r>
          </a:p>
        </p:txBody>
      </p:sp>
      <p:sp>
        <p:nvSpPr>
          <p:cNvPr id="11" name="TextBox 10">
            <a:extLst>
              <a:ext uri="{FF2B5EF4-FFF2-40B4-BE49-F238E27FC236}">
                <a16:creationId xmlns:a16="http://schemas.microsoft.com/office/drawing/2014/main" xmlns="" id="{DF358F45-BD09-3AF4-FB19-2ADE64591AF7}"/>
              </a:ext>
            </a:extLst>
          </p:cNvPr>
          <p:cNvSpPr txBox="1"/>
          <p:nvPr/>
        </p:nvSpPr>
        <p:spPr>
          <a:xfrm>
            <a:off x="8090809" y="3412667"/>
            <a:ext cx="1110344" cy="369332"/>
          </a:xfrm>
          <a:prstGeom prst="rect">
            <a:avLst/>
          </a:prstGeom>
          <a:noFill/>
        </p:spPr>
        <p:txBody>
          <a:bodyPr wrap="square" rtlCol="0">
            <a:spAutoFit/>
          </a:bodyPr>
          <a:lstStyle/>
          <a:p>
            <a:r>
              <a:rPr lang="en-US" b="1" dirty="0">
                <a:solidFill>
                  <a:srgbClr val="0070C0"/>
                </a:solidFill>
              </a:rPr>
              <a:t>different</a:t>
            </a:r>
          </a:p>
        </p:txBody>
      </p:sp>
      <p:pic>
        <p:nvPicPr>
          <p:cNvPr id="12" name="Mandy Moore, Zachary Levi - I See the Light (From -Tangled--Sing-Along)">
            <a:hlinkClick r:id="" action="ppaction://media"/>
            <a:extLst>
              <a:ext uri="{FF2B5EF4-FFF2-40B4-BE49-F238E27FC236}">
                <a16:creationId xmlns:a16="http://schemas.microsoft.com/office/drawing/2014/main" xmlns="" id="{34676C42-2025-8352-F0DC-E7B7748C75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612" y="789424"/>
            <a:ext cx="593096" cy="538999"/>
          </a:xfrm>
          <a:prstGeom prst="rect">
            <a:avLst/>
          </a:prstGeom>
        </p:spPr>
      </p:pic>
    </p:spTree>
    <p:extLst>
      <p:ext uri="{BB962C8B-B14F-4D97-AF65-F5344CB8AC3E}">
        <p14:creationId xmlns:p14="http://schemas.microsoft.com/office/powerpoint/2010/main" val="36809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44"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2"/>
                </p:tgtEl>
              </p:cMediaNode>
            </p:audio>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xmlns="" id="{35347BE1-BE97-0948-FE52-A3A8DACCC338}"/>
              </a:ext>
            </a:extLst>
          </p:cNvPr>
          <p:cNvSpPr txBox="1"/>
          <p:nvPr/>
        </p:nvSpPr>
        <p:spPr>
          <a:xfrm>
            <a:off x="857251" y="708710"/>
            <a:ext cx="7927520" cy="400110"/>
          </a:xfrm>
          <a:prstGeom prst="rect">
            <a:avLst/>
          </a:prstGeom>
          <a:noFill/>
        </p:spPr>
        <p:txBody>
          <a:bodyPr wrap="square">
            <a:spAutoFit/>
          </a:bodyPr>
          <a:lstStyle/>
          <a:p>
            <a:pPr algn="ctr"/>
            <a:r>
              <a:rPr lang="en-US" sz="2000" b="1" i="1" dirty="0">
                <a:solidFill>
                  <a:srgbClr val="FF0000"/>
                </a:solidFill>
                <a:effectLst/>
                <a:ea typeface="Times New Roman" panose="02020603050405020304" pitchFamily="18" charset="0"/>
              </a:rPr>
              <a:t>Song: I see the light (Mandy Moore, Zachary Levi – Tangled OST)</a:t>
            </a:r>
            <a:endParaRPr lang="en-US" sz="2000" dirty="0">
              <a:solidFill>
                <a:srgbClr val="FF0000"/>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xmlns="" id="{C8E3462B-C744-42B8-5E94-EF6C796C10C1}"/>
              </a:ext>
            </a:extLst>
          </p:cNvPr>
          <p:cNvSpPr txBox="1"/>
          <p:nvPr/>
        </p:nvSpPr>
        <p:spPr>
          <a:xfrm>
            <a:off x="255267" y="1546820"/>
            <a:ext cx="4572000" cy="2887970"/>
          </a:xfrm>
          <a:prstGeom prst="rect">
            <a:avLst/>
          </a:prstGeom>
          <a:noFill/>
        </p:spPr>
        <p:txBody>
          <a:bodyPr wrap="square" numCol="1" rtlCol="0">
            <a:spAutoFit/>
          </a:bodyPr>
          <a:lstStyle/>
          <a:p>
            <a:pPr marL="0" marR="0" indent="0" fontAlgn="auto">
              <a:spcBef>
                <a:spcPts val="200"/>
              </a:spcBef>
              <a:spcAft>
                <a:spcPts val="200"/>
              </a:spcAft>
            </a:pPr>
            <a:r>
              <a:rPr lang="en-US" sz="2000" dirty="0">
                <a:solidFill>
                  <a:srgbClr val="202124"/>
                </a:solidFill>
                <a:effectLst/>
                <a:ea typeface="Times New Roman" panose="02020603050405020304" pitchFamily="18" charset="0"/>
              </a:rPr>
              <a:t>All those days (5) _____ down a daydream</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those years living in a blur</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that time, never truly seeing</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Things the way they were</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she's here, shining in the starlight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she's here, suddenly I know</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If she's here, it's (6) ______ clear</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I'm where I'm meant to go</a:t>
            </a:r>
            <a:endParaRPr lang="en-US" sz="2000" dirty="0">
              <a:effectLst/>
              <a:ea typeface="Times New Roman" panose="02020603050405020304" pitchFamily="18" charset="0"/>
            </a:endParaRPr>
          </a:p>
          <a:p>
            <a:pPr marL="0" marR="0" indent="-1270">
              <a:spcBef>
                <a:spcPts val="0"/>
              </a:spcBef>
              <a:spcAft>
                <a:spcPts val="0"/>
              </a:spcAft>
            </a:pPr>
            <a:endParaRPr lang="en-US" sz="2000" dirty="0">
              <a:cs typeface="Times New Roman" panose="02020603050405020304" pitchFamily="18" charset="0"/>
            </a:endParaRPr>
          </a:p>
        </p:txBody>
      </p:sp>
      <p:sp>
        <p:nvSpPr>
          <p:cNvPr id="7" name="TextBox 6">
            <a:extLst>
              <a:ext uri="{FF2B5EF4-FFF2-40B4-BE49-F238E27FC236}">
                <a16:creationId xmlns:a16="http://schemas.microsoft.com/office/drawing/2014/main" xmlns="" id="{F0396411-DAF1-BB46-7507-45E23AD241BB}"/>
              </a:ext>
            </a:extLst>
          </p:cNvPr>
          <p:cNvSpPr txBox="1"/>
          <p:nvPr/>
        </p:nvSpPr>
        <p:spPr>
          <a:xfrm>
            <a:off x="4914903" y="1540118"/>
            <a:ext cx="4064974" cy="3118803"/>
          </a:xfrm>
          <a:prstGeom prst="rect">
            <a:avLst/>
          </a:prstGeom>
          <a:noFill/>
        </p:spPr>
        <p:txBody>
          <a:bodyPr wrap="square">
            <a:spAutoFit/>
          </a:bodyPr>
          <a:lstStyle/>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at last I see the light</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it's like the fog has (7) ____</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at last I see the light</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it's like the sky is new</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it's warm and real and bright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the world has somehow shifted</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at once, everything is (8)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that I see you</a:t>
            </a:r>
            <a:endParaRPr lang="en-US" sz="2000" dirty="0">
              <a:effectLst/>
              <a:ea typeface="Times New Roman" panose="02020603050405020304" pitchFamily="18" charset="0"/>
            </a:endParaRPr>
          </a:p>
          <a:p>
            <a:pPr marL="0" marR="0" indent="-1270" fontAlgn="auto">
              <a:spcBef>
                <a:spcPts val="200"/>
              </a:spcBef>
              <a:spcAft>
                <a:spcPts val="200"/>
              </a:spcAft>
            </a:pPr>
            <a:r>
              <a:rPr lang="en-US" sz="2000" dirty="0">
                <a:solidFill>
                  <a:srgbClr val="202124"/>
                </a:solidFill>
                <a:effectLst/>
                <a:ea typeface="Times New Roman" panose="02020603050405020304" pitchFamily="18" charset="0"/>
              </a:rPr>
              <a:t>Now that I see you</a:t>
            </a:r>
            <a:endParaRPr lang="en-US" sz="2000" dirty="0">
              <a:effectLst/>
              <a:ea typeface="Times New Roman" panose="02020603050405020304" pitchFamily="18" charset="0"/>
            </a:endParaRPr>
          </a:p>
        </p:txBody>
      </p:sp>
      <p:sp>
        <p:nvSpPr>
          <p:cNvPr id="4" name="TextBox 3">
            <a:extLst>
              <a:ext uri="{FF2B5EF4-FFF2-40B4-BE49-F238E27FC236}">
                <a16:creationId xmlns:a16="http://schemas.microsoft.com/office/drawing/2014/main" xmlns="" id="{DC8E487A-B1A3-FA49-A1D1-42BB4E6B1518}"/>
              </a:ext>
            </a:extLst>
          </p:cNvPr>
          <p:cNvSpPr txBox="1"/>
          <p:nvPr/>
        </p:nvSpPr>
        <p:spPr>
          <a:xfrm>
            <a:off x="2012226" y="1584920"/>
            <a:ext cx="1126670" cy="369332"/>
          </a:xfrm>
          <a:prstGeom prst="rect">
            <a:avLst/>
          </a:prstGeom>
          <a:noFill/>
        </p:spPr>
        <p:txBody>
          <a:bodyPr wrap="square" rtlCol="0">
            <a:spAutoFit/>
          </a:bodyPr>
          <a:lstStyle/>
          <a:p>
            <a:r>
              <a:rPr lang="en-US" b="1" dirty="0">
                <a:solidFill>
                  <a:srgbClr val="0070C0"/>
                </a:solidFill>
              </a:rPr>
              <a:t>chasing</a:t>
            </a:r>
          </a:p>
        </p:txBody>
      </p:sp>
      <p:sp>
        <p:nvSpPr>
          <p:cNvPr id="8" name="TextBox 7">
            <a:extLst>
              <a:ext uri="{FF2B5EF4-FFF2-40B4-BE49-F238E27FC236}">
                <a16:creationId xmlns:a16="http://schemas.microsoft.com/office/drawing/2014/main" xmlns="" id="{8E0B8EAE-2590-E5E3-5BAA-FDEC70CE3EC3}"/>
              </a:ext>
            </a:extLst>
          </p:cNvPr>
          <p:cNvSpPr txBox="1"/>
          <p:nvPr/>
        </p:nvSpPr>
        <p:spPr>
          <a:xfrm>
            <a:off x="2272937" y="3416013"/>
            <a:ext cx="987879" cy="369332"/>
          </a:xfrm>
          <a:prstGeom prst="rect">
            <a:avLst/>
          </a:prstGeom>
          <a:noFill/>
        </p:spPr>
        <p:txBody>
          <a:bodyPr wrap="square" rtlCol="0">
            <a:spAutoFit/>
          </a:bodyPr>
          <a:lstStyle/>
          <a:p>
            <a:r>
              <a:rPr lang="en-US" b="1" dirty="0">
                <a:solidFill>
                  <a:srgbClr val="0070C0"/>
                </a:solidFill>
              </a:rPr>
              <a:t>crystal</a:t>
            </a:r>
          </a:p>
        </p:txBody>
      </p:sp>
      <p:sp>
        <p:nvSpPr>
          <p:cNvPr id="9" name="TextBox 8">
            <a:extLst>
              <a:ext uri="{FF2B5EF4-FFF2-40B4-BE49-F238E27FC236}">
                <a16:creationId xmlns:a16="http://schemas.microsoft.com/office/drawing/2014/main" xmlns="" id="{98E34314-CC43-6061-0FB9-27815441297A}"/>
              </a:ext>
            </a:extLst>
          </p:cNvPr>
          <p:cNvSpPr txBox="1"/>
          <p:nvPr/>
        </p:nvSpPr>
        <p:spPr>
          <a:xfrm>
            <a:off x="7657559" y="1926222"/>
            <a:ext cx="987879" cy="369332"/>
          </a:xfrm>
          <a:prstGeom prst="rect">
            <a:avLst/>
          </a:prstGeom>
          <a:noFill/>
        </p:spPr>
        <p:txBody>
          <a:bodyPr wrap="square" rtlCol="0">
            <a:spAutoFit/>
          </a:bodyPr>
          <a:lstStyle/>
          <a:p>
            <a:r>
              <a:rPr lang="en-US" b="1" dirty="0">
                <a:solidFill>
                  <a:srgbClr val="0070C0"/>
                </a:solidFill>
              </a:rPr>
              <a:t>lifted</a:t>
            </a:r>
          </a:p>
        </p:txBody>
      </p:sp>
      <p:sp>
        <p:nvSpPr>
          <p:cNvPr id="10" name="TextBox 9">
            <a:extLst>
              <a:ext uri="{FF2B5EF4-FFF2-40B4-BE49-F238E27FC236}">
                <a16:creationId xmlns:a16="http://schemas.microsoft.com/office/drawing/2014/main" xmlns="" id="{400179EB-9245-21B1-D3FC-1ED1EE765530}"/>
              </a:ext>
            </a:extLst>
          </p:cNvPr>
          <p:cNvSpPr txBox="1"/>
          <p:nvPr/>
        </p:nvSpPr>
        <p:spPr>
          <a:xfrm>
            <a:off x="7778389" y="3610787"/>
            <a:ext cx="1110344" cy="369332"/>
          </a:xfrm>
          <a:prstGeom prst="rect">
            <a:avLst/>
          </a:prstGeom>
          <a:noFill/>
        </p:spPr>
        <p:txBody>
          <a:bodyPr wrap="square" rtlCol="0">
            <a:spAutoFit/>
          </a:bodyPr>
          <a:lstStyle/>
          <a:p>
            <a:r>
              <a:rPr lang="en-US" b="1" dirty="0">
                <a:solidFill>
                  <a:srgbClr val="0070C0"/>
                </a:solidFill>
              </a:rPr>
              <a:t>different</a:t>
            </a:r>
          </a:p>
        </p:txBody>
      </p:sp>
    </p:spTree>
    <p:extLst>
      <p:ext uri="{BB962C8B-B14F-4D97-AF65-F5344CB8AC3E}">
        <p14:creationId xmlns:p14="http://schemas.microsoft.com/office/powerpoint/2010/main" val="8945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xmlns=""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xmlns=""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xmlns="" id="{4A7BFE80-4B77-698E-BE4F-34EAF1232090}"/>
              </a:ext>
            </a:extLst>
          </p:cNvPr>
          <p:cNvSpPr/>
          <p:nvPr/>
        </p:nvSpPr>
        <p:spPr>
          <a:xfrm>
            <a:off x="828997" y="768296"/>
            <a:ext cx="7911262" cy="707886"/>
          </a:xfrm>
          <a:prstGeom prst="rect">
            <a:avLst/>
          </a:prstGeom>
        </p:spPr>
        <p:txBody>
          <a:bodyPr wrap="square">
            <a:spAutoFit/>
          </a:bodyPr>
          <a:lstStyle/>
          <a:p>
            <a:pPr algn="just"/>
            <a:r>
              <a:rPr lang="en-US" sz="2000" b="1" kern="0" dirty="0">
                <a:effectLst/>
                <a:ea typeface="Times New Roman" panose="02020603050405020304" pitchFamily="18" charset="0"/>
                <a:cs typeface="Times New Roman" panose="02020603050405020304" pitchFamily="18" charset="0"/>
              </a:rPr>
              <a:t>Work in pairs. Answer these questions, using the information from Listening. Write NG (not given) if you cannot find the answer.</a:t>
            </a:r>
            <a:r>
              <a:rPr lang="en-US" sz="2000" b="1" kern="0" dirty="0">
                <a:solidFill>
                  <a:srgbClr val="000000"/>
                </a:solidFill>
                <a:effectLst/>
                <a:ea typeface="Times New Roman" panose="02020603050405020304" pitchFamily="18" charset="0"/>
                <a:cs typeface="Times New Roman" panose="02020603050405020304" pitchFamily="18" charset="0"/>
              </a:rPr>
              <a:t> </a:t>
            </a:r>
            <a:endParaRPr lang="en-US" sz="4000" b="1" dirty="0">
              <a:cs typeface="Times New Roman" panose="02020603050405020304" pitchFamily="18" charset="0"/>
            </a:endParaRPr>
          </a:p>
        </p:txBody>
      </p:sp>
      <p:sp>
        <p:nvSpPr>
          <p:cNvPr id="9" name="TextBox 8">
            <a:extLst>
              <a:ext uri="{FF2B5EF4-FFF2-40B4-BE49-F238E27FC236}">
                <a16:creationId xmlns:a16="http://schemas.microsoft.com/office/drawing/2014/main" xmlns="" id="{B8204718-902C-66E5-257A-601724C4F7CC}"/>
              </a:ext>
            </a:extLst>
          </p:cNvPr>
          <p:cNvSpPr txBox="1"/>
          <p:nvPr/>
        </p:nvSpPr>
        <p:spPr>
          <a:xfrm>
            <a:off x="967008" y="1709044"/>
            <a:ext cx="7635240" cy="2862322"/>
          </a:xfrm>
          <a:prstGeom prst="rect">
            <a:avLst/>
          </a:prstGeom>
          <a:noFill/>
        </p:spPr>
        <p:txBody>
          <a:bodyPr wrap="square">
            <a:spAutoFit/>
          </a:bodyPr>
          <a:lstStyle/>
          <a:p>
            <a:pPr>
              <a:spcBef>
                <a:spcPts val="300"/>
              </a:spcBef>
              <a:spcAft>
                <a:spcPts val="300"/>
              </a:spcAft>
            </a:pPr>
            <a:r>
              <a:rPr lang="en-US" sz="3200" b="1" i="0" dirty="0">
                <a:solidFill>
                  <a:srgbClr val="E45A83"/>
                </a:solidFill>
                <a:effectLst/>
                <a:latin typeface="UTMAvoBold"/>
              </a:rPr>
              <a:t>1. </a:t>
            </a:r>
            <a:r>
              <a:rPr lang="en-US" sz="3200" b="0" i="0" dirty="0">
                <a:solidFill>
                  <a:srgbClr val="000000"/>
                </a:solidFill>
                <a:effectLst/>
                <a:latin typeface="UTM-Avo"/>
              </a:rPr>
              <a:t>When and where was Walt Disney born?</a:t>
            </a:r>
          </a:p>
          <a:p>
            <a:pPr>
              <a:spcBef>
                <a:spcPts val="300"/>
              </a:spcBef>
              <a:spcAft>
                <a:spcPts val="300"/>
              </a:spcAft>
            </a:pPr>
            <a:endParaRPr lang="en-US" sz="3200" b="0" i="0" dirty="0">
              <a:solidFill>
                <a:srgbClr val="6D6E71"/>
              </a:solidFill>
              <a:effectLst/>
              <a:latin typeface="UTM-Avo"/>
            </a:endParaRPr>
          </a:p>
          <a:p>
            <a:pPr>
              <a:spcBef>
                <a:spcPts val="300"/>
              </a:spcBef>
              <a:spcAft>
                <a:spcPts val="300"/>
              </a:spcAft>
            </a:pPr>
            <a:r>
              <a:rPr lang="en-US" sz="3200" b="1" i="0" dirty="0">
                <a:solidFill>
                  <a:srgbClr val="E45A83"/>
                </a:solidFill>
                <a:effectLst/>
                <a:latin typeface="UTMAvoBold"/>
              </a:rPr>
              <a:t>2. </a:t>
            </a:r>
            <a:r>
              <a:rPr lang="en-US" sz="3200" b="0" i="0" dirty="0">
                <a:solidFill>
                  <a:srgbClr val="000000"/>
                </a:solidFill>
                <a:effectLst/>
                <a:latin typeface="UTM-Avo"/>
              </a:rPr>
              <a:t>What schools did he attend?</a:t>
            </a:r>
          </a:p>
          <a:p>
            <a:pPr>
              <a:spcBef>
                <a:spcPts val="300"/>
              </a:spcBef>
              <a:spcAft>
                <a:spcPts val="300"/>
              </a:spcAft>
            </a:pPr>
            <a:endParaRPr lang="en-US" sz="3200" b="0" i="0" dirty="0">
              <a:solidFill>
                <a:srgbClr val="6D6E71"/>
              </a:solidFill>
              <a:effectLst/>
              <a:latin typeface="UTM-Avo"/>
            </a:endParaRPr>
          </a:p>
          <a:p>
            <a:pPr>
              <a:spcBef>
                <a:spcPts val="300"/>
              </a:spcBef>
              <a:spcAft>
                <a:spcPts val="300"/>
              </a:spcAft>
            </a:pPr>
            <a:r>
              <a:rPr lang="en-US" sz="3200" b="1" i="0" dirty="0">
                <a:solidFill>
                  <a:srgbClr val="E45A83"/>
                </a:solidFill>
                <a:effectLst/>
                <a:latin typeface="UTMAvoBold"/>
              </a:rPr>
              <a:t>3. </a:t>
            </a:r>
            <a:r>
              <a:rPr lang="en-US" sz="3200" b="0" i="0" dirty="0">
                <a:solidFill>
                  <a:srgbClr val="000000"/>
                </a:solidFill>
                <a:effectLst/>
                <a:latin typeface="UTM-Avo"/>
              </a:rPr>
              <a:t>What talent did he have?</a:t>
            </a:r>
          </a:p>
        </p:txBody>
      </p:sp>
      <p:sp>
        <p:nvSpPr>
          <p:cNvPr id="12" name="TextBox 11">
            <a:extLst>
              <a:ext uri="{FF2B5EF4-FFF2-40B4-BE49-F238E27FC236}">
                <a16:creationId xmlns:a16="http://schemas.microsoft.com/office/drawing/2014/main" xmlns="" id="{AB861AFC-BEDB-F625-498E-1A91E4AC9EC7}"/>
              </a:ext>
            </a:extLst>
          </p:cNvPr>
          <p:cNvSpPr txBox="1"/>
          <p:nvPr/>
        </p:nvSpPr>
        <p:spPr>
          <a:xfrm>
            <a:off x="2646748" y="2149887"/>
            <a:ext cx="4572000" cy="584775"/>
          </a:xfrm>
          <a:prstGeom prst="rect">
            <a:avLst/>
          </a:prstGeom>
          <a:noFill/>
        </p:spPr>
        <p:txBody>
          <a:bodyPr wrap="square">
            <a:spAutoFit/>
          </a:bodyPr>
          <a:lstStyle/>
          <a:p>
            <a:r>
              <a:rPr lang="en-US" sz="3200" kern="0" dirty="0">
                <a:solidFill>
                  <a:srgbClr val="0070C0"/>
                </a:solidFill>
                <a:effectLst/>
                <a:ea typeface="Times New Roman" panose="02020603050405020304" pitchFamily="18" charset="0"/>
              </a:rPr>
              <a:t>NG</a:t>
            </a:r>
            <a:endParaRPr lang="en-US" sz="3200" dirty="0">
              <a:solidFill>
                <a:srgbClr val="0070C0"/>
              </a:solidFill>
            </a:endParaRPr>
          </a:p>
        </p:txBody>
      </p:sp>
      <p:sp>
        <p:nvSpPr>
          <p:cNvPr id="13" name="TextBox 12">
            <a:extLst>
              <a:ext uri="{FF2B5EF4-FFF2-40B4-BE49-F238E27FC236}">
                <a16:creationId xmlns:a16="http://schemas.microsoft.com/office/drawing/2014/main" xmlns="" id="{3E923C95-C087-D53D-C916-37120A4CDA56}"/>
              </a:ext>
            </a:extLst>
          </p:cNvPr>
          <p:cNvSpPr txBox="1"/>
          <p:nvPr/>
        </p:nvSpPr>
        <p:spPr>
          <a:xfrm>
            <a:off x="6720808" y="3312679"/>
            <a:ext cx="4572000" cy="584775"/>
          </a:xfrm>
          <a:prstGeom prst="rect">
            <a:avLst/>
          </a:prstGeom>
          <a:noFill/>
        </p:spPr>
        <p:txBody>
          <a:bodyPr wrap="square">
            <a:spAutoFit/>
          </a:bodyPr>
          <a:lstStyle/>
          <a:p>
            <a:r>
              <a:rPr lang="en-US" sz="3200" kern="0" dirty="0">
                <a:solidFill>
                  <a:srgbClr val="0070C0"/>
                </a:solidFill>
                <a:effectLst/>
                <a:ea typeface="Times New Roman" panose="02020603050405020304" pitchFamily="18" charset="0"/>
              </a:rPr>
              <a:t>NG</a:t>
            </a:r>
            <a:endParaRPr lang="en-US" sz="3200" dirty="0">
              <a:solidFill>
                <a:srgbClr val="0070C0"/>
              </a:solidFill>
            </a:endParaRPr>
          </a:p>
        </p:txBody>
      </p:sp>
      <p:sp>
        <p:nvSpPr>
          <p:cNvPr id="18" name="TextBox 17">
            <a:extLst>
              <a:ext uri="{FF2B5EF4-FFF2-40B4-BE49-F238E27FC236}">
                <a16:creationId xmlns:a16="http://schemas.microsoft.com/office/drawing/2014/main" xmlns="" id="{106FD138-881A-643C-57BC-2A68463F0AC8}"/>
              </a:ext>
            </a:extLst>
          </p:cNvPr>
          <p:cNvSpPr txBox="1"/>
          <p:nvPr/>
        </p:nvSpPr>
        <p:spPr>
          <a:xfrm>
            <a:off x="6316248" y="4369699"/>
            <a:ext cx="4572000" cy="584775"/>
          </a:xfrm>
          <a:prstGeom prst="rect">
            <a:avLst/>
          </a:prstGeom>
          <a:noFill/>
        </p:spPr>
        <p:txBody>
          <a:bodyPr wrap="square">
            <a:spAutoFit/>
          </a:bodyPr>
          <a:lstStyle/>
          <a:p>
            <a:r>
              <a:rPr lang="en-US" sz="3200" kern="0" dirty="0">
                <a:solidFill>
                  <a:srgbClr val="0070C0"/>
                </a:solidFill>
                <a:effectLst/>
                <a:ea typeface="Times New Roman" panose="02020603050405020304" pitchFamily="18" charset="0"/>
              </a:rPr>
              <a:t>NG</a:t>
            </a:r>
            <a:endParaRPr lang="en-US" sz="3200" dirty="0">
              <a:solidFill>
                <a:srgbClr val="0070C0"/>
              </a:solidFill>
            </a:endParaRPr>
          </a:p>
        </p:txBody>
      </p:sp>
    </p:spTree>
    <p:extLst>
      <p:ext uri="{BB962C8B-B14F-4D97-AF65-F5344CB8AC3E}">
        <p14:creationId xmlns:p14="http://schemas.microsoft.com/office/powerpoint/2010/main" val="6380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xmlns=""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xmlns=""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xmlns="" id="{4A7BFE80-4B77-698E-BE4F-34EAF1232090}"/>
              </a:ext>
            </a:extLst>
          </p:cNvPr>
          <p:cNvSpPr/>
          <p:nvPr/>
        </p:nvSpPr>
        <p:spPr>
          <a:xfrm>
            <a:off x="828997" y="768296"/>
            <a:ext cx="7911262" cy="707886"/>
          </a:xfrm>
          <a:prstGeom prst="rect">
            <a:avLst/>
          </a:prstGeom>
        </p:spPr>
        <p:txBody>
          <a:bodyPr wrap="square">
            <a:spAutoFit/>
          </a:bodyPr>
          <a:lstStyle/>
          <a:p>
            <a:pPr algn="just"/>
            <a:r>
              <a:rPr lang="en-US" sz="2000" b="1" kern="0" dirty="0">
                <a:effectLst/>
                <a:ea typeface="Times New Roman" panose="02020603050405020304" pitchFamily="18" charset="0"/>
                <a:cs typeface="Times New Roman" panose="02020603050405020304" pitchFamily="18" charset="0"/>
              </a:rPr>
              <a:t>Work in pairs. Answer these questions, using the information from Listening. Write NG (not given) if you cannot find the answer.</a:t>
            </a:r>
            <a:r>
              <a:rPr lang="en-US" sz="2000" b="1" kern="0" dirty="0">
                <a:solidFill>
                  <a:srgbClr val="000000"/>
                </a:solidFill>
                <a:effectLst/>
                <a:ea typeface="Times New Roman" panose="02020603050405020304" pitchFamily="18" charset="0"/>
                <a:cs typeface="Times New Roman" panose="02020603050405020304" pitchFamily="18" charset="0"/>
              </a:rPr>
              <a:t> </a:t>
            </a:r>
            <a:endParaRPr lang="en-US" sz="4000" b="1" dirty="0">
              <a:cs typeface="Times New Roman" panose="02020603050405020304" pitchFamily="18" charset="0"/>
            </a:endParaRPr>
          </a:p>
        </p:txBody>
      </p:sp>
      <p:sp>
        <p:nvSpPr>
          <p:cNvPr id="9" name="TextBox 8">
            <a:extLst>
              <a:ext uri="{FF2B5EF4-FFF2-40B4-BE49-F238E27FC236}">
                <a16:creationId xmlns:a16="http://schemas.microsoft.com/office/drawing/2014/main" xmlns="" id="{B8204718-902C-66E5-257A-601724C4F7CC}"/>
              </a:ext>
            </a:extLst>
          </p:cNvPr>
          <p:cNvSpPr txBox="1"/>
          <p:nvPr/>
        </p:nvSpPr>
        <p:spPr>
          <a:xfrm>
            <a:off x="510480" y="1684553"/>
            <a:ext cx="8123039" cy="3416320"/>
          </a:xfrm>
          <a:prstGeom prst="rect">
            <a:avLst/>
          </a:prstGeom>
          <a:noFill/>
        </p:spPr>
        <p:txBody>
          <a:bodyPr wrap="square">
            <a:spAutoFit/>
          </a:bodyPr>
          <a:lstStyle/>
          <a:p>
            <a:r>
              <a:rPr lang="en-US" sz="2400" b="1" dirty="0">
                <a:solidFill>
                  <a:srgbClr val="E45A83"/>
                </a:solidFill>
                <a:latin typeface="UTMAvoBold"/>
              </a:rPr>
              <a:t>4. </a:t>
            </a:r>
            <a:r>
              <a:rPr lang="en-US" sz="2400" dirty="0">
                <a:solidFill>
                  <a:srgbClr val="000000"/>
                </a:solidFill>
                <a:latin typeface="UTM-Avo"/>
              </a:rPr>
              <a:t>What were his most impressive achievements in film-making?</a:t>
            </a:r>
            <a:r>
              <a:rPr lang="en-US" sz="2400" dirty="0"/>
              <a:t> </a:t>
            </a:r>
          </a:p>
          <a:p>
            <a:endParaRPr lang="en-US" sz="2400" b="1" i="0" dirty="0">
              <a:solidFill>
                <a:srgbClr val="E45A83"/>
              </a:solidFill>
              <a:effectLst/>
              <a:latin typeface="UTMAvoBold"/>
            </a:endParaRPr>
          </a:p>
          <a:p>
            <a:endParaRPr lang="en-US" sz="2400" b="1" i="0" dirty="0">
              <a:solidFill>
                <a:srgbClr val="E45A83"/>
              </a:solidFill>
              <a:effectLst/>
              <a:latin typeface="UTMAvoBold"/>
            </a:endParaRPr>
          </a:p>
          <a:p>
            <a:r>
              <a:rPr lang="en-US" sz="2400" b="1" i="0" dirty="0">
                <a:solidFill>
                  <a:srgbClr val="E45A83"/>
                </a:solidFill>
                <a:effectLst/>
                <a:latin typeface="UTMAvoBold"/>
              </a:rPr>
              <a:t>5. </a:t>
            </a:r>
            <a:r>
              <a:rPr lang="en-US" sz="2400" b="0" i="0" dirty="0">
                <a:solidFill>
                  <a:srgbClr val="000000"/>
                </a:solidFill>
                <a:effectLst/>
                <a:latin typeface="UTM-Avo"/>
              </a:rPr>
              <a:t>What were his other achievements?</a:t>
            </a:r>
          </a:p>
          <a:p>
            <a:endParaRPr lang="en-US" sz="2400" b="0" i="0" dirty="0">
              <a:solidFill>
                <a:srgbClr val="6D6E71"/>
              </a:solidFill>
              <a:effectLst/>
              <a:latin typeface="UTM-Avo"/>
            </a:endParaRPr>
          </a:p>
          <a:p>
            <a:r>
              <a:rPr lang="en-US" sz="2400" b="1" i="0" dirty="0">
                <a:solidFill>
                  <a:srgbClr val="E45A83"/>
                </a:solidFill>
                <a:effectLst/>
                <a:latin typeface="UTMAvoBold"/>
              </a:rPr>
              <a:t>6. </a:t>
            </a:r>
            <a:r>
              <a:rPr lang="en-US" sz="2400" b="0" i="0" dirty="0">
                <a:solidFill>
                  <a:srgbClr val="000000"/>
                </a:solidFill>
                <a:effectLst/>
                <a:latin typeface="UTM-Avo"/>
              </a:rPr>
              <a:t>Was he married and how many children did he have?</a:t>
            </a:r>
          </a:p>
          <a:p>
            <a:endParaRPr lang="en-US" sz="2400" b="0" i="0" dirty="0">
              <a:solidFill>
                <a:srgbClr val="6D6E71"/>
              </a:solidFill>
              <a:effectLst/>
              <a:latin typeface="UTM-Avo"/>
            </a:endParaRPr>
          </a:p>
          <a:p>
            <a:r>
              <a:rPr lang="en-US" sz="2400" b="1" i="0" dirty="0">
                <a:solidFill>
                  <a:srgbClr val="E45A83"/>
                </a:solidFill>
                <a:effectLst/>
                <a:latin typeface="UTMAvoBold"/>
              </a:rPr>
              <a:t>7. </a:t>
            </a:r>
            <a:r>
              <a:rPr lang="en-US" sz="2400" b="0" i="0" dirty="0">
                <a:solidFill>
                  <a:srgbClr val="000000"/>
                </a:solidFill>
                <a:effectLst/>
                <a:latin typeface="UTM-Avo"/>
              </a:rPr>
              <a:t>When did he die?</a:t>
            </a:r>
            <a:r>
              <a:rPr lang="en-US" sz="2400" dirty="0"/>
              <a:t> </a:t>
            </a:r>
            <a:br>
              <a:rPr lang="en-US" sz="2400" dirty="0"/>
            </a:br>
            <a:endParaRPr lang="en-US" sz="2400" dirty="0"/>
          </a:p>
        </p:txBody>
      </p:sp>
      <p:sp>
        <p:nvSpPr>
          <p:cNvPr id="8" name="TextBox 7">
            <a:extLst>
              <a:ext uri="{FF2B5EF4-FFF2-40B4-BE49-F238E27FC236}">
                <a16:creationId xmlns:a16="http://schemas.microsoft.com/office/drawing/2014/main" xmlns="" id="{4A5F8235-88AC-4BEB-057F-3382E62281D6}"/>
              </a:ext>
            </a:extLst>
          </p:cNvPr>
          <p:cNvSpPr txBox="1"/>
          <p:nvPr/>
        </p:nvSpPr>
        <p:spPr>
          <a:xfrm>
            <a:off x="828997" y="4243669"/>
            <a:ext cx="4572000" cy="461665"/>
          </a:xfrm>
          <a:prstGeom prst="rect">
            <a:avLst/>
          </a:prstGeom>
          <a:noFill/>
        </p:spPr>
        <p:txBody>
          <a:bodyPr wrap="square">
            <a:spAutoFit/>
          </a:bodyPr>
          <a:lstStyle/>
          <a:p>
            <a:r>
              <a:rPr lang="en-US" sz="2400" kern="0" dirty="0">
                <a:solidFill>
                  <a:srgbClr val="0070C0"/>
                </a:solidFill>
                <a:effectLst/>
                <a:ea typeface="Times New Roman" panose="02020603050405020304" pitchFamily="18" charset="0"/>
              </a:rPr>
              <a:t>NG</a:t>
            </a:r>
            <a:endParaRPr lang="en-US" sz="2400" dirty="0">
              <a:solidFill>
                <a:srgbClr val="0070C0"/>
              </a:solidFill>
            </a:endParaRPr>
          </a:p>
        </p:txBody>
      </p:sp>
      <p:sp>
        <p:nvSpPr>
          <p:cNvPr id="10" name="TextBox 9">
            <a:extLst>
              <a:ext uri="{FF2B5EF4-FFF2-40B4-BE49-F238E27FC236}">
                <a16:creationId xmlns:a16="http://schemas.microsoft.com/office/drawing/2014/main" xmlns="" id="{AF08ADE7-CC9F-C2E1-F369-A2BABC21AD9B}"/>
              </a:ext>
            </a:extLst>
          </p:cNvPr>
          <p:cNvSpPr txBox="1"/>
          <p:nvPr/>
        </p:nvSpPr>
        <p:spPr>
          <a:xfrm>
            <a:off x="3627326" y="4625065"/>
            <a:ext cx="4572000" cy="461665"/>
          </a:xfrm>
          <a:prstGeom prst="rect">
            <a:avLst/>
          </a:prstGeom>
          <a:noFill/>
        </p:spPr>
        <p:txBody>
          <a:bodyPr wrap="square">
            <a:spAutoFit/>
          </a:bodyPr>
          <a:lstStyle/>
          <a:p>
            <a:r>
              <a:rPr lang="en-US" sz="2400" kern="0" dirty="0">
                <a:solidFill>
                  <a:srgbClr val="0070C0"/>
                </a:solidFill>
                <a:effectLst/>
                <a:ea typeface="Times New Roman" panose="02020603050405020304" pitchFamily="18" charset="0"/>
              </a:rPr>
              <a:t>NG</a:t>
            </a:r>
            <a:endParaRPr lang="en-US" sz="2400" dirty="0">
              <a:solidFill>
                <a:srgbClr val="0070C0"/>
              </a:solidFill>
            </a:endParaRPr>
          </a:p>
        </p:txBody>
      </p:sp>
      <p:sp>
        <p:nvSpPr>
          <p:cNvPr id="11" name="TextBox 10">
            <a:extLst>
              <a:ext uri="{FF2B5EF4-FFF2-40B4-BE49-F238E27FC236}">
                <a16:creationId xmlns:a16="http://schemas.microsoft.com/office/drawing/2014/main" xmlns="" id="{DBC82E0C-DEF5-4B6D-CCC9-983C48AD4704}"/>
              </a:ext>
            </a:extLst>
          </p:cNvPr>
          <p:cNvSpPr txBox="1"/>
          <p:nvPr/>
        </p:nvSpPr>
        <p:spPr>
          <a:xfrm>
            <a:off x="828997" y="3523072"/>
            <a:ext cx="5596658" cy="461665"/>
          </a:xfrm>
          <a:prstGeom prst="rect">
            <a:avLst/>
          </a:prstGeom>
          <a:noFill/>
        </p:spPr>
        <p:txBody>
          <a:bodyPr wrap="square">
            <a:spAutoFit/>
          </a:bodyPr>
          <a:lstStyle/>
          <a:p>
            <a:r>
              <a:rPr lang="en-US" sz="2400" kern="0" dirty="0">
                <a:solidFill>
                  <a:srgbClr val="0070C0"/>
                </a:solidFill>
                <a:effectLst/>
                <a:ea typeface="Times New Roman" panose="02020603050405020304" pitchFamily="18" charset="0"/>
              </a:rPr>
              <a:t>He created the Disneyland theme park.</a:t>
            </a:r>
            <a:endParaRPr lang="en-US" sz="2400" dirty="0">
              <a:solidFill>
                <a:srgbClr val="0070C0"/>
              </a:solidFill>
            </a:endParaRPr>
          </a:p>
        </p:txBody>
      </p:sp>
      <p:sp>
        <p:nvSpPr>
          <p:cNvPr id="15" name="TextBox 14">
            <a:extLst>
              <a:ext uri="{FF2B5EF4-FFF2-40B4-BE49-F238E27FC236}">
                <a16:creationId xmlns:a16="http://schemas.microsoft.com/office/drawing/2014/main" xmlns="" id="{6BB18F34-A449-7F39-CBBF-36E7E16A0C7E}"/>
              </a:ext>
            </a:extLst>
          </p:cNvPr>
          <p:cNvSpPr txBox="1"/>
          <p:nvPr/>
        </p:nvSpPr>
        <p:spPr>
          <a:xfrm>
            <a:off x="443197" y="2415419"/>
            <a:ext cx="8517677" cy="830997"/>
          </a:xfrm>
          <a:prstGeom prst="rect">
            <a:avLst/>
          </a:prstGeom>
          <a:noFill/>
        </p:spPr>
        <p:txBody>
          <a:bodyPr wrap="square">
            <a:spAutoFit/>
          </a:bodyPr>
          <a:lstStyle/>
          <a:p>
            <a:pPr indent="-1270"/>
            <a:r>
              <a:rPr lang="en-US" sz="2400" dirty="0">
                <a:solidFill>
                  <a:srgbClr val="0070C0"/>
                </a:solidFill>
                <a:ea typeface="Times New Roman" panose="02020603050405020304" pitchFamily="18" charset="0"/>
              </a:rPr>
              <a:t>He created Mickey Mouse, and produced successful animated films such as Snow White and the Seven Dwarfs. He also won 26 Oscars.</a:t>
            </a:r>
            <a:endParaRPr lang="en-US" sz="2400"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4120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xmlns=""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xmlns=""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xmlns="" id="{4A7BFE80-4B77-698E-BE4F-34EAF1232090}"/>
              </a:ext>
            </a:extLst>
          </p:cNvPr>
          <p:cNvSpPr/>
          <p:nvPr/>
        </p:nvSpPr>
        <p:spPr>
          <a:xfrm>
            <a:off x="828997" y="768296"/>
            <a:ext cx="7911262" cy="830997"/>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rPr>
              <a:t>Read some facts about Walt Disney. Then work in pairs to answer all the questions in Task 1. </a:t>
            </a:r>
            <a:endParaRPr lang="en-US" sz="2400" b="1" dirty="0">
              <a:cs typeface="Times New Roman" panose="02020603050405020304" pitchFamily="18" charset="0"/>
            </a:endParaRPr>
          </a:p>
        </p:txBody>
      </p:sp>
      <p:sp>
        <p:nvSpPr>
          <p:cNvPr id="7" name="TextBox 6">
            <a:extLst>
              <a:ext uri="{FF2B5EF4-FFF2-40B4-BE49-F238E27FC236}">
                <a16:creationId xmlns:a16="http://schemas.microsoft.com/office/drawing/2014/main" xmlns="" id="{87572343-E2AB-3A08-79C3-B80CF9A4A8CC}"/>
              </a:ext>
            </a:extLst>
          </p:cNvPr>
          <p:cNvSpPr txBox="1"/>
          <p:nvPr/>
        </p:nvSpPr>
        <p:spPr>
          <a:xfrm>
            <a:off x="623138" y="1589012"/>
            <a:ext cx="7911262" cy="3570208"/>
          </a:xfrm>
          <a:prstGeom prst="rect">
            <a:avLst/>
          </a:prstGeom>
          <a:noFill/>
        </p:spPr>
        <p:txBody>
          <a:bodyPr wrap="square">
            <a:spAutoFit/>
          </a:bodyPr>
          <a:lstStyle/>
          <a:p>
            <a:pPr>
              <a:spcBef>
                <a:spcPts val="300"/>
              </a:spcBef>
              <a:spcAft>
                <a:spcPts val="300"/>
              </a:spcAft>
            </a:pPr>
            <a:r>
              <a:rPr lang="en-US" sz="2800" b="1" i="0" dirty="0">
                <a:solidFill>
                  <a:srgbClr val="E45A83"/>
                </a:solidFill>
                <a:effectLst/>
                <a:latin typeface="UTMAvoBold"/>
              </a:rPr>
              <a:t>1. </a:t>
            </a:r>
            <a:r>
              <a:rPr lang="en-US" sz="2800" b="0" i="0" dirty="0">
                <a:solidFill>
                  <a:srgbClr val="000000"/>
                </a:solidFill>
                <a:effectLst/>
                <a:latin typeface="UTM-Avo"/>
              </a:rPr>
              <a:t>When and where was Walt Disney born?</a:t>
            </a:r>
          </a:p>
          <a:p>
            <a:pPr>
              <a:spcBef>
                <a:spcPts val="300"/>
              </a:spcBef>
              <a:spcAft>
                <a:spcPts val="300"/>
              </a:spcAft>
            </a:pPr>
            <a:endParaRPr lang="en-US" sz="2800" b="0" i="0" dirty="0">
              <a:solidFill>
                <a:srgbClr val="6D6E71"/>
              </a:solidFill>
              <a:effectLst/>
              <a:latin typeface="UTM-Avo"/>
            </a:endParaRPr>
          </a:p>
          <a:p>
            <a:pPr>
              <a:spcBef>
                <a:spcPts val="300"/>
              </a:spcBef>
              <a:spcAft>
                <a:spcPts val="300"/>
              </a:spcAft>
            </a:pPr>
            <a:r>
              <a:rPr lang="en-US" sz="2800" b="1" i="0" dirty="0">
                <a:solidFill>
                  <a:srgbClr val="E45A83"/>
                </a:solidFill>
                <a:effectLst/>
                <a:latin typeface="UTMAvoBold"/>
              </a:rPr>
              <a:t>2. </a:t>
            </a:r>
            <a:r>
              <a:rPr lang="en-US" sz="2800" b="0" i="0" dirty="0">
                <a:solidFill>
                  <a:srgbClr val="000000"/>
                </a:solidFill>
                <a:effectLst/>
                <a:latin typeface="UTM-Avo"/>
              </a:rPr>
              <a:t>What schools did he attend?</a:t>
            </a:r>
          </a:p>
          <a:p>
            <a:pPr>
              <a:spcBef>
                <a:spcPts val="300"/>
              </a:spcBef>
              <a:spcAft>
                <a:spcPts val="300"/>
              </a:spcAft>
            </a:pPr>
            <a:endParaRPr lang="en-US" sz="2800" b="0" i="0" dirty="0">
              <a:solidFill>
                <a:srgbClr val="6D6E71"/>
              </a:solidFill>
              <a:effectLst/>
              <a:latin typeface="UTM-Avo"/>
            </a:endParaRPr>
          </a:p>
          <a:p>
            <a:pPr>
              <a:spcBef>
                <a:spcPts val="300"/>
              </a:spcBef>
              <a:spcAft>
                <a:spcPts val="300"/>
              </a:spcAft>
            </a:pPr>
            <a:endParaRPr lang="en-US" sz="2800" b="1" i="0" dirty="0">
              <a:solidFill>
                <a:srgbClr val="E45A83"/>
              </a:solidFill>
              <a:effectLst/>
              <a:latin typeface="UTMAvoBold"/>
            </a:endParaRPr>
          </a:p>
          <a:p>
            <a:pPr>
              <a:spcBef>
                <a:spcPts val="300"/>
              </a:spcBef>
              <a:spcAft>
                <a:spcPts val="300"/>
              </a:spcAft>
            </a:pPr>
            <a:r>
              <a:rPr lang="en-US" sz="2800" b="1" i="0" dirty="0">
                <a:solidFill>
                  <a:srgbClr val="E45A83"/>
                </a:solidFill>
                <a:effectLst/>
                <a:latin typeface="UTMAvoBold"/>
              </a:rPr>
              <a:t>3. </a:t>
            </a:r>
            <a:r>
              <a:rPr lang="en-US" sz="2800" b="0" i="0" dirty="0">
                <a:solidFill>
                  <a:srgbClr val="000000"/>
                </a:solidFill>
                <a:effectLst/>
                <a:latin typeface="UTM-Avo"/>
              </a:rPr>
              <a:t>What talent did he have?</a:t>
            </a:r>
          </a:p>
          <a:p>
            <a:pPr>
              <a:spcBef>
                <a:spcPts val="300"/>
              </a:spcBef>
              <a:spcAft>
                <a:spcPts val="300"/>
              </a:spcAft>
            </a:pPr>
            <a:endParaRPr lang="en-US" sz="2800" b="0" i="0" dirty="0">
              <a:solidFill>
                <a:srgbClr val="000000"/>
              </a:solidFill>
              <a:effectLst/>
              <a:latin typeface="UTM-Avo"/>
            </a:endParaRPr>
          </a:p>
        </p:txBody>
      </p:sp>
      <p:sp>
        <p:nvSpPr>
          <p:cNvPr id="8" name="TextBox 7">
            <a:extLst>
              <a:ext uri="{FF2B5EF4-FFF2-40B4-BE49-F238E27FC236}">
                <a16:creationId xmlns:a16="http://schemas.microsoft.com/office/drawing/2014/main" xmlns="" id="{57066E29-E472-A743-543A-DA3A2497F320}"/>
              </a:ext>
            </a:extLst>
          </p:cNvPr>
          <p:cNvSpPr txBox="1"/>
          <p:nvPr/>
        </p:nvSpPr>
        <p:spPr>
          <a:xfrm>
            <a:off x="990600" y="1996785"/>
            <a:ext cx="5304692" cy="523220"/>
          </a:xfrm>
          <a:prstGeom prst="rect">
            <a:avLst/>
          </a:prstGeom>
          <a:noFill/>
        </p:spPr>
        <p:txBody>
          <a:bodyPr wrap="square">
            <a:spAutoFit/>
          </a:bodyPr>
          <a:lstStyle/>
          <a:p>
            <a:r>
              <a:rPr lang="en-US" sz="2800" dirty="0">
                <a:solidFill>
                  <a:srgbClr val="0070C0"/>
                </a:solidFill>
              </a:rPr>
              <a:t>He was born in Chicago in 1901. </a:t>
            </a:r>
          </a:p>
        </p:txBody>
      </p:sp>
      <p:sp>
        <p:nvSpPr>
          <p:cNvPr id="11" name="TextBox 10">
            <a:extLst>
              <a:ext uri="{FF2B5EF4-FFF2-40B4-BE49-F238E27FC236}">
                <a16:creationId xmlns:a16="http://schemas.microsoft.com/office/drawing/2014/main" xmlns="" id="{87B4680B-46A1-7439-5E40-C8BAB21F7465}"/>
              </a:ext>
            </a:extLst>
          </p:cNvPr>
          <p:cNvSpPr txBox="1"/>
          <p:nvPr/>
        </p:nvSpPr>
        <p:spPr>
          <a:xfrm>
            <a:off x="925772" y="3169474"/>
            <a:ext cx="7711558" cy="954107"/>
          </a:xfrm>
          <a:prstGeom prst="rect">
            <a:avLst/>
          </a:prstGeom>
          <a:noFill/>
        </p:spPr>
        <p:txBody>
          <a:bodyPr wrap="square">
            <a:spAutoFit/>
          </a:bodyPr>
          <a:lstStyle/>
          <a:p>
            <a:r>
              <a:rPr lang="en-US" sz="2800" dirty="0">
                <a:solidFill>
                  <a:srgbClr val="0070C0"/>
                </a:solidFill>
              </a:rPr>
              <a:t>He attended Brenton Grammar School, but dropped out at the age of 16.</a:t>
            </a:r>
          </a:p>
        </p:txBody>
      </p:sp>
      <p:sp>
        <p:nvSpPr>
          <p:cNvPr id="20" name="TextBox 19">
            <a:extLst>
              <a:ext uri="{FF2B5EF4-FFF2-40B4-BE49-F238E27FC236}">
                <a16:creationId xmlns:a16="http://schemas.microsoft.com/office/drawing/2014/main" xmlns="" id="{6D3E0813-6E4A-74C3-A0E6-B8A6DC7268B2}"/>
              </a:ext>
            </a:extLst>
          </p:cNvPr>
          <p:cNvSpPr txBox="1"/>
          <p:nvPr/>
        </p:nvSpPr>
        <p:spPr>
          <a:xfrm>
            <a:off x="925772" y="4511440"/>
            <a:ext cx="6277708" cy="523220"/>
          </a:xfrm>
          <a:prstGeom prst="rect">
            <a:avLst/>
          </a:prstGeom>
          <a:noFill/>
        </p:spPr>
        <p:txBody>
          <a:bodyPr wrap="square">
            <a:spAutoFit/>
          </a:bodyPr>
          <a:lstStyle/>
          <a:p>
            <a:pPr marL="0" marR="0" indent="-1270">
              <a:spcBef>
                <a:spcPts val="0"/>
              </a:spcBef>
              <a:spcAft>
                <a:spcPts val="0"/>
              </a:spcAft>
            </a:pPr>
            <a:r>
              <a:rPr lang="en-US" sz="2800" dirty="0">
                <a:solidFill>
                  <a:srgbClr val="0070C0"/>
                </a:solidFill>
                <a:effectLst/>
                <a:ea typeface="Times New Roman" panose="02020603050405020304" pitchFamily="18" charset="0"/>
                <a:cs typeface="Times New Roman" panose="02020603050405020304" pitchFamily="18" charset="0"/>
              </a:rPr>
              <a:t>He had talent for drawing and painting.</a:t>
            </a:r>
          </a:p>
        </p:txBody>
      </p:sp>
    </p:spTree>
    <p:extLst>
      <p:ext uri="{BB962C8B-B14F-4D97-AF65-F5344CB8AC3E}">
        <p14:creationId xmlns:p14="http://schemas.microsoft.com/office/powerpoint/2010/main" val="26434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xmlns=""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xmlns=""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xmlns="" id="{4A7BFE80-4B77-698E-BE4F-34EAF1232090}"/>
              </a:ext>
            </a:extLst>
          </p:cNvPr>
          <p:cNvSpPr/>
          <p:nvPr/>
        </p:nvSpPr>
        <p:spPr>
          <a:xfrm>
            <a:off x="828997" y="768296"/>
            <a:ext cx="7911262" cy="830997"/>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rPr>
              <a:t>Read some facts about Walt Disney. Then work in pairs to answer all the questions in Task 1. </a:t>
            </a:r>
            <a:endParaRPr lang="en-US" sz="2400" b="1" dirty="0">
              <a:cs typeface="Times New Roman" panose="02020603050405020304" pitchFamily="18" charset="0"/>
            </a:endParaRPr>
          </a:p>
        </p:txBody>
      </p:sp>
      <p:sp>
        <p:nvSpPr>
          <p:cNvPr id="10" name="TextBox 9">
            <a:extLst>
              <a:ext uri="{FF2B5EF4-FFF2-40B4-BE49-F238E27FC236}">
                <a16:creationId xmlns:a16="http://schemas.microsoft.com/office/drawing/2014/main" xmlns="" id="{C4CAF342-4E1B-0717-1763-20080F650F57}"/>
              </a:ext>
            </a:extLst>
          </p:cNvPr>
          <p:cNvSpPr txBox="1"/>
          <p:nvPr/>
        </p:nvSpPr>
        <p:spPr>
          <a:xfrm>
            <a:off x="592218" y="2007593"/>
            <a:ext cx="7911262" cy="2062103"/>
          </a:xfrm>
          <a:prstGeom prst="rect">
            <a:avLst/>
          </a:prstGeom>
          <a:noFill/>
        </p:spPr>
        <p:txBody>
          <a:bodyPr wrap="square">
            <a:spAutoFit/>
          </a:bodyPr>
          <a:lstStyle/>
          <a:p>
            <a:r>
              <a:rPr lang="en-US" sz="3200" b="1" i="0" dirty="0">
                <a:solidFill>
                  <a:srgbClr val="E45A83"/>
                </a:solidFill>
                <a:effectLst/>
                <a:latin typeface="UTMAvoBold"/>
              </a:rPr>
              <a:t>6. </a:t>
            </a:r>
            <a:r>
              <a:rPr lang="en-US" sz="3200" b="0" i="0" dirty="0">
                <a:solidFill>
                  <a:srgbClr val="000000"/>
                </a:solidFill>
                <a:effectLst/>
                <a:latin typeface="UTM-Avo"/>
              </a:rPr>
              <a:t>Was he married and how many children did he have?</a:t>
            </a:r>
          </a:p>
          <a:p>
            <a:endParaRPr lang="en-US" sz="3200" b="0" i="0" dirty="0">
              <a:solidFill>
                <a:srgbClr val="6D6E71"/>
              </a:solidFill>
              <a:effectLst/>
              <a:latin typeface="UTM-Avo"/>
            </a:endParaRPr>
          </a:p>
          <a:p>
            <a:r>
              <a:rPr lang="en-US" sz="3200" b="1" i="0" dirty="0">
                <a:solidFill>
                  <a:srgbClr val="E45A83"/>
                </a:solidFill>
                <a:effectLst/>
                <a:latin typeface="UTMAvoBold"/>
              </a:rPr>
              <a:t>7. </a:t>
            </a:r>
            <a:r>
              <a:rPr lang="en-US" sz="3200" b="0" i="0" dirty="0">
                <a:solidFill>
                  <a:srgbClr val="000000"/>
                </a:solidFill>
                <a:effectLst/>
                <a:latin typeface="UTM-Avo"/>
              </a:rPr>
              <a:t>When did he die?</a:t>
            </a:r>
            <a:r>
              <a:rPr lang="en-US" sz="3200" dirty="0"/>
              <a:t> </a:t>
            </a:r>
          </a:p>
        </p:txBody>
      </p:sp>
      <p:sp>
        <p:nvSpPr>
          <p:cNvPr id="15" name="TextBox 14">
            <a:extLst>
              <a:ext uri="{FF2B5EF4-FFF2-40B4-BE49-F238E27FC236}">
                <a16:creationId xmlns:a16="http://schemas.microsoft.com/office/drawing/2014/main" xmlns="" id="{11C117C9-FC52-837B-5907-8C3A8B96AB4E}"/>
              </a:ext>
            </a:extLst>
          </p:cNvPr>
          <p:cNvSpPr txBox="1"/>
          <p:nvPr/>
        </p:nvSpPr>
        <p:spPr>
          <a:xfrm>
            <a:off x="918788" y="2960143"/>
            <a:ext cx="7632994" cy="584775"/>
          </a:xfrm>
          <a:prstGeom prst="rect">
            <a:avLst/>
          </a:prstGeom>
          <a:noFill/>
        </p:spPr>
        <p:txBody>
          <a:bodyPr wrap="square">
            <a:spAutoFit/>
          </a:bodyPr>
          <a:lstStyle/>
          <a:p>
            <a:pPr marL="0" marR="0" indent="-1270">
              <a:spcBef>
                <a:spcPts val="0"/>
              </a:spcBef>
              <a:spcAft>
                <a:spcPts val="0"/>
              </a:spcAft>
            </a:pPr>
            <a:r>
              <a:rPr lang="en-US" sz="3200" dirty="0">
                <a:solidFill>
                  <a:srgbClr val="0070C0"/>
                </a:solidFill>
                <a:effectLst/>
                <a:ea typeface="Times New Roman" panose="02020603050405020304" pitchFamily="18" charset="0"/>
              </a:rPr>
              <a:t>Yes, he was married and had two children. </a:t>
            </a:r>
          </a:p>
        </p:txBody>
      </p:sp>
      <p:sp>
        <p:nvSpPr>
          <p:cNvPr id="18" name="TextBox 17">
            <a:extLst>
              <a:ext uri="{FF2B5EF4-FFF2-40B4-BE49-F238E27FC236}">
                <a16:creationId xmlns:a16="http://schemas.microsoft.com/office/drawing/2014/main" xmlns="" id="{A3F31D3F-292E-C249-EA8F-3897404A17FF}"/>
              </a:ext>
            </a:extLst>
          </p:cNvPr>
          <p:cNvSpPr txBox="1"/>
          <p:nvPr/>
        </p:nvSpPr>
        <p:spPr>
          <a:xfrm>
            <a:off x="1017726" y="4054307"/>
            <a:ext cx="4572000" cy="584775"/>
          </a:xfrm>
          <a:prstGeom prst="rect">
            <a:avLst/>
          </a:prstGeom>
          <a:noFill/>
        </p:spPr>
        <p:txBody>
          <a:bodyPr wrap="square">
            <a:spAutoFit/>
          </a:bodyPr>
          <a:lstStyle/>
          <a:p>
            <a:pPr marL="0" marR="0" indent="-1270">
              <a:spcBef>
                <a:spcPts val="0"/>
              </a:spcBef>
              <a:spcAft>
                <a:spcPts val="0"/>
              </a:spcAft>
            </a:pPr>
            <a:r>
              <a:rPr lang="en-US" sz="3200" dirty="0">
                <a:solidFill>
                  <a:srgbClr val="0070C0"/>
                </a:solidFill>
                <a:effectLst/>
                <a:ea typeface="Times New Roman" panose="02020603050405020304" pitchFamily="18" charset="0"/>
                <a:cs typeface="Times New Roman" panose="02020603050405020304" pitchFamily="18" charset="0"/>
              </a:rPr>
              <a:t>He died in 1966.</a:t>
            </a:r>
          </a:p>
        </p:txBody>
      </p:sp>
    </p:spTree>
    <p:extLst>
      <p:ext uri="{BB962C8B-B14F-4D97-AF65-F5344CB8AC3E}">
        <p14:creationId xmlns:p14="http://schemas.microsoft.com/office/powerpoint/2010/main" val="35780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cs typeface="Arial" panose="020B0604020202020204" pitchFamily="34" charset="0"/>
              </a:rPr>
              <a:t>WHILE-WRITING</a:t>
            </a:r>
          </a:p>
        </p:txBody>
      </p:sp>
      <p:sp>
        <p:nvSpPr>
          <p:cNvPr id="2" name="Rounded Rectangle 7">
            <a:extLst>
              <a:ext uri="{FF2B5EF4-FFF2-40B4-BE49-F238E27FC236}">
                <a16:creationId xmlns:a16="http://schemas.microsoft.com/office/drawing/2014/main" xmlns="" id="{917F6471-5CB6-11D2-4585-7632FA9F3B87}"/>
              </a:ext>
            </a:extLst>
          </p:cNvPr>
          <p:cNvSpPr/>
          <p:nvPr/>
        </p:nvSpPr>
        <p:spPr>
          <a:xfrm>
            <a:off x="403741" y="727574"/>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xmlns="" id="{535E2CFB-B713-EF39-A01D-8A5AC43DF1BD}"/>
              </a:ext>
            </a:extLst>
          </p:cNvPr>
          <p:cNvSpPr txBox="1"/>
          <p:nvPr/>
        </p:nvSpPr>
        <p:spPr>
          <a:xfrm>
            <a:off x="403741" y="646743"/>
            <a:ext cx="35999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xmlns="" id="{4A7BFE80-4B77-698E-BE4F-34EAF1232090}"/>
              </a:ext>
            </a:extLst>
          </p:cNvPr>
          <p:cNvSpPr/>
          <p:nvPr/>
        </p:nvSpPr>
        <p:spPr>
          <a:xfrm>
            <a:off x="804299" y="769794"/>
            <a:ext cx="8120888" cy="400110"/>
          </a:xfrm>
          <a:prstGeom prst="rect">
            <a:avLst/>
          </a:prstGeom>
        </p:spPr>
        <p:txBody>
          <a:bodyPr wrap="square">
            <a:spAutoFit/>
          </a:bodyPr>
          <a:lstStyle/>
          <a:p>
            <a:pPr marL="0" marR="0" indent="0" fontAlgn="auto">
              <a:spcBef>
                <a:spcPts val="0"/>
              </a:spcBef>
              <a:spcAft>
                <a:spcPts val="0"/>
              </a:spcAft>
            </a:pPr>
            <a:r>
              <a:rPr lang="en-US" sz="2000" b="1" kern="0" dirty="0">
                <a:solidFill>
                  <a:srgbClr val="000000"/>
                </a:solidFill>
                <a:effectLst/>
                <a:ea typeface="Times New Roman" panose="02020603050405020304" pitchFamily="18" charset="0"/>
                <a:cs typeface="Times New Roman" panose="02020603050405020304" pitchFamily="18" charset="0"/>
              </a:rPr>
              <a:t>Write a biography (180 words) of Walt Disney.</a:t>
            </a:r>
            <a:endParaRPr lang="en-US" sz="2000" b="1" dirty="0">
              <a:cs typeface="Times New Roman" panose="02020603050405020304" pitchFamily="18" charset="0"/>
            </a:endParaRPr>
          </a:p>
        </p:txBody>
      </p:sp>
      <p:pic>
        <p:nvPicPr>
          <p:cNvPr id="8" name="Picture 7">
            <a:extLst>
              <a:ext uri="{FF2B5EF4-FFF2-40B4-BE49-F238E27FC236}">
                <a16:creationId xmlns:a16="http://schemas.microsoft.com/office/drawing/2014/main" xmlns="" id="{9C692D1C-1963-9B11-928F-C83E641A5A0E}"/>
              </a:ext>
            </a:extLst>
          </p:cNvPr>
          <p:cNvPicPr>
            <a:picLocks noChangeAspect="1"/>
          </p:cNvPicPr>
          <p:nvPr/>
        </p:nvPicPr>
        <p:blipFill>
          <a:blip r:embed="rId2"/>
          <a:stretch>
            <a:fillRect/>
          </a:stretch>
        </p:blipFill>
        <p:spPr>
          <a:xfrm>
            <a:off x="1525121" y="1175966"/>
            <a:ext cx="6093758" cy="3915920"/>
          </a:xfrm>
          <a:prstGeom prst="rect">
            <a:avLst/>
          </a:prstGeom>
        </p:spPr>
      </p:pic>
    </p:spTree>
    <p:extLst>
      <p:ext uri="{BB962C8B-B14F-4D97-AF65-F5344CB8AC3E}">
        <p14:creationId xmlns:p14="http://schemas.microsoft.com/office/powerpoint/2010/main" val="4289893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1849</TotalTime>
  <Words>732</Words>
  <Application>Microsoft Office PowerPoint</Application>
  <PresentationFormat>On-screen Show (16:9)</PresentationFormat>
  <Paragraphs>112</Paragraphs>
  <Slides>15</Slides>
  <Notes>1</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Bill Gates</cp:lastModifiedBy>
  <cp:revision>78</cp:revision>
  <dcterms:created xsi:type="dcterms:W3CDTF">2020-12-09T02:04:09Z</dcterms:created>
  <dcterms:modified xsi:type="dcterms:W3CDTF">2025-09-13T08:07:27Z</dcterms:modified>
</cp:coreProperties>
</file>