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70" r:id="rId2"/>
    <p:sldId id="274" r:id="rId3"/>
    <p:sldId id="273" r:id="rId4"/>
    <p:sldId id="362" r:id="rId5"/>
    <p:sldId id="363" r:id="rId6"/>
    <p:sldId id="364" r:id="rId7"/>
    <p:sldId id="365" r:id="rId8"/>
    <p:sldId id="366" r:id="rId9"/>
    <p:sldId id="367" r:id="rId10"/>
    <p:sldId id="375" r:id="rId11"/>
    <p:sldId id="357" r:id="rId12"/>
    <p:sldId id="369" r:id="rId13"/>
    <p:sldId id="372" r:id="rId14"/>
    <p:sldId id="373" r:id="rId15"/>
    <p:sldId id="374" r:id="rId16"/>
    <p:sldId id="358" r:id="rId17"/>
    <p:sldId id="325" r:id="rId18"/>
    <p:sldId id="317" r:id="rId19"/>
    <p:sldId id="272"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640"/>
    <a:srgbClr val="E45983"/>
    <a:srgbClr val="FF9801"/>
    <a:srgbClr val="FFCCFF"/>
    <a:srgbClr val="A493C6"/>
    <a:srgbClr val="D0DEEC"/>
    <a:srgbClr val="6593C3"/>
    <a:srgbClr val="F7DADE"/>
    <a:srgbClr val="0FB7BD"/>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918" autoAdjust="0"/>
  </p:normalViewPr>
  <p:slideViewPr>
    <p:cSldViewPr snapToGrid="0" showGuides="1">
      <p:cViewPr>
        <p:scale>
          <a:sx n="105" d="100"/>
          <a:sy n="105" d="100"/>
        </p:scale>
        <p:origin x="-90" y="-600"/>
      </p:cViewPr>
      <p:guideLst>
        <p:guide orient="horz" pos="216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13/09/2025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2770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818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8106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8961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63205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00756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59602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13/09/2025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13/09/2025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13/09/2025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13/09/2025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13/09/2025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13/09/2025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13/09/2025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3226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60173"/>
            <a:ext cx="8677141" cy="4131898"/>
          </a:xfrm>
          <a:prstGeom prst="rect">
            <a:avLst/>
          </a:prstGeom>
          <a:noFill/>
        </p:spPr>
        <p:txBody>
          <a:bodyPr wrap="square" lIns="68579" tIns="34289" rIns="68579" bIns="34289">
            <a:spAutoFit/>
          </a:bodyPr>
          <a:lstStyle/>
          <a:p>
            <a:r>
              <a:rPr lang="en-US" sz="2400" b="1" dirty="0" smtClean="0">
                <a:cs typeface="Arial" panose="020B0604020202020204" pitchFamily="34" charset="0"/>
              </a:rPr>
              <a:t>1. </a:t>
            </a:r>
            <a:r>
              <a:rPr lang="pt-BR" sz="2400" b="1" dirty="0">
                <a:cs typeface="Arial" panose="020B0604020202020204" pitchFamily="34" charset="0"/>
              </a:rPr>
              <a:t>military </a:t>
            </a:r>
            <a:r>
              <a:rPr lang="pt-BR" sz="2400" b="1" dirty="0">
                <a:solidFill>
                  <a:srgbClr val="FF0000"/>
                </a:solidFill>
                <a:cs typeface="Arial" panose="020B0604020202020204" pitchFamily="34" charset="0"/>
              </a:rPr>
              <a:t>/ˈmɪlətri/ </a:t>
            </a:r>
            <a:r>
              <a:rPr lang="pt-BR" sz="2400" b="1" dirty="0">
                <a:cs typeface="Arial" panose="020B0604020202020204" pitchFamily="34" charset="0"/>
              </a:rPr>
              <a:t>(adj) quân </a:t>
            </a:r>
            <a:r>
              <a:rPr lang="pt-BR" sz="2400" b="1" dirty="0" smtClean="0">
                <a:cs typeface="Arial" panose="020B0604020202020204" pitchFamily="34" charset="0"/>
              </a:rPr>
              <a:t>sự</a:t>
            </a:r>
            <a:endParaRPr lang="pt-BR" sz="2400" b="1" dirty="0" smtClean="0">
              <a:cs typeface="Arial" panose="020B0604020202020204" pitchFamily="34" charset="0"/>
            </a:endParaRPr>
          </a:p>
          <a:p>
            <a:r>
              <a:rPr lang="en-US" sz="2400" b="1" dirty="0" smtClean="0">
                <a:cs typeface="Arial" panose="020B0604020202020204" pitchFamily="34" charset="0"/>
              </a:rPr>
              <a:t>2</a:t>
            </a:r>
            <a:r>
              <a:rPr lang="en-US" sz="2400" b="1" dirty="0">
                <a:cs typeface="Arial" panose="020B0604020202020204" pitchFamily="34" charset="0"/>
              </a:rPr>
              <a:t>. </a:t>
            </a:r>
            <a:r>
              <a:rPr lang="it-IT" sz="2400" b="1" dirty="0">
                <a:cs typeface="Arial" panose="020B0604020202020204" pitchFamily="34" charset="0"/>
              </a:rPr>
              <a:t>Communist Party of VietNam </a:t>
            </a:r>
            <a:r>
              <a:rPr lang="it-IT" sz="2400" b="1" dirty="0">
                <a:solidFill>
                  <a:srgbClr val="FF0000"/>
                </a:solidFill>
                <a:cs typeface="Arial" panose="020B0604020202020204" pitchFamily="34" charset="0"/>
              </a:rPr>
              <a:t>/ˈkɒm.jə.nɪst ˈpɑː.ti əv Viet Nam/ </a:t>
            </a:r>
            <a:r>
              <a:rPr lang="it-IT" sz="2400" b="1" dirty="0">
                <a:cs typeface="Arial" panose="020B0604020202020204" pitchFamily="34" charset="0"/>
              </a:rPr>
              <a:t>(n.phr) Đảng Cộng sản Việt </a:t>
            </a:r>
            <a:r>
              <a:rPr lang="it-IT" sz="2400" b="1" dirty="0" smtClean="0">
                <a:cs typeface="Arial" panose="020B0604020202020204" pitchFamily="34" charset="0"/>
              </a:rPr>
              <a:t>Nam</a:t>
            </a:r>
            <a:endParaRPr lang="it-IT" sz="2400" b="1" dirty="0" smtClean="0">
              <a:cs typeface="Arial" panose="020B0604020202020204" pitchFamily="34" charset="0"/>
            </a:endParaRPr>
          </a:p>
          <a:p>
            <a:r>
              <a:rPr lang="en-US" sz="2400" b="1" dirty="0" smtClean="0">
                <a:cs typeface="Arial" panose="020B0604020202020204" pitchFamily="34" charset="0"/>
              </a:rPr>
              <a:t>3</a:t>
            </a:r>
            <a:r>
              <a:rPr lang="en-US" sz="2400" b="1" dirty="0">
                <a:cs typeface="Arial" panose="020B0604020202020204" pitchFamily="34" charset="0"/>
              </a:rPr>
              <a:t>. </a:t>
            </a:r>
            <a:r>
              <a:rPr lang="vi-VN" sz="2400" b="1" dirty="0">
                <a:latin typeface="Calibri" panose="020F0502020204030204" pitchFamily="34" charset="0"/>
                <a:cs typeface="Arial" panose="020B0604020202020204" pitchFamily="34" charset="0"/>
              </a:rPr>
              <a:t>battle </a:t>
            </a:r>
            <a:r>
              <a:rPr lang="vi-VN" sz="2400" b="1" dirty="0">
                <a:solidFill>
                  <a:srgbClr val="FF0000"/>
                </a:solidFill>
                <a:latin typeface="Calibri" panose="020F0502020204030204" pitchFamily="34" charset="0"/>
                <a:cs typeface="Arial" panose="020B0604020202020204" pitchFamily="34" charset="0"/>
              </a:rPr>
              <a:t>/ˈbætl/ </a:t>
            </a:r>
            <a:r>
              <a:rPr lang="vi-VN" sz="2400" b="1" dirty="0">
                <a:latin typeface="Calibri" panose="020F0502020204030204" pitchFamily="34" charset="0"/>
                <a:cs typeface="Arial" panose="020B0604020202020204" pitchFamily="34" charset="0"/>
              </a:rPr>
              <a:t>(n) chiến </a:t>
            </a:r>
            <a:r>
              <a:rPr lang="vi-VN" sz="2400" b="1" dirty="0" smtClean="0">
                <a:latin typeface="Calibri" panose="020F0502020204030204" pitchFamily="34" charset="0"/>
                <a:cs typeface="Arial" panose="020B0604020202020204" pitchFamily="34" charset="0"/>
              </a:rPr>
              <a:t>trường</a:t>
            </a:r>
            <a:endParaRPr lang="en-US" sz="2400" b="1" dirty="0">
              <a:latin typeface="Calibri" panose="020F0502020204030204" pitchFamily="34" charset="0"/>
              <a:cs typeface="Arial" panose="020B0604020202020204" pitchFamily="34" charset="0"/>
            </a:endParaRPr>
          </a:p>
          <a:p>
            <a:r>
              <a:rPr lang="en-US" sz="2400" b="1" dirty="0">
                <a:cs typeface="Arial" panose="020B0604020202020204" pitchFamily="34" charset="0"/>
              </a:rPr>
              <a:t>4. </a:t>
            </a:r>
            <a:r>
              <a:rPr lang="en-US" sz="2400" b="1" dirty="0">
                <a:cs typeface="Arial" panose="020B0604020202020204" pitchFamily="34" charset="0"/>
              </a:rPr>
              <a:t>attack </a:t>
            </a:r>
            <a:r>
              <a:rPr lang="en-US" sz="2400" b="1" dirty="0">
                <a:solidFill>
                  <a:srgbClr val="FF0000"/>
                </a:solidFill>
                <a:cs typeface="Arial" panose="020B0604020202020204" pitchFamily="34" charset="0"/>
              </a:rPr>
              <a:t>/</a:t>
            </a:r>
            <a:r>
              <a:rPr lang="en-US" sz="2400" b="1" dirty="0" err="1">
                <a:solidFill>
                  <a:srgbClr val="FF0000"/>
                </a:solidFill>
                <a:cs typeface="Arial" panose="020B0604020202020204" pitchFamily="34" charset="0"/>
              </a:rPr>
              <a:t>əˈtæk</a:t>
            </a:r>
            <a:r>
              <a:rPr lang="en-US" sz="2400" b="1" dirty="0">
                <a:solidFill>
                  <a:srgbClr val="FF0000"/>
                </a:solidFill>
                <a:cs typeface="Arial" panose="020B0604020202020204" pitchFamily="34" charset="0"/>
              </a:rPr>
              <a:t>/ </a:t>
            </a:r>
            <a:r>
              <a:rPr lang="en-US" sz="2400" b="1" dirty="0">
                <a:cs typeface="Arial" panose="020B0604020202020204" pitchFamily="34" charset="0"/>
              </a:rPr>
              <a:t>(v/n) </a:t>
            </a:r>
            <a:r>
              <a:rPr lang="en-US" sz="2400" b="1" dirty="0" err="1">
                <a:cs typeface="Arial" panose="020B0604020202020204" pitchFamily="34" charset="0"/>
              </a:rPr>
              <a:t>tấn</a:t>
            </a:r>
            <a:r>
              <a:rPr lang="en-US" sz="2400" b="1" dirty="0">
                <a:cs typeface="Arial" panose="020B0604020202020204" pitchFamily="34" charset="0"/>
              </a:rPr>
              <a:t> </a:t>
            </a:r>
            <a:r>
              <a:rPr lang="en-US" sz="2400" b="1" dirty="0" err="1">
                <a:cs typeface="Arial" panose="020B0604020202020204" pitchFamily="34" charset="0"/>
              </a:rPr>
              <a:t>công</a:t>
            </a:r>
            <a:r>
              <a:rPr lang="en-US" sz="2400" b="1" dirty="0">
                <a:cs typeface="Arial" panose="020B0604020202020204" pitchFamily="34" charset="0"/>
              </a:rPr>
              <a:t>, </a:t>
            </a:r>
            <a:r>
              <a:rPr lang="en-US" sz="2400" b="1" dirty="0" err="1">
                <a:cs typeface="Arial" panose="020B0604020202020204" pitchFamily="34" charset="0"/>
              </a:rPr>
              <a:t>cuộc</a:t>
            </a:r>
            <a:r>
              <a:rPr lang="en-US" sz="2400" b="1" dirty="0">
                <a:cs typeface="Arial" panose="020B0604020202020204" pitchFamily="34" charset="0"/>
              </a:rPr>
              <a:t> </a:t>
            </a:r>
            <a:r>
              <a:rPr lang="en-US" sz="2400" b="1" dirty="0" err="1">
                <a:cs typeface="Arial" panose="020B0604020202020204" pitchFamily="34" charset="0"/>
              </a:rPr>
              <a:t>tấn</a:t>
            </a:r>
            <a:r>
              <a:rPr lang="en-US" sz="2400" b="1" dirty="0">
                <a:cs typeface="Arial" panose="020B0604020202020204" pitchFamily="34" charset="0"/>
              </a:rPr>
              <a:t> </a:t>
            </a:r>
            <a:r>
              <a:rPr lang="en-US" sz="2400" b="1" dirty="0" err="1" smtClean="0">
                <a:cs typeface="Arial" panose="020B0604020202020204" pitchFamily="34" charset="0"/>
              </a:rPr>
              <a:t>công</a:t>
            </a:r>
            <a:endParaRPr lang="en-US" sz="2400" b="1" dirty="0">
              <a:cs typeface="Arial" panose="020B0604020202020204" pitchFamily="34" charset="0"/>
            </a:endParaRPr>
          </a:p>
          <a:p>
            <a:r>
              <a:rPr lang="en-US" sz="2400" b="1" dirty="0">
                <a:cs typeface="Arial" panose="020B0604020202020204" pitchFamily="34" charset="0"/>
              </a:rPr>
              <a:t>5. </a:t>
            </a:r>
            <a:r>
              <a:rPr lang="vi-VN" sz="2400" b="1" dirty="0">
                <a:latin typeface="Calibri" panose="020F0502020204030204" pitchFamily="34" charset="0"/>
                <a:cs typeface="Arial" panose="020B0604020202020204" pitchFamily="34" charset="0"/>
              </a:rPr>
              <a:t>pass away </a:t>
            </a:r>
            <a:r>
              <a:rPr lang="vi-VN" sz="2400" b="1" dirty="0">
                <a:solidFill>
                  <a:srgbClr val="FF0000"/>
                </a:solidFill>
                <a:latin typeface="Calibri" panose="020F0502020204030204" pitchFamily="34" charset="0"/>
                <a:cs typeface="Arial" panose="020B0604020202020204" pitchFamily="34" charset="0"/>
              </a:rPr>
              <a:t>/pɑːs /əˈweɪ/  </a:t>
            </a:r>
            <a:r>
              <a:rPr lang="vi-VN" sz="2400" b="1" dirty="0">
                <a:latin typeface="Calibri" panose="020F0502020204030204" pitchFamily="34" charset="0"/>
                <a:cs typeface="Arial" panose="020B0604020202020204" pitchFamily="34" charset="0"/>
              </a:rPr>
              <a:t>(phr.v) mất/ qua </a:t>
            </a:r>
            <a:r>
              <a:rPr lang="vi-VN" sz="2400" b="1" dirty="0" smtClean="0">
                <a:latin typeface="Calibri" panose="020F0502020204030204" pitchFamily="34" charset="0"/>
                <a:cs typeface="Arial" panose="020B0604020202020204" pitchFamily="34" charset="0"/>
              </a:rPr>
              <a:t>đời</a:t>
            </a:r>
            <a:r>
              <a:rPr lang="en-US" sz="2400" b="1" dirty="0" smtClean="0">
                <a:latin typeface="Calibri" panose="020F0502020204030204" pitchFamily="34" charset="0"/>
                <a:cs typeface="Arial" panose="020B0604020202020204" pitchFamily="34" charset="0"/>
              </a:rPr>
              <a:t> = die</a:t>
            </a:r>
            <a:endParaRPr lang="vi-VN" sz="2400" b="1" dirty="0">
              <a:latin typeface="Calibri" panose="020F0502020204030204" pitchFamily="34" charset="0"/>
              <a:cs typeface="Arial" panose="020B0604020202020204" pitchFamily="34" charset="0"/>
            </a:endParaRPr>
          </a:p>
          <a:p>
            <a:r>
              <a:rPr lang="en-US" sz="2400" b="1" dirty="0">
                <a:cs typeface="Arial" panose="020B0604020202020204" pitchFamily="34" charset="0"/>
              </a:rPr>
              <a:t>6. </a:t>
            </a:r>
            <a:r>
              <a:rPr lang="en-US" sz="2400" b="1" dirty="0">
                <a:cs typeface="Arial" panose="020B0604020202020204" pitchFamily="34" charset="0"/>
              </a:rPr>
              <a:t>prison </a:t>
            </a:r>
            <a:r>
              <a:rPr lang="en-US" sz="2400" b="1" dirty="0">
                <a:solidFill>
                  <a:srgbClr val="FF0000"/>
                </a:solidFill>
                <a:cs typeface="Arial" panose="020B0604020202020204" pitchFamily="34" charset="0"/>
              </a:rPr>
              <a:t>/ˈ</a:t>
            </a:r>
            <a:r>
              <a:rPr lang="en-US" sz="2400" b="1" dirty="0" err="1">
                <a:solidFill>
                  <a:srgbClr val="FF0000"/>
                </a:solidFill>
                <a:cs typeface="Arial" panose="020B0604020202020204" pitchFamily="34" charset="0"/>
              </a:rPr>
              <a:t>prɪz.ən</a:t>
            </a:r>
            <a:r>
              <a:rPr lang="en-US" sz="2400" b="1" dirty="0">
                <a:solidFill>
                  <a:srgbClr val="FF0000"/>
                </a:solidFill>
                <a:cs typeface="Arial" panose="020B0604020202020204" pitchFamily="34" charset="0"/>
              </a:rPr>
              <a:t>/ </a:t>
            </a:r>
            <a:r>
              <a:rPr lang="en-US" sz="2400" b="1" dirty="0">
                <a:cs typeface="Arial" panose="020B0604020202020204" pitchFamily="34" charset="0"/>
              </a:rPr>
              <a:t>(n) </a:t>
            </a:r>
            <a:r>
              <a:rPr lang="en-US" sz="2400" b="1" dirty="0" err="1">
                <a:cs typeface="Arial" panose="020B0604020202020204" pitchFamily="34" charset="0"/>
              </a:rPr>
              <a:t>nhà</a:t>
            </a:r>
            <a:r>
              <a:rPr lang="en-US" sz="2400" b="1" dirty="0">
                <a:cs typeface="Arial" panose="020B0604020202020204" pitchFamily="34" charset="0"/>
              </a:rPr>
              <a:t> </a:t>
            </a:r>
            <a:r>
              <a:rPr lang="en-US" sz="2400" b="1" dirty="0" err="1" smtClean="0">
                <a:cs typeface="Arial" panose="020B0604020202020204" pitchFamily="34" charset="0"/>
              </a:rPr>
              <a:t>tù</a:t>
            </a:r>
            <a:endParaRPr lang="en-US" sz="2400" b="1" dirty="0">
              <a:cs typeface="Arial" panose="020B0604020202020204" pitchFamily="34" charset="0"/>
            </a:endParaRPr>
          </a:p>
          <a:p>
            <a:r>
              <a:rPr lang="en-US" sz="2400" b="1" dirty="0">
                <a:cs typeface="Arial" panose="020B0604020202020204" pitchFamily="34" charset="0"/>
              </a:rPr>
              <a:t>7. </a:t>
            </a:r>
            <a:r>
              <a:rPr lang="en-US" sz="2400" b="1" dirty="0"/>
              <a:t>campaign </a:t>
            </a:r>
            <a:r>
              <a:rPr lang="en-US" sz="2400" b="1" dirty="0">
                <a:solidFill>
                  <a:srgbClr val="FF0000"/>
                </a:solidFill>
              </a:rPr>
              <a:t>/</a:t>
            </a:r>
            <a:r>
              <a:rPr lang="en-US" sz="2400" b="1" dirty="0" err="1">
                <a:solidFill>
                  <a:srgbClr val="FF0000"/>
                </a:solidFill>
              </a:rPr>
              <a:t>kæm'pein</a:t>
            </a:r>
            <a:r>
              <a:rPr lang="en-US" sz="2400" b="1" dirty="0" smtClean="0">
                <a:solidFill>
                  <a:srgbClr val="FF0000"/>
                </a:solidFill>
              </a:rPr>
              <a:t>/ </a:t>
            </a:r>
            <a:r>
              <a:rPr lang="en-US" sz="2400" b="1" dirty="0" smtClean="0"/>
              <a:t>(n) </a:t>
            </a:r>
            <a:r>
              <a:rPr lang="en-US" sz="2400" b="1" dirty="0" err="1" smtClean="0"/>
              <a:t>chiến</a:t>
            </a:r>
            <a:r>
              <a:rPr lang="en-US" sz="2400" b="1" dirty="0" smtClean="0"/>
              <a:t> </a:t>
            </a:r>
            <a:r>
              <a:rPr lang="en-US" sz="2400" b="1" dirty="0" err="1" smtClean="0"/>
              <a:t>dịch</a:t>
            </a:r>
            <a:r>
              <a:rPr lang="en-US" sz="2400" b="1" dirty="0"/>
              <a:t>  </a:t>
            </a:r>
          </a:p>
          <a:p>
            <a:r>
              <a:rPr lang="en-US" sz="2400" b="1" dirty="0" smtClean="0">
                <a:cs typeface="Arial" panose="020B0604020202020204" pitchFamily="34" charset="0"/>
              </a:rPr>
              <a:t>8</a:t>
            </a:r>
            <a:r>
              <a:rPr lang="en-US" sz="2400" b="1" dirty="0">
                <a:cs typeface="Arial" panose="020B0604020202020204" pitchFamily="34" charset="0"/>
              </a:rPr>
              <a:t>. </a:t>
            </a:r>
            <a:r>
              <a:rPr lang="en-US" sz="2400" b="1" dirty="0"/>
              <a:t>commitment </a:t>
            </a:r>
            <a:r>
              <a:rPr lang="en-US" sz="2400" b="1" dirty="0">
                <a:solidFill>
                  <a:srgbClr val="FF0000"/>
                </a:solidFill>
              </a:rPr>
              <a:t>/</a:t>
            </a:r>
            <a:r>
              <a:rPr lang="en-US" sz="2400" b="1" dirty="0" err="1">
                <a:solidFill>
                  <a:srgbClr val="FF0000"/>
                </a:solidFill>
              </a:rPr>
              <a:t>kə'mitəmənt</a:t>
            </a:r>
            <a:r>
              <a:rPr lang="en-US" sz="2400" b="1" dirty="0" smtClean="0">
                <a:solidFill>
                  <a:srgbClr val="FF0000"/>
                </a:solidFill>
              </a:rPr>
              <a:t>/ </a:t>
            </a:r>
            <a:r>
              <a:rPr lang="en-US" sz="2400" b="1" dirty="0" smtClean="0"/>
              <a:t>(n) </a:t>
            </a:r>
            <a:r>
              <a:rPr lang="en-US" sz="2400" b="1" dirty="0" err="1" smtClean="0"/>
              <a:t>sự</a:t>
            </a:r>
            <a:r>
              <a:rPr lang="en-US" sz="2400" b="1" dirty="0" smtClean="0"/>
              <a:t> </a:t>
            </a:r>
            <a:r>
              <a:rPr lang="en-US" sz="2400" b="1" dirty="0" err="1" smtClean="0"/>
              <a:t>tận</a:t>
            </a:r>
            <a:r>
              <a:rPr lang="en-US" sz="2400" b="1" dirty="0" smtClean="0"/>
              <a:t> </a:t>
            </a:r>
            <a:r>
              <a:rPr lang="en-US" sz="2400" b="1" dirty="0" err="1" smtClean="0"/>
              <a:t>tụy</a:t>
            </a:r>
            <a:r>
              <a:rPr lang="en-US" sz="2400" b="1" dirty="0"/>
              <a:t>  </a:t>
            </a:r>
          </a:p>
          <a:p>
            <a:r>
              <a:rPr lang="en-US" sz="2400" b="1" dirty="0" smtClean="0">
                <a:cs typeface="Arial" panose="020B0604020202020204" pitchFamily="34" charset="0"/>
              </a:rPr>
              <a:t>9</a:t>
            </a:r>
            <a:r>
              <a:rPr lang="en-US" sz="2400" b="1" dirty="0">
                <a:cs typeface="Arial" panose="020B0604020202020204" pitchFamily="34" charset="0"/>
              </a:rPr>
              <a:t>. </a:t>
            </a:r>
            <a:r>
              <a:rPr lang="en-US" sz="2400" b="1" dirty="0"/>
              <a:t>remarkable </a:t>
            </a:r>
            <a:r>
              <a:rPr lang="en-US" sz="2400" b="1" dirty="0">
                <a:solidFill>
                  <a:srgbClr val="FF0000"/>
                </a:solidFill>
              </a:rPr>
              <a:t>/</a:t>
            </a:r>
            <a:r>
              <a:rPr lang="en-US" sz="2400" b="1" dirty="0" err="1">
                <a:solidFill>
                  <a:srgbClr val="FF0000"/>
                </a:solidFill>
              </a:rPr>
              <a:t>ri'mɑ:kəbl</a:t>
            </a:r>
            <a:r>
              <a:rPr lang="en-US" sz="2400" b="1" dirty="0" smtClean="0">
                <a:solidFill>
                  <a:srgbClr val="FF0000"/>
                </a:solidFill>
              </a:rPr>
              <a:t>/</a:t>
            </a:r>
            <a:r>
              <a:rPr lang="en-US" sz="2400" b="1" dirty="0" smtClean="0"/>
              <a:t> (</a:t>
            </a:r>
            <a:r>
              <a:rPr lang="en-US" sz="2400" b="1" dirty="0" err="1" smtClean="0"/>
              <a:t>adj</a:t>
            </a:r>
            <a:r>
              <a:rPr lang="en-US" sz="2400" b="1" dirty="0" smtClean="0"/>
              <a:t>) </a:t>
            </a:r>
            <a:r>
              <a:rPr lang="en-US" sz="2400" b="1" dirty="0" err="1" smtClean="0"/>
              <a:t>đáng</a:t>
            </a:r>
            <a:r>
              <a:rPr lang="en-US" sz="2400" b="1" dirty="0" smtClean="0"/>
              <a:t> </a:t>
            </a:r>
            <a:r>
              <a:rPr lang="en-US" sz="2400" b="1" dirty="0" err="1" smtClean="0"/>
              <a:t>chú</a:t>
            </a:r>
            <a:r>
              <a:rPr lang="en-US" sz="2400" b="1" dirty="0" smtClean="0"/>
              <a:t> ý, </a:t>
            </a:r>
            <a:r>
              <a:rPr lang="en-US" sz="2400" b="1" dirty="0" err="1" smtClean="0"/>
              <a:t>đặc</a:t>
            </a:r>
            <a:r>
              <a:rPr lang="en-US" sz="2400" b="1" dirty="0" smtClean="0"/>
              <a:t> </a:t>
            </a:r>
            <a:r>
              <a:rPr lang="en-US" sz="2400" b="1" dirty="0" err="1" smtClean="0"/>
              <a:t>biệt</a:t>
            </a:r>
            <a:r>
              <a:rPr lang="en-US" sz="2400" b="1" dirty="0"/>
              <a:t> </a:t>
            </a:r>
            <a:endParaRPr lang="en-US" sz="2400" b="1" dirty="0">
              <a:cs typeface="Arial" panose="020B0604020202020204" pitchFamily="34" charset="0"/>
            </a:endParaRPr>
          </a:p>
          <a:p>
            <a:r>
              <a:rPr lang="en-US" sz="2400" b="1" dirty="0">
                <a:cs typeface="Arial" panose="020B0604020202020204" pitchFamily="34" charset="0"/>
              </a:rPr>
              <a:t>10. </a:t>
            </a:r>
            <a:r>
              <a:rPr lang="en-US" sz="2400" b="1" dirty="0"/>
              <a:t>strategist </a:t>
            </a:r>
            <a:r>
              <a:rPr lang="en-US" sz="2400" b="1" dirty="0">
                <a:solidFill>
                  <a:srgbClr val="FF0000"/>
                </a:solidFill>
              </a:rPr>
              <a:t>/</a:t>
            </a:r>
            <a:r>
              <a:rPr lang="en-US" sz="2400" b="1" dirty="0" err="1">
                <a:solidFill>
                  <a:srgbClr val="FF0000"/>
                </a:solidFill>
              </a:rPr>
              <a:t>strə'ti:dʒist</a:t>
            </a:r>
            <a:r>
              <a:rPr lang="en-US" sz="2400" b="1" dirty="0" smtClean="0">
                <a:solidFill>
                  <a:srgbClr val="FF0000"/>
                </a:solidFill>
              </a:rPr>
              <a:t>/</a:t>
            </a:r>
            <a:r>
              <a:rPr lang="en-US" sz="2100" b="1" dirty="0">
                <a:cs typeface="Arial" panose="020B0604020202020204" pitchFamily="34" charset="0"/>
              </a:rPr>
              <a:t> </a:t>
            </a:r>
            <a:r>
              <a:rPr lang="en-US" sz="2100" b="1" dirty="0" smtClean="0">
                <a:cs typeface="Arial" panose="020B0604020202020204" pitchFamily="34" charset="0"/>
              </a:rPr>
              <a:t>(n) </a:t>
            </a:r>
            <a:r>
              <a:rPr lang="en-US" sz="2100" b="1" dirty="0" err="1" smtClean="0">
                <a:cs typeface="Arial" panose="020B0604020202020204" pitchFamily="34" charset="0"/>
              </a:rPr>
              <a:t>nhà</a:t>
            </a:r>
            <a:r>
              <a:rPr lang="en-US" sz="2100" b="1" dirty="0" smtClean="0">
                <a:cs typeface="Arial" panose="020B0604020202020204" pitchFamily="34" charset="0"/>
              </a:rPr>
              <a:t> </a:t>
            </a:r>
            <a:r>
              <a:rPr lang="en-US" sz="2100" b="1" dirty="0" err="1" smtClean="0">
                <a:cs typeface="Arial" panose="020B0604020202020204" pitchFamily="34" charset="0"/>
              </a:rPr>
              <a:t>chiến</a:t>
            </a:r>
            <a:r>
              <a:rPr lang="en-US" sz="2100" b="1" dirty="0" smtClean="0">
                <a:cs typeface="Arial" panose="020B0604020202020204" pitchFamily="34" charset="0"/>
              </a:rPr>
              <a:t> </a:t>
            </a:r>
            <a:r>
              <a:rPr lang="en-US" sz="2100" b="1" dirty="0" err="1" smtClean="0">
                <a:cs typeface="Arial" panose="020B0604020202020204" pitchFamily="34" charset="0"/>
              </a:rPr>
              <a:t>lược</a:t>
            </a:r>
            <a:endParaRPr lang="en-US" sz="2400" b="1" dirty="0"/>
          </a:p>
        </p:txBody>
      </p:sp>
      <p:sp>
        <p:nvSpPr>
          <p:cNvPr id="4" name="Rectangle 3">
            <a:extLst>
              <a:ext uri="{FF2B5EF4-FFF2-40B4-BE49-F238E27FC236}">
                <a16:creationId xmlns="" xmlns:a16="http://schemas.microsoft.com/office/drawing/2014/main" id="{C47D1748-DE06-E251-01D9-CCA643830CC6}"/>
              </a:ext>
            </a:extLst>
          </p:cNvPr>
          <p:cNvSpPr/>
          <p:nvPr/>
        </p:nvSpPr>
        <p:spPr>
          <a:xfrm>
            <a:off x="0" y="1343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68C4E3F-0596-A8E5-A5EA-CACE507F817F}"/>
              </a:ext>
            </a:extLst>
          </p:cNvPr>
          <p:cNvSpPr txBox="1"/>
          <p:nvPr/>
        </p:nvSpPr>
        <p:spPr>
          <a:xfrm>
            <a:off x="316950" y="75405"/>
            <a:ext cx="4853169" cy="584775"/>
          </a:xfrm>
          <a:prstGeom prst="rect">
            <a:avLst/>
          </a:prstGeom>
          <a:noFill/>
        </p:spPr>
        <p:txBody>
          <a:bodyPr wrap="square">
            <a:spAutoFit/>
          </a:bodyPr>
          <a:lstStyle/>
          <a:p>
            <a:r>
              <a:rPr lang="en-US" sz="3200" b="1" dirty="0" smtClean="0">
                <a:solidFill>
                  <a:schemeClr val="bg1"/>
                </a:solidFill>
                <a:latin typeface="UTM Facebook K&amp;T" panose="02040603050506020204" pitchFamily="18" charset="0"/>
                <a:cs typeface="Arial" panose="020B0604020202020204" pitchFamily="34" charset="0"/>
              </a:rPr>
              <a:t>Presentation: Vocabulary</a:t>
            </a:r>
            <a:endParaRPr lang="en-US" sz="32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891411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68C4E3F-0596-A8E5-A5EA-CACE507F817F}"/>
              </a:ext>
            </a:extLst>
          </p:cNvPr>
          <p:cNvSpPr txBox="1"/>
          <p:nvPr/>
        </p:nvSpPr>
        <p:spPr>
          <a:xfrm>
            <a:off x="316950" y="75405"/>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sp>
        <p:nvSpPr>
          <p:cNvPr id="2" name="Rounded Rectangle 7">
            <a:extLst>
              <a:ext uri="{FF2B5EF4-FFF2-40B4-BE49-F238E27FC236}">
                <a16:creationId xmlns=""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 xmlns:a16="http://schemas.microsoft.com/office/drawing/2014/main" id="{4A7BFE80-4B77-698E-BE4F-34EAF1232090}"/>
              </a:ext>
            </a:extLst>
          </p:cNvPr>
          <p:cNvSpPr/>
          <p:nvPr/>
        </p:nvSpPr>
        <p:spPr>
          <a:xfrm>
            <a:off x="894295" y="679374"/>
            <a:ext cx="7776160" cy="1015663"/>
          </a:xfrm>
          <a:prstGeom prst="rect">
            <a:avLst/>
          </a:prstGeom>
        </p:spPr>
        <p:txBody>
          <a:bodyPr wrap="square">
            <a:spAutoFit/>
          </a:bodyPr>
          <a:lstStyle/>
          <a:p>
            <a:pPr algn="just"/>
            <a:r>
              <a:rPr lang="en-US" sz="2000" b="1" kern="0" dirty="0">
                <a:solidFill>
                  <a:srgbClr val="000000"/>
                </a:solidFill>
                <a:effectLst/>
                <a:ea typeface="Times New Roman" panose="02020603050405020304" pitchFamily="18" charset="0"/>
                <a:cs typeface="Times New Roman" panose="02020603050405020304" pitchFamily="18" charset="0"/>
              </a:rPr>
              <a:t>Work in pairs. One of you is A, the other is B. A reads the information card about General Vo Nguyen Giap. B reads the information card about Vo </a:t>
            </a:r>
            <a:r>
              <a:rPr lang="en-US" sz="2000" b="1" kern="0" dirty="0" err="1">
                <a:solidFill>
                  <a:srgbClr val="000000"/>
                </a:solidFill>
                <a:effectLst/>
                <a:ea typeface="Times New Roman" panose="02020603050405020304" pitchFamily="18" charset="0"/>
                <a:cs typeface="Times New Roman" panose="02020603050405020304" pitchFamily="18" charset="0"/>
              </a:rPr>
              <a:t>Thi</a:t>
            </a:r>
            <a:r>
              <a:rPr lang="en-US" sz="2000" b="1" kern="0" dirty="0">
                <a:solidFill>
                  <a:srgbClr val="000000"/>
                </a:solidFill>
                <a:effectLst/>
                <a:ea typeface="Times New Roman" panose="02020603050405020304" pitchFamily="18" charset="0"/>
                <a:cs typeface="Times New Roman" panose="02020603050405020304" pitchFamily="18" charset="0"/>
              </a:rPr>
              <a:t> Sau below.</a:t>
            </a:r>
            <a:r>
              <a:rPr lang="en-US" sz="2000" kern="0" dirty="0">
                <a:effectLst/>
                <a:ea typeface="Times New Roman" panose="02020603050405020304" pitchFamily="18" charset="0"/>
                <a:cs typeface="Times New Roman" panose="02020603050405020304" pitchFamily="18" charset="0"/>
              </a:rPr>
              <a:t> </a:t>
            </a:r>
            <a:endParaRPr lang="en-US" sz="2000" b="1" dirty="0">
              <a:cs typeface="Times New Roman" panose="02020603050405020304" pitchFamily="18" charset="0"/>
            </a:endParaRPr>
          </a:p>
        </p:txBody>
      </p:sp>
      <p:sp>
        <p:nvSpPr>
          <p:cNvPr id="12" name="TextBox 11">
            <a:extLst>
              <a:ext uri="{FF2B5EF4-FFF2-40B4-BE49-F238E27FC236}">
                <a16:creationId xmlns="" xmlns:a16="http://schemas.microsoft.com/office/drawing/2014/main" id="{E5A3AE2E-7166-C5F9-6C11-3384BED97CFA}"/>
              </a:ext>
            </a:extLst>
          </p:cNvPr>
          <p:cNvSpPr txBox="1"/>
          <p:nvPr/>
        </p:nvSpPr>
        <p:spPr>
          <a:xfrm>
            <a:off x="316951" y="1773588"/>
            <a:ext cx="4173568" cy="584775"/>
          </a:xfrm>
          <a:prstGeom prst="rect">
            <a:avLst/>
          </a:prstGeom>
          <a:noFill/>
        </p:spPr>
        <p:txBody>
          <a:bodyPr wrap="square">
            <a:spAutoFit/>
          </a:bodyPr>
          <a:lstStyle/>
          <a:p>
            <a:r>
              <a:rPr lang="en-US" sz="3200" b="1" i="0" dirty="0">
                <a:solidFill>
                  <a:srgbClr val="E45A83"/>
                </a:solidFill>
                <a:effectLst/>
                <a:latin typeface="UTMAvoBold"/>
              </a:rPr>
              <a:t>Student A’s card</a:t>
            </a:r>
            <a:endParaRPr lang="en-US" sz="3200" dirty="0"/>
          </a:p>
        </p:txBody>
      </p:sp>
      <p:sp>
        <p:nvSpPr>
          <p:cNvPr id="7" name="TextBox 6">
            <a:extLst>
              <a:ext uri="{FF2B5EF4-FFF2-40B4-BE49-F238E27FC236}">
                <a16:creationId xmlns="" xmlns:a16="http://schemas.microsoft.com/office/drawing/2014/main" id="{D7061F90-7327-B3D6-F314-BF66A9FD8DEB}"/>
              </a:ext>
            </a:extLst>
          </p:cNvPr>
          <p:cNvSpPr txBox="1"/>
          <p:nvPr/>
        </p:nvSpPr>
        <p:spPr>
          <a:xfrm>
            <a:off x="5322204" y="1773587"/>
            <a:ext cx="3586405" cy="584775"/>
          </a:xfrm>
          <a:prstGeom prst="rect">
            <a:avLst/>
          </a:prstGeom>
          <a:noFill/>
        </p:spPr>
        <p:txBody>
          <a:bodyPr wrap="square">
            <a:spAutoFit/>
          </a:bodyPr>
          <a:lstStyle/>
          <a:p>
            <a:r>
              <a:rPr lang="en-US" sz="3200" b="1" i="0" dirty="0">
                <a:solidFill>
                  <a:srgbClr val="E45A83"/>
                </a:solidFill>
                <a:effectLst/>
                <a:latin typeface="UTMAvoBold"/>
              </a:rPr>
              <a:t>Student B’s card</a:t>
            </a:r>
            <a:endParaRPr lang="en-US" sz="3200" dirty="0"/>
          </a:p>
        </p:txBody>
      </p:sp>
      <p:pic>
        <p:nvPicPr>
          <p:cNvPr id="13" name="Picture 12">
            <a:extLst>
              <a:ext uri="{FF2B5EF4-FFF2-40B4-BE49-F238E27FC236}">
                <a16:creationId xmlns="" xmlns:a16="http://schemas.microsoft.com/office/drawing/2014/main" id="{78AF29CD-7F2E-D77A-54BE-B96D10C632C8}"/>
              </a:ext>
            </a:extLst>
          </p:cNvPr>
          <p:cNvPicPr>
            <a:picLocks noChangeAspect="1"/>
          </p:cNvPicPr>
          <p:nvPr/>
        </p:nvPicPr>
        <p:blipFill>
          <a:blip r:embed="rId2"/>
          <a:stretch>
            <a:fillRect/>
          </a:stretch>
        </p:blipFill>
        <p:spPr>
          <a:xfrm>
            <a:off x="5322205" y="2436914"/>
            <a:ext cx="2927500" cy="2425825"/>
          </a:xfrm>
          <a:prstGeom prst="rect">
            <a:avLst/>
          </a:prstGeom>
        </p:spPr>
      </p:pic>
      <p:pic>
        <p:nvPicPr>
          <p:cNvPr id="15" name="Picture 14">
            <a:extLst>
              <a:ext uri="{FF2B5EF4-FFF2-40B4-BE49-F238E27FC236}">
                <a16:creationId xmlns="" xmlns:a16="http://schemas.microsoft.com/office/drawing/2014/main" id="{76567157-9F4B-D07E-0904-29A4A1F613F7}"/>
              </a:ext>
            </a:extLst>
          </p:cNvPr>
          <p:cNvPicPr>
            <a:picLocks noChangeAspect="1"/>
          </p:cNvPicPr>
          <p:nvPr/>
        </p:nvPicPr>
        <p:blipFill>
          <a:blip r:embed="rId3"/>
          <a:stretch>
            <a:fillRect/>
          </a:stretch>
        </p:blipFill>
        <p:spPr>
          <a:xfrm>
            <a:off x="894295" y="2436914"/>
            <a:ext cx="3032726" cy="2431415"/>
          </a:xfrm>
          <a:prstGeom prst="rect">
            <a:avLst/>
          </a:prstGeom>
        </p:spPr>
      </p:pic>
    </p:spTree>
    <p:extLst>
      <p:ext uri="{BB962C8B-B14F-4D97-AF65-F5344CB8AC3E}">
        <p14:creationId xmlns:p14="http://schemas.microsoft.com/office/powerpoint/2010/main" val="63806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sp>
        <p:nvSpPr>
          <p:cNvPr id="2" name="Rounded Rectangle 7">
            <a:extLst>
              <a:ext uri="{FF2B5EF4-FFF2-40B4-BE49-F238E27FC236}">
                <a16:creationId xmlns=""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 xmlns:a16="http://schemas.microsoft.com/office/drawing/2014/main" id="{4A7BFE80-4B77-698E-BE4F-34EAF1232090}"/>
              </a:ext>
            </a:extLst>
          </p:cNvPr>
          <p:cNvSpPr/>
          <p:nvPr/>
        </p:nvSpPr>
        <p:spPr>
          <a:xfrm>
            <a:off x="908812" y="669738"/>
            <a:ext cx="8120888" cy="1107996"/>
          </a:xfrm>
          <a:prstGeom prst="rect">
            <a:avLst/>
          </a:prstGeom>
        </p:spPr>
        <p:txBody>
          <a:bodyPr wrap="square">
            <a:spAutoFit/>
          </a:bodyPr>
          <a:lstStyle/>
          <a:p>
            <a:pPr marL="0" marR="0" indent="0" fontAlgn="auto">
              <a:spcBef>
                <a:spcPts val="0"/>
              </a:spcBef>
              <a:spcAft>
                <a:spcPts val="0"/>
              </a:spcAft>
            </a:pPr>
            <a:r>
              <a:rPr lang="en-US" sz="2200" b="1" kern="0" dirty="0">
                <a:solidFill>
                  <a:srgbClr val="000000"/>
                </a:solidFill>
                <a:effectLst/>
                <a:ea typeface="Times New Roman" panose="02020603050405020304" pitchFamily="18" charset="0"/>
                <a:cs typeface="Times New Roman" panose="02020603050405020304" pitchFamily="18" charset="0"/>
              </a:rPr>
              <a:t>Work in pairs. A should ask B questions to complete his/her card about Vo </a:t>
            </a:r>
            <a:r>
              <a:rPr lang="en-US" sz="2200" b="1" kern="0" dirty="0" err="1">
                <a:solidFill>
                  <a:srgbClr val="000000"/>
                </a:solidFill>
                <a:effectLst/>
                <a:ea typeface="Times New Roman" panose="02020603050405020304" pitchFamily="18" charset="0"/>
                <a:cs typeface="Times New Roman" panose="02020603050405020304" pitchFamily="18" charset="0"/>
              </a:rPr>
              <a:t>Thi</a:t>
            </a:r>
            <a:r>
              <a:rPr lang="en-US" sz="2200" b="1" kern="0" dirty="0">
                <a:solidFill>
                  <a:srgbClr val="000000"/>
                </a:solidFill>
                <a:effectLst/>
                <a:ea typeface="Times New Roman" panose="02020603050405020304" pitchFamily="18" charset="0"/>
                <a:cs typeface="Times New Roman" panose="02020603050405020304" pitchFamily="18" charset="0"/>
              </a:rPr>
              <a:t> Sau. Then B should do the same to complete his/her card about General Vo Nguyen Giap. Then compare your notes.</a:t>
            </a:r>
            <a:endParaRPr lang="en-US" sz="2200" b="1" dirty="0">
              <a:cs typeface="Times New Roman" panose="02020603050405020304" pitchFamily="18" charset="0"/>
            </a:endParaRPr>
          </a:p>
        </p:txBody>
      </p:sp>
      <p:sp>
        <p:nvSpPr>
          <p:cNvPr id="8" name="TextBox 7">
            <a:extLst>
              <a:ext uri="{FF2B5EF4-FFF2-40B4-BE49-F238E27FC236}">
                <a16:creationId xmlns="" xmlns:a16="http://schemas.microsoft.com/office/drawing/2014/main" id="{9FAE1415-8BCB-3F8C-5987-CE9FF87CF06F}"/>
              </a:ext>
            </a:extLst>
          </p:cNvPr>
          <p:cNvSpPr txBox="1"/>
          <p:nvPr/>
        </p:nvSpPr>
        <p:spPr>
          <a:xfrm>
            <a:off x="689882" y="1933873"/>
            <a:ext cx="7764236" cy="2923877"/>
          </a:xfrm>
          <a:prstGeom prst="rect">
            <a:avLst/>
          </a:prstGeom>
          <a:noFill/>
        </p:spPr>
        <p:txBody>
          <a:bodyPr wrap="square">
            <a:spAutoFit/>
          </a:bodyPr>
          <a:lstStyle/>
          <a:p>
            <a:pPr algn="ctr"/>
            <a:r>
              <a:rPr lang="en-US" sz="3200" b="1" dirty="0">
                <a:solidFill>
                  <a:srgbClr val="C00000"/>
                </a:solidFill>
                <a:latin typeface="UTMAvoBold"/>
              </a:rPr>
              <a:t>Example questions</a:t>
            </a:r>
            <a:endParaRPr lang="en-US" sz="3200" b="1" i="0" dirty="0">
              <a:solidFill>
                <a:srgbClr val="C00000"/>
              </a:solidFill>
              <a:effectLst/>
              <a:latin typeface="UTMAvoBold"/>
            </a:endParaRPr>
          </a:p>
          <a:p>
            <a:pPr algn="ctr"/>
            <a:endParaRPr lang="en-US" sz="2400" b="0" i="1" dirty="0">
              <a:solidFill>
                <a:srgbClr val="000000"/>
              </a:solidFill>
              <a:effectLst/>
              <a:latin typeface="UTMAvo-Italic"/>
            </a:endParaRPr>
          </a:p>
          <a:p>
            <a:pPr algn="ctr"/>
            <a:r>
              <a:rPr lang="en-US" sz="3200" b="0" i="1" dirty="0">
                <a:solidFill>
                  <a:srgbClr val="000000"/>
                </a:solidFill>
                <a:effectLst/>
                <a:latin typeface="UTMAvo-Italic"/>
              </a:rPr>
              <a:t>Who is/was …? </a:t>
            </a:r>
          </a:p>
          <a:p>
            <a:pPr algn="ctr"/>
            <a:r>
              <a:rPr lang="en-US" sz="3200" b="0" i="1" dirty="0">
                <a:solidFill>
                  <a:srgbClr val="000000"/>
                </a:solidFill>
                <a:effectLst/>
                <a:latin typeface="UTMAvo-Italic"/>
              </a:rPr>
              <a:t>When did he/she …? </a:t>
            </a:r>
          </a:p>
          <a:p>
            <a:pPr algn="ctr"/>
            <a:r>
              <a:rPr lang="en-US" sz="3200" b="0" i="1" dirty="0">
                <a:solidFill>
                  <a:srgbClr val="000000"/>
                </a:solidFill>
                <a:effectLst/>
                <a:latin typeface="UTMAvo-Italic"/>
              </a:rPr>
              <a:t>How old was he/she when …? </a:t>
            </a:r>
          </a:p>
          <a:p>
            <a:pPr algn="ctr"/>
            <a:r>
              <a:rPr lang="en-US" sz="3200" b="0" i="1" dirty="0">
                <a:solidFill>
                  <a:srgbClr val="000000"/>
                </a:solidFill>
                <a:effectLst/>
                <a:latin typeface="UTMAvo-Italic"/>
              </a:rPr>
              <a:t>What happened in …?</a:t>
            </a:r>
            <a:endParaRPr lang="en-US" sz="2400" dirty="0"/>
          </a:p>
        </p:txBody>
      </p:sp>
      <p:pic>
        <p:nvPicPr>
          <p:cNvPr id="2050" name="Picture 2" descr="Question Vector Art, Icons, and Graphics for Free Download">
            <a:extLst>
              <a:ext uri="{FF2B5EF4-FFF2-40B4-BE49-F238E27FC236}">
                <a16:creationId xmlns="" xmlns:a16="http://schemas.microsoft.com/office/drawing/2014/main" id="{8A98C6A2-0459-329D-C842-155D53BA34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60" y="3064864"/>
            <a:ext cx="1951264" cy="19512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8AE93CAB-3FF7-764A-75DC-F96D6F7CACBC}"/>
              </a:ext>
            </a:extLst>
          </p:cNvPr>
          <p:cNvPicPr>
            <a:picLocks noChangeAspect="1"/>
          </p:cNvPicPr>
          <p:nvPr/>
        </p:nvPicPr>
        <p:blipFill>
          <a:blip r:embed="rId3"/>
          <a:stretch>
            <a:fillRect/>
          </a:stretch>
        </p:blipFill>
        <p:spPr>
          <a:xfrm>
            <a:off x="6886931" y="2029787"/>
            <a:ext cx="2142769" cy="1571679"/>
          </a:xfrm>
          <a:prstGeom prst="rect">
            <a:avLst/>
          </a:prstGeom>
        </p:spPr>
      </p:pic>
    </p:spTree>
    <p:extLst>
      <p:ext uri="{BB962C8B-B14F-4D97-AF65-F5344CB8AC3E}">
        <p14:creationId xmlns:p14="http://schemas.microsoft.com/office/powerpoint/2010/main" val="3351556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55" y="488888"/>
            <a:ext cx="7886700" cy="4433546"/>
          </a:xfrm>
        </p:spPr>
        <p:txBody>
          <a:bodyPr>
            <a:normAutofit lnSpcReduction="10000"/>
          </a:bodyPr>
          <a:lstStyle/>
          <a:p>
            <a:pPr marL="0" indent="0">
              <a:buNone/>
            </a:pPr>
            <a:r>
              <a:rPr lang="vi-VN" b="1" dirty="0">
                <a:solidFill>
                  <a:srgbClr val="FF0000"/>
                </a:solidFill>
              </a:rPr>
              <a:t>Ask about General Vo Nguyen </a:t>
            </a:r>
            <a:r>
              <a:rPr lang="vi-VN" b="1" dirty="0" smtClean="0">
                <a:solidFill>
                  <a:srgbClr val="FF0000"/>
                </a:solidFill>
              </a:rPr>
              <a:t>Giap</a:t>
            </a:r>
            <a:endParaRPr lang="en-US" b="1" dirty="0" smtClean="0">
              <a:solidFill>
                <a:srgbClr val="FF0000"/>
              </a:solidFill>
            </a:endParaRPr>
          </a:p>
          <a:p>
            <a:pPr marL="0" indent="0">
              <a:buNone/>
            </a:pPr>
            <a:r>
              <a:rPr lang="vi-VN" dirty="0" smtClean="0"/>
              <a:t>1. Who </a:t>
            </a:r>
            <a:r>
              <a:rPr lang="vi-VN" dirty="0"/>
              <a:t>was General Vo Nguyen </a:t>
            </a:r>
            <a:r>
              <a:rPr lang="vi-VN" dirty="0" smtClean="0"/>
              <a:t>Giap?</a:t>
            </a:r>
            <a:endParaRPr lang="en-US" dirty="0" smtClean="0"/>
          </a:p>
          <a:p>
            <a:pPr marL="0" indent="0">
              <a:buNone/>
            </a:pPr>
            <a:r>
              <a:rPr lang="vi-VN" dirty="0" smtClean="0"/>
              <a:t>2</a:t>
            </a:r>
            <a:r>
              <a:rPr lang="vi-VN" dirty="0"/>
              <a:t>. Where was he born</a:t>
            </a:r>
            <a:r>
              <a:rPr lang="vi-VN" dirty="0" smtClean="0"/>
              <a:t>? </a:t>
            </a:r>
            <a:endParaRPr lang="en-US" dirty="0" smtClean="0"/>
          </a:p>
          <a:p>
            <a:pPr marL="0" indent="0">
              <a:buNone/>
            </a:pPr>
            <a:r>
              <a:rPr lang="vi-VN" dirty="0" smtClean="0"/>
              <a:t>3</a:t>
            </a:r>
            <a:r>
              <a:rPr lang="vi-VN" dirty="0"/>
              <a:t>. When did he join the Communist Party of Viet Nam</a:t>
            </a:r>
            <a:r>
              <a:rPr lang="vi-VN" dirty="0" smtClean="0"/>
              <a:t>?</a:t>
            </a:r>
            <a:endParaRPr lang="en-US" dirty="0" smtClean="0"/>
          </a:p>
          <a:p>
            <a:pPr marL="0" indent="0">
              <a:buNone/>
            </a:pPr>
            <a:r>
              <a:rPr lang="vi-VN" dirty="0" smtClean="0"/>
              <a:t>4</a:t>
            </a:r>
            <a:r>
              <a:rPr lang="vi-VN" dirty="0"/>
              <a:t>. When did he lead the army and win many important battles</a:t>
            </a:r>
            <a:r>
              <a:rPr lang="vi-VN" dirty="0" smtClean="0"/>
              <a:t>? </a:t>
            </a:r>
            <a:endParaRPr lang="en-US" dirty="0" smtClean="0"/>
          </a:p>
          <a:p>
            <a:pPr marL="0" indent="0">
              <a:buNone/>
            </a:pPr>
            <a:r>
              <a:rPr lang="vi-VN" dirty="0" smtClean="0"/>
              <a:t>5</a:t>
            </a:r>
            <a:r>
              <a:rPr lang="vi-VN" dirty="0"/>
              <a:t>. When did he lead the army and win the final Ho Chi Minh campaign</a:t>
            </a:r>
            <a:r>
              <a:rPr lang="vi-VN" dirty="0" smtClean="0"/>
              <a:t>? </a:t>
            </a:r>
            <a:endParaRPr lang="en-US" dirty="0" smtClean="0"/>
          </a:p>
          <a:p>
            <a:pPr marL="0" indent="0">
              <a:buNone/>
            </a:pPr>
            <a:r>
              <a:rPr lang="vi-VN" dirty="0" smtClean="0"/>
              <a:t>6</a:t>
            </a:r>
            <a:r>
              <a:rPr lang="vi-VN" dirty="0"/>
              <a:t>. What happened in 2013 in his life</a:t>
            </a:r>
            <a:r>
              <a:rPr lang="vi-VN" dirty="0" smtClean="0"/>
              <a:t>?</a:t>
            </a:r>
            <a:endParaRPr lang="en-US" dirty="0"/>
          </a:p>
        </p:txBody>
      </p:sp>
    </p:spTree>
    <p:extLst>
      <p:ext uri="{BB962C8B-B14F-4D97-AF65-F5344CB8AC3E}">
        <p14:creationId xmlns:p14="http://schemas.microsoft.com/office/powerpoint/2010/main" val="1613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68C4E3F-0596-A8E5-A5EA-CACE507F817F}"/>
              </a:ext>
            </a:extLst>
          </p:cNvPr>
          <p:cNvSpPr txBox="1"/>
          <p:nvPr/>
        </p:nvSpPr>
        <p:spPr>
          <a:xfrm>
            <a:off x="380137" y="61968"/>
            <a:ext cx="6559505"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LESS-CONTROLLED PRACTICE</a:t>
            </a:r>
          </a:p>
        </p:txBody>
      </p:sp>
      <p:sp>
        <p:nvSpPr>
          <p:cNvPr id="2" name="Rounded Rectangle 7">
            <a:extLst>
              <a:ext uri="{FF2B5EF4-FFF2-40B4-BE49-F238E27FC236}">
                <a16:creationId xmlns=""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 xmlns:a16="http://schemas.microsoft.com/office/drawing/2014/main" id="{4A7BFE80-4B77-698E-BE4F-34EAF1232090}"/>
              </a:ext>
            </a:extLst>
          </p:cNvPr>
          <p:cNvSpPr/>
          <p:nvPr/>
        </p:nvSpPr>
        <p:spPr>
          <a:xfrm>
            <a:off x="856069" y="708710"/>
            <a:ext cx="8120888" cy="461665"/>
          </a:xfrm>
          <a:prstGeom prst="rect">
            <a:avLst/>
          </a:prstGeom>
        </p:spPr>
        <p:txBody>
          <a:bodyPr wrap="square">
            <a:spAutoFit/>
          </a:bodyPr>
          <a:lstStyle/>
          <a:p>
            <a:r>
              <a:rPr lang="en-US" sz="2000" b="1" i="0" dirty="0">
                <a:solidFill>
                  <a:srgbClr val="000000"/>
                </a:solidFill>
                <a:effectLst/>
                <a:latin typeface="UTMAvoBold"/>
              </a:rPr>
              <a:t>Use your notes to tell the life story of General Vo </a:t>
            </a:r>
            <a:r>
              <a:rPr lang="en-US" sz="2000" b="1" dirty="0">
                <a:solidFill>
                  <a:srgbClr val="000000"/>
                </a:solidFill>
                <a:latin typeface="UTMAvoBold"/>
              </a:rPr>
              <a:t>N</a:t>
            </a:r>
            <a:r>
              <a:rPr lang="en-US" sz="2000" b="1" i="0" dirty="0">
                <a:solidFill>
                  <a:srgbClr val="000000"/>
                </a:solidFill>
                <a:effectLst/>
                <a:latin typeface="UTMAvoBold"/>
              </a:rPr>
              <a:t>guyen </a:t>
            </a:r>
            <a:r>
              <a:rPr lang="en-US" sz="2000" b="1" dirty="0" err="1" smtClean="0">
                <a:solidFill>
                  <a:srgbClr val="000000"/>
                </a:solidFill>
                <a:latin typeface="UTMAvoBold"/>
              </a:rPr>
              <a:t>G</a:t>
            </a:r>
            <a:r>
              <a:rPr lang="en-US" sz="2000" b="1" i="0" dirty="0" err="1" smtClean="0">
                <a:solidFill>
                  <a:srgbClr val="000000"/>
                </a:solidFill>
                <a:effectLst/>
                <a:latin typeface="UTMAvoBold"/>
              </a:rPr>
              <a:t>iap</a:t>
            </a:r>
            <a:r>
              <a:rPr lang="en-US" sz="2000" b="1" i="0" dirty="0" smtClean="0">
                <a:solidFill>
                  <a:srgbClr val="000000"/>
                </a:solidFill>
                <a:effectLst/>
                <a:latin typeface="UTMAvoBold"/>
              </a:rPr>
              <a:t>.</a:t>
            </a:r>
            <a:r>
              <a:rPr lang="en-US" sz="2400" dirty="0" smtClean="0"/>
              <a:t> </a:t>
            </a:r>
            <a:endParaRPr lang="en-US" sz="3200" b="1" dirty="0">
              <a:cs typeface="Arial" panose="020B0604020202020204" pitchFamily="34" charset="0"/>
            </a:endParaRPr>
          </a:p>
        </p:txBody>
      </p:sp>
      <p:sp>
        <p:nvSpPr>
          <p:cNvPr id="9" name="TextBox 8">
            <a:extLst>
              <a:ext uri="{FF2B5EF4-FFF2-40B4-BE49-F238E27FC236}">
                <a16:creationId xmlns="" xmlns:a16="http://schemas.microsoft.com/office/drawing/2014/main" id="{8A576435-A31C-7FD9-783C-A0BCE61993BC}"/>
              </a:ext>
            </a:extLst>
          </p:cNvPr>
          <p:cNvSpPr txBox="1"/>
          <p:nvPr/>
        </p:nvSpPr>
        <p:spPr>
          <a:xfrm>
            <a:off x="426371" y="1217698"/>
            <a:ext cx="8254825" cy="3785652"/>
          </a:xfrm>
          <a:prstGeom prst="rect">
            <a:avLst/>
          </a:prstGeom>
          <a:noFill/>
        </p:spPr>
        <p:txBody>
          <a:bodyPr wrap="square">
            <a:spAutoFit/>
          </a:bodyPr>
          <a:lstStyle/>
          <a:p>
            <a:pPr marL="0" marR="0" indent="-1270" algn="just">
              <a:spcBef>
                <a:spcPts val="0"/>
              </a:spcBef>
              <a:spcAft>
                <a:spcPts val="0"/>
              </a:spcAft>
            </a:pPr>
            <a:r>
              <a:rPr lang="en-US" sz="2000" b="1" i="1" dirty="0">
                <a:solidFill>
                  <a:schemeClr val="accent5">
                    <a:lumMod val="50000"/>
                  </a:schemeClr>
                </a:solidFill>
                <a:effectLst/>
                <a:ea typeface="Times New Roman" panose="02020603050405020304" pitchFamily="18" charset="0"/>
                <a:cs typeface="Times New Roman" panose="02020603050405020304" pitchFamily="18" charset="0"/>
              </a:rPr>
              <a:t>Suggested answer: </a:t>
            </a:r>
            <a:endParaRPr lang="en-US" sz="2000" dirty="0">
              <a:solidFill>
                <a:schemeClr val="accent5">
                  <a:lumMod val="50000"/>
                </a:schemeClr>
              </a:solidFill>
              <a:effectLst/>
              <a:ea typeface="Times New Roman" panose="02020603050405020304" pitchFamily="18" charset="0"/>
              <a:cs typeface="Times New Roman" panose="02020603050405020304" pitchFamily="18" charset="0"/>
            </a:endParaRPr>
          </a:p>
          <a:p>
            <a:pPr algn="just"/>
            <a:r>
              <a:rPr lang="en-US" sz="2000" b="1" kern="0" dirty="0">
                <a:solidFill>
                  <a:schemeClr val="accent5">
                    <a:lumMod val="50000"/>
                  </a:schemeClr>
                </a:solidFill>
                <a:ea typeface="Times New Roman" panose="02020603050405020304" pitchFamily="18" charset="0"/>
                <a:cs typeface="Times New Roman" panose="02020603050405020304" pitchFamily="18" charset="0"/>
              </a:rPr>
              <a:t>General Vo Nguyen </a:t>
            </a:r>
            <a:r>
              <a:rPr lang="en-US" sz="2000" b="1" kern="0" dirty="0" err="1">
                <a:solidFill>
                  <a:schemeClr val="accent5">
                    <a:lumMod val="50000"/>
                  </a:schemeClr>
                </a:solidFill>
                <a:ea typeface="Times New Roman" panose="02020603050405020304" pitchFamily="18" charset="0"/>
                <a:cs typeface="Times New Roman" panose="02020603050405020304" pitchFamily="18" charset="0"/>
              </a:rPr>
              <a:t>Giap</a:t>
            </a:r>
            <a:r>
              <a:rPr lang="en-US" sz="2000" b="1" kern="0" dirty="0">
                <a:solidFill>
                  <a:schemeClr val="accent5">
                    <a:lumMod val="50000"/>
                  </a:schemeClr>
                </a:solidFill>
                <a:ea typeface="Times New Roman" panose="02020603050405020304" pitchFamily="18" charset="0"/>
                <a:cs typeface="Times New Roman" panose="02020603050405020304" pitchFamily="18" charset="0"/>
              </a:rPr>
              <a:t> was a military genius and was born in </a:t>
            </a:r>
            <a:r>
              <a:rPr lang="en-US" sz="2000" b="1" kern="0" dirty="0" err="1">
                <a:solidFill>
                  <a:schemeClr val="accent5">
                    <a:lumMod val="50000"/>
                  </a:schemeClr>
                </a:solidFill>
                <a:ea typeface="Times New Roman" panose="02020603050405020304" pitchFamily="18" charset="0"/>
                <a:cs typeface="Times New Roman" panose="02020603050405020304" pitchFamily="18" charset="0"/>
              </a:rPr>
              <a:t>Quang</a:t>
            </a:r>
            <a:r>
              <a:rPr lang="en-US" sz="2000" b="1" kern="0" dirty="0">
                <a:solidFill>
                  <a:schemeClr val="accent5">
                    <a:lumMod val="50000"/>
                  </a:schemeClr>
                </a:solidFill>
                <a:ea typeface="Times New Roman" panose="02020603050405020304" pitchFamily="18" charset="0"/>
                <a:cs typeface="Times New Roman" panose="02020603050405020304" pitchFamily="18" charset="0"/>
              </a:rPr>
              <a:t> </a:t>
            </a:r>
            <a:r>
              <a:rPr lang="en-US" sz="2000" b="1" kern="0" dirty="0" err="1">
                <a:solidFill>
                  <a:schemeClr val="accent5">
                    <a:lumMod val="50000"/>
                  </a:schemeClr>
                </a:solidFill>
                <a:ea typeface="Times New Roman" panose="02020603050405020304" pitchFamily="18" charset="0"/>
                <a:cs typeface="Times New Roman" panose="02020603050405020304" pitchFamily="18" charset="0"/>
              </a:rPr>
              <a:t>Binh</a:t>
            </a:r>
            <a:r>
              <a:rPr lang="en-US" sz="2000" b="1" kern="0" dirty="0">
                <a:solidFill>
                  <a:schemeClr val="accent5">
                    <a:lumMod val="50000"/>
                  </a:schemeClr>
                </a:solidFill>
                <a:ea typeface="Times New Roman" panose="02020603050405020304" pitchFamily="18" charset="0"/>
                <a:cs typeface="Times New Roman" panose="02020603050405020304" pitchFamily="18" charset="0"/>
              </a:rPr>
              <a:t> Province in 1911. In 1927, at the age of 16, he joined the Communist Party of Viet Nam, setting the stage for a lifelong commitment to the revolutionary cause. The years 1946-1975 were regarded as a remarkable period of his military leadership. During this time, he led the Vietnamese army in a series of crucial battles, earning a reputation as a brilliant strategist. Notably, in 1954, he achieved a historic victory at the Battle of </a:t>
            </a:r>
            <a:r>
              <a:rPr lang="en-US" sz="2000" b="1" kern="0" dirty="0" err="1">
                <a:solidFill>
                  <a:schemeClr val="accent5">
                    <a:lumMod val="50000"/>
                  </a:schemeClr>
                </a:solidFill>
                <a:ea typeface="Times New Roman" panose="02020603050405020304" pitchFamily="18" charset="0"/>
                <a:cs typeface="Times New Roman" panose="02020603050405020304" pitchFamily="18" charset="0"/>
              </a:rPr>
              <a:t>Dien</a:t>
            </a:r>
            <a:r>
              <a:rPr lang="en-US" sz="2000" b="1" kern="0" dirty="0">
                <a:solidFill>
                  <a:schemeClr val="accent5">
                    <a:lumMod val="50000"/>
                  </a:schemeClr>
                </a:solidFill>
                <a:ea typeface="Times New Roman" panose="02020603050405020304" pitchFamily="18" charset="0"/>
                <a:cs typeface="Times New Roman" panose="02020603050405020304" pitchFamily="18" charset="0"/>
              </a:rPr>
              <a:t> Bien </a:t>
            </a:r>
            <a:r>
              <a:rPr lang="en-US" sz="2000" b="1" kern="0" dirty="0" err="1">
                <a:solidFill>
                  <a:schemeClr val="accent5">
                    <a:lumMod val="50000"/>
                  </a:schemeClr>
                </a:solidFill>
                <a:ea typeface="Times New Roman" panose="02020603050405020304" pitchFamily="18" charset="0"/>
                <a:cs typeface="Times New Roman" panose="02020603050405020304" pitchFamily="18" charset="0"/>
              </a:rPr>
              <a:t>Phu</a:t>
            </a:r>
            <a:r>
              <a:rPr lang="en-US" sz="2000" b="1" kern="0" dirty="0">
                <a:solidFill>
                  <a:schemeClr val="accent5">
                    <a:lumMod val="50000"/>
                  </a:schemeClr>
                </a:solidFill>
                <a:ea typeface="Times New Roman" panose="02020603050405020304" pitchFamily="18" charset="0"/>
                <a:cs typeface="Times New Roman" panose="02020603050405020304" pitchFamily="18" charset="0"/>
              </a:rPr>
              <a:t> and continued to showcase his military prowess in the final Ho Chi Minh campaign in 1975. In 2013, General Vo Nguyen </a:t>
            </a:r>
            <a:r>
              <a:rPr lang="en-US" sz="2000" b="1" kern="0" dirty="0" err="1">
                <a:solidFill>
                  <a:schemeClr val="accent5">
                    <a:lumMod val="50000"/>
                  </a:schemeClr>
                </a:solidFill>
                <a:ea typeface="Times New Roman" panose="02020603050405020304" pitchFamily="18" charset="0"/>
                <a:cs typeface="Times New Roman" panose="02020603050405020304" pitchFamily="18" charset="0"/>
              </a:rPr>
              <a:t>Giap</a:t>
            </a:r>
            <a:r>
              <a:rPr lang="en-US" sz="2000" b="1" kern="0" dirty="0">
                <a:solidFill>
                  <a:schemeClr val="accent5">
                    <a:lumMod val="50000"/>
                  </a:schemeClr>
                </a:solidFill>
                <a:ea typeface="Times New Roman" panose="02020603050405020304" pitchFamily="18" charset="0"/>
                <a:cs typeface="Times New Roman" panose="02020603050405020304" pitchFamily="18" charset="0"/>
              </a:rPr>
              <a:t> passed away in Ha </a:t>
            </a:r>
            <a:r>
              <a:rPr lang="en-US" sz="2000" b="1" kern="0" dirty="0" err="1">
                <a:solidFill>
                  <a:schemeClr val="accent5">
                    <a:lumMod val="50000"/>
                  </a:schemeClr>
                </a:solidFill>
                <a:ea typeface="Times New Roman" panose="02020603050405020304" pitchFamily="18" charset="0"/>
                <a:cs typeface="Times New Roman" panose="02020603050405020304" pitchFamily="18" charset="0"/>
              </a:rPr>
              <a:t>Noi</a:t>
            </a:r>
            <a:r>
              <a:rPr lang="en-US" sz="2000" b="1" kern="0" dirty="0">
                <a:solidFill>
                  <a:schemeClr val="accent5">
                    <a:lumMod val="50000"/>
                  </a:schemeClr>
                </a:solidFill>
                <a:ea typeface="Times New Roman" panose="02020603050405020304" pitchFamily="18" charset="0"/>
                <a:cs typeface="Times New Roman" panose="02020603050405020304" pitchFamily="18" charset="0"/>
              </a:rPr>
              <a:t> but his contributions remain deeply embedded in the nation's history</a:t>
            </a:r>
            <a:r>
              <a:rPr lang="en-US" sz="2000" b="1" kern="0" dirty="0" smtClean="0">
                <a:solidFill>
                  <a:schemeClr val="accent5">
                    <a:lumMod val="50000"/>
                  </a:schemeClr>
                </a:solidFill>
                <a:ea typeface="Times New Roman" panose="02020603050405020304" pitchFamily="18" charset="0"/>
                <a:cs typeface="Times New Roman" panose="02020603050405020304" pitchFamily="18" charset="0"/>
              </a:rPr>
              <a:t>.</a:t>
            </a:r>
            <a:endParaRPr lang="en-US" sz="2000" b="1" dirty="0">
              <a:solidFill>
                <a:schemeClr val="accent5">
                  <a:lumMod val="50000"/>
                </a:schemeClr>
              </a:solidFill>
              <a:cs typeface="Times New Roman" panose="02020603050405020304" pitchFamily="18" charset="0"/>
            </a:endParaRPr>
          </a:p>
        </p:txBody>
      </p:sp>
    </p:spTree>
    <p:extLst>
      <p:ext uri="{BB962C8B-B14F-4D97-AF65-F5344CB8AC3E}">
        <p14:creationId xmlns:p14="http://schemas.microsoft.com/office/powerpoint/2010/main" val="13386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55" y="488888"/>
            <a:ext cx="7886700" cy="4433546"/>
          </a:xfrm>
        </p:spPr>
        <p:txBody>
          <a:bodyPr>
            <a:normAutofit/>
          </a:bodyPr>
          <a:lstStyle/>
          <a:p>
            <a:pPr marL="0" indent="0">
              <a:buNone/>
            </a:pPr>
            <a:r>
              <a:rPr lang="vi-VN" b="1" dirty="0">
                <a:solidFill>
                  <a:srgbClr val="FF0000"/>
                </a:solidFill>
              </a:rPr>
              <a:t>Ask about Vo Thi </a:t>
            </a:r>
            <a:r>
              <a:rPr lang="vi-VN" b="1" dirty="0" smtClean="0">
                <a:solidFill>
                  <a:srgbClr val="FF0000"/>
                </a:solidFill>
              </a:rPr>
              <a:t>Sau</a:t>
            </a:r>
            <a:endParaRPr lang="en-US" b="1" dirty="0" smtClean="0">
              <a:solidFill>
                <a:srgbClr val="FF0000"/>
              </a:solidFill>
            </a:endParaRPr>
          </a:p>
          <a:p>
            <a:pPr marL="0" indent="0">
              <a:buNone/>
            </a:pPr>
            <a:r>
              <a:rPr lang="en-US" b="1" dirty="0" smtClean="0"/>
              <a:t>1. </a:t>
            </a:r>
            <a:r>
              <a:rPr lang="vi-VN" b="1" dirty="0" smtClean="0"/>
              <a:t>Who </a:t>
            </a:r>
            <a:r>
              <a:rPr lang="vi-VN" b="1" dirty="0"/>
              <a:t>was Vo Thi Sau</a:t>
            </a:r>
            <a:r>
              <a:rPr lang="vi-VN" b="1" dirty="0" smtClean="0"/>
              <a:t>? </a:t>
            </a:r>
            <a:endParaRPr lang="en-US" b="1" dirty="0" smtClean="0"/>
          </a:p>
          <a:p>
            <a:pPr marL="0" indent="0">
              <a:buNone/>
            </a:pPr>
            <a:r>
              <a:rPr lang="vi-VN" b="1" dirty="0" smtClean="0"/>
              <a:t>2</a:t>
            </a:r>
            <a:r>
              <a:rPr lang="vi-VN" b="1" dirty="0"/>
              <a:t>. Where was she born</a:t>
            </a:r>
            <a:r>
              <a:rPr lang="vi-VN" b="1" dirty="0" smtClean="0"/>
              <a:t>? </a:t>
            </a:r>
            <a:endParaRPr lang="en-US" b="1" dirty="0" smtClean="0"/>
          </a:p>
          <a:p>
            <a:pPr marL="0" indent="0">
              <a:buNone/>
            </a:pPr>
            <a:r>
              <a:rPr lang="vi-VN" b="1" dirty="0" smtClean="0"/>
              <a:t>3</a:t>
            </a:r>
            <a:r>
              <a:rPr lang="vi-VN" b="1" dirty="0"/>
              <a:t>. When did she carry out attacks against French soldiers</a:t>
            </a:r>
            <a:r>
              <a:rPr lang="vi-VN" b="1" dirty="0" smtClean="0"/>
              <a:t>? </a:t>
            </a:r>
            <a:endParaRPr lang="en-US" b="1" dirty="0" smtClean="0"/>
          </a:p>
          <a:p>
            <a:pPr marL="0" indent="0">
              <a:buNone/>
            </a:pPr>
            <a:r>
              <a:rPr lang="vi-VN" b="1" dirty="0" smtClean="0"/>
              <a:t>4</a:t>
            </a:r>
            <a:r>
              <a:rPr lang="vi-VN" b="1" dirty="0"/>
              <a:t>. When was she caught and held in </a:t>
            </a:r>
            <a:r>
              <a:rPr lang="vi-VN" b="1" dirty="0" smtClean="0"/>
              <a:t>prison?</a:t>
            </a:r>
            <a:endParaRPr lang="en-US" b="1" dirty="0" smtClean="0"/>
          </a:p>
          <a:p>
            <a:pPr marL="0" indent="0">
              <a:buNone/>
            </a:pPr>
            <a:r>
              <a:rPr lang="vi-VN" b="1" dirty="0" smtClean="0"/>
              <a:t>5</a:t>
            </a:r>
            <a:r>
              <a:rPr lang="vi-VN" b="1" dirty="0"/>
              <a:t>. What transpired in 1952 in Vo Thi Sau's life</a:t>
            </a:r>
            <a:r>
              <a:rPr lang="vi-VN" b="1" dirty="0" smtClean="0"/>
              <a:t>?</a:t>
            </a:r>
            <a:endParaRPr lang="en-US" dirty="0"/>
          </a:p>
        </p:txBody>
      </p:sp>
    </p:spTree>
    <p:extLst>
      <p:ext uri="{BB962C8B-B14F-4D97-AF65-F5344CB8AC3E}">
        <p14:creationId xmlns:p14="http://schemas.microsoft.com/office/powerpoint/2010/main" val="3184607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68C4E3F-0596-A8E5-A5EA-CACE507F817F}"/>
              </a:ext>
            </a:extLst>
          </p:cNvPr>
          <p:cNvSpPr txBox="1"/>
          <p:nvPr/>
        </p:nvSpPr>
        <p:spPr>
          <a:xfrm>
            <a:off x="380137" y="61968"/>
            <a:ext cx="6559505"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LESS-CONTROLLED PRACTICE</a:t>
            </a:r>
          </a:p>
        </p:txBody>
      </p:sp>
      <p:sp>
        <p:nvSpPr>
          <p:cNvPr id="2" name="Rounded Rectangle 7">
            <a:extLst>
              <a:ext uri="{FF2B5EF4-FFF2-40B4-BE49-F238E27FC236}">
                <a16:creationId xmlns=""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 xmlns:a16="http://schemas.microsoft.com/office/drawing/2014/main" id="{4A7BFE80-4B77-698E-BE4F-34EAF1232090}"/>
              </a:ext>
            </a:extLst>
          </p:cNvPr>
          <p:cNvSpPr/>
          <p:nvPr/>
        </p:nvSpPr>
        <p:spPr>
          <a:xfrm>
            <a:off x="856069" y="708710"/>
            <a:ext cx="8120888" cy="769441"/>
          </a:xfrm>
          <a:prstGeom prst="rect">
            <a:avLst/>
          </a:prstGeom>
        </p:spPr>
        <p:txBody>
          <a:bodyPr wrap="square">
            <a:spAutoFit/>
          </a:bodyPr>
          <a:lstStyle/>
          <a:p>
            <a:r>
              <a:rPr lang="en-US" sz="2000" b="1" i="0" dirty="0">
                <a:solidFill>
                  <a:srgbClr val="000000"/>
                </a:solidFill>
                <a:effectLst/>
                <a:latin typeface="UTMAvoBold"/>
              </a:rPr>
              <a:t>Use your notes to tell the life story of General Vo </a:t>
            </a:r>
            <a:r>
              <a:rPr lang="en-US" sz="2000" b="1" dirty="0">
                <a:solidFill>
                  <a:srgbClr val="000000"/>
                </a:solidFill>
                <a:latin typeface="UTMAvoBold"/>
              </a:rPr>
              <a:t>N</a:t>
            </a:r>
            <a:r>
              <a:rPr lang="en-US" sz="2000" b="1" i="0" dirty="0">
                <a:solidFill>
                  <a:srgbClr val="000000"/>
                </a:solidFill>
                <a:effectLst/>
                <a:latin typeface="UTMAvoBold"/>
              </a:rPr>
              <a:t>guyen </a:t>
            </a:r>
            <a:r>
              <a:rPr lang="en-US" sz="2000" b="1" dirty="0">
                <a:solidFill>
                  <a:srgbClr val="000000"/>
                </a:solidFill>
                <a:latin typeface="UTMAvoBold"/>
              </a:rPr>
              <a:t>G</a:t>
            </a:r>
            <a:r>
              <a:rPr lang="en-US" sz="2000" b="1" i="0" dirty="0">
                <a:solidFill>
                  <a:srgbClr val="000000"/>
                </a:solidFill>
                <a:effectLst/>
                <a:latin typeface="UTMAvoBold"/>
              </a:rPr>
              <a:t>iap or Vo </a:t>
            </a:r>
            <a:r>
              <a:rPr lang="en-US" sz="2000" b="1" i="0" dirty="0" err="1">
                <a:solidFill>
                  <a:srgbClr val="000000"/>
                </a:solidFill>
                <a:effectLst/>
                <a:latin typeface="UTMAvoBold"/>
              </a:rPr>
              <a:t>Thi</a:t>
            </a:r>
            <a:r>
              <a:rPr lang="en-US" sz="2000" b="1" i="0" dirty="0">
                <a:solidFill>
                  <a:srgbClr val="000000"/>
                </a:solidFill>
                <a:effectLst/>
                <a:latin typeface="UTMAvoBold"/>
              </a:rPr>
              <a:t> Sau to the class. Vote for the best-told story.</a:t>
            </a:r>
            <a:r>
              <a:rPr lang="en-US" sz="2400" dirty="0"/>
              <a:t> </a:t>
            </a:r>
            <a:endParaRPr lang="en-US" sz="3200" b="1" dirty="0">
              <a:cs typeface="Arial" panose="020B0604020202020204" pitchFamily="34" charset="0"/>
            </a:endParaRPr>
          </a:p>
        </p:txBody>
      </p:sp>
      <p:sp>
        <p:nvSpPr>
          <p:cNvPr id="9" name="TextBox 8">
            <a:extLst>
              <a:ext uri="{FF2B5EF4-FFF2-40B4-BE49-F238E27FC236}">
                <a16:creationId xmlns="" xmlns:a16="http://schemas.microsoft.com/office/drawing/2014/main" id="{8A576435-A31C-7FD9-783C-A0BCE61993BC}"/>
              </a:ext>
            </a:extLst>
          </p:cNvPr>
          <p:cNvSpPr txBox="1"/>
          <p:nvPr/>
        </p:nvSpPr>
        <p:spPr>
          <a:xfrm>
            <a:off x="592218" y="1595466"/>
            <a:ext cx="8088978" cy="3477875"/>
          </a:xfrm>
          <a:prstGeom prst="rect">
            <a:avLst/>
          </a:prstGeom>
          <a:noFill/>
        </p:spPr>
        <p:txBody>
          <a:bodyPr wrap="square">
            <a:spAutoFit/>
          </a:bodyPr>
          <a:lstStyle/>
          <a:p>
            <a:pPr marL="0" marR="0" indent="-1270" algn="just">
              <a:spcBef>
                <a:spcPts val="0"/>
              </a:spcBef>
              <a:spcAft>
                <a:spcPts val="0"/>
              </a:spcAft>
            </a:pPr>
            <a:r>
              <a:rPr lang="en-US" sz="2000" b="1" i="1" dirty="0">
                <a:solidFill>
                  <a:schemeClr val="accent5">
                    <a:lumMod val="50000"/>
                  </a:schemeClr>
                </a:solidFill>
                <a:effectLst/>
                <a:ea typeface="Times New Roman" panose="02020603050405020304" pitchFamily="18" charset="0"/>
                <a:cs typeface="Times New Roman" panose="02020603050405020304" pitchFamily="18" charset="0"/>
              </a:rPr>
              <a:t>Suggested answer: </a:t>
            </a:r>
            <a:endParaRPr lang="en-US" sz="2000" dirty="0">
              <a:solidFill>
                <a:schemeClr val="accent5">
                  <a:lumMod val="50000"/>
                </a:schemeClr>
              </a:solidFill>
              <a:effectLst/>
              <a:ea typeface="Times New Roman" panose="02020603050405020304" pitchFamily="18" charset="0"/>
              <a:cs typeface="Times New Roman" panose="02020603050405020304" pitchFamily="18" charset="0"/>
            </a:endParaRPr>
          </a:p>
          <a:p>
            <a:pPr algn="just"/>
            <a:r>
              <a:rPr lang="en-US" sz="2000" kern="0" dirty="0">
                <a:solidFill>
                  <a:schemeClr val="accent5">
                    <a:lumMod val="50000"/>
                  </a:schemeClr>
                </a:solidFill>
                <a:effectLst/>
                <a:ea typeface="Times New Roman" panose="02020603050405020304" pitchFamily="18" charset="0"/>
                <a:cs typeface="Times New Roman" panose="02020603050405020304" pitchFamily="18" charset="0"/>
              </a:rPr>
              <a:t>We’d like to talk about the life of Vo </a:t>
            </a:r>
            <a:r>
              <a:rPr lang="en-US" sz="2000" kern="0" dirty="0" err="1">
                <a:solidFill>
                  <a:schemeClr val="accent5">
                    <a:lumMod val="50000"/>
                  </a:schemeClr>
                </a:solidFill>
                <a:effectLst/>
                <a:ea typeface="Times New Roman" panose="02020603050405020304" pitchFamily="18" charset="0"/>
                <a:cs typeface="Times New Roman" panose="02020603050405020304" pitchFamily="18" charset="0"/>
              </a:rPr>
              <a:t>Thi</a:t>
            </a:r>
            <a:r>
              <a:rPr lang="en-US" sz="2000" kern="0" dirty="0">
                <a:solidFill>
                  <a:schemeClr val="accent5">
                    <a:lumMod val="50000"/>
                  </a:schemeClr>
                </a:solidFill>
                <a:effectLst/>
                <a:ea typeface="Times New Roman" panose="02020603050405020304" pitchFamily="18" charset="0"/>
                <a:cs typeface="Times New Roman" panose="02020603050405020304" pitchFamily="18" charset="0"/>
              </a:rPr>
              <a:t> Sau, a national heroine of our country. She was born in 1933 in Ba Ria Province. At the age of 15, she joined the Viet Minh, the league for the independence of Viet Nam from French rule. In 1947, she was brave enough to carry out attacks against French soldiers. She managed to kill some of them by throwing grenades at them. Unfortunately, in another unsuccessful attempt in 1949, she was caught and put in prison. She was sentenced to death at Con Son Prison, Con Dao Island at the age of 19. Although she died nearly 80 years ago, many generations in Viet Nam still admire Vo </a:t>
            </a:r>
            <a:r>
              <a:rPr lang="en-US" sz="2000" kern="0" dirty="0" err="1">
                <a:solidFill>
                  <a:schemeClr val="accent5">
                    <a:lumMod val="50000"/>
                  </a:schemeClr>
                </a:solidFill>
                <a:effectLst/>
                <a:ea typeface="Times New Roman" panose="02020603050405020304" pitchFamily="18" charset="0"/>
                <a:cs typeface="Times New Roman" panose="02020603050405020304" pitchFamily="18" charset="0"/>
              </a:rPr>
              <a:t>Thi</a:t>
            </a:r>
            <a:r>
              <a:rPr lang="en-US" sz="2000" kern="0" dirty="0">
                <a:solidFill>
                  <a:schemeClr val="accent5">
                    <a:lumMod val="50000"/>
                  </a:schemeClr>
                </a:solidFill>
                <a:effectLst/>
                <a:ea typeface="Times New Roman" panose="02020603050405020304" pitchFamily="18" charset="0"/>
                <a:cs typeface="Times New Roman" panose="02020603050405020304" pitchFamily="18" charset="0"/>
              </a:rPr>
              <a:t> Sau for her great bravery and sacrifice for the independence of our country.</a:t>
            </a:r>
            <a:endParaRPr lang="en-US" sz="2000" dirty="0">
              <a:solidFill>
                <a:schemeClr val="accent5">
                  <a:lumMod val="50000"/>
                </a:schemeClr>
              </a:solidFill>
              <a:cs typeface="Times New Roman" panose="02020603050405020304" pitchFamily="18" charset="0"/>
            </a:endParaRPr>
          </a:p>
        </p:txBody>
      </p:sp>
    </p:spTree>
    <p:extLst>
      <p:ext uri="{BB962C8B-B14F-4D97-AF65-F5344CB8AC3E}">
        <p14:creationId xmlns:p14="http://schemas.microsoft.com/office/powerpoint/2010/main" val="861735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 xmlns:a16="http://schemas.microsoft.com/office/drawing/2014/main" id="{89FB7A97-2050-4E17-AB89-5199898D9829}"/>
              </a:ext>
            </a:extLst>
          </p:cNvPr>
          <p:cNvSpPr txBox="1"/>
          <p:nvPr/>
        </p:nvSpPr>
        <p:spPr>
          <a:xfrm>
            <a:off x="819688" y="1512795"/>
            <a:ext cx="7593030" cy="3167214"/>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700" dirty="0"/>
              <a:t>An overview about the lives of a famous hero and heroine in Viet Nam;</a:t>
            </a:r>
          </a:p>
          <a:p>
            <a:pPr marL="342900" indent="-342900">
              <a:lnSpc>
                <a:spcPct val="150000"/>
              </a:lnSpc>
              <a:buFont typeface="Arial" panose="020B0604020202020204" pitchFamily="34" charset="0"/>
              <a:buChar char="•"/>
            </a:pPr>
            <a:r>
              <a:rPr lang="en-US" sz="2700" dirty="0"/>
              <a:t>Vocabulary to talk about the lives of a famous hero and heroine in Viet Nam.</a:t>
            </a:r>
            <a:endParaRPr lang="en-US" sz="27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BAC5994-6BF9-AE41-AC48-5A10285266A3}"/>
              </a:ext>
            </a:extLst>
          </p:cNvPr>
          <p:cNvSpPr>
            <a:spLocks noGrp="1"/>
          </p:cNvSpPr>
          <p:nvPr>
            <p:ph type="subTitle" idx="1"/>
          </p:nvPr>
        </p:nvSpPr>
        <p:spPr>
          <a:xfrm>
            <a:off x="898072" y="1820821"/>
            <a:ext cx="7203621" cy="2153228"/>
          </a:xfrm>
          <a:noFill/>
        </p:spPr>
        <p:txBody>
          <a:bodyPr anchor="t"/>
          <a:lstStyle/>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Write a paragraph about the life of a national hero that you admire.</a:t>
            </a:r>
          </a:p>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Do exercises in the workbook.</a:t>
            </a:r>
          </a:p>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Prepare for the next lesson – Listening.</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1</a:t>
              </a:r>
            </a:p>
          </p:txBody>
        </p:sp>
      </p:grpSp>
      <p:sp>
        <p:nvSpPr>
          <p:cNvPr id="9" name="TextBox 8">
            <a:extLst>
              <a:ext uri="{FF2B5EF4-FFF2-40B4-BE49-F238E27FC236}">
                <a16:creationId xmlns="" xmlns:a16="http://schemas.microsoft.com/office/drawing/2014/main" id="{3D56C823-4DD3-2744-17E1-A46C7290D96B}"/>
              </a:ext>
            </a:extLst>
          </p:cNvPr>
          <p:cNvSpPr txBox="1"/>
          <p:nvPr/>
        </p:nvSpPr>
        <p:spPr>
          <a:xfrm>
            <a:off x="2438400" y="418267"/>
            <a:ext cx="6243873" cy="769441"/>
          </a:xfrm>
          <a:prstGeom prst="rect">
            <a:avLst/>
          </a:prstGeom>
          <a:noFill/>
        </p:spPr>
        <p:txBody>
          <a:bodyPr wrap="square" rtlCol="0">
            <a:spAutoFit/>
          </a:bodyPr>
          <a:lstStyle/>
          <a:p>
            <a:r>
              <a:rPr lang="en-US" sz="4400" b="1" dirty="0">
                <a:solidFill>
                  <a:srgbClr val="FFFFFF"/>
                </a:solidFill>
                <a:latin typeface="UTMFacebookK&amp;TBold"/>
              </a:rPr>
              <a:t>L</a:t>
            </a:r>
            <a:r>
              <a:rPr lang="en-US" sz="4400" b="1" i="0" dirty="0">
                <a:solidFill>
                  <a:srgbClr val="FFFFFF"/>
                </a:solidFill>
                <a:effectLst/>
                <a:latin typeface="UTMFacebookK&amp;TBold"/>
              </a:rPr>
              <a:t>ife stories we admire</a:t>
            </a:r>
          </a:p>
        </p:txBody>
      </p:sp>
      <p:sp>
        <p:nvSpPr>
          <p:cNvPr id="10" name="Rectangle 9">
            <a:extLst>
              <a:ext uri="{FF2B5EF4-FFF2-40B4-BE49-F238E27FC236}">
                <a16:creationId xmlns=""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SPEAKING</a:t>
            </a:r>
          </a:p>
        </p:txBody>
      </p:sp>
      <p:sp>
        <p:nvSpPr>
          <p:cNvPr id="11" name="Rectangle 10">
            <a:extLst>
              <a:ext uri="{FF2B5EF4-FFF2-40B4-BE49-F238E27FC236}">
                <a16:creationId xmlns=""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4</a:t>
            </a:r>
          </a:p>
        </p:txBody>
      </p:sp>
      <p:sp>
        <p:nvSpPr>
          <p:cNvPr id="14" name="TextBox 13">
            <a:extLst>
              <a:ext uri="{FF2B5EF4-FFF2-40B4-BE49-F238E27FC236}">
                <a16:creationId xmlns="" xmlns:a16="http://schemas.microsoft.com/office/drawing/2014/main"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0070C0"/>
                </a:solidFill>
              </a:rPr>
              <a:t>National heroes of Viet Nam</a:t>
            </a:r>
          </a:p>
        </p:txBody>
      </p:sp>
    </p:spTree>
    <p:extLst>
      <p:ext uri="{BB962C8B-B14F-4D97-AF65-F5344CB8AC3E}">
        <p14:creationId xmlns:p14="http://schemas.microsoft.com/office/powerpoint/2010/main" val="167144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 xmlns:a16="http://schemas.microsoft.com/office/drawing/2014/main" id="{35347BE1-BE97-0948-FE52-A3A8DACCC338}"/>
              </a:ext>
            </a:extLst>
          </p:cNvPr>
          <p:cNvSpPr txBox="1"/>
          <p:nvPr/>
        </p:nvSpPr>
        <p:spPr>
          <a:xfrm>
            <a:off x="2175782" y="708710"/>
            <a:ext cx="4792435" cy="769441"/>
          </a:xfrm>
          <a:prstGeom prst="rect">
            <a:avLst/>
          </a:prstGeom>
          <a:noFill/>
        </p:spPr>
        <p:txBody>
          <a:bodyPr wrap="square">
            <a:spAutoFit/>
          </a:bodyPr>
          <a:lstStyle/>
          <a:p>
            <a:pPr algn="ctr"/>
            <a:r>
              <a:rPr lang="en-US" sz="4400" b="1" kern="0" dirty="0">
                <a:cs typeface="Times New Roman" panose="02020603050405020304" pitchFamily="18" charset="0"/>
              </a:rPr>
              <a:t>Guessing game</a:t>
            </a:r>
            <a:endParaRPr lang="en-US" sz="4400" dirty="0">
              <a:cs typeface="Times New Roman" panose="02020603050405020304" pitchFamily="18" charset="0"/>
            </a:endParaRPr>
          </a:p>
        </p:txBody>
      </p:sp>
      <p:sp>
        <p:nvSpPr>
          <p:cNvPr id="2" name="TextBox 1">
            <a:extLst>
              <a:ext uri="{FF2B5EF4-FFF2-40B4-BE49-F238E27FC236}">
                <a16:creationId xmlns="" xmlns:a16="http://schemas.microsoft.com/office/drawing/2014/main" id="{C8E3462B-C744-42B8-5E94-EF6C796C10C1}"/>
              </a:ext>
            </a:extLst>
          </p:cNvPr>
          <p:cNvSpPr txBox="1"/>
          <p:nvPr/>
        </p:nvSpPr>
        <p:spPr>
          <a:xfrm>
            <a:off x="955221" y="1698171"/>
            <a:ext cx="7127422" cy="2677656"/>
          </a:xfrm>
          <a:prstGeom prst="rect">
            <a:avLst/>
          </a:prstGeom>
          <a:noFill/>
        </p:spPr>
        <p:txBody>
          <a:bodyPr wrap="square" rtlCol="0">
            <a:spAutoFit/>
          </a:bodyPr>
          <a:lstStyle/>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a typeface="Times New Roman" panose="02020603050405020304" pitchFamily="18" charset="0"/>
                <a:cs typeface="Times New Roman" panose="02020603050405020304" pitchFamily="18" charset="0"/>
              </a:rPr>
              <a:t>Work as </a:t>
            </a:r>
            <a:r>
              <a:rPr lang="en-US" sz="2400" dirty="0">
                <a:solidFill>
                  <a:srgbClr val="000000"/>
                </a:solidFill>
                <a:effectLst/>
                <a:ea typeface="Times New Roman" panose="02020603050405020304" pitchFamily="18" charset="0"/>
                <a:cs typeface="Times New Roman" panose="02020603050405020304" pitchFamily="18" charset="0"/>
              </a:rPr>
              <a:t>2 groups.</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There are 4 questions, the answers of which provide four clues for the key word.</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Choose and answer  the question.</a:t>
            </a:r>
          </a:p>
          <a:p>
            <a:pPr marL="0" marR="0" indent="-1270">
              <a:spcBef>
                <a:spcPts val="0"/>
              </a:spcBef>
              <a:spcAft>
                <a:spcPts val="0"/>
              </a:spcAft>
            </a:pPr>
            <a:r>
              <a:rPr lang="en-US" sz="2400" dirty="0">
                <a:solidFill>
                  <a:srgbClr val="000000"/>
                </a:solidFill>
                <a:ea typeface="Times New Roman" panose="02020603050405020304" pitchFamily="18" charset="0"/>
                <a:cs typeface="Times New Roman" panose="02020603050405020304" pitchFamily="18" charset="0"/>
              </a:rPr>
              <a:t>-</a:t>
            </a:r>
            <a:r>
              <a:rPr lang="en-US" sz="2400" dirty="0">
                <a:solidFill>
                  <a:srgbClr val="000000"/>
                </a:solidFill>
                <a:effectLst/>
                <a:ea typeface="Times New Roman" panose="02020603050405020304" pitchFamily="18" charset="0"/>
                <a:cs typeface="Times New Roman" panose="02020603050405020304" pitchFamily="18" charset="0"/>
              </a:rPr>
              <a:t> If you have a correct answer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ea typeface="Times New Roman" panose="02020603050405020304" pitchFamily="18" charset="0"/>
                <a:cs typeface="Times New Roman" panose="02020603050405020304" pitchFamily="18" charset="0"/>
              </a:rPr>
              <a:t> one point.</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If you can guess the key word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ea typeface="Times New Roman" panose="02020603050405020304" pitchFamily="18" charset="0"/>
                <a:cs typeface="Times New Roman" panose="02020603050405020304" pitchFamily="18" charset="0"/>
              </a:rPr>
              <a:t> 5 points.</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The team with more points is the winner.</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985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164557" y="762852"/>
            <a:ext cx="6450806" cy="553998"/>
          </a:xfrm>
          <a:prstGeom prst="rect">
            <a:avLst/>
          </a:prstGeom>
          <a:noFill/>
        </p:spPr>
        <p:txBody>
          <a:bodyPr wrap="square" rtlCol="0">
            <a:spAutoFit/>
          </a:bodyPr>
          <a:lstStyle/>
          <a:p>
            <a:r>
              <a:rPr lang="en-GB" sz="3000">
                <a:solidFill>
                  <a:srgbClr val="002060"/>
                </a:solidFill>
                <a:latin typeface="Berlin Sans FB Demi" panose="020E0802020502020306" pitchFamily="34" charset="0"/>
              </a:rPr>
              <a:t>Answer the question in each puzzle.</a:t>
            </a:r>
            <a:endParaRPr lang="en-GB" sz="3000" dirty="0">
              <a:solidFill>
                <a:srgbClr val="002060"/>
              </a:solidFill>
              <a:latin typeface="Berlin Sans FB Demi" panose="020E0802020502020306" pitchFamily="34" charset="0"/>
            </a:endParaRPr>
          </a:p>
        </p:txBody>
      </p:sp>
      <p:sp>
        <p:nvSpPr>
          <p:cNvPr id="6" name="Rectangle 5">
            <a:extLst>
              <a:ext uri="{FF2B5EF4-FFF2-40B4-BE49-F238E27FC236}">
                <a16:creationId xmlns="" xmlns:a16="http://schemas.microsoft.com/office/drawing/2014/main" id="{7D9792BE-AD65-53C6-9F34-02034028388F}"/>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F2784637-346B-43C0-89CE-C48C25C9CAE0}"/>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1026" name="Picture 2" descr="Con Nuestra América: Vietnam: Vo Nguyên Giáp: General del pueblo">
            <a:extLst>
              <a:ext uri="{FF2B5EF4-FFF2-40B4-BE49-F238E27FC236}">
                <a16:creationId xmlns="" xmlns:a16="http://schemas.microsoft.com/office/drawing/2014/main" id="{B58B1B86-9710-8DA2-5662-9DB9BC6D5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343" y="1432959"/>
            <a:ext cx="5151664" cy="3409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4" action="ppaction://hlinksldjump"/>
          </p:cNvPr>
          <p:cNvSpPr/>
          <p:nvPr/>
        </p:nvSpPr>
        <p:spPr>
          <a:xfrm>
            <a:off x="2253343" y="1445332"/>
            <a:ext cx="2689261"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1</a:t>
            </a:r>
          </a:p>
        </p:txBody>
      </p:sp>
      <p:sp>
        <p:nvSpPr>
          <p:cNvPr id="8" name="Rectangle 7">
            <a:hlinkClick r:id="rId5" action="ppaction://hlinksldjump"/>
          </p:cNvPr>
          <p:cNvSpPr/>
          <p:nvPr/>
        </p:nvSpPr>
        <p:spPr>
          <a:xfrm>
            <a:off x="4942604" y="1432959"/>
            <a:ext cx="2487443"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2</a:t>
            </a:r>
          </a:p>
        </p:txBody>
      </p:sp>
      <p:sp>
        <p:nvSpPr>
          <p:cNvPr id="9" name="Rectangle 8">
            <a:hlinkClick r:id="rId6" action="ppaction://hlinksldjump"/>
          </p:cNvPr>
          <p:cNvSpPr/>
          <p:nvPr/>
        </p:nvSpPr>
        <p:spPr>
          <a:xfrm>
            <a:off x="2253342" y="3162427"/>
            <a:ext cx="2689261"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3</a:t>
            </a:r>
          </a:p>
        </p:txBody>
      </p:sp>
      <p:sp>
        <p:nvSpPr>
          <p:cNvPr id="10" name="Rectangle 9">
            <a:hlinkClick r:id="rId7" action="ppaction://hlinksldjump"/>
          </p:cNvPr>
          <p:cNvSpPr/>
          <p:nvPr/>
        </p:nvSpPr>
        <p:spPr>
          <a:xfrm>
            <a:off x="4942604" y="3162427"/>
            <a:ext cx="2487443"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a:t>4</a:t>
            </a:r>
          </a:p>
        </p:txBody>
      </p:sp>
    </p:spTree>
    <p:extLst>
      <p:ext uri="{BB962C8B-B14F-4D97-AF65-F5344CB8AC3E}">
        <p14:creationId xmlns:p14="http://schemas.microsoft.com/office/powerpoint/2010/main" val="1126684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5"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533539" y="773239"/>
            <a:ext cx="6450806" cy="553998"/>
          </a:xfrm>
          <a:prstGeom prst="rect">
            <a:avLst/>
          </a:prstGeom>
          <a:noFill/>
        </p:spPr>
        <p:txBody>
          <a:bodyPr wrap="square" rtlCol="0">
            <a:spAutoFit/>
          </a:bodyPr>
          <a:lstStyle/>
          <a:p>
            <a:pPr algn="ctr"/>
            <a:r>
              <a:rPr lang="en-GB" sz="3000" dirty="0">
                <a:solidFill>
                  <a:srgbClr val="002060"/>
                </a:solidFill>
                <a:latin typeface="Berlin Sans FB Demi" panose="020E0802020502020306" pitchFamily="34" charset="0"/>
              </a:rPr>
              <a:t>Question 1</a:t>
            </a:r>
          </a:p>
        </p:txBody>
      </p:sp>
      <p:sp>
        <p:nvSpPr>
          <p:cNvPr id="4" name="Rectangle 3"/>
          <p:cNvSpPr/>
          <p:nvPr/>
        </p:nvSpPr>
        <p:spPr>
          <a:xfrm>
            <a:off x="1533539" y="1511902"/>
            <a:ext cx="6262907" cy="2062103"/>
          </a:xfrm>
          <a:prstGeom prst="rect">
            <a:avLst/>
          </a:prstGeom>
        </p:spPr>
        <p:txBody>
          <a:bodyPr wrap="square">
            <a:spAutoFit/>
          </a:bodyPr>
          <a:lstStyle/>
          <a:p>
            <a:pPr algn="ctr"/>
            <a:r>
              <a:rPr lang="en-US" sz="3200" b="1" dirty="0"/>
              <a:t>Which was a decisive Vietnamese military victory that </a:t>
            </a:r>
          </a:p>
          <a:p>
            <a:pPr algn="ctr"/>
            <a:r>
              <a:rPr lang="en-US" sz="3200" b="1" dirty="0"/>
              <a:t>brought an end to French colonial rule in Vietnam?</a:t>
            </a:r>
            <a:endParaRPr lang="en-US" sz="4000" b="1" dirty="0"/>
          </a:p>
        </p:txBody>
      </p:sp>
      <p:sp>
        <p:nvSpPr>
          <p:cNvPr id="11" name="Rectangle 10"/>
          <p:cNvSpPr/>
          <p:nvPr/>
        </p:nvSpPr>
        <p:spPr>
          <a:xfrm>
            <a:off x="2876682" y="3758670"/>
            <a:ext cx="3576620"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a:t>
            </a:r>
            <a:r>
              <a:rPr lang="en-US" sz="3600" b="1" dirty="0" err="1">
                <a:solidFill>
                  <a:srgbClr val="C00000"/>
                </a:solidFill>
              </a:rPr>
              <a:t>Dien</a:t>
            </a:r>
            <a:r>
              <a:rPr lang="en-US" sz="3600" b="1" dirty="0">
                <a:solidFill>
                  <a:srgbClr val="C00000"/>
                </a:solidFill>
              </a:rPr>
              <a:t> Bien Phu </a:t>
            </a:r>
          </a:p>
        </p:txBody>
      </p:sp>
      <p:sp>
        <p:nvSpPr>
          <p:cNvPr id="6" name="Rectangle 5">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 xmlns:a16="http://schemas.microsoft.com/office/drawing/2014/main" id="{EDCF4CE6-A5D8-3D0E-5E06-DBC9C09B8235}"/>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892BF73C-21AF-5918-C3DF-06356EF222C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37937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510034" y="843225"/>
            <a:ext cx="6450806" cy="553998"/>
          </a:xfrm>
          <a:prstGeom prst="rect">
            <a:avLst/>
          </a:prstGeom>
          <a:noFill/>
        </p:spPr>
        <p:txBody>
          <a:bodyPr wrap="square" rtlCol="0">
            <a:spAutoFit/>
          </a:bodyPr>
          <a:lstStyle/>
          <a:p>
            <a:pPr algn="ctr"/>
            <a:r>
              <a:rPr lang="en-GB" sz="3000" dirty="0">
                <a:solidFill>
                  <a:srgbClr val="002060"/>
                </a:solidFill>
                <a:latin typeface="Berlin Sans FB Demi" panose="020E0802020502020306" pitchFamily="34" charset="0"/>
              </a:rPr>
              <a:t>Question 2</a:t>
            </a:r>
          </a:p>
        </p:txBody>
      </p:sp>
      <p:sp>
        <p:nvSpPr>
          <p:cNvPr id="4" name="Rectangle 3"/>
          <p:cNvSpPr/>
          <p:nvPr/>
        </p:nvSpPr>
        <p:spPr>
          <a:xfrm>
            <a:off x="293077" y="1682686"/>
            <a:ext cx="8850923" cy="1200329"/>
          </a:xfrm>
          <a:prstGeom prst="rect">
            <a:avLst/>
          </a:prstGeom>
        </p:spPr>
        <p:txBody>
          <a:bodyPr wrap="square">
            <a:spAutoFit/>
          </a:bodyPr>
          <a:lstStyle/>
          <a:p>
            <a:pPr algn="ctr"/>
            <a:r>
              <a:rPr lang="en-US" sz="3500" b="1" dirty="0"/>
              <a:t>Which province is home to the World Heritage Phong </a:t>
            </a:r>
            <a:r>
              <a:rPr lang="en-US" sz="3500" b="1" dirty="0" err="1"/>
              <a:t>Nha</a:t>
            </a:r>
            <a:r>
              <a:rPr lang="en-US" sz="3500" b="1" dirty="0"/>
              <a:t> - Ke Bang National Park?</a:t>
            </a:r>
          </a:p>
        </p:txBody>
      </p:sp>
      <p:sp>
        <p:nvSpPr>
          <p:cNvPr id="11" name="Rectangle 10"/>
          <p:cNvSpPr/>
          <p:nvPr/>
        </p:nvSpPr>
        <p:spPr>
          <a:xfrm>
            <a:off x="3209951" y="3272627"/>
            <a:ext cx="3017173"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a:t>
            </a:r>
            <a:r>
              <a:rPr lang="en-US" sz="3600" b="1" dirty="0">
                <a:solidFill>
                  <a:srgbClr val="C00000"/>
                </a:solidFill>
              </a:rPr>
              <a:t>Quang Binh</a:t>
            </a:r>
          </a:p>
        </p:txBody>
      </p:sp>
      <p:sp>
        <p:nvSpPr>
          <p:cNvPr id="7" name="Rectangle 6">
            <a:hlinkClick r:id="rId3" action="ppaction://hlinksldjump"/>
          </p:cNvPr>
          <p:cNvSpPr/>
          <p:nvPr/>
        </p:nvSpPr>
        <p:spPr>
          <a:xfrm>
            <a:off x="7960840" y="4448433"/>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 xmlns:a16="http://schemas.microsoft.com/office/drawing/2014/main" id="{5E8AA35B-212F-8F9D-ED20-D66D66CD499C}"/>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9AEFF8EB-52BE-57CE-58CE-DFD0F70ECD5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39557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757170" y="763601"/>
            <a:ext cx="6450806" cy="553998"/>
          </a:xfrm>
          <a:prstGeom prst="rect">
            <a:avLst/>
          </a:prstGeom>
          <a:noFill/>
        </p:spPr>
        <p:txBody>
          <a:bodyPr wrap="square" rtlCol="0">
            <a:spAutoFit/>
          </a:bodyPr>
          <a:lstStyle/>
          <a:p>
            <a:pPr algn="ctr"/>
            <a:r>
              <a:rPr lang="en-GB" sz="3000">
                <a:solidFill>
                  <a:srgbClr val="002060"/>
                </a:solidFill>
                <a:latin typeface="Berlin Sans FB Demi" panose="020E0802020502020306" pitchFamily="34" charset="0"/>
              </a:rPr>
              <a:t>Question 3</a:t>
            </a:r>
            <a:endParaRPr lang="en-GB" sz="3000" dirty="0">
              <a:solidFill>
                <a:srgbClr val="002060"/>
              </a:solidFill>
              <a:latin typeface="Berlin Sans FB Demi" panose="020E0802020502020306" pitchFamily="34" charset="0"/>
            </a:endParaRPr>
          </a:p>
        </p:txBody>
      </p:sp>
      <p:sp>
        <p:nvSpPr>
          <p:cNvPr id="4" name="Rectangle 3"/>
          <p:cNvSpPr/>
          <p:nvPr/>
        </p:nvSpPr>
        <p:spPr>
          <a:xfrm>
            <a:off x="945127" y="1519149"/>
            <a:ext cx="7589273" cy="1754326"/>
          </a:xfrm>
          <a:prstGeom prst="rect">
            <a:avLst/>
          </a:prstGeom>
        </p:spPr>
        <p:txBody>
          <a:bodyPr wrap="square">
            <a:spAutoFit/>
          </a:bodyPr>
          <a:lstStyle/>
          <a:p>
            <a:pPr algn="ctr"/>
            <a:r>
              <a:rPr lang="en-US" sz="3600" b="1" dirty="0"/>
              <a:t>Fill in the blank:</a:t>
            </a:r>
          </a:p>
          <a:p>
            <a:pPr algn="ctr"/>
            <a:r>
              <a:rPr lang="en-US" sz="3600" b="1" dirty="0"/>
              <a:t>They’re calling on all men and boys over the age of 18 to join the ______.</a:t>
            </a:r>
          </a:p>
        </p:txBody>
      </p:sp>
      <p:sp>
        <p:nvSpPr>
          <p:cNvPr id="11" name="Rectangle 10"/>
          <p:cNvSpPr/>
          <p:nvPr/>
        </p:nvSpPr>
        <p:spPr>
          <a:xfrm>
            <a:off x="3692752" y="3564235"/>
            <a:ext cx="1758495"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a:t>
            </a:r>
            <a:r>
              <a:rPr lang="en-US" sz="3600" b="1" dirty="0">
                <a:solidFill>
                  <a:srgbClr val="C00000"/>
                </a:solidFill>
              </a:rPr>
              <a:t>army</a:t>
            </a:r>
          </a:p>
        </p:txBody>
      </p:sp>
      <p:sp>
        <p:nvSpPr>
          <p:cNvPr id="7" name="Rectangle 6">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 xmlns:a16="http://schemas.microsoft.com/office/drawing/2014/main" id="{C21777DC-CE76-DF3F-0DCF-6ED0EE223A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57A166EA-B672-B100-AFE2-753AB8DFF15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28581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15" name="TextBox 14">
            <a:extLst>
              <a:ext uri="{FF2B5EF4-FFF2-40B4-BE49-F238E27FC236}">
                <a16:creationId xmlns=""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757170" y="763601"/>
            <a:ext cx="6450806" cy="553998"/>
          </a:xfrm>
          <a:prstGeom prst="rect">
            <a:avLst/>
          </a:prstGeom>
          <a:noFill/>
        </p:spPr>
        <p:txBody>
          <a:bodyPr wrap="square" rtlCol="0">
            <a:spAutoFit/>
          </a:bodyPr>
          <a:lstStyle/>
          <a:p>
            <a:pPr algn="ctr"/>
            <a:r>
              <a:rPr lang="en-GB" sz="3000">
                <a:solidFill>
                  <a:srgbClr val="002060"/>
                </a:solidFill>
                <a:latin typeface="Berlin Sans FB Demi" panose="020E0802020502020306" pitchFamily="34" charset="0"/>
              </a:rPr>
              <a:t>Question 4</a:t>
            </a:r>
            <a:endParaRPr lang="en-GB" sz="3000" dirty="0">
              <a:solidFill>
                <a:srgbClr val="002060"/>
              </a:solidFill>
              <a:latin typeface="Berlin Sans FB Demi" panose="020E0802020502020306" pitchFamily="34" charset="0"/>
            </a:endParaRPr>
          </a:p>
        </p:txBody>
      </p:sp>
      <p:sp>
        <p:nvSpPr>
          <p:cNvPr id="4" name="Rectangle 3"/>
          <p:cNvSpPr/>
          <p:nvPr/>
        </p:nvSpPr>
        <p:spPr>
          <a:xfrm>
            <a:off x="762412" y="1689534"/>
            <a:ext cx="7827838" cy="1200329"/>
          </a:xfrm>
          <a:prstGeom prst="rect">
            <a:avLst/>
          </a:prstGeom>
        </p:spPr>
        <p:txBody>
          <a:bodyPr wrap="square">
            <a:spAutoFit/>
          </a:bodyPr>
          <a:lstStyle/>
          <a:p>
            <a:pPr algn="ctr"/>
            <a:r>
              <a:rPr lang="en-US" sz="3600" b="1" dirty="0"/>
              <a:t>When did Nguyen Tat Thanh start his journey abroad from </a:t>
            </a:r>
            <a:r>
              <a:rPr lang="en-US" sz="3600" b="1" dirty="0" err="1"/>
              <a:t>Nha</a:t>
            </a:r>
            <a:r>
              <a:rPr lang="en-US" sz="3600" b="1" dirty="0"/>
              <a:t> Rong Wharf?</a:t>
            </a:r>
          </a:p>
        </p:txBody>
      </p:sp>
      <p:sp>
        <p:nvSpPr>
          <p:cNvPr id="11" name="Rectangle 10"/>
          <p:cNvSpPr/>
          <p:nvPr/>
        </p:nvSpPr>
        <p:spPr>
          <a:xfrm>
            <a:off x="3904615" y="3261798"/>
            <a:ext cx="1718740"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1911</a:t>
            </a:r>
            <a:endParaRPr lang="en-US" sz="3600" b="1" dirty="0">
              <a:solidFill>
                <a:srgbClr val="C00000"/>
              </a:solidFill>
            </a:endParaRPr>
          </a:p>
        </p:txBody>
      </p:sp>
      <p:sp>
        <p:nvSpPr>
          <p:cNvPr id="5" name="Rectangle 4">
            <a:extLst>
              <a:ext uri="{FF2B5EF4-FFF2-40B4-BE49-F238E27FC236}">
                <a16:creationId xmlns="" xmlns:a16="http://schemas.microsoft.com/office/drawing/2014/main" id="{44AF757B-B264-A232-5B1A-876D1517435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128F8307-8AD3-80F1-D22B-7267A5A0647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24311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045029" y="762852"/>
            <a:ext cx="7570334" cy="553998"/>
          </a:xfrm>
          <a:prstGeom prst="rect">
            <a:avLst/>
          </a:prstGeom>
          <a:noFill/>
        </p:spPr>
        <p:txBody>
          <a:bodyPr wrap="square" rtlCol="0">
            <a:spAutoFit/>
          </a:bodyPr>
          <a:lstStyle/>
          <a:p>
            <a:r>
              <a:rPr lang="en-GB" sz="3000" dirty="0">
                <a:solidFill>
                  <a:srgbClr val="002060"/>
                </a:solidFill>
                <a:latin typeface="Berlin Sans FB Demi" panose="020E0802020502020306" pitchFamily="34" charset="0"/>
              </a:rPr>
              <a:t>KEY WORD: GENERAL VO NGUYEN GIAP</a:t>
            </a:r>
          </a:p>
        </p:txBody>
      </p:sp>
      <p:sp>
        <p:nvSpPr>
          <p:cNvPr id="5" name="Rectangle 4">
            <a:extLst>
              <a:ext uri="{FF2B5EF4-FFF2-40B4-BE49-F238E27FC236}">
                <a16:creationId xmlns="" xmlns:a16="http://schemas.microsoft.com/office/drawing/2014/main" id="{C47D1748-DE06-E251-01D9-CCA643830CC6}"/>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F55F8E43-6365-7359-6C14-B7918FC5A71C}"/>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7" name="Picture 2" descr="Con Nuestra América: Vietnam: Vo Nguyên Giáp: General del pueblo">
            <a:extLst>
              <a:ext uri="{FF2B5EF4-FFF2-40B4-BE49-F238E27FC236}">
                <a16:creationId xmlns="" xmlns:a16="http://schemas.microsoft.com/office/drawing/2014/main" id="{9636B7E3-C9A0-1D21-A20E-C2D572FD5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271" y="1432959"/>
            <a:ext cx="5151664"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526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1771</TotalTime>
  <Words>966</Words>
  <Application>Microsoft Office PowerPoint</Application>
  <PresentationFormat>On-screen Show (16:9)</PresentationFormat>
  <Paragraphs>118</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Bill Gates</cp:lastModifiedBy>
  <cp:revision>80</cp:revision>
  <dcterms:created xsi:type="dcterms:W3CDTF">2020-12-09T02:04:09Z</dcterms:created>
  <dcterms:modified xsi:type="dcterms:W3CDTF">2025-09-13T07:23:00Z</dcterms:modified>
</cp:coreProperties>
</file>