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57" r:id="rId4"/>
    <p:sldId id="266" r:id="rId5"/>
    <p:sldId id="260" r:id="rId6"/>
    <p:sldId id="302" r:id="rId7"/>
    <p:sldId id="303" r:id="rId8"/>
    <p:sldId id="305" r:id="rId9"/>
    <p:sldId id="304" r:id="rId10"/>
    <p:sldId id="324" r:id="rId11"/>
    <p:sldId id="325" r:id="rId12"/>
    <p:sldId id="306" r:id="rId13"/>
    <p:sldId id="312" r:id="rId14"/>
    <p:sldId id="326" r:id="rId15"/>
    <p:sldId id="311" r:id="rId16"/>
    <p:sldId id="309" r:id="rId17"/>
    <p:sldId id="313" r:id="rId18"/>
    <p:sldId id="327" r:id="rId19"/>
    <p:sldId id="328" r:id="rId20"/>
    <p:sldId id="329" r:id="rId21"/>
    <p:sldId id="330" r:id="rId22"/>
    <p:sldId id="331" r:id="rId23"/>
    <p:sldId id="314" r:id="rId24"/>
    <p:sldId id="315" r:id="rId25"/>
    <p:sldId id="316" r:id="rId26"/>
    <p:sldId id="318" r:id="rId27"/>
    <p:sldId id="317" r:id="rId28"/>
    <p:sldId id="332" r:id="rId29"/>
    <p:sldId id="333" r:id="rId30"/>
    <p:sldId id="334" r:id="rId31"/>
    <p:sldId id="335" r:id="rId32"/>
    <p:sldId id="336" r:id="rId33"/>
    <p:sldId id="321" r:id="rId34"/>
    <p:sldId id="298"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3" d="100"/>
          <a:sy n="63" d="100"/>
        </p:scale>
        <p:origin x="80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59060A-1E81-A9D4-D23B-657E9A84A46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3A5060A0-7A85-ECEC-6E6A-94A29EDFED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6B16C5E-622F-D971-4855-171A0E945D2C}"/>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7CEA2143-5CD7-0D6E-67BB-BA8C160EC0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651C3C5-D87D-D976-AE2C-DD4ADADB37B7}"/>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304625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EA884-1440-729C-0F8D-97862E75AFD2}"/>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CD1D8735-FE9A-0628-13BD-4EB869DD753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2F0F3B9-E6E7-B2B5-DAA0-E93B2DD564CE}"/>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6B71D7FA-9D68-3E0B-C492-17206D5764C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D67DD15-5DD8-C2C5-8DA4-0314ECCB2A72}"/>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216016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A7A7ADE-7C81-E0D5-55C8-B2663CC3B219}"/>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87B2FD-3CE6-537D-6DE2-E70190CB44E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AD67954-E409-3C25-C74B-6BBDB8E56C57}"/>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80F01638-FFD0-68F5-E956-9351D204890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49E4783-A35E-D918-D7A1-85AB431F3235}"/>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176846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BC2DD5-ACDB-36D5-4FA8-87B6575931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C20439-AC25-6B1E-A3DA-6BDF1980320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B768AFA-0638-306D-354F-8A73B32BE9A4}"/>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FCEF97A5-EE8D-4595-0DF2-A25734BFD90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3F24201-8CFF-DD23-9BDD-C428BD2135C1}"/>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56112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CF04EF-9F78-D38A-3630-165576504C4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A0630C0-C8C4-2F8C-DB50-B40AA8585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279C4D3-3CFA-85B2-43AF-FE6EFD1D32B7}"/>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85B26225-98BB-FAF4-E45B-BD7572D7D3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B754B27-24E3-46DB-B1AC-4F5A07305199}"/>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162471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D1550-9DF3-63A6-8F1A-8E8D8FDA887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40E767D-168D-DD68-08F7-00E22E37941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2ABB6D-5B99-6AAD-3BDA-42D38917A4B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6071979-F0BC-07D7-DD82-F967CABB2DB5}"/>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6" name="Chỗ dành sẵn cho Chân trang 5">
            <a:extLst>
              <a:ext uri="{FF2B5EF4-FFF2-40B4-BE49-F238E27FC236}">
                <a16:creationId xmlns:a16="http://schemas.microsoft.com/office/drawing/2014/main" id="{CC19DFC8-2561-CCC8-8635-5268805ADA1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C1AE258-68CB-6ABE-C997-F7F63BFC01D1}"/>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159735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4D42E6-3E5E-FCA8-6591-C6201D2F8518}"/>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01B32AF-66C6-7474-B46B-39616EE82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68441F4-807B-2B6E-BB4E-58B0BE1DD23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38EF722-E621-39AB-A232-6407F0443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7861B90-812E-4B48-14F6-501B909E57D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906EF93-A1E7-EFAC-C9F9-65A63DB859D1}"/>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8" name="Chỗ dành sẵn cho Chân trang 7">
            <a:extLst>
              <a:ext uri="{FF2B5EF4-FFF2-40B4-BE49-F238E27FC236}">
                <a16:creationId xmlns:a16="http://schemas.microsoft.com/office/drawing/2014/main" id="{8EC6387C-4360-31E4-48D1-F6CE26D1649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295972E-788B-B4C7-D068-61489A1470AE}"/>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218240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3B0F7C-BE66-270C-42C6-27FD89681128}"/>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ED24C927-6E60-0699-EB87-AE7979B7C335}"/>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4" name="Chỗ dành sẵn cho Chân trang 3">
            <a:extLst>
              <a:ext uri="{FF2B5EF4-FFF2-40B4-BE49-F238E27FC236}">
                <a16:creationId xmlns:a16="http://schemas.microsoft.com/office/drawing/2014/main" id="{11C3BA0E-2D51-C59E-C17B-2F86D067981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E4D39BEC-0246-1467-CD12-6E787E646883}"/>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328334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3B7E096-475A-18BD-4FF0-8D424287B0AA}"/>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3" name="Chỗ dành sẵn cho Chân trang 2">
            <a:extLst>
              <a:ext uri="{FF2B5EF4-FFF2-40B4-BE49-F238E27FC236}">
                <a16:creationId xmlns:a16="http://schemas.microsoft.com/office/drawing/2014/main" id="{0EB049BF-9F7C-7502-693F-5BF7CB8D556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B97AF69E-70C1-0DAB-B38C-CF200DF56F23}"/>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311506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7D5C54-2BCC-4CFF-7DDC-D3605396FCF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AE4F385-D42F-8B07-FA65-B8155A4857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57CF381-F760-7207-4011-136E558DA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46CC436-8942-CF77-5F8D-3AB24DF2E53A}"/>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6" name="Chỗ dành sẵn cho Chân trang 5">
            <a:extLst>
              <a:ext uri="{FF2B5EF4-FFF2-40B4-BE49-F238E27FC236}">
                <a16:creationId xmlns:a16="http://schemas.microsoft.com/office/drawing/2014/main" id="{1AB7D9FE-AA54-21DD-AAC3-F28C7BDD070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E4BA2C1-658C-DE85-E26C-5F6B10706694}"/>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181795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21D0E2-8DE5-A422-2EE4-B9123704D7F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2DB2DCC5-1A93-F584-FEBC-E2AE3639F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EBC6A40-1082-E78C-2DF5-D44B6A913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FA0D4B6-3193-822F-92E1-6734869CCD8F}"/>
              </a:ext>
            </a:extLst>
          </p:cNvPr>
          <p:cNvSpPr>
            <a:spLocks noGrp="1"/>
          </p:cNvSpPr>
          <p:nvPr>
            <p:ph type="dt" sz="half" idx="10"/>
          </p:nvPr>
        </p:nvSpPr>
        <p:spPr/>
        <p:txBody>
          <a:bodyPr/>
          <a:lstStyle/>
          <a:p>
            <a:fld id="{DCB5309A-E47A-45BD-A15F-053F2CA6A122}" type="datetimeFigureOut">
              <a:rPr lang="vi-VN" smtClean="0"/>
              <a:t>19/03/2024</a:t>
            </a:fld>
            <a:endParaRPr lang="vi-VN"/>
          </a:p>
        </p:txBody>
      </p:sp>
      <p:sp>
        <p:nvSpPr>
          <p:cNvPr id="6" name="Chỗ dành sẵn cho Chân trang 5">
            <a:extLst>
              <a:ext uri="{FF2B5EF4-FFF2-40B4-BE49-F238E27FC236}">
                <a16:creationId xmlns:a16="http://schemas.microsoft.com/office/drawing/2014/main" id="{A591942B-1011-1368-C5FA-240087EEB3E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7BF74A6-2AFA-FCDB-F0E2-3509163F9488}"/>
              </a:ext>
            </a:extLst>
          </p:cNvPr>
          <p:cNvSpPr>
            <a:spLocks noGrp="1"/>
          </p:cNvSpPr>
          <p:nvPr>
            <p:ph type="sldNum" sz="quarter" idx="12"/>
          </p:nvPr>
        </p:nvSpPr>
        <p:spPr/>
        <p:txBody>
          <a:bodyPr/>
          <a:lstStyle/>
          <a:p>
            <a:fld id="{3708C5FB-3A27-47BE-966D-C187E364E132}" type="slidenum">
              <a:rPr lang="vi-VN" smtClean="0"/>
              <a:t>‹#›</a:t>
            </a:fld>
            <a:endParaRPr lang="vi-VN"/>
          </a:p>
        </p:txBody>
      </p:sp>
    </p:spTree>
    <p:extLst>
      <p:ext uri="{BB962C8B-B14F-4D97-AF65-F5344CB8AC3E}">
        <p14:creationId xmlns:p14="http://schemas.microsoft.com/office/powerpoint/2010/main" val="2070172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E0FAB65-4D39-E8D1-98C3-936FDC8E5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6E49913-FE9F-4416-8D5D-9FFEE5793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F6FD2C5-B092-9DD4-1581-3F7ECC56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5309A-E47A-45BD-A15F-053F2CA6A122}" type="datetimeFigureOut">
              <a:rPr lang="vi-VN" smtClean="0"/>
              <a:t>19/03/2024</a:t>
            </a:fld>
            <a:endParaRPr lang="vi-VN"/>
          </a:p>
        </p:txBody>
      </p:sp>
      <p:sp>
        <p:nvSpPr>
          <p:cNvPr id="5" name="Chỗ dành sẵn cho Chân trang 4">
            <a:extLst>
              <a:ext uri="{FF2B5EF4-FFF2-40B4-BE49-F238E27FC236}">
                <a16:creationId xmlns:a16="http://schemas.microsoft.com/office/drawing/2014/main" id="{0E77A328-5044-9113-1B79-2D7489996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2A3F64-3861-792A-6B2B-6D77DE372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8C5FB-3A27-47BE-966D-C187E364E132}" type="slidenum">
              <a:rPr lang="vi-VN" smtClean="0"/>
              <a:t>‹#›</a:t>
            </a:fld>
            <a:endParaRPr lang="vi-VN"/>
          </a:p>
        </p:txBody>
      </p:sp>
    </p:spTree>
    <p:extLst>
      <p:ext uri="{BB962C8B-B14F-4D97-AF65-F5344CB8AC3E}">
        <p14:creationId xmlns:p14="http://schemas.microsoft.com/office/powerpoint/2010/main" val="3808434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433023-562E-46B4-4EDE-94AC64644E67}"/>
              </a:ext>
            </a:extLst>
          </p:cNvPr>
          <p:cNvSpPr>
            <a:spLocks noGrp="1"/>
          </p:cNvSpPr>
          <p:nvPr>
            <p:ph type="ctrTitle"/>
          </p:nvPr>
        </p:nvSpPr>
        <p:spPr>
          <a:xfrm>
            <a:off x="679005" y="1122363"/>
            <a:ext cx="10833988" cy="2387600"/>
          </a:xfrm>
        </p:spPr>
        <p:txBody>
          <a:bodyPr/>
          <a:lstStyle/>
          <a:p>
            <a:endParaRPr lang="vi-VN"/>
          </a:p>
        </p:txBody>
      </p:sp>
      <p:sp>
        <p:nvSpPr>
          <p:cNvPr id="3" name="Tiêu đề phụ 2">
            <a:extLst>
              <a:ext uri="{FF2B5EF4-FFF2-40B4-BE49-F238E27FC236}">
                <a16:creationId xmlns:a16="http://schemas.microsoft.com/office/drawing/2014/main" id="{80AEE89C-04D6-BFF1-EEA7-58DC5F276971}"/>
              </a:ext>
            </a:extLst>
          </p:cNvPr>
          <p:cNvSpPr>
            <a:spLocks noGrp="1"/>
          </p:cNvSpPr>
          <p:nvPr>
            <p:ph type="subTitle" idx="1"/>
          </p:nvPr>
        </p:nvSpPr>
        <p:spPr/>
        <p:txBody>
          <a:bodyPr/>
          <a:lstStyle/>
          <a:p>
            <a:endParaRPr lang="vi-VN"/>
          </a:p>
        </p:txBody>
      </p:sp>
      <p:pic>
        <p:nvPicPr>
          <p:cNvPr id="1026" name="Picture 2" descr="Russian Images | Free Vectors, Stock Photos &amp; PSD">
            <a:extLst>
              <a:ext uri="{FF2B5EF4-FFF2-40B4-BE49-F238E27FC236}">
                <a16:creationId xmlns:a16="http://schemas.microsoft.com/office/drawing/2014/main" id="{34F81EFE-E91F-93DC-2599-FFD362245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5">
            <a:extLst>
              <a:ext uri="{FF2B5EF4-FFF2-40B4-BE49-F238E27FC236}">
                <a16:creationId xmlns:a16="http://schemas.microsoft.com/office/drawing/2014/main" id="{90D8B1B6-2A66-443B-75FE-BCAAE6E9B312}"/>
              </a:ext>
            </a:extLst>
          </p:cNvPr>
          <p:cNvSpPr/>
          <p:nvPr/>
        </p:nvSpPr>
        <p:spPr>
          <a:xfrm>
            <a:off x="6738257" y="2757743"/>
            <a:ext cx="3848288" cy="1574800"/>
          </a:xfrm>
          <a:prstGeom prst="rect">
            <a:avLst/>
          </a:prstGeom>
          <a:solidFill>
            <a:srgbClr val="E5E5E5"/>
          </a:solidFill>
          <a:ln>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LIÊN BANG NGA</a:t>
            </a:r>
            <a:endParaRPr lang="vi-VN" sz="6000" dirty="0">
              <a:ln w="0"/>
              <a:solidFill>
                <a:schemeClr val="tx1"/>
              </a:solidFill>
              <a:effectLst>
                <a:outerShdw blurRad="38100" dist="19050" dir="2700000" algn="tl" rotWithShape="0">
                  <a:schemeClr val="dk1">
                    <a:alpha val="40000"/>
                  </a:schemeClr>
                </a:outerShdw>
              </a:effectLst>
              <a:cs typeface="Aharoni" panose="02010803020104030203" pitchFamily="2" charset="-79"/>
            </a:endParaRPr>
          </a:p>
        </p:txBody>
      </p:sp>
    </p:spTree>
    <p:extLst>
      <p:ext uri="{BB962C8B-B14F-4D97-AF65-F5344CB8AC3E}">
        <p14:creationId xmlns:p14="http://schemas.microsoft.com/office/powerpoint/2010/main" val="368936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152400" y="57697"/>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24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152400" y="240148"/>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20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20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20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20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20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90246039"/>
              </p:ext>
            </p:extLst>
          </p:nvPr>
        </p:nvGraphicFramePr>
        <p:xfrm>
          <a:off x="520263" y="862760"/>
          <a:ext cx="10531365" cy="5940061"/>
        </p:xfrm>
        <a:graphic>
          <a:graphicData uri="http://schemas.openxmlformats.org/drawingml/2006/table">
            <a:tbl>
              <a:tblPr firstRow="1" firstCol="1" bandRow="1"/>
              <a:tblGrid>
                <a:gridCol w="551792">
                  <a:extLst>
                    <a:ext uri="{9D8B030D-6E8A-4147-A177-3AD203B41FA5}">
                      <a16:colId xmlns:a16="http://schemas.microsoft.com/office/drawing/2014/main" val="1468177566"/>
                    </a:ext>
                  </a:extLst>
                </a:gridCol>
                <a:gridCol w="826545">
                  <a:extLst>
                    <a:ext uri="{9D8B030D-6E8A-4147-A177-3AD203B41FA5}">
                      <a16:colId xmlns:a16="http://schemas.microsoft.com/office/drawing/2014/main" val="3154607809"/>
                    </a:ext>
                  </a:extLst>
                </a:gridCol>
                <a:gridCol w="9153028">
                  <a:extLst>
                    <a:ext uri="{9D8B030D-6E8A-4147-A177-3AD203B41FA5}">
                      <a16:colId xmlns:a16="http://schemas.microsoft.com/office/drawing/2014/main" val="1892961299"/>
                    </a:ext>
                  </a:extLst>
                </a:gridCol>
              </a:tblGrid>
              <a:tr h="594569">
                <a:tc>
                  <a:txBody>
                    <a:bodyPr/>
                    <a:lstStyle/>
                    <a:p>
                      <a:pPr indent="0" algn="ctr"/>
                      <a:r>
                        <a:rPr lang="en-US" sz="2000" b="1" dirty="0">
                          <a:solidFill>
                            <a:schemeClr val="tx1"/>
                          </a:solidFill>
                          <a:effectLst/>
                          <a:latin typeface="Calibri" panose="020F0502020204030204" pitchFamily="34" charset="0"/>
                          <a:cs typeface="Times New Roman" panose="02020603050405020304" pitchFamily="18" charset="0"/>
                        </a:rPr>
                        <a:t>STT</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0" algn="ctr"/>
                      <a:r>
                        <a:rPr lang="en-US" sz="2000" b="1" dirty="0" err="1">
                          <a:solidFill>
                            <a:schemeClr val="tx1"/>
                          </a:solidFill>
                          <a:effectLst/>
                          <a:latin typeface="Calibri" panose="020F0502020204030204" pitchFamily="34" charset="0"/>
                          <a:cs typeface="Times New Roman" panose="02020603050405020304" pitchFamily="18" charset="0"/>
                        </a:rPr>
                        <a:t>Tiêu</a:t>
                      </a:r>
                      <a:r>
                        <a:rPr lang="en-US" sz="2000" b="1" dirty="0">
                          <a:solidFill>
                            <a:schemeClr val="tx1"/>
                          </a:solidFill>
                          <a:effectLst/>
                          <a:latin typeface="Calibri" panose="020F0502020204030204" pitchFamily="34" charset="0"/>
                          <a:cs typeface="Times New Roman" panose="02020603050405020304" pitchFamily="18" charset="0"/>
                        </a:rPr>
                        <a:t> </a:t>
                      </a:r>
                      <a:r>
                        <a:rPr lang="en-US" sz="2000" b="1" dirty="0" err="1">
                          <a:solidFill>
                            <a:schemeClr val="tx1"/>
                          </a:solidFill>
                          <a:effectLst/>
                          <a:latin typeface="Calibri" panose="020F0502020204030204" pitchFamily="34" charset="0"/>
                          <a:cs typeface="Times New Roman" panose="02020603050405020304" pitchFamily="18" charset="0"/>
                        </a:rPr>
                        <a:t>chí</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0" algn="ctr"/>
                      <a:r>
                        <a:rPr lang="en-US" sz="2000" b="1" dirty="0" err="1">
                          <a:solidFill>
                            <a:schemeClr val="tx1"/>
                          </a:solidFill>
                          <a:effectLst/>
                          <a:latin typeface="Calibri" panose="020F0502020204030204" pitchFamily="34" charset="0"/>
                          <a:cs typeface="Times New Roman" panose="02020603050405020304" pitchFamily="18" charset="0"/>
                        </a:rPr>
                        <a:t>Đặc</a:t>
                      </a:r>
                      <a:r>
                        <a:rPr lang="en-US" sz="2000" b="1" dirty="0">
                          <a:solidFill>
                            <a:schemeClr val="tx1"/>
                          </a:solidFill>
                          <a:effectLst/>
                          <a:latin typeface="Calibri" panose="020F0502020204030204" pitchFamily="34" charset="0"/>
                          <a:cs typeface="Times New Roman" panose="02020603050405020304" pitchFamily="18" charset="0"/>
                        </a:rPr>
                        <a:t> </a:t>
                      </a:r>
                      <a:r>
                        <a:rPr lang="en-US" sz="2000" b="1" dirty="0" err="1">
                          <a:solidFill>
                            <a:schemeClr val="tx1"/>
                          </a:solidFill>
                          <a:effectLst/>
                          <a:latin typeface="Calibri" panose="020F0502020204030204" pitchFamily="34" charset="0"/>
                          <a:cs typeface="Times New Roman" panose="02020603050405020304" pitchFamily="18" charset="0"/>
                        </a:rPr>
                        <a:t>điểm</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216038039"/>
                  </a:ext>
                </a:extLst>
              </a:tr>
              <a:tr h="297285">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1</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Vai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trò</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nghiệp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có</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vai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trò</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trong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nền</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kinh</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tế</a:t>
                      </a:r>
                      <a:r>
                        <a:rPr lang="en-US" sz="2000" dirty="0">
                          <a:solidFill>
                            <a:schemeClr val="tx1"/>
                          </a:solidFill>
                          <a:effectLst/>
                          <a:latin typeface="Calibri" panose="020F0502020204030204" pitchFamily="34" charset="0"/>
                          <a:cs typeface="Times New Roman" panose="02020603050405020304" pitchFamily="18" charset="0"/>
                        </a:rPr>
                        <a:t> LBN, </a:t>
                      </a:r>
                      <a:r>
                        <a:rPr lang="en-US" sz="2000" dirty="0" err="1">
                          <a:solidFill>
                            <a:schemeClr val="tx1"/>
                          </a:solidFill>
                          <a:effectLst/>
                          <a:latin typeface="Calibri" panose="020F0502020204030204" pitchFamily="34" charset="0"/>
                          <a:cs typeface="Times New Roman" panose="02020603050405020304" pitchFamily="18" charset="0"/>
                        </a:rPr>
                        <a:t>chiếm</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tỉ</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trọng</a:t>
                      </a:r>
                      <a:r>
                        <a:rPr lang="en-US" sz="2000" dirty="0">
                          <a:solidFill>
                            <a:schemeClr val="tx1"/>
                          </a:solidFill>
                          <a:effectLst/>
                          <a:latin typeface="Calibri" panose="020F0502020204030204" pitchFamily="34" charset="0"/>
                          <a:cs typeface="Times New Roman" panose="02020603050405020304" pitchFamily="18" charset="0"/>
                        </a:rPr>
                        <a:t>………</a:t>
                      </a:r>
                      <a:r>
                        <a:rPr lang="en-US" sz="2000" dirty="0" err="1">
                          <a:solidFill>
                            <a:schemeClr val="tx1"/>
                          </a:solidFill>
                          <a:effectLst/>
                          <a:latin typeface="Calibri" panose="020F0502020204030204" pitchFamily="34" charset="0"/>
                          <a:cs typeface="Times New Roman" panose="02020603050405020304" pitchFamily="18" charset="0"/>
                        </a:rPr>
                        <a:t>trong</a:t>
                      </a:r>
                      <a:r>
                        <a:rPr lang="en-US" sz="2000" dirty="0">
                          <a:solidFill>
                            <a:schemeClr val="tx1"/>
                          </a:solidFill>
                          <a:effectLst/>
                          <a:latin typeface="Calibri" panose="020F0502020204030204" pitchFamily="34" charset="0"/>
                          <a:cs typeface="Times New Roman" panose="02020603050405020304" pitchFamily="18" charset="0"/>
                        </a:rPr>
                        <a:t> GDP.</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20565588"/>
                  </a:ext>
                </a:extLst>
              </a:tr>
              <a:tr h="1189139">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2</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Cơ</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cấu</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Cơ</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cấu</a:t>
                      </a:r>
                      <a:r>
                        <a:rPr lang="en-US" sz="2000" dirty="0">
                          <a:solidFill>
                            <a:schemeClr val="tx1"/>
                          </a:solidFill>
                          <a:effectLst/>
                          <a:latin typeface="Calibri" panose="020F0502020204030204" pitchFamily="34" charset="0"/>
                          <a:cs typeface="Times New Roman" panose="02020603050405020304" pitchFamily="18" charset="0"/>
                        </a:rPr>
                        <a:t>……………………………</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Gồm</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truyền</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thống</a:t>
                      </a:r>
                      <a:r>
                        <a:rPr lang="en-US" sz="2000" dirty="0">
                          <a:solidFill>
                            <a:schemeClr val="tx1"/>
                          </a:solidFill>
                          <a:effectLst/>
                          <a:latin typeface="Calibri" panose="020F0502020204030204" pitchFamily="34" charset="0"/>
                          <a:cs typeface="Times New Roman" panose="02020603050405020304" pitchFamily="18" charset="0"/>
                        </a:rPr>
                        <a:t>:………………………………………………………………………</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điện</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tử</a:t>
                      </a:r>
                      <a:r>
                        <a:rPr lang="en-US" sz="2000" dirty="0">
                          <a:solidFill>
                            <a:schemeClr val="tx1"/>
                          </a:solidFill>
                          <a:effectLst/>
                          <a:latin typeface="Calibri" panose="020F0502020204030204" pitchFamily="34" charset="0"/>
                          <a:cs typeface="Times New Roman" panose="02020603050405020304" pitchFamily="18" charset="0"/>
                        </a:rPr>
                        <a:t> - tin </a:t>
                      </a:r>
                      <a:r>
                        <a:rPr lang="en-US" sz="2000" dirty="0" err="1">
                          <a:solidFill>
                            <a:schemeClr val="tx1"/>
                          </a:solidFill>
                          <a:effectLst/>
                          <a:latin typeface="Calibri" panose="020F0502020204030204" pitchFamily="34" charset="0"/>
                          <a:cs typeface="Times New Roman" panose="02020603050405020304" pitchFamily="18" charset="0"/>
                        </a:rPr>
                        <a:t>học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hàng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vũ</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trụ</a:t>
                      </a:r>
                      <a:r>
                        <a:rPr lang="en-US" sz="2000" dirty="0">
                          <a:solidFill>
                            <a:schemeClr val="tx1"/>
                          </a:solidFill>
                          <a:effectLst/>
                          <a:latin typeface="Calibri" panose="020F0502020204030204" pitchFamily="34" charset="0"/>
                          <a:cs typeface="Times New Roman" panose="02020603050405020304" pitchFamily="18" charset="0"/>
                        </a:rPr>
                        <a:t>…</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35966027"/>
                  </a:ext>
                </a:extLst>
              </a:tr>
              <a:tr h="1189139">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3</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Phân</a:t>
                      </a:r>
                      <a:r>
                        <a:rPr lang="en-US" sz="2000" baseline="0" dirty="0">
                          <a:solidFill>
                            <a:schemeClr val="tx1"/>
                          </a:solidFill>
                          <a:effectLst/>
                          <a:latin typeface="Calibri" panose="020F0502020204030204" pitchFamily="34" charset="0"/>
                          <a:cs typeface="Times New Roman" panose="02020603050405020304" pitchFamily="18" charset="0"/>
                        </a:rPr>
                        <a:t> </a:t>
                      </a:r>
                      <a:r>
                        <a:rPr lang="en-US" sz="2000" baseline="0" dirty="0" err="1">
                          <a:solidFill>
                            <a:schemeClr val="tx1"/>
                          </a:solidFill>
                          <a:effectLst/>
                          <a:latin typeface="Calibri" panose="020F0502020204030204" pitchFamily="34" charset="0"/>
                          <a:cs typeface="Times New Roman" panose="02020603050405020304" pitchFamily="18" charset="0"/>
                        </a:rPr>
                        <a:t>bố</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nhau</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rõ</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rệt</a:t>
                      </a:r>
                      <a:r>
                        <a:rPr lang="en-US" sz="2000" dirty="0">
                          <a:solidFill>
                            <a:schemeClr val="tx1"/>
                          </a:solidFill>
                          <a:effectLst/>
                          <a:latin typeface="Calibri" panose="020F0502020204030204" pitchFamily="34" charset="0"/>
                          <a:cs typeface="Times New Roman" panose="02020603050405020304" pitchFamily="18" charset="0"/>
                        </a:rPr>
                        <a:t>.</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sơ</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chế</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tập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ở………………………………………………..</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nghệ</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cao</a:t>
                      </a:r>
                      <a:r>
                        <a:rPr lang="en-US" sz="2000" dirty="0">
                          <a:solidFill>
                            <a:schemeClr val="tx1"/>
                          </a:solidFill>
                          <a:effectLst/>
                          <a:latin typeface="Calibri" panose="020F0502020204030204" pitchFamily="34" charset="0"/>
                          <a:cs typeface="Times New Roman" panose="02020603050405020304" pitchFamily="18" charset="0"/>
                        </a:rPr>
                        <a:t> ở…………………………………………………………….</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tâm</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nghiệp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tập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ở…………………………………………………</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531092523"/>
                  </a:ext>
                </a:extLst>
              </a:tr>
              <a:tr h="2587261">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4</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Một</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số</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nổi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bật</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khai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thác</a:t>
                      </a:r>
                      <a:r>
                        <a:rPr lang="en-US" sz="2000" dirty="0">
                          <a:solidFill>
                            <a:schemeClr val="tx1"/>
                          </a:solidFill>
                          <a:effectLst/>
                          <a:latin typeface="Calibri" panose="020F0502020204030204" pitchFamily="34" charset="0"/>
                          <a:cs typeface="Times New Roman" panose="02020603050405020304" pitchFamily="18" charset="0"/>
                        </a:rPr>
                        <a:t> than:……………………………………………………………………..</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khai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dầu</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khí</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khai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quặng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kim</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loại</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điện</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lực</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luyện</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kim</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hàng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vũ</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trụ</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đóng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tàu</a:t>
                      </a:r>
                      <a:r>
                        <a:rPr lang="en-US" sz="2000" dirty="0">
                          <a:solidFill>
                            <a:schemeClr val="tx1"/>
                          </a:solidFill>
                          <a:effectLst/>
                          <a:latin typeface="Calibri" panose="020F0502020204030204" pitchFamily="34" charset="0"/>
                          <a:cs typeface="Times New Roman" panose="02020603050405020304" pitchFamily="18" charset="0"/>
                        </a:rPr>
                        <a:t>: …………………………………………………………………………….</a:t>
                      </a:r>
                    </a:p>
                    <a:p>
                      <a:pPr indent="0" algn="just"/>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thực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phẩm</a:t>
                      </a:r>
                      <a:r>
                        <a:rPr lang="en-US" sz="2000" dirty="0">
                          <a:solidFill>
                            <a:schemeClr val="tx1"/>
                          </a:solidFill>
                          <a:effectLst/>
                          <a:latin typeface="Calibri" panose="020F0502020204030204" pitchFamily="34" charset="0"/>
                          <a:cs typeface="Times New Roman" panose="02020603050405020304" pitchFamily="18" charset="0"/>
                        </a:rPr>
                        <a:t>: …………………………………………………………………………..</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932047102"/>
                  </a:ext>
                </a:extLst>
              </a:tr>
            </a:tbl>
          </a:graphicData>
        </a:graphic>
      </p:graphicFrame>
    </p:spTree>
    <p:extLst>
      <p:ext uri="{BB962C8B-B14F-4D97-AF65-F5344CB8AC3E}">
        <p14:creationId xmlns:p14="http://schemas.microsoft.com/office/powerpoint/2010/main" val="2459607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838200" y="365125"/>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974832" y="849031"/>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54355335"/>
              </p:ext>
            </p:extLst>
          </p:nvPr>
        </p:nvGraphicFramePr>
        <p:xfrm>
          <a:off x="260131" y="1552902"/>
          <a:ext cx="11619186" cy="1815137"/>
        </p:xfrm>
        <a:graphic>
          <a:graphicData uri="http://schemas.openxmlformats.org/drawingml/2006/table">
            <a:tbl>
              <a:tblPr firstRow="1" firstCol="1" bandRow="1"/>
              <a:tblGrid>
                <a:gridCol w="882771">
                  <a:extLst>
                    <a:ext uri="{9D8B030D-6E8A-4147-A177-3AD203B41FA5}">
                      <a16:colId xmlns:a16="http://schemas.microsoft.com/office/drawing/2014/main" val="1869436872"/>
                    </a:ext>
                  </a:extLst>
                </a:gridCol>
                <a:gridCol w="795290">
                  <a:extLst>
                    <a:ext uri="{9D8B030D-6E8A-4147-A177-3AD203B41FA5}">
                      <a16:colId xmlns:a16="http://schemas.microsoft.com/office/drawing/2014/main" val="3637500654"/>
                    </a:ext>
                  </a:extLst>
                </a:gridCol>
                <a:gridCol w="9941125">
                  <a:extLst>
                    <a:ext uri="{9D8B030D-6E8A-4147-A177-3AD203B41FA5}">
                      <a16:colId xmlns:a16="http://schemas.microsoft.com/office/drawing/2014/main" val="4266956753"/>
                    </a:ext>
                  </a:extLst>
                </a:gridCol>
              </a:tblGrid>
              <a:tr h="961697">
                <a:tc>
                  <a:txBody>
                    <a:bodyPr/>
                    <a:lstStyle/>
                    <a:p>
                      <a:pPr indent="0" algn="ctr"/>
                      <a:r>
                        <a:rPr lang="en-US" sz="2800" b="1" dirty="0">
                          <a:solidFill>
                            <a:schemeClr val="tx1"/>
                          </a:solidFill>
                          <a:effectLst/>
                          <a:latin typeface="Calibri" panose="020F0502020204030204" pitchFamily="34" charset="0"/>
                          <a:cs typeface="Times New Roman" panose="02020603050405020304" pitchFamily="18" charset="0"/>
                        </a:rPr>
                        <a:t>STT</a:t>
                      </a:r>
                      <a:endParaRPr lang="en-US" sz="28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0" algn="ctr"/>
                      <a:r>
                        <a:rPr lang="en-US" sz="2800" b="1" dirty="0" err="1">
                          <a:solidFill>
                            <a:schemeClr val="tx1"/>
                          </a:solidFill>
                          <a:effectLst/>
                          <a:latin typeface="Calibri" panose="020F0502020204030204" pitchFamily="34" charset="0"/>
                          <a:cs typeface="Times New Roman" panose="02020603050405020304" pitchFamily="18" charset="0"/>
                        </a:rPr>
                        <a:t>Tiêu</a:t>
                      </a:r>
                      <a:r>
                        <a:rPr lang="en-US" sz="2800" b="1" dirty="0">
                          <a:solidFill>
                            <a:schemeClr val="tx1"/>
                          </a:solidFill>
                          <a:effectLst/>
                          <a:latin typeface="Calibri" panose="020F0502020204030204" pitchFamily="34" charset="0"/>
                          <a:cs typeface="Times New Roman" panose="02020603050405020304" pitchFamily="18" charset="0"/>
                        </a:rPr>
                        <a:t> </a:t>
                      </a:r>
                      <a:r>
                        <a:rPr lang="en-US" sz="2800" b="1" dirty="0" err="1">
                          <a:solidFill>
                            <a:schemeClr val="tx1"/>
                          </a:solidFill>
                          <a:effectLst/>
                          <a:latin typeface="Calibri" panose="020F0502020204030204" pitchFamily="34" charset="0"/>
                          <a:cs typeface="Times New Roman" panose="02020603050405020304" pitchFamily="18" charset="0"/>
                        </a:rPr>
                        <a:t>chí</a:t>
                      </a:r>
                      <a:endParaRPr lang="en-US" sz="28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0" algn="ctr"/>
                      <a:r>
                        <a:rPr lang="en-US" sz="2800" b="1" dirty="0" err="1">
                          <a:solidFill>
                            <a:schemeClr val="tx1"/>
                          </a:solidFill>
                          <a:effectLst/>
                          <a:latin typeface="Calibri" panose="020F0502020204030204" pitchFamily="34" charset="0"/>
                          <a:cs typeface="Times New Roman" panose="02020603050405020304" pitchFamily="18" charset="0"/>
                        </a:rPr>
                        <a:t>Đặc</a:t>
                      </a:r>
                      <a:r>
                        <a:rPr lang="en-US" sz="2800" b="1" dirty="0">
                          <a:solidFill>
                            <a:schemeClr val="tx1"/>
                          </a:solidFill>
                          <a:effectLst/>
                          <a:latin typeface="Calibri" panose="020F0502020204030204" pitchFamily="34" charset="0"/>
                          <a:cs typeface="Times New Roman" panose="02020603050405020304" pitchFamily="18" charset="0"/>
                        </a:rPr>
                        <a:t> </a:t>
                      </a:r>
                      <a:r>
                        <a:rPr lang="en-US" sz="2800" b="1" dirty="0" err="1">
                          <a:solidFill>
                            <a:schemeClr val="tx1"/>
                          </a:solidFill>
                          <a:effectLst/>
                          <a:latin typeface="Calibri" panose="020F0502020204030204" pitchFamily="34" charset="0"/>
                          <a:cs typeface="Times New Roman" panose="02020603050405020304" pitchFamily="18" charset="0"/>
                        </a:rPr>
                        <a:t>điểm</a:t>
                      </a:r>
                      <a:endParaRPr lang="en-US" sz="28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58243919"/>
                  </a:ext>
                </a:extLst>
              </a:tr>
              <a:tr h="480848">
                <a:tc>
                  <a:txBody>
                    <a:bodyPr/>
                    <a:lstStyle/>
                    <a:p>
                      <a:pPr indent="0" algn="just"/>
                      <a:r>
                        <a:rPr lang="en-US" sz="2800" dirty="0">
                          <a:solidFill>
                            <a:schemeClr val="tx1"/>
                          </a:solidFill>
                          <a:effectLst/>
                          <a:latin typeface="Calibri" panose="020F0502020204030204" pitchFamily="34" charset="0"/>
                          <a:cs typeface="Times New Roman" panose="02020603050405020304" pitchFamily="18" charset="0"/>
                        </a:rPr>
                        <a:t>1</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0" algn="just"/>
                      <a:r>
                        <a:rPr lang="en-US" sz="2800" dirty="0" err="1">
                          <a:solidFill>
                            <a:schemeClr val="tx1"/>
                          </a:solidFill>
                          <a:effectLst/>
                          <a:latin typeface="Calibri" panose="020F0502020204030204" pitchFamily="34" charset="0"/>
                          <a:cs typeface="Times New Roman" panose="02020603050405020304" pitchFamily="18" charset="0"/>
                        </a:rPr>
                        <a:t>Vai</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trò</a:t>
                      </a:r>
                      <a:endParaRPr lang="en-US" sz="28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0" algn="just"/>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Công</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nghiệp</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có</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vai</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trò</a:t>
                      </a:r>
                      <a:r>
                        <a:rPr lang="en-US" sz="2800" dirty="0">
                          <a:solidFill>
                            <a:schemeClr val="tx1"/>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quan</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trọng</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trong</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nền</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kinh</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tế</a:t>
                      </a:r>
                      <a:r>
                        <a:rPr lang="en-US" sz="2800" dirty="0">
                          <a:solidFill>
                            <a:schemeClr val="tx1"/>
                          </a:solidFill>
                          <a:effectLst/>
                          <a:latin typeface="Calibri" panose="020F0502020204030204" pitchFamily="34" charset="0"/>
                          <a:cs typeface="Times New Roman" panose="02020603050405020304" pitchFamily="18" charset="0"/>
                        </a:rPr>
                        <a:t> LBN, </a:t>
                      </a:r>
                      <a:r>
                        <a:rPr lang="en-US" sz="2800" dirty="0" err="1">
                          <a:solidFill>
                            <a:schemeClr val="tx1"/>
                          </a:solidFill>
                          <a:effectLst/>
                          <a:latin typeface="Calibri" panose="020F0502020204030204" pitchFamily="34" charset="0"/>
                          <a:cs typeface="Times New Roman" panose="02020603050405020304" pitchFamily="18" charset="0"/>
                        </a:rPr>
                        <a:t>chiếm</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tỉ</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trọng</a:t>
                      </a:r>
                      <a:r>
                        <a:rPr lang="en-US" sz="2800" dirty="0">
                          <a:solidFill>
                            <a:schemeClr val="tx1"/>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khá</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lớn</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trong</a:t>
                      </a:r>
                      <a:r>
                        <a:rPr lang="en-US" sz="2800" dirty="0">
                          <a:solidFill>
                            <a:schemeClr val="tx1"/>
                          </a:solidFill>
                          <a:effectLst/>
                          <a:latin typeface="Calibri" panose="020F0502020204030204" pitchFamily="34" charset="0"/>
                          <a:cs typeface="Times New Roman" panose="02020603050405020304" pitchFamily="18" charset="0"/>
                        </a:rPr>
                        <a:t> GDP.</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07028153"/>
                  </a:ext>
                </a:extLst>
              </a:tr>
            </a:tbl>
          </a:graphicData>
        </a:graphic>
      </p:graphicFrame>
      <p:pic>
        <p:nvPicPr>
          <p:cNvPr id="7" name="Picture 2" descr="khu vực kinh tế của Liên bang Nga năm 2010 và năm 2015 | VietJack.com">
            <a:extLst>
              <a:ext uri="{FF2B5EF4-FFF2-40B4-BE49-F238E27FC236}">
                <a16:creationId xmlns:a16="http://schemas.microsoft.com/office/drawing/2014/main" id="{DE5CDEB9-76E8-3EE9-C71F-5DAAD01D2C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8" r="8215"/>
          <a:stretch/>
        </p:blipFill>
        <p:spPr bwMode="auto">
          <a:xfrm>
            <a:off x="49966" y="3368039"/>
            <a:ext cx="582524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ga tăng tốc thay thế nhập khẩu phần mềm công nghiệp | VTV.VN">
            <a:extLst>
              <a:ext uri="{FF2B5EF4-FFF2-40B4-BE49-F238E27FC236}">
                <a16:creationId xmlns:a16="http://schemas.microsoft.com/office/drawing/2014/main" id="{F44C5157-5C4E-D349-F205-0F75956E7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349" y="336804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6">
            <a:extLst>
              <a:ext uri="{FF2B5EF4-FFF2-40B4-BE49-F238E27FC236}">
                <a16:creationId xmlns:a16="http://schemas.microsoft.com/office/drawing/2014/main" id="{FA06D9FF-23E3-5F7C-392B-96DB9AE6F33E}"/>
              </a:ext>
            </a:extLst>
          </p:cNvPr>
          <p:cNvSpPr txBox="1"/>
          <p:nvPr/>
        </p:nvSpPr>
        <p:spPr>
          <a:xfrm>
            <a:off x="3246367" y="6302014"/>
            <a:ext cx="9647094" cy="555986"/>
          </a:xfrm>
          <a:prstGeom prst="rect">
            <a:avLst/>
          </a:prstGeom>
          <a:noFill/>
        </p:spPr>
        <p:txBody>
          <a:bodyPr wrap="square">
            <a:spAutoFit/>
          </a:bodyPr>
          <a:lstStyle/>
          <a:p>
            <a:pPr algn="just">
              <a:lnSpc>
                <a:spcPct val="115000"/>
              </a:lnSpc>
              <a:spcAft>
                <a:spcPts val="1000"/>
              </a:spcAft>
            </a:pPr>
            <a:r>
              <a:rPr lang="en-US" sz="2800" b="1" dirty="0" err="1">
                <a:solidFill>
                  <a:srgbClr val="FF0000"/>
                </a:solidFill>
                <a:effectLst/>
                <a:ea typeface="Calibri" panose="020F0502020204030204" pitchFamily="34" charset="0"/>
                <a:cs typeface="Times New Roman" panose="02020603050405020304" pitchFamily="18" charset="0"/>
              </a:rPr>
              <a:t>Là</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xương</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sống</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của</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nền</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kinh</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tế</a:t>
            </a:r>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err="1">
                <a:solidFill>
                  <a:srgbClr val="FF0000"/>
                </a:solidFill>
                <a:effectLst/>
                <a:ea typeface="Calibri" panose="020F0502020204030204" pitchFamily="34" charset="0"/>
                <a:cs typeface="Times New Roman" panose="02020603050405020304" pitchFamily="18" charset="0"/>
              </a:rPr>
              <a:t>Nga</a:t>
            </a:r>
            <a:endParaRPr lang="vi-VN" sz="2800" b="1"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5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838200" y="365125"/>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II. CÁC NGÀNH KINH TẾ</a:t>
            </a:r>
            <a:endParaRPr lang="vi-VN" sz="360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974832" y="849031"/>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endParaRPr>
          </a:p>
          <a:p>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3" name="Picture 2" descr="Kết quả hình ảnh cho khai thác dầu khí ở liên bang nga">
            <a:extLst>
              <a:ext uri="{FF2B5EF4-FFF2-40B4-BE49-F238E27FC236}">
                <a16:creationId xmlns:a16="http://schemas.microsoft.com/office/drawing/2014/main" id="{A3AD9C37-3D45-32AA-D893-3AEA679CE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396" y="3194051"/>
            <a:ext cx="4501293"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64BE06A5-2394-94A0-D187-F2482E8E90CD}"/>
              </a:ext>
            </a:extLst>
          </p:cNvPr>
          <p:cNvSpPr>
            <a:spLocks noChangeArrowheads="1"/>
          </p:cNvSpPr>
          <p:nvPr/>
        </p:nvSpPr>
        <p:spPr bwMode="auto">
          <a:xfrm>
            <a:off x="1803560" y="6244705"/>
            <a:ext cx="8143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2400" dirty="0" err="1">
                <a:solidFill>
                  <a:schemeClr val="bg1">
                    <a:lumMod val="85000"/>
                  </a:schemeClr>
                </a:solidFill>
                <a:latin typeface="Arial" panose="020B0604020202020204" pitchFamily="34" charset="0"/>
              </a:rPr>
              <a:t>Khai</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thác</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dầu</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mỏ</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và</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khí</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tự</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nhiên</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tại</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thềm</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lục</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địa</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Bắc</a:t>
            </a:r>
            <a:r>
              <a:rPr lang="en-US" altLang="vi-VN" sz="2400" dirty="0">
                <a:solidFill>
                  <a:schemeClr val="bg1">
                    <a:lumMod val="85000"/>
                  </a:schemeClr>
                </a:solidFill>
                <a:latin typeface="Arial" panose="020B0604020202020204" pitchFamily="34" charset="0"/>
              </a:rPr>
              <a:t> </a:t>
            </a:r>
            <a:r>
              <a:rPr lang="en-US" altLang="vi-VN" sz="2400" dirty="0" err="1">
                <a:solidFill>
                  <a:schemeClr val="bg1">
                    <a:lumMod val="85000"/>
                  </a:schemeClr>
                </a:solidFill>
                <a:latin typeface="Arial" panose="020B0604020202020204" pitchFamily="34" charset="0"/>
              </a:rPr>
              <a:t>Cực</a:t>
            </a:r>
            <a:endParaRPr lang="en-US" altLang="vi-VN" sz="2400" dirty="0">
              <a:solidFill>
                <a:schemeClr val="bg1">
                  <a:lumMod val="85000"/>
                </a:schemeClr>
              </a:solidFill>
            </a:endParaRPr>
          </a:p>
        </p:txBody>
      </p:sp>
      <p:pic>
        <p:nvPicPr>
          <p:cNvPr id="8" name="Picture 2" descr="Hình ảnh có liên quan">
            <a:extLst>
              <a:ext uri="{FF2B5EF4-FFF2-40B4-BE49-F238E27FC236}">
                <a16:creationId xmlns:a16="http://schemas.microsoft.com/office/drawing/2014/main" id="{77623327-19D7-A296-E40C-0941E4E04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36" y="3194051"/>
            <a:ext cx="4501294"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967136458"/>
              </p:ext>
            </p:extLst>
          </p:nvPr>
        </p:nvGraphicFramePr>
        <p:xfrm>
          <a:off x="294290" y="1300914"/>
          <a:ext cx="11380074" cy="1706880"/>
        </p:xfrm>
        <a:graphic>
          <a:graphicData uri="http://schemas.openxmlformats.org/drawingml/2006/table">
            <a:tbl>
              <a:tblPr firstRow="1" firstCol="1" bandRow="1"/>
              <a:tblGrid>
                <a:gridCol w="596260">
                  <a:extLst>
                    <a:ext uri="{9D8B030D-6E8A-4147-A177-3AD203B41FA5}">
                      <a16:colId xmlns:a16="http://schemas.microsoft.com/office/drawing/2014/main" val="3415468655"/>
                    </a:ext>
                  </a:extLst>
                </a:gridCol>
                <a:gridCol w="893155">
                  <a:extLst>
                    <a:ext uri="{9D8B030D-6E8A-4147-A177-3AD203B41FA5}">
                      <a16:colId xmlns:a16="http://schemas.microsoft.com/office/drawing/2014/main" val="1439529373"/>
                    </a:ext>
                  </a:extLst>
                </a:gridCol>
                <a:gridCol w="9890659">
                  <a:extLst>
                    <a:ext uri="{9D8B030D-6E8A-4147-A177-3AD203B41FA5}">
                      <a16:colId xmlns:a16="http://schemas.microsoft.com/office/drawing/2014/main" val="341537872"/>
                    </a:ext>
                  </a:extLst>
                </a:gridCol>
              </a:tblGrid>
              <a:tr h="1183122">
                <a:tc>
                  <a:txBody>
                    <a:bodyPr/>
                    <a:lstStyle/>
                    <a:p>
                      <a:pPr indent="0" algn="just"/>
                      <a:r>
                        <a:rPr lang="en-US" sz="2800" dirty="0">
                          <a:solidFill>
                            <a:schemeClr val="tx1"/>
                          </a:solidFill>
                          <a:effectLst/>
                          <a:latin typeface="Calibri" panose="020F0502020204030204" pitchFamily="34" charset="0"/>
                          <a:cs typeface="Times New Roman" panose="02020603050405020304" pitchFamily="18" charset="0"/>
                        </a:rPr>
                        <a:t>2</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0" algn="just"/>
                      <a:r>
                        <a:rPr lang="en-US" sz="2800" dirty="0" err="1">
                          <a:solidFill>
                            <a:schemeClr val="tx1"/>
                          </a:solidFill>
                          <a:effectLst/>
                          <a:latin typeface="Calibri" panose="020F0502020204030204" pitchFamily="34" charset="0"/>
                          <a:cs typeface="Times New Roman" panose="02020603050405020304" pitchFamily="18" charset="0"/>
                        </a:rPr>
                        <a:t>Cơ</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cấu</a:t>
                      </a:r>
                      <a:endParaRPr lang="en-US" sz="28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0" algn="just"/>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Cơ</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cấu</a:t>
                      </a:r>
                      <a:r>
                        <a:rPr lang="en-US" sz="2800" dirty="0">
                          <a:solidFill>
                            <a:schemeClr val="tx1"/>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đa</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latin typeface="Calibri" panose="020F0502020204030204" pitchFamily="34" charset="0"/>
                          <a:cs typeface="Times New Roman" panose="02020603050405020304" pitchFamily="18" charset="0"/>
                        </a:rPr>
                        <a:t>dạng</a:t>
                      </a:r>
                      <a:r>
                        <a:rPr lang="en-US" sz="2800" b="1" dirty="0">
                          <a:solidFill>
                            <a:srgbClr val="FF0000"/>
                          </a:solidFill>
                          <a:effectLst/>
                          <a:latin typeface="Calibri" panose="020F0502020204030204" pitchFamily="34" charset="0"/>
                          <a:cs typeface="Times New Roman" panose="02020603050405020304" pitchFamily="18" charset="0"/>
                        </a:rPr>
                        <a:t>.</a:t>
                      </a:r>
                    </a:p>
                    <a:p>
                      <a:pPr indent="0" algn="just"/>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Gồm</a:t>
                      </a:r>
                      <a:r>
                        <a:rPr lang="en-US" sz="2800" dirty="0">
                          <a:solidFill>
                            <a:schemeClr val="tx1"/>
                          </a:solidFill>
                          <a:effectLst/>
                          <a:latin typeface="Calibri" panose="020F0502020204030204" pitchFamily="34" charset="0"/>
                          <a:cs typeface="Times New Roman" panose="02020603050405020304" pitchFamily="18" charset="0"/>
                        </a:rPr>
                        <a:t>: </a:t>
                      </a:r>
                    </a:p>
                    <a:p>
                      <a:r>
                        <a:rPr lang="en-US" sz="2800" dirty="0">
                          <a:solidFill>
                            <a:schemeClr val="tx1"/>
                          </a:solidFill>
                          <a:effectLst/>
                          <a:latin typeface="Calibri" panose="020F0502020204030204" pitchFamily="34" charset="0"/>
                          <a:cs typeface="Times New Roman" panose="02020603050405020304" pitchFamily="18" charset="0"/>
                        </a:rPr>
                        <a:t>+ CN </a:t>
                      </a:r>
                      <a:r>
                        <a:rPr lang="en-US" sz="2800" dirty="0" err="1">
                          <a:solidFill>
                            <a:schemeClr val="tx1"/>
                          </a:solidFill>
                          <a:effectLst/>
                          <a:latin typeface="Calibri" panose="020F0502020204030204" pitchFamily="34" charset="0"/>
                          <a:cs typeface="Times New Roman" panose="02020603050405020304" pitchFamily="18" charset="0"/>
                        </a:rPr>
                        <a:t>truyền</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thống</a:t>
                      </a:r>
                      <a:r>
                        <a:rPr lang="en-US" sz="2800" dirty="0">
                          <a:solidFill>
                            <a:schemeClr val="tx1"/>
                          </a:solidFill>
                          <a:effectLst/>
                          <a:latin typeface="Calibri" panose="020F0502020204030204" pitchFamily="34" charset="0"/>
                          <a:cs typeface="Times New Roman" panose="02020603050405020304" pitchFamily="18" charset="0"/>
                        </a:rPr>
                        <a:t>: </a:t>
                      </a:r>
                      <a:r>
                        <a:rPr lang="en-US" sz="2800" b="1" dirty="0" err="1">
                          <a:solidFill>
                            <a:srgbClr val="FF0000"/>
                          </a:solidFill>
                          <a:effectLst/>
                        </a:rPr>
                        <a:t>khai</a:t>
                      </a:r>
                      <a:r>
                        <a:rPr lang="en-US" sz="2800" b="1" dirty="0">
                          <a:solidFill>
                            <a:srgbClr val="FF0000"/>
                          </a:solidFill>
                          <a:effectLst/>
                        </a:rPr>
                        <a:t> </a:t>
                      </a:r>
                      <a:r>
                        <a:rPr lang="en-US" sz="2800" b="1" dirty="0" err="1">
                          <a:solidFill>
                            <a:srgbClr val="FF0000"/>
                          </a:solidFill>
                          <a:effectLst/>
                        </a:rPr>
                        <a:t>thác</a:t>
                      </a:r>
                      <a:r>
                        <a:rPr lang="en-US" sz="2800" b="1" dirty="0">
                          <a:solidFill>
                            <a:srgbClr val="FF0000"/>
                          </a:solidFill>
                          <a:effectLst/>
                        </a:rPr>
                        <a:t> </a:t>
                      </a:r>
                      <a:r>
                        <a:rPr lang="en-US" sz="2800" b="1" dirty="0" err="1">
                          <a:solidFill>
                            <a:srgbClr val="FF0000"/>
                          </a:solidFill>
                          <a:effectLst/>
                        </a:rPr>
                        <a:t>dầu</a:t>
                      </a:r>
                      <a:r>
                        <a:rPr lang="en-US" sz="2800" b="1" dirty="0">
                          <a:solidFill>
                            <a:srgbClr val="FF0000"/>
                          </a:solidFill>
                          <a:effectLst/>
                        </a:rPr>
                        <a:t> </a:t>
                      </a:r>
                      <a:r>
                        <a:rPr lang="en-US" sz="2800" b="1" dirty="0" err="1">
                          <a:solidFill>
                            <a:srgbClr val="FF0000"/>
                          </a:solidFill>
                          <a:effectLst/>
                        </a:rPr>
                        <a:t>khí</a:t>
                      </a:r>
                      <a:r>
                        <a:rPr lang="en-US" sz="2800" b="1" dirty="0">
                          <a:solidFill>
                            <a:srgbClr val="FF0000"/>
                          </a:solidFill>
                          <a:effectLst/>
                        </a:rPr>
                        <a:t>, </a:t>
                      </a:r>
                      <a:r>
                        <a:rPr lang="en-US" sz="2800" b="1" dirty="0" err="1">
                          <a:solidFill>
                            <a:srgbClr val="FF0000"/>
                          </a:solidFill>
                          <a:effectLst/>
                        </a:rPr>
                        <a:t>luyện</a:t>
                      </a:r>
                      <a:r>
                        <a:rPr lang="en-US" sz="2800" b="1" dirty="0">
                          <a:solidFill>
                            <a:srgbClr val="FF0000"/>
                          </a:solidFill>
                          <a:effectLst/>
                        </a:rPr>
                        <a:t> </a:t>
                      </a:r>
                      <a:r>
                        <a:rPr lang="en-US" sz="2800" b="1" dirty="0" err="1">
                          <a:solidFill>
                            <a:srgbClr val="FF0000"/>
                          </a:solidFill>
                          <a:effectLst/>
                        </a:rPr>
                        <a:t>kim</a:t>
                      </a:r>
                      <a:r>
                        <a:rPr lang="en-US" sz="2800" b="1" dirty="0">
                          <a:solidFill>
                            <a:srgbClr val="FF0000"/>
                          </a:solidFill>
                          <a:effectLst/>
                        </a:rPr>
                        <a:t>…</a:t>
                      </a:r>
                    </a:p>
                    <a:p>
                      <a:pPr indent="0" algn="just"/>
                      <a:r>
                        <a:rPr lang="en-US" sz="2800" dirty="0">
                          <a:solidFill>
                            <a:schemeClr val="tx1"/>
                          </a:solidFill>
                          <a:effectLst/>
                          <a:latin typeface="Calibri" panose="020F0502020204030204" pitchFamily="34" charset="0"/>
                          <a:cs typeface="Times New Roman" panose="02020603050405020304" pitchFamily="18" charset="0"/>
                        </a:rPr>
                        <a:t>+</a:t>
                      </a:r>
                      <a:r>
                        <a:rPr lang="en-US" sz="2800" baseline="0" dirty="0">
                          <a:solidFill>
                            <a:schemeClr val="tx1"/>
                          </a:solidFill>
                          <a:effectLst/>
                          <a:latin typeface="Calibri" panose="020F0502020204030204" pitchFamily="34" charset="0"/>
                          <a:cs typeface="Times New Roman" panose="02020603050405020304" pitchFamily="18" charset="0"/>
                        </a:rPr>
                        <a:t> </a:t>
                      </a:r>
                      <a:r>
                        <a:rPr lang="en-US" sz="2800" b="1" kern="1200" dirty="0">
                          <a:solidFill>
                            <a:srgbClr val="FF0000"/>
                          </a:solidFill>
                          <a:effectLst/>
                          <a:latin typeface="+mn-lt"/>
                          <a:ea typeface="+mn-ea"/>
                          <a:cs typeface="+mn-cs"/>
                        </a:rPr>
                        <a:t>CN </a:t>
                      </a:r>
                      <a:r>
                        <a:rPr lang="en-US" sz="2800" b="1" kern="1200" dirty="0" err="1">
                          <a:solidFill>
                            <a:srgbClr val="FF0000"/>
                          </a:solidFill>
                          <a:effectLst/>
                          <a:latin typeface="+mn-lt"/>
                          <a:ea typeface="+mn-ea"/>
                          <a:cs typeface="+mn-cs"/>
                        </a:rPr>
                        <a:t>hiện</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đại</a:t>
                      </a:r>
                      <a:r>
                        <a:rPr lang="en-US" sz="2800" b="1" dirty="0">
                          <a:solidFill>
                            <a:srgbClr val="FF0000"/>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điện</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tử</a:t>
                      </a:r>
                      <a:r>
                        <a:rPr lang="en-US" sz="2800" dirty="0">
                          <a:solidFill>
                            <a:schemeClr val="tx1"/>
                          </a:solidFill>
                          <a:effectLst/>
                          <a:latin typeface="Calibri" panose="020F0502020204030204" pitchFamily="34" charset="0"/>
                          <a:cs typeface="Times New Roman" panose="02020603050405020304" pitchFamily="18" charset="0"/>
                        </a:rPr>
                        <a:t> - tin </a:t>
                      </a:r>
                      <a:r>
                        <a:rPr lang="en-US" sz="2800" dirty="0" err="1">
                          <a:solidFill>
                            <a:schemeClr val="tx1"/>
                          </a:solidFill>
                          <a:effectLst/>
                          <a:latin typeface="Calibri" panose="020F0502020204030204" pitchFamily="34" charset="0"/>
                          <a:cs typeface="Times New Roman" panose="02020603050405020304" pitchFamily="18" charset="0"/>
                        </a:rPr>
                        <a:t>học</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hàng</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không</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vũ</a:t>
                      </a:r>
                      <a:r>
                        <a:rPr lang="en-US" sz="2800" dirty="0">
                          <a:solidFill>
                            <a:schemeClr val="tx1"/>
                          </a:solidFill>
                          <a:effectLst/>
                          <a:latin typeface="Calibri" panose="020F0502020204030204" pitchFamily="34" charset="0"/>
                          <a:cs typeface="Times New Roman" panose="02020603050405020304" pitchFamily="18" charset="0"/>
                        </a:rPr>
                        <a:t> </a:t>
                      </a:r>
                      <a:r>
                        <a:rPr lang="en-US" sz="2800" dirty="0" err="1">
                          <a:solidFill>
                            <a:schemeClr val="tx1"/>
                          </a:solidFill>
                          <a:effectLst/>
                          <a:latin typeface="Calibri" panose="020F0502020204030204" pitchFamily="34" charset="0"/>
                          <a:cs typeface="Times New Roman" panose="02020603050405020304" pitchFamily="18" charset="0"/>
                        </a:rPr>
                        <a:t>trụ</a:t>
                      </a:r>
                      <a:r>
                        <a:rPr lang="en-US" sz="2800" dirty="0">
                          <a:solidFill>
                            <a:schemeClr val="tx1"/>
                          </a:solidFill>
                          <a:effectLst/>
                          <a:latin typeface="Calibri" panose="020F0502020204030204" pitchFamily="34" charset="0"/>
                          <a:cs typeface="Times New Roman" panose="02020603050405020304" pitchFamily="18" charset="0"/>
                        </a:rPr>
                        <a:t>…</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94684273"/>
                  </a:ext>
                </a:extLst>
              </a:tr>
            </a:tbl>
          </a:graphicData>
        </a:graphic>
      </p:graphicFrame>
    </p:spTree>
    <p:extLst>
      <p:ext uri="{BB962C8B-B14F-4D97-AF65-F5344CB8AC3E}">
        <p14:creationId xmlns:p14="http://schemas.microsoft.com/office/powerpoint/2010/main" val="105956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144517" y="189713"/>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144517" y="659845"/>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sp>
        <p:nvSpPr>
          <p:cNvPr id="2" name="Hộp Văn bản 1">
            <a:extLst>
              <a:ext uri="{FF2B5EF4-FFF2-40B4-BE49-F238E27FC236}">
                <a16:creationId xmlns:a16="http://schemas.microsoft.com/office/drawing/2014/main" id="{FD64FEB6-05D1-886F-61B4-3B76BED9A6E6}"/>
              </a:ext>
            </a:extLst>
          </p:cNvPr>
          <p:cNvSpPr txBox="1"/>
          <p:nvPr/>
        </p:nvSpPr>
        <p:spPr>
          <a:xfrm>
            <a:off x="203842" y="1752798"/>
            <a:ext cx="3800544" cy="941796"/>
          </a:xfrm>
          <a:prstGeom prst="rect">
            <a:avLst/>
          </a:prstGeom>
          <a:noFill/>
        </p:spPr>
        <p:txBody>
          <a:bodyPr wrap="square">
            <a:spAutoFit/>
          </a:bodyPr>
          <a:lstStyle/>
          <a:p>
            <a:pPr algn="just">
              <a:lnSpc>
                <a:spcPct val="115000"/>
              </a:lnSpc>
              <a:spcAft>
                <a:spcPts val="1000"/>
              </a:spcAft>
            </a:pP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Kể</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tên</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các</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trung</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tâm</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công</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nghiệp</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có</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ngành</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khai</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thác</a:t>
            </a:r>
            <a:r>
              <a:rPr lang="en-US" sz="2400" dirty="0">
                <a:solidFill>
                  <a:schemeClr val="accent4">
                    <a:lumMod val="40000"/>
                    <a:lumOff val="60000"/>
                  </a:schemeClr>
                </a:solidFill>
                <a:ea typeface="Calibri" panose="020F0502020204030204" pitchFamily="34" charset="0"/>
                <a:cs typeface="Times New Roman" panose="02020603050405020304" pitchFamily="18" charset="0"/>
              </a:rPr>
              <a:t>?</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endParaRPr lang="vi-VN" sz="2400" dirty="0">
              <a:solidFill>
                <a:schemeClr val="accent4">
                  <a:lumMod val="40000"/>
                  <a:lumOff val="60000"/>
                </a:schemeClr>
              </a:solidFill>
              <a:effectLs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5995" y="3428995"/>
            <a:ext cx="10" cy="10"/>
          </a:xfrm>
          <a:prstGeom prst="rect">
            <a:avLst/>
          </a:prstGeom>
        </p:spPr>
      </p:pic>
      <p:pic>
        <p:nvPicPr>
          <p:cNvPr id="9" name="Picture 8"/>
          <p:cNvPicPr>
            <a:picLocks noChangeAspect="1"/>
          </p:cNvPicPr>
          <p:nvPr/>
        </p:nvPicPr>
        <p:blipFill>
          <a:blip r:embed="rId3"/>
          <a:stretch>
            <a:fillRect/>
          </a:stretch>
        </p:blipFill>
        <p:spPr>
          <a:xfrm>
            <a:off x="4524703" y="0"/>
            <a:ext cx="7667297" cy="6901340"/>
          </a:xfrm>
          <a:prstGeom prst="rect">
            <a:avLst/>
          </a:prstGeom>
        </p:spPr>
      </p:pic>
      <p:sp>
        <p:nvSpPr>
          <p:cNvPr id="10" name="Hộp Văn bản 1">
            <a:extLst>
              <a:ext uri="{FF2B5EF4-FFF2-40B4-BE49-F238E27FC236}">
                <a16:creationId xmlns:a16="http://schemas.microsoft.com/office/drawing/2014/main" id="{FD64FEB6-05D1-886F-61B4-3B76BED9A6E6}"/>
              </a:ext>
            </a:extLst>
          </p:cNvPr>
          <p:cNvSpPr txBox="1"/>
          <p:nvPr/>
        </p:nvSpPr>
        <p:spPr>
          <a:xfrm>
            <a:off x="203842" y="3048008"/>
            <a:ext cx="3800544" cy="1366528"/>
          </a:xfrm>
          <a:prstGeom prst="rect">
            <a:avLst/>
          </a:prstGeom>
          <a:noFill/>
        </p:spPr>
        <p:txBody>
          <a:bodyPr wrap="square">
            <a:spAutoFit/>
          </a:bodyPr>
          <a:lstStyle/>
          <a:p>
            <a:pPr algn="just">
              <a:lnSpc>
                <a:spcPct val="115000"/>
              </a:lnSpc>
              <a:spcAft>
                <a:spcPts val="1000"/>
              </a:spcAft>
            </a:pP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Kể</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tên</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các</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trung</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tâm</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công</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nghiệp</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có</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các</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ngành</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công</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nghệ</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r>
              <a:rPr lang="en-US" sz="2400" dirty="0" err="1">
                <a:solidFill>
                  <a:schemeClr val="accent4">
                    <a:lumMod val="40000"/>
                    <a:lumOff val="60000"/>
                  </a:schemeClr>
                </a:solidFill>
                <a:effectLst/>
                <a:ea typeface="Calibri" panose="020F0502020204030204" pitchFamily="34" charset="0"/>
                <a:cs typeface="Times New Roman" panose="02020603050405020304" pitchFamily="18" charset="0"/>
              </a:rPr>
              <a:t>cao</a:t>
            </a:r>
            <a:r>
              <a:rPr lang="en-US" sz="2400" dirty="0">
                <a:solidFill>
                  <a:schemeClr val="accent4">
                    <a:lumMod val="40000"/>
                    <a:lumOff val="60000"/>
                  </a:schemeClr>
                </a:solidFill>
                <a:ea typeface="Calibri" panose="020F0502020204030204" pitchFamily="34" charset="0"/>
                <a:cs typeface="Times New Roman" panose="02020603050405020304" pitchFamily="18" charset="0"/>
              </a:rPr>
              <a:t>?</a:t>
            </a:r>
            <a:r>
              <a:rPr lang="en-US" sz="2400" dirty="0">
                <a:solidFill>
                  <a:schemeClr val="accent4">
                    <a:lumMod val="40000"/>
                    <a:lumOff val="60000"/>
                  </a:schemeClr>
                </a:solidFill>
                <a:effectLst/>
                <a:ea typeface="Calibri" panose="020F0502020204030204" pitchFamily="34" charset="0"/>
                <a:cs typeface="Times New Roman" panose="02020603050405020304" pitchFamily="18" charset="0"/>
              </a:rPr>
              <a:t> </a:t>
            </a:r>
            <a:endParaRPr lang="vi-VN" sz="2400" dirty="0">
              <a:solidFill>
                <a:schemeClr val="accent4">
                  <a:lumMod val="40000"/>
                  <a:lumOff val="6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8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73573" y="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28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73573" y="243443"/>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28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28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28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28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28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56241234"/>
              </p:ext>
            </p:extLst>
          </p:nvPr>
        </p:nvGraphicFramePr>
        <p:xfrm>
          <a:off x="191815" y="1003738"/>
          <a:ext cx="11837276" cy="5460124"/>
        </p:xfrm>
        <a:graphic>
          <a:graphicData uri="http://schemas.openxmlformats.org/drawingml/2006/table">
            <a:tbl>
              <a:tblPr firstRow="1" firstCol="1" bandRow="1"/>
              <a:tblGrid>
                <a:gridCol w="328447">
                  <a:extLst>
                    <a:ext uri="{9D8B030D-6E8A-4147-A177-3AD203B41FA5}">
                      <a16:colId xmlns:a16="http://schemas.microsoft.com/office/drawing/2014/main" val="3229891821"/>
                    </a:ext>
                  </a:extLst>
                </a:gridCol>
                <a:gridCol w="835572">
                  <a:extLst>
                    <a:ext uri="{9D8B030D-6E8A-4147-A177-3AD203B41FA5}">
                      <a16:colId xmlns:a16="http://schemas.microsoft.com/office/drawing/2014/main" val="2029778111"/>
                    </a:ext>
                  </a:extLst>
                </a:gridCol>
                <a:gridCol w="10673257">
                  <a:extLst>
                    <a:ext uri="{9D8B030D-6E8A-4147-A177-3AD203B41FA5}">
                      <a16:colId xmlns:a16="http://schemas.microsoft.com/office/drawing/2014/main" val="1547646812"/>
                    </a:ext>
                  </a:extLst>
                </a:gridCol>
              </a:tblGrid>
              <a:tr h="1341131">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3</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Phân</a:t>
                      </a:r>
                      <a:r>
                        <a:rPr lang="en-US" sz="2000" baseline="0" dirty="0">
                          <a:solidFill>
                            <a:schemeClr val="tx1"/>
                          </a:solidFill>
                          <a:effectLst/>
                          <a:latin typeface="Calibri" panose="020F0502020204030204" pitchFamily="34" charset="0"/>
                          <a:cs typeface="Times New Roman" panose="02020603050405020304" pitchFamily="18" charset="0"/>
                        </a:rPr>
                        <a:t> </a:t>
                      </a:r>
                      <a:r>
                        <a:rPr lang="en-US" sz="2000" baseline="0" dirty="0" err="1">
                          <a:solidFill>
                            <a:schemeClr val="tx1"/>
                          </a:solidFill>
                          <a:effectLst/>
                          <a:latin typeface="Calibri" panose="020F0502020204030204" pitchFamily="34" charset="0"/>
                          <a:cs typeface="Times New Roman" panose="02020603050405020304" pitchFamily="18" charset="0"/>
                        </a:rPr>
                        <a:t>bố</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nhau</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rõ</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rệt</a:t>
                      </a:r>
                      <a:r>
                        <a:rPr lang="en-US" sz="2000" dirty="0">
                          <a:solidFill>
                            <a:schemeClr val="tx1"/>
                          </a:solidFill>
                          <a:effectLst/>
                          <a:latin typeface="Calibri" panose="020F0502020204030204" pitchFamily="34" charset="0"/>
                          <a:cs typeface="Times New Roman" panose="02020603050405020304" pitchFamily="18" charset="0"/>
                        </a:rPr>
                        <a:t>.</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khai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thác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sơ</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chế</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tập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ở </a:t>
                      </a:r>
                      <a:r>
                        <a:rPr lang="en-US" sz="2000" b="1" kern="1200" dirty="0" err="1">
                          <a:solidFill>
                            <a:srgbClr val="FF0000"/>
                          </a:solidFill>
                          <a:effectLst/>
                          <a:latin typeface="+mn-lt"/>
                          <a:ea typeface="+mn-ea"/>
                          <a:cs typeface="+mn-cs"/>
                        </a:rPr>
                        <a:t>miền</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Đông</a:t>
                      </a:r>
                      <a:r>
                        <a:rPr lang="en-US" sz="2000" b="1" kern="1200" dirty="0">
                          <a:solidFill>
                            <a:srgbClr val="FF0000"/>
                          </a:solidFill>
                          <a:effectLst/>
                          <a:latin typeface="+mn-lt"/>
                          <a:ea typeface="+mn-ea"/>
                          <a:cs typeface="+mn-cs"/>
                        </a:rPr>
                        <a:t>.</a:t>
                      </a:r>
                      <a:endParaRPr lang="en-US" sz="2000" b="1" dirty="0">
                        <a:solidFill>
                          <a:srgbClr val="FF0000"/>
                        </a:solidFill>
                        <a:effectLst/>
                        <a:latin typeface="Calibri" panose="020F0502020204030204" pitchFamily="34" charset="0"/>
                        <a:cs typeface="Times New Roman" panose="02020603050405020304" pitchFamily="18" charset="0"/>
                      </a:endParaRP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nghệ</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cao</a:t>
                      </a:r>
                      <a:r>
                        <a:rPr lang="en-US" sz="2000" dirty="0">
                          <a:solidFill>
                            <a:schemeClr val="tx1"/>
                          </a:solidFill>
                          <a:effectLst/>
                          <a:latin typeface="Calibri" panose="020F0502020204030204" pitchFamily="34" charset="0"/>
                          <a:cs typeface="Times New Roman" panose="02020603050405020304" pitchFamily="18" charset="0"/>
                        </a:rPr>
                        <a:t> ở </a:t>
                      </a:r>
                      <a:r>
                        <a:rPr lang="en-US" sz="2000" b="1" kern="1200" dirty="0" err="1">
                          <a:solidFill>
                            <a:srgbClr val="FF0000"/>
                          </a:solidFill>
                          <a:effectLst/>
                          <a:latin typeface="+mn-lt"/>
                          <a:ea typeface="+mn-ea"/>
                          <a:cs typeface="+mn-cs"/>
                        </a:rPr>
                        <a:t>miền</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Tây</a:t>
                      </a:r>
                      <a:r>
                        <a:rPr lang="en-US" sz="2000" b="1" kern="1200" dirty="0">
                          <a:solidFill>
                            <a:srgbClr val="FF0000"/>
                          </a:solidFill>
                          <a:effectLst/>
                          <a:latin typeface="+mn-lt"/>
                          <a:ea typeface="+mn-ea"/>
                          <a:cs typeface="+mn-cs"/>
                        </a:rPr>
                        <a:t>.</a:t>
                      </a:r>
                    </a:p>
                    <a:p>
                      <a:pPr indent="0" algn="just"/>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Các</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tâm</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công</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nghiệp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tập</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trung</a:t>
                      </a:r>
                      <a:r>
                        <a:rPr lang="en-US" sz="2000" dirty="0">
                          <a:solidFill>
                            <a:schemeClr val="tx1"/>
                          </a:solidFill>
                          <a:effectLst/>
                          <a:latin typeface="Calibri" panose="020F0502020204030204" pitchFamily="34" charset="0"/>
                          <a:cs typeface="Times New Roman" panose="02020603050405020304" pitchFamily="18" charset="0"/>
                        </a:rPr>
                        <a:t> ở </a:t>
                      </a:r>
                      <a:r>
                        <a:rPr lang="en-US" sz="2000" b="1" kern="1200" dirty="0" err="1">
                          <a:solidFill>
                            <a:srgbClr val="FF0000"/>
                          </a:solidFill>
                          <a:effectLst/>
                          <a:latin typeface="+mn-lt"/>
                          <a:ea typeface="+mn-ea"/>
                          <a:cs typeface="+mn-cs"/>
                        </a:rPr>
                        <a:t>đồng</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bằng</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Đông</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Âu</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Tây</a:t>
                      </a:r>
                      <a:r>
                        <a:rPr lang="en-US" sz="2000" b="1" kern="1200" dirty="0">
                          <a:solidFill>
                            <a:srgbClr val="FF0000"/>
                          </a:solidFill>
                          <a:effectLst/>
                          <a:latin typeface="+mn-lt"/>
                          <a:ea typeface="+mn-ea"/>
                          <a:cs typeface="+mn-cs"/>
                        </a:rPr>
                        <a:t> Xi – </a:t>
                      </a:r>
                      <a:r>
                        <a:rPr lang="en-US" sz="2000" b="1" kern="1200" dirty="0" err="1">
                          <a:solidFill>
                            <a:srgbClr val="FF0000"/>
                          </a:solidFill>
                          <a:effectLst/>
                          <a:latin typeface="+mn-lt"/>
                          <a:ea typeface="+mn-ea"/>
                          <a:cs typeface="+mn-cs"/>
                        </a:rPr>
                        <a:t>bia</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ven</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bờ</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Thái</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Bình</a:t>
                      </a:r>
                      <a:r>
                        <a:rPr lang="en-US" sz="2000" b="1" kern="1200" dirty="0">
                          <a:solidFill>
                            <a:srgbClr val="FF0000"/>
                          </a:solidFill>
                          <a:effectLst/>
                          <a:latin typeface="+mn-lt"/>
                          <a:ea typeface="+mn-ea"/>
                          <a:cs typeface="+mn-cs"/>
                        </a:rPr>
                        <a:t> </a:t>
                      </a:r>
                      <a:r>
                        <a:rPr lang="en-US" sz="2000" b="1" kern="1200" dirty="0" err="1">
                          <a:solidFill>
                            <a:srgbClr val="FF0000"/>
                          </a:solidFill>
                          <a:effectLst/>
                          <a:latin typeface="+mn-lt"/>
                          <a:ea typeface="+mn-ea"/>
                          <a:cs typeface="+mn-cs"/>
                        </a:rPr>
                        <a:t>Dương</a:t>
                      </a:r>
                      <a:r>
                        <a:rPr lang="en-US" sz="2000" b="1" kern="1200" dirty="0">
                          <a:solidFill>
                            <a:srgbClr val="FF0000"/>
                          </a:solidFill>
                          <a:effectLst/>
                          <a:latin typeface="+mn-lt"/>
                          <a:ea typeface="+mn-ea"/>
                          <a:cs typeface="+mn-cs"/>
                        </a:rPr>
                        <a:t>…</a:t>
                      </a:r>
                      <a:endParaRPr lang="en-US" sz="2000" b="1" dirty="0">
                        <a:solidFill>
                          <a:srgbClr val="FF0000"/>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23756437"/>
                  </a:ext>
                </a:extLst>
              </a:tr>
              <a:tr h="4118993">
                <a:tc>
                  <a:txBody>
                    <a:bodyPr/>
                    <a:lstStyle/>
                    <a:p>
                      <a:pPr indent="0" algn="just"/>
                      <a:r>
                        <a:rPr lang="en-US" sz="2000" dirty="0">
                          <a:solidFill>
                            <a:schemeClr val="tx1"/>
                          </a:solidFill>
                          <a:effectLst/>
                          <a:latin typeface="Calibri" panose="020F0502020204030204" pitchFamily="34" charset="0"/>
                          <a:cs typeface="Times New Roman" panose="02020603050405020304" pitchFamily="18" charset="0"/>
                        </a:rPr>
                        <a:t>4</a:t>
                      </a: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indent="0" algn="just"/>
                      <a:r>
                        <a:rPr lang="en-US" sz="2000" dirty="0" err="1">
                          <a:solidFill>
                            <a:schemeClr val="tx1"/>
                          </a:solidFill>
                          <a:effectLst/>
                          <a:latin typeface="Calibri" panose="020F0502020204030204" pitchFamily="34" charset="0"/>
                          <a:cs typeface="Times New Roman" panose="02020603050405020304" pitchFamily="18" charset="0"/>
                        </a:rPr>
                        <a:t>Một</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số</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ngành</a:t>
                      </a:r>
                      <a:r>
                        <a:rPr lang="en-US" sz="2000" dirty="0">
                          <a:solidFill>
                            <a:schemeClr val="tx1"/>
                          </a:solidFill>
                          <a:effectLst/>
                          <a:latin typeface="Calibri" panose="020F0502020204030204" pitchFamily="34" charset="0"/>
                          <a:cs typeface="Times New Roman" panose="02020603050405020304" pitchFamily="18" charset="0"/>
                        </a:rPr>
                        <a:t> CN </a:t>
                      </a:r>
                      <a:r>
                        <a:rPr lang="en-US" sz="2000" dirty="0" err="1">
                          <a:solidFill>
                            <a:schemeClr val="tx1"/>
                          </a:solidFill>
                          <a:effectLst/>
                          <a:latin typeface="Calibri" panose="020F0502020204030204" pitchFamily="34" charset="0"/>
                          <a:cs typeface="Times New Roman" panose="02020603050405020304" pitchFamily="18" charset="0"/>
                        </a:rPr>
                        <a:t>nổi</a:t>
                      </a:r>
                      <a:r>
                        <a:rPr lang="en-US" sz="2000" dirty="0">
                          <a:solidFill>
                            <a:schemeClr val="tx1"/>
                          </a:solidFill>
                          <a:effectLst/>
                          <a:latin typeface="Calibri" panose="020F0502020204030204" pitchFamily="34" charset="0"/>
                          <a:cs typeface="Times New Roman" panose="02020603050405020304" pitchFamily="18" charset="0"/>
                        </a:rPr>
                        <a:t> </a:t>
                      </a:r>
                      <a:r>
                        <a:rPr lang="en-US" sz="2000" dirty="0" err="1">
                          <a:solidFill>
                            <a:schemeClr val="tx1"/>
                          </a:solidFill>
                          <a:effectLst/>
                          <a:latin typeface="Calibri" panose="020F0502020204030204" pitchFamily="34" charset="0"/>
                          <a:cs typeface="Times New Roman" panose="02020603050405020304" pitchFamily="18" charset="0"/>
                        </a:rPr>
                        <a:t>bật</a:t>
                      </a:r>
                      <a:endParaRPr lang="en-US" sz="2000" dirty="0">
                        <a:solidFill>
                          <a:schemeClr val="tx1"/>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indent="0"/>
                      <a:r>
                        <a:rPr lang="en-US" sz="2000" dirty="0">
                          <a:effectLst/>
                        </a:rPr>
                        <a:t>- CN </a:t>
                      </a:r>
                      <a:r>
                        <a:rPr lang="en-US" sz="2000" dirty="0" err="1">
                          <a:effectLst/>
                        </a:rPr>
                        <a:t>khai</a:t>
                      </a:r>
                      <a:r>
                        <a:rPr lang="en-US" sz="2000" dirty="0">
                          <a:effectLst/>
                        </a:rPr>
                        <a:t> </a:t>
                      </a:r>
                      <a:r>
                        <a:rPr lang="en-US" sz="2000" dirty="0" err="1">
                          <a:effectLst/>
                        </a:rPr>
                        <a:t>thác</a:t>
                      </a:r>
                      <a:r>
                        <a:rPr lang="en-US" sz="2000" dirty="0">
                          <a:effectLst/>
                        </a:rPr>
                        <a:t> than: </a:t>
                      </a:r>
                      <a:r>
                        <a:rPr lang="en-US" sz="2000" b="1" dirty="0" err="1">
                          <a:solidFill>
                            <a:srgbClr val="FF0000"/>
                          </a:solidFill>
                          <a:effectLst/>
                        </a:rPr>
                        <a:t>đứng</a:t>
                      </a:r>
                      <a:r>
                        <a:rPr lang="en-US" sz="2000" b="1" dirty="0">
                          <a:solidFill>
                            <a:srgbClr val="FF0000"/>
                          </a:solidFill>
                          <a:effectLst/>
                        </a:rPr>
                        <a:t> </a:t>
                      </a:r>
                      <a:r>
                        <a:rPr lang="en-US" sz="2000" b="1" dirty="0" err="1">
                          <a:solidFill>
                            <a:srgbClr val="FF0000"/>
                          </a:solidFill>
                          <a:effectLst/>
                        </a:rPr>
                        <a:t>thứ</a:t>
                      </a:r>
                      <a:r>
                        <a:rPr lang="en-US" sz="2000" b="1" dirty="0">
                          <a:solidFill>
                            <a:srgbClr val="FF0000"/>
                          </a:solidFill>
                          <a:effectLst/>
                        </a:rPr>
                        <a:t> 5 TG, </a:t>
                      </a:r>
                      <a:r>
                        <a:rPr lang="en-US" sz="2000" b="1" dirty="0" err="1">
                          <a:solidFill>
                            <a:srgbClr val="FF0000"/>
                          </a:solidFill>
                          <a:effectLst/>
                        </a:rPr>
                        <a:t>xuất</a:t>
                      </a:r>
                      <a:r>
                        <a:rPr lang="en-US" sz="2000" b="1" dirty="0">
                          <a:solidFill>
                            <a:srgbClr val="FF0000"/>
                          </a:solidFill>
                          <a:effectLst/>
                        </a:rPr>
                        <a:t> </a:t>
                      </a:r>
                      <a:r>
                        <a:rPr lang="en-US" sz="2000" b="1" dirty="0" err="1">
                          <a:solidFill>
                            <a:srgbClr val="FF0000"/>
                          </a:solidFill>
                          <a:effectLst/>
                        </a:rPr>
                        <a:t>khẩu</a:t>
                      </a:r>
                      <a:r>
                        <a:rPr lang="en-US" sz="2000" b="1" dirty="0">
                          <a:solidFill>
                            <a:srgbClr val="FF0000"/>
                          </a:solidFill>
                          <a:effectLst/>
                        </a:rPr>
                        <a:t> than </a:t>
                      </a:r>
                      <a:r>
                        <a:rPr lang="en-US" sz="2000" b="1" dirty="0" err="1">
                          <a:solidFill>
                            <a:srgbClr val="FF0000"/>
                          </a:solidFill>
                          <a:effectLst/>
                        </a:rPr>
                        <a:t>hàng</a:t>
                      </a:r>
                      <a:r>
                        <a:rPr lang="en-US" sz="2000" b="1" dirty="0">
                          <a:solidFill>
                            <a:srgbClr val="FF0000"/>
                          </a:solidFill>
                          <a:effectLst/>
                        </a:rPr>
                        <a:t> </a:t>
                      </a:r>
                      <a:r>
                        <a:rPr lang="en-US" sz="2000" b="1" dirty="0" err="1">
                          <a:solidFill>
                            <a:srgbClr val="FF0000"/>
                          </a:solidFill>
                          <a:effectLst/>
                        </a:rPr>
                        <a:t>đầu</a:t>
                      </a:r>
                      <a:r>
                        <a:rPr lang="en-US" sz="2000" b="1" dirty="0">
                          <a:solidFill>
                            <a:srgbClr val="FF0000"/>
                          </a:solidFill>
                          <a:effectLst/>
                        </a:rPr>
                        <a:t> TG. </a:t>
                      </a:r>
                      <a:r>
                        <a:rPr lang="en-US" sz="2000" b="1" dirty="0" err="1">
                          <a:solidFill>
                            <a:srgbClr val="FF0000"/>
                          </a:solidFill>
                          <a:effectLst/>
                        </a:rPr>
                        <a:t>Phân</a:t>
                      </a:r>
                      <a:r>
                        <a:rPr lang="en-US" sz="2000" b="1" dirty="0">
                          <a:solidFill>
                            <a:srgbClr val="FF0000"/>
                          </a:solidFill>
                          <a:effectLst/>
                        </a:rPr>
                        <a:t> </a:t>
                      </a:r>
                      <a:r>
                        <a:rPr lang="en-US" sz="2000" b="1" dirty="0" err="1">
                          <a:solidFill>
                            <a:srgbClr val="FF0000"/>
                          </a:solidFill>
                          <a:effectLst/>
                        </a:rPr>
                        <a:t>bố</a:t>
                      </a:r>
                      <a:r>
                        <a:rPr lang="en-US" sz="2000" b="1" dirty="0">
                          <a:solidFill>
                            <a:srgbClr val="FF0000"/>
                          </a:solidFill>
                          <a:effectLst/>
                        </a:rPr>
                        <a:t> </a:t>
                      </a:r>
                      <a:r>
                        <a:rPr lang="en-US" sz="2000" b="1" dirty="0" err="1">
                          <a:solidFill>
                            <a:srgbClr val="FF0000"/>
                          </a:solidFill>
                          <a:effectLst/>
                        </a:rPr>
                        <a:t>nhiều</a:t>
                      </a:r>
                      <a:r>
                        <a:rPr lang="en-US" sz="2000" b="1" dirty="0">
                          <a:solidFill>
                            <a:srgbClr val="FF0000"/>
                          </a:solidFill>
                          <a:effectLst/>
                        </a:rPr>
                        <a:t> </a:t>
                      </a:r>
                      <a:r>
                        <a:rPr lang="en-US" sz="2000" b="1" dirty="0" err="1">
                          <a:solidFill>
                            <a:srgbClr val="FF0000"/>
                          </a:solidFill>
                          <a:effectLst/>
                        </a:rPr>
                        <a:t>nhất</a:t>
                      </a:r>
                      <a:r>
                        <a:rPr lang="en-US" sz="2000" b="1" dirty="0">
                          <a:solidFill>
                            <a:srgbClr val="FF0000"/>
                          </a:solidFill>
                          <a:effectLst/>
                        </a:rPr>
                        <a:t> ở Xi – </a:t>
                      </a:r>
                      <a:r>
                        <a:rPr lang="en-US" sz="2000" b="1" dirty="0" err="1">
                          <a:solidFill>
                            <a:srgbClr val="FF0000"/>
                          </a:solidFill>
                          <a:effectLst/>
                        </a:rPr>
                        <a:t>bia</a:t>
                      </a:r>
                      <a:r>
                        <a:rPr lang="en-US" sz="2000" b="1" dirty="0">
                          <a:solidFill>
                            <a:srgbClr val="FF0000"/>
                          </a:solidFill>
                          <a:effectLst/>
                        </a:rPr>
                        <a:t> </a:t>
                      </a:r>
                      <a:r>
                        <a:rPr lang="en-US" sz="2000" b="1" dirty="0" err="1">
                          <a:solidFill>
                            <a:srgbClr val="FF0000"/>
                          </a:solidFill>
                          <a:effectLst/>
                        </a:rPr>
                        <a:t>và</a:t>
                      </a:r>
                      <a:r>
                        <a:rPr lang="en-US" sz="2000" b="1" dirty="0">
                          <a:solidFill>
                            <a:srgbClr val="FF0000"/>
                          </a:solidFill>
                          <a:effectLst/>
                        </a:rPr>
                        <a:t> </a:t>
                      </a:r>
                      <a:r>
                        <a:rPr lang="en-US" sz="2000" b="1" dirty="0" err="1">
                          <a:solidFill>
                            <a:srgbClr val="FF0000"/>
                          </a:solidFill>
                          <a:effectLst/>
                        </a:rPr>
                        <a:t>Viễn</a:t>
                      </a:r>
                      <a:r>
                        <a:rPr lang="en-US" sz="2000" b="1" dirty="0">
                          <a:solidFill>
                            <a:srgbClr val="FF0000"/>
                          </a:solidFill>
                          <a:effectLst/>
                        </a:rPr>
                        <a:t> </a:t>
                      </a:r>
                      <a:r>
                        <a:rPr lang="en-US" sz="2000" b="1" dirty="0" err="1">
                          <a:solidFill>
                            <a:srgbClr val="FF0000"/>
                          </a:solidFill>
                          <a:effectLst/>
                        </a:rPr>
                        <a:t>Đông</a:t>
                      </a:r>
                      <a:r>
                        <a:rPr lang="en-US" sz="2000" b="1" dirty="0">
                          <a:solidFill>
                            <a:srgbClr val="FF0000"/>
                          </a:solidFill>
                          <a:effectLst/>
                        </a:rPr>
                        <a:t>.</a:t>
                      </a:r>
                    </a:p>
                    <a:p>
                      <a:pPr indent="0"/>
                      <a:r>
                        <a:rPr lang="en-US" sz="2000" dirty="0">
                          <a:effectLst/>
                        </a:rPr>
                        <a:t>- CN </a:t>
                      </a:r>
                      <a:r>
                        <a:rPr lang="en-US" sz="2000" dirty="0" err="1">
                          <a:effectLst/>
                        </a:rPr>
                        <a:t>khai</a:t>
                      </a:r>
                      <a:r>
                        <a:rPr lang="en-US" sz="2000" dirty="0">
                          <a:effectLst/>
                        </a:rPr>
                        <a:t> </a:t>
                      </a:r>
                      <a:r>
                        <a:rPr lang="en-US" sz="2000" dirty="0" err="1">
                          <a:effectLst/>
                        </a:rPr>
                        <a:t>thác</a:t>
                      </a:r>
                      <a:r>
                        <a:rPr lang="en-US" sz="2000" dirty="0">
                          <a:effectLst/>
                        </a:rPr>
                        <a:t> </a:t>
                      </a:r>
                      <a:r>
                        <a:rPr lang="en-US" sz="2000" dirty="0" err="1">
                          <a:effectLst/>
                        </a:rPr>
                        <a:t>dầu</a:t>
                      </a:r>
                      <a:r>
                        <a:rPr lang="en-US" sz="2000" dirty="0">
                          <a:effectLst/>
                        </a:rPr>
                        <a:t> </a:t>
                      </a:r>
                      <a:r>
                        <a:rPr lang="en-US" sz="2000" dirty="0" err="1">
                          <a:effectLst/>
                        </a:rPr>
                        <a:t>khí</a:t>
                      </a:r>
                      <a:r>
                        <a:rPr lang="en-US" sz="2000" dirty="0">
                          <a:effectLst/>
                        </a:rPr>
                        <a:t>: </a:t>
                      </a:r>
                      <a:r>
                        <a:rPr lang="en-US" sz="2000" b="1" dirty="0" err="1">
                          <a:solidFill>
                            <a:srgbClr val="FF0000"/>
                          </a:solidFill>
                          <a:effectLst/>
                        </a:rPr>
                        <a:t>có</a:t>
                      </a:r>
                      <a:r>
                        <a:rPr lang="en-US" sz="2000" b="1" dirty="0">
                          <a:solidFill>
                            <a:srgbClr val="FF0000"/>
                          </a:solidFill>
                          <a:effectLst/>
                        </a:rPr>
                        <a:t> </a:t>
                      </a:r>
                      <a:r>
                        <a:rPr lang="en-US" sz="2000" b="1" dirty="0" err="1">
                          <a:solidFill>
                            <a:srgbClr val="FF0000"/>
                          </a:solidFill>
                          <a:effectLst/>
                        </a:rPr>
                        <a:t>vai</a:t>
                      </a:r>
                      <a:r>
                        <a:rPr lang="en-US" sz="2000" b="1" dirty="0">
                          <a:solidFill>
                            <a:srgbClr val="FF0000"/>
                          </a:solidFill>
                          <a:effectLst/>
                        </a:rPr>
                        <a:t> </a:t>
                      </a:r>
                      <a:r>
                        <a:rPr lang="en-US" sz="2000" b="1" dirty="0" err="1">
                          <a:solidFill>
                            <a:srgbClr val="FF0000"/>
                          </a:solidFill>
                          <a:effectLst/>
                        </a:rPr>
                        <a:t>trò</a:t>
                      </a:r>
                      <a:r>
                        <a:rPr lang="en-US" sz="2000" b="1" dirty="0">
                          <a:solidFill>
                            <a:srgbClr val="FF0000"/>
                          </a:solidFill>
                          <a:effectLst/>
                        </a:rPr>
                        <a:t> </a:t>
                      </a:r>
                      <a:r>
                        <a:rPr lang="en-US" sz="2000" b="1" dirty="0" err="1">
                          <a:solidFill>
                            <a:srgbClr val="FF0000"/>
                          </a:solidFill>
                          <a:effectLst/>
                        </a:rPr>
                        <a:t>quan</a:t>
                      </a:r>
                      <a:r>
                        <a:rPr lang="en-US" sz="2000" b="1" dirty="0">
                          <a:solidFill>
                            <a:srgbClr val="FF0000"/>
                          </a:solidFill>
                          <a:effectLst/>
                        </a:rPr>
                        <a:t> </a:t>
                      </a:r>
                      <a:r>
                        <a:rPr lang="en-US" sz="2000" b="1" dirty="0" err="1">
                          <a:solidFill>
                            <a:srgbClr val="FF0000"/>
                          </a:solidFill>
                          <a:effectLst/>
                        </a:rPr>
                        <a:t>trọng</a:t>
                      </a:r>
                      <a:r>
                        <a:rPr lang="en-US" sz="2000" b="1" dirty="0">
                          <a:solidFill>
                            <a:srgbClr val="FF0000"/>
                          </a:solidFill>
                          <a:effectLst/>
                        </a:rPr>
                        <a:t> </a:t>
                      </a:r>
                      <a:r>
                        <a:rPr lang="en-US" sz="2000" b="1" dirty="0" err="1">
                          <a:solidFill>
                            <a:srgbClr val="FF0000"/>
                          </a:solidFill>
                          <a:effectLst/>
                        </a:rPr>
                        <a:t>trong</a:t>
                      </a:r>
                      <a:r>
                        <a:rPr lang="en-US" sz="2000" b="1" dirty="0">
                          <a:solidFill>
                            <a:srgbClr val="FF0000"/>
                          </a:solidFill>
                          <a:effectLst/>
                        </a:rPr>
                        <a:t> </a:t>
                      </a:r>
                      <a:r>
                        <a:rPr lang="en-US" sz="2000" b="1" dirty="0" err="1">
                          <a:solidFill>
                            <a:srgbClr val="FF0000"/>
                          </a:solidFill>
                          <a:effectLst/>
                        </a:rPr>
                        <a:t>khai</a:t>
                      </a:r>
                      <a:r>
                        <a:rPr lang="en-US" sz="2000" b="1" dirty="0">
                          <a:solidFill>
                            <a:srgbClr val="FF0000"/>
                          </a:solidFill>
                          <a:effectLst/>
                        </a:rPr>
                        <a:t> </a:t>
                      </a:r>
                      <a:r>
                        <a:rPr lang="en-US" sz="2000" b="1" dirty="0" err="1">
                          <a:solidFill>
                            <a:srgbClr val="FF0000"/>
                          </a:solidFill>
                          <a:effectLst/>
                        </a:rPr>
                        <a:t>thác</a:t>
                      </a:r>
                      <a:r>
                        <a:rPr lang="en-US" sz="2000" b="1" dirty="0">
                          <a:solidFill>
                            <a:srgbClr val="FF0000"/>
                          </a:solidFill>
                          <a:effectLst/>
                        </a:rPr>
                        <a:t> </a:t>
                      </a:r>
                      <a:r>
                        <a:rPr lang="en-US" sz="2000" b="1" dirty="0" err="1">
                          <a:solidFill>
                            <a:srgbClr val="FF0000"/>
                          </a:solidFill>
                          <a:effectLst/>
                        </a:rPr>
                        <a:t>dầu</a:t>
                      </a:r>
                      <a:r>
                        <a:rPr lang="en-US" sz="2000" b="1" dirty="0">
                          <a:solidFill>
                            <a:srgbClr val="FF0000"/>
                          </a:solidFill>
                          <a:effectLst/>
                        </a:rPr>
                        <a:t> </a:t>
                      </a:r>
                      <a:r>
                        <a:rPr lang="en-US" sz="2000" b="1" dirty="0" err="1">
                          <a:solidFill>
                            <a:srgbClr val="FF0000"/>
                          </a:solidFill>
                          <a:effectLst/>
                        </a:rPr>
                        <a:t>mỏ</a:t>
                      </a:r>
                      <a:r>
                        <a:rPr lang="en-US" sz="2000" b="1" dirty="0">
                          <a:solidFill>
                            <a:srgbClr val="FF0000"/>
                          </a:solidFill>
                          <a:effectLst/>
                        </a:rPr>
                        <a:t> TG. </a:t>
                      </a:r>
                      <a:r>
                        <a:rPr lang="en-US" sz="2000" b="1" dirty="0" err="1">
                          <a:solidFill>
                            <a:srgbClr val="FF0000"/>
                          </a:solidFill>
                          <a:effectLst/>
                        </a:rPr>
                        <a:t>Tập</a:t>
                      </a:r>
                      <a:r>
                        <a:rPr lang="en-US" sz="2000" b="1" dirty="0">
                          <a:solidFill>
                            <a:srgbClr val="FF0000"/>
                          </a:solidFill>
                          <a:effectLst/>
                        </a:rPr>
                        <a:t> </a:t>
                      </a:r>
                      <a:r>
                        <a:rPr lang="en-US" sz="2000" b="1" dirty="0" err="1">
                          <a:solidFill>
                            <a:srgbClr val="FF0000"/>
                          </a:solidFill>
                          <a:effectLst/>
                        </a:rPr>
                        <a:t>trung</a:t>
                      </a:r>
                      <a:r>
                        <a:rPr lang="en-US" sz="2000" b="1" dirty="0">
                          <a:solidFill>
                            <a:srgbClr val="FF0000"/>
                          </a:solidFill>
                          <a:effectLst/>
                        </a:rPr>
                        <a:t> </a:t>
                      </a:r>
                      <a:r>
                        <a:rPr lang="en-US" sz="2000" b="1" dirty="0" err="1">
                          <a:solidFill>
                            <a:srgbClr val="FF0000"/>
                          </a:solidFill>
                          <a:effectLst/>
                        </a:rPr>
                        <a:t>nhiều</a:t>
                      </a:r>
                      <a:r>
                        <a:rPr lang="en-US" sz="2000" b="1" dirty="0">
                          <a:solidFill>
                            <a:srgbClr val="FF0000"/>
                          </a:solidFill>
                          <a:effectLst/>
                        </a:rPr>
                        <a:t> ở </a:t>
                      </a:r>
                      <a:r>
                        <a:rPr lang="en-US" sz="2000" b="1" dirty="0" err="1">
                          <a:solidFill>
                            <a:srgbClr val="FF0000"/>
                          </a:solidFill>
                          <a:effectLst/>
                        </a:rPr>
                        <a:t>Xibia</a:t>
                      </a:r>
                      <a:r>
                        <a:rPr lang="en-US" sz="2000" b="1" dirty="0">
                          <a:solidFill>
                            <a:srgbClr val="FF0000"/>
                          </a:solidFill>
                          <a:effectLst/>
                        </a:rPr>
                        <a:t>, U- ran, </a:t>
                      </a:r>
                      <a:r>
                        <a:rPr lang="en-US" sz="2000" b="1" dirty="0" err="1">
                          <a:solidFill>
                            <a:srgbClr val="FF0000"/>
                          </a:solidFill>
                          <a:effectLst/>
                        </a:rPr>
                        <a:t>ven</a:t>
                      </a:r>
                      <a:r>
                        <a:rPr lang="en-US" sz="2000" b="1" dirty="0">
                          <a:solidFill>
                            <a:srgbClr val="FF0000"/>
                          </a:solidFill>
                          <a:effectLst/>
                        </a:rPr>
                        <a:t> </a:t>
                      </a:r>
                      <a:r>
                        <a:rPr lang="en-US" sz="2000" b="1" dirty="0" err="1">
                          <a:solidFill>
                            <a:srgbClr val="FF0000"/>
                          </a:solidFill>
                          <a:effectLst/>
                        </a:rPr>
                        <a:t>biển</a:t>
                      </a:r>
                      <a:r>
                        <a:rPr lang="en-US" sz="2000" b="1" dirty="0">
                          <a:solidFill>
                            <a:srgbClr val="FF0000"/>
                          </a:solidFill>
                          <a:effectLst/>
                        </a:rPr>
                        <a:t> Ca –</a:t>
                      </a:r>
                      <a:r>
                        <a:rPr lang="en-US" sz="2000" b="1" dirty="0" err="1">
                          <a:solidFill>
                            <a:srgbClr val="FF0000"/>
                          </a:solidFill>
                          <a:effectLst/>
                        </a:rPr>
                        <a:t>xpi</a:t>
                      </a:r>
                      <a:r>
                        <a:rPr lang="en-US" sz="2000" b="1" dirty="0">
                          <a:solidFill>
                            <a:srgbClr val="FF0000"/>
                          </a:solidFill>
                          <a:effectLst/>
                        </a:rPr>
                        <a:t>.</a:t>
                      </a:r>
                    </a:p>
                    <a:p>
                      <a:pPr indent="0"/>
                      <a:r>
                        <a:rPr lang="en-US" sz="2000" dirty="0">
                          <a:effectLst/>
                        </a:rPr>
                        <a:t>- CN </a:t>
                      </a:r>
                      <a:r>
                        <a:rPr lang="en-US" sz="2000" dirty="0" err="1">
                          <a:effectLst/>
                        </a:rPr>
                        <a:t>khai</a:t>
                      </a:r>
                      <a:r>
                        <a:rPr lang="en-US" sz="2000" dirty="0">
                          <a:effectLst/>
                        </a:rPr>
                        <a:t> </a:t>
                      </a:r>
                      <a:r>
                        <a:rPr lang="en-US" sz="2000" dirty="0" err="1">
                          <a:effectLst/>
                        </a:rPr>
                        <a:t>thác</a:t>
                      </a:r>
                      <a:r>
                        <a:rPr lang="en-US" sz="2000" dirty="0">
                          <a:effectLst/>
                        </a:rPr>
                        <a:t> </a:t>
                      </a:r>
                      <a:r>
                        <a:rPr lang="en-US" sz="2000" dirty="0" err="1">
                          <a:effectLst/>
                        </a:rPr>
                        <a:t>quặng</a:t>
                      </a:r>
                      <a:r>
                        <a:rPr lang="en-US" sz="2000" dirty="0">
                          <a:effectLst/>
                        </a:rPr>
                        <a:t> </a:t>
                      </a:r>
                      <a:r>
                        <a:rPr lang="en-US" sz="2000" dirty="0" err="1">
                          <a:effectLst/>
                        </a:rPr>
                        <a:t>kim</a:t>
                      </a:r>
                      <a:r>
                        <a:rPr lang="en-US" sz="2000" dirty="0">
                          <a:effectLst/>
                        </a:rPr>
                        <a:t> </a:t>
                      </a:r>
                      <a:r>
                        <a:rPr lang="en-US" sz="2000" dirty="0" err="1">
                          <a:effectLst/>
                        </a:rPr>
                        <a:t>loại</a:t>
                      </a:r>
                      <a:r>
                        <a:rPr lang="en-US" sz="2000" dirty="0">
                          <a:effectLst/>
                        </a:rPr>
                        <a:t>: </a:t>
                      </a:r>
                      <a:r>
                        <a:rPr lang="en-US" sz="2000" b="1" dirty="0" err="1">
                          <a:solidFill>
                            <a:srgbClr val="FF0000"/>
                          </a:solidFill>
                          <a:effectLst/>
                        </a:rPr>
                        <a:t>khai</a:t>
                      </a:r>
                      <a:r>
                        <a:rPr lang="en-US" sz="2000" b="1" dirty="0">
                          <a:solidFill>
                            <a:srgbClr val="FF0000"/>
                          </a:solidFill>
                          <a:effectLst/>
                        </a:rPr>
                        <a:t> </a:t>
                      </a:r>
                      <a:r>
                        <a:rPr lang="en-US" sz="2000" b="1" dirty="0" err="1">
                          <a:solidFill>
                            <a:srgbClr val="FF0000"/>
                          </a:solidFill>
                          <a:effectLst/>
                        </a:rPr>
                        <a:t>thác</a:t>
                      </a:r>
                      <a:r>
                        <a:rPr lang="en-US" sz="2000" b="1" dirty="0">
                          <a:solidFill>
                            <a:srgbClr val="FF0000"/>
                          </a:solidFill>
                          <a:effectLst/>
                        </a:rPr>
                        <a:t> </a:t>
                      </a:r>
                      <a:r>
                        <a:rPr lang="en-US" sz="2000" b="1" dirty="0" err="1">
                          <a:solidFill>
                            <a:srgbClr val="FF0000"/>
                          </a:solidFill>
                          <a:effectLst/>
                        </a:rPr>
                        <a:t>nhiều</a:t>
                      </a:r>
                      <a:r>
                        <a:rPr lang="en-US" sz="2000" b="1" dirty="0">
                          <a:solidFill>
                            <a:srgbClr val="FF0000"/>
                          </a:solidFill>
                          <a:effectLst/>
                        </a:rPr>
                        <a:t> </a:t>
                      </a:r>
                      <a:r>
                        <a:rPr lang="en-US" sz="2000" b="1" dirty="0" err="1">
                          <a:solidFill>
                            <a:srgbClr val="FF0000"/>
                          </a:solidFill>
                          <a:effectLst/>
                        </a:rPr>
                        <a:t>loại</a:t>
                      </a:r>
                      <a:r>
                        <a:rPr lang="en-US" sz="2000" b="1" dirty="0">
                          <a:solidFill>
                            <a:srgbClr val="FF0000"/>
                          </a:solidFill>
                          <a:effectLst/>
                        </a:rPr>
                        <a:t>, </a:t>
                      </a:r>
                      <a:r>
                        <a:rPr lang="en-US" sz="2000" b="1" dirty="0" err="1">
                          <a:solidFill>
                            <a:srgbClr val="FF0000"/>
                          </a:solidFill>
                          <a:effectLst/>
                        </a:rPr>
                        <a:t>là</a:t>
                      </a:r>
                      <a:r>
                        <a:rPr lang="en-US" sz="2000" b="1" dirty="0">
                          <a:solidFill>
                            <a:srgbClr val="FF0000"/>
                          </a:solidFill>
                          <a:effectLst/>
                        </a:rPr>
                        <a:t> </a:t>
                      </a:r>
                      <a:r>
                        <a:rPr lang="en-US" sz="2000" b="1" dirty="0" err="1">
                          <a:solidFill>
                            <a:srgbClr val="FF0000"/>
                          </a:solidFill>
                          <a:effectLst/>
                        </a:rPr>
                        <a:t>một</a:t>
                      </a:r>
                      <a:r>
                        <a:rPr lang="en-US" sz="2000" b="1" dirty="0">
                          <a:solidFill>
                            <a:srgbClr val="FF0000"/>
                          </a:solidFill>
                          <a:effectLst/>
                        </a:rPr>
                        <a:t> </a:t>
                      </a:r>
                      <a:r>
                        <a:rPr lang="en-US" sz="2000" b="1" dirty="0" err="1">
                          <a:solidFill>
                            <a:srgbClr val="FF0000"/>
                          </a:solidFill>
                          <a:effectLst/>
                        </a:rPr>
                        <a:t>trong</a:t>
                      </a:r>
                      <a:r>
                        <a:rPr lang="en-US" sz="2000" b="1" dirty="0">
                          <a:solidFill>
                            <a:srgbClr val="FF0000"/>
                          </a:solidFill>
                          <a:effectLst/>
                        </a:rPr>
                        <a:t> </a:t>
                      </a:r>
                      <a:r>
                        <a:rPr lang="en-US" sz="2000" b="1" dirty="0" err="1">
                          <a:solidFill>
                            <a:srgbClr val="FF0000"/>
                          </a:solidFill>
                          <a:effectLst/>
                        </a:rPr>
                        <a:t>số</a:t>
                      </a:r>
                      <a:r>
                        <a:rPr lang="en-US" sz="2000" b="1" dirty="0">
                          <a:solidFill>
                            <a:srgbClr val="FF0000"/>
                          </a:solidFill>
                          <a:effectLst/>
                        </a:rPr>
                        <a:t> </a:t>
                      </a:r>
                      <a:r>
                        <a:rPr lang="en-US" sz="2000" b="1" dirty="0" err="1">
                          <a:solidFill>
                            <a:srgbClr val="FF0000"/>
                          </a:solidFill>
                          <a:effectLst/>
                        </a:rPr>
                        <a:t>quốc</a:t>
                      </a:r>
                      <a:r>
                        <a:rPr lang="en-US" sz="2000" b="1" dirty="0">
                          <a:solidFill>
                            <a:srgbClr val="FF0000"/>
                          </a:solidFill>
                          <a:effectLst/>
                        </a:rPr>
                        <a:t> </a:t>
                      </a:r>
                      <a:r>
                        <a:rPr lang="en-US" sz="2000" b="1" dirty="0" err="1">
                          <a:solidFill>
                            <a:srgbClr val="FF0000"/>
                          </a:solidFill>
                          <a:effectLst/>
                        </a:rPr>
                        <a:t>gia</a:t>
                      </a:r>
                      <a:r>
                        <a:rPr lang="en-US" sz="2000" b="1" dirty="0">
                          <a:solidFill>
                            <a:srgbClr val="FF0000"/>
                          </a:solidFill>
                          <a:effectLst/>
                        </a:rPr>
                        <a:t> </a:t>
                      </a:r>
                      <a:r>
                        <a:rPr lang="en-US" sz="2000" b="1" dirty="0" err="1">
                          <a:solidFill>
                            <a:srgbClr val="FF0000"/>
                          </a:solidFill>
                          <a:effectLst/>
                        </a:rPr>
                        <a:t>hàng</a:t>
                      </a:r>
                      <a:r>
                        <a:rPr lang="en-US" sz="2000" b="1" dirty="0">
                          <a:solidFill>
                            <a:srgbClr val="FF0000"/>
                          </a:solidFill>
                          <a:effectLst/>
                        </a:rPr>
                        <a:t> </a:t>
                      </a:r>
                      <a:r>
                        <a:rPr lang="en-US" sz="2000" b="1" dirty="0" err="1">
                          <a:solidFill>
                            <a:srgbClr val="FF0000"/>
                          </a:solidFill>
                          <a:effectLst/>
                        </a:rPr>
                        <a:t>đầu</a:t>
                      </a:r>
                      <a:r>
                        <a:rPr lang="en-US" sz="2000" b="1" dirty="0">
                          <a:solidFill>
                            <a:srgbClr val="FF0000"/>
                          </a:solidFill>
                          <a:effectLst/>
                        </a:rPr>
                        <a:t> </a:t>
                      </a:r>
                      <a:r>
                        <a:rPr lang="en-US" sz="2000" b="1" dirty="0" err="1">
                          <a:solidFill>
                            <a:srgbClr val="FF0000"/>
                          </a:solidFill>
                          <a:effectLst/>
                        </a:rPr>
                        <a:t>về</a:t>
                      </a:r>
                      <a:r>
                        <a:rPr lang="en-US" sz="2000" b="1" dirty="0">
                          <a:solidFill>
                            <a:srgbClr val="FF0000"/>
                          </a:solidFill>
                          <a:effectLst/>
                        </a:rPr>
                        <a:t> </a:t>
                      </a:r>
                      <a:r>
                        <a:rPr lang="en-US" sz="2000" b="1" dirty="0" err="1">
                          <a:solidFill>
                            <a:srgbClr val="FF0000"/>
                          </a:solidFill>
                          <a:effectLst/>
                        </a:rPr>
                        <a:t>sản</a:t>
                      </a:r>
                      <a:r>
                        <a:rPr lang="en-US" sz="2000" b="1" dirty="0">
                          <a:solidFill>
                            <a:srgbClr val="FF0000"/>
                          </a:solidFill>
                          <a:effectLst/>
                        </a:rPr>
                        <a:t> </a:t>
                      </a:r>
                      <a:r>
                        <a:rPr lang="en-US" sz="2000" b="1" dirty="0" err="1">
                          <a:solidFill>
                            <a:srgbClr val="FF0000"/>
                          </a:solidFill>
                          <a:effectLst/>
                        </a:rPr>
                        <a:t>xuất</a:t>
                      </a:r>
                      <a:r>
                        <a:rPr lang="en-US" sz="2000" b="1" dirty="0">
                          <a:solidFill>
                            <a:srgbClr val="FF0000"/>
                          </a:solidFill>
                          <a:effectLst/>
                        </a:rPr>
                        <a:t> </a:t>
                      </a:r>
                      <a:r>
                        <a:rPr lang="en-US" sz="2000" b="1" dirty="0" err="1">
                          <a:solidFill>
                            <a:srgbClr val="FF0000"/>
                          </a:solidFill>
                          <a:effectLst/>
                        </a:rPr>
                        <a:t>vàng</a:t>
                      </a:r>
                      <a:r>
                        <a:rPr lang="en-US" sz="2000" b="1" dirty="0">
                          <a:solidFill>
                            <a:srgbClr val="FF0000"/>
                          </a:solidFill>
                          <a:effectLst/>
                        </a:rPr>
                        <a:t> </a:t>
                      </a:r>
                      <a:r>
                        <a:rPr lang="en-US" sz="2000" b="1" dirty="0" err="1">
                          <a:solidFill>
                            <a:srgbClr val="FF0000"/>
                          </a:solidFill>
                          <a:effectLst/>
                        </a:rPr>
                        <a:t>và</a:t>
                      </a:r>
                      <a:r>
                        <a:rPr lang="en-US" sz="2000" b="1" dirty="0">
                          <a:solidFill>
                            <a:srgbClr val="FF0000"/>
                          </a:solidFill>
                          <a:effectLst/>
                        </a:rPr>
                        <a:t> </a:t>
                      </a:r>
                      <a:r>
                        <a:rPr lang="en-US" sz="2000" b="1" dirty="0" err="1">
                          <a:solidFill>
                            <a:srgbClr val="FF0000"/>
                          </a:solidFill>
                          <a:effectLst/>
                        </a:rPr>
                        <a:t>quặng</a:t>
                      </a:r>
                      <a:r>
                        <a:rPr lang="en-US" sz="2000" b="1" dirty="0">
                          <a:solidFill>
                            <a:srgbClr val="FF0000"/>
                          </a:solidFill>
                          <a:effectLst/>
                        </a:rPr>
                        <a:t> </a:t>
                      </a:r>
                      <a:r>
                        <a:rPr lang="en-US" sz="2000" b="1" dirty="0" err="1">
                          <a:solidFill>
                            <a:srgbClr val="FF0000"/>
                          </a:solidFill>
                          <a:effectLst/>
                        </a:rPr>
                        <a:t>sắt</a:t>
                      </a:r>
                      <a:r>
                        <a:rPr lang="en-US" sz="2000" b="1" dirty="0">
                          <a:solidFill>
                            <a:srgbClr val="FF0000"/>
                          </a:solidFill>
                          <a:effectLst/>
                        </a:rPr>
                        <a:t>. </a:t>
                      </a:r>
                      <a:r>
                        <a:rPr lang="en-US" sz="2000" b="1" dirty="0" err="1">
                          <a:solidFill>
                            <a:srgbClr val="FF0000"/>
                          </a:solidFill>
                          <a:effectLst/>
                        </a:rPr>
                        <a:t>Khai</a:t>
                      </a:r>
                      <a:r>
                        <a:rPr lang="en-US" sz="2000" b="1" dirty="0">
                          <a:solidFill>
                            <a:srgbClr val="FF0000"/>
                          </a:solidFill>
                          <a:effectLst/>
                        </a:rPr>
                        <a:t> </a:t>
                      </a:r>
                      <a:r>
                        <a:rPr lang="en-US" sz="2000" b="1" dirty="0" err="1">
                          <a:solidFill>
                            <a:srgbClr val="FF0000"/>
                          </a:solidFill>
                          <a:effectLst/>
                        </a:rPr>
                        <a:t>thác</a:t>
                      </a:r>
                      <a:r>
                        <a:rPr lang="en-US" sz="2000" b="1" dirty="0">
                          <a:solidFill>
                            <a:srgbClr val="FF0000"/>
                          </a:solidFill>
                          <a:effectLst/>
                        </a:rPr>
                        <a:t> </a:t>
                      </a:r>
                      <a:r>
                        <a:rPr lang="en-US" sz="2000" b="1" dirty="0" err="1">
                          <a:solidFill>
                            <a:srgbClr val="FF0000"/>
                          </a:solidFill>
                          <a:effectLst/>
                        </a:rPr>
                        <a:t>vàng</a:t>
                      </a:r>
                      <a:r>
                        <a:rPr lang="en-US" sz="2000" b="1" dirty="0">
                          <a:solidFill>
                            <a:srgbClr val="FF0000"/>
                          </a:solidFill>
                          <a:effectLst/>
                        </a:rPr>
                        <a:t> </a:t>
                      </a:r>
                      <a:r>
                        <a:rPr lang="en-US" sz="2000" b="1" dirty="0" err="1">
                          <a:solidFill>
                            <a:srgbClr val="FF0000"/>
                          </a:solidFill>
                          <a:effectLst/>
                        </a:rPr>
                        <a:t>tập</a:t>
                      </a:r>
                      <a:r>
                        <a:rPr lang="en-US" sz="2000" b="1" dirty="0">
                          <a:solidFill>
                            <a:srgbClr val="FF0000"/>
                          </a:solidFill>
                          <a:effectLst/>
                        </a:rPr>
                        <a:t> </a:t>
                      </a:r>
                      <a:r>
                        <a:rPr lang="en-US" sz="2000" b="1" dirty="0" err="1">
                          <a:solidFill>
                            <a:srgbClr val="FF0000"/>
                          </a:solidFill>
                          <a:effectLst/>
                        </a:rPr>
                        <a:t>trung</a:t>
                      </a:r>
                      <a:r>
                        <a:rPr lang="en-US" sz="2000" b="1" dirty="0">
                          <a:solidFill>
                            <a:srgbClr val="FF0000"/>
                          </a:solidFill>
                          <a:effectLst/>
                        </a:rPr>
                        <a:t> ở Xi – </a:t>
                      </a:r>
                      <a:r>
                        <a:rPr lang="en-US" sz="2000" b="1" dirty="0" err="1">
                          <a:solidFill>
                            <a:srgbClr val="FF0000"/>
                          </a:solidFill>
                          <a:effectLst/>
                        </a:rPr>
                        <a:t>bia</a:t>
                      </a:r>
                      <a:r>
                        <a:rPr lang="en-US" sz="2000" b="1" dirty="0">
                          <a:solidFill>
                            <a:srgbClr val="FF0000"/>
                          </a:solidFill>
                          <a:effectLst/>
                        </a:rPr>
                        <a:t>, </a:t>
                      </a:r>
                      <a:r>
                        <a:rPr lang="en-US" sz="2000" b="1" dirty="0" err="1">
                          <a:solidFill>
                            <a:srgbClr val="FF0000"/>
                          </a:solidFill>
                          <a:effectLst/>
                        </a:rPr>
                        <a:t>quặng</a:t>
                      </a:r>
                      <a:r>
                        <a:rPr lang="en-US" sz="2000" b="1" dirty="0">
                          <a:solidFill>
                            <a:srgbClr val="FF0000"/>
                          </a:solidFill>
                          <a:effectLst/>
                        </a:rPr>
                        <a:t> </a:t>
                      </a:r>
                      <a:r>
                        <a:rPr lang="en-US" sz="2000" b="1" dirty="0" err="1">
                          <a:solidFill>
                            <a:srgbClr val="FF0000"/>
                          </a:solidFill>
                          <a:effectLst/>
                        </a:rPr>
                        <a:t>sắt</a:t>
                      </a:r>
                      <a:r>
                        <a:rPr lang="en-US" sz="2000" b="1" dirty="0">
                          <a:solidFill>
                            <a:srgbClr val="FF0000"/>
                          </a:solidFill>
                          <a:effectLst/>
                        </a:rPr>
                        <a:t> </a:t>
                      </a:r>
                      <a:r>
                        <a:rPr lang="en-US" sz="2000" b="1" dirty="0" err="1">
                          <a:solidFill>
                            <a:srgbClr val="FF0000"/>
                          </a:solidFill>
                          <a:effectLst/>
                        </a:rPr>
                        <a:t>tập</a:t>
                      </a:r>
                      <a:r>
                        <a:rPr lang="en-US" sz="2000" b="1" dirty="0">
                          <a:solidFill>
                            <a:srgbClr val="FF0000"/>
                          </a:solidFill>
                          <a:effectLst/>
                        </a:rPr>
                        <a:t> </a:t>
                      </a:r>
                      <a:r>
                        <a:rPr lang="en-US" sz="2000" b="1" dirty="0" err="1">
                          <a:solidFill>
                            <a:srgbClr val="FF0000"/>
                          </a:solidFill>
                          <a:effectLst/>
                        </a:rPr>
                        <a:t>trung</a:t>
                      </a:r>
                      <a:r>
                        <a:rPr lang="en-US" sz="2000" b="1" dirty="0">
                          <a:solidFill>
                            <a:srgbClr val="FF0000"/>
                          </a:solidFill>
                          <a:effectLst/>
                        </a:rPr>
                        <a:t> ở U – ran </a:t>
                      </a:r>
                      <a:r>
                        <a:rPr lang="en-US" sz="2000" b="1" dirty="0" err="1">
                          <a:solidFill>
                            <a:srgbClr val="FF0000"/>
                          </a:solidFill>
                          <a:effectLst/>
                        </a:rPr>
                        <a:t>và</a:t>
                      </a:r>
                      <a:r>
                        <a:rPr lang="en-US" sz="2000" b="1" dirty="0">
                          <a:solidFill>
                            <a:srgbClr val="FF0000"/>
                          </a:solidFill>
                          <a:effectLst/>
                        </a:rPr>
                        <a:t> </a:t>
                      </a:r>
                      <a:r>
                        <a:rPr lang="en-US" sz="2000" b="1" dirty="0" err="1">
                          <a:solidFill>
                            <a:srgbClr val="FF0000"/>
                          </a:solidFill>
                          <a:effectLst/>
                        </a:rPr>
                        <a:t>nam</a:t>
                      </a:r>
                      <a:r>
                        <a:rPr lang="en-US" sz="2000" b="1" dirty="0">
                          <a:solidFill>
                            <a:srgbClr val="FF0000"/>
                          </a:solidFill>
                          <a:effectLst/>
                        </a:rPr>
                        <a:t> Mat –</a:t>
                      </a:r>
                      <a:r>
                        <a:rPr lang="en-US" sz="2000" b="1" dirty="0" err="1">
                          <a:solidFill>
                            <a:srgbClr val="FF0000"/>
                          </a:solidFill>
                          <a:effectLst/>
                        </a:rPr>
                        <a:t>xcơ</a:t>
                      </a:r>
                      <a:r>
                        <a:rPr lang="en-US" sz="2000" b="1" dirty="0">
                          <a:solidFill>
                            <a:srgbClr val="FF0000"/>
                          </a:solidFill>
                          <a:effectLst/>
                        </a:rPr>
                        <a:t> – </a:t>
                      </a:r>
                      <a:r>
                        <a:rPr lang="en-US" sz="2000" b="1" dirty="0" err="1">
                          <a:solidFill>
                            <a:srgbClr val="FF0000"/>
                          </a:solidFill>
                          <a:effectLst/>
                        </a:rPr>
                        <a:t>va.</a:t>
                      </a:r>
                      <a:endParaRPr lang="en-US" sz="2000" b="1" dirty="0">
                        <a:solidFill>
                          <a:srgbClr val="FF0000"/>
                        </a:solidFill>
                        <a:effectLst/>
                      </a:endParaRPr>
                    </a:p>
                    <a:p>
                      <a:pPr indent="0"/>
                      <a:r>
                        <a:rPr lang="en-US" sz="2000" dirty="0">
                          <a:effectLst/>
                        </a:rPr>
                        <a:t>- CN </a:t>
                      </a:r>
                      <a:r>
                        <a:rPr lang="en-US" sz="2000" dirty="0" err="1">
                          <a:effectLst/>
                        </a:rPr>
                        <a:t>điện</a:t>
                      </a:r>
                      <a:r>
                        <a:rPr lang="en-US" sz="2000" dirty="0">
                          <a:effectLst/>
                        </a:rPr>
                        <a:t> </a:t>
                      </a:r>
                      <a:r>
                        <a:rPr lang="en-US" sz="2000" dirty="0" err="1">
                          <a:effectLst/>
                        </a:rPr>
                        <a:t>lực</a:t>
                      </a:r>
                      <a:r>
                        <a:rPr lang="en-US" sz="2000" dirty="0">
                          <a:effectLst/>
                        </a:rPr>
                        <a:t>: </a:t>
                      </a:r>
                      <a:r>
                        <a:rPr lang="en-US" sz="2000" b="1" dirty="0" err="1">
                          <a:solidFill>
                            <a:srgbClr val="FF0000"/>
                          </a:solidFill>
                          <a:effectLst/>
                        </a:rPr>
                        <a:t>đa</a:t>
                      </a:r>
                      <a:r>
                        <a:rPr lang="en-US" sz="2000" b="1" dirty="0">
                          <a:solidFill>
                            <a:srgbClr val="FF0000"/>
                          </a:solidFill>
                          <a:effectLst/>
                        </a:rPr>
                        <a:t> </a:t>
                      </a:r>
                      <a:r>
                        <a:rPr lang="en-US" sz="2000" b="1" dirty="0" err="1">
                          <a:solidFill>
                            <a:srgbClr val="FF0000"/>
                          </a:solidFill>
                          <a:effectLst/>
                        </a:rPr>
                        <a:t>dạng</a:t>
                      </a:r>
                      <a:r>
                        <a:rPr lang="en-US" sz="2000" b="1" dirty="0">
                          <a:solidFill>
                            <a:srgbClr val="FF0000"/>
                          </a:solidFill>
                          <a:effectLst/>
                        </a:rPr>
                        <a:t>, </a:t>
                      </a:r>
                      <a:r>
                        <a:rPr lang="en-US" sz="2000" b="1" dirty="0" err="1">
                          <a:solidFill>
                            <a:srgbClr val="FF0000"/>
                          </a:solidFill>
                          <a:effectLst/>
                        </a:rPr>
                        <a:t>phát</a:t>
                      </a:r>
                      <a:r>
                        <a:rPr lang="en-US" sz="2000" b="1" dirty="0">
                          <a:solidFill>
                            <a:srgbClr val="FF0000"/>
                          </a:solidFill>
                          <a:effectLst/>
                        </a:rPr>
                        <a:t> </a:t>
                      </a:r>
                      <a:r>
                        <a:rPr lang="en-US" sz="2000" b="1" dirty="0" err="1">
                          <a:solidFill>
                            <a:srgbClr val="FF0000"/>
                          </a:solidFill>
                          <a:effectLst/>
                        </a:rPr>
                        <a:t>triển</a:t>
                      </a:r>
                      <a:r>
                        <a:rPr lang="en-US" sz="2000" b="1" dirty="0">
                          <a:solidFill>
                            <a:srgbClr val="FF0000"/>
                          </a:solidFill>
                          <a:effectLst/>
                        </a:rPr>
                        <a:t> </a:t>
                      </a:r>
                      <a:r>
                        <a:rPr lang="en-US" sz="2000" b="1" dirty="0" err="1">
                          <a:solidFill>
                            <a:srgbClr val="FF0000"/>
                          </a:solidFill>
                          <a:effectLst/>
                        </a:rPr>
                        <a:t>mạnh</a:t>
                      </a:r>
                      <a:r>
                        <a:rPr lang="en-US" sz="2000" b="1" dirty="0">
                          <a:solidFill>
                            <a:srgbClr val="FF0000"/>
                          </a:solidFill>
                          <a:effectLst/>
                        </a:rPr>
                        <a:t>, </a:t>
                      </a:r>
                      <a:r>
                        <a:rPr lang="en-US" sz="2000" b="1" dirty="0" err="1">
                          <a:solidFill>
                            <a:srgbClr val="FF0000"/>
                          </a:solidFill>
                          <a:effectLst/>
                        </a:rPr>
                        <a:t>sản</a:t>
                      </a:r>
                      <a:r>
                        <a:rPr lang="en-US" sz="2000" b="1" dirty="0">
                          <a:solidFill>
                            <a:srgbClr val="FF0000"/>
                          </a:solidFill>
                          <a:effectLst/>
                        </a:rPr>
                        <a:t> </a:t>
                      </a:r>
                      <a:r>
                        <a:rPr lang="en-US" sz="2000" b="1" dirty="0" err="1">
                          <a:solidFill>
                            <a:srgbClr val="FF0000"/>
                          </a:solidFill>
                          <a:effectLst/>
                        </a:rPr>
                        <a:t>lượng</a:t>
                      </a:r>
                      <a:r>
                        <a:rPr lang="en-US" sz="2000" b="1" dirty="0">
                          <a:solidFill>
                            <a:srgbClr val="FF0000"/>
                          </a:solidFill>
                          <a:effectLst/>
                        </a:rPr>
                        <a:t> </a:t>
                      </a:r>
                      <a:r>
                        <a:rPr lang="en-US" sz="2000" b="1" dirty="0" err="1">
                          <a:solidFill>
                            <a:srgbClr val="FF0000"/>
                          </a:solidFill>
                          <a:effectLst/>
                        </a:rPr>
                        <a:t>điện</a:t>
                      </a:r>
                      <a:r>
                        <a:rPr lang="en-US" sz="2000" b="1" dirty="0">
                          <a:solidFill>
                            <a:srgbClr val="FF0000"/>
                          </a:solidFill>
                          <a:effectLst/>
                        </a:rPr>
                        <a:t> </a:t>
                      </a:r>
                      <a:r>
                        <a:rPr lang="en-US" sz="2000" b="1" dirty="0" err="1">
                          <a:solidFill>
                            <a:srgbClr val="FF0000"/>
                          </a:solidFill>
                          <a:effectLst/>
                        </a:rPr>
                        <a:t>cao</a:t>
                      </a:r>
                      <a:r>
                        <a:rPr lang="en-US" sz="2000" b="1" dirty="0">
                          <a:solidFill>
                            <a:srgbClr val="FF0000"/>
                          </a:solidFill>
                          <a:effectLst/>
                        </a:rPr>
                        <a:t>.</a:t>
                      </a:r>
                    </a:p>
                    <a:p>
                      <a:pPr indent="0"/>
                      <a:r>
                        <a:rPr lang="en-US" sz="2000" dirty="0">
                          <a:effectLst/>
                        </a:rPr>
                        <a:t>- CN </a:t>
                      </a:r>
                      <a:r>
                        <a:rPr lang="en-US" sz="2000" dirty="0" err="1">
                          <a:effectLst/>
                        </a:rPr>
                        <a:t>luyện</a:t>
                      </a:r>
                      <a:r>
                        <a:rPr lang="en-US" sz="2000" dirty="0">
                          <a:effectLst/>
                        </a:rPr>
                        <a:t> </a:t>
                      </a:r>
                      <a:r>
                        <a:rPr lang="en-US" sz="2000" dirty="0" err="1">
                          <a:effectLst/>
                        </a:rPr>
                        <a:t>kim</a:t>
                      </a:r>
                      <a:r>
                        <a:rPr lang="en-US" sz="2000" dirty="0">
                          <a:effectLst/>
                        </a:rPr>
                        <a:t>: </a:t>
                      </a:r>
                      <a:r>
                        <a:rPr lang="en-US" sz="2000" b="1" dirty="0" err="1">
                          <a:solidFill>
                            <a:srgbClr val="FF0000"/>
                          </a:solidFill>
                          <a:effectLst/>
                        </a:rPr>
                        <a:t>phát</a:t>
                      </a:r>
                      <a:r>
                        <a:rPr lang="en-US" sz="2000" b="1" dirty="0">
                          <a:solidFill>
                            <a:srgbClr val="FF0000"/>
                          </a:solidFill>
                          <a:effectLst/>
                        </a:rPr>
                        <a:t> </a:t>
                      </a:r>
                      <a:r>
                        <a:rPr lang="en-US" sz="2000" b="1" dirty="0" err="1">
                          <a:solidFill>
                            <a:srgbClr val="FF0000"/>
                          </a:solidFill>
                          <a:effectLst/>
                        </a:rPr>
                        <a:t>triển</a:t>
                      </a:r>
                      <a:r>
                        <a:rPr lang="en-US" sz="2000" b="1" dirty="0">
                          <a:solidFill>
                            <a:srgbClr val="FF0000"/>
                          </a:solidFill>
                          <a:effectLst/>
                        </a:rPr>
                        <a:t> </a:t>
                      </a:r>
                      <a:r>
                        <a:rPr lang="en-US" sz="2000" b="1" dirty="0" err="1">
                          <a:solidFill>
                            <a:srgbClr val="FF0000"/>
                          </a:solidFill>
                          <a:effectLst/>
                        </a:rPr>
                        <a:t>sớm</a:t>
                      </a:r>
                      <a:r>
                        <a:rPr lang="en-US" sz="2000" b="1" dirty="0">
                          <a:solidFill>
                            <a:srgbClr val="FF0000"/>
                          </a:solidFill>
                          <a:effectLst/>
                        </a:rPr>
                        <a:t>. </a:t>
                      </a:r>
                      <a:r>
                        <a:rPr lang="en-US" sz="2000" b="1" dirty="0" err="1">
                          <a:solidFill>
                            <a:srgbClr val="FF0000"/>
                          </a:solidFill>
                          <a:effectLst/>
                        </a:rPr>
                        <a:t>sản</a:t>
                      </a:r>
                      <a:r>
                        <a:rPr lang="en-US" sz="2000" b="1" dirty="0">
                          <a:solidFill>
                            <a:srgbClr val="FF0000"/>
                          </a:solidFill>
                          <a:effectLst/>
                        </a:rPr>
                        <a:t> </a:t>
                      </a:r>
                      <a:r>
                        <a:rPr lang="en-US" sz="2000" b="1" dirty="0" err="1">
                          <a:solidFill>
                            <a:srgbClr val="FF0000"/>
                          </a:solidFill>
                          <a:effectLst/>
                        </a:rPr>
                        <a:t>lượng</a:t>
                      </a:r>
                      <a:r>
                        <a:rPr lang="en-US" sz="2000" b="1" dirty="0">
                          <a:solidFill>
                            <a:srgbClr val="FF0000"/>
                          </a:solidFill>
                          <a:effectLst/>
                        </a:rPr>
                        <a:t> </a:t>
                      </a:r>
                      <a:r>
                        <a:rPr lang="en-US" sz="2000" b="1" dirty="0" err="1">
                          <a:solidFill>
                            <a:srgbClr val="FF0000"/>
                          </a:solidFill>
                          <a:effectLst/>
                        </a:rPr>
                        <a:t>thép</a:t>
                      </a:r>
                      <a:r>
                        <a:rPr lang="en-US" sz="2000" b="1" dirty="0">
                          <a:solidFill>
                            <a:srgbClr val="FF0000"/>
                          </a:solidFill>
                          <a:effectLst/>
                        </a:rPr>
                        <a:t>, </a:t>
                      </a:r>
                      <a:r>
                        <a:rPr lang="en-US" sz="2000" b="1" dirty="0" err="1">
                          <a:solidFill>
                            <a:srgbClr val="FF0000"/>
                          </a:solidFill>
                          <a:effectLst/>
                        </a:rPr>
                        <a:t>xuất</a:t>
                      </a:r>
                      <a:r>
                        <a:rPr lang="en-US" sz="2000" b="1" dirty="0">
                          <a:solidFill>
                            <a:srgbClr val="FF0000"/>
                          </a:solidFill>
                          <a:effectLst/>
                        </a:rPr>
                        <a:t> </a:t>
                      </a:r>
                      <a:r>
                        <a:rPr lang="en-US" sz="2000" b="1" dirty="0" err="1">
                          <a:solidFill>
                            <a:srgbClr val="FF0000"/>
                          </a:solidFill>
                          <a:effectLst/>
                        </a:rPr>
                        <a:t>khẩu</a:t>
                      </a:r>
                      <a:r>
                        <a:rPr lang="en-US" sz="2000" b="1" dirty="0">
                          <a:solidFill>
                            <a:srgbClr val="FF0000"/>
                          </a:solidFill>
                          <a:effectLst/>
                        </a:rPr>
                        <a:t> </a:t>
                      </a:r>
                      <a:r>
                        <a:rPr lang="en-US" sz="2000" b="1" dirty="0" err="1">
                          <a:solidFill>
                            <a:srgbClr val="FF0000"/>
                          </a:solidFill>
                          <a:effectLst/>
                        </a:rPr>
                        <a:t>thép</a:t>
                      </a:r>
                      <a:r>
                        <a:rPr lang="en-US" sz="2000" b="1" dirty="0">
                          <a:solidFill>
                            <a:srgbClr val="FF0000"/>
                          </a:solidFill>
                          <a:effectLst/>
                        </a:rPr>
                        <a:t> </a:t>
                      </a:r>
                      <a:r>
                        <a:rPr lang="en-US" sz="2000" b="1" dirty="0" err="1">
                          <a:solidFill>
                            <a:srgbClr val="FF0000"/>
                          </a:solidFill>
                          <a:effectLst/>
                        </a:rPr>
                        <a:t>hàng</a:t>
                      </a:r>
                      <a:r>
                        <a:rPr lang="en-US" sz="2000" b="1" dirty="0">
                          <a:solidFill>
                            <a:srgbClr val="FF0000"/>
                          </a:solidFill>
                          <a:effectLst/>
                        </a:rPr>
                        <a:t> </a:t>
                      </a:r>
                      <a:r>
                        <a:rPr lang="en-US" sz="2000" b="1" dirty="0" err="1">
                          <a:solidFill>
                            <a:srgbClr val="FF0000"/>
                          </a:solidFill>
                          <a:effectLst/>
                        </a:rPr>
                        <a:t>đầu</a:t>
                      </a:r>
                      <a:r>
                        <a:rPr lang="en-US" sz="2000" b="1" dirty="0">
                          <a:solidFill>
                            <a:srgbClr val="FF0000"/>
                          </a:solidFill>
                          <a:effectLst/>
                        </a:rPr>
                        <a:t> TG.</a:t>
                      </a:r>
                    </a:p>
                    <a:p>
                      <a:pPr indent="0"/>
                      <a:r>
                        <a:rPr lang="en-US" sz="2000" dirty="0">
                          <a:effectLst/>
                        </a:rPr>
                        <a:t>- CN </a:t>
                      </a:r>
                      <a:r>
                        <a:rPr lang="en-US" sz="2000" dirty="0" err="1">
                          <a:effectLst/>
                        </a:rPr>
                        <a:t>hàng</a:t>
                      </a:r>
                      <a:r>
                        <a:rPr lang="en-US" sz="2000" dirty="0">
                          <a:effectLst/>
                        </a:rPr>
                        <a:t> </a:t>
                      </a:r>
                      <a:r>
                        <a:rPr lang="en-US" sz="2000" dirty="0" err="1">
                          <a:effectLst/>
                        </a:rPr>
                        <a:t>không</a:t>
                      </a:r>
                      <a:r>
                        <a:rPr lang="en-US" sz="2000" dirty="0">
                          <a:effectLst/>
                        </a:rPr>
                        <a:t> </a:t>
                      </a:r>
                      <a:r>
                        <a:rPr lang="en-US" sz="2000" dirty="0" err="1">
                          <a:effectLst/>
                        </a:rPr>
                        <a:t>vũ</a:t>
                      </a:r>
                      <a:r>
                        <a:rPr lang="en-US" sz="2000" dirty="0">
                          <a:effectLst/>
                        </a:rPr>
                        <a:t> </a:t>
                      </a:r>
                      <a:r>
                        <a:rPr lang="en-US" sz="2000" dirty="0" err="1">
                          <a:effectLst/>
                        </a:rPr>
                        <a:t>trụ</a:t>
                      </a:r>
                      <a:r>
                        <a:rPr lang="en-US" sz="2000" dirty="0">
                          <a:effectLst/>
                        </a:rPr>
                        <a:t>: </a:t>
                      </a:r>
                      <a:r>
                        <a:rPr lang="en-US" sz="2000" b="1" dirty="0" err="1">
                          <a:solidFill>
                            <a:srgbClr val="FF0000"/>
                          </a:solidFill>
                          <a:effectLst/>
                        </a:rPr>
                        <a:t>cường</a:t>
                      </a:r>
                      <a:r>
                        <a:rPr lang="en-US" sz="2000" b="1" dirty="0">
                          <a:solidFill>
                            <a:srgbClr val="FF0000"/>
                          </a:solidFill>
                          <a:effectLst/>
                        </a:rPr>
                        <a:t> </a:t>
                      </a:r>
                      <a:r>
                        <a:rPr lang="en-US" sz="2000" b="1" dirty="0" err="1">
                          <a:solidFill>
                            <a:srgbClr val="FF0000"/>
                          </a:solidFill>
                          <a:effectLst/>
                        </a:rPr>
                        <a:t>quốc</a:t>
                      </a:r>
                      <a:r>
                        <a:rPr lang="en-US" sz="2000" b="1" dirty="0">
                          <a:solidFill>
                            <a:srgbClr val="FF0000"/>
                          </a:solidFill>
                          <a:effectLst/>
                        </a:rPr>
                        <a:t> TG, </a:t>
                      </a:r>
                      <a:r>
                        <a:rPr lang="en-US" sz="2000" b="1" dirty="0" err="1">
                          <a:solidFill>
                            <a:srgbClr val="FF0000"/>
                          </a:solidFill>
                          <a:effectLst/>
                        </a:rPr>
                        <a:t>có</a:t>
                      </a:r>
                      <a:r>
                        <a:rPr lang="en-US" sz="2000" b="1" dirty="0">
                          <a:solidFill>
                            <a:srgbClr val="FF0000"/>
                          </a:solidFill>
                          <a:effectLst/>
                        </a:rPr>
                        <a:t> </a:t>
                      </a:r>
                      <a:r>
                        <a:rPr lang="en-US" sz="2000" b="1" dirty="0" err="1">
                          <a:solidFill>
                            <a:srgbClr val="FF0000"/>
                          </a:solidFill>
                          <a:effectLst/>
                        </a:rPr>
                        <a:t>nhiều</a:t>
                      </a:r>
                      <a:r>
                        <a:rPr lang="en-US" sz="2000" b="1" dirty="0">
                          <a:solidFill>
                            <a:srgbClr val="FF0000"/>
                          </a:solidFill>
                          <a:effectLst/>
                        </a:rPr>
                        <a:t> </a:t>
                      </a:r>
                      <a:r>
                        <a:rPr lang="en-US" sz="2000" b="1" dirty="0" err="1">
                          <a:solidFill>
                            <a:srgbClr val="FF0000"/>
                          </a:solidFill>
                          <a:effectLst/>
                        </a:rPr>
                        <a:t>nghiên</a:t>
                      </a:r>
                      <a:r>
                        <a:rPr lang="en-US" sz="2000" b="1" dirty="0">
                          <a:solidFill>
                            <a:srgbClr val="FF0000"/>
                          </a:solidFill>
                          <a:effectLst/>
                        </a:rPr>
                        <a:t> </a:t>
                      </a:r>
                      <a:r>
                        <a:rPr lang="en-US" sz="2000" b="1" dirty="0" err="1">
                          <a:solidFill>
                            <a:srgbClr val="FF0000"/>
                          </a:solidFill>
                          <a:effectLst/>
                        </a:rPr>
                        <a:t>cứu</a:t>
                      </a:r>
                      <a:r>
                        <a:rPr lang="en-US" sz="2000" b="1" dirty="0">
                          <a:solidFill>
                            <a:srgbClr val="FF0000"/>
                          </a:solidFill>
                          <a:effectLst/>
                        </a:rPr>
                        <a:t> </a:t>
                      </a:r>
                      <a:r>
                        <a:rPr lang="en-US" sz="2000" b="1" dirty="0" err="1">
                          <a:solidFill>
                            <a:srgbClr val="FF0000"/>
                          </a:solidFill>
                          <a:effectLst/>
                        </a:rPr>
                        <a:t>và</a:t>
                      </a:r>
                      <a:r>
                        <a:rPr lang="en-US" sz="2000" b="1" dirty="0">
                          <a:solidFill>
                            <a:srgbClr val="FF0000"/>
                          </a:solidFill>
                          <a:effectLst/>
                        </a:rPr>
                        <a:t> </a:t>
                      </a:r>
                      <a:r>
                        <a:rPr lang="en-US" sz="2000" b="1" dirty="0" err="1">
                          <a:solidFill>
                            <a:srgbClr val="FF0000"/>
                          </a:solidFill>
                          <a:effectLst/>
                        </a:rPr>
                        <a:t>thành</a:t>
                      </a:r>
                      <a:r>
                        <a:rPr lang="en-US" sz="2000" b="1" dirty="0">
                          <a:solidFill>
                            <a:srgbClr val="FF0000"/>
                          </a:solidFill>
                          <a:effectLst/>
                        </a:rPr>
                        <a:t> </a:t>
                      </a:r>
                      <a:r>
                        <a:rPr lang="en-US" sz="2000" b="1" dirty="0" err="1">
                          <a:solidFill>
                            <a:srgbClr val="FF0000"/>
                          </a:solidFill>
                          <a:effectLst/>
                        </a:rPr>
                        <a:t>tựu</a:t>
                      </a:r>
                      <a:r>
                        <a:rPr lang="en-US" sz="2000" b="1" dirty="0">
                          <a:solidFill>
                            <a:srgbClr val="FF0000"/>
                          </a:solidFill>
                          <a:effectLst/>
                        </a:rPr>
                        <a:t>.</a:t>
                      </a:r>
                    </a:p>
                    <a:p>
                      <a:pPr indent="0"/>
                      <a:r>
                        <a:rPr lang="en-US" sz="2000" dirty="0">
                          <a:effectLst/>
                        </a:rPr>
                        <a:t>- CN </a:t>
                      </a:r>
                      <a:r>
                        <a:rPr lang="en-US" sz="2000" dirty="0" err="1">
                          <a:effectLst/>
                        </a:rPr>
                        <a:t>đóng</a:t>
                      </a:r>
                      <a:r>
                        <a:rPr lang="en-US" sz="2000" dirty="0">
                          <a:effectLst/>
                        </a:rPr>
                        <a:t> </a:t>
                      </a:r>
                      <a:r>
                        <a:rPr lang="en-US" sz="2000" dirty="0" err="1">
                          <a:effectLst/>
                        </a:rPr>
                        <a:t>tàu</a:t>
                      </a:r>
                      <a:r>
                        <a:rPr lang="en-US" sz="2000" dirty="0">
                          <a:effectLst/>
                        </a:rPr>
                        <a:t>: </a:t>
                      </a:r>
                      <a:r>
                        <a:rPr lang="en-US" sz="2000" b="1" dirty="0" err="1">
                          <a:solidFill>
                            <a:srgbClr val="FF0000"/>
                          </a:solidFill>
                          <a:effectLst/>
                        </a:rPr>
                        <a:t>là</a:t>
                      </a:r>
                      <a:r>
                        <a:rPr lang="en-US" sz="2000" b="1" dirty="0">
                          <a:solidFill>
                            <a:srgbClr val="FF0000"/>
                          </a:solidFill>
                          <a:effectLst/>
                        </a:rPr>
                        <a:t> </a:t>
                      </a:r>
                      <a:r>
                        <a:rPr lang="en-US" sz="2000" b="1" dirty="0" err="1">
                          <a:solidFill>
                            <a:srgbClr val="FF0000"/>
                          </a:solidFill>
                          <a:effectLst/>
                        </a:rPr>
                        <a:t>ngành</a:t>
                      </a:r>
                      <a:r>
                        <a:rPr lang="en-US" sz="2000" b="1" dirty="0">
                          <a:solidFill>
                            <a:srgbClr val="FF0000"/>
                          </a:solidFill>
                          <a:effectLst/>
                        </a:rPr>
                        <a:t> </a:t>
                      </a:r>
                      <a:r>
                        <a:rPr lang="en-US" sz="2000" b="1" dirty="0" err="1">
                          <a:solidFill>
                            <a:srgbClr val="FF0000"/>
                          </a:solidFill>
                          <a:effectLst/>
                        </a:rPr>
                        <a:t>truyền</a:t>
                      </a:r>
                      <a:r>
                        <a:rPr lang="en-US" sz="2000" b="1" dirty="0">
                          <a:solidFill>
                            <a:srgbClr val="FF0000"/>
                          </a:solidFill>
                          <a:effectLst/>
                        </a:rPr>
                        <a:t> </a:t>
                      </a:r>
                      <a:r>
                        <a:rPr lang="en-US" sz="2000" b="1" dirty="0" err="1">
                          <a:solidFill>
                            <a:srgbClr val="FF0000"/>
                          </a:solidFill>
                          <a:effectLst/>
                        </a:rPr>
                        <a:t>thống</a:t>
                      </a:r>
                      <a:r>
                        <a:rPr lang="en-US" sz="2000" b="1" dirty="0">
                          <a:solidFill>
                            <a:srgbClr val="FF0000"/>
                          </a:solidFill>
                          <a:effectLst/>
                        </a:rPr>
                        <a:t>, </a:t>
                      </a:r>
                      <a:r>
                        <a:rPr lang="en-US" sz="2000" b="1" dirty="0" err="1">
                          <a:solidFill>
                            <a:srgbClr val="FF0000"/>
                          </a:solidFill>
                          <a:effectLst/>
                        </a:rPr>
                        <a:t>trung</a:t>
                      </a:r>
                      <a:r>
                        <a:rPr lang="en-US" sz="2000" b="1" dirty="0">
                          <a:solidFill>
                            <a:srgbClr val="FF0000"/>
                          </a:solidFill>
                          <a:effectLst/>
                        </a:rPr>
                        <a:t> </a:t>
                      </a:r>
                      <a:r>
                        <a:rPr lang="en-US" sz="2000" b="1" dirty="0" err="1">
                          <a:solidFill>
                            <a:srgbClr val="FF0000"/>
                          </a:solidFill>
                          <a:effectLst/>
                        </a:rPr>
                        <a:t>tâm</a:t>
                      </a:r>
                      <a:r>
                        <a:rPr lang="en-US" sz="2000" b="1" dirty="0">
                          <a:solidFill>
                            <a:srgbClr val="FF0000"/>
                          </a:solidFill>
                          <a:effectLst/>
                        </a:rPr>
                        <a:t> </a:t>
                      </a:r>
                      <a:r>
                        <a:rPr lang="en-US" sz="2000" b="1" dirty="0" err="1">
                          <a:solidFill>
                            <a:srgbClr val="FF0000"/>
                          </a:solidFill>
                          <a:effectLst/>
                        </a:rPr>
                        <a:t>đóng</a:t>
                      </a:r>
                      <a:r>
                        <a:rPr lang="en-US" sz="2000" b="1" dirty="0">
                          <a:solidFill>
                            <a:srgbClr val="FF0000"/>
                          </a:solidFill>
                          <a:effectLst/>
                        </a:rPr>
                        <a:t> </a:t>
                      </a:r>
                      <a:r>
                        <a:rPr lang="en-US" sz="2000" b="1" dirty="0" err="1">
                          <a:solidFill>
                            <a:srgbClr val="FF0000"/>
                          </a:solidFill>
                          <a:effectLst/>
                        </a:rPr>
                        <a:t>tàu</a:t>
                      </a:r>
                      <a:r>
                        <a:rPr lang="en-US" sz="2000" b="1" dirty="0">
                          <a:solidFill>
                            <a:srgbClr val="FF0000"/>
                          </a:solidFill>
                          <a:effectLst/>
                        </a:rPr>
                        <a:t> </a:t>
                      </a:r>
                      <a:r>
                        <a:rPr lang="en-US" sz="2000" b="1" dirty="0" err="1">
                          <a:solidFill>
                            <a:srgbClr val="FF0000"/>
                          </a:solidFill>
                          <a:effectLst/>
                        </a:rPr>
                        <a:t>lớn</a:t>
                      </a:r>
                      <a:r>
                        <a:rPr lang="en-US" sz="2000" b="1" dirty="0">
                          <a:solidFill>
                            <a:srgbClr val="FF0000"/>
                          </a:solidFill>
                          <a:effectLst/>
                        </a:rPr>
                        <a:t> </a:t>
                      </a:r>
                      <a:r>
                        <a:rPr lang="en-US" sz="2000" b="1" dirty="0" err="1">
                          <a:solidFill>
                            <a:srgbClr val="FF0000"/>
                          </a:solidFill>
                          <a:effectLst/>
                        </a:rPr>
                        <a:t>nhất</a:t>
                      </a:r>
                      <a:r>
                        <a:rPr lang="en-US" sz="2000" b="1" dirty="0">
                          <a:solidFill>
                            <a:srgbClr val="FF0000"/>
                          </a:solidFill>
                          <a:effectLst/>
                        </a:rPr>
                        <a:t> </a:t>
                      </a:r>
                      <a:r>
                        <a:rPr lang="en-US" sz="2000" b="1" dirty="0" err="1">
                          <a:solidFill>
                            <a:srgbClr val="FF0000"/>
                          </a:solidFill>
                          <a:effectLst/>
                        </a:rPr>
                        <a:t>là</a:t>
                      </a:r>
                      <a:r>
                        <a:rPr lang="en-US" sz="2000" b="1" dirty="0">
                          <a:solidFill>
                            <a:srgbClr val="FF0000"/>
                          </a:solidFill>
                          <a:effectLst/>
                        </a:rPr>
                        <a:t> </a:t>
                      </a:r>
                      <a:r>
                        <a:rPr lang="en-US" sz="2000" b="1" dirty="0" err="1">
                          <a:solidFill>
                            <a:srgbClr val="FF0000"/>
                          </a:solidFill>
                          <a:effectLst/>
                        </a:rPr>
                        <a:t>Vla</a:t>
                      </a:r>
                      <a:r>
                        <a:rPr lang="en-US" sz="2000" b="1" dirty="0">
                          <a:solidFill>
                            <a:srgbClr val="FF0000"/>
                          </a:solidFill>
                          <a:effectLst/>
                        </a:rPr>
                        <a:t> – </a:t>
                      </a:r>
                      <a:r>
                        <a:rPr lang="en-US" sz="2000" b="1" dirty="0" err="1">
                          <a:solidFill>
                            <a:srgbClr val="FF0000"/>
                          </a:solidFill>
                          <a:effectLst/>
                        </a:rPr>
                        <a:t>đi</a:t>
                      </a:r>
                      <a:r>
                        <a:rPr lang="en-US" sz="2000" b="1" dirty="0">
                          <a:solidFill>
                            <a:srgbClr val="FF0000"/>
                          </a:solidFill>
                          <a:effectLst/>
                        </a:rPr>
                        <a:t> – </a:t>
                      </a:r>
                      <a:r>
                        <a:rPr lang="en-US" sz="2000" b="1" dirty="0" err="1">
                          <a:solidFill>
                            <a:srgbClr val="FF0000"/>
                          </a:solidFill>
                          <a:effectLst/>
                        </a:rPr>
                        <a:t>vô</a:t>
                      </a:r>
                      <a:r>
                        <a:rPr lang="en-US" sz="2000" b="1" dirty="0">
                          <a:solidFill>
                            <a:srgbClr val="FF0000"/>
                          </a:solidFill>
                          <a:effectLst/>
                        </a:rPr>
                        <a:t> </a:t>
                      </a:r>
                      <a:r>
                        <a:rPr lang="en-US" sz="2000" b="1" dirty="0" err="1">
                          <a:solidFill>
                            <a:srgbClr val="FF0000"/>
                          </a:solidFill>
                          <a:effectLst/>
                        </a:rPr>
                        <a:t>xtốc</a:t>
                      </a:r>
                      <a:r>
                        <a:rPr lang="en-US" sz="2000" b="1" dirty="0">
                          <a:solidFill>
                            <a:srgbClr val="FF0000"/>
                          </a:solidFill>
                          <a:effectLst/>
                        </a:rPr>
                        <a:t>.</a:t>
                      </a:r>
                    </a:p>
                    <a:p>
                      <a:r>
                        <a:rPr lang="en-US" sz="2000" dirty="0">
                          <a:effectLst/>
                          <a:latin typeface="Times New Roman" panose="02020603050405020304" pitchFamily="18" charset="0"/>
                          <a:ea typeface="Times New Roman" panose="02020603050405020304" pitchFamily="18" charset="0"/>
                        </a:rPr>
                        <a:t>- CN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phẩm</a:t>
                      </a:r>
                      <a:r>
                        <a:rPr lang="en-US" sz="2000" dirty="0">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phát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triển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mạnh</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xuất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khẩu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nhiều</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mặt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hàng</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các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trung</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tâm</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lớn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là</a:t>
                      </a:r>
                      <a:r>
                        <a:rPr lang="en-US" sz="2000" b="1" dirty="0">
                          <a:solidFill>
                            <a:srgbClr val="FF0000"/>
                          </a:solidFill>
                          <a:effectLst/>
                          <a:latin typeface="Times New Roman" panose="02020603050405020304" pitchFamily="18" charset="0"/>
                          <a:ea typeface="Times New Roman" panose="02020603050405020304" pitchFamily="18" charset="0"/>
                        </a:rPr>
                        <a:t> Mat –</a:t>
                      </a:r>
                      <a:r>
                        <a:rPr lang="en-US" sz="2000" b="1" dirty="0" err="1">
                          <a:solidFill>
                            <a:srgbClr val="FF0000"/>
                          </a:solidFill>
                          <a:effectLst/>
                          <a:latin typeface="Times New Roman" panose="02020603050405020304" pitchFamily="18" charset="0"/>
                          <a:ea typeface="Times New Roman" panose="02020603050405020304" pitchFamily="18" charset="0"/>
                        </a:rPr>
                        <a:t>xcơ</a:t>
                      </a:r>
                      <a:r>
                        <a:rPr lang="en-US" sz="2000" b="1" dirty="0">
                          <a:solidFill>
                            <a:srgbClr val="FF0000"/>
                          </a:solidFill>
                          <a:effectLst/>
                          <a:latin typeface="Times New Roman" panose="02020603050405020304" pitchFamily="18" charset="0"/>
                          <a:ea typeface="Times New Roman" panose="02020603050405020304" pitchFamily="18" charset="0"/>
                        </a:rPr>
                        <a:t> – </a:t>
                      </a:r>
                      <a:r>
                        <a:rPr lang="en-US" sz="2000" b="1" dirty="0" err="1">
                          <a:solidFill>
                            <a:srgbClr val="FF0000"/>
                          </a:solidFill>
                          <a:effectLst/>
                          <a:latin typeface="Times New Roman" panose="02020603050405020304" pitchFamily="18" charset="0"/>
                          <a:ea typeface="Times New Roman" panose="02020603050405020304" pitchFamily="18" charset="0"/>
                        </a:rPr>
                        <a:t>va.</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Xanh</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Pê</a:t>
                      </a:r>
                      <a:r>
                        <a:rPr lang="en-US" sz="2000" b="1" dirty="0">
                          <a:solidFill>
                            <a:srgbClr val="FF0000"/>
                          </a:solidFill>
                          <a:effectLst/>
                          <a:latin typeface="Times New Roman" panose="02020603050405020304" pitchFamily="18" charset="0"/>
                          <a:ea typeface="Times New Roman" panose="02020603050405020304" pitchFamily="18" charset="0"/>
                        </a:rPr>
                        <a:t> – </a:t>
                      </a:r>
                      <a:r>
                        <a:rPr lang="en-US" sz="2000" b="1" dirty="0" err="1">
                          <a:solidFill>
                            <a:srgbClr val="FF0000"/>
                          </a:solidFill>
                          <a:effectLst/>
                          <a:latin typeface="Times New Roman" panose="02020603050405020304" pitchFamily="18" charset="0"/>
                          <a:ea typeface="Times New Roman" panose="02020603050405020304" pitchFamily="18" charset="0"/>
                        </a:rPr>
                        <a:t>téc</a:t>
                      </a:r>
                      <a:r>
                        <a:rPr lang="en-US" sz="2000" b="1" dirty="0">
                          <a:solidFill>
                            <a:srgbClr val="FF0000"/>
                          </a:solidFill>
                          <a:effectLst/>
                          <a:latin typeface="Times New Roman" panose="02020603050405020304" pitchFamily="18" charset="0"/>
                          <a:ea typeface="Times New Roman" panose="02020603050405020304" pitchFamily="18" charset="0"/>
                        </a:rPr>
                        <a:t> – </a:t>
                      </a:r>
                      <a:r>
                        <a:rPr lang="en-US" sz="2000" b="1" dirty="0" err="1">
                          <a:solidFill>
                            <a:srgbClr val="FF0000"/>
                          </a:solidFill>
                          <a:effectLst/>
                          <a:latin typeface="Times New Roman" panose="02020603050405020304" pitchFamily="18" charset="0"/>
                          <a:ea typeface="Times New Roman" panose="02020603050405020304" pitchFamily="18" charset="0"/>
                        </a:rPr>
                        <a:t>bua</a:t>
                      </a:r>
                      <a:r>
                        <a:rPr lang="en-US" sz="2000" b="1" dirty="0">
                          <a:solidFill>
                            <a:srgbClr val="FF0000"/>
                          </a:solidFill>
                          <a:effectLst/>
                          <a:latin typeface="Times New Roman" panose="02020603050405020304" pitchFamily="18" charset="0"/>
                          <a:ea typeface="Times New Roman" panose="02020603050405020304" pitchFamily="18" charset="0"/>
                        </a:rPr>
                        <a:t>…</a:t>
                      </a:r>
                      <a:endParaRPr lang="en-US" sz="2000" b="1" dirty="0">
                        <a:solidFill>
                          <a:srgbClr val="FF0000"/>
                        </a:solidFill>
                        <a:effectLst/>
                        <a:latin typeface="Calibri" panose="020F0502020204030204" pitchFamily="34" charset="0"/>
                        <a:cs typeface="Times New Roman" panose="02020603050405020304" pitchFamily="18" charset="0"/>
                      </a:endParaRPr>
                    </a:p>
                  </a:txBody>
                  <a:tcPr marL="55786" marR="55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46709603"/>
                  </a:ext>
                </a:extLst>
              </a:tr>
            </a:tbl>
          </a:graphicData>
        </a:graphic>
      </p:graphicFrame>
    </p:spTree>
    <p:extLst>
      <p:ext uri="{BB962C8B-B14F-4D97-AF65-F5344CB8AC3E}">
        <p14:creationId xmlns:p14="http://schemas.microsoft.com/office/powerpoint/2010/main" val="394768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ết quả hình ảnh cho hàng không vũ trụ nga">
            <a:extLst>
              <a:ext uri="{FF2B5EF4-FFF2-40B4-BE49-F238E27FC236}">
                <a16:creationId xmlns:a16="http://schemas.microsoft.com/office/drawing/2014/main" id="{36C8D8E3-D6E4-3B01-979D-BC9FE99CF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3363913"/>
            <a:ext cx="53117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Kết quả hình ảnh cho công nghiệp quốc phòng nga">
            <a:extLst>
              <a:ext uri="{FF2B5EF4-FFF2-40B4-BE49-F238E27FC236}">
                <a16:creationId xmlns:a16="http://schemas.microsoft.com/office/drawing/2014/main" id="{243E0DA8-4245-0946-4D29-76A79F2E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3363913"/>
            <a:ext cx="5443537"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Nga thành lập các trung tâm công nghiệp thay thế nhập khẩu">
            <a:extLst>
              <a:ext uri="{FF2B5EF4-FFF2-40B4-BE49-F238E27FC236}">
                <a16:creationId xmlns:a16="http://schemas.microsoft.com/office/drawing/2014/main" id="{F5256062-E313-E652-C817-0F6DDA945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8" r="4552"/>
          <a:stretch/>
        </p:blipFill>
        <p:spPr bwMode="auto">
          <a:xfrm>
            <a:off x="739775" y="191902"/>
            <a:ext cx="5311775" cy="289345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áo Sài Gòn Đầu Tư Tài Chính">
            <a:extLst>
              <a:ext uri="{FF2B5EF4-FFF2-40B4-BE49-F238E27FC236}">
                <a16:creationId xmlns:a16="http://schemas.microsoft.com/office/drawing/2014/main" id="{7709C33B-80AC-7D5B-EC3E-7EA690223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191902"/>
            <a:ext cx="5443536" cy="289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2991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nknews.genkcdn.vn/thumb_w/640/2017/1-1492061613306.jpg">
            <a:extLst>
              <a:ext uri="{FF2B5EF4-FFF2-40B4-BE49-F238E27FC236}">
                <a16:creationId xmlns:a16="http://schemas.microsoft.com/office/drawing/2014/main" id="{8601A910-AB6A-C63A-EF5E-794CD2F23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0"/>
            <a:ext cx="5295900" cy="3533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http://genknews.genkcdn.vn/thumb_w/640/2017/3-1492061874640.png">
            <a:extLst>
              <a:ext uri="{FF2B5EF4-FFF2-40B4-BE49-F238E27FC236}">
                <a16:creationId xmlns:a16="http://schemas.microsoft.com/office/drawing/2014/main" id="{5ADEEAA8-1DA6-7D1C-3CE4-777D9BA44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 b="7993"/>
          <a:stretch>
            <a:fillRect/>
          </a:stretch>
        </p:blipFill>
        <p:spPr bwMode="auto">
          <a:xfrm>
            <a:off x="7429500" y="0"/>
            <a:ext cx="4762500" cy="6667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http://genknews.genkcdn.vn/thumb_w/640/2017/8-1492062204694.png">
            <a:extLst>
              <a:ext uri="{FF2B5EF4-FFF2-40B4-BE49-F238E27FC236}">
                <a16:creationId xmlns:a16="http://schemas.microsoft.com/office/drawing/2014/main" id="{46F8C039-6AEA-50C4-A3D7-432EB8FCB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3597573"/>
            <a:ext cx="4757737" cy="3173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3EF39245-23DA-C523-F9E2-7B7920643EFE}"/>
              </a:ext>
            </a:extLst>
          </p:cNvPr>
          <p:cNvSpPr txBox="1"/>
          <p:nvPr/>
        </p:nvSpPr>
        <p:spPr>
          <a:xfrm>
            <a:off x="73617" y="3631665"/>
            <a:ext cx="2413996" cy="3139321"/>
          </a:xfrm>
          <a:prstGeom prst="rect">
            <a:avLst/>
          </a:prstGeom>
          <a:noFill/>
        </p:spPr>
        <p:txBody>
          <a:bodyPr wrap="square">
            <a:spAutoFit/>
          </a:bodyPr>
          <a:lstStyle/>
          <a:p>
            <a:pPr algn="just"/>
            <a:r>
              <a:rPr lang="vi-VN" altLang="vi-VN" sz="1800">
                <a:solidFill>
                  <a:schemeClr val="bg1">
                    <a:lumMod val="85000"/>
                  </a:schemeClr>
                </a:solidFill>
                <a:latin typeface="Arial" panose="020B0604020202020204" pitchFamily="34" charset="0"/>
                <a:cs typeface="Arial" panose="020B0604020202020204" pitchFamily="34" charset="0"/>
              </a:rPr>
              <a:t>Mỏ kim cương có trữ lượng nhiều nhất được khai thác ở Yakutia hồi những năm 1950 và các mỏ kim cương ở đây chiếm 99% sản lượng kim cương của Liên bang Nga và 1/4 tổng sản lượng thế giới.</a:t>
            </a:r>
          </a:p>
        </p:txBody>
      </p:sp>
    </p:spTree>
    <p:extLst>
      <p:ext uri="{BB962C8B-B14F-4D97-AF65-F5344CB8AC3E}">
        <p14:creationId xmlns:p14="http://schemas.microsoft.com/office/powerpoint/2010/main" val="76329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388883" y="25336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388883" y="762567"/>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2.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3" name="Picture 4" descr="Kết quả hình ảnh cho nông nghiệp nga">
            <a:extLst>
              <a:ext uri="{FF2B5EF4-FFF2-40B4-BE49-F238E27FC236}">
                <a16:creationId xmlns:a16="http://schemas.microsoft.com/office/drawing/2014/main" id="{5451DE3D-69B1-3ED0-786F-AE49AA798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38" y="4221163"/>
            <a:ext cx="49530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Hình ảnh có liên quan">
            <a:extLst>
              <a:ext uri="{FF2B5EF4-FFF2-40B4-BE49-F238E27FC236}">
                <a16:creationId xmlns:a16="http://schemas.microsoft.com/office/drawing/2014/main" id="{8013A55A-CF7D-01D4-0B87-450D39995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21163"/>
            <a:ext cx="4173538"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Kết quả hình ảnh cho nông nghiệp nga">
            <a:extLst>
              <a:ext uri="{FF2B5EF4-FFF2-40B4-BE49-F238E27FC236}">
                <a16:creationId xmlns:a16="http://schemas.microsoft.com/office/drawing/2014/main" id="{3E97DC37-8DCB-8605-C20D-8EDBFB2EB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66" r="10365"/>
          <a:stretch>
            <a:fillRect/>
          </a:stretch>
        </p:blipFill>
        <p:spPr bwMode="auto">
          <a:xfrm>
            <a:off x="9126538" y="4214813"/>
            <a:ext cx="3065462"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Horizontal Scroll 1"/>
          <p:cNvSpPr/>
          <p:nvPr/>
        </p:nvSpPr>
        <p:spPr>
          <a:xfrm>
            <a:off x="216688" y="1214450"/>
            <a:ext cx="11821510" cy="2719551"/>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T</a:t>
            </a:r>
            <a:r>
              <a:rPr lang="vi-VN" sz="2400" dirty="0"/>
              <a:t>ìm hiểu SGK</a:t>
            </a:r>
            <a:r>
              <a:rPr lang="en-US" sz="2400" dirty="0"/>
              <a:t>, </a:t>
            </a:r>
            <a:r>
              <a:rPr lang="vi-VN" sz="2400" dirty="0"/>
              <a:t>hoạt động theo nhóm để trả lời câu hỏi:</a:t>
            </a:r>
          </a:p>
          <a:p>
            <a:pPr algn="just"/>
            <a:r>
              <a:rPr lang="en-US" sz="2400" dirty="0"/>
              <a:t>1.</a:t>
            </a:r>
            <a:r>
              <a:rPr lang="vi-VN" sz="2400" dirty="0"/>
              <a:t> Trình bày tình hình phát triển và phân bố nông nghiệp Liên Bang Nga.</a:t>
            </a:r>
          </a:p>
          <a:p>
            <a:pPr algn="just"/>
            <a:r>
              <a:rPr lang="en-US" sz="2400" dirty="0"/>
              <a:t>2.</a:t>
            </a:r>
            <a:r>
              <a:rPr lang="vi-VN" sz="2400" dirty="0"/>
              <a:t> Đặc điểm tự nhiên Liên Bang Nga ảnh hưởng đến nông nghiệp như thế nào?</a:t>
            </a:r>
          </a:p>
        </p:txBody>
      </p:sp>
    </p:spTree>
    <p:extLst>
      <p:ext uri="{BB962C8B-B14F-4D97-AF65-F5344CB8AC3E}">
        <p14:creationId xmlns:p14="http://schemas.microsoft.com/office/powerpoint/2010/main" val="45178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388883" y="25336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388883" y="762567"/>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2.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3" name="Picture 4" descr="Kết quả hình ảnh cho nông nghiệp nga">
            <a:extLst>
              <a:ext uri="{FF2B5EF4-FFF2-40B4-BE49-F238E27FC236}">
                <a16:creationId xmlns:a16="http://schemas.microsoft.com/office/drawing/2014/main" id="{5451DE3D-69B1-3ED0-786F-AE49AA798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38" y="4221163"/>
            <a:ext cx="49530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Hình ảnh có liên quan">
            <a:extLst>
              <a:ext uri="{FF2B5EF4-FFF2-40B4-BE49-F238E27FC236}">
                <a16:creationId xmlns:a16="http://schemas.microsoft.com/office/drawing/2014/main" id="{8013A55A-CF7D-01D4-0B87-450D39995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14813"/>
            <a:ext cx="4173538"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Kết quả hình ảnh cho nông nghiệp nga">
            <a:extLst>
              <a:ext uri="{FF2B5EF4-FFF2-40B4-BE49-F238E27FC236}">
                <a16:creationId xmlns:a16="http://schemas.microsoft.com/office/drawing/2014/main" id="{3E97DC37-8DCB-8605-C20D-8EDBFB2EB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66" r="10365"/>
          <a:stretch>
            <a:fillRect/>
          </a:stretch>
        </p:blipFill>
        <p:spPr bwMode="auto">
          <a:xfrm>
            <a:off x="9126538" y="4214813"/>
            <a:ext cx="3065462"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40" y="1672684"/>
            <a:ext cx="11624442" cy="1077218"/>
          </a:xfrm>
          <a:prstGeom prst="rect">
            <a:avLst/>
          </a:prstGeom>
        </p:spPr>
        <p:txBody>
          <a:bodyPr wrap="square">
            <a:spAutoFit/>
          </a:bodyPr>
          <a:lstStyle/>
          <a:p>
            <a:r>
              <a:rPr lang="vi-VN" sz="3200" dirty="0">
                <a:solidFill>
                  <a:schemeClr val="accent3">
                    <a:lumMod val="60000"/>
                    <a:lumOff val="40000"/>
                  </a:schemeClr>
                </a:solidFill>
              </a:rPr>
              <a:t>Ngành nông nghiệp phát triển và hiện đại hoá</a:t>
            </a:r>
            <a:r>
              <a:rPr lang="en-US" sz="3200" dirty="0">
                <a:solidFill>
                  <a:schemeClr val="accent3">
                    <a:lumMod val="60000"/>
                    <a:lumOff val="40000"/>
                  </a:schemeClr>
                </a:solidFill>
              </a:rPr>
              <a:t>. </a:t>
            </a:r>
            <a:r>
              <a:rPr lang="vi-VN" sz="3200" dirty="0">
                <a:solidFill>
                  <a:schemeClr val="accent3">
                    <a:lumMod val="60000"/>
                    <a:lumOff val="40000"/>
                  </a:schemeClr>
                </a:solidFill>
              </a:rPr>
              <a:t>Giá trị sản xuất nông nghiệp chiếm 4,0 % GDP (năm 2020).</a:t>
            </a:r>
          </a:p>
        </p:txBody>
      </p:sp>
    </p:spTree>
    <p:extLst>
      <p:ext uri="{BB962C8B-B14F-4D97-AF65-F5344CB8AC3E}">
        <p14:creationId xmlns:p14="http://schemas.microsoft.com/office/powerpoint/2010/main" val="18462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388883" y="25336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388883" y="762567"/>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2.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sp>
        <p:nvSpPr>
          <p:cNvPr id="2" name="Rectangle 1"/>
          <p:cNvSpPr/>
          <p:nvPr/>
        </p:nvSpPr>
        <p:spPr>
          <a:xfrm>
            <a:off x="199696" y="1535328"/>
            <a:ext cx="11624442" cy="4832092"/>
          </a:xfrm>
          <a:prstGeom prst="rect">
            <a:avLst/>
          </a:prstGeom>
        </p:spPr>
        <p:txBody>
          <a:bodyPr wrap="square">
            <a:spAutoFit/>
          </a:bodyPr>
          <a:lstStyle/>
          <a:p>
            <a:pPr algn="just"/>
            <a:r>
              <a:rPr lang="vi-VN" sz="2800" dirty="0">
                <a:solidFill>
                  <a:schemeClr val="accent3">
                    <a:lumMod val="40000"/>
                    <a:lumOff val="60000"/>
                  </a:schemeClr>
                </a:solidFill>
              </a:rPr>
              <a:t>- Nông nghiệp: </a:t>
            </a:r>
            <a:endParaRPr lang="en-US" sz="2800" dirty="0">
              <a:solidFill>
                <a:schemeClr val="accent3">
                  <a:lumMod val="40000"/>
                  <a:lumOff val="60000"/>
                </a:schemeClr>
              </a:solidFill>
            </a:endParaRPr>
          </a:p>
          <a:p>
            <a:pPr algn="just"/>
            <a:r>
              <a:rPr lang="en-US" sz="2800" dirty="0">
                <a:solidFill>
                  <a:schemeClr val="accent3">
                    <a:lumMod val="40000"/>
                    <a:lumOff val="60000"/>
                  </a:schemeClr>
                </a:solidFill>
              </a:rPr>
              <a:t>+ </a:t>
            </a:r>
            <a:r>
              <a:rPr lang="vi-VN" sz="2800" dirty="0">
                <a:solidFill>
                  <a:schemeClr val="accent3">
                    <a:lumMod val="40000"/>
                    <a:lumOff val="60000"/>
                  </a:schemeClr>
                </a:solidFill>
              </a:rPr>
              <a:t>Diện tích đất chiếm khoảng 13,2 % diện tích đất tự nhiên của cả nước. Hình thức tổ chức sản xuất chủ yếu là trang trại doanh nghiệp, trang trại cá thể và hộ gia đình.</a:t>
            </a:r>
            <a:endParaRPr lang="en-US" sz="2800" dirty="0">
              <a:solidFill>
                <a:schemeClr val="accent3">
                  <a:lumMod val="40000"/>
                  <a:lumOff val="60000"/>
                </a:schemeClr>
              </a:solidFill>
            </a:endParaRPr>
          </a:p>
          <a:p>
            <a:pPr algn="just"/>
            <a:r>
              <a:rPr lang="en-US" sz="2800" dirty="0">
                <a:solidFill>
                  <a:schemeClr val="accent3">
                    <a:lumMod val="40000"/>
                    <a:lumOff val="60000"/>
                  </a:schemeClr>
                </a:solidFill>
              </a:rPr>
              <a:t>+ </a:t>
            </a:r>
            <a:r>
              <a:rPr lang="vi-VN" sz="2800" dirty="0">
                <a:solidFill>
                  <a:schemeClr val="accent3">
                    <a:lumMod val="40000"/>
                    <a:lumOff val="60000"/>
                  </a:schemeClr>
                </a:solidFill>
              </a:rPr>
              <a:t>Các cây trồng quan trọng là lúa mì, củ cải đường, khoai tây, ngô, lúa mạch, yến mạch,... Liên bang Nga là một trong những nước xuất khẩu lúa mì lớn nhất thế giới. </a:t>
            </a:r>
            <a:endParaRPr lang="en-US" sz="2800" dirty="0">
              <a:solidFill>
                <a:schemeClr val="accent3">
                  <a:lumMod val="40000"/>
                  <a:lumOff val="60000"/>
                </a:schemeClr>
              </a:solidFill>
            </a:endParaRPr>
          </a:p>
          <a:p>
            <a:pPr algn="just"/>
            <a:r>
              <a:rPr lang="en-US" sz="2800" dirty="0">
                <a:solidFill>
                  <a:schemeClr val="accent3">
                    <a:lumMod val="40000"/>
                    <a:lumOff val="60000"/>
                  </a:schemeClr>
                </a:solidFill>
              </a:rPr>
              <a:t>+ </a:t>
            </a:r>
            <a:r>
              <a:rPr lang="vi-VN" sz="2800" dirty="0">
                <a:solidFill>
                  <a:schemeClr val="accent3">
                    <a:lumMod val="40000"/>
                    <a:lumOff val="60000"/>
                  </a:schemeClr>
                </a:solidFill>
              </a:rPr>
              <a:t>Các loại gia súc được nuôi nhiều là: bò, cừu, lợn, tuần lộc. </a:t>
            </a:r>
            <a:endParaRPr lang="en-US" sz="2800" dirty="0">
              <a:solidFill>
                <a:schemeClr val="accent3">
                  <a:lumMod val="40000"/>
                  <a:lumOff val="60000"/>
                </a:schemeClr>
              </a:solidFill>
            </a:endParaRPr>
          </a:p>
          <a:p>
            <a:pPr algn="just"/>
            <a:r>
              <a:rPr lang="en-US" sz="2800" dirty="0">
                <a:solidFill>
                  <a:schemeClr val="accent3">
                    <a:lumMod val="40000"/>
                    <a:lumOff val="60000"/>
                  </a:schemeClr>
                </a:solidFill>
              </a:rPr>
              <a:t>+ </a:t>
            </a:r>
            <a:r>
              <a:rPr lang="vi-VN" sz="2800" dirty="0">
                <a:solidFill>
                  <a:schemeClr val="accent3">
                    <a:lumMod val="40000"/>
                    <a:lumOff val="60000"/>
                  </a:schemeClr>
                </a:solidFill>
              </a:rPr>
              <a:t>Sản xuất nông nghiệp tập trung chủ yếu ở đồng bằng Đông Âu và phía nam đồng bằng Tây Xi-bia. Ở phía bắc, tuy có nhiều vùng đất bị băng tuyết bao phủ nhưng vẫn phát triển các vật nuôi phù hợp.</a:t>
            </a:r>
          </a:p>
        </p:txBody>
      </p:sp>
    </p:spTree>
    <p:extLst>
      <p:ext uri="{BB962C8B-B14F-4D97-AF65-F5344CB8AC3E}">
        <p14:creationId xmlns:p14="http://schemas.microsoft.com/office/powerpoint/2010/main" val="239988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oscow, Russia — Tourist Guide | Planet of Hotels">
            <a:extLst>
              <a:ext uri="{FF2B5EF4-FFF2-40B4-BE49-F238E27FC236}">
                <a16:creationId xmlns:a16="http://schemas.microsoft.com/office/drawing/2014/main" id="{0AE36999-C035-20CA-377D-85827277E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3"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êu đề 1">
            <a:extLst>
              <a:ext uri="{FF2B5EF4-FFF2-40B4-BE49-F238E27FC236}">
                <a16:creationId xmlns:a16="http://schemas.microsoft.com/office/drawing/2014/main" id="{A55333D0-9F8E-FB2B-8A00-DD9C2958FA6A}"/>
              </a:ext>
            </a:extLst>
          </p:cNvPr>
          <p:cNvSpPr>
            <a:spLocks noGrp="1"/>
          </p:cNvSpPr>
          <p:nvPr>
            <p:ph type="ctrTitle"/>
          </p:nvPr>
        </p:nvSpPr>
        <p:spPr>
          <a:xfrm>
            <a:off x="2712299" y="0"/>
            <a:ext cx="6764353" cy="4633399"/>
          </a:xfrm>
        </p:spPr>
        <p:txBody>
          <a:bodyPr>
            <a:normAutofit/>
          </a:bodyPr>
          <a:lstStyle/>
          <a:p>
            <a:r>
              <a:rPr lang="en-US" sz="5400" b="1"/>
              <a:t>BÀI 21: </a:t>
            </a:r>
            <a:br>
              <a:rPr lang="en-US" sz="5400" b="1" dirty="0"/>
            </a:br>
            <a:r>
              <a:rPr lang="en-US" sz="5400" b="1" dirty="0"/>
              <a:t>KINH TẾ </a:t>
            </a:r>
            <a:br>
              <a:rPr lang="en-US" sz="5400" b="1" dirty="0"/>
            </a:br>
            <a:r>
              <a:rPr lang="en-US" sz="5400" b="1" dirty="0"/>
              <a:t>LIÊN BANG NGA</a:t>
            </a:r>
            <a:endParaRPr lang="vi-VN" sz="5400" b="1" dirty="0"/>
          </a:p>
        </p:txBody>
      </p:sp>
    </p:spTree>
    <p:extLst>
      <p:ext uri="{BB962C8B-B14F-4D97-AF65-F5344CB8AC3E}">
        <p14:creationId xmlns:p14="http://schemas.microsoft.com/office/powerpoint/2010/main" val="14389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Bộ Nông nghiệp Nga đề xuất giảm thuế xuất khẩu lúa mì xuống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55179"/>
            <a:ext cx="5716203" cy="3412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ăm đồng hướng dương ở Ng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1483" y="0"/>
            <a:ext cx="6156434" cy="346752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Sau hơn 30 năm, giờ chúng ta thấy các chuyên gia Việt đào tạo cho lao động  Ng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160112" y="3524959"/>
            <a:ext cx="5711665" cy="3159620"/>
          </a:xfrm>
          <a:prstGeom prst="rect">
            <a:avLst/>
          </a:prstGeom>
        </p:spPr>
      </p:pic>
      <p:pic>
        <p:nvPicPr>
          <p:cNvPr id="1034" name="Picture 10" descr="Lễ hội chăn Cừu ở N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483" y="3507606"/>
            <a:ext cx="6101255" cy="317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16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388883" y="25336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388883" y="762567"/>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2.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2052" name="Picture 4" descr="Taiga - Bắc Nga (12,000,000 km vu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821" y="79333"/>
            <a:ext cx="4108871" cy="32393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ạn biết gì về cây Bạch Dương – Biểu tương nước 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821" y="3437585"/>
            <a:ext cx="4108871" cy="3239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8882" y="1698987"/>
            <a:ext cx="7241627" cy="4401205"/>
          </a:xfrm>
          <a:prstGeom prst="rect">
            <a:avLst/>
          </a:prstGeom>
        </p:spPr>
        <p:txBody>
          <a:bodyPr wrap="square">
            <a:spAutoFit/>
          </a:bodyPr>
          <a:lstStyle/>
          <a:p>
            <a:pPr indent="0" algn="just">
              <a:tabLst>
                <a:tab pos="360045" algn="l"/>
                <a:tab pos="720090" algn="l"/>
              </a:tabLst>
            </a:pPr>
            <a:r>
              <a:rPr lang="pt-BR" sz="2800" dirty="0">
                <a:solidFill>
                  <a:schemeClr val="accent3">
                    <a:lumMod val="60000"/>
                    <a:lumOff val="40000"/>
                  </a:schemeClr>
                </a:solidFill>
              </a:rPr>
              <a:t>- Lâm nghiệp: </a:t>
            </a:r>
          </a:p>
          <a:p>
            <a:pPr indent="0" algn="just">
              <a:tabLst>
                <a:tab pos="360045" algn="l"/>
                <a:tab pos="720090" algn="l"/>
              </a:tabLst>
            </a:pPr>
            <a:r>
              <a:rPr lang="pt-BR" sz="2800" dirty="0">
                <a:solidFill>
                  <a:schemeClr val="accent3">
                    <a:lumMod val="60000"/>
                    <a:lumOff val="40000"/>
                  </a:schemeClr>
                </a:solidFill>
              </a:rPr>
              <a:t>+ Và đứng đầu thế giới về xuất khẩu gỗ. Gỗ và các sản phẩm liên quan đến gỗ chiếm khoảng 3 % tổng trị giá hàng hoá xuất khẩu. </a:t>
            </a:r>
          </a:p>
          <a:p>
            <a:pPr indent="0" algn="just">
              <a:tabLst>
                <a:tab pos="360045" algn="l"/>
                <a:tab pos="720090" algn="l"/>
              </a:tabLst>
            </a:pPr>
            <a:r>
              <a:rPr lang="pt-BR" sz="2800" dirty="0">
                <a:solidFill>
                  <a:schemeClr val="accent3">
                    <a:lumMod val="60000"/>
                    <a:lumOff val="40000"/>
                  </a:schemeClr>
                </a:solidFill>
              </a:rPr>
              <a:t>+ Liên bang Nga hạn chế xuất khẩu các loại gỗ quý, kiểm soát chặt chẽ việc khai thác rừng, tích cực phòng chống cháy rừng, tăng cường trồng rừng. </a:t>
            </a:r>
          </a:p>
          <a:p>
            <a:pPr indent="0" algn="just">
              <a:tabLst>
                <a:tab pos="360045" algn="l"/>
                <a:tab pos="720090" algn="l"/>
              </a:tabLst>
            </a:pPr>
            <a:r>
              <a:rPr lang="pt-BR" sz="2800" dirty="0">
                <a:solidFill>
                  <a:schemeClr val="accent3">
                    <a:lumMod val="60000"/>
                    <a:lumOff val="40000"/>
                  </a:schemeClr>
                </a:solidFill>
              </a:rPr>
              <a:t>+ Hoạt động lâm nghiệp phát triển mạnh ở phía bắc đồng bằng Đông Âu và Xi-bia.</a:t>
            </a:r>
            <a:endParaRPr lang="en-US" sz="2800" dirty="0">
              <a:solidFill>
                <a:schemeClr val="accent3">
                  <a:lumMod val="60000"/>
                  <a:lumOff val="40000"/>
                </a:schemeClr>
              </a:solidFill>
              <a:effectLst/>
            </a:endParaRPr>
          </a:p>
        </p:txBody>
      </p:sp>
    </p:spTree>
    <p:extLst>
      <p:ext uri="{BB962C8B-B14F-4D97-AF65-F5344CB8AC3E}">
        <p14:creationId xmlns:p14="http://schemas.microsoft.com/office/powerpoint/2010/main" val="33053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388883" y="253360"/>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388883" y="762567"/>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2.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3074" name="Picture 2" descr="Nga: Sản lượng đánh bắt cá hồi đạt 247.000 tấn ở Viễn Đông – Tạp chí Thủy  sả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343" y="147717"/>
            <a:ext cx="4127938" cy="30919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a: Sản lượng thủy sản khai thác 9 tháng đầu năm giảm 4% – Tạp chí Thủy  sả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 y="4140700"/>
            <a:ext cx="4927975" cy="26742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4364" y="1457953"/>
            <a:ext cx="7472857" cy="2246769"/>
          </a:xfrm>
          <a:prstGeom prst="rect">
            <a:avLst/>
          </a:prstGeom>
        </p:spPr>
        <p:txBody>
          <a:bodyPr wrap="square">
            <a:spAutoFit/>
          </a:bodyPr>
          <a:lstStyle/>
          <a:p>
            <a:pPr algn="just"/>
            <a:r>
              <a:rPr lang="vi-VN" sz="2800" dirty="0">
                <a:solidFill>
                  <a:schemeClr val="accent3">
                    <a:lumMod val="60000"/>
                    <a:lumOff val="40000"/>
                  </a:schemeClr>
                </a:solidFill>
              </a:rPr>
              <a:t>- Thuỷ sản: </a:t>
            </a:r>
            <a:endParaRPr lang="en-US" sz="2800" dirty="0">
              <a:solidFill>
                <a:schemeClr val="accent3">
                  <a:lumMod val="60000"/>
                  <a:lumOff val="40000"/>
                </a:schemeClr>
              </a:solidFill>
            </a:endParaRPr>
          </a:p>
          <a:p>
            <a:pPr algn="just"/>
            <a:r>
              <a:rPr lang="en-US" sz="2800" dirty="0">
                <a:solidFill>
                  <a:schemeClr val="accent3">
                    <a:lumMod val="60000"/>
                    <a:lumOff val="40000"/>
                  </a:schemeClr>
                </a:solidFill>
              </a:rPr>
              <a:t>+ </a:t>
            </a:r>
            <a:r>
              <a:rPr lang="vi-VN" sz="2800" dirty="0">
                <a:solidFill>
                  <a:schemeClr val="accent3">
                    <a:lumMod val="60000"/>
                    <a:lumOff val="40000"/>
                  </a:schemeClr>
                </a:solidFill>
              </a:rPr>
              <a:t>Đánh bắt cá phát triển mạnh, sản lượng đánh bắt lớn. Các sản phẩm đánh bắt quan trọng là: cá kình, cả trích, cả tuyết và cá hồi... tập trung chủ yếu ở ngư trường Viễn Đông. </a:t>
            </a:r>
            <a:endParaRPr lang="en-US" sz="2800" dirty="0">
              <a:solidFill>
                <a:schemeClr val="accent3">
                  <a:lumMod val="60000"/>
                  <a:lumOff val="40000"/>
                </a:schemeClr>
              </a:solidFill>
            </a:endParaRPr>
          </a:p>
        </p:txBody>
      </p:sp>
      <p:sp>
        <p:nvSpPr>
          <p:cNvPr id="6" name="Rectangle 5"/>
          <p:cNvSpPr/>
          <p:nvPr/>
        </p:nvSpPr>
        <p:spPr>
          <a:xfrm>
            <a:off x="5867399" y="4400108"/>
            <a:ext cx="6096000" cy="1384995"/>
          </a:xfrm>
          <a:prstGeom prst="rect">
            <a:avLst/>
          </a:prstGeom>
        </p:spPr>
        <p:txBody>
          <a:bodyPr>
            <a:spAutoFit/>
          </a:bodyPr>
          <a:lstStyle/>
          <a:p>
            <a:pPr algn="just"/>
            <a:r>
              <a:rPr lang="vi-VN" sz="2800" dirty="0">
                <a:solidFill>
                  <a:schemeClr val="accent3">
                    <a:lumMod val="60000"/>
                    <a:lumOff val="40000"/>
                  </a:schemeClr>
                </a:solidFill>
              </a:rPr>
              <a:t>Nuôi trồng thuỷ sản phát triển chưa tương xứng với tiềm năng vốn có, sản lượng còn nhỏ.</a:t>
            </a:r>
            <a:endParaRPr lang="en-US" sz="2800" dirty="0">
              <a:solidFill>
                <a:schemeClr val="accent3">
                  <a:lumMod val="60000"/>
                  <a:lumOff val="40000"/>
                </a:schemeClr>
              </a:solidFill>
            </a:endParaRPr>
          </a:p>
        </p:txBody>
      </p:sp>
    </p:spTree>
    <p:extLst>
      <p:ext uri="{BB962C8B-B14F-4D97-AF65-F5344CB8AC3E}">
        <p14:creationId xmlns:p14="http://schemas.microsoft.com/office/powerpoint/2010/main" val="3728661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467710" y="338108"/>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512999" y="908071"/>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3.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Dịch</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vụ</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pic>
        <p:nvPicPr>
          <p:cNvPr id="16386" name="Picture 2" descr="Những điều cần biết khi đi du lịch Nga">
            <a:extLst>
              <a:ext uri="{FF2B5EF4-FFF2-40B4-BE49-F238E27FC236}">
                <a16:creationId xmlns:a16="http://schemas.microsoft.com/office/drawing/2014/main" id="{791EFEC7-F193-659E-BFAB-DF2A4631F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16" y="3816512"/>
            <a:ext cx="4011797" cy="26763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ga làm gì để giảm tỷ lệ tai nạn giao thông?">
            <a:extLst>
              <a:ext uri="{FF2B5EF4-FFF2-40B4-BE49-F238E27FC236}">
                <a16:creationId xmlns:a16="http://schemas.microsoft.com/office/drawing/2014/main" id="{0FC09EE5-00D1-5759-DBE3-1D5B95157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81" y="3816512"/>
            <a:ext cx="4823255" cy="267636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Đôi nét về văn hóa Nga">
            <a:extLst>
              <a:ext uri="{FF2B5EF4-FFF2-40B4-BE49-F238E27FC236}">
                <a16:creationId xmlns:a16="http://schemas.microsoft.com/office/drawing/2014/main" id="{D0B4473D-E1BA-B31C-0AE6-7F22C2E53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236" y="3816512"/>
            <a:ext cx="3814293" cy="2676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8659" y="1665058"/>
            <a:ext cx="11427373" cy="1077218"/>
          </a:xfrm>
          <a:prstGeom prst="rect">
            <a:avLst/>
          </a:prstGeom>
        </p:spPr>
        <p:txBody>
          <a:bodyPr wrap="square">
            <a:spAutoFit/>
          </a:bodyPr>
          <a:lstStyle/>
          <a:p>
            <a:pPr indent="0"/>
            <a:r>
              <a:rPr lang="en-US" sz="3200" i="1" dirty="0" err="1">
                <a:solidFill>
                  <a:schemeClr val="accent2"/>
                </a:solidFill>
              </a:rPr>
              <a:t>Chứng</a:t>
            </a:r>
            <a:r>
              <a:rPr lang="en-US" sz="3200" i="1" dirty="0">
                <a:solidFill>
                  <a:schemeClr val="accent2"/>
                </a:solidFill>
              </a:rPr>
              <a:t> minh </a:t>
            </a:r>
            <a:r>
              <a:rPr lang="en-US" sz="3200" i="1" dirty="0" err="1">
                <a:solidFill>
                  <a:schemeClr val="accent2"/>
                </a:solidFill>
              </a:rPr>
              <a:t>rằng</a:t>
            </a:r>
            <a:r>
              <a:rPr lang="en-US" sz="3200" i="1" dirty="0">
                <a:solidFill>
                  <a:schemeClr val="accent2"/>
                </a:solidFill>
              </a:rPr>
              <a:t> </a:t>
            </a:r>
            <a:r>
              <a:rPr lang="en-US" sz="3200" i="1" dirty="0" err="1">
                <a:solidFill>
                  <a:schemeClr val="accent2"/>
                </a:solidFill>
              </a:rPr>
              <a:t>Liên</a:t>
            </a:r>
            <a:r>
              <a:rPr lang="en-US" sz="3200" i="1" dirty="0">
                <a:solidFill>
                  <a:schemeClr val="accent2"/>
                </a:solidFill>
              </a:rPr>
              <a:t> Bang </a:t>
            </a:r>
            <a:r>
              <a:rPr lang="en-US" sz="3200" i="1" dirty="0" err="1">
                <a:solidFill>
                  <a:schemeClr val="accent2"/>
                </a:solidFill>
              </a:rPr>
              <a:t>Nga</a:t>
            </a:r>
            <a:r>
              <a:rPr lang="en-US" sz="3200" i="1" dirty="0">
                <a:solidFill>
                  <a:schemeClr val="accent2"/>
                </a:solidFill>
              </a:rPr>
              <a:t> </a:t>
            </a:r>
            <a:r>
              <a:rPr lang="en-US" sz="3200" i="1" dirty="0" err="1">
                <a:solidFill>
                  <a:schemeClr val="accent2"/>
                </a:solidFill>
              </a:rPr>
              <a:t>đã</a:t>
            </a:r>
            <a:r>
              <a:rPr lang="en-US" sz="3200" i="1" dirty="0">
                <a:solidFill>
                  <a:schemeClr val="accent2"/>
                </a:solidFill>
              </a:rPr>
              <a:t> </a:t>
            </a:r>
            <a:r>
              <a:rPr lang="en-US" sz="3200" i="1" dirty="0" err="1">
                <a:solidFill>
                  <a:schemeClr val="accent2"/>
                </a:solidFill>
              </a:rPr>
              <a:t>tận</a:t>
            </a:r>
            <a:r>
              <a:rPr lang="en-US" sz="3200" i="1" dirty="0">
                <a:solidFill>
                  <a:schemeClr val="accent2"/>
                </a:solidFill>
              </a:rPr>
              <a:t> </a:t>
            </a:r>
            <a:r>
              <a:rPr lang="en-US" sz="3200" i="1" dirty="0" err="1">
                <a:solidFill>
                  <a:schemeClr val="accent2"/>
                </a:solidFill>
              </a:rPr>
              <a:t>dụng</a:t>
            </a:r>
            <a:r>
              <a:rPr lang="en-US" sz="3200" i="1" dirty="0">
                <a:solidFill>
                  <a:schemeClr val="accent2"/>
                </a:solidFill>
              </a:rPr>
              <a:t> </a:t>
            </a:r>
            <a:r>
              <a:rPr lang="en-US" sz="3200" i="1" dirty="0" err="1">
                <a:solidFill>
                  <a:schemeClr val="accent2"/>
                </a:solidFill>
              </a:rPr>
              <a:t>tốt</a:t>
            </a:r>
            <a:r>
              <a:rPr lang="en-US" sz="3200" i="1" dirty="0">
                <a:solidFill>
                  <a:schemeClr val="accent2"/>
                </a:solidFill>
              </a:rPr>
              <a:t> </a:t>
            </a:r>
            <a:r>
              <a:rPr lang="en-US" sz="3200" i="1" dirty="0" err="1">
                <a:solidFill>
                  <a:schemeClr val="accent2"/>
                </a:solidFill>
              </a:rPr>
              <a:t>lợi</a:t>
            </a:r>
            <a:r>
              <a:rPr lang="en-US" sz="3200" i="1" dirty="0">
                <a:solidFill>
                  <a:schemeClr val="accent2"/>
                </a:solidFill>
              </a:rPr>
              <a:t> </a:t>
            </a:r>
            <a:r>
              <a:rPr lang="en-US" sz="3200" i="1" dirty="0" err="1">
                <a:solidFill>
                  <a:schemeClr val="accent2"/>
                </a:solidFill>
              </a:rPr>
              <a:t>thế</a:t>
            </a:r>
            <a:r>
              <a:rPr lang="en-US" sz="3200" i="1" dirty="0">
                <a:solidFill>
                  <a:schemeClr val="accent2"/>
                </a:solidFill>
              </a:rPr>
              <a:t> </a:t>
            </a:r>
            <a:r>
              <a:rPr lang="en-US" sz="3200" i="1" dirty="0" err="1">
                <a:solidFill>
                  <a:schemeClr val="accent2"/>
                </a:solidFill>
              </a:rPr>
              <a:t>về</a:t>
            </a:r>
            <a:r>
              <a:rPr lang="en-US" sz="3200" i="1" dirty="0">
                <a:solidFill>
                  <a:schemeClr val="accent2"/>
                </a:solidFill>
              </a:rPr>
              <a:t> </a:t>
            </a:r>
            <a:r>
              <a:rPr lang="en-US" sz="3200" i="1" dirty="0" err="1">
                <a:solidFill>
                  <a:schemeClr val="accent2"/>
                </a:solidFill>
              </a:rPr>
              <a:t>tự</a:t>
            </a:r>
            <a:r>
              <a:rPr lang="en-US" sz="3200" i="1" dirty="0">
                <a:solidFill>
                  <a:schemeClr val="accent2"/>
                </a:solidFill>
              </a:rPr>
              <a:t> </a:t>
            </a:r>
            <a:r>
              <a:rPr lang="en-US" sz="3200" i="1" dirty="0" err="1">
                <a:solidFill>
                  <a:schemeClr val="accent2"/>
                </a:solidFill>
              </a:rPr>
              <a:t>nhiên</a:t>
            </a:r>
            <a:r>
              <a:rPr lang="en-US" sz="3200" i="1" dirty="0">
                <a:solidFill>
                  <a:schemeClr val="accent2"/>
                </a:solidFill>
              </a:rPr>
              <a:t>, </a:t>
            </a:r>
            <a:r>
              <a:rPr lang="en-US" sz="3200" i="1" dirty="0" err="1">
                <a:solidFill>
                  <a:schemeClr val="accent2"/>
                </a:solidFill>
              </a:rPr>
              <a:t>kinh</a:t>
            </a:r>
            <a:r>
              <a:rPr lang="en-US" sz="3200" i="1" dirty="0">
                <a:solidFill>
                  <a:schemeClr val="accent2"/>
                </a:solidFill>
              </a:rPr>
              <a:t> </a:t>
            </a:r>
            <a:r>
              <a:rPr lang="en-US" sz="3200" i="1" dirty="0" err="1">
                <a:solidFill>
                  <a:schemeClr val="accent2"/>
                </a:solidFill>
              </a:rPr>
              <a:t>tế</a:t>
            </a:r>
            <a:r>
              <a:rPr lang="en-US" sz="3200" i="1" dirty="0">
                <a:solidFill>
                  <a:schemeClr val="accent2"/>
                </a:solidFill>
              </a:rPr>
              <a:t> - </a:t>
            </a:r>
            <a:r>
              <a:rPr lang="en-US" sz="3200" i="1" dirty="0" err="1">
                <a:solidFill>
                  <a:schemeClr val="accent2"/>
                </a:solidFill>
              </a:rPr>
              <a:t>xã</a:t>
            </a:r>
            <a:r>
              <a:rPr lang="en-US" sz="3200" i="1" dirty="0">
                <a:solidFill>
                  <a:schemeClr val="accent2"/>
                </a:solidFill>
              </a:rPr>
              <a:t> </a:t>
            </a:r>
            <a:r>
              <a:rPr lang="en-US" sz="3200" i="1" dirty="0" err="1">
                <a:solidFill>
                  <a:schemeClr val="accent2"/>
                </a:solidFill>
              </a:rPr>
              <a:t>hội</a:t>
            </a:r>
            <a:r>
              <a:rPr lang="en-US" sz="3200" i="1" dirty="0">
                <a:solidFill>
                  <a:schemeClr val="accent2"/>
                </a:solidFill>
              </a:rPr>
              <a:t> </a:t>
            </a:r>
            <a:r>
              <a:rPr lang="en-US" sz="3200" i="1" dirty="0" err="1">
                <a:solidFill>
                  <a:schemeClr val="accent2"/>
                </a:solidFill>
              </a:rPr>
              <a:t>để</a:t>
            </a:r>
            <a:r>
              <a:rPr lang="en-US" sz="3200" i="1" dirty="0">
                <a:solidFill>
                  <a:schemeClr val="accent2"/>
                </a:solidFill>
              </a:rPr>
              <a:t> </a:t>
            </a:r>
            <a:r>
              <a:rPr lang="en-US" sz="3200" i="1" dirty="0" err="1">
                <a:solidFill>
                  <a:schemeClr val="accent2"/>
                </a:solidFill>
              </a:rPr>
              <a:t>phát</a:t>
            </a:r>
            <a:r>
              <a:rPr lang="en-US" sz="3200" i="1" dirty="0">
                <a:solidFill>
                  <a:schemeClr val="accent2"/>
                </a:solidFill>
              </a:rPr>
              <a:t> </a:t>
            </a:r>
            <a:r>
              <a:rPr lang="en-US" sz="3200" i="1" dirty="0" err="1">
                <a:solidFill>
                  <a:schemeClr val="accent2"/>
                </a:solidFill>
              </a:rPr>
              <a:t>triển</a:t>
            </a:r>
            <a:r>
              <a:rPr lang="en-US" sz="3200" i="1" dirty="0">
                <a:solidFill>
                  <a:schemeClr val="accent2"/>
                </a:solidFill>
              </a:rPr>
              <a:t> </a:t>
            </a:r>
            <a:r>
              <a:rPr lang="en-US" sz="3200" i="1" dirty="0" err="1">
                <a:solidFill>
                  <a:schemeClr val="accent2"/>
                </a:solidFill>
              </a:rPr>
              <a:t>dịch</a:t>
            </a:r>
            <a:r>
              <a:rPr lang="en-US" sz="3200" i="1" dirty="0">
                <a:solidFill>
                  <a:schemeClr val="accent2"/>
                </a:solidFill>
              </a:rPr>
              <a:t> </a:t>
            </a:r>
            <a:r>
              <a:rPr lang="en-US" sz="3200" i="1" dirty="0" err="1">
                <a:solidFill>
                  <a:schemeClr val="accent2"/>
                </a:solidFill>
              </a:rPr>
              <a:t>vụ</a:t>
            </a:r>
            <a:r>
              <a:rPr lang="en-US" sz="3200" i="1" dirty="0">
                <a:solidFill>
                  <a:schemeClr val="accent2"/>
                </a:solidFill>
              </a:rPr>
              <a:t>.</a:t>
            </a:r>
            <a:endParaRPr lang="en-US" sz="3200" dirty="0">
              <a:solidFill>
                <a:schemeClr val="accent2"/>
              </a:solidFill>
              <a:effectLst/>
            </a:endParaRPr>
          </a:p>
        </p:txBody>
      </p:sp>
      <p:sp>
        <p:nvSpPr>
          <p:cNvPr id="3" name="Rectangle 2"/>
          <p:cNvSpPr/>
          <p:nvPr/>
        </p:nvSpPr>
        <p:spPr>
          <a:xfrm>
            <a:off x="33898" y="1783995"/>
            <a:ext cx="11976893" cy="1569660"/>
          </a:xfrm>
          <a:prstGeom prst="rect">
            <a:avLst/>
          </a:prstGeom>
        </p:spPr>
        <p:txBody>
          <a:bodyPr wrap="square">
            <a:spAutoFit/>
          </a:bodyPr>
          <a:lstStyle/>
          <a:p>
            <a:pPr marL="457200" indent="-457200">
              <a:buFontTx/>
              <a:buChar char="-"/>
            </a:pPr>
            <a:r>
              <a:rPr lang="pt-BR" sz="3200" dirty="0">
                <a:solidFill>
                  <a:schemeClr val="accent3">
                    <a:lumMod val="60000"/>
                    <a:lumOff val="40000"/>
                  </a:schemeClr>
                </a:solidFill>
              </a:rPr>
              <a:t>Có vị trí quan trọng trong nền kinh tế Liên bang Nga, cơ cấu đa dạng. Năm 2020, ngành dịch vụ đóng góp khoảng 56,3 % GDP.</a:t>
            </a:r>
          </a:p>
          <a:p>
            <a:pPr marL="457200" indent="-457200">
              <a:buFontTx/>
              <a:buChar char="-"/>
            </a:pPr>
            <a:r>
              <a:rPr lang="pt-BR" sz="3200" dirty="0">
                <a:solidFill>
                  <a:schemeClr val="accent3">
                    <a:lumMod val="60000"/>
                    <a:lumOff val="40000"/>
                  </a:schemeClr>
                </a:solidFill>
              </a:rPr>
              <a:t>Các ngành DV nổi bật: GTVT, bưu chính viễn thông, du lịch...</a:t>
            </a:r>
          </a:p>
        </p:txBody>
      </p:sp>
    </p:spTree>
    <p:extLst>
      <p:ext uri="{BB962C8B-B14F-4D97-AF65-F5344CB8AC3E}">
        <p14:creationId xmlns:p14="http://schemas.microsoft.com/office/powerpoint/2010/main" val="2090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đường sắt siberia">
            <a:extLst>
              <a:ext uri="{FF2B5EF4-FFF2-40B4-BE49-F238E27FC236}">
                <a16:creationId xmlns:a16="http://schemas.microsoft.com/office/drawing/2014/main" id="{BDE06809-5E85-B8FF-C88E-4CD0EE15C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938" y="0"/>
            <a:ext cx="50720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E00FA91C-4C13-4C5A-FC7A-11DA004FC3DB}"/>
              </a:ext>
            </a:extLst>
          </p:cNvPr>
          <p:cNvSpPr>
            <a:spLocks noChangeArrowheads="1"/>
          </p:cNvSpPr>
          <p:nvPr/>
        </p:nvSpPr>
        <p:spPr bwMode="auto">
          <a:xfrm>
            <a:off x="97971" y="93633"/>
            <a:ext cx="702196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r>
              <a:rPr lang="en-US" altLang="vi-VN" sz="2000">
                <a:solidFill>
                  <a:schemeClr val="bg1">
                    <a:lumMod val="85000"/>
                  </a:schemeClr>
                </a:solidFill>
                <a:latin typeface="+mn-lt"/>
              </a:rPr>
              <a:t>      </a:t>
            </a:r>
            <a:r>
              <a:rPr lang="vi-VN" altLang="vi-VN" sz="2000">
                <a:solidFill>
                  <a:schemeClr val="bg1">
                    <a:lumMod val="85000"/>
                  </a:schemeClr>
                </a:solidFill>
                <a:latin typeface="+mn-lt"/>
              </a:rPr>
              <a:t>Siberia là vùng đất rộng lớn gần như nằm trọn trong nước Nga, chiếm gần toàn bộ phần Bắc Á và bao gồm phần lớn thảo nguyên Á - Âu. Ngày 21/7/ 1904, tuyến đường sắt xuyên Siberia, chạy từ Moskva đến Vladivostok đã được hoàn thành, tạo thay đổi to lớn cho vùng đất đang ngủ yên này.</a:t>
            </a:r>
            <a:endParaRPr lang="en-US" altLang="vi-VN" sz="2000">
              <a:solidFill>
                <a:schemeClr val="bg1">
                  <a:lumMod val="85000"/>
                </a:schemeClr>
              </a:solidFill>
              <a:latin typeface="+mn-lt"/>
            </a:endParaRPr>
          </a:p>
          <a:p>
            <a:pPr algn="just"/>
            <a:r>
              <a:rPr lang="en-US" altLang="vi-VN" sz="2000">
                <a:solidFill>
                  <a:schemeClr val="bg1">
                    <a:lumMod val="85000"/>
                  </a:schemeClr>
                </a:solidFill>
                <a:latin typeface="+mn-lt"/>
              </a:rPr>
              <a:t>      </a:t>
            </a:r>
            <a:r>
              <a:rPr lang="vi-VN" altLang="vi-VN" sz="2000">
                <a:solidFill>
                  <a:schemeClr val="bg1">
                    <a:lumMod val="85000"/>
                  </a:schemeClr>
                </a:solidFill>
                <a:latin typeface="+mn-lt"/>
              </a:rPr>
              <a:t>Với chiều dài khoảng 10.000 km, tuyến đường sắt xuyên Siberia là một trong những tuyến đường sắt dài nhất thế giới, trong đó có 80 km chạy trên cầu bắc qua sông. </a:t>
            </a:r>
            <a:endParaRPr lang="en-US" altLang="vi-VN" sz="2000">
              <a:solidFill>
                <a:schemeClr val="bg1">
                  <a:lumMod val="85000"/>
                </a:schemeClr>
              </a:solidFill>
              <a:latin typeface="+mn-lt"/>
            </a:endParaRPr>
          </a:p>
        </p:txBody>
      </p:sp>
      <p:pic>
        <p:nvPicPr>
          <p:cNvPr id="4" name="Picture 2" descr="https://media.baotintuc.vn/2014/07/21/10/49/tau3.jpg">
            <a:extLst>
              <a:ext uri="{FF2B5EF4-FFF2-40B4-BE49-F238E27FC236}">
                <a16:creationId xmlns:a16="http://schemas.microsoft.com/office/drawing/2014/main" id="{A1F3F662-8EBF-3924-5447-3F62B55C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049588"/>
            <a:ext cx="692943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media.baotintuc.vn/2014/07/21/10/50/tau2.jpg">
            <a:extLst>
              <a:ext uri="{FF2B5EF4-FFF2-40B4-BE49-F238E27FC236}">
                <a16:creationId xmlns:a16="http://schemas.microsoft.com/office/drawing/2014/main" id="{CA7EC4EB-719E-CEB8-2418-36D65C960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938" y="3794125"/>
            <a:ext cx="50307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15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B6FC-EA9D-F8EF-0067-F1D8E4270848}"/>
              </a:ext>
            </a:extLst>
          </p:cNvPr>
          <p:cNvSpPr txBox="1">
            <a:spLocks/>
          </p:cNvSpPr>
          <p:nvPr/>
        </p:nvSpPr>
        <p:spPr>
          <a:xfrm>
            <a:off x="1430338" y="146050"/>
            <a:ext cx="10058400" cy="447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vi-VN" sz="3200">
                <a:solidFill>
                  <a:schemeClr val="bg1">
                    <a:lumMod val="85000"/>
                  </a:schemeClr>
                </a:solidFill>
                <a:latin typeface="Calibri" panose="020F0502020204030204" pitchFamily="34" charset="0"/>
                <a:cs typeface="Calibri" panose="020F0502020204030204" pitchFamily="34" charset="0"/>
              </a:rPr>
              <a:t>Các nhà ga tại hệ thống tàu điện ngầm Moscow </a:t>
            </a:r>
          </a:p>
        </p:txBody>
      </p:sp>
      <p:pic>
        <p:nvPicPr>
          <p:cNvPr id="3" name="Picture 2" descr="Kết quả hình ảnh cho hệ thống xe điện ngầm nước nga">
            <a:extLst>
              <a:ext uri="{FF2B5EF4-FFF2-40B4-BE49-F238E27FC236}">
                <a16:creationId xmlns:a16="http://schemas.microsoft.com/office/drawing/2014/main" id="{6D81A7D3-A1E1-5FF4-CC72-80D37586E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669925"/>
            <a:ext cx="3240087"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542BE1D3-4148-C2C8-51B1-06C450E61DA9}"/>
              </a:ext>
            </a:extLst>
          </p:cNvPr>
          <p:cNvSpPr>
            <a:spLocks noChangeArrowheads="1"/>
          </p:cNvSpPr>
          <p:nvPr/>
        </p:nvSpPr>
        <p:spPr bwMode="auto">
          <a:xfrm>
            <a:off x="692150" y="3208338"/>
            <a:ext cx="3108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Komsomolskaya.</a:t>
            </a:r>
          </a:p>
        </p:txBody>
      </p:sp>
      <p:pic>
        <p:nvPicPr>
          <p:cNvPr id="5" name="Picture 4" descr="Một nước Nga lộng lẫy qua hệ thống tàu điện ngầm gần 100 năm tuổi - Ảnh 1">
            <a:extLst>
              <a:ext uri="{FF2B5EF4-FFF2-40B4-BE49-F238E27FC236}">
                <a16:creationId xmlns:a16="http://schemas.microsoft.com/office/drawing/2014/main" id="{EE38938B-BC8B-5D45-432C-F92A3A62C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708025"/>
            <a:ext cx="34544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8803B18E-4D0F-1314-46C2-C01B2BB4EECF}"/>
              </a:ext>
            </a:extLst>
          </p:cNvPr>
          <p:cNvSpPr>
            <a:spLocks noChangeArrowheads="1"/>
          </p:cNvSpPr>
          <p:nvPr/>
        </p:nvSpPr>
        <p:spPr bwMode="auto">
          <a:xfrm>
            <a:off x="4633913" y="3235325"/>
            <a:ext cx="2197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Sokol.</a:t>
            </a:r>
          </a:p>
        </p:txBody>
      </p:sp>
      <p:pic>
        <p:nvPicPr>
          <p:cNvPr id="7" name="Picture 6" descr="Một nước Nga lộng lẫy qua hệ thống tàu điện ngầm gần 100 năm tuổi - Ảnh 3">
            <a:extLst>
              <a:ext uri="{FF2B5EF4-FFF2-40B4-BE49-F238E27FC236}">
                <a16:creationId xmlns:a16="http://schemas.microsoft.com/office/drawing/2014/main" id="{DF7768AD-F1BA-2C41-129B-D7286CBEB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708025"/>
            <a:ext cx="34559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9DAC9DED-2768-A1FB-D1BD-088E46CE7D01}"/>
              </a:ext>
            </a:extLst>
          </p:cNvPr>
          <p:cNvSpPr>
            <a:spLocks noChangeArrowheads="1"/>
          </p:cNvSpPr>
          <p:nvPr/>
        </p:nvSpPr>
        <p:spPr bwMode="auto">
          <a:xfrm>
            <a:off x="7583488" y="3241675"/>
            <a:ext cx="3223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Novoslobodskaya.</a:t>
            </a:r>
          </a:p>
        </p:txBody>
      </p:sp>
      <p:pic>
        <p:nvPicPr>
          <p:cNvPr id="9" name="Picture 8" descr="Một nước Nga lộng lẫy qua hệ thống tàu điện ngầm gần 100 năm tuổi - Ảnh 4">
            <a:extLst>
              <a:ext uri="{FF2B5EF4-FFF2-40B4-BE49-F238E27FC236}">
                <a16:creationId xmlns:a16="http://schemas.microsoft.com/office/drawing/2014/main" id="{755B2E7B-81AB-558A-EE4C-0DAB26D0A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 y="3581400"/>
            <a:ext cx="356076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a:extLst>
              <a:ext uri="{FF2B5EF4-FFF2-40B4-BE49-F238E27FC236}">
                <a16:creationId xmlns:a16="http://schemas.microsoft.com/office/drawing/2014/main" id="{E6743D22-00A5-1186-5F21-8CF8A96EBA85}"/>
              </a:ext>
            </a:extLst>
          </p:cNvPr>
          <p:cNvSpPr>
            <a:spLocks noChangeArrowheads="1"/>
          </p:cNvSpPr>
          <p:nvPr/>
        </p:nvSpPr>
        <p:spPr bwMode="auto">
          <a:xfrm>
            <a:off x="900113" y="6227763"/>
            <a:ext cx="28337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Belorusskaya.</a:t>
            </a:r>
          </a:p>
        </p:txBody>
      </p:sp>
      <p:pic>
        <p:nvPicPr>
          <p:cNvPr id="11" name="Picture 10" descr="Một nước Nga lộng lẫy qua hệ thống tàu điện ngầm gần 100 năm tuổi - Ảnh 5">
            <a:extLst>
              <a:ext uri="{FF2B5EF4-FFF2-40B4-BE49-F238E27FC236}">
                <a16:creationId xmlns:a16="http://schemas.microsoft.com/office/drawing/2014/main" id="{5674B5A8-B41B-EAE4-5CB2-D0D610C0FE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825" y="3573463"/>
            <a:ext cx="35290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BF1DE6BF-A736-6BBC-EF24-289456A9F22C}"/>
              </a:ext>
            </a:extLst>
          </p:cNvPr>
          <p:cNvSpPr>
            <a:spLocks noChangeArrowheads="1"/>
          </p:cNvSpPr>
          <p:nvPr/>
        </p:nvSpPr>
        <p:spPr bwMode="auto">
          <a:xfrm>
            <a:off x="4298950" y="6196013"/>
            <a:ext cx="26825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Taganskaya.</a:t>
            </a:r>
          </a:p>
        </p:txBody>
      </p:sp>
      <p:pic>
        <p:nvPicPr>
          <p:cNvPr id="13" name="Picture 12" descr="Một nước Nga lộng lẫy qua hệ thống tàu điện ngầm gần 100 năm tuổi - Ảnh 6">
            <a:extLst>
              <a:ext uri="{FF2B5EF4-FFF2-40B4-BE49-F238E27FC236}">
                <a16:creationId xmlns:a16="http://schemas.microsoft.com/office/drawing/2014/main" id="{65827144-1327-95D0-256C-90444E30E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9663" y="3590925"/>
            <a:ext cx="351155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a:extLst>
              <a:ext uri="{FF2B5EF4-FFF2-40B4-BE49-F238E27FC236}">
                <a16:creationId xmlns:a16="http://schemas.microsoft.com/office/drawing/2014/main" id="{6750061B-E722-F3F2-17E0-1844E15B3F7F}"/>
              </a:ext>
            </a:extLst>
          </p:cNvPr>
          <p:cNvSpPr>
            <a:spLocks noChangeArrowheads="1"/>
          </p:cNvSpPr>
          <p:nvPr/>
        </p:nvSpPr>
        <p:spPr bwMode="auto">
          <a:xfrm>
            <a:off x="7475538" y="6202363"/>
            <a:ext cx="3296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vi-VN" sz="1600">
                <a:solidFill>
                  <a:schemeClr val="bg1">
                    <a:lumMod val="85000"/>
                  </a:schemeClr>
                </a:solidFill>
                <a:latin typeface="Calibri" panose="020F0502020204030204" pitchFamily="34" charset="0"/>
                <a:cs typeface="Calibri" panose="020F0502020204030204" pitchFamily="34" charset="0"/>
              </a:rPr>
              <a:t>Ga tàu điện ngầm Electrozavodskaya.</a:t>
            </a:r>
          </a:p>
        </p:txBody>
      </p:sp>
    </p:spTree>
    <p:extLst>
      <p:ext uri="{BB962C8B-B14F-4D97-AF65-F5344CB8AC3E}">
        <p14:creationId xmlns:p14="http://schemas.microsoft.com/office/powerpoint/2010/main" val="307828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9" name="Rectangle 2048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Liệu khủng hoảng Ukraine có phá hủy nền kinh tế Nga? | baotintuc.vn">
            <a:extLst>
              <a:ext uri="{FF2B5EF4-FFF2-40B4-BE49-F238E27FC236}">
                <a16:creationId xmlns:a16="http://schemas.microsoft.com/office/drawing/2014/main" id="{8B367478-69B0-FEEF-702C-51AB7ED659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737"/>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20491" name="Group 2049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0492" name="Freeform: Shape 2049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493" name="Freeform: Shape 2049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494" name="Freeform: Shape 2049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495" name="Freeform: Shape 2049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Title 3"/>
          <p:cNvSpPr>
            <a:spLocks noGrp="1"/>
          </p:cNvSpPr>
          <p:nvPr>
            <p:ph type="ctrTitle"/>
          </p:nvPr>
        </p:nvSpPr>
        <p:spPr/>
        <p:txBody>
          <a:bodyPr/>
          <a:lstStyle/>
          <a:p>
            <a:endParaRPr lang="en-US" dirty="0"/>
          </a:p>
        </p:txBody>
      </p:sp>
      <p:sp>
        <p:nvSpPr>
          <p:cNvPr id="12" name="Tiêu đề 1">
            <a:extLst>
              <a:ext uri="{FF2B5EF4-FFF2-40B4-BE49-F238E27FC236}">
                <a16:creationId xmlns:a16="http://schemas.microsoft.com/office/drawing/2014/main" id="{F373C47F-A461-2869-B318-C5F9C7975E7B}"/>
              </a:ext>
            </a:extLst>
          </p:cNvPr>
          <p:cNvSpPr txBox="1">
            <a:spLocks/>
          </p:cNvSpPr>
          <p:nvPr/>
        </p:nvSpPr>
        <p:spPr>
          <a:xfrm>
            <a:off x="217034" y="298954"/>
            <a:ext cx="10592174" cy="10006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4000" dirty="0">
                <a:solidFill>
                  <a:srgbClr val="FFFF00"/>
                </a:solidFill>
              </a:rPr>
              <a:t>II. MỘT SỐ VÙNG KINH TẾ QUAN TRỌNG</a:t>
            </a:r>
          </a:p>
        </p:txBody>
      </p:sp>
    </p:spTree>
    <p:extLst>
      <p:ext uri="{BB962C8B-B14F-4D97-AF65-F5344CB8AC3E}">
        <p14:creationId xmlns:p14="http://schemas.microsoft.com/office/powerpoint/2010/main" val="411219286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6204538-CEF9-52C8-AF20-7DDEB7804B97}"/>
              </a:ext>
            </a:extLst>
          </p:cNvPr>
          <p:cNvGraphicFramePr>
            <a:graphicFrameLocks noGrp="1"/>
          </p:cNvGraphicFramePr>
          <p:nvPr>
            <p:extLst>
              <p:ext uri="{D42A27DB-BD31-4B8C-83A1-F6EECF244321}">
                <p14:modId xmlns:p14="http://schemas.microsoft.com/office/powerpoint/2010/main" val="2206484742"/>
              </p:ext>
            </p:extLst>
          </p:nvPr>
        </p:nvGraphicFramePr>
        <p:xfrm>
          <a:off x="150764" y="1299608"/>
          <a:ext cx="11881291" cy="5807290"/>
        </p:xfrm>
        <a:graphic>
          <a:graphicData uri="http://schemas.openxmlformats.org/drawingml/2006/table">
            <a:tbl>
              <a:tblPr firstRow="1" firstCol="1" bandRow="1">
                <a:tableStyleId>{5C22544A-7EE6-4342-B048-85BDC9FD1C3A}</a:tableStyleId>
              </a:tblPr>
              <a:tblGrid>
                <a:gridCol w="1529846">
                  <a:extLst>
                    <a:ext uri="{9D8B030D-6E8A-4147-A177-3AD203B41FA5}">
                      <a16:colId xmlns:a16="http://schemas.microsoft.com/office/drawing/2014/main" val="20000"/>
                    </a:ext>
                  </a:extLst>
                </a:gridCol>
                <a:gridCol w="10351445">
                  <a:extLst>
                    <a:ext uri="{9D8B030D-6E8A-4147-A177-3AD203B41FA5}">
                      <a16:colId xmlns:a16="http://schemas.microsoft.com/office/drawing/2014/main" val="20001"/>
                    </a:ext>
                  </a:extLst>
                </a:gridCol>
              </a:tblGrid>
              <a:tr h="778090">
                <a:tc>
                  <a:txBody>
                    <a:bodyPr/>
                    <a:lstStyle/>
                    <a:p>
                      <a:pPr algn="ctr">
                        <a:spcAft>
                          <a:spcPts val="0"/>
                        </a:spcAft>
                      </a:pPr>
                      <a:r>
                        <a:rPr lang="en-US" sz="2100">
                          <a:effectLst/>
                          <a:latin typeface="Arial" panose="020B0604020202020204" pitchFamily="34" charset="0"/>
                          <a:cs typeface="Arial" panose="020B0604020202020204" pitchFamily="34" charset="0"/>
                        </a:rPr>
                        <a:t>Vùng kinh tế</a:t>
                      </a:r>
                      <a:endParaRPr lang="en-US" sz="210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lgn="ctr">
                        <a:spcAft>
                          <a:spcPts val="0"/>
                        </a:spcAft>
                      </a:pPr>
                      <a:r>
                        <a:rPr lang="en-US" sz="2100" dirty="0" err="1">
                          <a:effectLst/>
                          <a:latin typeface="Arial" panose="020B0604020202020204" pitchFamily="34" charset="0"/>
                          <a:cs typeface="Arial" panose="020B0604020202020204" pitchFamily="34" charset="0"/>
                        </a:rPr>
                        <a:t>Đặc</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điểm</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nổi</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bật</a:t>
                      </a:r>
                      <a:endParaRPr lang="en-US" sz="2100" dirty="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extLst>
                  <a:ext uri="{0D108BD9-81ED-4DB2-BD59-A6C34878D82A}">
                    <a16:rowId xmlns:a16="http://schemas.microsoft.com/office/drawing/2014/main" val="10000"/>
                  </a:ext>
                </a:extLst>
              </a:tr>
              <a:tr h="2334270">
                <a:tc>
                  <a:txBody>
                    <a:bodyPr/>
                    <a:lstStyle/>
                    <a:p>
                      <a:pPr algn="ctr">
                        <a:spcAft>
                          <a:spcPts val="0"/>
                        </a:spcAft>
                      </a:pPr>
                      <a:r>
                        <a:rPr lang="en-US" sz="2100">
                          <a:effectLst/>
                          <a:latin typeface="Arial" panose="020B0604020202020204" pitchFamily="34" charset="0"/>
                          <a:cs typeface="Arial" panose="020B0604020202020204" pitchFamily="34" charset="0"/>
                        </a:rPr>
                        <a:t>Vùng Trung Ương</a:t>
                      </a:r>
                      <a:endParaRPr lang="en-US" sz="210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spcAft>
                          <a:spcPts val="0"/>
                        </a:spcAft>
                      </a:pPr>
                      <a:r>
                        <a:rPr lang="vi-VN" sz="2100" dirty="0">
                          <a:effectLst/>
                          <a:latin typeface="+mn-lt"/>
                          <a:cs typeface="Arial" panose="020B0604020202020204" pitchFamily="34" charset="0"/>
                        </a:rPr>
                        <a:t>- </a:t>
                      </a:r>
                      <a:r>
                        <a:rPr lang="vi-VN" sz="2200" b="1" dirty="0">
                          <a:effectLst/>
                          <a:latin typeface="+mn-lt"/>
                          <a:cs typeface="Arial" panose="020B0604020202020204" pitchFamily="34" charset="0"/>
                        </a:rPr>
                        <a:t>Nằm ở trung tâm</a:t>
                      </a:r>
                      <a:r>
                        <a:rPr lang="en-US" sz="2200" b="1" dirty="0">
                          <a:effectLst/>
                          <a:latin typeface="+mn-lt"/>
                          <a:cs typeface="Arial" panose="020B0604020202020204" pitchFamily="34" charset="0"/>
                        </a:rPr>
                        <a:t>,</a:t>
                      </a:r>
                      <a:r>
                        <a:rPr lang="en-US" sz="2200" b="1" baseline="0" dirty="0">
                          <a:effectLst/>
                          <a:latin typeface="+mn-lt"/>
                          <a:cs typeface="Arial" panose="020B0604020202020204" pitchFamily="34" charset="0"/>
                        </a:rPr>
                        <a:t> </a:t>
                      </a:r>
                      <a:r>
                        <a:rPr lang="vi-VN" sz="2200" b="1" dirty="0">
                          <a:effectLst/>
                          <a:latin typeface="+mn-lt"/>
                          <a:cs typeface="Arial" panose="020B0604020202020204" pitchFamily="34" charset="0"/>
                        </a:rPr>
                        <a:t>thuộc châu Âu</a:t>
                      </a:r>
                      <a:r>
                        <a:rPr lang="en-US" sz="2200" b="1" dirty="0">
                          <a:effectLst/>
                          <a:latin typeface="+mn-lt"/>
                          <a:cs typeface="Arial" panose="020B0604020202020204" pitchFamily="34" charset="0"/>
                        </a:rPr>
                        <a:t>,</a:t>
                      </a:r>
                      <a:r>
                        <a:rPr lang="en-US" sz="2200" b="1" baseline="0" dirty="0">
                          <a:effectLst/>
                          <a:latin typeface="+mn-lt"/>
                          <a:cs typeface="Arial" panose="020B0604020202020204" pitchFamily="34" charset="0"/>
                        </a:rPr>
                        <a:t> c</a:t>
                      </a:r>
                      <a:r>
                        <a:rPr lang="vi-VN" sz="2200" b="1" dirty="0">
                          <a:effectLst/>
                          <a:latin typeface="+mn-lt"/>
                          <a:cs typeface="Arial" panose="020B0604020202020204" pitchFamily="34" charset="0"/>
                        </a:rPr>
                        <a:t>hiếm khoảng 3 % </a:t>
                      </a:r>
                      <a:r>
                        <a:rPr lang="en-US" sz="2200" b="1" dirty="0">
                          <a:effectLst/>
                          <a:latin typeface="+mn-lt"/>
                          <a:cs typeface="Arial" panose="020B0604020202020204" pitchFamily="34" charset="0"/>
                        </a:rPr>
                        <a:t>DT </a:t>
                      </a:r>
                      <a:r>
                        <a:rPr lang="vi-VN" sz="2200" b="1" dirty="0">
                          <a:effectLst/>
                          <a:latin typeface="+mn-lt"/>
                          <a:cs typeface="Arial" panose="020B0604020202020204" pitchFamily="34" charset="0"/>
                        </a:rPr>
                        <a:t>và 20 % số dân</a:t>
                      </a:r>
                      <a:r>
                        <a:rPr lang="en-US" sz="2200" b="1" dirty="0">
                          <a:effectLst/>
                          <a:latin typeface="+mn-lt"/>
                          <a:cs typeface="Arial" panose="020B0604020202020204" pitchFamily="34" charset="0"/>
                        </a:rPr>
                        <a:t>.</a:t>
                      </a:r>
                      <a:endParaRPr lang="vi-VN" sz="2200" b="1" dirty="0">
                        <a:effectLst/>
                        <a:latin typeface="+mn-lt"/>
                        <a:cs typeface="Arial" panose="020B0604020202020204" pitchFamily="34" charset="0"/>
                      </a:endParaRPr>
                    </a:p>
                    <a:p>
                      <a:pPr>
                        <a:spcAft>
                          <a:spcPts val="0"/>
                        </a:spcAft>
                      </a:pPr>
                      <a:r>
                        <a:rPr lang="vi-VN" sz="2200" b="1" dirty="0">
                          <a:effectLst/>
                          <a:latin typeface="+mn-lt"/>
                          <a:cs typeface="Arial" panose="020B0604020202020204" pitchFamily="34" charset="0"/>
                        </a:rPr>
                        <a:t>- Là vùng kinh tế phát triển nhất, chiếm hơn 1/3 GDP của cả nước. </a:t>
                      </a:r>
                    </a:p>
                    <a:p>
                      <a:pPr>
                        <a:spcAft>
                          <a:spcPts val="0"/>
                        </a:spcAft>
                      </a:pPr>
                      <a:r>
                        <a:rPr lang="vi-VN" sz="2200" b="1" dirty="0">
                          <a:effectLst/>
                          <a:latin typeface="+mn-lt"/>
                          <a:cs typeface="Arial" panose="020B0604020202020204" pitchFamily="34" charset="0"/>
                        </a:rPr>
                        <a:t>- Ngành công nghiệp phát triển: chế tạo máy, hoá chất và công nghiệp đệt may.</a:t>
                      </a:r>
                    </a:p>
                    <a:p>
                      <a:pPr>
                        <a:spcAft>
                          <a:spcPts val="0"/>
                        </a:spcAft>
                      </a:pPr>
                      <a:r>
                        <a:rPr lang="vi-VN" sz="2200" b="1" dirty="0">
                          <a:effectLst/>
                          <a:latin typeface="+mn-lt"/>
                          <a:cs typeface="Arial" panose="020B0604020202020204" pitchFamily="34" charset="0"/>
                        </a:rPr>
                        <a:t>- Sản phẩm nông nghiệp tiêu biểu: cây lanh, khoai tây, rau, bò sữa. </a:t>
                      </a:r>
                    </a:p>
                    <a:p>
                      <a:pPr>
                        <a:spcAft>
                          <a:spcPts val="0"/>
                        </a:spcAft>
                      </a:pPr>
                      <a:r>
                        <a:rPr lang="vi-VN" sz="2200" b="1" dirty="0">
                          <a:effectLst/>
                          <a:latin typeface="+mn-lt"/>
                          <a:cs typeface="Arial" panose="020B0604020202020204" pitchFamily="34" charset="0"/>
                        </a:rPr>
                        <a:t>- Sân bay quốc tế lớn là Đô-mô-đê-đô-vô. </a:t>
                      </a:r>
                      <a:endParaRPr lang="en-US" sz="2200" b="1" dirty="0">
                        <a:effectLst/>
                        <a:latin typeface="+mn-lt"/>
                        <a:cs typeface="Arial" panose="020B0604020202020204" pitchFamily="34" charset="0"/>
                      </a:endParaRPr>
                    </a:p>
                    <a:p>
                      <a:pPr>
                        <a:spcAft>
                          <a:spcPts val="0"/>
                        </a:spcAft>
                      </a:pPr>
                      <a:r>
                        <a:rPr lang="en-US" sz="2200" b="1" dirty="0">
                          <a:effectLst/>
                          <a:latin typeface="+mn-lt"/>
                          <a:cs typeface="Arial" panose="020B0604020202020204" pitchFamily="34" charset="0"/>
                        </a:rPr>
                        <a:t>- </a:t>
                      </a:r>
                      <a:r>
                        <a:rPr lang="vi-VN" sz="2200" b="1" dirty="0">
                          <a:effectLst/>
                          <a:latin typeface="+mn-lt"/>
                          <a:cs typeface="Arial" panose="020B0604020202020204" pitchFamily="34" charset="0"/>
                        </a:rPr>
                        <a:t>Trung tâm </a:t>
                      </a:r>
                      <a:r>
                        <a:rPr lang="en-US" sz="2200" b="1" dirty="0">
                          <a:effectLst/>
                          <a:latin typeface="+mn-lt"/>
                          <a:cs typeface="Arial" panose="020B0604020202020204" pitchFamily="34" charset="0"/>
                        </a:rPr>
                        <a:t>DL :</a:t>
                      </a:r>
                      <a:r>
                        <a:rPr lang="en-US" sz="2200" b="1" baseline="0" dirty="0">
                          <a:effectLst/>
                          <a:latin typeface="+mn-lt"/>
                          <a:cs typeface="Arial" panose="020B0604020202020204" pitchFamily="34" charset="0"/>
                        </a:rPr>
                        <a:t> </a:t>
                      </a:r>
                      <a:r>
                        <a:rPr lang="vi-VN" sz="2200" b="1" dirty="0">
                          <a:effectLst/>
                          <a:latin typeface="+mn-lt"/>
                          <a:cs typeface="Arial" panose="020B0604020202020204" pitchFamily="34" charset="0"/>
                        </a:rPr>
                        <a:t>Mát-xcơ-va</a:t>
                      </a:r>
                      <a:r>
                        <a:rPr lang="en-US" sz="2200" b="1" dirty="0">
                          <a:effectLst/>
                          <a:latin typeface="+mn-lt"/>
                          <a:cs typeface="Arial" panose="020B0604020202020204" pitchFamily="34" charset="0"/>
                        </a:rPr>
                        <a:t>.</a:t>
                      </a:r>
                      <a:r>
                        <a:rPr lang="vi-VN" sz="2200" b="1" dirty="0">
                          <a:effectLst/>
                          <a:latin typeface="+mn-lt"/>
                          <a:cs typeface="Arial" panose="020B0604020202020204" pitchFamily="34" charset="0"/>
                        </a:rPr>
                        <a:t> Trung tâm </a:t>
                      </a:r>
                      <a:r>
                        <a:rPr lang="en-US" sz="2200" b="1" dirty="0">
                          <a:effectLst/>
                          <a:latin typeface="+mn-lt"/>
                          <a:cs typeface="Arial" panose="020B0604020202020204" pitchFamily="34" charset="0"/>
                        </a:rPr>
                        <a:t>CN </a:t>
                      </a:r>
                      <a:r>
                        <a:rPr lang="vi-VN" sz="2200" b="1" dirty="0">
                          <a:effectLst/>
                          <a:latin typeface="+mn-lt"/>
                          <a:cs typeface="Arial" panose="020B0604020202020204" pitchFamily="34" charset="0"/>
                        </a:rPr>
                        <a:t>lớn: Mát-xcơ-va, Ni-giơ-nhi Nô-gô-rốt</a:t>
                      </a:r>
                      <a:r>
                        <a:rPr lang="vi-VN" sz="2100" dirty="0">
                          <a:effectLst/>
                          <a:latin typeface="+mn-lt"/>
                          <a:cs typeface="Arial" panose="020B0604020202020204" pitchFamily="34" charset="0"/>
                        </a:rPr>
                        <a:t>.</a:t>
                      </a:r>
                    </a:p>
                  </a:txBody>
                  <a:tcPr marL="68582" marR="68582" marT="0" marB="0"/>
                </a:tc>
                <a:extLst>
                  <a:ext uri="{0D108BD9-81ED-4DB2-BD59-A6C34878D82A}">
                    <a16:rowId xmlns:a16="http://schemas.microsoft.com/office/drawing/2014/main" val="10001"/>
                  </a:ext>
                </a:extLst>
              </a:tr>
              <a:tr h="2334270">
                <a:tc>
                  <a:txBody>
                    <a:bodyPr/>
                    <a:lstStyle/>
                    <a:p>
                      <a:pPr algn="ctr">
                        <a:spcAft>
                          <a:spcPts val="0"/>
                        </a:spcAft>
                      </a:pPr>
                      <a:r>
                        <a:rPr lang="en-US" sz="2100">
                          <a:effectLst/>
                          <a:latin typeface="Arial" panose="020B0604020202020204" pitchFamily="34" charset="0"/>
                          <a:cs typeface="Arial" panose="020B0604020202020204" pitchFamily="34" charset="0"/>
                        </a:rPr>
                        <a:t>Vùng Trung tâm </a:t>
                      </a:r>
                      <a:br>
                        <a:rPr lang="en-US" sz="2100">
                          <a:effectLst/>
                          <a:latin typeface="Arial" panose="020B0604020202020204" pitchFamily="34" charset="0"/>
                          <a:cs typeface="Arial" panose="020B0604020202020204" pitchFamily="34" charset="0"/>
                        </a:rPr>
                      </a:br>
                      <a:r>
                        <a:rPr lang="en-US" sz="2100">
                          <a:effectLst/>
                          <a:latin typeface="Arial" panose="020B0604020202020204" pitchFamily="34" charset="0"/>
                          <a:cs typeface="Arial" panose="020B0604020202020204" pitchFamily="34" charset="0"/>
                        </a:rPr>
                        <a:t>đất đen</a:t>
                      </a:r>
                      <a:endParaRPr lang="en-US" sz="210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lgn="l">
                        <a:spcAft>
                          <a:spcPts val="0"/>
                        </a:spcAft>
                      </a:pPr>
                      <a:r>
                        <a:rPr lang="vi-VN" sz="2100" dirty="0">
                          <a:effectLst/>
                          <a:latin typeface="+mn-lt"/>
                          <a:cs typeface="Arial" panose="020B0604020202020204" pitchFamily="34" charset="0"/>
                        </a:rPr>
                        <a:t>- </a:t>
                      </a:r>
                      <a:r>
                        <a:rPr lang="vi-VN" sz="2200" b="1" dirty="0">
                          <a:effectLst/>
                          <a:latin typeface="+mn-lt"/>
                          <a:cs typeface="Arial" panose="020B0604020202020204" pitchFamily="34" charset="0"/>
                        </a:rPr>
                        <a:t>Nằm ở phần lãnh thổ Liên bang Nga thuộc châu Âu, tiếp giáp với U-crai-na, vùng Trung ương và vùng Von-ga</a:t>
                      </a:r>
                      <a:r>
                        <a:rPr lang="en-US" sz="2200" b="1" dirty="0">
                          <a:effectLst/>
                          <a:latin typeface="+mn-lt"/>
                          <a:cs typeface="Arial" panose="020B0604020202020204" pitchFamily="34" charset="0"/>
                        </a:rPr>
                        <a:t>,</a:t>
                      </a:r>
                      <a:r>
                        <a:rPr lang="en-US" sz="2200" b="1" baseline="0" dirty="0">
                          <a:effectLst/>
                          <a:latin typeface="+mn-lt"/>
                          <a:cs typeface="Arial" panose="020B0604020202020204" pitchFamily="34" charset="0"/>
                        </a:rPr>
                        <a:t> c</a:t>
                      </a:r>
                      <a:r>
                        <a:rPr lang="vi-VN" sz="2200" b="1" dirty="0">
                          <a:effectLst/>
                          <a:latin typeface="+mn-lt"/>
                          <a:cs typeface="Arial" panose="020B0604020202020204" pitchFamily="34" charset="0"/>
                        </a:rPr>
                        <a:t>hiếm khoảng 1 % diện tích và 5 % số dân cả nước. </a:t>
                      </a:r>
                    </a:p>
                    <a:p>
                      <a:pPr algn="l">
                        <a:spcAft>
                          <a:spcPts val="0"/>
                        </a:spcAft>
                      </a:pPr>
                      <a:r>
                        <a:rPr lang="vi-VN" sz="2200" b="1" dirty="0">
                          <a:effectLst/>
                          <a:latin typeface="+mn-lt"/>
                          <a:cs typeface="Arial" panose="020B0604020202020204" pitchFamily="34" charset="0"/>
                        </a:rPr>
                        <a:t>- Có dải đất đen màu mỡ thích hợp cho trồng trọt. </a:t>
                      </a:r>
                    </a:p>
                    <a:p>
                      <a:pPr algn="l">
                        <a:spcAft>
                          <a:spcPts val="0"/>
                        </a:spcAft>
                      </a:pPr>
                      <a:r>
                        <a:rPr lang="vi-VN" sz="2200" b="1" dirty="0">
                          <a:effectLst/>
                          <a:latin typeface="+mn-lt"/>
                          <a:cs typeface="Arial" panose="020B0604020202020204" pitchFamily="34" charset="0"/>
                        </a:rPr>
                        <a:t>- Công nghiệp phục vụ nông nghiệp và luyện kim đen được chú trọng </a:t>
                      </a:r>
                    </a:p>
                    <a:p>
                      <a:pPr algn="l">
                        <a:spcAft>
                          <a:spcPts val="0"/>
                        </a:spcAft>
                      </a:pPr>
                      <a:r>
                        <a:rPr lang="vi-VN" sz="2200" b="1" dirty="0">
                          <a:effectLst/>
                          <a:latin typeface="+mn-lt"/>
                          <a:cs typeface="Arial" panose="020B0604020202020204" pitchFamily="34" charset="0"/>
                        </a:rPr>
                        <a:t>- Có Khu bảo tồn thiên nhiên Đất đen trung tâm</a:t>
                      </a:r>
                      <a:endParaRPr lang="en-US" sz="2200" b="1" dirty="0">
                        <a:effectLst/>
                        <a:latin typeface="+mn-lt"/>
                        <a:cs typeface="Arial" panose="020B0604020202020204" pitchFamily="34" charset="0"/>
                      </a:endParaRPr>
                    </a:p>
                    <a:p>
                      <a:pPr algn="l">
                        <a:spcAft>
                          <a:spcPts val="0"/>
                        </a:spcAft>
                      </a:pPr>
                      <a:r>
                        <a:rPr lang="vi-VN" sz="2200" b="1" dirty="0">
                          <a:effectLst/>
                          <a:latin typeface="+mn-lt"/>
                          <a:cs typeface="Arial" panose="020B0604020202020204" pitchFamily="34" charset="0"/>
                        </a:rPr>
                        <a:t>- Trung tâm công nghiệp lớn: Vô-rô-nhe-giơ.</a:t>
                      </a:r>
                    </a:p>
                  </a:txBody>
                  <a:tcPr marL="68582" marR="68582" marT="0" marB="0" anchor="ctr"/>
                </a:tc>
                <a:extLst>
                  <a:ext uri="{0D108BD9-81ED-4DB2-BD59-A6C34878D82A}">
                    <a16:rowId xmlns:a16="http://schemas.microsoft.com/office/drawing/2014/main" val="10002"/>
                  </a:ext>
                </a:extLst>
              </a:tr>
            </a:tbl>
          </a:graphicData>
        </a:graphic>
      </p:graphicFrame>
      <p:sp>
        <p:nvSpPr>
          <p:cNvPr id="6" name="Tiêu đề 1">
            <a:extLst>
              <a:ext uri="{FF2B5EF4-FFF2-40B4-BE49-F238E27FC236}">
                <a16:creationId xmlns:a16="http://schemas.microsoft.com/office/drawing/2014/main" id="{F373C47F-A461-2869-B318-C5F9C7975E7B}"/>
              </a:ext>
            </a:extLst>
          </p:cNvPr>
          <p:cNvSpPr txBox="1">
            <a:spLocks/>
          </p:cNvSpPr>
          <p:nvPr/>
        </p:nvSpPr>
        <p:spPr>
          <a:xfrm>
            <a:off x="217034" y="298954"/>
            <a:ext cx="10592174" cy="10006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4000" dirty="0">
                <a:solidFill>
                  <a:srgbClr val="FFFF00"/>
                </a:solidFill>
              </a:rPr>
              <a:t>II. MỘT SỐ VÙNG KINH TẾ QUAN TRỌNG</a:t>
            </a:r>
          </a:p>
        </p:txBody>
      </p:sp>
    </p:spTree>
    <p:extLst>
      <p:ext uri="{BB962C8B-B14F-4D97-AF65-F5344CB8AC3E}">
        <p14:creationId xmlns:p14="http://schemas.microsoft.com/office/powerpoint/2010/main" val="75516189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6204538-CEF9-52C8-AF20-7DDEB7804B97}"/>
              </a:ext>
            </a:extLst>
          </p:cNvPr>
          <p:cNvGraphicFramePr>
            <a:graphicFrameLocks noGrp="1"/>
          </p:cNvGraphicFramePr>
          <p:nvPr>
            <p:extLst>
              <p:ext uri="{D42A27DB-BD31-4B8C-83A1-F6EECF244321}">
                <p14:modId xmlns:p14="http://schemas.microsoft.com/office/powerpoint/2010/main" val="865823735"/>
              </p:ext>
            </p:extLst>
          </p:nvPr>
        </p:nvGraphicFramePr>
        <p:xfrm>
          <a:off x="132657" y="964631"/>
          <a:ext cx="11881291" cy="5760720"/>
        </p:xfrm>
        <a:graphic>
          <a:graphicData uri="http://schemas.openxmlformats.org/drawingml/2006/table">
            <a:tbl>
              <a:tblPr firstRow="1" firstCol="1" bandRow="1">
                <a:tableStyleId>{5C22544A-7EE6-4342-B048-85BDC9FD1C3A}</a:tableStyleId>
              </a:tblPr>
              <a:tblGrid>
                <a:gridCol w="1529846">
                  <a:extLst>
                    <a:ext uri="{9D8B030D-6E8A-4147-A177-3AD203B41FA5}">
                      <a16:colId xmlns:a16="http://schemas.microsoft.com/office/drawing/2014/main" val="20000"/>
                    </a:ext>
                  </a:extLst>
                </a:gridCol>
                <a:gridCol w="10351445">
                  <a:extLst>
                    <a:ext uri="{9D8B030D-6E8A-4147-A177-3AD203B41FA5}">
                      <a16:colId xmlns:a16="http://schemas.microsoft.com/office/drawing/2014/main" val="20001"/>
                    </a:ext>
                  </a:extLst>
                </a:gridCol>
              </a:tblGrid>
              <a:tr h="448204">
                <a:tc>
                  <a:txBody>
                    <a:bodyPr/>
                    <a:lstStyle/>
                    <a:p>
                      <a:pPr algn="ctr">
                        <a:spcAft>
                          <a:spcPts val="0"/>
                        </a:spcAft>
                      </a:pPr>
                      <a:r>
                        <a:rPr lang="en-US" sz="2100">
                          <a:effectLst/>
                          <a:latin typeface="Arial" panose="020B0604020202020204" pitchFamily="34" charset="0"/>
                          <a:cs typeface="Arial" panose="020B0604020202020204" pitchFamily="34" charset="0"/>
                        </a:rPr>
                        <a:t>Vùng kinh tế</a:t>
                      </a:r>
                      <a:endParaRPr lang="en-US" sz="210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lgn="ctr">
                        <a:spcAft>
                          <a:spcPts val="0"/>
                        </a:spcAft>
                      </a:pPr>
                      <a:r>
                        <a:rPr lang="en-US" sz="2100" dirty="0" err="1">
                          <a:effectLst/>
                          <a:latin typeface="Arial" panose="020B0604020202020204" pitchFamily="34" charset="0"/>
                          <a:cs typeface="Arial" panose="020B0604020202020204" pitchFamily="34" charset="0"/>
                        </a:rPr>
                        <a:t>Đặc</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điểm</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nổi</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bật</a:t>
                      </a:r>
                      <a:endParaRPr lang="en-US" sz="2100" dirty="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extLst>
                  <a:ext uri="{0D108BD9-81ED-4DB2-BD59-A6C34878D82A}">
                    <a16:rowId xmlns:a16="http://schemas.microsoft.com/office/drawing/2014/main" val="10000"/>
                  </a:ext>
                </a:extLst>
              </a:tr>
              <a:tr h="1344613">
                <a:tc>
                  <a:txBody>
                    <a:bodyPr/>
                    <a:lstStyle/>
                    <a:p>
                      <a:pPr algn="ctr">
                        <a:spcAft>
                          <a:spcPts val="0"/>
                        </a:spcAft>
                      </a:pPr>
                      <a:r>
                        <a:rPr lang="en-US" sz="2100" dirty="0" err="1">
                          <a:effectLst/>
                          <a:latin typeface="Arial" panose="020B0604020202020204" pitchFamily="34" charset="0"/>
                          <a:cs typeface="Arial" panose="020B0604020202020204" pitchFamily="34" charset="0"/>
                        </a:rPr>
                        <a:t>Vùng</a:t>
                      </a:r>
                      <a:r>
                        <a:rPr lang="en-US" sz="2100" dirty="0">
                          <a:effectLst/>
                          <a:latin typeface="Arial" panose="020B0604020202020204" pitchFamily="34" charset="0"/>
                          <a:cs typeface="Arial" panose="020B0604020202020204" pitchFamily="34" charset="0"/>
                        </a:rPr>
                        <a:t> U-ran</a:t>
                      </a:r>
                      <a:endParaRPr lang="en-US" sz="2100" dirty="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spcAft>
                          <a:spcPts val="0"/>
                        </a:spcAft>
                      </a:pPr>
                      <a:r>
                        <a:rPr lang="vi-VN" sz="2100" dirty="0">
                          <a:effectLst/>
                          <a:latin typeface="+mn-lt"/>
                          <a:cs typeface="Arial" panose="020B0604020202020204" pitchFamily="34" charset="0"/>
                        </a:rPr>
                        <a:t>- Nằm ở miền Trung và phía nam dãy U-ran</a:t>
                      </a:r>
                      <a:r>
                        <a:rPr lang="en-US" sz="2100" dirty="0">
                          <a:effectLst/>
                          <a:latin typeface="+mn-lt"/>
                          <a:cs typeface="Arial" panose="020B0604020202020204" pitchFamily="34" charset="0"/>
                        </a:rPr>
                        <a:t>,</a:t>
                      </a:r>
                      <a:r>
                        <a:rPr lang="en-US" sz="2100" baseline="0" dirty="0">
                          <a:effectLst/>
                          <a:latin typeface="+mn-lt"/>
                          <a:cs typeface="Arial" panose="020B0604020202020204" pitchFamily="34" charset="0"/>
                        </a:rPr>
                        <a:t> c</a:t>
                      </a:r>
                      <a:r>
                        <a:rPr lang="vi-VN" sz="2100" dirty="0">
                          <a:effectLst/>
                          <a:latin typeface="+mn-lt"/>
                          <a:cs typeface="Arial" panose="020B0604020202020204" pitchFamily="34" charset="0"/>
                        </a:rPr>
                        <a:t>hiếm khoảng 5 % </a:t>
                      </a:r>
                      <a:r>
                        <a:rPr lang="en-US" sz="2100" dirty="0">
                          <a:effectLst/>
                          <a:latin typeface="+mn-lt"/>
                          <a:cs typeface="Arial" panose="020B0604020202020204" pitchFamily="34" charset="0"/>
                        </a:rPr>
                        <a:t>DT </a:t>
                      </a:r>
                      <a:r>
                        <a:rPr lang="vi-VN" sz="2100" dirty="0">
                          <a:effectLst/>
                          <a:latin typeface="+mn-lt"/>
                          <a:cs typeface="Arial" panose="020B0604020202020204" pitchFamily="34" charset="0"/>
                        </a:rPr>
                        <a:t>và 13 % số dân</a:t>
                      </a:r>
                      <a:r>
                        <a:rPr lang="en-US" sz="2100" dirty="0">
                          <a:effectLst/>
                          <a:latin typeface="+mn-lt"/>
                          <a:cs typeface="Arial" panose="020B0604020202020204" pitchFamily="34" charset="0"/>
                        </a:rPr>
                        <a:t>.</a:t>
                      </a:r>
                    </a:p>
                    <a:p>
                      <a:pPr>
                        <a:spcAft>
                          <a:spcPts val="0"/>
                        </a:spcAft>
                      </a:pPr>
                      <a:r>
                        <a:rPr lang="vi-VN" sz="2100" dirty="0">
                          <a:effectLst/>
                          <a:latin typeface="+mn-lt"/>
                          <a:cs typeface="Arial" panose="020B0604020202020204" pitchFamily="34" charset="0"/>
                        </a:rPr>
                        <a:t>- Tài nguyên giàu có: rừng lá kim chiếm tới 40 % diện tích vùng, nhiều loại khoáng sản như: ni-ken, crôm, ma-giê, bộ-xit, man-gan, vàng, bạch kim, than, dầu mỏ, khí tự nhiên, đá quý, kim cương,... </a:t>
                      </a:r>
                    </a:p>
                    <a:p>
                      <a:pPr>
                        <a:spcAft>
                          <a:spcPts val="0"/>
                        </a:spcAft>
                      </a:pPr>
                      <a:r>
                        <a:rPr lang="vi-VN" sz="2100" dirty="0">
                          <a:effectLst/>
                          <a:latin typeface="+mn-lt"/>
                          <a:cs typeface="Arial" panose="020B0604020202020204" pitchFamily="34" charset="0"/>
                        </a:rPr>
                        <a:t>- Công nghiệp phát triển, chủ yếu khai khoáng, luyện kim, hoá chất, cơ khí, khai thác và chế biến gỗ.</a:t>
                      </a:r>
                    </a:p>
                    <a:p>
                      <a:pPr>
                        <a:spcAft>
                          <a:spcPts val="0"/>
                        </a:spcAft>
                      </a:pPr>
                      <a:r>
                        <a:rPr lang="vi-VN" sz="2100" dirty="0">
                          <a:effectLst/>
                          <a:latin typeface="+mn-lt"/>
                          <a:cs typeface="Arial" panose="020B0604020202020204" pitchFamily="34" charset="0"/>
                        </a:rPr>
                        <a:t>- Nông nghiệp còn hạn chế, chủ yếu sản xuất khoai tây, rau, bò sữa. </a:t>
                      </a:r>
                    </a:p>
                    <a:p>
                      <a:pPr>
                        <a:spcAft>
                          <a:spcPts val="0"/>
                        </a:spcAft>
                      </a:pPr>
                      <a:r>
                        <a:rPr lang="vi-VN" sz="2100" dirty="0">
                          <a:effectLst/>
                          <a:latin typeface="+mn-lt"/>
                          <a:cs typeface="Arial" panose="020B0604020202020204" pitchFamily="34" charset="0"/>
                        </a:rPr>
                        <a:t>- Trung tâm công nghiệp lớn: Ê-ca-ten-rin-bua, Man-hi-tơ-goóc.</a:t>
                      </a:r>
                    </a:p>
                  </a:txBody>
                  <a:tcPr marL="68582" marR="68582" marT="0" marB="0"/>
                </a:tc>
                <a:extLst>
                  <a:ext uri="{0D108BD9-81ED-4DB2-BD59-A6C34878D82A}">
                    <a16:rowId xmlns:a16="http://schemas.microsoft.com/office/drawing/2014/main" val="10001"/>
                  </a:ext>
                </a:extLst>
              </a:tr>
              <a:tr h="896409">
                <a:tc>
                  <a:txBody>
                    <a:bodyPr/>
                    <a:lstStyle/>
                    <a:p>
                      <a:pPr algn="ctr">
                        <a:spcAft>
                          <a:spcPts val="0"/>
                        </a:spcAft>
                      </a:pPr>
                      <a:r>
                        <a:rPr lang="en-US" sz="2100" dirty="0" err="1">
                          <a:effectLst/>
                          <a:latin typeface="Arial" panose="020B0604020202020204" pitchFamily="34" charset="0"/>
                          <a:cs typeface="Arial" panose="020B0604020202020204" pitchFamily="34" charset="0"/>
                        </a:rPr>
                        <a:t>Vùng</a:t>
                      </a:r>
                      <a:r>
                        <a:rPr lang="en-US" sz="2100" dirty="0">
                          <a:effectLst/>
                          <a:latin typeface="Arial" panose="020B0604020202020204" pitchFamily="34" charset="0"/>
                          <a:cs typeface="Arial" panose="020B0604020202020204" pitchFamily="34" charset="0"/>
                        </a:rPr>
                        <a:t> </a:t>
                      </a:r>
                      <a:r>
                        <a:rPr lang="en-US" sz="2100" dirty="0" err="1">
                          <a:effectLst/>
                          <a:latin typeface="Arial" panose="020B0604020202020204" pitchFamily="34" charset="0"/>
                          <a:cs typeface="Arial" panose="020B0604020202020204" pitchFamily="34" charset="0"/>
                        </a:rPr>
                        <a:t>Viễn</a:t>
                      </a:r>
                      <a:r>
                        <a:rPr lang="en-US" sz="2100" baseline="0" dirty="0">
                          <a:effectLst/>
                          <a:latin typeface="Arial" panose="020B0604020202020204" pitchFamily="34" charset="0"/>
                          <a:cs typeface="Arial" panose="020B0604020202020204" pitchFamily="34" charset="0"/>
                        </a:rPr>
                        <a:t> </a:t>
                      </a:r>
                      <a:r>
                        <a:rPr lang="en-US" sz="2100" baseline="0" dirty="0" err="1">
                          <a:effectLst/>
                          <a:latin typeface="Arial" panose="020B0604020202020204" pitchFamily="34" charset="0"/>
                          <a:cs typeface="Arial" panose="020B0604020202020204" pitchFamily="34" charset="0"/>
                        </a:rPr>
                        <a:t>Đông</a:t>
                      </a:r>
                      <a:endParaRPr lang="en-US" sz="2100" dirty="0">
                        <a:effectLst/>
                        <a:latin typeface="Arial" panose="020B0604020202020204" pitchFamily="34" charset="0"/>
                        <a:ea typeface="Times New Roman" panose="02020603050405020304" pitchFamily="18" charset="0"/>
                        <a:cs typeface="Arial" panose="020B0604020202020204" pitchFamily="34" charset="0"/>
                      </a:endParaRPr>
                    </a:p>
                  </a:txBody>
                  <a:tcPr marL="68582" marR="68582" marT="0" marB="0" anchor="ctr"/>
                </a:tc>
                <a:tc>
                  <a:txBody>
                    <a:bodyPr/>
                    <a:lstStyle/>
                    <a:p>
                      <a:pPr algn="l">
                        <a:spcAft>
                          <a:spcPts val="0"/>
                        </a:spcAft>
                      </a:pPr>
                      <a:r>
                        <a:rPr lang="vi-VN" sz="2100" dirty="0">
                          <a:effectLst/>
                          <a:latin typeface="+mn-lt"/>
                          <a:cs typeface="Arial" panose="020B0604020202020204" pitchFamily="34" charset="0"/>
                        </a:rPr>
                        <a:t>- Nằm trên bờ biển Thái Bình Dương, kéo dài từ eo biển Bê-rình đến phía bắc bán đảo Triều Tiên, phía tây giáp với vùng Đông Xi-bia</a:t>
                      </a:r>
                      <a:r>
                        <a:rPr lang="en-US" sz="2100" dirty="0">
                          <a:effectLst/>
                          <a:latin typeface="+mn-lt"/>
                          <a:cs typeface="Arial" panose="020B0604020202020204" pitchFamily="34" charset="0"/>
                        </a:rPr>
                        <a:t>;</a:t>
                      </a:r>
                      <a:r>
                        <a:rPr lang="en-US" sz="2100" baseline="0" dirty="0">
                          <a:effectLst/>
                          <a:latin typeface="+mn-lt"/>
                          <a:cs typeface="Arial" panose="020B0604020202020204" pitchFamily="34" charset="0"/>
                        </a:rPr>
                        <a:t> c</a:t>
                      </a:r>
                      <a:r>
                        <a:rPr lang="vi-VN" sz="2100" dirty="0">
                          <a:effectLst/>
                          <a:latin typeface="+mn-lt"/>
                          <a:cs typeface="Arial" panose="020B0604020202020204" pitchFamily="34" charset="0"/>
                        </a:rPr>
                        <a:t>hiếm gần 40 % diện tích và 6 % số dân cả nước. </a:t>
                      </a:r>
                    </a:p>
                    <a:p>
                      <a:pPr algn="l">
                        <a:spcAft>
                          <a:spcPts val="0"/>
                        </a:spcAft>
                      </a:pPr>
                      <a:r>
                        <a:rPr lang="vi-VN" sz="2100" dirty="0">
                          <a:effectLst/>
                          <a:latin typeface="+mn-lt"/>
                          <a:cs typeface="Arial" panose="020B0604020202020204" pitchFamily="34" charset="0"/>
                        </a:rPr>
                        <a:t>- Giàu tài nguyên thiên nhiên, nhất là than và gỗ. </a:t>
                      </a:r>
                    </a:p>
                    <a:p>
                      <a:pPr algn="l">
                        <a:spcAft>
                          <a:spcPts val="0"/>
                        </a:spcAft>
                      </a:pPr>
                      <a:r>
                        <a:rPr lang="vi-VN" sz="2100" dirty="0">
                          <a:effectLst/>
                          <a:latin typeface="+mn-lt"/>
                          <a:cs typeface="Arial" panose="020B0604020202020204" pitchFamily="34" charset="0"/>
                        </a:rPr>
                        <a:t>- Các ngành kinh tế chủ yếu: khai khoáng, khai thác gỗ, đánh bắt và chế biến hải sản, đóng tàu, cơ khí. - Cảng biển lớn: Vla-đi-vô-xtốc, Ma-ga-đan,...</a:t>
                      </a:r>
                    </a:p>
                    <a:p>
                      <a:pPr algn="l">
                        <a:spcAft>
                          <a:spcPts val="0"/>
                        </a:spcAft>
                      </a:pPr>
                      <a:r>
                        <a:rPr lang="vi-VN" sz="2100" dirty="0">
                          <a:effectLst/>
                          <a:latin typeface="+mn-lt"/>
                          <a:cs typeface="Arial" panose="020B0604020202020204" pitchFamily="34" charset="0"/>
                        </a:rPr>
                        <a:t>- Là vùng hội nhập vào khu vực châu Á – Thái Bình Dương.</a:t>
                      </a:r>
                    </a:p>
                    <a:p>
                      <a:pPr algn="l">
                        <a:spcAft>
                          <a:spcPts val="0"/>
                        </a:spcAft>
                      </a:pPr>
                      <a:r>
                        <a:rPr lang="vi-VN" sz="2100" dirty="0">
                          <a:effectLst/>
                          <a:latin typeface="+mn-lt"/>
                          <a:cs typeface="Arial" panose="020B0604020202020204" pitchFamily="34" charset="0"/>
                        </a:rPr>
                        <a:t>- Trung tâm công nghiệp lớn: Vla-đi-vô-xuốc.</a:t>
                      </a:r>
                    </a:p>
                  </a:txBody>
                  <a:tcPr marL="68582" marR="68582" marT="0" marB="0" anchor="ctr"/>
                </a:tc>
                <a:extLst>
                  <a:ext uri="{0D108BD9-81ED-4DB2-BD59-A6C34878D82A}">
                    <a16:rowId xmlns:a16="http://schemas.microsoft.com/office/drawing/2014/main" val="10002"/>
                  </a:ext>
                </a:extLst>
              </a:tr>
            </a:tbl>
          </a:graphicData>
        </a:graphic>
      </p:graphicFrame>
      <p:sp>
        <p:nvSpPr>
          <p:cNvPr id="6" name="Tiêu đề 1">
            <a:extLst>
              <a:ext uri="{FF2B5EF4-FFF2-40B4-BE49-F238E27FC236}">
                <a16:creationId xmlns:a16="http://schemas.microsoft.com/office/drawing/2014/main" id="{F373C47F-A461-2869-B318-C5F9C7975E7B}"/>
              </a:ext>
            </a:extLst>
          </p:cNvPr>
          <p:cNvSpPr txBox="1">
            <a:spLocks/>
          </p:cNvSpPr>
          <p:nvPr/>
        </p:nvSpPr>
        <p:spPr>
          <a:xfrm>
            <a:off x="217034" y="298954"/>
            <a:ext cx="10592174" cy="10006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4000" dirty="0">
                <a:solidFill>
                  <a:srgbClr val="FFFF00"/>
                </a:solidFill>
              </a:rPr>
              <a:t>II. MỘT SỐ VÙNG KINH TẾ QUAN TRỌNG</a:t>
            </a:r>
          </a:p>
        </p:txBody>
      </p:sp>
    </p:spTree>
    <p:extLst>
      <p:ext uri="{BB962C8B-B14F-4D97-AF65-F5344CB8AC3E}">
        <p14:creationId xmlns:p14="http://schemas.microsoft.com/office/powerpoint/2010/main" val="5909154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0AAB5897-F451-CC69-85C5-21F3A03F6B09}"/>
              </a:ext>
            </a:extLst>
          </p:cNvPr>
          <p:cNvSpPr txBox="1">
            <a:spLocks/>
          </p:cNvSpPr>
          <p:nvPr/>
        </p:nvSpPr>
        <p:spPr>
          <a:xfrm>
            <a:off x="614916" y="280065"/>
            <a:ext cx="10515600" cy="701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4">
                    <a:lumMod val="40000"/>
                    <a:lumOff val="60000"/>
                  </a:schemeClr>
                </a:solidFill>
                <a:latin typeface="Berlin Sans FB Demi" panose="020E0802020502020306" pitchFamily="34" charset="0"/>
                <a:cs typeface="Aharoni" panose="02010803020104030203" pitchFamily="2" charset="-79"/>
              </a:rPr>
              <a:t>LUYỆN TẬP</a:t>
            </a:r>
            <a:endParaRPr lang="vi-VN" sz="4000" b="1" dirty="0">
              <a:solidFill>
                <a:schemeClr val="accent4">
                  <a:lumMod val="40000"/>
                  <a:lumOff val="60000"/>
                </a:schemeClr>
              </a:solidFill>
              <a:cs typeface="Aharoni" panose="02010803020104030203" pitchFamily="2" charset="-79"/>
            </a:endParaRPr>
          </a:p>
        </p:txBody>
      </p:sp>
      <p:sp>
        <p:nvSpPr>
          <p:cNvPr id="3" name="Rectangle 2"/>
          <p:cNvSpPr/>
          <p:nvPr/>
        </p:nvSpPr>
        <p:spPr>
          <a:xfrm>
            <a:off x="516048" y="1755132"/>
            <a:ext cx="11181029" cy="2062103"/>
          </a:xfrm>
          <a:prstGeom prst="rect">
            <a:avLst/>
          </a:prstGeom>
        </p:spPr>
        <p:txBody>
          <a:bodyPr wrap="square">
            <a:spAutoFit/>
          </a:bodyPr>
          <a:lstStyle/>
          <a:p>
            <a:pPr indent="0"/>
            <a:r>
              <a:rPr lang="en-US" sz="3200" b="1" dirty="0" err="1">
                <a:solidFill>
                  <a:schemeClr val="accent3">
                    <a:lumMod val="60000"/>
                    <a:lumOff val="40000"/>
                  </a:schemeClr>
                </a:solidFill>
              </a:rPr>
              <a:t>Câu</a:t>
            </a:r>
            <a:r>
              <a:rPr lang="en-US" sz="3200" b="1" dirty="0">
                <a:solidFill>
                  <a:schemeClr val="accent3">
                    <a:lumMod val="60000"/>
                    <a:lumOff val="40000"/>
                  </a:schemeClr>
                </a:solidFill>
              </a:rPr>
              <a:t> 1:</a:t>
            </a:r>
            <a:r>
              <a:rPr lang="en-US" sz="3200" dirty="0">
                <a:solidFill>
                  <a:schemeClr val="accent3">
                    <a:lumMod val="60000"/>
                    <a:lumOff val="40000"/>
                  </a:schemeClr>
                </a:solidFill>
              </a:rPr>
              <a:t> </a:t>
            </a:r>
            <a:r>
              <a:rPr lang="en-US" sz="3200" dirty="0" err="1">
                <a:solidFill>
                  <a:schemeClr val="accent3">
                    <a:lumMod val="60000"/>
                    <a:lumOff val="40000"/>
                  </a:schemeClr>
                </a:solidFill>
              </a:rPr>
              <a:t>Ngành</a:t>
            </a:r>
            <a:r>
              <a:rPr lang="en-US" sz="3200" dirty="0">
                <a:solidFill>
                  <a:schemeClr val="accent3">
                    <a:lumMod val="60000"/>
                    <a:lumOff val="40000"/>
                  </a:schemeClr>
                </a:solidFill>
              </a:rPr>
              <a:t> </a:t>
            </a:r>
            <a:r>
              <a:rPr lang="en-US" sz="3200" dirty="0" err="1">
                <a:solidFill>
                  <a:schemeClr val="accent3">
                    <a:lumMod val="60000"/>
                    <a:lumOff val="40000"/>
                  </a:schemeClr>
                </a:solidFill>
              </a:rPr>
              <a:t>công</a:t>
            </a:r>
            <a:r>
              <a:rPr lang="en-US" sz="3200" dirty="0">
                <a:solidFill>
                  <a:schemeClr val="accent3">
                    <a:lumMod val="60000"/>
                    <a:lumOff val="40000"/>
                  </a:schemeClr>
                </a:solidFill>
              </a:rPr>
              <a:t> </a:t>
            </a:r>
            <a:r>
              <a:rPr lang="en-US" sz="3200" dirty="0" err="1">
                <a:solidFill>
                  <a:schemeClr val="accent3">
                    <a:lumMod val="60000"/>
                    <a:lumOff val="40000"/>
                  </a:schemeClr>
                </a:solidFill>
              </a:rPr>
              <a:t>nghiệp</a:t>
            </a:r>
            <a:r>
              <a:rPr lang="en-US" sz="3200" dirty="0">
                <a:solidFill>
                  <a:schemeClr val="accent3">
                    <a:lumMod val="60000"/>
                    <a:lumOff val="40000"/>
                  </a:schemeClr>
                </a:solidFill>
              </a:rPr>
              <a:t> </a:t>
            </a:r>
            <a:r>
              <a:rPr lang="en-US" sz="3200" dirty="0" err="1">
                <a:solidFill>
                  <a:schemeClr val="accent3">
                    <a:lumMod val="60000"/>
                    <a:lumOff val="40000"/>
                  </a:schemeClr>
                </a:solidFill>
              </a:rPr>
              <a:t>nào</a:t>
            </a:r>
            <a:r>
              <a:rPr lang="en-US" sz="3200" dirty="0">
                <a:solidFill>
                  <a:schemeClr val="accent3">
                    <a:lumMod val="60000"/>
                    <a:lumOff val="40000"/>
                  </a:schemeClr>
                </a:solidFill>
              </a:rPr>
              <a:t> </a:t>
            </a:r>
            <a:r>
              <a:rPr lang="en-US" sz="3200" dirty="0" err="1">
                <a:solidFill>
                  <a:schemeClr val="accent3">
                    <a:lumMod val="60000"/>
                    <a:lumOff val="40000"/>
                  </a:schemeClr>
                </a:solidFill>
              </a:rPr>
              <a:t>của</a:t>
            </a:r>
            <a:r>
              <a:rPr lang="en-US" sz="3200" dirty="0">
                <a:solidFill>
                  <a:schemeClr val="accent3">
                    <a:lumMod val="60000"/>
                    <a:lumOff val="40000"/>
                  </a:schemeClr>
                </a:solidFill>
              </a:rPr>
              <a:t> </a:t>
            </a:r>
            <a:r>
              <a:rPr lang="en-US" sz="3200" dirty="0" err="1">
                <a:solidFill>
                  <a:schemeClr val="accent3">
                    <a:lumMod val="60000"/>
                    <a:lumOff val="40000"/>
                  </a:schemeClr>
                </a:solidFill>
              </a:rPr>
              <a:t>Liên</a:t>
            </a:r>
            <a:r>
              <a:rPr lang="en-US" sz="3200" dirty="0">
                <a:solidFill>
                  <a:schemeClr val="accent3">
                    <a:lumMod val="60000"/>
                    <a:lumOff val="40000"/>
                  </a:schemeClr>
                </a:solidFill>
              </a:rPr>
              <a:t> bang </a:t>
            </a:r>
            <a:r>
              <a:rPr lang="en-US" sz="3200" dirty="0" err="1">
                <a:solidFill>
                  <a:schemeClr val="accent3">
                    <a:lumMod val="60000"/>
                    <a:lumOff val="40000"/>
                  </a:schemeClr>
                </a:solidFill>
              </a:rPr>
              <a:t>Nga</a:t>
            </a:r>
            <a:r>
              <a:rPr lang="en-US" sz="3200" dirty="0">
                <a:solidFill>
                  <a:schemeClr val="accent3">
                    <a:lumMod val="60000"/>
                    <a:lumOff val="40000"/>
                  </a:schemeClr>
                </a:solidFill>
              </a:rPr>
              <a:t> </a:t>
            </a:r>
            <a:r>
              <a:rPr lang="en-US" sz="3200" dirty="0" err="1">
                <a:solidFill>
                  <a:schemeClr val="accent3">
                    <a:lumMod val="60000"/>
                    <a:lumOff val="40000"/>
                  </a:schemeClr>
                </a:solidFill>
              </a:rPr>
              <a:t>được</a:t>
            </a:r>
            <a:r>
              <a:rPr lang="en-US" sz="3200" dirty="0">
                <a:solidFill>
                  <a:schemeClr val="accent3">
                    <a:lumMod val="60000"/>
                    <a:lumOff val="40000"/>
                  </a:schemeClr>
                </a:solidFill>
              </a:rPr>
              <a:t> </a:t>
            </a:r>
            <a:r>
              <a:rPr lang="en-US" sz="3200" dirty="0" err="1">
                <a:solidFill>
                  <a:schemeClr val="accent3">
                    <a:lumMod val="60000"/>
                    <a:lumOff val="40000"/>
                  </a:schemeClr>
                </a:solidFill>
              </a:rPr>
              <a:t>xác</a:t>
            </a:r>
            <a:r>
              <a:rPr lang="en-US" sz="3200" dirty="0">
                <a:solidFill>
                  <a:schemeClr val="accent3">
                    <a:lumMod val="60000"/>
                    <a:lumOff val="40000"/>
                  </a:schemeClr>
                </a:solidFill>
              </a:rPr>
              <a:t> </a:t>
            </a:r>
            <a:r>
              <a:rPr lang="en-US" sz="3200" dirty="0" err="1">
                <a:solidFill>
                  <a:schemeClr val="accent3">
                    <a:lumMod val="60000"/>
                    <a:lumOff val="40000"/>
                  </a:schemeClr>
                </a:solidFill>
              </a:rPr>
              <a:t>định</a:t>
            </a:r>
            <a:r>
              <a:rPr lang="en-US" sz="3200" dirty="0">
                <a:solidFill>
                  <a:schemeClr val="accent3">
                    <a:lumMod val="60000"/>
                    <a:lumOff val="40000"/>
                  </a:schemeClr>
                </a:solidFill>
              </a:rPr>
              <a:t> </a:t>
            </a:r>
            <a:r>
              <a:rPr lang="en-US" sz="3200" dirty="0" err="1">
                <a:solidFill>
                  <a:schemeClr val="accent3">
                    <a:lumMod val="60000"/>
                    <a:lumOff val="40000"/>
                  </a:schemeClr>
                </a:solidFill>
              </a:rPr>
              <a:t>là</a:t>
            </a:r>
            <a:r>
              <a:rPr lang="en-US" sz="3200" dirty="0">
                <a:solidFill>
                  <a:schemeClr val="accent3">
                    <a:lumMod val="60000"/>
                    <a:lumOff val="40000"/>
                  </a:schemeClr>
                </a:solidFill>
              </a:rPr>
              <a:t> </a:t>
            </a:r>
            <a:r>
              <a:rPr lang="en-US" sz="3200" dirty="0" err="1">
                <a:solidFill>
                  <a:schemeClr val="accent3">
                    <a:lumMod val="60000"/>
                    <a:lumOff val="40000"/>
                  </a:schemeClr>
                </a:solidFill>
              </a:rPr>
              <a:t>ngành</a:t>
            </a:r>
            <a:r>
              <a:rPr lang="en-US" sz="3200" dirty="0">
                <a:solidFill>
                  <a:schemeClr val="accent3">
                    <a:lumMod val="60000"/>
                    <a:lumOff val="40000"/>
                  </a:schemeClr>
                </a:solidFill>
              </a:rPr>
              <a:t> </a:t>
            </a:r>
            <a:r>
              <a:rPr lang="en-US" sz="3200" dirty="0" err="1">
                <a:solidFill>
                  <a:schemeClr val="accent3">
                    <a:lumMod val="60000"/>
                    <a:lumOff val="40000"/>
                  </a:schemeClr>
                </a:solidFill>
              </a:rPr>
              <a:t>mũi</a:t>
            </a:r>
            <a:r>
              <a:rPr lang="en-US" sz="3200" dirty="0">
                <a:solidFill>
                  <a:schemeClr val="accent3">
                    <a:lumMod val="60000"/>
                    <a:lumOff val="40000"/>
                  </a:schemeClr>
                </a:solidFill>
              </a:rPr>
              <a:t> </a:t>
            </a:r>
            <a:r>
              <a:rPr lang="en-US" sz="3200" dirty="0" err="1">
                <a:solidFill>
                  <a:schemeClr val="accent3">
                    <a:lumMod val="60000"/>
                    <a:lumOff val="40000"/>
                  </a:schemeClr>
                </a:solidFill>
              </a:rPr>
              <a:t>nhọn</a:t>
            </a:r>
            <a:r>
              <a:rPr lang="en-US" sz="3200" dirty="0">
                <a:solidFill>
                  <a:schemeClr val="accent3">
                    <a:lumMod val="60000"/>
                    <a:lumOff val="40000"/>
                  </a:schemeClr>
                </a:solidFill>
              </a:rPr>
              <a:t>, </a:t>
            </a:r>
            <a:r>
              <a:rPr lang="en-US" sz="3200" dirty="0" err="1">
                <a:solidFill>
                  <a:schemeClr val="accent3">
                    <a:lumMod val="60000"/>
                    <a:lumOff val="40000"/>
                  </a:schemeClr>
                </a:solidFill>
              </a:rPr>
              <a:t>mang</a:t>
            </a:r>
            <a:r>
              <a:rPr lang="en-US" sz="3200" dirty="0">
                <a:solidFill>
                  <a:schemeClr val="accent3">
                    <a:lumMod val="60000"/>
                    <a:lumOff val="40000"/>
                  </a:schemeClr>
                </a:solidFill>
              </a:rPr>
              <a:t> </a:t>
            </a:r>
            <a:r>
              <a:rPr lang="en-US" sz="3200" dirty="0" err="1">
                <a:solidFill>
                  <a:schemeClr val="accent3">
                    <a:lumMod val="60000"/>
                    <a:lumOff val="40000"/>
                  </a:schemeClr>
                </a:solidFill>
              </a:rPr>
              <a:t>lại</a:t>
            </a:r>
            <a:r>
              <a:rPr lang="en-US" sz="3200" dirty="0">
                <a:solidFill>
                  <a:schemeClr val="accent3">
                    <a:lumMod val="60000"/>
                    <a:lumOff val="40000"/>
                  </a:schemeClr>
                </a:solidFill>
              </a:rPr>
              <a:t> </a:t>
            </a:r>
            <a:r>
              <a:rPr lang="en-US" sz="3200" dirty="0" err="1">
                <a:solidFill>
                  <a:schemeClr val="accent3">
                    <a:lumMod val="60000"/>
                    <a:lumOff val="40000"/>
                  </a:schemeClr>
                </a:solidFill>
              </a:rPr>
              <a:t>nguồn</a:t>
            </a:r>
            <a:r>
              <a:rPr lang="en-US" sz="3200" dirty="0">
                <a:solidFill>
                  <a:schemeClr val="accent3">
                    <a:lumMod val="60000"/>
                    <a:lumOff val="40000"/>
                  </a:schemeClr>
                </a:solidFill>
              </a:rPr>
              <a:t> </a:t>
            </a:r>
            <a:r>
              <a:rPr lang="en-US" sz="3200" dirty="0" err="1">
                <a:solidFill>
                  <a:schemeClr val="accent3">
                    <a:lumMod val="60000"/>
                    <a:lumOff val="40000"/>
                  </a:schemeClr>
                </a:solidFill>
              </a:rPr>
              <a:t>ngoại</a:t>
            </a:r>
            <a:r>
              <a:rPr lang="en-US" sz="3200" dirty="0">
                <a:solidFill>
                  <a:schemeClr val="accent3">
                    <a:lumMod val="60000"/>
                    <a:lumOff val="40000"/>
                  </a:schemeClr>
                </a:solidFill>
              </a:rPr>
              <a:t> </a:t>
            </a:r>
            <a:r>
              <a:rPr lang="en-US" sz="3200" dirty="0" err="1">
                <a:solidFill>
                  <a:schemeClr val="accent3">
                    <a:lumMod val="60000"/>
                    <a:lumOff val="40000"/>
                  </a:schemeClr>
                </a:solidFill>
              </a:rPr>
              <a:t>tệ</a:t>
            </a:r>
            <a:r>
              <a:rPr lang="en-US" sz="3200" dirty="0">
                <a:solidFill>
                  <a:schemeClr val="accent3">
                    <a:lumMod val="60000"/>
                    <a:lumOff val="40000"/>
                  </a:schemeClr>
                </a:solidFill>
              </a:rPr>
              <a:t> </a:t>
            </a:r>
            <a:r>
              <a:rPr lang="en-US" sz="3200" dirty="0" err="1">
                <a:solidFill>
                  <a:schemeClr val="accent3">
                    <a:lumMod val="60000"/>
                    <a:lumOff val="40000"/>
                  </a:schemeClr>
                </a:solidFill>
              </a:rPr>
              <a:t>lớn</a:t>
            </a:r>
            <a:r>
              <a:rPr lang="en-US" sz="3200" dirty="0">
                <a:solidFill>
                  <a:schemeClr val="accent3">
                    <a:lumMod val="60000"/>
                    <a:lumOff val="40000"/>
                  </a:schemeClr>
                </a:solidFill>
              </a:rPr>
              <a:t> </a:t>
            </a:r>
            <a:r>
              <a:rPr lang="en-US" sz="3200" dirty="0" err="1">
                <a:solidFill>
                  <a:schemeClr val="accent3">
                    <a:lumMod val="60000"/>
                    <a:lumOff val="40000"/>
                  </a:schemeClr>
                </a:solidFill>
              </a:rPr>
              <a:t>cho</a:t>
            </a:r>
            <a:r>
              <a:rPr lang="en-US" sz="3200" dirty="0">
                <a:solidFill>
                  <a:schemeClr val="accent3">
                    <a:lumMod val="60000"/>
                    <a:lumOff val="40000"/>
                  </a:schemeClr>
                </a:solidFill>
              </a:rPr>
              <a:t> </a:t>
            </a:r>
            <a:r>
              <a:rPr lang="en-US" sz="3200" dirty="0" err="1">
                <a:solidFill>
                  <a:schemeClr val="accent3">
                    <a:lumMod val="60000"/>
                    <a:lumOff val="40000"/>
                  </a:schemeClr>
                </a:solidFill>
              </a:rPr>
              <a:t>đất</a:t>
            </a:r>
            <a:r>
              <a:rPr lang="en-US" sz="3200" dirty="0">
                <a:solidFill>
                  <a:schemeClr val="accent3">
                    <a:lumMod val="60000"/>
                    <a:lumOff val="40000"/>
                  </a:schemeClr>
                </a:solidFill>
              </a:rPr>
              <a:t> </a:t>
            </a:r>
            <a:r>
              <a:rPr lang="en-US" sz="3200" dirty="0" err="1">
                <a:solidFill>
                  <a:schemeClr val="accent3">
                    <a:lumMod val="60000"/>
                    <a:lumOff val="40000"/>
                  </a:schemeClr>
                </a:solidFill>
              </a:rPr>
              <a:t>nước</a:t>
            </a:r>
            <a:r>
              <a:rPr lang="en-US" sz="3200" dirty="0">
                <a:solidFill>
                  <a:schemeClr val="accent3">
                    <a:lumMod val="60000"/>
                    <a:lumOff val="40000"/>
                  </a:schemeClr>
                </a:solidFill>
              </a:rPr>
              <a:t>?</a:t>
            </a:r>
          </a:p>
          <a:p>
            <a:pPr indent="179705">
              <a:tabLst>
                <a:tab pos="1931035" algn="l"/>
                <a:tab pos="3686810" algn="l"/>
                <a:tab pos="5440045" algn="l"/>
              </a:tabLst>
            </a:pPr>
            <a:r>
              <a:rPr lang="en-US" sz="3200" b="1" dirty="0">
                <a:solidFill>
                  <a:schemeClr val="accent3">
                    <a:lumMod val="60000"/>
                    <a:lumOff val="40000"/>
                  </a:schemeClr>
                </a:solidFill>
              </a:rPr>
              <a:t>A. </a:t>
            </a:r>
            <a:r>
              <a:rPr lang="en-US" sz="3200" dirty="0" err="1">
                <a:solidFill>
                  <a:schemeClr val="accent3">
                    <a:lumMod val="60000"/>
                    <a:lumOff val="40000"/>
                  </a:schemeClr>
                </a:solidFill>
              </a:rPr>
              <a:t>Hàng</a:t>
            </a:r>
            <a:r>
              <a:rPr lang="en-US" sz="3200" dirty="0">
                <a:solidFill>
                  <a:schemeClr val="accent3">
                    <a:lumMod val="60000"/>
                    <a:lumOff val="40000"/>
                  </a:schemeClr>
                </a:solidFill>
              </a:rPr>
              <a:t> </a:t>
            </a:r>
            <a:r>
              <a:rPr lang="en-US" sz="3200" dirty="0" err="1">
                <a:solidFill>
                  <a:schemeClr val="accent3">
                    <a:lumMod val="60000"/>
                    <a:lumOff val="40000"/>
                  </a:schemeClr>
                </a:solidFill>
              </a:rPr>
              <a:t>không</a:t>
            </a:r>
            <a:r>
              <a:rPr lang="en-US" sz="3200" dirty="0">
                <a:solidFill>
                  <a:schemeClr val="accent3">
                    <a:lumMod val="60000"/>
                    <a:lumOff val="40000"/>
                  </a:schemeClr>
                </a:solidFill>
              </a:rPr>
              <a:t>, </a:t>
            </a:r>
            <a:r>
              <a:rPr lang="en-US" sz="3200" dirty="0" err="1">
                <a:solidFill>
                  <a:schemeClr val="accent3">
                    <a:lumMod val="60000"/>
                    <a:lumOff val="40000"/>
                  </a:schemeClr>
                </a:solidFill>
              </a:rPr>
              <a:t>vũ</a:t>
            </a:r>
            <a:r>
              <a:rPr lang="en-US" sz="3200" dirty="0">
                <a:solidFill>
                  <a:schemeClr val="accent3">
                    <a:lumMod val="60000"/>
                    <a:lumOff val="40000"/>
                  </a:schemeClr>
                </a:solidFill>
              </a:rPr>
              <a:t> </a:t>
            </a:r>
            <a:r>
              <a:rPr lang="en-US" sz="3200" dirty="0" err="1">
                <a:solidFill>
                  <a:schemeClr val="accent3">
                    <a:lumMod val="60000"/>
                    <a:lumOff val="40000"/>
                  </a:schemeClr>
                </a:solidFill>
              </a:rPr>
              <a:t>trụ</a:t>
            </a:r>
            <a:r>
              <a:rPr lang="en-US" sz="3200" dirty="0">
                <a:solidFill>
                  <a:schemeClr val="accent3">
                    <a:lumMod val="60000"/>
                    <a:lumOff val="40000"/>
                  </a:schemeClr>
                </a:solidFill>
              </a:rPr>
              <a:t>.		</a:t>
            </a:r>
            <a:r>
              <a:rPr lang="en-US" sz="3200" b="1" dirty="0">
                <a:solidFill>
                  <a:schemeClr val="accent3">
                    <a:lumMod val="60000"/>
                    <a:lumOff val="40000"/>
                  </a:schemeClr>
                </a:solidFill>
              </a:rPr>
              <a:t>B. </a:t>
            </a:r>
            <a:r>
              <a:rPr lang="en-US" sz="3200" dirty="0" err="1">
                <a:solidFill>
                  <a:schemeClr val="accent3">
                    <a:lumMod val="60000"/>
                    <a:lumOff val="40000"/>
                  </a:schemeClr>
                </a:solidFill>
              </a:rPr>
              <a:t>Khai</a:t>
            </a:r>
            <a:r>
              <a:rPr lang="en-US" sz="3200" dirty="0">
                <a:solidFill>
                  <a:schemeClr val="accent3">
                    <a:lumMod val="60000"/>
                    <a:lumOff val="40000"/>
                  </a:schemeClr>
                </a:solidFill>
              </a:rPr>
              <a:t> </a:t>
            </a:r>
            <a:r>
              <a:rPr lang="en-US" sz="3200" dirty="0" err="1">
                <a:solidFill>
                  <a:schemeClr val="accent3">
                    <a:lumMod val="60000"/>
                    <a:lumOff val="40000"/>
                  </a:schemeClr>
                </a:solidFill>
              </a:rPr>
              <a:t>thác</a:t>
            </a:r>
            <a:r>
              <a:rPr lang="en-US" sz="3200" dirty="0">
                <a:solidFill>
                  <a:schemeClr val="accent3">
                    <a:lumMod val="60000"/>
                    <a:lumOff val="40000"/>
                  </a:schemeClr>
                </a:solidFill>
              </a:rPr>
              <a:t> </a:t>
            </a:r>
            <a:r>
              <a:rPr lang="en-US" sz="3200" dirty="0" err="1">
                <a:solidFill>
                  <a:schemeClr val="accent3">
                    <a:lumMod val="60000"/>
                    <a:lumOff val="40000"/>
                  </a:schemeClr>
                </a:solidFill>
              </a:rPr>
              <a:t>dầu</a:t>
            </a:r>
            <a:r>
              <a:rPr lang="en-US" sz="3200" dirty="0">
                <a:solidFill>
                  <a:schemeClr val="accent3">
                    <a:lumMod val="60000"/>
                    <a:lumOff val="40000"/>
                  </a:schemeClr>
                </a:solidFill>
              </a:rPr>
              <a:t> </a:t>
            </a:r>
            <a:r>
              <a:rPr lang="en-US" sz="3200" dirty="0" err="1">
                <a:solidFill>
                  <a:schemeClr val="accent3">
                    <a:lumMod val="60000"/>
                    <a:lumOff val="40000"/>
                  </a:schemeClr>
                </a:solidFill>
              </a:rPr>
              <a:t>khí</a:t>
            </a:r>
            <a:r>
              <a:rPr lang="en-US" sz="3200" dirty="0">
                <a:solidFill>
                  <a:schemeClr val="accent3">
                    <a:lumMod val="60000"/>
                    <a:lumOff val="40000"/>
                  </a:schemeClr>
                </a:solidFill>
              </a:rPr>
              <a:t>.	</a:t>
            </a:r>
          </a:p>
          <a:p>
            <a:pPr indent="179705">
              <a:tabLst>
                <a:tab pos="1931035" algn="l"/>
                <a:tab pos="3686810" algn="l"/>
                <a:tab pos="5440045" algn="l"/>
              </a:tabLst>
            </a:pPr>
            <a:r>
              <a:rPr lang="en-US" sz="3200" b="1" dirty="0">
                <a:solidFill>
                  <a:schemeClr val="accent3">
                    <a:lumMod val="60000"/>
                    <a:lumOff val="40000"/>
                  </a:schemeClr>
                </a:solidFill>
              </a:rPr>
              <a:t>C. </a:t>
            </a:r>
            <a:r>
              <a:rPr lang="en-US" sz="3200" dirty="0" err="1">
                <a:solidFill>
                  <a:schemeClr val="accent3">
                    <a:lumMod val="60000"/>
                    <a:lumOff val="40000"/>
                  </a:schemeClr>
                </a:solidFill>
              </a:rPr>
              <a:t>Luyện</a:t>
            </a:r>
            <a:r>
              <a:rPr lang="en-US" sz="3200" dirty="0">
                <a:solidFill>
                  <a:schemeClr val="accent3">
                    <a:lumMod val="60000"/>
                    <a:lumOff val="40000"/>
                  </a:schemeClr>
                </a:solidFill>
              </a:rPr>
              <a:t> </a:t>
            </a:r>
            <a:r>
              <a:rPr lang="en-US" sz="3200" dirty="0" err="1">
                <a:solidFill>
                  <a:schemeClr val="accent3">
                    <a:lumMod val="60000"/>
                    <a:lumOff val="40000"/>
                  </a:schemeClr>
                </a:solidFill>
              </a:rPr>
              <a:t>kim</a:t>
            </a:r>
            <a:r>
              <a:rPr lang="en-US" sz="3200" dirty="0">
                <a:solidFill>
                  <a:schemeClr val="accent3">
                    <a:lumMod val="60000"/>
                    <a:lumOff val="40000"/>
                  </a:schemeClr>
                </a:solidFill>
              </a:rPr>
              <a:t> </a:t>
            </a:r>
            <a:r>
              <a:rPr lang="en-US" sz="3200" dirty="0" err="1">
                <a:solidFill>
                  <a:schemeClr val="accent3">
                    <a:lumMod val="60000"/>
                    <a:lumOff val="40000"/>
                  </a:schemeClr>
                </a:solidFill>
              </a:rPr>
              <a:t>màu</a:t>
            </a:r>
            <a:r>
              <a:rPr lang="en-US" sz="3200" dirty="0">
                <a:solidFill>
                  <a:schemeClr val="accent3">
                    <a:lumMod val="60000"/>
                    <a:lumOff val="40000"/>
                  </a:schemeClr>
                </a:solidFill>
              </a:rPr>
              <a:t>.		</a:t>
            </a:r>
            <a:r>
              <a:rPr lang="en-US" sz="3200" b="1" dirty="0">
                <a:solidFill>
                  <a:schemeClr val="accent3">
                    <a:lumMod val="60000"/>
                    <a:lumOff val="40000"/>
                  </a:schemeClr>
                </a:solidFill>
              </a:rPr>
              <a:t>D. </a:t>
            </a:r>
            <a:r>
              <a:rPr lang="en-US" sz="3200" dirty="0" err="1">
                <a:solidFill>
                  <a:schemeClr val="accent3">
                    <a:lumMod val="60000"/>
                    <a:lumOff val="40000"/>
                  </a:schemeClr>
                </a:solidFill>
              </a:rPr>
              <a:t>Hóa</a:t>
            </a:r>
            <a:r>
              <a:rPr lang="en-US" sz="3200" dirty="0">
                <a:solidFill>
                  <a:schemeClr val="accent3">
                    <a:lumMod val="60000"/>
                    <a:lumOff val="40000"/>
                  </a:schemeClr>
                </a:solidFill>
              </a:rPr>
              <a:t> </a:t>
            </a:r>
            <a:r>
              <a:rPr lang="en-US" sz="3200" dirty="0" err="1">
                <a:solidFill>
                  <a:schemeClr val="accent3">
                    <a:lumMod val="60000"/>
                    <a:lumOff val="40000"/>
                  </a:schemeClr>
                </a:solidFill>
              </a:rPr>
              <a:t>chất</a:t>
            </a:r>
            <a:r>
              <a:rPr lang="en-US" sz="3200" dirty="0">
                <a:solidFill>
                  <a:schemeClr val="accent3">
                    <a:lumMod val="60000"/>
                    <a:lumOff val="40000"/>
                  </a:schemeClr>
                </a:solidFill>
              </a:rPr>
              <a:t>, </a:t>
            </a:r>
            <a:r>
              <a:rPr lang="en-US" sz="3200" dirty="0" err="1">
                <a:solidFill>
                  <a:schemeClr val="accent3">
                    <a:lumMod val="60000"/>
                    <a:lumOff val="40000"/>
                  </a:schemeClr>
                </a:solidFill>
              </a:rPr>
              <a:t>cơ</a:t>
            </a:r>
            <a:r>
              <a:rPr lang="en-US" sz="3200" dirty="0">
                <a:solidFill>
                  <a:schemeClr val="accent3">
                    <a:lumMod val="60000"/>
                    <a:lumOff val="40000"/>
                  </a:schemeClr>
                </a:solidFill>
              </a:rPr>
              <a:t> </a:t>
            </a:r>
            <a:r>
              <a:rPr lang="en-US" sz="3200" dirty="0" err="1">
                <a:solidFill>
                  <a:schemeClr val="accent3">
                    <a:lumMod val="60000"/>
                    <a:lumOff val="40000"/>
                  </a:schemeClr>
                </a:solidFill>
              </a:rPr>
              <a:t>khí</a:t>
            </a:r>
            <a:r>
              <a:rPr lang="en-US" sz="3200" dirty="0">
                <a:solidFill>
                  <a:schemeClr val="accent3">
                    <a:lumMod val="60000"/>
                    <a:lumOff val="40000"/>
                  </a:schemeClr>
                </a:solidFill>
              </a:rPr>
              <a:t>.</a:t>
            </a:r>
            <a:endParaRPr lang="en-US" sz="3200" dirty="0">
              <a:solidFill>
                <a:schemeClr val="accent3">
                  <a:lumMod val="60000"/>
                  <a:lumOff val="40000"/>
                </a:schemeClr>
              </a:solidFill>
              <a:effectLst/>
            </a:endParaRPr>
          </a:p>
        </p:txBody>
      </p:sp>
      <p:sp>
        <p:nvSpPr>
          <p:cNvPr id="5" name="Oval 4"/>
          <p:cNvSpPr/>
          <p:nvPr/>
        </p:nvSpPr>
        <p:spPr>
          <a:xfrm>
            <a:off x="5823856" y="2779414"/>
            <a:ext cx="712745" cy="461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2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Rusia, Mapa, Una Fotografía De Stock imagen png - imagen transparente  descarga gratuita">
            <a:extLst>
              <a:ext uri="{FF2B5EF4-FFF2-40B4-BE49-F238E27FC236}">
                <a16:creationId xmlns:a16="http://schemas.microsoft.com/office/drawing/2014/main" id="{958D2C5D-AB33-2AA8-26A3-F1648FD7924F}"/>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2963" b="92963" l="2889" r="98000">
                        <a14:foregroundMark x1="94111" y1="39815" x2="94111" y2="39815"/>
                        <a14:foregroundMark x1="94222" y1="73519" x2="94222" y2="73519"/>
                        <a14:foregroundMark x1="98000" y1="48519" x2="98000" y2="48519"/>
                        <a14:foregroundMark x1="85889" y1="8333" x2="85889" y2="8333"/>
                        <a14:foregroundMark x1="80111" y1="5556" x2="80111" y2="5556"/>
                        <a14:foregroundMark x1="88778" y1="2963" x2="88778" y2="2963"/>
                        <a14:foregroundMark x1="52111" y1="26852" x2="52111" y2="26852"/>
                        <a14:foregroundMark x1="65333" y1="23889" x2="65333" y2="23889"/>
                        <a14:foregroundMark x1="68444" y1="20926" x2="68444" y2="20926"/>
                        <a14:foregroundMark x1="68333" y1="27222" x2="68333" y2="27222"/>
                        <a14:foregroundMark x1="40556" y1="17778" x2="40556" y2="17778"/>
                        <a14:foregroundMark x1="37444" y1="30556" x2="37444" y2="30556"/>
                        <a14:foregroundMark x1="9444" y1="52037" x2="9444" y2="52037"/>
                        <a14:foregroundMark x1="2889" y1="82963" x2="2889" y2="82963"/>
                        <a14:foregroundMark x1="5667" y1="92963" x2="5667" y2="92963"/>
                        <a14:foregroundMark x1="47444" y1="92963" x2="47444" y2="92963"/>
                        <a14:foregroundMark x1="37778" y1="16481" x2="37778" y2="16481"/>
                      </a14:backgroundRemoval>
                    </a14:imgEffect>
                  </a14:imgLayer>
                </a14:imgProps>
              </a:ext>
              <a:ext uri="{28A0092B-C50C-407E-A947-70E740481C1C}">
                <a14:useLocalDpi xmlns:a14="http://schemas.microsoft.com/office/drawing/2010/main" val="0"/>
              </a:ext>
            </a:extLst>
          </a:blip>
          <a:srcRect/>
          <a:stretch>
            <a:fillRect/>
          </a:stretch>
        </p:blipFill>
        <p:spPr bwMode="auto">
          <a:xfrm>
            <a:off x="918738" y="443050"/>
            <a:ext cx="9993085" cy="5635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rot="558218">
            <a:off x="-51297" y="523104"/>
            <a:ext cx="4228534" cy="5585874"/>
          </a:xfrm>
          <a:prstGeom prst="rect">
            <a:avLst/>
          </a:prstGeom>
        </p:spPr>
      </p:pic>
      <p:pic>
        <p:nvPicPr>
          <p:cNvPr id="16" name="Picture 15"/>
          <p:cNvPicPr>
            <a:picLocks noChangeAspect="1"/>
          </p:cNvPicPr>
          <p:nvPr/>
        </p:nvPicPr>
        <p:blipFill>
          <a:blip r:embed="rId5"/>
          <a:stretch>
            <a:fillRect/>
          </a:stretch>
        </p:blipFill>
        <p:spPr>
          <a:xfrm rot="477440">
            <a:off x="8260874" y="1046224"/>
            <a:ext cx="5029456" cy="5270078"/>
          </a:xfrm>
          <a:prstGeom prst="rect">
            <a:avLst/>
          </a:prstGeom>
        </p:spPr>
      </p:pic>
      <p:pic>
        <p:nvPicPr>
          <p:cNvPr id="17" name="Picture 16"/>
          <p:cNvPicPr>
            <a:picLocks noChangeAspect="1"/>
          </p:cNvPicPr>
          <p:nvPr/>
        </p:nvPicPr>
        <p:blipFill>
          <a:blip r:embed="rId6"/>
          <a:stretch>
            <a:fillRect/>
          </a:stretch>
        </p:blipFill>
        <p:spPr>
          <a:xfrm rot="20790509">
            <a:off x="4363916" y="602642"/>
            <a:ext cx="3445391" cy="5485179"/>
          </a:xfrm>
          <a:prstGeom prst="rect">
            <a:avLst/>
          </a:prstGeom>
        </p:spPr>
      </p:pic>
      <p:sp>
        <p:nvSpPr>
          <p:cNvPr id="2" name="Rectangle 1"/>
          <p:cNvSpPr/>
          <p:nvPr/>
        </p:nvSpPr>
        <p:spPr>
          <a:xfrm>
            <a:off x="157655" y="149772"/>
            <a:ext cx="11910848" cy="662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Arial" panose="020B0604020202020204" pitchFamily="34" charset="0"/>
                <a:cs typeface="Arial" panose="020B0604020202020204" pitchFamily="34" charset="0"/>
              </a:rPr>
              <a:t>QUAN SÁT CÁC THÔNG TIN SAU, HÃY NHẬN XÉT VỀ KINH TẾ VÀ VỊ THẾ CỦA LIÊN BANG NGA BẰNG 1 CÂU</a:t>
            </a:r>
          </a:p>
        </p:txBody>
      </p:sp>
    </p:spTree>
    <p:extLst>
      <p:ext uri="{BB962C8B-B14F-4D97-AF65-F5344CB8AC3E}">
        <p14:creationId xmlns:p14="http://schemas.microsoft.com/office/powerpoint/2010/main" val="234234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0AAB5897-F451-CC69-85C5-21F3A03F6B09}"/>
              </a:ext>
            </a:extLst>
          </p:cNvPr>
          <p:cNvSpPr txBox="1">
            <a:spLocks/>
          </p:cNvSpPr>
          <p:nvPr/>
        </p:nvSpPr>
        <p:spPr>
          <a:xfrm>
            <a:off x="614916" y="280065"/>
            <a:ext cx="10515600" cy="701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4">
                    <a:lumMod val="40000"/>
                    <a:lumOff val="60000"/>
                  </a:schemeClr>
                </a:solidFill>
                <a:latin typeface="Berlin Sans FB Demi" panose="020E0802020502020306" pitchFamily="34" charset="0"/>
                <a:cs typeface="Aharoni" panose="02010803020104030203" pitchFamily="2" charset="-79"/>
              </a:rPr>
              <a:t>LUYỆN TẬP</a:t>
            </a:r>
            <a:endParaRPr lang="vi-VN" sz="4000" b="1" dirty="0">
              <a:solidFill>
                <a:schemeClr val="accent4">
                  <a:lumMod val="40000"/>
                  <a:lumOff val="60000"/>
                </a:schemeClr>
              </a:solidFill>
              <a:cs typeface="Aharoni" panose="02010803020104030203" pitchFamily="2" charset="-79"/>
            </a:endParaRPr>
          </a:p>
        </p:txBody>
      </p:sp>
      <p:sp>
        <p:nvSpPr>
          <p:cNvPr id="3" name="Rectangle 2"/>
          <p:cNvSpPr/>
          <p:nvPr/>
        </p:nvSpPr>
        <p:spPr>
          <a:xfrm>
            <a:off x="938543" y="1755131"/>
            <a:ext cx="11253457" cy="2062103"/>
          </a:xfrm>
          <a:prstGeom prst="rect">
            <a:avLst/>
          </a:prstGeom>
        </p:spPr>
        <p:txBody>
          <a:bodyPr wrap="square">
            <a:spAutoFit/>
          </a:bodyPr>
          <a:lstStyle/>
          <a:p>
            <a:r>
              <a:rPr lang="en-US" sz="3200" b="1" dirty="0" err="1">
                <a:solidFill>
                  <a:schemeClr val="accent3">
                    <a:lumMod val="60000"/>
                    <a:lumOff val="40000"/>
                  </a:schemeClr>
                </a:solidFill>
              </a:rPr>
              <a:t>Câu</a:t>
            </a:r>
            <a:r>
              <a:rPr lang="en-US" sz="3200" b="1" dirty="0">
                <a:solidFill>
                  <a:schemeClr val="accent3">
                    <a:lumMod val="60000"/>
                    <a:lumOff val="40000"/>
                  </a:schemeClr>
                </a:solidFill>
              </a:rPr>
              <a:t> 2:</a:t>
            </a:r>
            <a:r>
              <a:rPr lang="en-US" sz="3200" dirty="0">
                <a:solidFill>
                  <a:schemeClr val="accent3">
                    <a:lumMod val="60000"/>
                    <a:lumOff val="40000"/>
                  </a:schemeClr>
                </a:solidFill>
              </a:rPr>
              <a:t> </a:t>
            </a:r>
            <a:r>
              <a:rPr lang="en-US" sz="3200" dirty="0" err="1">
                <a:solidFill>
                  <a:schemeClr val="accent3">
                    <a:lumMod val="60000"/>
                    <a:lumOff val="40000"/>
                  </a:schemeClr>
                </a:solidFill>
              </a:rPr>
              <a:t>Rừng</a:t>
            </a:r>
            <a:r>
              <a:rPr lang="en-US" sz="3200" dirty="0">
                <a:solidFill>
                  <a:schemeClr val="accent3">
                    <a:lumMod val="60000"/>
                    <a:lumOff val="40000"/>
                  </a:schemeClr>
                </a:solidFill>
              </a:rPr>
              <a:t> ở LB </a:t>
            </a:r>
            <a:r>
              <a:rPr lang="en-US" sz="3200" dirty="0" err="1">
                <a:solidFill>
                  <a:schemeClr val="accent3">
                    <a:lumMod val="60000"/>
                    <a:lumOff val="40000"/>
                  </a:schemeClr>
                </a:solidFill>
              </a:rPr>
              <a:t>Nga</a:t>
            </a:r>
            <a:r>
              <a:rPr lang="en-US" sz="3200" dirty="0">
                <a:solidFill>
                  <a:schemeClr val="accent3">
                    <a:lumMod val="60000"/>
                    <a:lumOff val="40000"/>
                  </a:schemeClr>
                </a:solidFill>
              </a:rPr>
              <a:t> </a:t>
            </a:r>
            <a:r>
              <a:rPr lang="en-US" sz="3200" dirty="0" err="1">
                <a:solidFill>
                  <a:schemeClr val="accent3">
                    <a:lumMod val="60000"/>
                    <a:lumOff val="40000"/>
                  </a:schemeClr>
                </a:solidFill>
              </a:rPr>
              <a:t>chủ</a:t>
            </a:r>
            <a:r>
              <a:rPr lang="en-US" sz="3200" dirty="0">
                <a:solidFill>
                  <a:schemeClr val="accent3">
                    <a:lumMod val="60000"/>
                    <a:lumOff val="40000"/>
                  </a:schemeClr>
                </a:solidFill>
              </a:rPr>
              <a:t> </a:t>
            </a:r>
            <a:r>
              <a:rPr lang="en-US" sz="3200" dirty="0" err="1">
                <a:solidFill>
                  <a:schemeClr val="accent3">
                    <a:lumMod val="60000"/>
                    <a:lumOff val="40000"/>
                  </a:schemeClr>
                </a:solidFill>
              </a:rPr>
              <a:t>yếu</a:t>
            </a:r>
            <a:r>
              <a:rPr lang="en-US" sz="3200" dirty="0">
                <a:solidFill>
                  <a:schemeClr val="accent3">
                    <a:lumMod val="60000"/>
                    <a:lumOff val="40000"/>
                  </a:schemeClr>
                </a:solidFill>
              </a:rPr>
              <a:t> </a:t>
            </a:r>
            <a:r>
              <a:rPr lang="en-US" sz="3200" dirty="0" err="1">
                <a:solidFill>
                  <a:schemeClr val="accent3">
                    <a:lumMod val="60000"/>
                    <a:lumOff val="40000"/>
                  </a:schemeClr>
                </a:solidFill>
              </a:rPr>
              <a:t>là</a:t>
            </a:r>
            <a:r>
              <a:rPr lang="en-US" sz="3200" dirty="0">
                <a:solidFill>
                  <a:schemeClr val="accent3">
                    <a:lumMod val="60000"/>
                    <a:lumOff val="40000"/>
                  </a:schemeClr>
                </a:solidFill>
              </a:rPr>
              <a:t> </a:t>
            </a:r>
            <a:r>
              <a:rPr lang="en-US" sz="3200" dirty="0" err="1">
                <a:solidFill>
                  <a:schemeClr val="accent3">
                    <a:lumMod val="60000"/>
                    <a:lumOff val="40000"/>
                  </a:schemeClr>
                </a:solidFill>
              </a:rPr>
              <a:t>rừng</a:t>
            </a:r>
            <a:r>
              <a:rPr lang="en-US" sz="3200" dirty="0">
                <a:solidFill>
                  <a:schemeClr val="accent3">
                    <a:lumMod val="60000"/>
                    <a:lumOff val="40000"/>
                  </a:schemeClr>
                </a:solidFill>
              </a:rPr>
              <a:t> </a:t>
            </a:r>
            <a:r>
              <a:rPr lang="en-US" sz="3200" dirty="0" err="1">
                <a:solidFill>
                  <a:schemeClr val="accent3">
                    <a:lumMod val="60000"/>
                    <a:lumOff val="40000"/>
                  </a:schemeClr>
                </a:solidFill>
              </a:rPr>
              <a:t>lá</a:t>
            </a:r>
            <a:r>
              <a:rPr lang="en-US" sz="3200" dirty="0">
                <a:solidFill>
                  <a:schemeClr val="accent3">
                    <a:lumMod val="60000"/>
                    <a:lumOff val="40000"/>
                  </a:schemeClr>
                </a:solidFill>
              </a:rPr>
              <a:t> </a:t>
            </a:r>
            <a:r>
              <a:rPr lang="en-US" sz="3200" dirty="0" err="1">
                <a:solidFill>
                  <a:schemeClr val="accent3">
                    <a:lumMod val="60000"/>
                    <a:lumOff val="40000"/>
                  </a:schemeClr>
                </a:solidFill>
              </a:rPr>
              <a:t>kim</a:t>
            </a:r>
            <a:r>
              <a:rPr lang="en-US" sz="3200" dirty="0">
                <a:solidFill>
                  <a:schemeClr val="accent3">
                    <a:lumMod val="60000"/>
                    <a:lumOff val="40000"/>
                  </a:schemeClr>
                </a:solidFill>
              </a:rPr>
              <a:t> </a:t>
            </a:r>
            <a:r>
              <a:rPr lang="en-US" sz="3200" dirty="0" err="1">
                <a:solidFill>
                  <a:schemeClr val="accent3">
                    <a:lumMod val="60000"/>
                    <a:lumOff val="40000"/>
                  </a:schemeClr>
                </a:solidFill>
              </a:rPr>
              <a:t>vì</a:t>
            </a:r>
            <a:r>
              <a:rPr lang="en-US" sz="3200" dirty="0">
                <a:solidFill>
                  <a:schemeClr val="accent3">
                    <a:lumMod val="60000"/>
                    <a:lumOff val="40000"/>
                  </a:schemeClr>
                </a:solidFill>
              </a:rPr>
              <a:t> </a:t>
            </a:r>
            <a:r>
              <a:rPr lang="en-US" sz="3200" dirty="0" err="1">
                <a:solidFill>
                  <a:schemeClr val="accent3">
                    <a:lumMod val="60000"/>
                    <a:lumOff val="40000"/>
                  </a:schemeClr>
                </a:solidFill>
              </a:rPr>
              <a:t>đại</a:t>
            </a:r>
            <a:r>
              <a:rPr lang="en-US" sz="3200" dirty="0">
                <a:solidFill>
                  <a:schemeClr val="accent3">
                    <a:lumMod val="60000"/>
                    <a:lumOff val="40000"/>
                  </a:schemeClr>
                </a:solidFill>
              </a:rPr>
              <a:t> </a:t>
            </a:r>
            <a:r>
              <a:rPr lang="en-US" sz="3200" dirty="0" err="1">
                <a:solidFill>
                  <a:schemeClr val="accent3">
                    <a:lumMod val="60000"/>
                    <a:lumOff val="40000"/>
                  </a:schemeClr>
                </a:solidFill>
              </a:rPr>
              <a:t>bộ</a:t>
            </a:r>
            <a:r>
              <a:rPr lang="en-US" sz="3200" dirty="0">
                <a:solidFill>
                  <a:schemeClr val="accent3">
                    <a:lumMod val="60000"/>
                    <a:lumOff val="40000"/>
                  </a:schemeClr>
                </a:solidFill>
              </a:rPr>
              <a:t> </a:t>
            </a:r>
            <a:r>
              <a:rPr lang="en-US" sz="3200" dirty="0" err="1">
                <a:solidFill>
                  <a:schemeClr val="accent3">
                    <a:lumMod val="60000"/>
                    <a:lumOff val="40000"/>
                  </a:schemeClr>
                </a:solidFill>
              </a:rPr>
              <a:t>phận</a:t>
            </a:r>
            <a:r>
              <a:rPr lang="en-US" sz="3200" dirty="0">
                <a:solidFill>
                  <a:schemeClr val="accent3">
                    <a:lumMod val="60000"/>
                    <a:lumOff val="40000"/>
                  </a:schemeClr>
                </a:solidFill>
              </a:rPr>
              <a:t> </a:t>
            </a:r>
            <a:r>
              <a:rPr lang="en-US" sz="3200" dirty="0" err="1">
                <a:solidFill>
                  <a:schemeClr val="accent3">
                    <a:lumMod val="60000"/>
                    <a:lumOff val="40000"/>
                  </a:schemeClr>
                </a:solidFill>
              </a:rPr>
              <a:t>lãnh</a:t>
            </a:r>
            <a:r>
              <a:rPr lang="en-US" sz="3200" dirty="0">
                <a:solidFill>
                  <a:schemeClr val="accent3">
                    <a:lumMod val="60000"/>
                    <a:lumOff val="40000"/>
                  </a:schemeClr>
                </a:solidFill>
              </a:rPr>
              <a:t> </a:t>
            </a:r>
            <a:r>
              <a:rPr lang="en-US" sz="3200" dirty="0" err="1">
                <a:solidFill>
                  <a:schemeClr val="accent3">
                    <a:lumMod val="60000"/>
                    <a:lumOff val="40000"/>
                  </a:schemeClr>
                </a:solidFill>
              </a:rPr>
              <a:t>thổ</a:t>
            </a:r>
            <a:endParaRPr lang="en-US" sz="3200" dirty="0">
              <a:solidFill>
                <a:schemeClr val="accent3">
                  <a:lumMod val="60000"/>
                  <a:lumOff val="40000"/>
                </a:schemeClr>
              </a:solidFill>
            </a:endParaRPr>
          </a:p>
          <a:p>
            <a:r>
              <a:rPr lang="en-US" sz="3200" b="1" dirty="0">
                <a:solidFill>
                  <a:schemeClr val="accent3">
                    <a:lumMod val="60000"/>
                    <a:lumOff val="40000"/>
                  </a:schemeClr>
                </a:solidFill>
              </a:rPr>
              <a:t>A. </a:t>
            </a:r>
            <a:r>
              <a:rPr lang="en-US" sz="3200" dirty="0" err="1">
                <a:solidFill>
                  <a:schemeClr val="accent3">
                    <a:lumMod val="60000"/>
                    <a:lumOff val="40000"/>
                  </a:schemeClr>
                </a:solidFill>
              </a:rPr>
              <a:t>Nằm</a:t>
            </a:r>
            <a:r>
              <a:rPr lang="en-US" sz="3200" dirty="0">
                <a:solidFill>
                  <a:schemeClr val="accent3">
                    <a:lumMod val="60000"/>
                    <a:lumOff val="40000"/>
                  </a:schemeClr>
                </a:solidFill>
              </a:rPr>
              <a:t> </a:t>
            </a:r>
            <a:r>
              <a:rPr lang="en-US" sz="3200" dirty="0" err="1">
                <a:solidFill>
                  <a:schemeClr val="accent3">
                    <a:lumMod val="60000"/>
                    <a:lumOff val="40000"/>
                  </a:schemeClr>
                </a:solidFill>
              </a:rPr>
              <a:t>trong</a:t>
            </a:r>
            <a:r>
              <a:rPr lang="en-US" sz="3200" dirty="0">
                <a:solidFill>
                  <a:schemeClr val="accent3">
                    <a:lumMod val="60000"/>
                    <a:lumOff val="40000"/>
                  </a:schemeClr>
                </a:solidFill>
              </a:rPr>
              <a:t> </a:t>
            </a:r>
            <a:r>
              <a:rPr lang="en-US" sz="3200" dirty="0" err="1">
                <a:solidFill>
                  <a:schemeClr val="accent3">
                    <a:lumMod val="60000"/>
                    <a:lumOff val="40000"/>
                  </a:schemeClr>
                </a:solidFill>
              </a:rPr>
              <a:t>vành</a:t>
            </a:r>
            <a:r>
              <a:rPr lang="en-US" sz="3200" dirty="0">
                <a:solidFill>
                  <a:schemeClr val="accent3">
                    <a:lumMod val="60000"/>
                    <a:lumOff val="40000"/>
                  </a:schemeClr>
                </a:solidFill>
              </a:rPr>
              <a:t> </a:t>
            </a:r>
            <a:r>
              <a:rPr lang="en-US" sz="3200" dirty="0" err="1">
                <a:solidFill>
                  <a:schemeClr val="accent3">
                    <a:lumMod val="60000"/>
                    <a:lumOff val="40000"/>
                  </a:schemeClr>
                </a:solidFill>
              </a:rPr>
              <a:t>đai</a:t>
            </a:r>
            <a:r>
              <a:rPr lang="en-US" sz="3200" dirty="0">
                <a:solidFill>
                  <a:schemeClr val="accent3">
                    <a:lumMod val="60000"/>
                    <a:lumOff val="40000"/>
                  </a:schemeClr>
                </a:solidFill>
              </a:rPr>
              <a:t> </a:t>
            </a:r>
            <a:r>
              <a:rPr lang="en-US" sz="3200" dirty="0" err="1">
                <a:solidFill>
                  <a:schemeClr val="accent3">
                    <a:lumMod val="60000"/>
                    <a:lumOff val="40000"/>
                  </a:schemeClr>
                </a:solidFill>
              </a:rPr>
              <a:t>ôn</a:t>
            </a:r>
            <a:r>
              <a:rPr lang="en-US" sz="3200" dirty="0">
                <a:solidFill>
                  <a:schemeClr val="accent3">
                    <a:lumMod val="60000"/>
                    <a:lumOff val="40000"/>
                  </a:schemeClr>
                </a:solidFill>
              </a:rPr>
              <a:t> </a:t>
            </a:r>
            <a:r>
              <a:rPr lang="en-US" sz="3200" dirty="0" err="1">
                <a:solidFill>
                  <a:schemeClr val="accent3">
                    <a:lumMod val="60000"/>
                    <a:lumOff val="40000"/>
                  </a:schemeClr>
                </a:solidFill>
              </a:rPr>
              <a:t>đới</a:t>
            </a:r>
            <a:r>
              <a:rPr lang="en-US" sz="3200" dirty="0">
                <a:solidFill>
                  <a:schemeClr val="accent3">
                    <a:lumMod val="60000"/>
                    <a:lumOff val="40000"/>
                  </a:schemeClr>
                </a:solidFill>
              </a:rPr>
              <a:t>.	</a:t>
            </a:r>
            <a:r>
              <a:rPr lang="en-US" sz="3200" b="1" dirty="0">
                <a:solidFill>
                  <a:schemeClr val="accent3">
                    <a:lumMod val="60000"/>
                    <a:lumOff val="40000"/>
                  </a:schemeClr>
                </a:solidFill>
              </a:rPr>
              <a:t>B. </a:t>
            </a:r>
            <a:r>
              <a:rPr lang="en-US" sz="3200" dirty="0" err="1">
                <a:solidFill>
                  <a:schemeClr val="accent3">
                    <a:lumMod val="60000"/>
                    <a:lumOff val="40000"/>
                  </a:schemeClr>
                </a:solidFill>
              </a:rPr>
              <a:t>Là</a:t>
            </a:r>
            <a:r>
              <a:rPr lang="en-US" sz="3200" dirty="0">
                <a:solidFill>
                  <a:schemeClr val="accent3">
                    <a:lumMod val="60000"/>
                    <a:lumOff val="40000"/>
                  </a:schemeClr>
                </a:solidFill>
              </a:rPr>
              <a:t> </a:t>
            </a:r>
            <a:r>
              <a:rPr lang="en-US" sz="3200" dirty="0" err="1">
                <a:solidFill>
                  <a:schemeClr val="accent3">
                    <a:lumMod val="60000"/>
                    <a:lumOff val="40000"/>
                  </a:schemeClr>
                </a:solidFill>
              </a:rPr>
              <a:t>đồng</a:t>
            </a:r>
            <a:r>
              <a:rPr lang="en-US" sz="3200" dirty="0">
                <a:solidFill>
                  <a:schemeClr val="accent3">
                    <a:lumMod val="60000"/>
                    <a:lumOff val="40000"/>
                  </a:schemeClr>
                </a:solidFill>
              </a:rPr>
              <a:t> </a:t>
            </a:r>
            <a:r>
              <a:rPr lang="en-US" sz="3200" dirty="0" err="1">
                <a:solidFill>
                  <a:schemeClr val="accent3">
                    <a:lumMod val="60000"/>
                    <a:lumOff val="40000"/>
                  </a:schemeClr>
                </a:solidFill>
              </a:rPr>
              <a:t>bằng</a:t>
            </a:r>
            <a:r>
              <a:rPr lang="en-US" sz="3200" dirty="0">
                <a:solidFill>
                  <a:schemeClr val="accent3">
                    <a:lumMod val="60000"/>
                    <a:lumOff val="40000"/>
                  </a:schemeClr>
                </a:solidFill>
              </a:rPr>
              <a:t>.</a:t>
            </a:r>
          </a:p>
          <a:p>
            <a:r>
              <a:rPr lang="en-US" sz="3200" b="1" dirty="0">
                <a:solidFill>
                  <a:schemeClr val="accent3">
                    <a:lumMod val="60000"/>
                    <a:lumOff val="40000"/>
                  </a:schemeClr>
                </a:solidFill>
              </a:rPr>
              <a:t>C. </a:t>
            </a:r>
            <a:r>
              <a:rPr lang="en-US" sz="3200" dirty="0" err="1">
                <a:solidFill>
                  <a:schemeClr val="accent3">
                    <a:lumMod val="60000"/>
                    <a:lumOff val="40000"/>
                  </a:schemeClr>
                </a:solidFill>
              </a:rPr>
              <a:t>Là</a:t>
            </a:r>
            <a:r>
              <a:rPr lang="en-US" sz="3200" dirty="0">
                <a:solidFill>
                  <a:schemeClr val="accent3">
                    <a:lumMod val="60000"/>
                    <a:lumOff val="40000"/>
                  </a:schemeClr>
                </a:solidFill>
              </a:rPr>
              <a:t> </a:t>
            </a:r>
            <a:r>
              <a:rPr lang="en-US" sz="3200" dirty="0" err="1">
                <a:solidFill>
                  <a:schemeClr val="accent3">
                    <a:lumMod val="60000"/>
                    <a:lumOff val="40000"/>
                  </a:schemeClr>
                </a:solidFill>
              </a:rPr>
              <a:t>cao</a:t>
            </a:r>
            <a:r>
              <a:rPr lang="en-US" sz="3200" dirty="0">
                <a:solidFill>
                  <a:schemeClr val="accent3">
                    <a:lumMod val="60000"/>
                    <a:lumOff val="40000"/>
                  </a:schemeClr>
                </a:solidFill>
              </a:rPr>
              <a:t> </a:t>
            </a:r>
            <a:r>
              <a:rPr lang="en-US" sz="3200" dirty="0" err="1">
                <a:solidFill>
                  <a:schemeClr val="accent3">
                    <a:lumMod val="60000"/>
                    <a:lumOff val="40000"/>
                  </a:schemeClr>
                </a:solidFill>
              </a:rPr>
              <a:t>nguyên</a:t>
            </a:r>
            <a:r>
              <a:rPr lang="en-US" sz="3200" dirty="0">
                <a:solidFill>
                  <a:schemeClr val="accent3">
                    <a:lumMod val="60000"/>
                    <a:lumOff val="40000"/>
                  </a:schemeClr>
                </a:solidFill>
              </a:rPr>
              <a:t>.			</a:t>
            </a:r>
            <a:r>
              <a:rPr lang="en-US" sz="3200" b="1" dirty="0">
                <a:solidFill>
                  <a:schemeClr val="accent3">
                    <a:lumMod val="60000"/>
                    <a:lumOff val="40000"/>
                  </a:schemeClr>
                </a:solidFill>
              </a:rPr>
              <a:t>D. </a:t>
            </a:r>
            <a:r>
              <a:rPr lang="en-US" sz="3200" dirty="0" err="1">
                <a:solidFill>
                  <a:schemeClr val="accent3">
                    <a:lumMod val="60000"/>
                    <a:lumOff val="40000"/>
                  </a:schemeClr>
                </a:solidFill>
              </a:rPr>
              <a:t>Là</a:t>
            </a:r>
            <a:r>
              <a:rPr lang="en-US" sz="3200" dirty="0">
                <a:solidFill>
                  <a:schemeClr val="accent3">
                    <a:lumMod val="60000"/>
                    <a:lumOff val="40000"/>
                  </a:schemeClr>
                </a:solidFill>
              </a:rPr>
              <a:t> </a:t>
            </a:r>
            <a:r>
              <a:rPr lang="en-US" sz="3200" dirty="0" err="1">
                <a:solidFill>
                  <a:schemeClr val="accent3">
                    <a:lumMod val="60000"/>
                    <a:lumOff val="40000"/>
                  </a:schemeClr>
                </a:solidFill>
              </a:rPr>
              <a:t>đầm</a:t>
            </a:r>
            <a:r>
              <a:rPr lang="en-US" sz="3200" dirty="0">
                <a:solidFill>
                  <a:schemeClr val="accent3">
                    <a:lumMod val="60000"/>
                    <a:lumOff val="40000"/>
                  </a:schemeClr>
                </a:solidFill>
              </a:rPr>
              <a:t> </a:t>
            </a:r>
            <a:r>
              <a:rPr lang="en-US" sz="3200" dirty="0" err="1">
                <a:solidFill>
                  <a:schemeClr val="accent3">
                    <a:lumMod val="60000"/>
                    <a:lumOff val="40000"/>
                  </a:schemeClr>
                </a:solidFill>
              </a:rPr>
              <a:t>lầy</a:t>
            </a:r>
            <a:r>
              <a:rPr lang="en-US" sz="3200" dirty="0">
                <a:solidFill>
                  <a:schemeClr val="accent3">
                    <a:lumMod val="60000"/>
                    <a:lumOff val="40000"/>
                  </a:schemeClr>
                </a:solidFill>
              </a:rPr>
              <a:t>.</a:t>
            </a:r>
            <a:endParaRPr lang="en-US" sz="3200" dirty="0">
              <a:solidFill>
                <a:schemeClr val="accent3">
                  <a:lumMod val="60000"/>
                  <a:lumOff val="40000"/>
                </a:schemeClr>
              </a:solidFill>
              <a:effectLst/>
            </a:endParaRPr>
          </a:p>
        </p:txBody>
      </p:sp>
      <p:sp>
        <p:nvSpPr>
          <p:cNvPr id="5" name="Oval 4"/>
          <p:cNvSpPr/>
          <p:nvPr/>
        </p:nvSpPr>
        <p:spPr>
          <a:xfrm>
            <a:off x="799183" y="2811057"/>
            <a:ext cx="712745" cy="461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04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0AAB5897-F451-CC69-85C5-21F3A03F6B09}"/>
              </a:ext>
            </a:extLst>
          </p:cNvPr>
          <p:cNvSpPr txBox="1">
            <a:spLocks/>
          </p:cNvSpPr>
          <p:nvPr/>
        </p:nvSpPr>
        <p:spPr>
          <a:xfrm>
            <a:off x="614916" y="280065"/>
            <a:ext cx="10515600" cy="701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4">
                    <a:lumMod val="40000"/>
                    <a:lumOff val="60000"/>
                  </a:schemeClr>
                </a:solidFill>
                <a:latin typeface="Berlin Sans FB Demi" panose="020E0802020502020306" pitchFamily="34" charset="0"/>
                <a:cs typeface="Aharoni" panose="02010803020104030203" pitchFamily="2" charset="-79"/>
              </a:rPr>
              <a:t>LUYỆN TẬP</a:t>
            </a:r>
            <a:endParaRPr lang="vi-VN" sz="4000" b="1" dirty="0">
              <a:solidFill>
                <a:schemeClr val="accent4">
                  <a:lumMod val="40000"/>
                  <a:lumOff val="60000"/>
                </a:schemeClr>
              </a:solidFill>
              <a:cs typeface="Aharoni" panose="02010803020104030203" pitchFamily="2" charset="-79"/>
            </a:endParaRPr>
          </a:p>
        </p:txBody>
      </p:sp>
      <p:sp>
        <p:nvSpPr>
          <p:cNvPr id="5" name="Oval 4"/>
          <p:cNvSpPr/>
          <p:nvPr/>
        </p:nvSpPr>
        <p:spPr>
          <a:xfrm>
            <a:off x="799183" y="2811057"/>
            <a:ext cx="712745" cy="4617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99183" y="1749290"/>
            <a:ext cx="11151391" cy="3046988"/>
          </a:xfrm>
          <a:prstGeom prst="rect">
            <a:avLst/>
          </a:prstGeom>
        </p:spPr>
        <p:txBody>
          <a:bodyPr wrap="square">
            <a:spAutoFit/>
          </a:bodyPr>
          <a:lstStyle/>
          <a:p>
            <a:pPr indent="0"/>
            <a:r>
              <a:rPr lang="en-US" sz="3200" b="1" dirty="0" err="1">
                <a:solidFill>
                  <a:schemeClr val="accent3">
                    <a:lumMod val="60000"/>
                    <a:lumOff val="40000"/>
                  </a:schemeClr>
                </a:solidFill>
              </a:rPr>
              <a:t>Câu</a:t>
            </a:r>
            <a:r>
              <a:rPr lang="en-US" sz="3200" b="1" dirty="0">
                <a:solidFill>
                  <a:schemeClr val="accent3">
                    <a:lumMod val="60000"/>
                    <a:lumOff val="40000"/>
                  </a:schemeClr>
                </a:solidFill>
              </a:rPr>
              <a:t> 3:</a:t>
            </a:r>
            <a:r>
              <a:rPr lang="en-US" sz="3200" dirty="0">
                <a:solidFill>
                  <a:schemeClr val="accent3">
                    <a:lumMod val="60000"/>
                    <a:lumOff val="40000"/>
                  </a:schemeClr>
                </a:solidFill>
              </a:rPr>
              <a:t> </a:t>
            </a:r>
            <a:r>
              <a:rPr lang="en-US" sz="3200" dirty="0" err="1">
                <a:solidFill>
                  <a:schemeClr val="accent3">
                    <a:lumMod val="60000"/>
                    <a:lumOff val="40000"/>
                  </a:schemeClr>
                </a:solidFill>
              </a:rPr>
              <a:t>Tài</a:t>
            </a:r>
            <a:r>
              <a:rPr lang="en-US" sz="3200" dirty="0">
                <a:solidFill>
                  <a:schemeClr val="accent3">
                    <a:lumMod val="60000"/>
                    <a:lumOff val="40000"/>
                  </a:schemeClr>
                </a:solidFill>
              </a:rPr>
              <a:t> </a:t>
            </a:r>
            <a:r>
              <a:rPr lang="en-US" sz="3200" dirty="0" err="1">
                <a:solidFill>
                  <a:schemeClr val="accent3">
                    <a:lumMod val="60000"/>
                    <a:lumOff val="40000"/>
                  </a:schemeClr>
                </a:solidFill>
              </a:rPr>
              <a:t>nguyên</a:t>
            </a:r>
            <a:r>
              <a:rPr lang="en-US" sz="3200" dirty="0">
                <a:solidFill>
                  <a:schemeClr val="accent3">
                    <a:lumMod val="60000"/>
                    <a:lumOff val="40000"/>
                  </a:schemeClr>
                </a:solidFill>
              </a:rPr>
              <a:t> </a:t>
            </a:r>
            <a:r>
              <a:rPr lang="en-US" sz="3200" dirty="0" err="1">
                <a:solidFill>
                  <a:schemeClr val="accent3">
                    <a:lumMod val="60000"/>
                    <a:lumOff val="40000"/>
                  </a:schemeClr>
                </a:solidFill>
              </a:rPr>
              <a:t>khoáng</a:t>
            </a:r>
            <a:r>
              <a:rPr lang="en-US" sz="3200" dirty="0">
                <a:solidFill>
                  <a:schemeClr val="accent3">
                    <a:lumMod val="60000"/>
                    <a:lumOff val="40000"/>
                  </a:schemeClr>
                </a:solidFill>
              </a:rPr>
              <a:t> </a:t>
            </a:r>
            <a:r>
              <a:rPr lang="en-US" sz="3200" dirty="0" err="1">
                <a:solidFill>
                  <a:schemeClr val="accent3">
                    <a:lumMod val="60000"/>
                    <a:lumOff val="40000"/>
                  </a:schemeClr>
                </a:solidFill>
              </a:rPr>
              <a:t>sản</a:t>
            </a:r>
            <a:r>
              <a:rPr lang="en-US" sz="3200" dirty="0">
                <a:solidFill>
                  <a:schemeClr val="accent3">
                    <a:lumMod val="60000"/>
                    <a:lumOff val="40000"/>
                  </a:schemeClr>
                </a:solidFill>
              </a:rPr>
              <a:t> </a:t>
            </a:r>
            <a:r>
              <a:rPr lang="en-US" sz="3200" dirty="0" err="1">
                <a:solidFill>
                  <a:schemeClr val="accent3">
                    <a:lumMod val="60000"/>
                    <a:lumOff val="40000"/>
                  </a:schemeClr>
                </a:solidFill>
              </a:rPr>
              <a:t>của</a:t>
            </a:r>
            <a:r>
              <a:rPr lang="en-US" sz="3200" dirty="0">
                <a:solidFill>
                  <a:schemeClr val="accent3">
                    <a:lumMod val="60000"/>
                    <a:lumOff val="40000"/>
                  </a:schemeClr>
                </a:solidFill>
              </a:rPr>
              <a:t> </a:t>
            </a:r>
            <a:r>
              <a:rPr lang="en-US" sz="3200" dirty="0" err="1">
                <a:solidFill>
                  <a:schemeClr val="accent3">
                    <a:lumMod val="60000"/>
                    <a:lumOff val="40000"/>
                  </a:schemeClr>
                </a:solidFill>
              </a:rPr>
              <a:t>Liêng</a:t>
            </a:r>
            <a:r>
              <a:rPr lang="en-US" sz="3200" dirty="0">
                <a:solidFill>
                  <a:schemeClr val="accent3">
                    <a:lumMod val="60000"/>
                    <a:lumOff val="40000"/>
                  </a:schemeClr>
                </a:solidFill>
              </a:rPr>
              <a:t> bang </a:t>
            </a:r>
            <a:r>
              <a:rPr lang="en-US" sz="3200" dirty="0" err="1">
                <a:solidFill>
                  <a:schemeClr val="accent3">
                    <a:lumMod val="60000"/>
                    <a:lumOff val="40000"/>
                  </a:schemeClr>
                </a:solidFill>
              </a:rPr>
              <a:t>Nga</a:t>
            </a:r>
            <a:r>
              <a:rPr lang="en-US" sz="3200" dirty="0">
                <a:solidFill>
                  <a:schemeClr val="accent3">
                    <a:lumMod val="60000"/>
                    <a:lumOff val="40000"/>
                  </a:schemeClr>
                </a:solidFill>
              </a:rPr>
              <a:t> </a:t>
            </a:r>
            <a:r>
              <a:rPr lang="en-US" sz="3200" dirty="0" err="1">
                <a:solidFill>
                  <a:schemeClr val="accent3">
                    <a:lumMod val="60000"/>
                    <a:lumOff val="40000"/>
                  </a:schemeClr>
                </a:solidFill>
              </a:rPr>
              <a:t>thuận</a:t>
            </a:r>
            <a:r>
              <a:rPr lang="en-US" sz="3200" dirty="0">
                <a:solidFill>
                  <a:schemeClr val="accent3">
                    <a:lumMod val="60000"/>
                    <a:lumOff val="40000"/>
                  </a:schemeClr>
                </a:solidFill>
              </a:rPr>
              <a:t> </a:t>
            </a:r>
            <a:r>
              <a:rPr lang="en-US" sz="3200" dirty="0" err="1">
                <a:solidFill>
                  <a:schemeClr val="accent3">
                    <a:lumMod val="60000"/>
                    <a:lumOff val="40000"/>
                  </a:schemeClr>
                </a:solidFill>
              </a:rPr>
              <a:t>lợi</a:t>
            </a:r>
            <a:r>
              <a:rPr lang="en-US" sz="3200" dirty="0">
                <a:solidFill>
                  <a:schemeClr val="accent3">
                    <a:lumMod val="60000"/>
                    <a:lumOff val="40000"/>
                  </a:schemeClr>
                </a:solidFill>
              </a:rPr>
              <a:t> </a:t>
            </a:r>
            <a:r>
              <a:rPr lang="en-US" sz="3200" dirty="0" err="1">
                <a:solidFill>
                  <a:schemeClr val="accent3">
                    <a:lumMod val="60000"/>
                    <a:lumOff val="40000"/>
                  </a:schemeClr>
                </a:solidFill>
              </a:rPr>
              <a:t>để</a:t>
            </a:r>
            <a:r>
              <a:rPr lang="en-US" sz="3200" dirty="0">
                <a:solidFill>
                  <a:schemeClr val="accent3">
                    <a:lumMod val="60000"/>
                    <a:lumOff val="40000"/>
                  </a:schemeClr>
                </a:solidFill>
              </a:rPr>
              <a:t> </a:t>
            </a:r>
            <a:r>
              <a:rPr lang="en-US" sz="3200" dirty="0" err="1">
                <a:solidFill>
                  <a:schemeClr val="accent3">
                    <a:lumMod val="60000"/>
                    <a:lumOff val="40000"/>
                  </a:schemeClr>
                </a:solidFill>
              </a:rPr>
              <a:t>phát</a:t>
            </a:r>
            <a:r>
              <a:rPr lang="en-US" sz="3200" dirty="0">
                <a:solidFill>
                  <a:schemeClr val="accent3">
                    <a:lumMod val="60000"/>
                    <a:lumOff val="40000"/>
                  </a:schemeClr>
                </a:solidFill>
              </a:rPr>
              <a:t> </a:t>
            </a:r>
            <a:r>
              <a:rPr lang="en-US" sz="3200" dirty="0" err="1">
                <a:solidFill>
                  <a:schemeClr val="accent3">
                    <a:lumMod val="60000"/>
                    <a:lumOff val="40000"/>
                  </a:schemeClr>
                </a:solidFill>
              </a:rPr>
              <a:t>triển</a:t>
            </a:r>
            <a:r>
              <a:rPr lang="en-US" sz="3200" dirty="0">
                <a:solidFill>
                  <a:schemeClr val="accent3">
                    <a:lumMod val="60000"/>
                    <a:lumOff val="40000"/>
                  </a:schemeClr>
                </a:solidFill>
              </a:rPr>
              <a:t> </a:t>
            </a:r>
            <a:r>
              <a:rPr lang="en-US" sz="3200" dirty="0" err="1">
                <a:solidFill>
                  <a:schemeClr val="accent3">
                    <a:lumMod val="60000"/>
                    <a:lumOff val="40000"/>
                  </a:schemeClr>
                </a:solidFill>
              </a:rPr>
              <a:t>những</a:t>
            </a:r>
            <a:r>
              <a:rPr lang="en-US" sz="3200" dirty="0">
                <a:solidFill>
                  <a:schemeClr val="accent3">
                    <a:lumMod val="60000"/>
                    <a:lumOff val="40000"/>
                  </a:schemeClr>
                </a:solidFill>
              </a:rPr>
              <a:t> </a:t>
            </a:r>
            <a:r>
              <a:rPr lang="en-US" sz="3200" dirty="0" err="1">
                <a:solidFill>
                  <a:schemeClr val="accent3">
                    <a:lumMod val="60000"/>
                    <a:lumOff val="40000"/>
                  </a:schemeClr>
                </a:solidFill>
              </a:rPr>
              <a:t>ngành</a:t>
            </a:r>
            <a:r>
              <a:rPr lang="en-US" sz="3200" dirty="0">
                <a:solidFill>
                  <a:schemeClr val="accent3">
                    <a:lumMod val="60000"/>
                    <a:lumOff val="40000"/>
                  </a:schemeClr>
                </a:solidFill>
              </a:rPr>
              <a:t> </a:t>
            </a:r>
            <a:r>
              <a:rPr lang="en-US" sz="3200" dirty="0" err="1">
                <a:solidFill>
                  <a:schemeClr val="accent3">
                    <a:lumMod val="60000"/>
                    <a:lumOff val="40000"/>
                  </a:schemeClr>
                </a:solidFill>
              </a:rPr>
              <a:t>công</a:t>
            </a:r>
            <a:r>
              <a:rPr lang="en-US" sz="3200" dirty="0">
                <a:solidFill>
                  <a:schemeClr val="accent3">
                    <a:lumMod val="60000"/>
                    <a:lumOff val="40000"/>
                  </a:schemeClr>
                </a:solidFill>
              </a:rPr>
              <a:t> </a:t>
            </a:r>
            <a:r>
              <a:rPr lang="en-US" sz="3200" dirty="0" err="1">
                <a:solidFill>
                  <a:schemeClr val="accent3">
                    <a:lumMod val="60000"/>
                    <a:lumOff val="40000"/>
                  </a:schemeClr>
                </a:solidFill>
              </a:rPr>
              <a:t>nghiệp</a:t>
            </a:r>
            <a:r>
              <a:rPr lang="en-US" sz="3200" dirty="0">
                <a:solidFill>
                  <a:schemeClr val="accent3">
                    <a:lumMod val="60000"/>
                    <a:lumOff val="40000"/>
                  </a:schemeClr>
                </a:solidFill>
              </a:rPr>
              <a:t> </a:t>
            </a:r>
            <a:r>
              <a:rPr lang="en-US" sz="3200" dirty="0" err="1">
                <a:solidFill>
                  <a:schemeClr val="accent3">
                    <a:lumMod val="60000"/>
                    <a:lumOff val="40000"/>
                  </a:schemeClr>
                </a:solidFill>
              </a:rPr>
              <a:t>nào</a:t>
            </a:r>
            <a:r>
              <a:rPr lang="en-US" sz="3200" dirty="0">
                <a:solidFill>
                  <a:schemeClr val="accent3">
                    <a:lumMod val="60000"/>
                    <a:lumOff val="40000"/>
                  </a:schemeClr>
                </a:solidFill>
              </a:rPr>
              <a:t> </a:t>
            </a:r>
            <a:r>
              <a:rPr lang="en-US" sz="3200" dirty="0" err="1">
                <a:solidFill>
                  <a:schemeClr val="accent3">
                    <a:lumMod val="60000"/>
                    <a:lumOff val="40000"/>
                  </a:schemeClr>
                </a:solidFill>
              </a:rPr>
              <a:t>sau</a:t>
            </a:r>
            <a:r>
              <a:rPr lang="en-US" sz="3200" dirty="0">
                <a:solidFill>
                  <a:schemeClr val="accent3">
                    <a:lumMod val="60000"/>
                    <a:lumOff val="40000"/>
                  </a:schemeClr>
                </a:solidFill>
              </a:rPr>
              <a:t> </a:t>
            </a:r>
            <a:r>
              <a:rPr lang="en-US" sz="3200" dirty="0" err="1">
                <a:solidFill>
                  <a:schemeClr val="accent3">
                    <a:lumMod val="60000"/>
                    <a:lumOff val="40000"/>
                  </a:schemeClr>
                </a:solidFill>
              </a:rPr>
              <a:t>đây</a:t>
            </a:r>
            <a:r>
              <a:rPr lang="en-US" sz="3200" dirty="0">
                <a:solidFill>
                  <a:schemeClr val="accent3">
                    <a:lumMod val="60000"/>
                    <a:lumOff val="40000"/>
                  </a:schemeClr>
                </a:solidFill>
              </a:rPr>
              <a:t>?</a:t>
            </a:r>
          </a:p>
          <a:p>
            <a:pPr indent="179705">
              <a:tabLst>
                <a:tab pos="3683635" algn="l"/>
              </a:tabLst>
            </a:pPr>
            <a:r>
              <a:rPr lang="en-US" sz="3200" b="1" dirty="0">
                <a:solidFill>
                  <a:schemeClr val="accent3">
                    <a:lumMod val="60000"/>
                    <a:lumOff val="40000"/>
                  </a:schemeClr>
                </a:solidFill>
              </a:rPr>
              <a:t>A. </a:t>
            </a:r>
            <a:r>
              <a:rPr lang="en-US" sz="3200" dirty="0" err="1">
                <a:solidFill>
                  <a:schemeClr val="accent3">
                    <a:lumMod val="60000"/>
                    <a:lumOff val="40000"/>
                  </a:schemeClr>
                </a:solidFill>
              </a:rPr>
              <a:t>Năng</a:t>
            </a:r>
            <a:r>
              <a:rPr lang="en-US" sz="3200" dirty="0">
                <a:solidFill>
                  <a:schemeClr val="accent3">
                    <a:lumMod val="60000"/>
                    <a:lumOff val="40000"/>
                  </a:schemeClr>
                </a:solidFill>
              </a:rPr>
              <a:t> </a:t>
            </a:r>
            <a:r>
              <a:rPr lang="en-US" sz="3200" dirty="0" err="1">
                <a:solidFill>
                  <a:schemeClr val="accent3">
                    <a:lumMod val="60000"/>
                    <a:lumOff val="40000"/>
                  </a:schemeClr>
                </a:solidFill>
              </a:rPr>
              <a:t>lượng</a:t>
            </a:r>
            <a:r>
              <a:rPr lang="en-US" sz="3200" dirty="0">
                <a:solidFill>
                  <a:schemeClr val="accent3">
                    <a:lumMod val="60000"/>
                    <a:lumOff val="40000"/>
                  </a:schemeClr>
                </a:solidFill>
              </a:rPr>
              <a:t>, </a:t>
            </a:r>
            <a:r>
              <a:rPr lang="en-US" sz="3200" dirty="0" err="1">
                <a:solidFill>
                  <a:schemeClr val="accent3">
                    <a:lumMod val="60000"/>
                    <a:lumOff val="40000"/>
                  </a:schemeClr>
                </a:solidFill>
              </a:rPr>
              <a:t>luyện</a:t>
            </a:r>
            <a:r>
              <a:rPr lang="en-US" sz="3200" dirty="0">
                <a:solidFill>
                  <a:schemeClr val="accent3">
                    <a:lumMod val="60000"/>
                    <a:lumOff val="40000"/>
                  </a:schemeClr>
                </a:solidFill>
              </a:rPr>
              <a:t> </a:t>
            </a:r>
            <a:r>
              <a:rPr lang="en-US" sz="3200" dirty="0" err="1">
                <a:solidFill>
                  <a:schemeClr val="accent3">
                    <a:lumMod val="60000"/>
                    <a:lumOff val="40000"/>
                  </a:schemeClr>
                </a:solidFill>
              </a:rPr>
              <a:t>kim</a:t>
            </a:r>
            <a:r>
              <a:rPr lang="en-US" sz="3200" dirty="0">
                <a:solidFill>
                  <a:schemeClr val="accent3">
                    <a:lumMod val="60000"/>
                    <a:lumOff val="40000"/>
                  </a:schemeClr>
                </a:solidFill>
              </a:rPr>
              <a:t>, </a:t>
            </a:r>
            <a:r>
              <a:rPr lang="en-US" sz="3200" dirty="0" err="1">
                <a:solidFill>
                  <a:schemeClr val="accent3">
                    <a:lumMod val="60000"/>
                    <a:lumOff val="40000"/>
                  </a:schemeClr>
                </a:solidFill>
              </a:rPr>
              <a:t>hóa</a:t>
            </a:r>
            <a:r>
              <a:rPr lang="en-US" sz="3200" dirty="0">
                <a:solidFill>
                  <a:schemeClr val="accent3">
                    <a:lumMod val="60000"/>
                    <a:lumOff val="40000"/>
                  </a:schemeClr>
                </a:solidFill>
              </a:rPr>
              <a:t> </a:t>
            </a:r>
            <a:r>
              <a:rPr lang="en-US" sz="3200" dirty="0" err="1">
                <a:solidFill>
                  <a:schemeClr val="accent3">
                    <a:lumMod val="60000"/>
                    <a:lumOff val="40000"/>
                  </a:schemeClr>
                </a:solidFill>
              </a:rPr>
              <a:t>chất</a:t>
            </a:r>
            <a:r>
              <a:rPr lang="en-US" sz="3200" dirty="0">
                <a:solidFill>
                  <a:schemeClr val="accent3">
                    <a:lumMod val="60000"/>
                    <a:lumOff val="40000"/>
                  </a:schemeClr>
                </a:solidFill>
              </a:rPr>
              <a:t>.	</a:t>
            </a:r>
          </a:p>
          <a:p>
            <a:pPr indent="179705">
              <a:tabLst>
                <a:tab pos="3683635" algn="l"/>
              </a:tabLst>
            </a:pPr>
            <a:r>
              <a:rPr lang="en-US" sz="3200" b="1" dirty="0">
                <a:solidFill>
                  <a:schemeClr val="accent3">
                    <a:lumMod val="60000"/>
                    <a:lumOff val="40000"/>
                  </a:schemeClr>
                </a:solidFill>
              </a:rPr>
              <a:t>B. </a:t>
            </a:r>
            <a:r>
              <a:rPr lang="en-US" sz="3200" dirty="0" err="1">
                <a:solidFill>
                  <a:schemeClr val="accent3">
                    <a:lumMod val="60000"/>
                    <a:lumOff val="40000"/>
                  </a:schemeClr>
                </a:solidFill>
              </a:rPr>
              <a:t>Năng</a:t>
            </a:r>
            <a:r>
              <a:rPr lang="en-US" sz="3200" dirty="0">
                <a:solidFill>
                  <a:schemeClr val="accent3">
                    <a:lumMod val="60000"/>
                    <a:lumOff val="40000"/>
                  </a:schemeClr>
                </a:solidFill>
              </a:rPr>
              <a:t> </a:t>
            </a:r>
            <a:r>
              <a:rPr lang="en-US" sz="3200" dirty="0" err="1">
                <a:solidFill>
                  <a:schemeClr val="accent3">
                    <a:lumMod val="60000"/>
                    <a:lumOff val="40000"/>
                  </a:schemeClr>
                </a:solidFill>
              </a:rPr>
              <a:t>lượng</a:t>
            </a:r>
            <a:r>
              <a:rPr lang="en-US" sz="3200" dirty="0">
                <a:solidFill>
                  <a:schemeClr val="accent3">
                    <a:lumMod val="60000"/>
                    <a:lumOff val="40000"/>
                  </a:schemeClr>
                </a:solidFill>
              </a:rPr>
              <a:t>, </a:t>
            </a:r>
            <a:r>
              <a:rPr lang="en-US" sz="3200" dirty="0" err="1">
                <a:solidFill>
                  <a:schemeClr val="accent3">
                    <a:lumMod val="60000"/>
                    <a:lumOff val="40000"/>
                  </a:schemeClr>
                </a:solidFill>
              </a:rPr>
              <a:t>luyện</a:t>
            </a:r>
            <a:r>
              <a:rPr lang="en-US" sz="3200" dirty="0">
                <a:solidFill>
                  <a:schemeClr val="accent3">
                    <a:lumMod val="60000"/>
                    <a:lumOff val="40000"/>
                  </a:schemeClr>
                </a:solidFill>
              </a:rPr>
              <a:t> </a:t>
            </a:r>
            <a:r>
              <a:rPr lang="en-US" sz="3200" dirty="0" err="1">
                <a:solidFill>
                  <a:schemeClr val="accent3">
                    <a:lumMod val="60000"/>
                    <a:lumOff val="40000"/>
                  </a:schemeClr>
                </a:solidFill>
              </a:rPr>
              <a:t>kim</a:t>
            </a:r>
            <a:r>
              <a:rPr lang="en-US" sz="3200" dirty="0">
                <a:solidFill>
                  <a:schemeClr val="accent3">
                    <a:lumMod val="60000"/>
                    <a:lumOff val="40000"/>
                  </a:schemeClr>
                </a:solidFill>
              </a:rPr>
              <a:t>, </a:t>
            </a:r>
            <a:r>
              <a:rPr lang="en-US" sz="3200" dirty="0" err="1">
                <a:solidFill>
                  <a:schemeClr val="accent3">
                    <a:lumMod val="60000"/>
                    <a:lumOff val="40000"/>
                  </a:schemeClr>
                </a:solidFill>
              </a:rPr>
              <a:t>dệt</a:t>
            </a:r>
            <a:r>
              <a:rPr lang="en-US" sz="3200" dirty="0">
                <a:solidFill>
                  <a:schemeClr val="accent3">
                    <a:lumMod val="60000"/>
                    <a:lumOff val="40000"/>
                  </a:schemeClr>
                </a:solidFill>
              </a:rPr>
              <a:t>.</a:t>
            </a:r>
          </a:p>
          <a:p>
            <a:pPr indent="179705">
              <a:tabLst>
                <a:tab pos="3683635" algn="l"/>
              </a:tabLst>
            </a:pPr>
            <a:r>
              <a:rPr lang="en-US" sz="3200" b="1" dirty="0">
                <a:solidFill>
                  <a:schemeClr val="accent3">
                    <a:lumMod val="60000"/>
                    <a:lumOff val="40000"/>
                  </a:schemeClr>
                </a:solidFill>
              </a:rPr>
              <a:t>C. </a:t>
            </a:r>
            <a:r>
              <a:rPr lang="en-US" sz="3200" dirty="0" err="1">
                <a:solidFill>
                  <a:schemeClr val="accent3">
                    <a:lumMod val="60000"/>
                    <a:lumOff val="40000"/>
                  </a:schemeClr>
                </a:solidFill>
              </a:rPr>
              <a:t>Năng</a:t>
            </a:r>
            <a:r>
              <a:rPr lang="en-US" sz="3200" dirty="0">
                <a:solidFill>
                  <a:schemeClr val="accent3">
                    <a:lumMod val="60000"/>
                    <a:lumOff val="40000"/>
                  </a:schemeClr>
                </a:solidFill>
              </a:rPr>
              <a:t> </a:t>
            </a:r>
            <a:r>
              <a:rPr lang="en-US" sz="3200" dirty="0" err="1">
                <a:solidFill>
                  <a:schemeClr val="accent3">
                    <a:lumMod val="60000"/>
                    <a:lumOff val="40000"/>
                  </a:schemeClr>
                </a:solidFill>
              </a:rPr>
              <a:t>lượng</a:t>
            </a:r>
            <a:r>
              <a:rPr lang="en-US" sz="3200" dirty="0">
                <a:solidFill>
                  <a:schemeClr val="accent3">
                    <a:lumMod val="60000"/>
                    <a:lumOff val="40000"/>
                  </a:schemeClr>
                </a:solidFill>
              </a:rPr>
              <a:t>, </a:t>
            </a:r>
            <a:r>
              <a:rPr lang="en-US" sz="3200" dirty="0" err="1">
                <a:solidFill>
                  <a:schemeClr val="accent3">
                    <a:lumMod val="60000"/>
                    <a:lumOff val="40000"/>
                  </a:schemeClr>
                </a:solidFill>
              </a:rPr>
              <a:t>luyện</a:t>
            </a:r>
            <a:r>
              <a:rPr lang="en-US" sz="3200" dirty="0">
                <a:solidFill>
                  <a:schemeClr val="accent3">
                    <a:lumMod val="60000"/>
                    <a:lumOff val="40000"/>
                  </a:schemeClr>
                </a:solidFill>
              </a:rPr>
              <a:t> </a:t>
            </a:r>
            <a:r>
              <a:rPr lang="en-US" sz="3200" dirty="0" err="1">
                <a:solidFill>
                  <a:schemeClr val="accent3">
                    <a:lumMod val="60000"/>
                    <a:lumOff val="40000"/>
                  </a:schemeClr>
                </a:solidFill>
              </a:rPr>
              <a:t>kim</a:t>
            </a:r>
            <a:r>
              <a:rPr lang="en-US" sz="3200" dirty="0">
                <a:solidFill>
                  <a:schemeClr val="accent3">
                    <a:lumMod val="60000"/>
                    <a:lumOff val="40000"/>
                  </a:schemeClr>
                </a:solidFill>
              </a:rPr>
              <a:t>, </a:t>
            </a:r>
            <a:r>
              <a:rPr lang="en-US" sz="3200" dirty="0" err="1">
                <a:solidFill>
                  <a:schemeClr val="accent3">
                    <a:lumMod val="60000"/>
                    <a:lumOff val="40000"/>
                  </a:schemeClr>
                </a:solidFill>
              </a:rPr>
              <a:t>cơ</a:t>
            </a:r>
            <a:r>
              <a:rPr lang="en-US" sz="3200" dirty="0">
                <a:solidFill>
                  <a:schemeClr val="accent3">
                    <a:lumMod val="60000"/>
                    <a:lumOff val="40000"/>
                  </a:schemeClr>
                </a:solidFill>
              </a:rPr>
              <a:t> </a:t>
            </a:r>
            <a:r>
              <a:rPr lang="en-US" sz="3200" dirty="0" err="1">
                <a:solidFill>
                  <a:schemeClr val="accent3">
                    <a:lumMod val="60000"/>
                    <a:lumOff val="40000"/>
                  </a:schemeClr>
                </a:solidFill>
              </a:rPr>
              <a:t>khí</a:t>
            </a:r>
            <a:r>
              <a:rPr lang="en-US" sz="3200" dirty="0">
                <a:solidFill>
                  <a:schemeClr val="accent3">
                    <a:lumMod val="60000"/>
                    <a:lumOff val="40000"/>
                  </a:schemeClr>
                </a:solidFill>
              </a:rPr>
              <a:t>.	</a:t>
            </a:r>
          </a:p>
          <a:p>
            <a:pPr indent="179705">
              <a:tabLst>
                <a:tab pos="3683635" algn="l"/>
              </a:tabLst>
            </a:pPr>
            <a:r>
              <a:rPr lang="en-US" sz="3200" b="1" dirty="0">
                <a:solidFill>
                  <a:schemeClr val="accent3">
                    <a:lumMod val="60000"/>
                    <a:lumOff val="40000"/>
                  </a:schemeClr>
                </a:solidFill>
              </a:rPr>
              <a:t>D. </a:t>
            </a:r>
            <a:r>
              <a:rPr lang="en-US" sz="3200" dirty="0" err="1">
                <a:solidFill>
                  <a:schemeClr val="accent3">
                    <a:lumMod val="60000"/>
                    <a:lumOff val="40000"/>
                  </a:schemeClr>
                </a:solidFill>
              </a:rPr>
              <a:t>Năng</a:t>
            </a:r>
            <a:r>
              <a:rPr lang="en-US" sz="3200" dirty="0">
                <a:solidFill>
                  <a:schemeClr val="accent3">
                    <a:lumMod val="60000"/>
                    <a:lumOff val="40000"/>
                  </a:schemeClr>
                </a:solidFill>
              </a:rPr>
              <a:t> </a:t>
            </a:r>
            <a:r>
              <a:rPr lang="en-US" sz="3200" dirty="0" err="1">
                <a:solidFill>
                  <a:schemeClr val="accent3">
                    <a:lumMod val="60000"/>
                    <a:lumOff val="40000"/>
                  </a:schemeClr>
                </a:solidFill>
              </a:rPr>
              <a:t>lượng</a:t>
            </a:r>
            <a:r>
              <a:rPr lang="en-US" sz="3200" dirty="0">
                <a:solidFill>
                  <a:schemeClr val="accent3">
                    <a:lumMod val="60000"/>
                    <a:lumOff val="40000"/>
                  </a:schemeClr>
                </a:solidFill>
              </a:rPr>
              <a:t>, </a:t>
            </a:r>
            <a:r>
              <a:rPr lang="en-US" sz="3200" dirty="0" err="1">
                <a:solidFill>
                  <a:schemeClr val="accent3">
                    <a:lumMod val="60000"/>
                    <a:lumOff val="40000"/>
                  </a:schemeClr>
                </a:solidFill>
              </a:rPr>
              <a:t>vật</a:t>
            </a:r>
            <a:r>
              <a:rPr lang="en-US" sz="3200" dirty="0">
                <a:solidFill>
                  <a:schemeClr val="accent3">
                    <a:lumMod val="60000"/>
                    <a:lumOff val="40000"/>
                  </a:schemeClr>
                </a:solidFill>
              </a:rPr>
              <a:t> </a:t>
            </a:r>
            <a:r>
              <a:rPr lang="en-US" sz="3200" dirty="0" err="1">
                <a:solidFill>
                  <a:schemeClr val="accent3">
                    <a:lumMod val="60000"/>
                    <a:lumOff val="40000"/>
                  </a:schemeClr>
                </a:solidFill>
              </a:rPr>
              <a:t>liệu</a:t>
            </a:r>
            <a:r>
              <a:rPr lang="en-US" sz="3200" dirty="0">
                <a:solidFill>
                  <a:schemeClr val="accent3">
                    <a:lumMod val="60000"/>
                    <a:lumOff val="40000"/>
                  </a:schemeClr>
                </a:solidFill>
              </a:rPr>
              <a:t> </a:t>
            </a:r>
            <a:r>
              <a:rPr lang="en-US" sz="3200" dirty="0" err="1">
                <a:solidFill>
                  <a:schemeClr val="accent3">
                    <a:lumMod val="60000"/>
                    <a:lumOff val="40000"/>
                  </a:schemeClr>
                </a:solidFill>
              </a:rPr>
              <a:t>xây</a:t>
            </a:r>
            <a:r>
              <a:rPr lang="en-US" sz="3200" dirty="0">
                <a:solidFill>
                  <a:schemeClr val="accent3">
                    <a:lumMod val="60000"/>
                    <a:lumOff val="40000"/>
                  </a:schemeClr>
                </a:solidFill>
              </a:rPr>
              <a:t> </a:t>
            </a:r>
            <a:r>
              <a:rPr lang="en-US" sz="3200" dirty="0" err="1">
                <a:solidFill>
                  <a:schemeClr val="accent3">
                    <a:lumMod val="60000"/>
                    <a:lumOff val="40000"/>
                  </a:schemeClr>
                </a:solidFill>
              </a:rPr>
              <a:t>dựng</a:t>
            </a:r>
            <a:r>
              <a:rPr lang="en-US" sz="3200" dirty="0">
                <a:solidFill>
                  <a:schemeClr val="accent3">
                    <a:lumMod val="60000"/>
                    <a:lumOff val="40000"/>
                  </a:schemeClr>
                </a:solidFill>
              </a:rPr>
              <a:t>.</a:t>
            </a:r>
            <a:endParaRPr lang="en-US" sz="3200" dirty="0">
              <a:solidFill>
                <a:schemeClr val="accent3">
                  <a:lumMod val="60000"/>
                  <a:lumOff val="40000"/>
                </a:schemeClr>
              </a:solidFill>
              <a:effectLst/>
            </a:endParaRPr>
          </a:p>
        </p:txBody>
      </p:sp>
    </p:spTree>
    <p:extLst>
      <p:ext uri="{BB962C8B-B14F-4D97-AF65-F5344CB8AC3E}">
        <p14:creationId xmlns:p14="http://schemas.microsoft.com/office/powerpoint/2010/main" val="2076156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0AAB5897-F451-CC69-85C5-21F3A03F6B09}"/>
              </a:ext>
            </a:extLst>
          </p:cNvPr>
          <p:cNvSpPr txBox="1">
            <a:spLocks/>
          </p:cNvSpPr>
          <p:nvPr/>
        </p:nvSpPr>
        <p:spPr>
          <a:xfrm>
            <a:off x="614916" y="280065"/>
            <a:ext cx="10515600" cy="701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4">
                    <a:lumMod val="40000"/>
                    <a:lumOff val="60000"/>
                  </a:schemeClr>
                </a:solidFill>
                <a:latin typeface="Berlin Sans FB Demi" panose="020E0802020502020306" pitchFamily="34" charset="0"/>
                <a:cs typeface="Aharoni" panose="02010803020104030203" pitchFamily="2" charset="-79"/>
              </a:rPr>
              <a:t>VẬN DỤNG MỞ RỘNG</a:t>
            </a:r>
            <a:endParaRPr lang="vi-VN" sz="4000" b="1" dirty="0">
              <a:solidFill>
                <a:schemeClr val="accent4">
                  <a:lumMod val="40000"/>
                  <a:lumOff val="60000"/>
                </a:schemeClr>
              </a:solidFill>
              <a:cs typeface="Aharoni" panose="02010803020104030203" pitchFamily="2" charset="-79"/>
            </a:endParaRPr>
          </a:p>
        </p:txBody>
      </p:sp>
      <p:sp>
        <p:nvSpPr>
          <p:cNvPr id="3" name="Rectangle 2"/>
          <p:cNvSpPr/>
          <p:nvPr/>
        </p:nvSpPr>
        <p:spPr>
          <a:xfrm>
            <a:off x="614916" y="2303545"/>
            <a:ext cx="11285504" cy="1446550"/>
          </a:xfrm>
          <a:prstGeom prst="rect">
            <a:avLst/>
          </a:prstGeom>
        </p:spPr>
        <p:txBody>
          <a:bodyPr wrap="square">
            <a:spAutoFit/>
          </a:bodyPr>
          <a:lstStyle/>
          <a:p>
            <a:pPr indent="0" algn="just">
              <a:tabLst>
                <a:tab pos="360045" algn="l"/>
                <a:tab pos="720090" algn="l"/>
              </a:tabLst>
            </a:pPr>
            <a:r>
              <a:rPr lang="en-US" sz="4400" dirty="0" err="1">
                <a:solidFill>
                  <a:schemeClr val="accent2">
                    <a:lumMod val="75000"/>
                  </a:schemeClr>
                </a:solidFill>
              </a:rPr>
              <a:t>Tìm</a:t>
            </a:r>
            <a:r>
              <a:rPr lang="en-US" sz="4400" dirty="0">
                <a:solidFill>
                  <a:schemeClr val="accent2">
                    <a:lumMod val="75000"/>
                  </a:schemeClr>
                </a:solidFill>
              </a:rPr>
              <a:t> </a:t>
            </a:r>
            <a:r>
              <a:rPr lang="en-US" sz="4400" dirty="0" err="1">
                <a:solidFill>
                  <a:schemeClr val="accent2">
                    <a:lumMod val="75000"/>
                  </a:schemeClr>
                </a:solidFill>
              </a:rPr>
              <a:t>hiểu</a:t>
            </a:r>
            <a:r>
              <a:rPr lang="en-US" sz="4400" dirty="0">
                <a:solidFill>
                  <a:schemeClr val="accent2">
                    <a:lumMod val="75000"/>
                  </a:schemeClr>
                </a:solidFill>
              </a:rPr>
              <a:t> </a:t>
            </a:r>
            <a:r>
              <a:rPr lang="en-US" sz="4400" dirty="0" err="1">
                <a:solidFill>
                  <a:schemeClr val="accent2">
                    <a:lumMod val="75000"/>
                  </a:schemeClr>
                </a:solidFill>
              </a:rPr>
              <a:t>thông</a:t>
            </a:r>
            <a:r>
              <a:rPr lang="en-US" sz="4400" dirty="0">
                <a:solidFill>
                  <a:schemeClr val="accent2">
                    <a:lumMod val="75000"/>
                  </a:schemeClr>
                </a:solidFill>
              </a:rPr>
              <a:t> tin </a:t>
            </a:r>
            <a:r>
              <a:rPr lang="en-US" sz="4400" dirty="0" err="1">
                <a:solidFill>
                  <a:schemeClr val="accent2">
                    <a:lumMod val="75000"/>
                  </a:schemeClr>
                </a:solidFill>
              </a:rPr>
              <a:t>và</a:t>
            </a:r>
            <a:r>
              <a:rPr lang="en-US" sz="4400" dirty="0">
                <a:solidFill>
                  <a:schemeClr val="accent2">
                    <a:lumMod val="75000"/>
                  </a:schemeClr>
                </a:solidFill>
              </a:rPr>
              <a:t> </a:t>
            </a:r>
            <a:r>
              <a:rPr lang="en-US" sz="4400" dirty="0" err="1">
                <a:solidFill>
                  <a:schemeClr val="accent2">
                    <a:lumMod val="75000"/>
                  </a:schemeClr>
                </a:solidFill>
              </a:rPr>
              <a:t>viết</a:t>
            </a:r>
            <a:r>
              <a:rPr lang="en-US" sz="4400" dirty="0">
                <a:solidFill>
                  <a:schemeClr val="accent2">
                    <a:lumMod val="75000"/>
                  </a:schemeClr>
                </a:solidFill>
              </a:rPr>
              <a:t> </a:t>
            </a:r>
            <a:r>
              <a:rPr lang="en-US" sz="4400" dirty="0" err="1">
                <a:solidFill>
                  <a:schemeClr val="accent2">
                    <a:lumMod val="75000"/>
                  </a:schemeClr>
                </a:solidFill>
              </a:rPr>
              <a:t>báo</a:t>
            </a:r>
            <a:r>
              <a:rPr lang="en-US" sz="4400" dirty="0">
                <a:solidFill>
                  <a:schemeClr val="accent2">
                    <a:lumMod val="75000"/>
                  </a:schemeClr>
                </a:solidFill>
              </a:rPr>
              <a:t> </a:t>
            </a:r>
            <a:r>
              <a:rPr lang="en-US" sz="4400" dirty="0" err="1">
                <a:solidFill>
                  <a:schemeClr val="accent2">
                    <a:lumMod val="75000"/>
                  </a:schemeClr>
                </a:solidFill>
              </a:rPr>
              <a:t>cáo</a:t>
            </a:r>
            <a:r>
              <a:rPr lang="en-US" sz="4400" dirty="0">
                <a:solidFill>
                  <a:schemeClr val="accent2">
                    <a:lumMod val="75000"/>
                  </a:schemeClr>
                </a:solidFill>
              </a:rPr>
              <a:t> </a:t>
            </a:r>
            <a:r>
              <a:rPr lang="en-US" sz="4400" dirty="0" err="1">
                <a:solidFill>
                  <a:schemeClr val="accent2">
                    <a:lumMod val="75000"/>
                  </a:schemeClr>
                </a:solidFill>
              </a:rPr>
              <a:t>về</a:t>
            </a:r>
            <a:r>
              <a:rPr lang="en-US" sz="4400" dirty="0">
                <a:solidFill>
                  <a:schemeClr val="accent2">
                    <a:lumMod val="75000"/>
                  </a:schemeClr>
                </a:solidFill>
              </a:rPr>
              <a:t> </a:t>
            </a:r>
            <a:r>
              <a:rPr lang="en-US" sz="4400" dirty="0" err="1">
                <a:solidFill>
                  <a:schemeClr val="accent2">
                    <a:lumMod val="75000"/>
                  </a:schemeClr>
                </a:solidFill>
              </a:rPr>
              <a:t>mối</a:t>
            </a:r>
            <a:r>
              <a:rPr lang="en-US" sz="4400" dirty="0">
                <a:solidFill>
                  <a:schemeClr val="accent2">
                    <a:lumMod val="75000"/>
                  </a:schemeClr>
                </a:solidFill>
              </a:rPr>
              <a:t> </a:t>
            </a:r>
            <a:r>
              <a:rPr lang="en-US" sz="4400" dirty="0" err="1">
                <a:solidFill>
                  <a:schemeClr val="accent2">
                    <a:lumMod val="75000"/>
                  </a:schemeClr>
                </a:solidFill>
              </a:rPr>
              <a:t>quan</a:t>
            </a:r>
            <a:r>
              <a:rPr lang="en-US" sz="4400" dirty="0">
                <a:solidFill>
                  <a:schemeClr val="accent2">
                    <a:lumMod val="75000"/>
                  </a:schemeClr>
                </a:solidFill>
              </a:rPr>
              <a:t> </a:t>
            </a:r>
            <a:r>
              <a:rPr lang="en-US" sz="4400" dirty="0" err="1">
                <a:solidFill>
                  <a:schemeClr val="accent2">
                    <a:lumMod val="75000"/>
                  </a:schemeClr>
                </a:solidFill>
              </a:rPr>
              <a:t>hệ</a:t>
            </a:r>
            <a:r>
              <a:rPr lang="en-US" sz="4400" dirty="0">
                <a:solidFill>
                  <a:schemeClr val="accent2">
                    <a:lumMod val="75000"/>
                  </a:schemeClr>
                </a:solidFill>
              </a:rPr>
              <a:t> </a:t>
            </a:r>
            <a:r>
              <a:rPr lang="en-US" sz="4400" dirty="0" err="1">
                <a:solidFill>
                  <a:schemeClr val="accent2">
                    <a:lumMod val="75000"/>
                  </a:schemeClr>
                </a:solidFill>
              </a:rPr>
              <a:t>kinh</a:t>
            </a:r>
            <a:r>
              <a:rPr lang="en-US" sz="4400" dirty="0">
                <a:solidFill>
                  <a:schemeClr val="accent2">
                    <a:lumMod val="75000"/>
                  </a:schemeClr>
                </a:solidFill>
              </a:rPr>
              <a:t> </a:t>
            </a:r>
            <a:r>
              <a:rPr lang="en-US" sz="4400" dirty="0" err="1">
                <a:solidFill>
                  <a:schemeClr val="accent2">
                    <a:lumMod val="75000"/>
                  </a:schemeClr>
                </a:solidFill>
              </a:rPr>
              <a:t>tế</a:t>
            </a:r>
            <a:r>
              <a:rPr lang="en-US" sz="4400" dirty="0">
                <a:solidFill>
                  <a:schemeClr val="accent2">
                    <a:lumMod val="75000"/>
                  </a:schemeClr>
                </a:solidFill>
              </a:rPr>
              <a:t> </a:t>
            </a:r>
            <a:r>
              <a:rPr lang="en-US" sz="4400" dirty="0" err="1">
                <a:solidFill>
                  <a:schemeClr val="accent2">
                    <a:lumMod val="75000"/>
                  </a:schemeClr>
                </a:solidFill>
              </a:rPr>
              <a:t>giữa</a:t>
            </a:r>
            <a:r>
              <a:rPr lang="en-US" sz="4400" dirty="0">
                <a:solidFill>
                  <a:schemeClr val="accent2">
                    <a:lumMod val="75000"/>
                  </a:schemeClr>
                </a:solidFill>
              </a:rPr>
              <a:t> </a:t>
            </a:r>
            <a:r>
              <a:rPr lang="en-US" sz="4400" dirty="0" err="1">
                <a:solidFill>
                  <a:schemeClr val="accent2">
                    <a:lumMod val="75000"/>
                  </a:schemeClr>
                </a:solidFill>
              </a:rPr>
              <a:t>Liên</a:t>
            </a:r>
            <a:r>
              <a:rPr lang="en-US" sz="4400" dirty="0">
                <a:solidFill>
                  <a:schemeClr val="accent2">
                    <a:lumMod val="75000"/>
                  </a:schemeClr>
                </a:solidFill>
              </a:rPr>
              <a:t> Bang </a:t>
            </a:r>
            <a:r>
              <a:rPr lang="en-US" sz="4400" dirty="0" err="1">
                <a:solidFill>
                  <a:schemeClr val="accent2">
                    <a:lumMod val="75000"/>
                  </a:schemeClr>
                </a:solidFill>
              </a:rPr>
              <a:t>Nga</a:t>
            </a:r>
            <a:r>
              <a:rPr lang="en-US" sz="4400" dirty="0">
                <a:solidFill>
                  <a:schemeClr val="accent2">
                    <a:lumMod val="75000"/>
                  </a:schemeClr>
                </a:solidFill>
              </a:rPr>
              <a:t> </a:t>
            </a:r>
            <a:r>
              <a:rPr lang="en-US" sz="4400" dirty="0" err="1">
                <a:solidFill>
                  <a:schemeClr val="accent2">
                    <a:lumMod val="75000"/>
                  </a:schemeClr>
                </a:solidFill>
              </a:rPr>
              <a:t>và</a:t>
            </a:r>
            <a:r>
              <a:rPr lang="en-US" sz="4400" dirty="0">
                <a:solidFill>
                  <a:schemeClr val="accent2">
                    <a:lumMod val="75000"/>
                  </a:schemeClr>
                </a:solidFill>
              </a:rPr>
              <a:t> </a:t>
            </a:r>
            <a:r>
              <a:rPr lang="en-US" sz="4400" dirty="0" err="1">
                <a:solidFill>
                  <a:schemeClr val="accent2">
                    <a:lumMod val="75000"/>
                  </a:schemeClr>
                </a:solidFill>
              </a:rPr>
              <a:t>Việt</a:t>
            </a:r>
            <a:r>
              <a:rPr lang="en-US" sz="4400" dirty="0">
                <a:solidFill>
                  <a:schemeClr val="accent2">
                    <a:lumMod val="75000"/>
                  </a:schemeClr>
                </a:solidFill>
              </a:rPr>
              <a:t> Nam.</a:t>
            </a:r>
            <a:endParaRPr lang="en-US" sz="4400" dirty="0">
              <a:solidFill>
                <a:schemeClr val="accent2">
                  <a:lumMod val="75000"/>
                </a:schemeClr>
              </a:solidFill>
              <a:effectLst/>
            </a:endParaRPr>
          </a:p>
        </p:txBody>
      </p:sp>
    </p:spTree>
    <p:extLst>
      <p:ext uri="{BB962C8B-B14F-4D97-AF65-F5344CB8AC3E}">
        <p14:creationId xmlns:p14="http://schemas.microsoft.com/office/powerpoint/2010/main" val="51892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838200" y="365125"/>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QUAN HỆ NGA – VIỆT TRONG BỐI CẢNH QUỐC TẾ MỚI</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Hộp Văn bản 4">
            <a:extLst>
              <a:ext uri="{FF2B5EF4-FFF2-40B4-BE49-F238E27FC236}">
                <a16:creationId xmlns:a16="http://schemas.microsoft.com/office/drawing/2014/main" id="{6A53D424-B9B7-C8CE-ACCF-56D8E19F37EF}"/>
              </a:ext>
            </a:extLst>
          </p:cNvPr>
          <p:cNvSpPr txBox="1"/>
          <p:nvPr/>
        </p:nvSpPr>
        <p:spPr>
          <a:xfrm>
            <a:off x="838200" y="1206429"/>
            <a:ext cx="6097772" cy="1042721"/>
          </a:xfrm>
          <a:prstGeom prst="rect">
            <a:avLst/>
          </a:prstGeom>
          <a:noFill/>
        </p:spPr>
        <p:txBody>
          <a:bodyPr wrap="square">
            <a:spAutoFit/>
          </a:bodyPr>
          <a:lstStyle/>
          <a:p>
            <a:pPr algn="just">
              <a:lnSpc>
                <a:spcPct val="115000"/>
              </a:lnSpc>
              <a:spcAft>
                <a:spcPts val="1000"/>
              </a:spcAft>
            </a:pPr>
            <a:r>
              <a:rPr lang="en-US" sz="2400">
                <a:solidFill>
                  <a:schemeClr val="accent4">
                    <a:lumMod val="40000"/>
                    <a:lumOff val="60000"/>
                  </a:schemeClr>
                </a:solidFill>
                <a:effectLst/>
                <a:ea typeface="Calibri" panose="020F0502020204030204" pitchFamily="34" charset="0"/>
                <a:cs typeface="Times New Roman" panose="02020603050405020304" pitchFamily="18" charset="0"/>
              </a:rPr>
              <a:t>- Quan hệ truyền thống, hợp tác nhiều mặt.</a:t>
            </a:r>
            <a:endParaRPr lang="vi-VN" sz="2400">
              <a:solidFill>
                <a:schemeClr val="accent4">
                  <a:lumMod val="40000"/>
                  <a:lumOff val="60000"/>
                </a:schemeClr>
              </a:solidFill>
              <a:effectLst/>
              <a:ea typeface="Calibri" panose="020F0502020204030204" pitchFamily="34" charset="0"/>
              <a:cs typeface="Times New Roman" panose="02020603050405020304" pitchFamily="18" charset="0"/>
            </a:endParaRPr>
          </a:p>
          <a:p>
            <a:pPr algn="just">
              <a:lnSpc>
                <a:spcPct val="115000"/>
              </a:lnSpc>
              <a:spcAft>
                <a:spcPts val="1000"/>
              </a:spcAft>
            </a:pPr>
            <a:r>
              <a:rPr lang="en-US" sz="2400">
                <a:solidFill>
                  <a:schemeClr val="accent4">
                    <a:lumMod val="40000"/>
                    <a:lumOff val="60000"/>
                  </a:schemeClr>
                </a:solidFill>
                <a:effectLst/>
                <a:ea typeface="Calibri" panose="020F0502020204030204" pitchFamily="34" charset="0"/>
                <a:cs typeface="Times New Roman" panose="02020603050405020304" pitchFamily="18" charset="0"/>
              </a:rPr>
              <a:t>- Bình đẳng, mang lại lợi ích cho cả 2 bên.</a:t>
            </a:r>
            <a:endParaRPr lang="vi-VN" sz="2400">
              <a:solidFill>
                <a:schemeClr val="accent4">
                  <a:lumMod val="40000"/>
                  <a:lumOff val="60000"/>
                </a:schemeClr>
              </a:solidFill>
              <a:effectLst/>
              <a:ea typeface="Calibri" panose="020F050202020403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F775A784-388D-A9EB-A166-B7A9F2891632}"/>
              </a:ext>
            </a:extLst>
          </p:cNvPr>
          <p:cNvSpPr>
            <a:spLocks noChangeArrowheads="1"/>
          </p:cNvSpPr>
          <p:nvPr/>
        </p:nvSpPr>
        <p:spPr bwMode="auto">
          <a:xfrm>
            <a:off x="5716624" y="6455297"/>
            <a:ext cx="7696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vi-VN" sz="1600" b="0">
                <a:solidFill>
                  <a:schemeClr val="bg1">
                    <a:lumMod val="85000"/>
                  </a:schemeClr>
                </a:solidFill>
                <a:effectLst/>
                <a:latin typeface="+mn-lt"/>
              </a:rPr>
              <a:t>TBT Nguyễn Phú Trọng và TTh Putin tại Sochi (tháng 9 năm 2018)</a:t>
            </a:r>
            <a:endParaRPr lang="en-US" altLang="vi-VN" sz="1600">
              <a:solidFill>
                <a:schemeClr val="bg1">
                  <a:lumMod val="85000"/>
                </a:schemeClr>
              </a:solidFill>
              <a:latin typeface="+mn-lt"/>
            </a:endParaRPr>
          </a:p>
        </p:txBody>
      </p:sp>
      <p:pic>
        <p:nvPicPr>
          <p:cNvPr id="25602" name="Picture 2" descr="Đối tác chiến lược toàn diện Việt Nam - Liên bang Nga: Tiếp nối truyền  thống, vững bước tương lai">
            <a:extLst>
              <a:ext uri="{FF2B5EF4-FFF2-40B4-BE49-F238E27FC236}">
                <a16:creationId xmlns:a16="http://schemas.microsoft.com/office/drawing/2014/main" id="{92362EBC-F395-D584-55AA-72C2FB992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624" y="2556374"/>
            <a:ext cx="5883497" cy="376543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ai nhà lãnh đạo Việt Nam-Nga gặp nhau năm 2016. (Ảnh: Thống Nhất/TTXVN)">
            <a:extLst>
              <a:ext uri="{FF2B5EF4-FFF2-40B4-BE49-F238E27FC236}">
                <a16:creationId xmlns:a16="http://schemas.microsoft.com/office/drawing/2014/main" id="{2C707788-3D19-F175-CC85-33CCB224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37" y="2556374"/>
            <a:ext cx="4976038" cy="3732029"/>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348ADAC9-A017-E79A-9B58-698B9486CE2A}"/>
              </a:ext>
            </a:extLst>
          </p:cNvPr>
          <p:cNvSpPr txBox="1"/>
          <p:nvPr/>
        </p:nvSpPr>
        <p:spPr>
          <a:xfrm>
            <a:off x="247207" y="6426350"/>
            <a:ext cx="6767622" cy="338554"/>
          </a:xfrm>
          <a:prstGeom prst="rect">
            <a:avLst/>
          </a:prstGeom>
          <a:noFill/>
        </p:spPr>
        <p:txBody>
          <a:bodyPr wrap="square">
            <a:spAutoFit/>
          </a:bodyPr>
          <a:lstStyle/>
          <a:p>
            <a:r>
              <a:rPr lang="vi-VN" sz="1600" b="0" i="0">
                <a:solidFill>
                  <a:schemeClr val="bg1">
                    <a:lumMod val="85000"/>
                  </a:schemeClr>
                </a:solidFill>
                <a:effectLst/>
              </a:rPr>
              <a:t>Hai nhà lãnh đạo Việt Nam-Nga gặp nhau năm 2016. </a:t>
            </a:r>
            <a:endParaRPr lang="vi-VN" sz="1600">
              <a:solidFill>
                <a:schemeClr val="bg1">
                  <a:lumMod val="85000"/>
                </a:schemeClr>
              </a:solidFill>
            </a:endParaRPr>
          </a:p>
        </p:txBody>
      </p:sp>
    </p:spTree>
    <p:extLst>
      <p:ext uri="{BB962C8B-B14F-4D97-AF65-F5344CB8AC3E}">
        <p14:creationId xmlns:p14="http://schemas.microsoft.com/office/powerpoint/2010/main" val="3082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1000"/>
                                        <p:tgtEl>
                                          <p:spTgt spid="25604"/>
                                        </p:tgtEl>
                                      </p:cBhvr>
                                    </p:animEffect>
                                    <p:anim calcmode="lin" valueType="num">
                                      <p:cBhvr>
                                        <p:cTn id="13" dur="1000" fill="hold"/>
                                        <p:tgtEl>
                                          <p:spTgt spid="25604"/>
                                        </p:tgtEl>
                                        <p:attrNameLst>
                                          <p:attrName>ppt_x</p:attrName>
                                        </p:attrNameLst>
                                      </p:cBhvr>
                                      <p:tavLst>
                                        <p:tav tm="0">
                                          <p:val>
                                            <p:strVal val="#ppt_x"/>
                                          </p:val>
                                        </p:tav>
                                        <p:tav tm="100000">
                                          <p:val>
                                            <p:strVal val="#ppt_x"/>
                                          </p:val>
                                        </p:tav>
                                      </p:tavLst>
                                    </p:anim>
                                    <p:anim calcmode="lin" valueType="num">
                                      <p:cBhvr>
                                        <p:cTn id="14" dur="1000" fill="hold"/>
                                        <p:tgtEl>
                                          <p:spTgt spid="2560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fade">
                                      <p:cBhvr>
                                        <p:cTn id="17" dur="1000"/>
                                        <p:tgtEl>
                                          <p:spTgt spid="25602"/>
                                        </p:tgtEl>
                                      </p:cBhvr>
                                    </p:animEffect>
                                    <p:anim calcmode="lin" valueType="num">
                                      <p:cBhvr>
                                        <p:cTn id="18" dur="1000" fill="hold"/>
                                        <p:tgtEl>
                                          <p:spTgt spid="25602"/>
                                        </p:tgtEl>
                                        <p:attrNameLst>
                                          <p:attrName>ppt_x</p:attrName>
                                        </p:attrNameLst>
                                      </p:cBhvr>
                                      <p:tavLst>
                                        <p:tav tm="0">
                                          <p:val>
                                            <p:strVal val="#ppt_x"/>
                                          </p:val>
                                        </p:tav>
                                        <p:tav tm="100000">
                                          <p:val>
                                            <p:strVal val="#ppt_x"/>
                                          </p:val>
                                        </p:tav>
                                      </p:tavLst>
                                    </p:anim>
                                    <p:anim calcmode="lin" valueType="num">
                                      <p:cBhvr>
                                        <p:cTn id="19" dur="1000" fill="hold"/>
                                        <p:tgtEl>
                                          <p:spTgt spid="256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C0C96-CDFD-61C7-5F96-B09240136187}"/>
              </a:ext>
            </a:extLst>
          </p:cNvPr>
          <p:cNvSpPr>
            <a:spLocks noGrp="1"/>
          </p:cNvSpPr>
          <p:nvPr>
            <p:ph type="title"/>
          </p:nvPr>
        </p:nvSpPr>
        <p:spPr/>
        <p:txBody>
          <a:bodyPr/>
          <a:lstStyle/>
          <a:p>
            <a:endParaRPr lang="vi-VN"/>
          </a:p>
        </p:txBody>
      </p:sp>
      <p:pic>
        <p:nvPicPr>
          <p:cNvPr id="7170" name="Picture 2">
            <a:extLst>
              <a:ext uri="{FF2B5EF4-FFF2-40B4-BE49-F238E27FC236}">
                <a16:creationId xmlns:a16="http://schemas.microsoft.com/office/drawing/2014/main" id="{3742F4BE-FA90-95EA-7FD5-8ED76C08E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209" y="0"/>
            <a:ext cx="3681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C0A71BD-2D5A-0965-1C5F-B96649DB18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89554" y="0"/>
            <a:ext cx="41354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0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Freeform: Shape 7174">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Isosceles Triangle 7180">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5179" y="129152"/>
            <a:ext cx="4399433" cy="6454767"/>
          </a:xfrm>
          <a:prstGeom prst="rect">
            <a:avLst/>
          </a:prstGeom>
        </p:spPr>
      </p:pic>
      <p:pic>
        <p:nvPicPr>
          <p:cNvPr id="5" name="Picture 4"/>
          <p:cNvPicPr>
            <a:picLocks noChangeAspect="1"/>
          </p:cNvPicPr>
          <p:nvPr/>
        </p:nvPicPr>
        <p:blipFill>
          <a:blip r:embed="rId3"/>
          <a:stretch>
            <a:fillRect/>
          </a:stretch>
        </p:blipFill>
        <p:spPr>
          <a:xfrm>
            <a:off x="4526943" y="180649"/>
            <a:ext cx="4733460" cy="6632046"/>
          </a:xfrm>
          <a:prstGeom prst="rect">
            <a:avLst/>
          </a:prstGeom>
        </p:spPr>
      </p:pic>
      <p:pic>
        <p:nvPicPr>
          <p:cNvPr id="6" name="Picture 5"/>
          <p:cNvPicPr>
            <a:picLocks noChangeAspect="1"/>
          </p:cNvPicPr>
          <p:nvPr/>
        </p:nvPicPr>
        <p:blipFill>
          <a:blip r:embed="rId4"/>
          <a:stretch>
            <a:fillRect/>
          </a:stretch>
        </p:blipFill>
        <p:spPr>
          <a:xfrm>
            <a:off x="7748379" y="524244"/>
            <a:ext cx="4580197" cy="6333756"/>
          </a:xfrm>
          <a:prstGeom prst="rect">
            <a:avLst/>
          </a:prstGeom>
        </p:spPr>
      </p:pic>
    </p:spTree>
    <p:extLst>
      <p:ext uri="{BB962C8B-B14F-4D97-AF65-F5344CB8AC3E}">
        <p14:creationId xmlns:p14="http://schemas.microsoft.com/office/powerpoint/2010/main" val="4015273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0AAB5897-F451-CC69-85C5-21F3A03F6B09}"/>
              </a:ext>
            </a:extLst>
          </p:cNvPr>
          <p:cNvSpPr txBox="1">
            <a:spLocks/>
          </p:cNvSpPr>
          <p:nvPr/>
        </p:nvSpPr>
        <p:spPr>
          <a:xfrm>
            <a:off x="614916" y="280065"/>
            <a:ext cx="10515600" cy="701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accent4">
                    <a:lumMod val="40000"/>
                    <a:lumOff val="60000"/>
                  </a:schemeClr>
                </a:solidFill>
                <a:latin typeface="Berlin Sans FB Demi" panose="020E0802020502020306" pitchFamily="34" charset="0"/>
                <a:cs typeface="Aharoni" panose="02010803020104030203" pitchFamily="2" charset="-79"/>
              </a:rPr>
              <a:t>NỘI DUNG BÀI HỌC</a:t>
            </a:r>
            <a:endParaRPr lang="vi-VN" sz="4000" b="1" dirty="0">
              <a:solidFill>
                <a:schemeClr val="accent4">
                  <a:lumMod val="40000"/>
                  <a:lumOff val="60000"/>
                </a:schemeClr>
              </a:solidFill>
              <a:cs typeface="Aharoni" panose="02010803020104030203" pitchFamily="2" charset="-79"/>
            </a:endParaRPr>
          </a:p>
        </p:txBody>
      </p:sp>
      <p:sp>
        <p:nvSpPr>
          <p:cNvPr id="6" name="Hộp Văn bản 5">
            <a:extLst>
              <a:ext uri="{FF2B5EF4-FFF2-40B4-BE49-F238E27FC236}">
                <a16:creationId xmlns:a16="http://schemas.microsoft.com/office/drawing/2014/main" id="{5D3AE0EA-0856-F087-F772-EC5876E0398F}"/>
              </a:ext>
            </a:extLst>
          </p:cNvPr>
          <p:cNvSpPr txBox="1"/>
          <p:nvPr/>
        </p:nvSpPr>
        <p:spPr>
          <a:xfrm>
            <a:off x="482009" y="1329264"/>
            <a:ext cx="3909237" cy="461665"/>
          </a:xfrm>
          <a:prstGeom prst="rect">
            <a:avLst/>
          </a:prstGeom>
          <a:noFill/>
        </p:spPr>
        <p:txBody>
          <a:bodyPr wrap="square" rtlCol="0">
            <a:spAutoFit/>
          </a:bodyPr>
          <a:lstStyle/>
          <a:p>
            <a:pPr algn="ctr"/>
            <a:r>
              <a:rPr lang="en-US" sz="2400" dirty="0">
                <a:solidFill>
                  <a:schemeClr val="accent4">
                    <a:lumMod val="60000"/>
                    <a:lumOff val="40000"/>
                  </a:scheme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I. CÁC NGÀNH KINH TẾ</a:t>
            </a:r>
            <a:endParaRPr lang="vi-VN" sz="2400" dirty="0">
              <a:solidFill>
                <a:schemeClr val="accent4">
                  <a:lumMod val="60000"/>
                  <a:lumOff val="40000"/>
                </a:schemeClr>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sp>
        <p:nvSpPr>
          <p:cNvPr id="7" name="Hộp Văn bản 6">
            <a:extLst>
              <a:ext uri="{FF2B5EF4-FFF2-40B4-BE49-F238E27FC236}">
                <a16:creationId xmlns:a16="http://schemas.microsoft.com/office/drawing/2014/main" id="{0F6D857C-BBEE-C5EF-F668-2D24452496A6}"/>
              </a:ext>
            </a:extLst>
          </p:cNvPr>
          <p:cNvSpPr txBox="1"/>
          <p:nvPr/>
        </p:nvSpPr>
        <p:spPr>
          <a:xfrm>
            <a:off x="7043912" y="1266216"/>
            <a:ext cx="4490204" cy="830997"/>
          </a:xfrm>
          <a:prstGeom prst="rect">
            <a:avLst/>
          </a:prstGeom>
          <a:noFill/>
        </p:spPr>
        <p:txBody>
          <a:bodyPr wrap="square" rtlCol="0">
            <a:spAutoFit/>
          </a:bodyPr>
          <a:lstStyle/>
          <a:p>
            <a:pPr algn="ctr"/>
            <a:r>
              <a:rPr lang="en-US" sz="2400" dirty="0">
                <a:solidFill>
                  <a:schemeClr val="accent4">
                    <a:lumMod val="60000"/>
                    <a:lumOff val="40000"/>
                  </a:schemeClr>
                </a:solidFill>
                <a:latin typeface="Cascadia Mono SemiBold" panose="020B0609020000020004" pitchFamily="49" charset="0"/>
                <a:ea typeface="Cascadia Mono SemiBold" panose="020B0609020000020004" pitchFamily="49" charset="0"/>
                <a:cs typeface="Cascadia Mono SemiBold" panose="020B0609020000020004" pitchFamily="49" charset="0"/>
              </a:rPr>
              <a:t>II. ĐẶC ĐIỂM MỘT SỐ VÙNG KINH TẾ</a:t>
            </a:r>
            <a:endParaRPr lang="vi-VN" sz="2400" dirty="0">
              <a:solidFill>
                <a:schemeClr val="accent4">
                  <a:lumMod val="60000"/>
                  <a:lumOff val="40000"/>
                </a:schemeClr>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1026" name="Picture 2" descr="Bài 8. LIÊN BANG NGA (tiếp) Tiết 2: KINH TẾ « ĐỊA LÝ VÀ CUỘC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23" y="2074457"/>
            <a:ext cx="2650999" cy="19196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211875" y="3212689"/>
            <a:ext cx="2649836" cy="1987377"/>
          </a:xfrm>
          <a:prstGeom prst="rect">
            <a:avLst/>
          </a:prstGeom>
        </p:spPr>
      </p:pic>
      <p:pic>
        <p:nvPicPr>
          <p:cNvPr id="1030" name="Picture 6" descr="Nga lấy ý kiến người dân để cải thiện dịch vụ tàu điện ngầ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163" y="4991119"/>
            <a:ext cx="2896459" cy="16307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a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147" y="2182418"/>
            <a:ext cx="2922603" cy="26654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ản đồ nước Nga và những điều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4701" y="4463448"/>
            <a:ext cx="3122094" cy="195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5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inVertical)">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barn(inVertical)">
                                      <p:cBhvr>
                                        <p:cTn id="24" dur="500"/>
                                        <p:tgtEl>
                                          <p:spTgt spid="1032"/>
                                        </p:tgtEl>
                                      </p:cBhvr>
                                    </p:animEffect>
                                  </p:childTnLst>
                                </p:cTn>
                              </p:par>
                              <p:par>
                                <p:cTn id="25" presetID="16" presetClass="entr" presetSubtype="21"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inVertical)">
                                      <p:cBhvr>
                                        <p:cTn id="2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6B55857-04F0-94F0-0C38-E65F173A8503}"/>
              </a:ext>
            </a:extLst>
          </p:cNvPr>
          <p:cNvPicPr>
            <a:picLocks noChangeAspect="1"/>
          </p:cNvPicPr>
          <p:nvPr/>
        </p:nvPicPr>
        <p:blipFill rotWithShape="1">
          <a:blip r:embed="rId2"/>
          <a:srcRect l="26425" t="26537" r="22383" b="26670"/>
          <a:stretch/>
        </p:blipFill>
        <p:spPr>
          <a:xfrm>
            <a:off x="657347" y="191386"/>
            <a:ext cx="10877306" cy="5592725"/>
          </a:xfrm>
          <a:prstGeom prst="rect">
            <a:avLst/>
          </a:prstGeom>
        </p:spPr>
      </p:pic>
      <p:sp>
        <p:nvSpPr>
          <p:cNvPr id="8" name="Hộp Văn bản 7">
            <a:extLst>
              <a:ext uri="{FF2B5EF4-FFF2-40B4-BE49-F238E27FC236}">
                <a16:creationId xmlns:a16="http://schemas.microsoft.com/office/drawing/2014/main" id="{882EEB6A-7E6F-4FFF-2CB5-79AB8C3992FD}"/>
              </a:ext>
            </a:extLst>
          </p:cNvPr>
          <p:cNvSpPr txBox="1"/>
          <p:nvPr/>
        </p:nvSpPr>
        <p:spPr>
          <a:xfrm>
            <a:off x="786809" y="6177516"/>
            <a:ext cx="10747844" cy="461665"/>
          </a:xfrm>
          <a:prstGeom prst="rect">
            <a:avLst/>
          </a:prstGeom>
          <a:noFill/>
        </p:spPr>
        <p:txBody>
          <a:bodyPr wrap="square" rtlCol="0">
            <a:spAutoFit/>
          </a:bodyPr>
          <a:lstStyle/>
          <a:p>
            <a:pPr algn="ctr"/>
            <a:r>
              <a:rPr lang="en-US" sz="2400">
                <a:solidFill>
                  <a:schemeClr val="bg1">
                    <a:lumMod val="85000"/>
                  </a:schemeClr>
                </a:solidFill>
              </a:rPr>
              <a:t>Tốc độ tăng trưởng GDP của LB Nga (giá so sánh) giai đoạn 1990 - 2017</a:t>
            </a:r>
            <a:endParaRPr lang="vi-VN" sz="2400">
              <a:solidFill>
                <a:schemeClr val="bg1">
                  <a:lumMod val="85000"/>
                </a:schemeClr>
              </a:solidFill>
            </a:endParaRPr>
          </a:p>
        </p:txBody>
      </p:sp>
    </p:spTree>
    <p:extLst>
      <p:ext uri="{BB962C8B-B14F-4D97-AF65-F5344CB8AC3E}">
        <p14:creationId xmlns:p14="http://schemas.microsoft.com/office/powerpoint/2010/main" val="1376704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7798E9-CCE8-CF2C-2425-AE307F070E2C}"/>
              </a:ext>
            </a:extLst>
          </p:cNvPr>
          <p:cNvPicPr>
            <a:picLocks noChangeAspect="1"/>
          </p:cNvPicPr>
          <p:nvPr/>
        </p:nvPicPr>
        <p:blipFill rotWithShape="1">
          <a:blip r:embed="rId2"/>
          <a:srcRect l="28656" t="17813" r="16664" b="9164"/>
          <a:stretch/>
        </p:blipFill>
        <p:spPr>
          <a:xfrm>
            <a:off x="294166" y="55766"/>
            <a:ext cx="8849833" cy="6647960"/>
          </a:xfrm>
          <a:prstGeom prst="rect">
            <a:avLst/>
          </a:prstGeom>
        </p:spPr>
      </p:pic>
      <p:sp>
        <p:nvSpPr>
          <p:cNvPr id="6" name="Hình chữ nhật 5">
            <a:extLst>
              <a:ext uri="{FF2B5EF4-FFF2-40B4-BE49-F238E27FC236}">
                <a16:creationId xmlns:a16="http://schemas.microsoft.com/office/drawing/2014/main" id="{2822A5C5-EB49-DC5A-D995-612739DE77EF}"/>
              </a:ext>
            </a:extLst>
          </p:cNvPr>
          <p:cNvSpPr/>
          <p:nvPr/>
        </p:nvSpPr>
        <p:spPr>
          <a:xfrm>
            <a:off x="329616" y="5071730"/>
            <a:ext cx="8335920" cy="3296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D0C0E838-71E5-9509-9BCC-837E91AED3EE}"/>
              </a:ext>
            </a:extLst>
          </p:cNvPr>
          <p:cNvSpPr txBox="1"/>
          <p:nvPr/>
        </p:nvSpPr>
        <p:spPr>
          <a:xfrm>
            <a:off x="9622466" y="2505670"/>
            <a:ext cx="2275368" cy="1200329"/>
          </a:xfrm>
          <a:prstGeom prst="rect">
            <a:avLst/>
          </a:prstGeom>
          <a:noFill/>
        </p:spPr>
        <p:txBody>
          <a:bodyPr wrap="square">
            <a:spAutoFit/>
          </a:bodyPr>
          <a:lstStyle/>
          <a:p>
            <a:pPr algn="l"/>
            <a:r>
              <a:rPr lang="vi-VN" sz="2400" b="0" i="0">
                <a:solidFill>
                  <a:schemeClr val="bg1">
                    <a:lumMod val="85000"/>
                  </a:schemeClr>
                </a:solidFill>
                <a:effectLst/>
                <a:latin typeface="Linux Libertine"/>
              </a:rPr>
              <a:t>Danh sách quốc gia theo GDP năm  </a:t>
            </a:r>
            <a:r>
              <a:rPr lang="en-US" sz="2400" b="0" i="0">
                <a:solidFill>
                  <a:schemeClr val="bg1">
                    <a:lumMod val="85000"/>
                  </a:schemeClr>
                </a:solidFill>
                <a:effectLst/>
                <a:latin typeface="Linux Libertine"/>
              </a:rPr>
              <a:t>2022</a:t>
            </a:r>
            <a:endParaRPr lang="vi-VN" sz="2400" b="0" i="0">
              <a:solidFill>
                <a:schemeClr val="bg1">
                  <a:lumMod val="85000"/>
                </a:schemeClr>
              </a:solidFill>
              <a:effectLst/>
              <a:latin typeface="Linux Libertine"/>
            </a:endParaRPr>
          </a:p>
        </p:txBody>
      </p:sp>
    </p:spTree>
    <p:extLst>
      <p:ext uri="{BB962C8B-B14F-4D97-AF65-F5344CB8AC3E}">
        <p14:creationId xmlns:p14="http://schemas.microsoft.com/office/powerpoint/2010/main" val="2719687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Russia's Economy Is Becoming Heavily Dependent on Hydrocarbons | Warsaw  Institute">
            <a:extLst>
              <a:ext uri="{FF2B5EF4-FFF2-40B4-BE49-F238E27FC236}">
                <a16:creationId xmlns:a16="http://schemas.microsoft.com/office/drawing/2014/main" id="{4413CBF7-76F2-B3BA-C162-9B8F8C96B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81" name="Rectangle 112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78673FD-5FA7-F56E-17AB-566830B7BC5F}"/>
              </a:ext>
            </a:extLst>
          </p:cNvPr>
          <p:cNvSpPr>
            <a:spLocks noGrp="1"/>
          </p:cNvSpPr>
          <p:nvPr>
            <p:ph type="ctrTitle"/>
          </p:nvPr>
        </p:nvSpPr>
        <p:spPr>
          <a:xfrm>
            <a:off x="523875" y="5317240"/>
            <a:ext cx="11210925" cy="744836"/>
          </a:xfrm>
        </p:spPr>
        <p:txBody>
          <a:bodyPr vert="horz" lIns="91440" tIns="45720" rIns="91440" bIns="45720" rtlCol="0" anchor="ctr">
            <a:normAutofit fontScale="90000"/>
          </a:bodyPr>
          <a:lstStyle/>
          <a:p>
            <a:r>
              <a:rPr lang="en-US" sz="4800" b="1" dirty="0">
                <a:solidFill>
                  <a:schemeClr val="tx1">
                    <a:lumMod val="85000"/>
                    <a:lumOff val="15000"/>
                  </a:schemeClr>
                </a:solidFill>
              </a:rPr>
              <a:t>I. CÁC NGÀNH KINH TẾ</a:t>
            </a:r>
          </a:p>
        </p:txBody>
      </p:sp>
      <p:cxnSp>
        <p:nvCxnSpPr>
          <p:cNvPr id="11283" name="Straight Connector 112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85" name="Straight Connector 112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268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97205EE6-9650-1C48-4A62-1C03603D32A1}"/>
              </a:ext>
            </a:extLst>
          </p:cNvPr>
          <p:cNvSpPr txBox="1">
            <a:spLocks noGrp="1"/>
          </p:cNvSpPr>
          <p:nvPr>
            <p:ph type="title"/>
          </p:nvPr>
        </p:nvSpPr>
        <p:spPr>
          <a:xfrm>
            <a:off x="838200" y="365125"/>
            <a:ext cx="10515600" cy="6343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rPr>
              <a:t>I. CÁC NGÀNH KINH TẾ</a:t>
            </a:r>
            <a:endParaRPr lang="vi-VN" sz="3600" dirty="0">
              <a:solidFill>
                <a:schemeClr val="bg1">
                  <a:lumMod val="85000"/>
                </a:schemeClr>
              </a:solidFill>
              <a:latin typeface="Source Sans Pro Black" panose="020B0803030403020204" pitchFamily="34" charset="0"/>
              <a:ea typeface="Source Sans Pro Black" panose="020B0803030403020204" pitchFamily="34" charset="0"/>
              <a:cs typeface="Cascadia Mono SemiBold" panose="020B0609020000020004" pitchFamily="49" charset="0"/>
            </a:endParaRPr>
          </a:p>
        </p:txBody>
      </p:sp>
      <p:sp>
        <p:nvSpPr>
          <p:cNvPr id="5" name="Tiêu đề 1">
            <a:extLst>
              <a:ext uri="{FF2B5EF4-FFF2-40B4-BE49-F238E27FC236}">
                <a16:creationId xmlns:a16="http://schemas.microsoft.com/office/drawing/2014/main" id="{7168C2DB-852E-3732-9D5B-7D5228E34871}"/>
              </a:ext>
            </a:extLst>
          </p:cNvPr>
          <p:cNvSpPr txBox="1">
            <a:spLocks/>
          </p:cNvSpPr>
          <p:nvPr/>
        </p:nvSpPr>
        <p:spPr>
          <a:xfrm>
            <a:off x="974832" y="849031"/>
            <a:ext cx="11018694" cy="903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1.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Công</a:t>
            </a:r>
            <a:r>
              <a:rPr lang="en-US" altLang="vi-VN" sz="3200" b="1" dirty="0">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 </a:t>
            </a:r>
            <a:r>
              <a:rPr lang="en-US" altLang="vi-VN" sz="3200" b="1" dirty="0" err="1">
                <a:solidFill>
                  <a:schemeClr val="accent4">
                    <a:lumMod val="60000"/>
                    <a:lumOff val="40000"/>
                  </a:schemeClr>
                </a:solidFill>
                <a:latin typeface="Bahnschrift SemiBold" panose="020B0502040204020203" pitchFamily="34" charset="0"/>
                <a:ea typeface="Source Sans Pro Black" panose="020B0803030403020204" pitchFamily="34" charset="0"/>
                <a:cs typeface="Arial" panose="020B0604020202020204" pitchFamily="34" charset="0"/>
              </a:rPr>
              <a:t>nghiệp</a:t>
            </a:r>
            <a:endParaRPr lang="en-US" altLang="vi-VN" sz="3200" dirty="0">
              <a:solidFill>
                <a:schemeClr val="accent4">
                  <a:lumMod val="60000"/>
                  <a:lumOff val="40000"/>
                </a:schemeClr>
              </a:solidFill>
              <a:latin typeface="Bahnschrift SemiBold" panose="020B0502040204020203" pitchFamily="34" charset="0"/>
              <a:ea typeface="Times New Roman" panose="02020603050405020304" pitchFamily="18" charset="0"/>
              <a:cs typeface="Arial" panose="020B0604020202020204" pitchFamily="34" charset="0"/>
            </a:endParaRPr>
          </a:p>
        </p:txBody>
      </p:sp>
      <p:sp>
        <p:nvSpPr>
          <p:cNvPr id="2" name="Rectangle 1"/>
          <p:cNvSpPr/>
          <p:nvPr/>
        </p:nvSpPr>
        <p:spPr>
          <a:xfrm>
            <a:off x="415157" y="1598202"/>
            <a:ext cx="11361686" cy="5537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Thảo</a:t>
            </a:r>
            <a:r>
              <a:rPr lang="en-US" sz="3600" dirty="0">
                <a:solidFill>
                  <a:srgbClr val="FFFF00"/>
                </a:solidFill>
              </a:rPr>
              <a:t> </a:t>
            </a:r>
            <a:r>
              <a:rPr lang="en-US" sz="3600" dirty="0" err="1">
                <a:solidFill>
                  <a:srgbClr val="FFFF00"/>
                </a:solidFill>
              </a:rPr>
              <a:t>luận</a:t>
            </a:r>
            <a:r>
              <a:rPr lang="en-US" sz="3600" dirty="0">
                <a:solidFill>
                  <a:srgbClr val="FFFF00"/>
                </a:solidFill>
              </a:rPr>
              <a:t> </a:t>
            </a:r>
            <a:r>
              <a:rPr lang="en-US" sz="3600" dirty="0" err="1">
                <a:solidFill>
                  <a:srgbClr val="FFFF00"/>
                </a:solidFill>
              </a:rPr>
              <a:t>theo</a:t>
            </a:r>
            <a:r>
              <a:rPr lang="en-US" sz="3600" dirty="0">
                <a:solidFill>
                  <a:srgbClr val="FFFF00"/>
                </a:solidFill>
              </a:rPr>
              <a:t> </a:t>
            </a:r>
            <a:r>
              <a:rPr lang="en-US" sz="3600" dirty="0" err="1">
                <a:solidFill>
                  <a:srgbClr val="FFFF00"/>
                </a:solidFill>
              </a:rPr>
              <a:t>cặp</a:t>
            </a:r>
            <a:r>
              <a:rPr lang="en-US" sz="3600" dirty="0">
                <a:solidFill>
                  <a:srgbClr val="FFFF00"/>
                </a:solidFill>
              </a:rPr>
              <a:t> </a:t>
            </a:r>
            <a:r>
              <a:rPr lang="en-US" sz="3600" dirty="0" err="1">
                <a:solidFill>
                  <a:srgbClr val="FFFF00"/>
                </a:solidFill>
              </a:rPr>
              <a:t>để</a:t>
            </a:r>
            <a:r>
              <a:rPr lang="en-US" sz="3600" dirty="0">
                <a:solidFill>
                  <a:srgbClr val="FFFF00"/>
                </a:solidFill>
              </a:rPr>
              <a:t> </a:t>
            </a:r>
            <a:r>
              <a:rPr lang="en-US" sz="3600" dirty="0" err="1">
                <a:solidFill>
                  <a:srgbClr val="FFFF00"/>
                </a:solidFill>
              </a:rPr>
              <a:t>hoàn</a:t>
            </a:r>
            <a:r>
              <a:rPr lang="en-US" sz="3600" dirty="0">
                <a:solidFill>
                  <a:srgbClr val="FFFF00"/>
                </a:solidFill>
              </a:rPr>
              <a:t> </a:t>
            </a:r>
            <a:r>
              <a:rPr lang="en-US" sz="3600" dirty="0" err="1">
                <a:solidFill>
                  <a:srgbClr val="FFFF00"/>
                </a:solidFill>
              </a:rPr>
              <a:t>thành</a:t>
            </a:r>
            <a:r>
              <a:rPr lang="en-US" sz="3600" dirty="0">
                <a:solidFill>
                  <a:srgbClr val="FFFF00"/>
                </a:solidFill>
              </a:rPr>
              <a:t> </a:t>
            </a:r>
            <a:r>
              <a:rPr lang="en-US" sz="3600" dirty="0" err="1">
                <a:solidFill>
                  <a:srgbClr val="FFFF00"/>
                </a:solidFill>
              </a:rPr>
              <a:t>bảng</a:t>
            </a:r>
            <a:r>
              <a:rPr lang="en-US" sz="3600" dirty="0">
                <a:solidFill>
                  <a:srgbClr val="FFFF00"/>
                </a:solidFill>
              </a:rPr>
              <a:t> </a:t>
            </a:r>
            <a:r>
              <a:rPr lang="en-US" sz="3600" dirty="0" err="1">
                <a:solidFill>
                  <a:srgbClr val="FFFF00"/>
                </a:solidFill>
              </a:rPr>
              <a:t>sau</a:t>
            </a:r>
            <a:r>
              <a:rPr lang="en-US" sz="3600" dirty="0">
                <a:solidFill>
                  <a:srgbClr val="FFFF00"/>
                </a:solidFill>
              </a:rPr>
              <a:t>:</a:t>
            </a:r>
          </a:p>
        </p:txBody>
      </p:sp>
    </p:spTree>
    <p:extLst>
      <p:ext uri="{BB962C8B-B14F-4D97-AF65-F5344CB8AC3E}">
        <p14:creationId xmlns:p14="http://schemas.microsoft.com/office/powerpoint/2010/main" val="15832051"/>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TotalTime>
  <Words>2211</Words>
  <Application>Microsoft Office PowerPoint</Application>
  <PresentationFormat>Màn hình rộng</PresentationFormat>
  <Paragraphs>176</Paragraphs>
  <Slides>34</Slides>
  <Notes>0</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34</vt:i4>
      </vt:variant>
    </vt:vector>
  </HeadingPairs>
  <TitlesOfParts>
    <vt:vector size="44" baseType="lpstr">
      <vt:lpstr>Cascadia Mono SemiBold</vt:lpstr>
      <vt:lpstr>Linux Libertine</vt:lpstr>
      <vt:lpstr>Aharoni</vt:lpstr>
      <vt:lpstr>Arial</vt:lpstr>
      <vt:lpstr>Bahnschrift SemiBold</vt:lpstr>
      <vt:lpstr>Berlin Sans FB Demi</vt:lpstr>
      <vt:lpstr>Calibri</vt:lpstr>
      <vt:lpstr>Source Sans Pro Black</vt:lpstr>
      <vt:lpstr>Times New Roman</vt:lpstr>
      <vt:lpstr>Chủ đề Office</vt:lpstr>
      <vt:lpstr>Bản trình bày PowerPoint</vt:lpstr>
      <vt:lpstr>BÀI 21:  KINH TẾ  LIÊN BANG NGA</vt:lpstr>
      <vt:lpstr>Bản trình bày PowerPoint</vt:lpstr>
      <vt:lpstr>Bản trình bày PowerPoint</vt:lpstr>
      <vt:lpstr>Bản trình bày PowerPoint</vt:lpstr>
      <vt:lpstr>Bản trình bày PowerPoint</vt:lpstr>
      <vt:lpstr>Bản trình bày PowerPoint</vt:lpstr>
      <vt:lpstr>I. CÁC NGÀNH KINH TẾ</vt:lpstr>
      <vt:lpstr>I. CÁC NGÀNH KINH TẾ</vt:lpstr>
      <vt:lpstr>I. CÁC NGÀNH KINH TẾ</vt:lpstr>
      <vt:lpstr>I. CÁC NGÀNH KINH TẾ</vt:lpstr>
      <vt:lpstr>II. CÁC NGÀNH KINH TẾ</vt:lpstr>
      <vt:lpstr>II. CÁC NGÀNH KINH TẾ</vt:lpstr>
      <vt:lpstr>I. CÁC NGÀNH KINH TẾ</vt:lpstr>
      <vt:lpstr>Bản trình bày PowerPoint</vt:lpstr>
      <vt:lpstr>Bản trình bày PowerPoint</vt:lpstr>
      <vt:lpstr>I. CÁC NGÀNH KINH TẾ</vt:lpstr>
      <vt:lpstr>I. CÁC NGÀNH KINH TẾ</vt:lpstr>
      <vt:lpstr>I. CÁC NGÀNH KINH TẾ</vt:lpstr>
      <vt:lpstr>Bản trình bày PowerPoint</vt:lpstr>
      <vt:lpstr>I. CÁC NGÀNH KINH TẾ</vt:lpstr>
      <vt:lpstr>I. CÁC NGÀNH KINH TẾ</vt:lpstr>
      <vt:lpstr>I. CÁC NGÀNH KINH TẾ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QUAN HỆ NGA – VIỆT TRONG BỐI CẢNH QUỐC TẾ MỚI</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Liên Lưu Thu</dc:creator>
  <cp:lastModifiedBy>Việt Phạm Lê Hoài</cp:lastModifiedBy>
  <cp:revision>75</cp:revision>
  <dcterms:created xsi:type="dcterms:W3CDTF">2022-12-06T06:43:32Z</dcterms:created>
  <dcterms:modified xsi:type="dcterms:W3CDTF">2024-03-19T00:50:08Z</dcterms:modified>
</cp:coreProperties>
</file>