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1" r:id="rId5"/>
    <p:sldId id="262" r:id="rId6"/>
    <p:sldId id="263" r:id="rId7"/>
    <p:sldId id="283" r:id="rId8"/>
    <p:sldId id="264" r:id="rId9"/>
    <p:sldId id="266" r:id="rId10"/>
    <p:sldId id="276" r:id="rId11"/>
    <p:sldId id="269" r:id="rId12"/>
    <p:sldId id="270" r:id="rId13"/>
    <p:sldId id="271" r:id="rId14"/>
    <p:sldId id="272" r:id="rId15"/>
    <p:sldId id="273" r:id="rId16"/>
    <p:sldId id="275" r:id="rId17"/>
    <p:sldId id="274" r:id="rId18"/>
    <p:sldId id="278" r:id="rId19"/>
    <p:sldId id="279" r:id="rId20"/>
    <p:sldId id="280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&#217;NG%20HI&#7872;N%202019\T&#192;I%20LI&#7878;U%20CHUY&#202;N%20M&#212;N%202019\V&#7868;%20BI&#7874;U%20&#272;&#7890;%20TR&#202;N%20EXELL\BI&#7874;U%20&#272;&#7890;%2010%20HK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&#217;NG%20HI&#7872;N%202019\T&#192;I%20LI&#7878;U%20CHUY&#202;N%20M&#212;N%202019\V&#7868;%20BI&#7874;U%20&#272;&#7890;%20TR&#202;N%20EXELL\BI&#7874;U%20&#272;&#7890;%2010%20HK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H&#217;NG%20HI&#7872;N%202019\T&#192;I%20LI&#7878;U%20CHUY&#202;N%20M&#212;N%202019\V&#7868;%20BI&#7874;U%20&#272;&#7890;%20TR&#202;N%20EXELL\S&#7910;A%20TR&#202;N%20EXEL%20M&#7898;I%20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vi-VN" sz="2400" dirty="0"/>
              <a:t>THU NHẬP BÌNH QUÂN ĐẦU NGƯỜI/THÁNG CỦA CÁC VÙNG NƯỚC TA, NĂM </a:t>
            </a:r>
            <a:r>
              <a:rPr lang="en-US" sz="2400" dirty="0"/>
              <a:t>2019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Năm 2019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Sheet1!$C$5:$C$11</c:f>
              <c:strCache>
                <c:ptCount val="7"/>
                <c:pt idx="0">
                  <c:v>Cả nước</c:v>
                </c:pt>
                <c:pt idx="1">
                  <c:v>Đồng bằng Sông Hồng</c:v>
                </c:pt>
                <c:pt idx="2">
                  <c:v>Trung du miền núi Bắc Bộ</c:v>
                </c:pt>
                <c:pt idx="3">
                  <c:v>Bắc Trung Bộ và Nam Trung Bộ</c:v>
                </c:pt>
                <c:pt idx="4">
                  <c:v>Tây Nguyên</c:v>
                </c:pt>
                <c:pt idx="5">
                  <c:v>Đông Nam Bộ</c:v>
                </c:pt>
                <c:pt idx="6">
                  <c:v>Đồng bằng sông Cửu Long</c:v>
                </c:pt>
              </c:strCache>
            </c:strRef>
          </c:cat>
          <c:val>
            <c:numRef>
              <c:f>Sheet1!$D$5:$D$11</c:f>
              <c:numCache>
                <c:formatCode>General</c:formatCode>
                <c:ptCount val="7"/>
                <c:pt idx="0">
                  <c:v>4295</c:v>
                </c:pt>
                <c:pt idx="1">
                  <c:v>5191</c:v>
                </c:pt>
                <c:pt idx="2">
                  <c:v>2640</c:v>
                </c:pt>
                <c:pt idx="3">
                  <c:v>3331</c:v>
                </c:pt>
                <c:pt idx="4">
                  <c:v>3095</c:v>
                </c:pt>
                <c:pt idx="5">
                  <c:v>6280</c:v>
                </c:pt>
                <c:pt idx="6">
                  <c:v>3886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13-4947-94BF-B1CB827A95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9"/>
        <c:overlap val="-31"/>
        <c:axId val="1733922064"/>
        <c:axId val="1733914992"/>
      </c:barChart>
      <c:catAx>
        <c:axId val="173392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vi-VN"/>
          </a:p>
        </c:txPr>
        <c:crossAx val="1733914992"/>
        <c:crosses val="autoZero"/>
        <c:auto val="1"/>
        <c:lblAlgn val="ctr"/>
        <c:lblOffset val="100"/>
        <c:noMultiLvlLbl val="0"/>
      </c:catAx>
      <c:valAx>
        <c:axId val="173391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vi-VN"/>
          </a:p>
        </c:txPr>
        <c:crossAx val="173392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vi-V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45616997029113"/>
          <c:y val="0.11917563039333823"/>
          <c:w val="0.68606734120557744"/>
          <c:h val="0.816295591758448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Năm 2019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Sheet1!$C$5:$C$11</c:f>
              <c:strCache>
                <c:ptCount val="7"/>
                <c:pt idx="0">
                  <c:v>Cả nước</c:v>
                </c:pt>
                <c:pt idx="1">
                  <c:v>Đồng bằng Sông Hồng</c:v>
                </c:pt>
                <c:pt idx="2">
                  <c:v>Trung du miền núi Bắc Bộ</c:v>
                </c:pt>
                <c:pt idx="3">
                  <c:v>Bắc Trung Bộ và Nam Trung Bộ</c:v>
                </c:pt>
                <c:pt idx="4">
                  <c:v>Tây Nguyên</c:v>
                </c:pt>
                <c:pt idx="5">
                  <c:v>Đông Nam Bộ</c:v>
                </c:pt>
                <c:pt idx="6">
                  <c:v>Đồng bằng sông Cửu Long</c:v>
                </c:pt>
              </c:strCache>
            </c:strRef>
          </c:cat>
          <c:val>
            <c:numRef>
              <c:f>Sheet1!$D$5:$D$11</c:f>
              <c:numCache>
                <c:formatCode>General</c:formatCode>
                <c:ptCount val="7"/>
                <c:pt idx="0">
                  <c:v>4295</c:v>
                </c:pt>
                <c:pt idx="1">
                  <c:v>5191</c:v>
                </c:pt>
                <c:pt idx="2">
                  <c:v>2640</c:v>
                </c:pt>
                <c:pt idx="3">
                  <c:v>3331</c:v>
                </c:pt>
                <c:pt idx="4">
                  <c:v>3095</c:v>
                </c:pt>
                <c:pt idx="5">
                  <c:v>6280</c:v>
                </c:pt>
                <c:pt idx="6">
                  <c:v>3886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AE-47D6-9A34-4D9E0125B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1748683520"/>
        <c:axId val="1748676864"/>
      </c:barChart>
      <c:catAx>
        <c:axId val="1748683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vi-VN"/>
          </a:p>
        </c:txPr>
        <c:crossAx val="1748676864"/>
        <c:crosses val="autoZero"/>
        <c:auto val="1"/>
        <c:lblAlgn val="ctr"/>
        <c:lblOffset val="100"/>
        <c:noMultiLvlLbl val="0"/>
      </c:catAx>
      <c:valAx>
        <c:axId val="174867686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vi-VN"/>
          </a:p>
        </c:txPr>
        <c:crossAx val="174868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vi-V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(Triệu ha)</a:t>
            </a:r>
          </a:p>
        </c:rich>
      </c:tx>
      <c:layout>
        <c:manualLayout>
          <c:xMode val="edge"/>
          <c:yMode val="edge"/>
          <c:x val="2.1627098293881836E-2"/>
          <c:y val="1.6968738444762398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7319033283067051E-2"/>
          <c:y val="0.17627408814257198"/>
          <c:w val="0.81857459583969305"/>
          <c:h val="0.685321177720259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Sheet1!$B$42</c:f>
              <c:strCache>
                <c:ptCount val="1"/>
                <c:pt idx="0">
                  <c:v>Diện tích rừng tự nhiên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Sheet1!$C$41:$K$41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Sheet1!$C$42:$K$42</c:f>
              <c:numCache>
                <c:formatCode>General</c:formatCode>
                <c:ptCount val="9"/>
                <c:pt idx="0">
                  <c:v>10.199999999999999</c:v>
                </c:pt>
                <c:pt idx="3">
                  <c:v>10.3</c:v>
                </c:pt>
                <c:pt idx="5">
                  <c:v>10.3</c:v>
                </c:pt>
                <c:pt idx="8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20-4D7C-9E8E-188E23D44C26}"/>
            </c:ext>
          </c:extLst>
        </c:ser>
        <c:ser>
          <c:idx val="1"/>
          <c:order val="1"/>
          <c:tx>
            <c:strRef>
              <c:f>Sheet1!$B$43</c:f>
              <c:strCache>
                <c:ptCount val="1"/>
                <c:pt idx="0">
                  <c:v>Diện tích rừng trồng 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4.27807726813887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20-4D7C-9E8E-188E23D44C26}"/>
                </c:ext>
              </c:extLst>
            </c:dLbl>
            <c:dLbl>
              <c:idx val="3"/>
              <c:layout>
                <c:manualLayout>
                  <c:x val="2.3188410030976674E-3"/>
                  <c:y val="-3.56506439011573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20-4D7C-9E8E-188E23D44C26}"/>
                </c:ext>
              </c:extLst>
            </c:dLbl>
            <c:dLbl>
              <c:idx val="5"/>
              <c:layout>
                <c:manualLayout>
                  <c:x val="2.3188410030977524E-3"/>
                  <c:y val="-3.56506439011573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20-4D7C-9E8E-188E23D44C26}"/>
                </c:ext>
              </c:extLst>
            </c:dLbl>
            <c:dLbl>
              <c:idx val="8"/>
              <c:layout>
                <c:manualLayout>
                  <c:x val="0"/>
                  <c:y val="-5.347596585173598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20-4D7C-9E8E-188E23D44C26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Sheet1!$C$41:$K$41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Sheet1!$C$43:$K$43</c:f>
              <c:numCache>
                <c:formatCode>General</c:formatCode>
                <c:ptCount val="9"/>
                <c:pt idx="0">
                  <c:v>2.5</c:v>
                </c:pt>
                <c:pt idx="3">
                  <c:v>2.8</c:v>
                </c:pt>
                <c:pt idx="5">
                  <c:v>3.1</c:v>
                </c:pt>
                <c:pt idx="8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20-4D7C-9E8E-188E23D44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89704448"/>
        <c:axId val="88020032"/>
      </c:barChart>
      <c:catAx>
        <c:axId val="89704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(Năm)</a:t>
                </a:r>
              </a:p>
            </c:rich>
          </c:tx>
          <c:layout>
            <c:manualLayout>
              <c:xMode val="edge"/>
              <c:yMode val="edge"/>
              <c:x val="0.89846773851938888"/>
              <c:y val="0.8581426989760747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8020032"/>
        <c:crosses val="autoZero"/>
        <c:auto val="1"/>
        <c:lblAlgn val="ctr"/>
        <c:lblOffset val="100"/>
        <c:noMultiLvlLbl val="0"/>
      </c:catAx>
      <c:valAx>
        <c:axId val="88020032"/>
        <c:scaling>
          <c:orientation val="minMax"/>
          <c:max val="1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89704448"/>
        <c:crosses val="autoZero"/>
        <c:crossBetween val="between"/>
        <c:majorUnit val="3"/>
        <c:minorUnit val="0.4"/>
      </c:valAx>
      <c:spPr>
        <a:noFill/>
      </c:spPr>
    </c:plotArea>
    <c:legend>
      <c:legendPos val="b"/>
      <c:layout>
        <c:manualLayout>
          <c:xMode val="edge"/>
          <c:yMode val="edge"/>
          <c:x val="6.2173065603447278E-3"/>
          <c:y val="0.93050538470595023"/>
          <c:w val="0.89297423049391556"/>
          <c:h val="6.7217866340065296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00">
          <a:latin typeface="Times New Roman" pitchFamily="18" charset="0"/>
          <a:cs typeface="Times New Roman" pitchFamily="18" charset="0"/>
        </a:defRPr>
      </a:pPr>
      <a:endParaRPr lang="vi-V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76B80-0B3F-4C05-B6A8-1A00A93EBC2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1A586-5356-4B8C-AF0E-91636F70F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5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FD4A9-C143-4551-8B0D-1EF0653B81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3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7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85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2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1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9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6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5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5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0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62D24-9C68-4DF0-9799-B34B60234E0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92CFC-6012-43CA-AE70-43982D302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diendantmdt.com/forum/member.php?s=fe10db39ba31b090cc9926e52aca047e&amp;u=7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5" name="Picture 2" descr="http://dep.anh9.com/imgs/131015Hinh-nen-popowerpoint-tham-co-xanh-mu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2590800" y="1"/>
            <a:ext cx="77308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LÂM ĐỒNG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HUỲNH THÚC KHÁNG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570038"/>
            <a:ext cx="90678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</a:t>
            </a:r>
            <a:r>
              <a:rPr 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GIÁO VIÊN DẠY GIỎI CẤP </a:t>
            </a:r>
            <a:r>
              <a:rPr 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1000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ĐỊA 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3810000"/>
            <a:ext cx="70104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291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 thực  hiện : PHẠM THỊ BÍCH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291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</a:t>
            </a:r>
            <a:r>
              <a:rPr lang="vi-VN" sz="2800" b="1" dirty="0">
                <a:solidFill>
                  <a:srgbClr val="291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Lớp</a:t>
            </a:r>
            <a:r>
              <a:rPr lang="en-US" sz="2800" b="1" dirty="0">
                <a:solidFill>
                  <a:srgbClr val="291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291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12a4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5867400"/>
            <a:ext cx="3581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91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 HỌC: 20</a:t>
            </a:r>
            <a:r>
              <a:rPr lang="vi-VN" sz="2000" b="1" dirty="0">
                <a:solidFill>
                  <a:srgbClr val="291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r>
              <a:rPr lang="en-US" sz="2000" b="1" dirty="0">
                <a:solidFill>
                  <a:srgbClr val="291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- 20</a:t>
            </a:r>
            <a:r>
              <a:rPr lang="vi-VN" sz="2000" b="1" dirty="0">
                <a:solidFill>
                  <a:srgbClr val="291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21</a:t>
            </a:r>
            <a:endParaRPr lang="en-US" sz="2000" b="1" dirty="0">
              <a:solidFill>
                <a:srgbClr val="2910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14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nền mà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9"/>
          <a:stretch/>
        </p:blipFill>
        <p:spPr bwMode="auto">
          <a:xfrm>
            <a:off x="3810001" y="2022764"/>
            <a:ext cx="4900613" cy="47590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1423555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599" y="97992"/>
            <a:ext cx="11835063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/>
              <a:t>2. So sánh và nhận xét mức thu nhập bình quân đầu người/tháng giữa các vùng qua các năm.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2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512878"/>
              </p:ext>
            </p:extLst>
          </p:nvPr>
        </p:nvGraphicFramePr>
        <p:xfrm>
          <a:off x="128336" y="1187119"/>
          <a:ext cx="11871159" cy="5454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63599">
                  <a:extLst>
                    <a:ext uri="{9D8B030D-6E8A-4147-A177-3AD203B41FA5}">
                      <a16:colId xmlns:a16="http://schemas.microsoft.com/office/drawing/2014/main" val="268795566"/>
                    </a:ext>
                  </a:extLst>
                </a:gridCol>
                <a:gridCol w="1780674">
                  <a:extLst>
                    <a:ext uri="{9D8B030D-6E8A-4147-A177-3AD203B41FA5}">
                      <a16:colId xmlns:a16="http://schemas.microsoft.com/office/drawing/2014/main" val="716259431"/>
                    </a:ext>
                  </a:extLst>
                </a:gridCol>
                <a:gridCol w="2077453">
                  <a:extLst>
                    <a:ext uri="{9D8B030D-6E8A-4147-A177-3AD203B41FA5}">
                      <a16:colId xmlns:a16="http://schemas.microsoft.com/office/drawing/2014/main" val="3748241199"/>
                    </a:ext>
                  </a:extLst>
                </a:gridCol>
                <a:gridCol w="1749433">
                  <a:extLst>
                    <a:ext uri="{9D8B030D-6E8A-4147-A177-3AD203B41FA5}">
                      <a16:colId xmlns:a16="http://schemas.microsoft.com/office/drawing/2014/main" val="557882256"/>
                    </a:ext>
                  </a:extLst>
                </a:gridCol>
              </a:tblGrid>
              <a:tr h="1212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Năm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Vùng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085781"/>
                  </a:ext>
                </a:extLst>
              </a:tr>
              <a:tr h="606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Cả nước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100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Nhóm</a:t>
                      </a:r>
                      <a:r>
                        <a:rPr lang="vi-VN" sz="3200" baseline="0" dirty="0">
                          <a:latin typeface="+mj-lt"/>
                        </a:rPr>
                        <a:t> 1 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Nhóm</a:t>
                      </a:r>
                      <a:r>
                        <a:rPr lang="vi-VN" sz="3200" baseline="0" dirty="0">
                          <a:latin typeface="+mj-lt"/>
                        </a:rPr>
                        <a:t> 2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34636"/>
                  </a:ext>
                </a:extLst>
              </a:tr>
              <a:tr h="606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bằng Sông Hồng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767148"/>
                  </a:ext>
                </a:extLst>
              </a:tr>
              <a:tr h="606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 du miền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núi Bắc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286724"/>
                  </a:ext>
                </a:extLst>
              </a:tr>
              <a:tr h="606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Bắc Trung Bộ và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Nam Trung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835113"/>
                  </a:ext>
                </a:extLst>
              </a:tr>
              <a:tr h="606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Tây nguyên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049833"/>
                  </a:ext>
                </a:extLst>
              </a:tr>
              <a:tr h="606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Đông nam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419267"/>
                  </a:ext>
                </a:extLst>
              </a:tr>
              <a:tr h="606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Đồng bằng sông cửu long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53217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3509" y="78376"/>
            <a:ext cx="11560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Tính mức tăng trưởng thu nhập bình quân đầu người/ tháng của các vùng </a:t>
            </a:r>
          </a:p>
          <a:p>
            <a:r>
              <a:rPr lang="vi-VN" sz="2800" dirty="0">
                <a:latin typeface="+mj-lt"/>
              </a:rPr>
              <a:t>(đơn vị: %)								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9287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3509" y="78376"/>
            <a:ext cx="11560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Tính mức thu nhập bình quân đầu người/tháng của các vùng so với cả nước </a:t>
            </a:r>
          </a:p>
          <a:p>
            <a:r>
              <a:rPr lang="vi-VN" sz="2800" dirty="0">
                <a:latin typeface="+mj-lt"/>
              </a:rPr>
              <a:t>(cả nước = </a:t>
            </a:r>
            <a:r>
              <a:rPr lang="vi-VN" sz="2800">
                <a:latin typeface="+mj-lt"/>
              </a:rPr>
              <a:t>100%) đơn vị %</a:t>
            </a:r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								</a:t>
            </a:r>
            <a:endParaRPr lang="en-US" sz="2800" dirty="0"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548804"/>
              </p:ext>
            </p:extLst>
          </p:nvPr>
        </p:nvGraphicFramePr>
        <p:xfrm>
          <a:off x="97969" y="1213805"/>
          <a:ext cx="11901526" cy="5427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9622">
                  <a:extLst>
                    <a:ext uri="{9D8B030D-6E8A-4147-A177-3AD203B41FA5}">
                      <a16:colId xmlns:a16="http://schemas.microsoft.com/office/drawing/2014/main" val="268795566"/>
                    </a:ext>
                  </a:extLst>
                </a:gridCol>
                <a:gridCol w="1785229">
                  <a:extLst>
                    <a:ext uri="{9D8B030D-6E8A-4147-A177-3AD203B41FA5}">
                      <a16:colId xmlns:a16="http://schemas.microsoft.com/office/drawing/2014/main" val="716259431"/>
                    </a:ext>
                  </a:extLst>
                </a:gridCol>
                <a:gridCol w="2082767">
                  <a:extLst>
                    <a:ext uri="{9D8B030D-6E8A-4147-A177-3AD203B41FA5}">
                      <a16:colId xmlns:a16="http://schemas.microsoft.com/office/drawing/2014/main" val="3748241199"/>
                    </a:ext>
                  </a:extLst>
                </a:gridCol>
                <a:gridCol w="1753908">
                  <a:extLst>
                    <a:ext uri="{9D8B030D-6E8A-4147-A177-3AD203B41FA5}">
                      <a16:colId xmlns:a16="http://schemas.microsoft.com/office/drawing/2014/main" val="557882256"/>
                    </a:ext>
                  </a:extLst>
                </a:gridCol>
              </a:tblGrid>
              <a:tr h="1206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Năm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Vùng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085781"/>
                  </a:ext>
                </a:extLst>
              </a:tr>
              <a:tr h="603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Cả nước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100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100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100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34636"/>
                  </a:ext>
                </a:extLst>
              </a:tr>
              <a:tr h="603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bằng Sông Hồng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Nhóm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Nhóm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4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Nhóm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5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767148"/>
                  </a:ext>
                </a:extLst>
              </a:tr>
              <a:tr h="603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 du miền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núi Bắc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286724"/>
                  </a:ext>
                </a:extLst>
              </a:tr>
              <a:tr h="603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Bắc Trung Bộ và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Nam Trung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835113"/>
                  </a:ext>
                </a:extLst>
              </a:tr>
              <a:tr h="603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Tây nguyên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049833"/>
                  </a:ext>
                </a:extLst>
              </a:tr>
              <a:tr h="603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Đông nam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419267"/>
                  </a:ext>
                </a:extLst>
              </a:tr>
              <a:tr h="603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Đồng bằng sông cửu long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532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22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8376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Mức tăng trưởng thu nhập bình quân đầu người/ tháng của các vùng (đơn vị: %)								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71" y="608035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a. Nhận xét mức tăng trưởng thu nhập bình quân đầu người/ tháng của các vùng? </a:t>
            </a:r>
            <a:endParaRPr lang="en-US" sz="2800" dirty="0"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302966"/>
              </p:ext>
            </p:extLst>
          </p:nvPr>
        </p:nvGraphicFramePr>
        <p:xfrm>
          <a:off x="145236" y="657078"/>
          <a:ext cx="11886344" cy="5438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1611">
                  <a:extLst>
                    <a:ext uri="{9D8B030D-6E8A-4147-A177-3AD203B41FA5}">
                      <a16:colId xmlns:a16="http://schemas.microsoft.com/office/drawing/2014/main" val="268795566"/>
                    </a:ext>
                  </a:extLst>
                </a:gridCol>
                <a:gridCol w="1782952">
                  <a:extLst>
                    <a:ext uri="{9D8B030D-6E8A-4147-A177-3AD203B41FA5}">
                      <a16:colId xmlns:a16="http://schemas.microsoft.com/office/drawing/2014/main" val="716259431"/>
                    </a:ext>
                  </a:extLst>
                </a:gridCol>
                <a:gridCol w="2080110">
                  <a:extLst>
                    <a:ext uri="{9D8B030D-6E8A-4147-A177-3AD203B41FA5}">
                      <a16:colId xmlns:a16="http://schemas.microsoft.com/office/drawing/2014/main" val="3748241199"/>
                    </a:ext>
                  </a:extLst>
                </a:gridCol>
                <a:gridCol w="1751671">
                  <a:extLst>
                    <a:ext uri="{9D8B030D-6E8A-4147-A177-3AD203B41FA5}">
                      <a16:colId xmlns:a16="http://schemas.microsoft.com/office/drawing/2014/main" val="557882256"/>
                    </a:ext>
                  </a:extLst>
                </a:gridCol>
              </a:tblGrid>
              <a:tr h="1208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Năm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Vùng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085781"/>
                  </a:ext>
                </a:extLst>
              </a:tr>
              <a:tr h="6043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Cả nước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100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125,0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138,6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34636"/>
                  </a:ext>
                </a:extLst>
              </a:tr>
              <a:tr h="6043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bằng Sông Hồng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133,7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767148"/>
                  </a:ext>
                </a:extLst>
              </a:tr>
              <a:tr h="6043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 du miền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núi Bắc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125,0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134,5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286724"/>
                  </a:ext>
                </a:extLst>
              </a:tr>
              <a:tr h="6043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Bắc Trung Bộ và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Nam Trung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127,8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141,3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835113"/>
                  </a:ext>
                </a:extLst>
              </a:tr>
              <a:tr h="6043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Tây nguyên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122,4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130,8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049833"/>
                  </a:ext>
                </a:extLst>
              </a:tr>
              <a:tr h="6043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Đông nam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124,2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134,7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419267"/>
                  </a:ext>
                </a:extLst>
              </a:tr>
              <a:tr h="6043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Đồng bằng sông cửu long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129,0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139,9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532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567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9046" y="5922796"/>
            <a:ext cx="11560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b. So sánh mức chênh lệch thu nhập bình quân đầu người/tháng của các vùng so với cả nước</a:t>
            </a:r>
          </a:p>
          <a:p>
            <a:r>
              <a:rPr lang="vi-VN" sz="2800" dirty="0">
                <a:latin typeface="+mj-lt"/>
              </a:rPr>
              <a:t>								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674" y="-16042"/>
            <a:ext cx="11617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Tính mức thu nhập bình quân đầu người/tháng của các vùng so với cả nước </a:t>
            </a:r>
          </a:p>
          <a:p>
            <a:r>
              <a:rPr lang="vi-VN" sz="2800" dirty="0">
                <a:latin typeface="+mj-lt"/>
              </a:rPr>
              <a:t>(cả nước = 100%) đơn vị %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176628"/>
              </p:ext>
            </p:extLst>
          </p:nvPr>
        </p:nvGraphicFramePr>
        <p:xfrm>
          <a:off x="162137" y="941091"/>
          <a:ext cx="11776167" cy="4981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3479">
                  <a:extLst>
                    <a:ext uri="{9D8B030D-6E8A-4147-A177-3AD203B41FA5}">
                      <a16:colId xmlns:a16="http://schemas.microsoft.com/office/drawing/2014/main" val="268795566"/>
                    </a:ext>
                  </a:extLst>
                </a:gridCol>
                <a:gridCol w="1766425">
                  <a:extLst>
                    <a:ext uri="{9D8B030D-6E8A-4147-A177-3AD203B41FA5}">
                      <a16:colId xmlns:a16="http://schemas.microsoft.com/office/drawing/2014/main" val="716259431"/>
                    </a:ext>
                  </a:extLst>
                </a:gridCol>
                <a:gridCol w="2060829">
                  <a:extLst>
                    <a:ext uri="{9D8B030D-6E8A-4147-A177-3AD203B41FA5}">
                      <a16:colId xmlns:a16="http://schemas.microsoft.com/office/drawing/2014/main" val="3748241199"/>
                    </a:ext>
                  </a:extLst>
                </a:gridCol>
                <a:gridCol w="1735434">
                  <a:extLst>
                    <a:ext uri="{9D8B030D-6E8A-4147-A177-3AD203B41FA5}">
                      <a16:colId xmlns:a16="http://schemas.microsoft.com/office/drawing/2014/main" val="557882256"/>
                    </a:ext>
                  </a:extLst>
                </a:gridCol>
              </a:tblGrid>
              <a:tr h="1107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Năm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Vùng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085781"/>
                  </a:ext>
                </a:extLst>
              </a:tr>
              <a:tr h="553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Cả nước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100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100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100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34636"/>
                  </a:ext>
                </a:extLst>
              </a:tr>
              <a:tr h="553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bằng Sông Hồng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125,3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122,7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120,9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767148"/>
                  </a:ext>
                </a:extLst>
              </a:tr>
              <a:tr h="553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 du miền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núi Bắc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63,4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63,3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61,5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286724"/>
                  </a:ext>
                </a:extLst>
              </a:tr>
              <a:tr h="553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Bắc Trung Bộ và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Nam Trung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76,1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77,8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77,6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835113"/>
                  </a:ext>
                </a:extLst>
              </a:tr>
              <a:tr h="553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Tây nguyên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76,4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74,7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72,1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049833"/>
                  </a:ext>
                </a:extLst>
              </a:tr>
              <a:tr h="553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Đông nam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150,5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149,5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146,2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419267"/>
                  </a:ext>
                </a:extLst>
              </a:tr>
              <a:tr h="553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Đồng bằng sông cửu long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89,6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92,5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90,5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532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507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579"/>
            <a:ext cx="10515600" cy="501149"/>
          </a:xfrm>
        </p:spPr>
        <p:txBody>
          <a:bodyPr>
            <a:noAutofit/>
          </a:bodyPr>
          <a:lstStyle/>
          <a:p>
            <a:r>
              <a:rPr lang="vi-VN" sz="3200" dirty="0"/>
              <a:t>Đông Nam Bộ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hính quyền đô thị TP Hồ Chí Minh - Bài 2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3" y="657728"/>
            <a:ext cx="11525733" cy="605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2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579"/>
            <a:ext cx="10515600" cy="501149"/>
          </a:xfrm>
        </p:spPr>
        <p:txBody>
          <a:bodyPr>
            <a:noAutofit/>
          </a:bodyPr>
          <a:lstStyle/>
          <a:p>
            <a:r>
              <a:rPr lang="vi-VN" sz="3200" dirty="0"/>
              <a:t>Đồng bằng Sông Hồng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Đồng bằng sông Hồng là gì 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3" y="914400"/>
            <a:ext cx="11369211" cy="5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99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579"/>
            <a:ext cx="10515600" cy="501149"/>
          </a:xfrm>
        </p:spPr>
        <p:txBody>
          <a:bodyPr>
            <a:noAutofit/>
          </a:bodyPr>
          <a:lstStyle/>
          <a:p>
            <a:r>
              <a:rPr lang="vi-VN" sz="3200" dirty="0"/>
              <a:t>Đồng bằng Sông Cửu Long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Thể lệ Giải Báo chí về Đồng bằng sông Cửu Long năm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6" y="812214"/>
            <a:ext cx="11198225" cy="6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850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nền mà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419600" y="82694"/>
            <a:ext cx="3816350" cy="990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6485" y="2117557"/>
            <a:ext cx="10972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657728" y="3850098"/>
            <a:ext cx="786061" cy="4652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3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419600" y="82694"/>
            <a:ext cx="3816350" cy="990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1161" y="1196094"/>
            <a:ext cx="4301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228600" algn="l"/>
                <a:tab pos="1979930" algn="l"/>
                <a:tab pos="3599815" algn="l"/>
                <a:tab pos="5219700" algn="l"/>
              </a:tabLs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Cho bảng số liệu 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Trắc nghiệm Bảng, biểu đồ, bảng số liệu: Chọn dạng biểu đồ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1" y="1780869"/>
            <a:ext cx="11005828" cy="29194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801161" y="4558758"/>
            <a:ext cx="11005828" cy="210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2005 - 2015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       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       C.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       D.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5644" y="6201550"/>
            <a:ext cx="786061" cy="4652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ơi game pikachu online trên điện thoại - Game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81200" y="297833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NHANH TAY – NHANH MẮT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74979" y="1452425"/>
            <a:ext cx="8229600" cy="886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25382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993" y="367441"/>
            <a:ext cx="31781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Cho biểu đồ 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85570845"/>
              </p:ext>
            </p:extLst>
          </p:nvPr>
        </p:nvGraphicFramePr>
        <p:xfrm>
          <a:off x="3853328" y="64964"/>
          <a:ext cx="7603957" cy="4203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340106" y="4316920"/>
            <a:ext cx="118518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diện tích rừng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 đoạn 2005 – 2013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diện tích rừng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 đoạn 2005 – 2013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sự thay đổi diện tích rừng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 đoạn 2005 – 2013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diện tích rừng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 đoạn 2005 – 2013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607992"/>
            <a:ext cx="786061" cy="4652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6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nền mà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419600" y="82694"/>
            <a:ext cx="5257800" cy="990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MỞ RỘNG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905001"/>
            <a:ext cx="105156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457200">
              <a:lnSpc>
                <a:spcPct val="115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Học sinh làm việc cá nhân.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-457200">
              <a:lnSpc>
                <a:spcPct val="115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tập “Thu nhập bình quân đầu người ở địa phương có đặc điểm như thế nào? Theo em cần làm gì để tăng thu nhập bình quân đầu người/tháng trên của cả nước và địa phương”.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-457200">
              <a:lnSpc>
                <a:spcPct val="115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01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sau bài kiểm tra 45 phút 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-457200">
              <a:lnSpc>
                <a:spcPct val="115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Bài viết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323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22" y="1"/>
            <a:ext cx="11225462" cy="542257"/>
          </a:xfrm>
        </p:spPr>
        <p:txBody>
          <a:bodyPr>
            <a:normAutofit/>
          </a:bodyPr>
          <a:lstStyle/>
          <a:p>
            <a:r>
              <a:rPr lang="vi-VN" sz="2800" dirty="0"/>
              <a:t>Quan sát đoạn video và ghi nhớ nhanh các tỉnh xuất hiện trong video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 t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430" y="782890"/>
            <a:ext cx="10427370" cy="586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5" name="AutoShape 9"/>
          <p:cNvSpPr>
            <a:spLocks noChangeArrowheads="1"/>
          </p:cNvSpPr>
          <p:nvPr/>
        </p:nvSpPr>
        <p:spPr bwMode="gray">
          <a:xfrm>
            <a:off x="3048000" y="457200"/>
            <a:ext cx="6781800" cy="838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44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r>
              <a:rPr lang="en-US" sz="44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ĐỊA</a:t>
            </a:r>
            <a:r>
              <a:rPr lang="en-US" sz="44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LÍ</a:t>
            </a:r>
            <a:r>
              <a:rPr lang="en-US" sz="44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DÂN</a:t>
            </a:r>
            <a:r>
              <a:rPr lang="en-US" sz="44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CƯ</a:t>
            </a:r>
            <a:endParaRPr lang="en-US" sz="4400" b="1" dirty="0">
              <a:solidFill>
                <a:srgbClr val="CC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28"/>
          <p:cNvSpPr>
            <a:spLocks noChangeArrowheads="1"/>
          </p:cNvSpPr>
          <p:nvPr/>
        </p:nvSpPr>
        <p:spPr bwMode="auto">
          <a:xfrm>
            <a:off x="6705600" y="6477000"/>
            <a:ext cx="1905000" cy="190500"/>
          </a:xfrm>
          <a:prstGeom prst="rect">
            <a:avLst/>
          </a:prstGeom>
          <a:solidFill>
            <a:srgbClr val="EDF6F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 b="1" i="1">
              <a:latin typeface="Bienhoa" pitchFamily="2" charset="0"/>
            </a:endParaRPr>
          </a:p>
        </p:txBody>
      </p:sp>
      <p:sp>
        <p:nvSpPr>
          <p:cNvPr id="8197" name="Text Box 34"/>
          <p:cNvSpPr txBox="1">
            <a:spLocks noChangeArrowheads="1"/>
          </p:cNvSpPr>
          <p:nvPr/>
        </p:nvSpPr>
        <p:spPr bwMode="auto">
          <a:xfrm>
            <a:off x="2438400" y="1462088"/>
            <a:ext cx="76200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828800" y="482600"/>
            <a:ext cx="1066800" cy="1041400"/>
            <a:chOff x="12" y="97"/>
            <a:chExt cx="645" cy="656"/>
          </a:xfrm>
        </p:grpSpPr>
        <p:sp>
          <p:nvSpPr>
            <p:cNvPr id="16" name="Rectangle 26"/>
            <p:cNvSpPr>
              <a:spLocks noChangeArrowheads="1"/>
            </p:cNvSpPr>
            <p:nvPr/>
          </p:nvSpPr>
          <p:spPr bwMode="gray">
            <a:xfrm rot="2700000">
              <a:off x="97" y="179"/>
              <a:ext cx="478" cy="48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12" y="97"/>
              <a:ext cx="645" cy="656"/>
              <a:chOff x="12" y="109"/>
              <a:chExt cx="645" cy="656"/>
            </a:xfrm>
          </p:grpSpPr>
          <p:pic>
            <p:nvPicPr>
              <p:cNvPr id="8206" name="Picture 28" descr="mr.haibk's Avatar">
                <a:hlinkClick r:id="rId2"/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" y="109"/>
                <a:ext cx="645" cy="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7" name="Picture 29" descr="vietnammap0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2" y="235"/>
                <a:ext cx="245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8200" name="Picture 48" descr="smalborg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6324600"/>
            <a:ext cx="83820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01" name="Picture 50" descr="smalborg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0" y="238126"/>
            <a:ext cx="8566150" cy="219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548640" y="3048000"/>
            <a:ext cx="1124712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THỰC</a:t>
            </a:r>
            <a:r>
              <a:rPr lang="en-US" sz="40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HÀNH</a:t>
            </a:r>
            <a:endParaRPr lang="en-US" sz="4000" b="1" kern="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BIỂU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PHÂN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TÍCH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SỰ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PHÂN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HOÁ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VỀ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THU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NHẬP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BÌNH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QUÂN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THEO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ĐẦU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NGƯỜI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GIỮA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36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VÙNG</a:t>
            </a:r>
            <a:endParaRPr lang="en-US" sz="3600" b="1" kern="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24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16" y="299811"/>
            <a:ext cx="11679798" cy="719092"/>
          </a:xfrm>
        </p:spPr>
        <p:txBody>
          <a:bodyPr>
            <a:normAutofit/>
          </a:bodyPr>
          <a:lstStyle/>
          <a:p>
            <a:r>
              <a:rPr lang="vi-VN" sz="3200" b="1" dirty="0"/>
              <a:t>1. Xác định yêu cầu thực hành, nhận dạng biểu đồ 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" y="1203920"/>
            <a:ext cx="5547359" cy="4886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6846" y="1203920"/>
            <a:ext cx="6048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Tổng Thu nhập: 150 triệu/ năm </a:t>
            </a:r>
            <a:endParaRPr lang="en-US" sz="32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9909" y="2195155"/>
            <a:ext cx="603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Thu nhập bình quân đầu người/ năm</a:t>
            </a:r>
          </a:p>
          <a:p>
            <a:r>
              <a:rPr lang="vi-VN" sz="2800" dirty="0">
                <a:latin typeface="+mj-lt"/>
              </a:rPr>
              <a:t> = tổng thu nhập /người 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9910" y="3925530"/>
            <a:ext cx="603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Thu nhập bình quân đầu người/ tháng = tổng thu nhập /người /12 tháng.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038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3509" y="78376"/>
            <a:ext cx="11560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Cho bảng số liệu: Thu nhập bình quân đầu người/tháng theo các vùng</a:t>
            </a:r>
          </a:p>
          <a:p>
            <a:r>
              <a:rPr lang="vi-VN" sz="2800" dirty="0">
                <a:latin typeface="+mj-lt"/>
              </a:rPr>
              <a:t>								(Đơn vị: Nghìn đồng) 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509" y="5880724"/>
            <a:ext cx="11560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Vẽ biểu đồ thể hiện thu nhập bình quân đầu người/tháng giữa các vùng nước ta, năm 2019</a:t>
            </a:r>
            <a:endParaRPr lang="en-US" sz="2800" dirty="0">
              <a:latin typeface="+mj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66112"/>
              </p:ext>
            </p:extLst>
          </p:nvPr>
        </p:nvGraphicFramePr>
        <p:xfrm>
          <a:off x="158244" y="935646"/>
          <a:ext cx="11715894" cy="4945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1676">
                  <a:extLst>
                    <a:ext uri="{9D8B030D-6E8A-4147-A177-3AD203B41FA5}">
                      <a16:colId xmlns:a16="http://schemas.microsoft.com/office/drawing/2014/main" val="268795566"/>
                    </a:ext>
                  </a:extLst>
                </a:gridCol>
                <a:gridCol w="1757384">
                  <a:extLst>
                    <a:ext uri="{9D8B030D-6E8A-4147-A177-3AD203B41FA5}">
                      <a16:colId xmlns:a16="http://schemas.microsoft.com/office/drawing/2014/main" val="716259431"/>
                    </a:ext>
                  </a:extLst>
                </a:gridCol>
                <a:gridCol w="2050282">
                  <a:extLst>
                    <a:ext uri="{9D8B030D-6E8A-4147-A177-3AD203B41FA5}">
                      <a16:colId xmlns:a16="http://schemas.microsoft.com/office/drawing/2014/main" val="3748241199"/>
                    </a:ext>
                  </a:extLst>
                </a:gridCol>
                <a:gridCol w="1726552">
                  <a:extLst>
                    <a:ext uri="{9D8B030D-6E8A-4147-A177-3AD203B41FA5}">
                      <a16:colId xmlns:a16="http://schemas.microsoft.com/office/drawing/2014/main" val="557882256"/>
                    </a:ext>
                  </a:extLst>
                </a:gridCol>
              </a:tblGrid>
              <a:tr h="1098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Năm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Vùng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085781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Cả nước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3098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3874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4295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34636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bằng Sông Hồng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3883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4775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5191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767148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 du miền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núi Bắc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2452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2640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286724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Bắc Trung Bộ và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Nam Trung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3014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3331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835113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Tây nguyên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2895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3095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049833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Đông nam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4662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5792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6280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419267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Đồng bằng sông cửu long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2778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3585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3886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532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14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1372" y="916158"/>
            <a:ext cx="11560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Cho bảng số liệu: Thu nhập bình quân đầu người/tháng theo các vùng</a:t>
            </a:r>
          </a:p>
          <a:p>
            <a:r>
              <a:rPr lang="vi-VN" sz="2800" dirty="0">
                <a:latin typeface="+mj-lt"/>
              </a:rPr>
              <a:t>								(Đơn vị: Nghìn đồng) </a:t>
            </a:r>
            <a:endParaRPr lang="en-US" sz="2800" dirty="0">
              <a:latin typeface="+mj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3606"/>
              </p:ext>
            </p:extLst>
          </p:nvPr>
        </p:nvGraphicFramePr>
        <p:xfrm>
          <a:off x="158244" y="1962340"/>
          <a:ext cx="11715894" cy="4945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1676">
                  <a:extLst>
                    <a:ext uri="{9D8B030D-6E8A-4147-A177-3AD203B41FA5}">
                      <a16:colId xmlns:a16="http://schemas.microsoft.com/office/drawing/2014/main" val="268795566"/>
                    </a:ext>
                  </a:extLst>
                </a:gridCol>
                <a:gridCol w="1757384">
                  <a:extLst>
                    <a:ext uri="{9D8B030D-6E8A-4147-A177-3AD203B41FA5}">
                      <a16:colId xmlns:a16="http://schemas.microsoft.com/office/drawing/2014/main" val="716259431"/>
                    </a:ext>
                  </a:extLst>
                </a:gridCol>
                <a:gridCol w="2050282">
                  <a:extLst>
                    <a:ext uri="{9D8B030D-6E8A-4147-A177-3AD203B41FA5}">
                      <a16:colId xmlns:a16="http://schemas.microsoft.com/office/drawing/2014/main" val="3748241199"/>
                    </a:ext>
                  </a:extLst>
                </a:gridCol>
                <a:gridCol w="1726552">
                  <a:extLst>
                    <a:ext uri="{9D8B030D-6E8A-4147-A177-3AD203B41FA5}">
                      <a16:colId xmlns:a16="http://schemas.microsoft.com/office/drawing/2014/main" val="557882256"/>
                    </a:ext>
                  </a:extLst>
                </a:gridCol>
              </a:tblGrid>
              <a:tr h="1098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Năm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Vùng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085781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Cả nước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3098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3874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4295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34636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bằng Sông Hồng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3883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4775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5191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767148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 du miền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núi Bắc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2452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2640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286724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Bắc Trung Bộ và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Nam Trung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3014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3331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835113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Tây nguyên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2895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3095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049833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Đông nam bộ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4662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5792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6280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419267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Đồng bằng sông cửu long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2778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3585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3886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5321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8244" y="80210"/>
            <a:ext cx="11343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Hướng dẫn vẽ biểu đồ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0650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04086086"/>
              </p:ext>
            </p:extLst>
          </p:nvPr>
        </p:nvGraphicFramePr>
        <p:xfrm>
          <a:off x="866274" y="0"/>
          <a:ext cx="10138610" cy="6497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H="1" flipV="1">
            <a:off x="1716504" y="942930"/>
            <a:ext cx="32084" cy="39044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748588" y="4847429"/>
            <a:ext cx="95129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84419" y="593559"/>
            <a:ext cx="210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Nghìn đồng </a:t>
            </a:r>
            <a:endParaRPr lang="en-US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61557" y="4847429"/>
            <a:ext cx="93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Vùng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17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60926711"/>
              </p:ext>
            </p:extLst>
          </p:nvPr>
        </p:nvGraphicFramePr>
        <p:xfrm>
          <a:off x="-160421" y="495151"/>
          <a:ext cx="11309685" cy="6240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2534652" y="262099"/>
            <a:ext cx="9400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vi-VN" dirty="0"/>
              <a:t>THU NHẬP BÌNH QUÂN ĐẦU NGƯỜI/THÁNG CỦA CÁC VÙNG NƯỚC TA, NĂM </a:t>
            </a:r>
            <a:r>
              <a:rPr lang="en-US" dirty="0"/>
              <a:t>2019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395544" y="1077054"/>
            <a:ext cx="0" cy="5213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79502" y="6290738"/>
            <a:ext cx="70264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65095" y="677597"/>
            <a:ext cx="139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Vùng </a:t>
            </a:r>
            <a:endParaRPr lang="en-US" sz="2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40716" y="6358177"/>
            <a:ext cx="1604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Nghìn đồng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7335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1146</Words>
  <Application>Microsoft Office PowerPoint</Application>
  <PresentationFormat>Màn hình rộng</PresentationFormat>
  <Paragraphs>264</Paragraphs>
  <Slides>21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.VnTime</vt:lpstr>
      <vt:lpstr>Bienhoa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Quan sát đoạn video và ghi nhớ nhanh các tỉnh xuất hiện trong video</vt:lpstr>
      <vt:lpstr>Bản trình bày PowerPoint</vt:lpstr>
      <vt:lpstr>1. Xác định yêu cầu thực hành, nhận dạng biểu đồ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Đông Nam Bộ </vt:lpstr>
      <vt:lpstr>Đồng bằng Sông Hồng </vt:lpstr>
      <vt:lpstr>Đồng bằng Sông Cửu Long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Việt Phạm Lê Hoài</cp:lastModifiedBy>
  <cp:revision>28</cp:revision>
  <dcterms:created xsi:type="dcterms:W3CDTF">2021-01-25T09:34:54Z</dcterms:created>
  <dcterms:modified xsi:type="dcterms:W3CDTF">2024-01-12T07:54:32Z</dcterms:modified>
</cp:coreProperties>
</file>