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2"/>
  </p:notesMasterIdLst>
  <p:sldIdLst>
    <p:sldId id="337" r:id="rId2"/>
    <p:sldId id="336" r:id="rId3"/>
    <p:sldId id="428" r:id="rId4"/>
    <p:sldId id="429" r:id="rId5"/>
    <p:sldId id="430" r:id="rId6"/>
    <p:sldId id="431" r:id="rId7"/>
    <p:sldId id="432" r:id="rId8"/>
    <p:sldId id="433" r:id="rId9"/>
    <p:sldId id="434" r:id="rId10"/>
    <p:sldId id="435" r:id="rId11"/>
    <p:sldId id="436" r:id="rId12"/>
    <p:sldId id="437" r:id="rId13"/>
    <p:sldId id="380" r:id="rId14"/>
    <p:sldId id="439" r:id="rId15"/>
    <p:sldId id="440" r:id="rId16"/>
    <p:sldId id="441" r:id="rId17"/>
    <p:sldId id="442" r:id="rId18"/>
    <p:sldId id="392" r:id="rId19"/>
    <p:sldId id="444" r:id="rId20"/>
    <p:sldId id="457" r:id="rId21"/>
    <p:sldId id="445" r:id="rId22"/>
    <p:sldId id="411" r:id="rId23"/>
    <p:sldId id="447" r:id="rId24"/>
    <p:sldId id="448" r:id="rId25"/>
    <p:sldId id="449" r:id="rId26"/>
    <p:sldId id="450" r:id="rId27"/>
    <p:sldId id="451" r:id="rId28"/>
    <p:sldId id="452" r:id="rId29"/>
    <p:sldId id="453" r:id="rId30"/>
    <p:sldId id="454" r:id="rId31"/>
    <p:sldId id="455" r:id="rId32"/>
    <p:sldId id="456" r:id="rId33"/>
    <p:sldId id="424" r:id="rId34"/>
    <p:sldId id="459" r:id="rId35"/>
    <p:sldId id="460" r:id="rId36"/>
    <p:sldId id="461" r:id="rId37"/>
    <p:sldId id="462" r:id="rId38"/>
    <p:sldId id="463" r:id="rId39"/>
    <p:sldId id="464" r:id="rId40"/>
    <p:sldId id="466" r:id="rId41"/>
    <p:sldId id="467" r:id="rId42"/>
    <p:sldId id="443" r:id="rId43"/>
    <p:sldId id="386" r:id="rId44"/>
    <p:sldId id="469" r:id="rId45"/>
    <p:sldId id="353" r:id="rId46"/>
    <p:sldId id="419" r:id="rId47"/>
    <p:sldId id="470" r:id="rId48"/>
    <p:sldId id="468" r:id="rId49"/>
    <p:sldId id="357" r:id="rId50"/>
    <p:sldId id="375"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Verdana" panose="020B060403050404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996C4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63" d="100"/>
          <a:sy n="63" d="100"/>
        </p:scale>
        <p:origin x="7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B12E73-5E22-4C71-8606-7530016F16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EA97A7-7F76-4C1C-BD66-3D99EA08E46C}">
      <dgm:prSet/>
      <dgm:spPr/>
      <dgm:t>
        <a:bodyPr/>
        <a:lstStyle/>
        <a:p>
          <a:r>
            <a:rPr lang="vi-VN" dirty="0">
              <a:latin typeface="Times New Roman" panose="02020603050405020304" pitchFamily="18" charset="0"/>
              <a:cs typeface="Times New Roman" panose="02020603050405020304" pitchFamily="18" charset="0"/>
            </a:rPr>
            <a:t>1. Trình bày nhiệt độ phân bố theo vĩ độ</a:t>
          </a:r>
        </a:p>
        <a:p>
          <a:r>
            <a:rPr lang="vi-VN" dirty="0">
              <a:latin typeface="Times New Roman" panose="02020603050405020304" pitchFamily="18" charset="0"/>
              <a:cs typeface="Times New Roman" panose="02020603050405020304" pitchFamily="18" charset="0"/>
            </a:rPr>
            <a:t>2. Dựa vào thông tin mục a và bảng 9, hãy nhận xét về sự thay đổi nhiệt độ trung bình năm và biên độ nhiệt độ năm theo vĩ độ ở bán cầu Bắc.</a:t>
          </a:r>
          <a:endParaRPr lang="en-US" dirty="0">
            <a:latin typeface="Times New Roman" panose="02020603050405020304" pitchFamily="18" charset="0"/>
            <a:cs typeface="Times New Roman" panose="02020603050405020304" pitchFamily="18" charset="0"/>
          </a:endParaRPr>
        </a:p>
      </dgm:t>
    </dgm:pt>
    <dgm:pt modelId="{BE3944A3-1C75-426A-975A-282D97F9AF0B}" type="parTrans" cxnId="{7B9AF9D3-4DEE-47E1-BABF-403111F89E57}">
      <dgm:prSet/>
      <dgm:spPr/>
      <dgm:t>
        <a:bodyPr/>
        <a:lstStyle/>
        <a:p>
          <a:endParaRPr lang="en-US"/>
        </a:p>
      </dgm:t>
    </dgm:pt>
    <dgm:pt modelId="{D87C3EB4-D65F-4A73-A735-CF29BF1F530B}" type="sibTrans" cxnId="{7B9AF9D3-4DEE-47E1-BABF-403111F89E57}">
      <dgm:prSet/>
      <dgm:spPr/>
      <dgm:t>
        <a:bodyPr/>
        <a:lstStyle/>
        <a:p>
          <a:endParaRPr lang="en-US"/>
        </a:p>
      </dgm:t>
    </dgm:pt>
    <dgm:pt modelId="{ED2CF1D3-D7F0-4E66-8521-4AC8CDD1B906}">
      <dgm:prSet/>
      <dgm:spPr/>
      <dgm:t>
        <a:bodyPr/>
        <a:lstStyle/>
        <a:p>
          <a:r>
            <a:rPr lang="vi-VN" dirty="0">
              <a:latin typeface="Times New Roman" panose="02020603050405020304" pitchFamily="18" charset="0"/>
              <a:cs typeface="Times New Roman" panose="02020603050405020304" pitchFamily="18" charset="0"/>
            </a:rPr>
            <a:t>1. Trình bày nhiệt độ phân bố theo lục địa và đại dương.</a:t>
          </a:r>
        </a:p>
        <a:p>
          <a:r>
            <a:rPr lang="vi-VN" dirty="0">
              <a:latin typeface="Times New Roman" panose="02020603050405020304" pitchFamily="18" charset="0"/>
              <a:cs typeface="Times New Roman" panose="02020603050405020304" pitchFamily="18" charset="0"/>
            </a:rPr>
            <a:t>2. Dựa vào thông tin mục b và hình 9.2, hãy nhận xét và giải thích về sự thay đổi biên độ nhiệt độ ở các địa điểm nằm trên khoảng vĩ tuyến 52 độ Bắc.</a:t>
          </a:r>
          <a:endParaRPr lang="en-US" dirty="0">
            <a:latin typeface="Times New Roman" panose="02020603050405020304" pitchFamily="18" charset="0"/>
            <a:cs typeface="Times New Roman" panose="02020603050405020304" pitchFamily="18" charset="0"/>
          </a:endParaRPr>
        </a:p>
      </dgm:t>
    </dgm:pt>
    <dgm:pt modelId="{C8C237B8-08CB-42CF-80BB-B9554A831B12}" type="parTrans" cxnId="{3C2C6CCF-1975-46CF-A311-94B2AA165429}">
      <dgm:prSet/>
      <dgm:spPr/>
      <dgm:t>
        <a:bodyPr/>
        <a:lstStyle/>
        <a:p>
          <a:endParaRPr lang="en-US"/>
        </a:p>
      </dgm:t>
    </dgm:pt>
    <dgm:pt modelId="{3E90C507-2CD3-41E6-9639-F2E3FD6319C2}" type="sibTrans" cxnId="{3C2C6CCF-1975-46CF-A311-94B2AA165429}">
      <dgm:prSet/>
      <dgm:spPr/>
      <dgm:t>
        <a:bodyPr/>
        <a:lstStyle/>
        <a:p>
          <a:endParaRPr lang="en-US"/>
        </a:p>
      </dgm:t>
    </dgm:pt>
    <dgm:pt modelId="{B0EEEA0D-97F4-406C-A55C-DA66CEFE2BB0}">
      <dgm:prSet/>
      <dgm:spPr/>
      <dgm:t>
        <a:bodyPr/>
        <a:lstStyle/>
        <a:p>
          <a:r>
            <a:rPr lang="vi-VN" dirty="0">
              <a:latin typeface="Times New Roman" panose="02020603050405020304" pitchFamily="18" charset="0"/>
              <a:cs typeface="Times New Roman" panose="02020603050405020304" pitchFamily="18" charset="0"/>
            </a:rPr>
            <a:t>1. Trình bày nhiệt độ phân bố theo địa đình.</a:t>
          </a:r>
        </a:p>
        <a:p>
          <a:r>
            <a:rPr lang="vi-VN" dirty="0">
              <a:latin typeface="Times New Roman" panose="02020603050405020304" pitchFamily="18" charset="0"/>
              <a:cs typeface="Times New Roman" panose="02020603050405020304" pitchFamily="18" charset="0"/>
            </a:rPr>
            <a:t>2. </a:t>
          </a:r>
          <a:r>
            <a:rPr lang="fr-FR" dirty="0" err="1">
              <a:latin typeface="Times New Roman" panose="02020603050405020304" pitchFamily="18" charset="0"/>
              <a:cs typeface="Times New Roman" panose="02020603050405020304" pitchFamily="18" charset="0"/>
            </a:rPr>
            <a:t>Đọc</a:t>
          </a:r>
          <a:r>
            <a:rPr lang="vi-VN" dirty="0">
              <a:latin typeface="Times New Roman" panose="02020603050405020304" pitchFamily="18" charset="0"/>
              <a:cs typeface="Times New Roman" panose="02020603050405020304" pitchFamily="18" charset="0"/>
            </a:rPr>
            <a:t> thông tin mục c và hình 9.3 , trình bày sự thay đổi nhiệt độ không khí theo địa hình.</a:t>
          </a:r>
          <a:endParaRPr lang="en-US" dirty="0">
            <a:latin typeface="Times New Roman" panose="02020603050405020304" pitchFamily="18" charset="0"/>
            <a:cs typeface="Times New Roman" panose="02020603050405020304" pitchFamily="18" charset="0"/>
          </a:endParaRPr>
        </a:p>
      </dgm:t>
    </dgm:pt>
    <dgm:pt modelId="{8902C64C-D6BC-4F83-B757-658F643809A4}" type="parTrans" cxnId="{CAE5EE52-76B1-4A1D-8FC8-71E02AD0751B}">
      <dgm:prSet/>
      <dgm:spPr/>
      <dgm:t>
        <a:bodyPr/>
        <a:lstStyle/>
        <a:p>
          <a:endParaRPr lang="en-US"/>
        </a:p>
      </dgm:t>
    </dgm:pt>
    <dgm:pt modelId="{378C2E8D-04AA-45F5-A736-CFBA7F8A8E58}" type="sibTrans" cxnId="{CAE5EE52-76B1-4A1D-8FC8-71E02AD0751B}">
      <dgm:prSet/>
      <dgm:spPr/>
      <dgm:t>
        <a:bodyPr/>
        <a:lstStyle/>
        <a:p>
          <a:endParaRPr lang="en-US"/>
        </a:p>
      </dgm:t>
    </dgm:pt>
    <dgm:pt modelId="{9D26A2D7-C008-4FF9-A7F8-5EC855A24D11}" type="pres">
      <dgm:prSet presAssocID="{3AB12E73-5E22-4C71-8606-7530016F16D4}" presName="Name0" presStyleCnt="0">
        <dgm:presLayoutVars>
          <dgm:chMax val="7"/>
          <dgm:chPref val="7"/>
          <dgm:dir/>
        </dgm:presLayoutVars>
      </dgm:prSet>
      <dgm:spPr/>
    </dgm:pt>
    <dgm:pt modelId="{84114EE9-4940-4589-B8F5-973AD977D346}" type="pres">
      <dgm:prSet presAssocID="{3AB12E73-5E22-4C71-8606-7530016F16D4}" presName="Name1" presStyleCnt="0"/>
      <dgm:spPr/>
    </dgm:pt>
    <dgm:pt modelId="{85CD4088-845C-4B1A-BF79-5A81ECE3F98A}" type="pres">
      <dgm:prSet presAssocID="{3AB12E73-5E22-4C71-8606-7530016F16D4}" presName="cycle" presStyleCnt="0"/>
      <dgm:spPr/>
    </dgm:pt>
    <dgm:pt modelId="{4F22AC23-007C-429D-ACBB-5CC718F783C2}" type="pres">
      <dgm:prSet presAssocID="{3AB12E73-5E22-4C71-8606-7530016F16D4}" presName="srcNode" presStyleLbl="node1" presStyleIdx="0" presStyleCnt="3"/>
      <dgm:spPr/>
    </dgm:pt>
    <dgm:pt modelId="{7B6C7FA5-4914-4B05-8A6E-2F381E3336F1}" type="pres">
      <dgm:prSet presAssocID="{3AB12E73-5E22-4C71-8606-7530016F16D4}" presName="conn" presStyleLbl="parChTrans1D2" presStyleIdx="0" presStyleCnt="1"/>
      <dgm:spPr/>
    </dgm:pt>
    <dgm:pt modelId="{4A45CA08-BBA1-4D58-BD67-414F838A54BD}" type="pres">
      <dgm:prSet presAssocID="{3AB12E73-5E22-4C71-8606-7530016F16D4}" presName="extraNode" presStyleLbl="node1" presStyleIdx="0" presStyleCnt="3"/>
      <dgm:spPr/>
    </dgm:pt>
    <dgm:pt modelId="{1A0DB62C-93F8-4B4E-A538-A76628AF844B}" type="pres">
      <dgm:prSet presAssocID="{3AB12E73-5E22-4C71-8606-7530016F16D4}" presName="dstNode" presStyleLbl="node1" presStyleIdx="0" presStyleCnt="3"/>
      <dgm:spPr/>
    </dgm:pt>
    <dgm:pt modelId="{12260756-0CA9-4083-A353-BB14B380C205}" type="pres">
      <dgm:prSet presAssocID="{74EA97A7-7F76-4C1C-BD66-3D99EA08E46C}" presName="text_1" presStyleLbl="node1" presStyleIdx="0" presStyleCnt="3">
        <dgm:presLayoutVars>
          <dgm:bulletEnabled val="1"/>
        </dgm:presLayoutVars>
      </dgm:prSet>
      <dgm:spPr/>
    </dgm:pt>
    <dgm:pt modelId="{C1E3EABB-CBCB-453A-B8BE-38FF7BFA311F}" type="pres">
      <dgm:prSet presAssocID="{74EA97A7-7F76-4C1C-BD66-3D99EA08E46C}" presName="accent_1" presStyleCnt="0"/>
      <dgm:spPr/>
    </dgm:pt>
    <dgm:pt modelId="{0D656D40-EB04-4F7E-9009-BB594573C357}" type="pres">
      <dgm:prSet presAssocID="{74EA97A7-7F76-4C1C-BD66-3D99EA08E46C}" presName="accentRepeatNode" presStyleLbl="solidFgAcc1" presStyleIdx="0" presStyleCnt="3"/>
      <dgm:spPr/>
    </dgm:pt>
    <dgm:pt modelId="{35227423-AF6A-4181-919D-0ED6E8287EB7}" type="pres">
      <dgm:prSet presAssocID="{ED2CF1D3-D7F0-4E66-8521-4AC8CDD1B906}" presName="text_2" presStyleLbl="node1" presStyleIdx="1" presStyleCnt="3">
        <dgm:presLayoutVars>
          <dgm:bulletEnabled val="1"/>
        </dgm:presLayoutVars>
      </dgm:prSet>
      <dgm:spPr/>
    </dgm:pt>
    <dgm:pt modelId="{170746F1-A404-46A4-8E55-5BFC18702DAE}" type="pres">
      <dgm:prSet presAssocID="{ED2CF1D3-D7F0-4E66-8521-4AC8CDD1B906}" presName="accent_2" presStyleCnt="0"/>
      <dgm:spPr/>
    </dgm:pt>
    <dgm:pt modelId="{34DE9A5B-CF82-4D31-A9CB-3E694107EAFB}" type="pres">
      <dgm:prSet presAssocID="{ED2CF1D3-D7F0-4E66-8521-4AC8CDD1B906}" presName="accentRepeatNode" presStyleLbl="solidFgAcc1" presStyleIdx="1" presStyleCnt="3"/>
      <dgm:spPr/>
    </dgm:pt>
    <dgm:pt modelId="{63DB6DFE-E69D-409F-A1E3-5330211073FD}" type="pres">
      <dgm:prSet presAssocID="{B0EEEA0D-97F4-406C-A55C-DA66CEFE2BB0}" presName="text_3" presStyleLbl="node1" presStyleIdx="2" presStyleCnt="3">
        <dgm:presLayoutVars>
          <dgm:bulletEnabled val="1"/>
        </dgm:presLayoutVars>
      </dgm:prSet>
      <dgm:spPr/>
    </dgm:pt>
    <dgm:pt modelId="{3907DD97-B238-4E1A-9204-1A8335F0953B}" type="pres">
      <dgm:prSet presAssocID="{B0EEEA0D-97F4-406C-A55C-DA66CEFE2BB0}" presName="accent_3" presStyleCnt="0"/>
      <dgm:spPr/>
    </dgm:pt>
    <dgm:pt modelId="{FE323737-8382-4070-A059-18498166701D}" type="pres">
      <dgm:prSet presAssocID="{B0EEEA0D-97F4-406C-A55C-DA66CEFE2BB0}" presName="accentRepeatNode" presStyleLbl="solidFgAcc1" presStyleIdx="2" presStyleCnt="3"/>
      <dgm:spPr/>
    </dgm:pt>
  </dgm:ptLst>
  <dgm:cxnLst>
    <dgm:cxn modelId="{83721928-DAB6-45B7-B1FA-FB04542CAF9F}" type="presOf" srcId="{D87C3EB4-D65F-4A73-A735-CF29BF1F530B}" destId="{7B6C7FA5-4914-4B05-8A6E-2F381E3336F1}" srcOrd="0" destOrd="0" presId="urn:microsoft.com/office/officeart/2008/layout/VerticalCurvedList"/>
    <dgm:cxn modelId="{1A16C343-F9AD-4B24-848C-1A70EF59EDD4}" type="presOf" srcId="{ED2CF1D3-D7F0-4E66-8521-4AC8CDD1B906}" destId="{35227423-AF6A-4181-919D-0ED6E8287EB7}" srcOrd="0" destOrd="0" presId="urn:microsoft.com/office/officeart/2008/layout/VerticalCurvedList"/>
    <dgm:cxn modelId="{CAE5EE52-76B1-4A1D-8FC8-71E02AD0751B}" srcId="{3AB12E73-5E22-4C71-8606-7530016F16D4}" destId="{B0EEEA0D-97F4-406C-A55C-DA66CEFE2BB0}" srcOrd="2" destOrd="0" parTransId="{8902C64C-D6BC-4F83-B757-658F643809A4}" sibTransId="{378C2E8D-04AA-45F5-A736-CFBA7F8A8E58}"/>
    <dgm:cxn modelId="{3DEA608E-A5AD-4DA0-BE2B-288A32C9FC01}" type="presOf" srcId="{74EA97A7-7F76-4C1C-BD66-3D99EA08E46C}" destId="{12260756-0CA9-4083-A353-BB14B380C205}" srcOrd="0" destOrd="0" presId="urn:microsoft.com/office/officeart/2008/layout/VerticalCurvedList"/>
    <dgm:cxn modelId="{3C2C6CCF-1975-46CF-A311-94B2AA165429}" srcId="{3AB12E73-5E22-4C71-8606-7530016F16D4}" destId="{ED2CF1D3-D7F0-4E66-8521-4AC8CDD1B906}" srcOrd="1" destOrd="0" parTransId="{C8C237B8-08CB-42CF-80BB-B9554A831B12}" sibTransId="{3E90C507-2CD3-41E6-9639-F2E3FD6319C2}"/>
    <dgm:cxn modelId="{5B7F2DD1-8368-4505-A2D4-D75BC8ADB2D0}" type="presOf" srcId="{B0EEEA0D-97F4-406C-A55C-DA66CEFE2BB0}" destId="{63DB6DFE-E69D-409F-A1E3-5330211073FD}" srcOrd="0" destOrd="0" presId="urn:microsoft.com/office/officeart/2008/layout/VerticalCurvedList"/>
    <dgm:cxn modelId="{7B9AF9D3-4DEE-47E1-BABF-403111F89E57}" srcId="{3AB12E73-5E22-4C71-8606-7530016F16D4}" destId="{74EA97A7-7F76-4C1C-BD66-3D99EA08E46C}" srcOrd="0" destOrd="0" parTransId="{BE3944A3-1C75-426A-975A-282D97F9AF0B}" sibTransId="{D87C3EB4-D65F-4A73-A735-CF29BF1F530B}"/>
    <dgm:cxn modelId="{D73130F8-2EF5-4352-9F40-E9454E1DFCD9}" type="presOf" srcId="{3AB12E73-5E22-4C71-8606-7530016F16D4}" destId="{9D26A2D7-C008-4FF9-A7F8-5EC855A24D11}" srcOrd="0" destOrd="0" presId="urn:microsoft.com/office/officeart/2008/layout/VerticalCurvedList"/>
    <dgm:cxn modelId="{FE1E59C5-9B61-43E0-BEF3-440A82889360}" type="presParOf" srcId="{9D26A2D7-C008-4FF9-A7F8-5EC855A24D11}" destId="{84114EE9-4940-4589-B8F5-973AD977D346}" srcOrd="0" destOrd="0" presId="urn:microsoft.com/office/officeart/2008/layout/VerticalCurvedList"/>
    <dgm:cxn modelId="{D6B58AA5-3460-48A0-B706-BF8B0436B45E}" type="presParOf" srcId="{84114EE9-4940-4589-B8F5-973AD977D346}" destId="{85CD4088-845C-4B1A-BF79-5A81ECE3F98A}" srcOrd="0" destOrd="0" presId="urn:microsoft.com/office/officeart/2008/layout/VerticalCurvedList"/>
    <dgm:cxn modelId="{212502A0-4E30-4EE7-B625-DAD26A511E25}" type="presParOf" srcId="{85CD4088-845C-4B1A-BF79-5A81ECE3F98A}" destId="{4F22AC23-007C-429D-ACBB-5CC718F783C2}" srcOrd="0" destOrd="0" presId="urn:microsoft.com/office/officeart/2008/layout/VerticalCurvedList"/>
    <dgm:cxn modelId="{CFD78348-666A-4F04-A9F3-B1F55B98C5DF}" type="presParOf" srcId="{85CD4088-845C-4B1A-BF79-5A81ECE3F98A}" destId="{7B6C7FA5-4914-4B05-8A6E-2F381E3336F1}" srcOrd="1" destOrd="0" presId="urn:microsoft.com/office/officeart/2008/layout/VerticalCurvedList"/>
    <dgm:cxn modelId="{55B115C2-75F4-4ED4-BC3F-18035C5682C9}" type="presParOf" srcId="{85CD4088-845C-4B1A-BF79-5A81ECE3F98A}" destId="{4A45CA08-BBA1-4D58-BD67-414F838A54BD}" srcOrd="2" destOrd="0" presId="urn:microsoft.com/office/officeart/2008/layout/VerticalCurvedList"/>
    <dgm:cxn modelId="{3271AEFF-F0E6-4025-A53C-119F80199890}" type="presParOf" srcId="{85CD4088-845C-4B1A-BF79-5A81ECE3F98A}" destId="{1A0DB62C-93F8-4B4E-A538-A76628AF844B}" srcOrd="3" destOrd="0" presId="urn:microsoft.com/office/officeart/2008/layout/VerticalCurvedList"/>
    <dgm:cxn modelId="{0C7F6DD6-909F-4D9D-8736-CDD51DDAA8EE}" type="presParOf" srcId="{84114EE9-4940-4589-B8F5-973AD977D346}" destId="{12260756-0CA9-4083-A353-BB14B380C205}" srcOrd="1" destOrd="0" presId="urn:microsoft.com/office/officeart/2008/layout/VerticalCurvedList"/>
    <dgm:cxn modelId="{6D01B858-E556-42C2-A77B-E057903D98D5}" type="presParOf" srcId="{84114EE9-4940-4589-B8F5-973AD977D346}" destId="{C1E3EABB-CBCB-453A-B8BE-38FF7BFA311F}" srcOrd="2" destOrd="0" presId="urn:microsoft.com/office/officeart/2008/layout/VerticalCurvedList"/>
    <dgm:cxn modelId="{F6D2D251-EFB7-46E2-8AB1-2D3417200635}" type="presParOf" srcId="{C1E3EABB-CBCB-453A-B8BE-38FF7BFA311F}" destId="{0D656D40-EB04-4F7E-9009-BB594573C357}" srcOrd="0" destOrd="0" presId="urn:microsoft.com/office/officeart/2008/layout/VerticalCurvedList"/>
    <dgm:cxn modelId="{BB17DA79-BBA6-4E1F-9DAB-3D29145B85BD}" type="presParOf" srcId="{84114EE9-4940-4589-B8F5-973AD977D346}" destId="{35227423-AF6A-4181-919D-0ED6E8287EB7}" srcOrd="3" destOrd="0" presId="urn:microsoft.com/office/officeart/2008/layout/VerticalCurvedList"/>
    <dgm:cxn modelId="{132338B2-6860-49FF-AC3D-7F9B1E1DFE88}" type="presParOf" srcId="{84114EE9-4940-4589-B8F5-973AD977D346}" destId="{170746F1-A404-46A4-8E55-5BFC18702DAE}" srcOrd="4" destOrd="0" presId="urn:microsoft.com/office/officeart/2008/layout/VerticalCurvedList"/>
    <dgm:cxn modelId="{174EDAD9-9E8A-495A-AD4E-FB485C261240}" type="presParOf" srcId="{170746F1-A404-46A4-8E55-5BFC18702DAE}" destId="{34DE9A5B-CF82-4D31-A9CB-3E694107EAFB}" srcOrd="0" destOrd="0" presId="urn:microsoft.com/office/officeart/2008/layout/VerticalCurvedList"/>
    <dgm:cxn modelId="{B5F7AB5B-A7B7-43FF-B935-429C657BC859}" type="presParOf" srcId="{84114EE9-4940-4589-B8F5-973AD977D346}" destId="{63DB6DFE-E69D-409F-A1E3-5330211073FD}" srcOrd="5" destOrd="0" presId="urn:microsoft.com/office/officeart/2008/layout/VerticalCurvedList"/>
    <dgm:cxn modelId="{11067007-86B9-4F47-BCA7-9BDC393B0268}" type="presParOf" srcId="{84114EE9-4940-4589-B8F5-973AD977D346}" destId="{3907DD97-B238-4E1A-9204-1A8335F0953B}" srcOrd="6" destOrd="0" presId="urn:microsoft.com/office/officeart/2008/layout/VerticalCurvedList"/>
    <dgm:cxn modelId="{441FF2F2-4492-4D70-943C-BDD360D0DFAD}" type="presParOf" srcId="{3907DD97-B238-4E1A-9204-1A8335F0953B}" destId="{FE323737-8382-4070-A059-18498166701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8E6E09-290A-4B2D-8C70-265E09DCF05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7A2184D-60D3-482A-9DBA-9060E21174AB}">
      <dgm:prSet phldrT="[Text]"/>
      <dgm:spPr/>
      <dgm:t>
        <a:bodyPr/>
        <a:lstStyle/>
        <a:p>
          <a:r>
            <a:rPr lang="vi-VN" dirty="0"/>
            <a:t>Gió Mậu dịch</a:t>
          </a:r>
          <a:endParaRPr lang="en-US" dirty="0"/>
        </a:p>
      </dgm:t>
    </dgm:pt>
    <dgm:pt modelId="{9F6F30AE-FED0-499E-A200-4E670CD80663}" type="parTrans" cxnId="{478ACD12-8A9C-4B9A-A7C0-FA6E1D276CCE}">
      <dgm:prSet/>
      <dgm:spPr/>
      <dgm:t>
        <a:bodyPr/>
        <a:lstStyle/>
        <a:p>
          <a:endParaRPr lang="en-US"/>
        </a:p>
      </dgm:t>
    </dgm:pt>
    <dgm:pt modelId="{0480AA88-349E-4FD4-879C-8EDFF3FEE9EA}" type="sibTrans" cxnId="{478ACD12-8A9C-4B9A-A7C0-FA6E1D276CCE}">
      <dgm:prSet/>
      <dgm:spPr/>
      <dgm:t>
        <a:bodyPr/>
        <a:lstStyle/>
        <a:p>
          <a:endParaRPr lang="en-US"/>
        </a:p>
      </dgm:t>
    </dgm:pt>
    <dgm:pt modelId="{2B75018E-F013-4C32-B495-40AB9299BAB1}">
      <dgm:prSet phldrT="[Text]"/>
      <dgm:spPr/>
      <dgm:t>
        <a:bodyPr/>
        <a:lstStyle/>
        <a:p>
          <a:r>
            <a:rPr lang="vi-VN" dirty="0"/>
            <a:t>Gió Tây ôn đới</a:t>
          </a:r>
          <a:endParaRPr lang="en-US" dirty="0"/>
        </a:p>
      </dgm:t>
    </dgm:pt>
    <dgm:pt modelId="{76B92B62-B0D7-44BD-AD2E-E080AAD6D0E7}" type="parTrans" cxnId="{4D109953-C714-4CE6-A886-EFE039FBA03D}">
      <dgm:prSet/>
      <dgm:spPr/>
      <dgm:t>
        <a:bodyPr/>
        <a:lstStyle/>
        <a:p>
          <a:endParaRPr lang="en-US"/>
        </a:p>
      </dgm:t>
    </dgm:pt>
    <dgm:pt modelId="{27BCE41B-1135-46E9-B998-E9D4581A8D0E}" type="sibTrans" cxnId="{4D109953-C714-4CE6-A886-EFE039FBA03D}">
      <dgm:prSet/>
      <dgm:spPr/>
      <dgm:t>
        <a:bodyPr/>
        <a:lstStyle/>
        <a:p>
          <a:endParaRPr lang="en-US"/>
        </a:p>
      </dgm:t>
    </dgm:pt>
    <dgm:pt modelId="{042A76A8-7388-44AC-9BD0-1679C952F8FE}">
      <dgm:prSet phldrT="[Text]"/>
      <dgm:spPr/>
      <dgm:t>
        <a:bodyPr/>
        <a:lstStyle/>
        <a:p>
          <a:r>
            <a:rPr lang="vi-VN" b="1" dirty="0"/>
            <a:t>Gió mùa</a:t>
          </a:r>
          <a:endParaRPr lang="en-US" b="1" dirty="0"/>
        </a:p>
      </dgm:t>
    </dgm:pt>
    <dgm:pt modelId="{5BCC30BA-1339-44B2-A583-B793136BAD4A}" type="sibTrans" cxnId="{766163D6-FA56-47BE-BC13-C3FEEBB812A0}">
      <dgm:prSet/>
      <dgm:spPr/>
      <dgm:t>
        <a:bodyPr/>
        <a:lstStyle/>
        <a:p>
          <a:endParaRPr lang="en-US"/>
        </a:p>
      </dgm:t>
    </dgm:pt>
    <dgm:pt modelId="{100F9DF8-0901-43C1-91F4-D066384631A5}" type="parTrans" cxnId="{766163D6-FA56-47BE-BC13-C3FEEBB812A0}">
      <dgm:prSet/>
      <dgm:spPr/>
      <dgm:t>
        <a:bodyPr/>
        <a:lstStyle/>
        <a:p>
          <a:endParaRPr lang="en-US"/>
        </a:p>
      </dgm:t>
    </dgm:pt>
    <dgm:pt modelId="{2444D27E-EC55-4627-97E8-185CB3B1E752}" type="pres">
      <dgm:prSet presAssocID="{818E6E09-290A-4B2D-8C70-265E09DCF05F}" presName="Name0" presStyleCnt="0">
        <dgm:presLayoutVars>
          <dgm:chMax val="11"/>
          <dgm:chPref val="11"/>
          <dgm:dir/>
          <dgm:resizeHandles/>
        </dgm:presLayoutVars>
      </dgm:prSet>
      <dgm:spPr/>
    </dgm:pt>
    <dgm:pt modelId="{8FD35242-1988-41EA-AE11-896F8CD3E273}" type="pres">
      <dgm:prSet presAssocID="{042A76A8-7388-44AC-9BD0-1679C952F8FE}" presName="Accent3" presStyleCnt="0"/>
      <dgm:spPr/>
    </dgm:pt>
    <dgm:pt modelId="{927A8767-BC05-4B3F-92BD-F3AEDC2CC7F9}" type="pres">
      <dgm:prSet presAssocID="{042A76A8-7388-44AC-9BD0-1679C952F8FE}" presName="Accent" presStyleLbl="node1" presStyleIdx="0" presStyleCnt="3" custScaleX="126487" custLinFactX="17284" custLinFactNeighborX="100000" custLinFactNeighborY="-5838"/>
      <dgm:spPr>
        <a:blipFill rotWithShape="0">
          <a:blip xmlns:r="http://schemas.openxmlformats.org/officeDocument/2006/relationships" r:embed="rId1"/>
          <a:stretch>
            <a:fillRect/>
          </a:stretch>
        </a:blipFill>
      </dgm:spPr>
    </dgm:pt>
    <dgm:pt modelId="{0296EEF8-CA4F-43E5-A468-ACBB47779830}" type="pres">
      <dgm:prSet presAssocID="{042A76A8-7388-44AC-9BD0-1679C952F8FE}" presName="ParentBackground3" presStyleCnt="0"/>
      <dgm:spPr/>
    </dgm:pt>
    <dgm:pt modelId="{B8EF7354-E87B-4F06-8625-C5DC47EA7870}" type="pres">
      <dgm:prSet presAssocID="{042A76A8-7388-44AC-9BD0-1679C952F8FE}" presName="ParentBackground" presStyleLbl="fgAcc1" presStyleIdx="0" presStyleCnt="3" custScaleX="106114" custLinFactX="5232" custLinFactNeighborX="100000" custLinFactNeighborY="-9441"/>
      <dgm:spPr/>
    </dgm:pt>
    <dgm:pt modelId="{A9BFFEE4-816D-4FC7-A20F-F15BBC9CC263}" type="pres">
      <dgm:prSet presAssocID="{042A76A8-7388-44AC-9BD0-1679C952F8FE}" presName="Parent3" presStyleLbl="revTx" presStyleIdx="0" presStyleCnt="0">
        <dgm:presLayoutVars>
          <dgm:chMax val="1"/>
          <dgm:chPref val="1"/>
          <dgm:bulletEnabled val="1"/>
        </dgm:presLayoutVars>
      </dgm:prSet>
      <dgm:spPr/>
    </dgm:pt>
    <dgm:pt modelId="{A6B6BAD3-8DC2-4674-8A66-3F358BB06BF5}" type="pres">
      <dgm:prSet presAssocID="{2B75018E-F013-4C32-B495-40AB9299BAB1}" presName="Accent2" presStyleCnt="0"/>
      <dgm:spPr/>
    </dgm:pt>
    <dgm:pt modelId="{A32B2603-0A86-4C9B-AF0E-218C909FE625}" type="pres">
      <dgm:prSet presAssocID="{2B75018E-F013-4C32-B495-40AB9299BAB1}" presName="Accent" presStyleLbl="node1" presStyleIdx="1" presStyleCnt="3" custLinFactNeighborX="-91063" custLinFactNeighborY="-8842"/>
      <dgm:spPr>
        <a:solidFill>
          <a:srgbClr val="FFC000"/>
        </a:solidFill>
      </dgm:spPr>
    </dgm:pt>
    <dgm:pt modelId="{5ADC5AF7-DC3A-4627-975E-43335B901B9E}" type="pres">
      <dgm:prSet presAssocID="{2B75018E-F013-4C32-B495-40AB9299BAB1}" presName="ParentBackground2" presStyleCnt="0"/>
      <dgm:spPr/>
    </dgm:pt>
    <dgm:pt modelId="{287D3877-F6F6-41FB-B428-6846F8D30270}" type="pres">
      <dgm:prSet presAssocID="{2B75018E-F013-4C32-B495-40AB9299BAB1}" presName="ParentBackground" presStyleLbl="fgAcc1" presStyleIdx="1" presStyleCnt="3" custScaleX="101010" custLinFactX="-40701" custLinFactNeighborX="-100000" custLinFactNeighborY="-13898"/>
      <dgm:spPr/>
    </dgm:pt>
    <dgm:pt modelId="{23CC9905-125F-4D9D-B545-CFDB53B9F887}" type="pres">
      <dgm:prSet presAssocID="{2B75018E-F013-4C32-B495-40AB9299BAB1}" presName="Parent2" presStyleLbl="revTx" presStyleIdx="0" presStyleCnt="0">
        <dgm:presLayoutVars>
          <dgm:chMax val="1"/>
          <dgm:chPref val="1"/>
          <dgm:bulletEnabled val="1"/>
        </dgm:presLayoutVars>
      </dgm:prSet>
      <dgm:spPr/>
    </dgm:pt>
    <dgm:pt modelId="{374AFFE3-88DE-4E41-AD55-E40F5A00DB06}" type="pres">
      <dgm:prSet presAssocID="{E7A2184D-60D3-482A-9DBA-9060E21174AB}" presName="Accent1" presStyleCnt="0"/>
      <dgm:spPr/>
    </dgm:pt>
    <dgm:pt modelId="{3B695472-6ED3-41B0-B81B-5EBC9DCEBB6A}" type="pres">
      <dgm:prSet presAssocID="{E7A2184D-60D3-482A-9DBA-9060E21174AB}" presName="Accent" presStyleLbl="node1" presStyleIdx="2" presStyleCnt="3" custLinFactX="-37165" custLinFactNeighborX="-100000" custLinFactNeighborY="-1269"/>
      <dgm:spPr>
        <a:solidFill>
          <a:srgbClr val="FF0000"/>
        </a:solidFill>
      </dgm:spPr>
    </dgm:pt>
    <dgm:pt modelId="{7FB4870A-BBCC-4FCB-A071-E08A363EFC36}" type="pres">
      <dgm:prSet presAssocID="{E7A2184D-60D3-482A-9DBA-9060E21174AB}" presName="ParentBackground1" presStyleCnt="0"/>
      <dgm:spPr/>
    </dgm:pt>
    <dgm:pt modelId="{CD2DE657-47D1-4AFF-9F65-D883B0948D51}" type="pres">
      <dgm:prSet presAssocID="{E7A2184D-60D3-482A-9DBA-9060E21174AB}" presName="ParentBackground" presStyleLbl="fgAcc1" presStyleIdx="2" presStyleCnt="3" custLinFactX="-100000" custLinFactNeighborX="-107279" custLinFactNeighborY="-1141"/>
      <dgm:spPr/>
    </dgm:pt>
    <dgm:pt modelId="{B98F9156-7FF2-43B9-81DF-5A036D1246FB}" type="pres">
      <dgm:prSet presAssocID="{E7A2184D-60D3-482A-9DBA-9060E21174AB}" presName="Parent1" presStyleLbl="revTx" presStyleIdx="0" presStyleCnt="0">
        <dgm:presLayoutVars>
          <dgm:chMax val="1"/>
          <dgm:chPref val="1"/>
          <dgm:bulletEnabled val="1"/>
        </dgm:presLayoutVars>
      </dgm:prSet>
      <dgm:spPr/>
    </dgm:pt>
  </dgm:ptLst>
  <dgm:cxnLst>
    <dgm:cxn modelId="{478ACD12-8A9C-4B9A-A7C0-FA6E1D276CCE}" srcId="{818E6E09-290A-4B2D-8C70-265E09DCF05F}" destId="{E7A2184D-60D3-482A-9DBA-9060E21174AB}" srcOrd="0" destOrd="0" parTransId="{9F6F30AE-FED0-499E-A200-4E670CD80663}" sibTransId="{0480AA88-349E-4FD4-879C-8EDFF3FEE9EA}"/>
    <dgm:cxn modelId="{9F988B2E-2D4D-4D66-9223-43AD5C312D8D}" type="presOf" srcId="{042A76A8-7388-44AC-9BD0-1679C952F8FE}" destId="{B8EF7354-E87B-4F06-8625-C5DC47EA7870}" srcOrd="0" destOrd="0" presId="urn:microsoft.com/office/officeart/2011/layout/CircleProcess"/>
    <dgm:cxn modelId="{3E53022F-1CF2-4443-9E23-778F7DDF698E}" type="presOf" srcId="{818E6E09-290A-4B2D-8C70-265E09DCF05F}" destId="{2444D27E-EC55-4627-97E8-185CB3B1E752}" srcOrd="0" destOrd="0" presId="urn:microsoft.com/office/officeart/2011/layout/CircleProcess"/>
    <dgm:cxn modelId="{6B27F052-46BF-48ED-BCB2-539279E89727}" type="presOf" srcId="{E7A2184D-60D3-482A-9DBA-9060E21174AB}" destId="{B98F9156-7FF2-43B9-81DF-5A036D1246FB}" srcOrd="1" destOrd="0" presId="urn:microsoft.com/office/officeart/2011/layout/CircleProcess"/>
    <dgm:cxn modelId="{4D109953-C714-4CE6-A886-EFE039FBA03D}" srcId="{818E6E09-290A-4B2D-8C70-265E09DCF05F}" destId="{2B75018E-F013-4C32-B495-40AB9299BAB1}" srcOrd="1" destOrd="0" parTransId="{76B92B62-B0D7-44BD-AD2E-E080AAD6D0E7}" sibTransId="{27BCE41B-1135-46E9-B998-E9D4581A8D0E}"/>
    <dgm:cxn modelId="{373825AC-34D0-42BB-A5F0-E2E32CF3D448}" type="presOf" srcId="{2B75018E-F013-4C32-B495-40AB9299BAB1}" destId="{287D3877-F6F6-41FB-B428-6846F8D30270}" srcOrd="0" destOrd="0" presId="urn:microsoft.com/office/officeart/2011/layout/CircleProcess"/>
    <dgm:cxn modelId="{8DD6B0BC-A9DA-4633-AA10-ECAA28BE9A5B}" type="presOf" srcId="{042A76A8-7388-44AC-9BD0-1679C952F8FE}" destId="{A9BFFEE4-816D-4FC7-A20F-F15BBC9CC263}" srcOrd="1" destOrd="0" presId="urn:microsoft.com/office/officeart/2011/layout/CircleProcess"/>
    <dgm:cxn modelId="{766163D6-FA56-47BE-BC13-C3FEEBB812A0}" srcId="{818E6E09-290A-4B2D-8C70-265E09DCF05F}" destId="{042A76A8-7388-44AC-9BD0-1679C952F8FE}" srcOrd="2" destOrd="0" parTransId="{100F9DF8-0901-43C1-91F4-D066384631A5}" sibTransId="{5BCC30BA-1339-44B2-A583-B793136BAD4A}"/>
    <dgm:cxn modelId="{BA8DE2E1-FB8E-4028-BD21-34172B4FABC3}" type="presOf" srcId="{E7A2184D-60D3-482A-9DBA-9060E21174AB}" destId="{CD2DE657-47D1-4AFF-9F65-D883B0948D51}" srcOrd="0" destOrd="0" presId="urn:microsoft.com/office/officeart/2011/layout/CircleProcess"/>
    <dgm:cxn modelId="{6671CAF6-E252-40FA-8084-71EA7D556137}" type="presOf" srcId="{2B75018E-F013-4C32-B495-40AB9299BAB1}" destId="{23CC9905-125F-4D9D-B545-CFDB53B9F887}" srcOrd="1" destOrd="0" presId="urn:microsoft.com/office/officeart/2011/layout/CircleProcess"/>
    <dgm:cxn modelId="{4E6D6123-FA9D-43CD-8C13-DDA9E0B966A1}" type="presParOf" srcId="{2444D27E-EC55-4627-97E8-185CB3B1E752}" destId="{8FD35242-1988-41EA-AE11-896F8CD3E273}" srcOrd="0" destOrd="0" presId="urn:microsoft.com/office/officeart/2011/layout/CircleProcess"/>
    <dgm:cxn modelId="{DFC4921C-80BC-40D8-88D0-D98DF13B7F3F}" type="presParOf" srcId="{8FD35242-1988-41EA-AE11-896F8CD3E273}" destId="{927A8767-BC05-4B3F-92BD-F3AEDC2CC7F9}" srcOrd="0" destOrd="0" presId="urn:microsoft.com/office/officeart/2011/layout/CircleProcess"/>
    <dgm:cxn modelId="{6DA28FFA-C972-4B92-907F-7E75B03D6600}" type="presParOf" srcId="{2444D27E-EC55-4627-97E8-185CB3B1E752}" destId="{0296EEF8-CA4F-43E5-A468-ACBB47779830}" srcOrd="1" destOrd="0" presId="urn:microsoft.com/office/officeart/2011/layout/CircleProcess"/>
    <dgm:cxn modelId="{15E3ACE9-9FD9-4DAB-8B84-5F4877833596}" type="presParOf" srcId="{0296EEF8-CA4F-43E5-A468-ACBB47779830}" destId="{B8EF7354-E87B-4F06-8625-C5DC47EA7870}" srcOrd="0" destOrd="0" presId="urn:microsoft.com/office/officeart/2011/layout/CircleProcess"/>
    <dgm:cxn modelId="{123DBACB-111B-4A74-8DA9-7A378A616116}" type="presParOf" srcId="{2444D27E-EC55-4627-97E8-185CB3B1E752}" destId="{A9BFFEE4-816D-4FC7-A20F-F15BBC9CC263}" srcOrd="2" destOrd="0" presId="urn:microsoft.com/office/officeart/2011/layout/CircleProcess"/>
    <dgm:cxn modelId="{08CE735C-CE0F-4906-8655-4D03BCB7C480}" type="presParOf" srcId="{2444D27E-EC55-4627-97E8-185CB3B1E752}" destId="{A6B6BAD3-8DC2-4674-8A66-3F358BB06BF5}" srcOrd="3" destOrd="0" presId="urn:microsoft.com/office/officeart/2011/layout/CircleProcess"/>
    <dgm:cxn modelId="{268A0C13-3F15-46FA-9DB5-F6F8E8ED2EDD}" type="presParOf" srcId="{A6B6BAD3-8DC2-4674-8A66-3F358BB06BF5}" destId="{A32B2603-0A86-4C9B-AF0E-218C909FE625}" srcOrd="0" destOrd="0" presId="urn:microsoft.com/office/officeart/2011/layout/CircleProcess"/>
    <dgm:cxn modelId="{48946D82-66DE-48E7-9408-8884600DC756}" type="presParOf" srcId="{2444D27E-EC55-4627-97E8-185CB3B1E752}" destId="{5ADC5AF7-DC3A-4627-975E-43335B901B9E}" srcOrd="4" destOrd="0" presId="urn:microsoft.com/office/officeart/2011/layout/CircleProcess"/>
    <dgm:cxn modelId="{64D27DAD-8F95-432D-8C15-4788ABEB1A32}" type="presParOf" srcId="{5ADC5AF7-DC3A-4627-975E-43335B901B9E}" destId="{287D3877-F6F6-41FB-B428-6846F8D30270}" srcOrd="0" destOrd="0" presId="urn:microsoft.com/office/officeart/2011/layout/CircleProcess"/>
    <dgm:cxn modelId="{4D13DCF2-9BD1-482C-BF47-1D235B38E37D}" type="presParOf" srcId="{2444D27E-EC55-4627-97E8-185CB3B1E752}" destId="{23CC9905-125F-4D9D-B545-CFDB53B9F887}" srcOrd="5" destOrd="0" presId="urn:microsoft.com/office/officeart/2011/layout/CircleProcess"/>
    <dgm:cxn modelId="{E3ED71BD-B66B-4656-9BE2-FBD48CA46A8A}" type="presParOf" srcId="{2444D27E-EC55-4627-97E8-185CB3B1E752}" destId="{374AFFE3-88DE-4E41-AD55-E40F5A00DB06}" srcOrd="6" destOrd="0" presId="urn:microsoft.com/office/officeart/2011/layout/CircleProcess"/>
    <dgm:cxn modelId="{0B2A0B2F-5952-4952-8FBC-E4E0DFB476D2}" type="presParOf" srcId="{374AFFE3-88DE-4E41-AD55-E40F5A00DB06}" destId="{3B695472-6ED3-41B0-B81B-5EBC9DCEBB6A}" srcOrd="0" destOrd="0" presId="urn:microsoft.com/office/officeart/2011/layout/CircleProcess"/>
    <dgm:cxn modelId="{723FCFF9-E3EB-4305-AC01-4E6DD9CF17C1}" type="presParOf" srcId="{2444D27E-EC55-4627-97E8-185CB3B1E752}" destId="{7FB4870A-BBCC-4FCB-A071-E08A363EFC36}" srcOrd="7" destOrd="0" presId="urn:microsoft.com/office/officeart/2011/layout/CircleProcess"/>
    <dgm:cxn modelId="{58188506-3FDF-409E-8257-DE55EB7D6E81}" type="presParOf" srcId="{7FB4870A-BBCC-4FCB-A071-E08A363EFC36}" destId="{CD2DE657-47D1-4AFF-9F65-D883B0948D51}" srcOrd="0" destOrd="0" presId="urn:microsoft.com/office/officeart/2011/layout/CircleProcess"/>
    <dgm:cxn modelId="{49C7C723-C6A6-4F2F-A781-C86F5AB51D76}" type="presParOf" srcId="{2444D27E-EC55-4627-97E8-185CB3B1E752}" destId="{B98F9156-7FF2-43B9-81DF-5A036D1246FB}"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EFD99E-3C53-47F9-B528-4EDEB0855D17}" type="doc">
      <dgm:prSet loTypeId="urn:microsoft.com/office/officeart/2005/8/layout/hProcess9" loCatId="process" qsTypeId="urn:microsoft.com/office/officeart/2005/8/quickstyle/simple1" qsCatId="simple" csTypeId="urn:microsoft.com/office/officeart/2005/8/colors/accent1_2" csCatId="accent1" phldr="1"/>
      <dgm:spPr/>
    </dgm:pt>
    <dgm:pt modelId="{BC9232B3-E732-40CA-A934-51A0C74AE685}">
      <dgm:prSet phldrT="[Text]"/>
      <dgm:spPr/>
      <dgm:t>
        <a:bodyPr/>
        <a:lstStyle/>
        <a:p>
          <a:r>
            <a:rPr lang="vi-VN" b="1" dirty="0">
              <a:latin typeface="Times New Roman" panose="02020603050405020304" pitchFamily="18" charset="0"/>
              <a:cs typeface="Times New Roman" panose="02020603050405020304" pitchFamily="18" charset="0"/>
            </a:rPr>
            <a:t>HĐ NHÓM</a:t>
          </a:r>
          <a:endParaRPr lang="en-US" b="1" dirty="0">
            <a:latin typeface="Times New Roman" panose="02020603050405020304" pitchFamily="18" charset="0"/>
            <a:cs typeface="Times New Roman" panose="02020603050405020304" pitchFamily="18" charset="0"/>
          </a:endParaRPr>
        </a:p>
      </dgm:t>
    </dgm:pt>
    <dgm:pt modelId="{7321FD09-77DD-494B-81E2-610E945514B5}" type="parTrans" cxnId="{ECEC416E-0441-4726-AAAC-5D36E7629DDE}">
      <dgm:prSet/>
      <dgm:spPr/>
      <dgm:t>
        <a:bodyPr/>
        <a:lstStyle/>
        <a:p>
          <a:endParaRPr lang="en-US"/>
        </a:p>
      </dgm:t>
    </dgm:pt>
    <dgm:pt modelId="{6C8E7D4D-DC31-4CEE-B900-0BF22BAB38ED}" type="sibTrans" cxnId="{ECEC416E-0441-4726-AAAC-5D36E7629DDE}">
      <dgm:prSet/>
      <dgm:spPr/>
      <dgm:t>
        <a:bodyPr/>
        <a:lstStyle/>
        <a:p>
          <a:endParaRPr lang="en-US"/>
        </a:p>
      </dgm:t>
    </dgm:pt>
    <dgm:pt modelId="{36A16234-6454-4851-8622-D72E27707333}">
      <dgm:prSet phldrT="[Text]" custT="1"/>
      <dgm:spPr/>
      <dgm:t>
        <a:bodyPr/>
        <a:lstStyle/>
        <a:p>
          <a:r>
            <a:rPr lang="vi-VN" sz="3200" b="1" dirty="0">
              <a:latin typeface="Times New Roman" panose="02020603050405020304" pitchFamily="18" charset="0"/>
              <a:cs typeface="Times New Roman" panose="02020603050405020304" pitchFamily="18" charset="0"/>
            </a:rPr>
            <a:t>NHÓM 1</a:t>
          </a:r>
          <a:endParaRPr lang="en-US" sz="3200" b="1" dirty="0">
            <a:latin typeface="Times New Roman" panose="02020603050405020304" pitchFamily="18" charset="0"/>
            <a:cs typeface="Times New Roman" panose="02020603050405020304" pitchFamily="18" charset="0"/>
          </a:endParaRPr>
        </a:p>
      </dgm:t>
    </dgm:pt>
    <dgm:pt modelId="{DD8B6F95-075E-4C5C-878C-89627B04EE55}" type="parTrans" cxnId="{DD4A90F6-46B2-4B89-ACB3-743932678521}">
      <dgm:prSet/>
      <dgm:spPr/>
      <dgm:t>
        <a:bodyPr/>
        <a:lstStyle/>
        <a:p>
          <a:endParaRPr lang="en-US"/>
        </a:p>
      </dgm:t>
    </dgm:pt>
    <dgm:pt modelId="{14712C06-4F36-4E44-8305-0D352F02FE6F}" type="sibTrans" cxnId="{DD4A90F6-46B2-4B89-ACB3-743932678521}">
      <dgm:prSet/>
      <dgm:spPr/>
      <dgm:t>
        <a:bodyPr/>
        <a:lstStyle/>
        <a:p>
          <a:endParaRPr lang="en-US"/>
        </a:p>
      </dgm:t>
    </dgm:pt>
    <dgm:pt modelId="{D36939E7-4E94-46D9-B052-8017CEEEC922}">
      <dgm:prSet phldrT="[Text]" custT="1"/>
      <dgm:spPr/>
      <dgm:t>
        <a:bodyPr/>
        <a:lstStyle/>
        <a:p>
          <a:r>
            <a:rPr lang="vi-VN" sz="3200" b="1" dirty="0">
              <a:latin typeface="Times New Roman" panose="02020603050405020304" pitchFamily="18" charset="0"/>
              <a:cs typeface="Times New Roman" panose="02020603050405020304" pitchFamily="18" charset="0"/>
            </a:rPr>
            <a:t>NHÓM 3</a:t>
          </a:r>
          <a:endParaRPr lang="en-US" sz="3200" b="1" dirty="0">
            <a:latin typeface="Times New Roman" panose="02020603050405020304" pitchFamily="18" charset="0"/>
            <a:cs typeface="Times New Roman" panose="02020603050405020304" pitchFamily="18" charset="0"/>
          </a:endParaRPr>
        </a:p>
      </dgm:t>
    </dgm:pt>
    <dgm:pt modelId="{B0D10FE7-47B5-4F7D-A410-203F4B67F2E5}" type="parTrans" cxnId="{4E182A5D-2212-4A78-84CC-FC128189232D}">
      <dgm:prSet/>
      <dgm:spPr/>
      <dgm:t>
        <a:bodyPr/>
        <a:lstStyle/>
        <a:p>
          <a:endParaRPr lang="en-US"/>
        </a:p>
      </dgm:t>
    </dgm:pt>
    <dgm:pt modelId="{3C453541-86B1-4070-A691-DD47B552E45A}" type="sibTrans" cxnId="{4E182A5D-2212-4A78-84CC-FC128189232D}">
      <dgm:prSet/>
      <dgm:spPr/>
      <dgm:t>
        <a:bodyPr/>
        <a:lstStyle/>
        <a:p>
          <a:endParaRPr lang="en-US"/>
        </a:p>
      </dgm:t>
    </dgm:pt>
    <dgm:pt modelId="{25C2F1FE-F384-453D-9E07-7DFAC04A403E}">
      <dgm:prSet phldrT="[Text]" custT="1"/>
      <dgm:spPr/>
      <dgm:t>
        <a:bodyPr/>
        <a:lstStyle/>
        <a:p>
          <a:r>
            <a:rPr lang="vi-VN" sz="3200" b="1" dirty="0">
              <a:latin typeface="Times New Roman" panose="02020603050405020304" pitchFamily="18" charset="0"/>
              <a:cs typeface="Times New Roman" panose="02020603050405020304" pitchFamily="18" charset="0"/>
            </a:rPr>
            <a:t>NHÓM 2</a:t>
          </a:r>
          <a:endParaRPr lang="en-US" sz="3200" b="1" dirty="0">
            <a:latin typeface="Times New Roman" panose="02020603050405020304" pitchFamily="18" charset="0"/>
            <a:cs typeface="Times New Roman" panose="02020603050405020304" pitchFamily="18" charset="0"/>
          </a:endParaRPr>
        </a:p>
      </dgm:t>
    </dgm:pt>
    <dgm:pt modelId="{9253918C-EA51-4FF2-B302-42EAED555D88}" type="parTrans" cxnId="{10D93F23-5FC6-42FC-B5AF-6242895F2638}">
      <dgm:prSet/>
      <dgm:spPr/>
      <dgm:t>
        <a:bodyPr/>
        <a:lstStyle/>
        <a:p>
          <a:endParaRPr lang="en-US"/>
        </a:p>
      </dgm:t>
    </dgm:pt>
    <dgm:pt modelId="{249C262C-7017-446A-9AB8-0816F2F8FCC6}" type="sibTrans" cxnId="{10D93F23-5FC6-42FC-B5AF-6242895F2638}">
      <dgm:prSet/>
      <dgm:spPr/>
      <dgm:t>
        <a:bodyPr/>
        <a:lstStyle/>
        <a:p>
          <a:endParaRPr lang="en-US"/>
        </a:p>
      </dgm:t>
    </dgm:pt>
    <dgm:pt modelId="{9D37D54C-9678-44C3-9870-9AA1D1774D68}">
      <dgm:prSet phldrT="[Text]" custT="1"/>
      <dgm:spPr/>
      <dgm:t>
        <a:bodyPr/>
        <a:lstStyle/>
        <a:p>
          <a:r>
            <a:rPr lang="vi-VN" sz="3200" b="1" dirty="0">
              <a:latin typeface="Times New Roman" panose="02020603050405020304" pitchFamily="18" charset="0"/>
              <a:cs typeface="Times New Roman" panose="02020603050405020304" pitchFamily="18" charset="0"/>
            </a:rPr>
            <a:t>NHÓM 4</a:t>
          </a:r>
          <a:endParaRPr lang="en-US" sz="3200" b="1" dirty="0">
            <a:latin typeface="Times New Roman" panose="02020603050405020304" pitchFamily="18" charset="0"/>
            <a:cs typeface="Times New Roman" panose="02020603050405020304" pitchFamily="18" charset="0"/>
          </a:endParaRPr>
        </a:p>
      </dgm:t>
    </dgm:pt>
    <dgm:pt modelId="{0ED05073-DA20-4C86-83A5-2E3FC677C0BC}" type="parTrans" cxnId="{D69CEFB5-8DE5-4275-9BA6-B11D88941809}">
      <dgm:prSet/>
      <dgm:spPr/>
      <dgm:t>
        <a:bodyPr/>
        <a:lstStyle/>
        <a:p>
          <a:endParaRPr lang="en-US"/>
        </a:p>
      </dgm:t>
    </dgm:pt>
    <dgm:pt modelId="{222E428D-3F94-4AAB-A382-81A5B313E1EB}" type="sibTrans" cxnId="{D69CEFB5-8DE5-4275-9BA6-B11D88941809}">
      <dgm:prSet/>
      <dgm:spPr/>
      <dgm:t>
        <a:bodyPr/>
        <a:lstStyle/>
        <a:p>
          <a:endParaRPr lang="en-US"/>
        </a:p>
      </dgm:t>
    </dgm:pt>
    <dgm:pt modelId="{14C5F4A5-6BD5-4E74-A369-28E486E19FFD}" type="pres">
      <dgm:prSet presAssocID="{91EFD99E-3C53-47F9-B528-4EDEB0855D17}" presName="CompostProcess" presStyleCnt="0">
        <dgm:presLayoutVars>
          <dgm:dir/>
          <dgm:resizeHandles val="exact"/>
        </dgm:presLayoutVars>
      </dgm:prSet>
      <dgm:spPr/>
    </dgm:pt>
    <dgm:pt modelId="{B5DB56B3-D118-4B2B-8DC4-C3BAA7F555C3}" type="pres">
      <dgm:prSet presAssocID="{91EFD99E-3C53-47F9-B528-4EDEB0855D17}" presName="arrow" presStyleLbl="bgShp" presStyleIdx="0" presStyleCnt="1" custScaleX="117647" custLinFactNeighborX="4451"/>
      <dgm:spPr>
        <a:solidFill>
          <a:srgbClr val="FFFF00"/>
        </a:solidFill>
      </dgm:spPr>
    </dgm:pt>
    <dgm:pt modelId="{69757730-8CEA-4C8D-85B2-25A3E4F5A9CC}" type="pres">
      <dgm:prSet presAssocID="{91EFD99E-3C53-47F9-B528-4EDEB0855D17}" presName="linearProcess" presStyleCnt="0"/>
      <dgm:spPr/>
    </dgm:pt>
    <dgm:pt modelId="{6C58F0E8-B248-4F0D-BD43-3D49EB7FD111}" type="pres">
      <dgm:prSet presAssocID="{BC9232B3-E732-40CA-A934-51A0C74AE685}" presName="textNode" presStyleLbl="node1" presStyleIdx="0" presStyleCnt="5" custScaleX="99319" custScaleY="66886" custLinFactX="200000" custLinFactY="-2645" custLinFactNeighborX="200000" custLinFactNeighborY="-100000">
        <dgm:presLayoutVars>
          <dgm:bulletEnabled val="1"/>
        </dgm:presLayoutVars>
      </dgm:prSet>
      <dgm:spPr/>
    </dgm:pt>
    <dgm:pt modelId="{B99FFD70-9716-4269-9CD9-3A6853706B86}" type="pres">
      <dgm:prSet presAssocID="{6C8E7D4D-DC31-4CEE-B900-0BF22BAB38ED}" presName="sibTrans" presStyleCnt="0"/>
      <dgm:spPr/>
    </dgm:pt>
    <dgm:pt modelId="{CF28D694-FD20-439C-8264-9CEE1DE83509}" type="pres">
      <dgm:prSet presAssocID="{36A16234-6454-4851-8622-D72E27707333}" presName="textNode" presStyleLbl="node1" presStyleIdx="1" presStyleCnt="5" custLinFactX="-80771" custLinFactNeighborX="-100000" custLinFactNeighborY="7446">
        <dgm:presLayoutVars>
          <dgm:bulletEnabled val="1"/>
        </dgm:presLayoutVars>
      </dgm:prSet>
      <dgm:spPr/>
    </dgm:pt>
    <dgm:pt modelId="{EAA631A3-9D17-4974-8209-A1A86CFA20EF}" type="pres">
      <dgm:prSet presAssocID="{14712C06-4F36-4E44-8305-0D352F02FE6F}" presName="sibTrans" presStyleCnt="0"/>
      <dgm:spPr/>
    </dgm:pt>
    <dgm:pt modelId="{BD1273A6-94F4-450E-A0CE-4EBAD1BD3063}" type="pres">
      <dgm:prSet presAssocID="{D36939E7-4E94-46D9-B052-8017CEEEC922}" presName="textNode" presStyleLbl="node1" presStyleIdx="2" presStyleCnt="5" custLinFactX="-66309" custLinFactNeighborX="-100000" custLinFactNeighborY="10607">
        <dgm:presLayoutVars>
          <dgm:bulletEnabled val="1"/>
        </dgm:presLayoutVars>
      </dgm:prSet>
      <dgm:spPr/>
    </dgm:pt>
    <dgm:pt modelId="{77BE0F3D-80EB-4772-9279-38E4A7FE86D1}" type="pres">
      <dgm:prSet presAssocID="{3C453541-86B1-4070-A691-DD47B552E45A}" presName="sibTrans" presStyleCnt="0"/>
      <dgm:spPr/>
    </dgm:pt>
    <dgm:pt modelId="{2B8FB4CE-A9C2-411A-9CB2-DE4B655C51D0}" type="pres">
      <dgm:prSet presAssocID="{25C2F1FE-F384-453D-9E07-7DFAC04A403E}" presName="textNode" presStyleLbl="node1" presStyleIdx="3" presStyleCnt="5" custLinFactX="-20269" custLinFactNeighborX="-100000" custLinFactNeighborY="11047">
        <dgm:presLayoutVars>
          <dgm:bulletEnabled val="1"/>
        </dgm:presLayoutVars>
      </dgm:prSet>
      <dgm:spPr/>
    </dgm:pt>
    <dgm:pt modelId="{B706AD88-F066-4FF2-8E6B-6CFD9BC5A18D}" type="pres">
      <dgm:prSet presAssocID="{249C262C-7017-446A-9AB8-0816F2F8FCC6}" presName="sibTrans" presStyleCnt="0"/>
      <dgm:spPr/>
    </dgm:pt>
    <dgm:pt modelId="{257700D8-D355-4069-A850-EE78154EEC1A}" type="pres">
      <dgm:prSet presAssocID="{9D37D54C-9678-44C3-9870-9AA1D1774D68}" presName="textNode" presStyleLbl="node1" presStyleIdx="4" presStyleCnt="5" custLinFactX="-20301" custLinFactNeighborX="-100000" custLinFactNeighborY="8259">
        <dgm:presLayoutVars>
          <dgm:bulletEnabled val="1"/>
        </dgm:presLayoutVars>
      </dgm:prSet>
      <dgm:spPr/>
    </dgm:pt>
  </dgm:ptLst>
  <dgm:cxnLst>
    <dgm:cxn modelId="{10D93F23-5FC6-42FC-B5AF-6242895F2638}" srcId="{91EFD99E-3C53-47F9-B528-4EDEB0855D17}" destId="{25C2F1FE-F384-453D-9E07-7DFAC04A403E}" srcOrd="3" destOrd="0" parTransId="{9253918C-EA51-4FF2-B302-42EAED555D88}" sibTransId="{249C262C-7017-446A-9AB8-0816F2F8FCC6}"/>
    <dgm:cxn modelId="{08910225-EBF1-4574-8885-46F5E7CC0F67}" type="presOf" srcId="{25C2F1FE-F384-453D-9E07-7DFAC04A403E}" destId="{2B8FB4CE-A9C2-411A-9CB2-DE4B655C51D0}" srcOrd="0" destOrd="0" presId="urn:microsoft.com/office/officeart/2005/8/layout/hProcess9"/>
    <dgm:cxn modelId="{2E29CD2A-7D43-4538-A6D5-7B17A90DDF2C}" type="presOf" srcId="{91EFD99E-3C53-47F9-B528-4EDEB0855D17}" destId="{14C5F4A5-6BD5-4E74-A369-28E486E19FFD}" srcOrd="0" destOrd="0" presId="urn:microsoft.com/office/officeart/2005/8/layout/hProcess9"/>
    <dgm:cxn modelId="{CD7C422C-96AC-4CC8-9A5A-D81AFBF4D1B9}" type="presOf" srcId="{D36939E7-4E94-46D9-B052-8017CEEEC922}" destId="{BD1273A6-94F4-450E-A0CE-4EBAD1BD3063}" srcOrd="0" destOrd="0" presId="urn:microsoft.com/office/officeart/2005/8/layout/hProcess9"/>
    <dgm:cxn modelId="{4E182A5D-2212-4A78-84CC-FC128189232D}" srcId="{91EFD99E-3C53-47F9-B528-4EDEB0855D17}" destId="{D36939E7-4E94-46D9-B052-8017CEEEC922}" srcOrd="2" destOrd="0" parTransId="{B0D10FE7-47B5-4F7D-A410-203F4B67F2E5}" sibTransId="{3C453541-86B1-4070-A691-DD47B552E45A}"/>
    <dgm:cxn modelId="{ECEC416E-0441-4726-AAAC-5D36E7629DDE}" srcId="{91EFD99E-3C53-47F9-B528-4EDEB0855D17}" destId="{BC9232B3-E732-40CA-A934-51A0C74AE685}" srcOrd="0" destOrd="0" parTransId="{7321FD09-77DD-494B-81E2-610E945514B5}" sibTransId="{6C8E7D4D-DC31-4CEE-B900-0BF22BAB38ED}"/>
    <dgm:cxn modelId="{BBE3467F-843E-4F38-A8A6-C469AF99A735}" type="presOf" srcId="{9D37D54C-9678-44C3-9870-9AA1D1774D68}" destId="{257700D8-D355-4069-A850-EE78154EEC1A}" srcOrd="0" destOrd="0" presId="urn:microsoft.com/office/officeart/2005/8/layout/hProcess9"/>
    <dgm:cxn modelId="{8A453285-679E-4752-82A8-762E95701DAE}" type="presOf" srcId="{BC9232B3-E732-40CA-A934-51A0C74AE685}" destId="{6C58F0E8-B248-4F0D-BD43-3D49EB7FD111}" srcOrd="0" destOrd="0" presId="urn:microsoft.com/office/officeart/2005/8/layout/hProcess9"/>
    <dgm:cxn modelId="{D69CEFB5-8DE5-4275-9BA6-B11D88941809}" srcId="{91EFD99E-3C53-47F9-B528-4EDEB0855D17}" destId="{9D37D54C-9678-44C3-9870-9AA1D1774D68}" srcOrd="4" destOrd="0" parTransId="{0ED05073-DA20-4C86-83A5-2E3FC677C0BC}" sibTransId="{222E428D-3F94-4AAB-A382-81A5B313E1EB}"/>
    <dgm:cxn modelId="{1B3C70C7-037D-44EA-9373-7406A52105E7}" type="presOf" srcId="{36A16234-6454-4851-8622-D72E27707333}" destId="{CF28D694-FD20-439C-8264-9CEE1DE83509}" srcOrd="0" destOrd="0" presId="urn:microsoft.com/office/officeart/2005/8/layout/hProcess9"/>
    <dgm:cxn modelId="{DD4A90F6-46B2-4B89-ACB3-743932678521}" srcId="{91EFD99E-3C53-47F9-B528-4EDEB0855D17}" destId="{36A16234-6454-4851-8622-D72E27707333}" srcOrd="1" destOrd="0" parTransId="{DD8B6F95-075E-4C5C-878C-89627B04EE55}" sibTransId="{14712C06-4F36-4E44-8305-0D352F02FE6F}"/>
    <dgm:cxn modelId="{7A89E96A-82F0-47CC-B870-31DB148BCB70}" type="presParOf" srcId="{14C5F4A5-6BD5-4E74-A369-28E486E19FFD}" destId="{B5DB56B3-D118-4B2B-8DC4-C3BAA7F555C3}" srcOrd="0" destOrd="0" presId="urn:microsoft.com/office/officeart/2005/8/layout/hProcess9"/>
    <dgm:cxn modelId="{67B2249B-97D1-4DFB-9629-02D4EECE3E0F}" type="presParOf" srcId="{14C5F4A5-6BD5-4E74-A369-28E486E19FFD}" destId="{69757730-8CEA-4C8D-85B2-25A3E4F5A9CC}" srcOrd="1" destOrd="0" presId="urn:microsoft.com/office/officeart/2005/8/layout/hProcess9"/>
    <dgm:cxn modelId="{7287C0B2-715C-46FD-B902-AF2D1D5A4E9B}" type="presParOf" srcId="{69757730-8CEA-4C8D-85B2-25A3E4F5A9CC}" destId="{6C58F0E8-B248-4F0D-BD43-3D49EB7FD111}" srcOrd="0" destOrd="0" presId="urn:microsoft.com/office/officeart/2005/8/layout/hProcess9"/>
    <dgm:cxn modelId="{3CD30B1F-487B-45FD-ADC4-239CBBA7DAAA}" type="presParOf" srcId="{69757730-8CEA-4C8D-85B2-25A3E4F5A9CC}" destId="{B99FFD70-9716-4269-9CD9-3A6853706B86}" srcOrd="1" destOrd="0" presId="urn:microsoft.com/office/officeart/2005/8/layout/hProcess9"/>
    <dgm:cxn modelId="{F41061E8-961D-4716-812D-2E37E2078006}" type="presParOf" srcId="{69757730-8CEA-4C8D-85B2-25A3E4F5A9CC}" destId="{CF28D694-FD20-439C-8264-9CEE1DE83509}" srcOrd="2" destOrd="0" presId="urn:microsoft.com/office/officeart/2005/8/layout/hProcess9"/>
    <dgm:cxn modelId="{687B6A92-39DC-4CD3-98CA-7316C49298D5}" type="presParOf" srcId="{69757730-8CEA-4C8D-85B2-25A3E4F5A9CC}" destId="{EAA631A3-9D17-4974-8209-A1A86CFA20EF}" srcOrd="3" destOrd="0" presId="urn:microsoft.com/office/officeart/2005/8/layout/hProcess9"/>
    <dgm:cxn modelId="{FF265E3E-F5ED-4712-A822-F27E6155BDCF}" type="presParOf" srcId="{69757730-8CEA-4C8D-85B2-25A3E4F5A9CC}" destId="{BD1273A6-94F4-450E-A0CE-4EBAD1BD3063}" srcOrd="4" destOrd="0" presId="urn:microsoft.com/office/officeart/2005/8/layout/hProcess9"/>
    <dgm:cxn modelId="{48EA5505-DA3F-4348-BFDB-EBC232890439}" type="presParOf" srcId="{69757730-8CEA-4C8D-85B2-25A3E4F5A9CC}" destId="{77BE0F3D-80EB-4772-9279-38E4A7FE86D1}" srcOrd="5" destOrd="0" presId="urn:microsoft.com/office/officeart/2005/8/layout/hProcess9"/>
    <dgm:cxn modelId="{464CD25A-F23B-4B60-AA07-956A1D69CABB}" type="presParOf" srcId="{69757730-8CEA-4C8D-85B2-25A3E4F5A9CC}" destId="{2B8FB4CE-A9C2-411A-9CB2-DE4B655C51D0}" srcOrd="6" destOrd="0" presId="urn:microsoft.com/office/officeart/2005/8/layout/hProcess9"/>
    <dgm:cxn modelId="{6558A101-5E5D-465A-A2EB-CA7DD4827E71}" type="presParOf" srcId="{69757730-8CEA-4C8D-85B2-25A3E4F5A9CC}" destId="{B706AD88-F066-4FF2-8E6B-6CFD9BC5A18D}" srcOrd="7" destOrd="0" presId="urn:microsoft.com/office/officeart/2005/8/layout/hProcess9"/>
    <dgm:cxn modelId="{8EE502C3-CE07-4A3A-888F-B2E9FEA31B4A}" type="presParOf" srcId="{69757730-8CEA-4C8D-85B2-25A3E4F5A9CC}" destId="{257700D8-D355-4069-A850-EE78154EEC1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C7FA5-4914-4B05-8A6E-2F381E3336F1}">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60756-0CA9-4083-A353-BB14B380C205}">
      <dsp:nvSpPr>
        <dsp:cNvPr id="0" name=""/>
        <dsp:cNvSpPr/>
      </dsp:nvSpPr>
      <dsp:spPr>
        <a:xfrm>
          <a:off x="752110" y="541866"/>
          <a:ext cx="1071697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1. Trình bày nhiệt độ phân bố theo vĩ độ</a:t>
          </a:r>
        </a:p>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2. Dựa vào thông tin mục a và bảng 9, hãy nhận xét về sự thay đổi nhiệt độ trung bình năm và biên độ nhiệt độ năm theo vĩ độ ở bán cầu Bắc.</a:t>
          </a:r>
          <a:endParaRPr lang="en-US" sz="2100" kern="1200" dirty="0">
            <a:latin typeface="Times New Roman" panose="02020603050405020304" pitchFamily="18" charset="0"/>
            <a:cs typeface="Times New Roman" panose="02020603050405020304" pitchFamily="18" charset="0"/>
          </a:endParaRPr>
        </a:p>
      </dsp:txBody>
      <dsp:txXfrm>
        <a:off x="752110" y="541866"/>
        <a:ext cx="10716971" cy="1083733"/>
      </dsp:txXfrm>
    </dsp:sp>
    <dsp:sp modelId="{0D656D40-EB04-4F7E-9009-BB594573C357}">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227423-AF6A-4181-919D-0ED6E8287EB7}">
      <dsp:nvSpPr>
        <dsp:cNvPr id="0" name=""/>
        <dsp:cNvSpPr/>
      </dsp:nvSpPr>
      <dsp:spPr>
        <a:xfrm>
          <a:off x="1146048" y="2167466"/>
          <a:ext cx="1032303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1. Trình bày nhiệt độ phân bố theo lục địa và đại dương.</a:t>
          </a:r>
        </a:p>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2. Dựa vào thông tin mục b và hình 9.2, hãy nhận xét và giải thích về sự thay đổi biên độ nhiệt độ ở các địa điểm nằm trên khoảng vĩ tuyến 52 độ Bắc.</a:t>
          </a:r>
          <a:endParaRPr lang="en-US" sz="2100" kern="1200" dirty="0">
            <a:latin typeface="Times New Roman" panose="02020603050405020304" pitchFamily="18" charset="0"/>
            <a:cs typeface="Times New Roman" panose="02020603050405020304" pitchFamily="18" charset="0"/>
          </a:endParaRPr>
        </a:p>
      </dsp:txBody>
      <dsp:txXfrm>
        <a:off x="1146048" y="2167466"/>
        <a:ext cx="10323034" cy="1083733"/>
      </dsp:txXfrm>
    </dsp:sp>
    <dsp:sp modelId="{34DE9A5B-CF82-4D31-A9CB-3E694107EAFB}">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DB6DFE-E69D-409F-A1E3-5330211073FD}">
      <dsp:nvSpPr>
        <dsp:cNvPr id="0" name=""/>
        <dsp:cNvSpPr/>
      </dsp:nvSpPr>
      <dsp:spPr>
        <a:xfrm>
          <a:off x="752110" y="3793066"/>
          <a:ext cx="1071697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1. Trình bày nhiệt độ phân bố theo địa đình.</a:t>
          </a:r>
        </a:p>
        <a:p>
          <a:pPr marL="0" lvl="0" indent="0" algn="l" defTabSz="933450">
            <a:lnSpc>
              <a:spcPct val="90000"/>
            </a:lnSpc>
            <a:spcBef>
              <a:spcPct val="0"/>
            </a:spcBef>
            <a:spcAft>
              <a:spcPct val="35000"/>
            </a:spcAft>
            <a:buNone/>
          </a:pPr>
          <a:r>
            <a:rPr lang="vi-VN" sz="2100" kern="1200" dirty="0">
              <a:latin typeface="Times New Roman" panose="02020603050405020304" pitchFamily="18" charset="0"/>
              <a:cs typeface="Times New Roman" panose="02020603050405020304" pitchFamily="18" charset="0"/>
            </a:rPr>
            <a:t>2. </a:t>
          </a:r>
          <a:r>
            <a:rPr lang="fr-FR" sz="2100" kern="1200" dirty="0" err="1">
              <a:latin typeface="Times New Roman" panose="02020603050405020304" pitchFamily="18" charset="0"/>
              <a:cs typeface="Times New Roman" panose="02020603050405020304" pitchFamily="18" charset="0"/>
            </a:rPr>
            <a:t>Đọc</a:t>
          </a:r>
          <a:r>
            <a:rPr lang="vi-VN" sz="2100" kern="1200" dirty="0">
              <a:latin typeface="Times New Roman" panose="02020603050405020304" pitchFamily="18" charset="0"/>
              <a:cs typeface="Times New Roman" panose="02020603050405020304" pitchFamily="18" charset="0"/>
            </a:rPr>
            <a:t> thông tin mục c và hình 9.3 , trình bày sự thay đổi nhiệt độ không khí theo địa hình.</a:t>
          </a:r>
          <a:endParaRPr lang="en-US" sz="2100" kern="1200" dirty="0">
            <a:latin typeface="Times New Roman" panose="02020603050405020304" pitchFamily="18" charset="0"/>
            <a:cs typeface="Times New Roman" panose="02020603050405020304" pitchFamily="18" charset="0"/>
          </a:endParaRPr>
        </a:p>
      </dsp:txBody>
      <dsp:txXfrm>
        <a:off x="752110" y="3793066"/>
        <a:ext cx="10716971" cy="1083733"/>
      </dsp:txXfrm>
    </dsp:sp>
    <dsp:sp modelId="{FE323737-8382-4070-A059-18498166701D}">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8767-BC05-4B3F-92BD-F3AEDC2CC7F9}">
      <dsp:nvSpPr>
        <dsp:cNvPr id="0" name=""/>
        <dsp:cNvSpPr/>
      </dsp:nvSpPr>
      <dsp:spPr>
        <a:xfrm>
          <a:off x="7103151" y="439591"/>
          <a:ext cx="1742407" cy="137779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F7354-E87B-4F06-8625-C5DC47EA7870}">
      <dsp:nvSpPr>
        <dsp:cNvPr id="0" name=""/>
        <dsp:cNvSpPr/>
      </dsp:nvSpPr>
      <dsp:spPr>
        <a:xfrm>
          <a:off x="7029724" y="444557"/>
          <a:ext cx="1364691"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b="1" kern="1200" dirty="0"/>
            <a:t>Gió mùa</a:t>
          </a:r>
          <a:endParaRPr lang="en-US" sz="2100" b="1" kern="1200" dirty="0"/>
        </a:p>
      </dsp:txBody>
      <dsp:txXfrm>
        <a:off x="7224816" y="628295"/>
        <a:ext cx="974507" cy="918448"/>
      </dsp:txXfrm>
    </dsp:sp>
    <dsp:sp modelId="{A32B2603-0A86-4C9B-AF0E-218C909FE625}">
      <dsp:nvSpPr>
        <dsp:cNvPr id="0" name=""/>
        <dsp:cNvSpPr/>
      </dsp:nvSpPr>
      <dsp:spPr>
        <a:xfrm rot="2700000">
          <a:off x="2478129" y="349398"/>
          <a:ext cx="1374220" cy="1374220"/>
        </a:xfrm>
        <a:prstGeom prst="teardrop">
          <a:avLst>
            <a:gd name="adj" fmla="val 10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D3877-F6F6-41FB-B428-6846F8D30270}">
      <dsp:nvSpPr>
        <dsp:cNvPr id="0" name=""/>
        <dsp:cNvSpPr/>
      </dsp:nvSpPr>
      <dsp:spPr>
        <a:xfrm>
          <a:off x="2475969" y="387243"/>
          <a:ext cx="1299050"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t>Gió Tây ôn đới</a:t>
          </a:r>
          <a:endParaRPr lang="en-US" sz="2100" kern="1200" dirty="0"/>
        </a:p>
      </dsp:txBody>
      <dsp:txXfrm>
        <a:off x="2661677" y="570981"/>
        <a:ext cx="927634" cy="918448"/>
      </dsp:txXfrm>
    </dsp:sp>
    <dsp:sp modelId="{3B695472-6ED3-41B0-B81B-5EBC9DCEBB6A}">
      <dsp:nvSpPr>
        <dsp:cNvPr id="0" name=""/>
        <dsp:cNvSpPr/>
      </dsp:nvSpPr>
      <dsp:spPr>
        <a:xfrm rot="2700000">
          <a:off x="284610" y="496964"/>
          <a:ext cx="1374220" cy="1374220"/>
        </a:xfrm>
        <a:prstGeom prst="teardrop">
          <a:avLst>
            <a:gd name="adj" fmla="val 1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DE657-47D1-4AFF-9F65-D883B0948D51}">
      <dsp:nvSpPr>
        <dsp:cNvPr id="0" name=""/>
        <dsp:cNvSpPr/>
      </dsp:nvSpPr>
      <dsp:spPr>
        <a:xfrm>
          <a:off x="202504" y="551289"/>
          <a:ext cx="1286061" cy="128592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t>Gió Mậu dịch</a:t>
          </a:r>
          <a:endParaRPr lang="en-US" sz="2100" kern="1200" dirty="0"/>
        </a:p>
      </dsp:txBody>
      <dsp:txXfrm>
        <a:off x="386355" y="735027"/>
        <a:ext cx="918359" cy="918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B56B3-D118-4B2B-8DC4-C3BAA7F555C3}">
      <dsp:nvSpPr>
        <dsp:cNvPr id="0" name=""/>
        <dsp:cNvSpPr/>
      </dsp:nvSpPr>
      <dsp:spPr>
        <a:xfrm>
          <a:off x="6" y="0"/>
          <a:ext cx="12191993" cy="4300538"/>
        </a:xfrm>
        <a:prstGeom prst="rightArrow">
          <a:avLst/>
        </a:prstGeom>
        <a:solidFill>
          <a:srgbClr val="FFFF00"/>
        </a:solidFill>
        <a:ln>
          <a:noFill/>
        </a:ln>
        <a:effectLst/>
      </dsp:spPr>
      <dsp:style>
        <a:lnRef idx="0">
          <a:scrgbClr r="0" g="0" b="0"/>
        </a:lnRef>
        <a:fillRef idx="1">
          <a:scrgbClr r="0" g="0" b="0"/>
        </a:fillRef>
        <a:effectRef idx="0">
          <a:scrgbClr r="0" g="0" b="0"/>
        </a:effectRef>
        <a:fontRef idx="minor"/>
      </dsp:style>
    </dsp:sp>
    <dsp:sp modelId="{6C58F0E8-B248-4F0D-BD43-3D49EB7FD111}">
      <dsp:nvSpPr>
        <dsp:cNvPr id="0" name=""/>
        <dsp:cNvSpPr/>
      </dsp:nvSpPr>
      <dsp:spPr>
        <a:xfrm>
          <a:off x="4997427" y="0"/>
          <a:ext cx="2197145" cy="11505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b="1" kern="1200" dirty="0">
              <a:latin typeface="Times New Roman" panose="02020603050405020304" pitchFamily="18" charset="0"/>
              <a:cs typeface="Times New Roman" panose="02020603050405020304" pitchFamily="18" charset="0"/>
            </a:rPr>
            <a:t>HĐ NHÓM</a:t>
          </a:r>
          <a:endParaRPr lang="en-US" sz="3000" b="1" kern="1200" dirty="0">
            <a:latin typeface="Times New Roman" panose="02020603050405020304" pitchFamily="18" charset="0"/>
            <a:cs typeface="Times New Roman" panose="02020603050405020304" pitchFamily="18" charset="0"/>
          </a:endParaRPr>
        </a:p>
      </dsp:txBody>
      <dsp:txXfrm>
        <a:off x="5053594" y="56167"/>
        <a:ext cx="2084811" cy="1038249"/>
      </dsp:txXfrm>
    </dsp:sp>
    <dsp:sp modelId="{CF28D694-FD20-439C-8264-9CEE1DE83509}">
      <dsp:nvSpPr>
        <dsp:cNvPr id="0" name=""/>
        <dsp:cNvSpPr/>
      </dsp:nvSpPr>
      <dsp:spPr>
        <a:xfrm>
          <a:off x="415767" y="1418248"/>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1</a:t>
          </a:r>
          <a:endParaRPr lang="en-US" sz="3200" b="1" kern="1200" dirty="0">
            <a:latin typeface="Times New Roman" panose="02020603050405020304" pitchFamily="18" charset="0"/>
            <a:cs typeface="Times New Roman" panose="02020603050405020304" pitchFamily="18" charset="0"/>
          </a:endParaRPr>
        </a:p>
      </dsp:txBody>
      <dsp:txXfrm>
        <a:off x="499741" y="1502222"/>
        <a:ext cx="2044262" cy="1552267"/>
      </dsp:txXfrm>
    </dsp:sp>
    <dsp:sp modelId="{BD1273A6-94F4-450E-A0CE-4EBAD1BD3063}">
      <dsp:nvSpPr>
        <dsp:cNvPr id="0" name=""/>
        <dsp:cNvSpPr/>
      </dsp:nvSpPr>
      <dsp:spPr>
        <a:xfrm>
          <a:off x="3231687" y="1472624"/>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3</a:t>
          </a:r>
          <a:endParaRPr lang="en-US" sz="3200" b="1" kern="1200" dirty="0">
            <a:latin typeface="Times New Roman" panose="02020603050405020304" pitchFamily="18" charset="0"/>
            <a:cs typeface="Times New Roman" panose="02020603050405020304" pitchFamily="18" charset="0"/>
          </a:endParaRPr>
        </a:p>
      </dsp:txBody>
      <dsp:txXfrm>
        <a:off x="3315661" y="1556598"/>
        <a:ext cx="2044262" cy="1552267"/>
      </dsp:txXfrm>
    </dsp:sp>
    <dsp:sp modelId="{2B8FB4CE-A9C2-411A-9CB2-DE4B655C51D0}">
      <dsp:nvSpPr>
        <dsp:cNvPr id="0" name=""/>
        <dsp:cNvSpPr/>
      </dsp:nvSpPr>
      <dsp:spPr>
        <a:xfrm>
          <a:off x="6746179" y="1480193"/>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2</a:t>
          </a:r>
          <a:endParaRPr lang="en-US" sz="3200" b="1" kern="1200" dirty="0">
            <a:latin typeface="Times New Roman" panose="02020603050405020304" pitchFamily="18" charset="0"/>
            <a:cs typeface="Times New Roman" panose="02020603050405020304" pitchFamily="18" charset="0"/>
          </a:endParaRPr>
        </a:p>
      </dsp:txBody>
      <dsp:txXfrm>
        <a:off x="6830153" y="1564167"/>
        <a:ext cx="2044262" cy="1552267"/>
      </dsp:txXfrm>
    </dsp:sp>
    <dsp:sp modelId="{257700D8-D355-4069-A850-EE78154EEC1A}">
      <dsp:nvSpPr>
        <dsp:cNvPr id="0" name=""/>
        <dsp:cNvSpPr/>
      </dsp:nvSpPr>
      <dsp:spPr>
        <a:xfrm>
          <a:off x="9241462" y="1432233"/>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4</a:t>
          </a:r>
          <a:endParaRPr lang="en-US" sz="3200" b="1" kern="1200" dirty="0">
            <a:latin typeface="Times New Roman" panose="02020603050405020304" pitchFamily="18" charset="0"/>
            <a:cs typeface="Times New Roman" panose="02020603050405020304" pitchFamily="18" charset="0"/>
          </a:endParaRPr>
        </a:p>
      </dsp:txBody>
      <dsp:txXfrm>
        <a:off x="9325436" y="1516207"/>
        <a:ext cx="2044262" cy="155226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fld id="{C57F5B05-DEF5-4A99-A43C-04C8E2C80460}" type="slidenum">
              <a:rPr lang="en-US" altLang="en-US" b="0">
                <a:latin typeface="Arial" panose="020B0604020202020204" pitchFamily="34" charset="0"/>
              </a:rPr>
              <a:pPr eaLnBrk="1" hangingPunct="1"/>
              <a:t>1</a:t>
            </a:fld>
            <a:endParaRPr lang="en-US" altLang="en-US" b="0">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7221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fld id="{45CE517A-64CC-407F-91E1-2DB1946EEE45}" type="datetime1">
              <a:rPr lang="en-US" altLang="en-US" sz="1200" b="0"/>
              <a:pPr algn="r" eaLnBrk="1" hangingPunct="1"/>
              <a:t>10/18/2023</a:t>
            </a:fld>
            <a:endParaRPr lang="en-US" altLang="en-US" sz="1200" b="0"/>
          </a:p>
        </p:txBody>
      </p:sp>
      <p:sp>
        <p:nvSpPr>
          <p:cNvPr id="286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fld id="{52C7BC0C-7B73-46F2-BB6A-0A66DA1710CE}" type="slidenum">
              <a:rPr lang="en-US" altLang="en-US" sz="1200" b="0"/>
              <a:pPr algn="r" eaLnBrk="1" hangingPunct="1"/>
              <a:t>37</a:t>
            </a:fld>
            <a:endParaRPr lang="en-US" altLang="en-US" sz="1200" b="0"/>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Ke bag o ngoai cho hs dien vao</a:t>
            </a:r>
          </a:p>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Quỳnh</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741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F2C-C3BA-468C-A503-C8DB1BC07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B993C-5CF3-4B26-BC60-B4216A1D5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FA33-4E53-44CF-BB91-76436FFA2B86}"/>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E1122EBA-80FA-49D7-82A6-BB3B2A87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3BCC-3642-421F-AC5B-6359833BF39B}"/>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6890808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99E-D4AC-4F63-8ED7-B3DC00AF3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133C1-F666-44A5-9DA0-0502EA622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8455-8F5E-4970-9758-45E07B1373D4}"/>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090A9830-BB2A-49D6-9DC2-4A1C30CB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D0D7-D698-45F8-B15D-3C5234ACCCE3}"/>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3852925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E587B-51AA-4F94-9BBC-AAEE99A77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EAD27-5E2E-4EDA-8234-2441FD275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08596-29F3-4015-BF3F-7D57B708ABB3}"/>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FCB79749-E7C7-4A8F-83E0-FF2B91B2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F6FC-F79C-4584-A16F-05FA22C43C10}"/>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4374256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D83D938C-B18D-4272-BED1-B47540746EA4}" type="slidenum">
              <a:rPr lang="en-US"/>
              <a:pPr/>
              <a:t>‹#›</a:t>
            </a:fld>
            <a:endParaRPr lang="en-US"/>
          </a:p>
        </p:txBody>
      </p:sp>
    </p:spTree>
    <p:extLst>
      <p:ext uri="{BB962C8B-B14F-4D97-AF65-F5344CB8AC3E}">
        <p14:creationId xmlns:p14="http://schemas.microsoft.com/office/powerpoint/2010/main" val="273127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760C242-4AE8-48B5-83C9-A91D5298AC11}" type="slidenum">
              <a:rPr lang="en-US" altLang="en-US"/>
              <a:pPr/>
              <a:t>‹#›</a:t>
            </a:fld>
            <a:endParaRPr lang="en-US" altLang="en-US"/>
          </a:p>
        </p:txBody>
      </p:sp>
    </p:spTree>
    <p:extLst>
      <p:ext uri="{BB962C8B-B14F-4D97-AF65-F5344CB8AC3E}">
        <p14:creationId xmlns:p14="http://schemas.microsoft.com/office/powerpoint/2010/main" val="333191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1983-49FA-4414-A7AC-68E4AF70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C0517-3D06-414D-8E57-0C23B3D3B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BF53-0B0B-4DF8-A198-59EF6CC2C182}"/>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EDE2AC4C-0A4F-4D64-8D1A-638701D53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E13F-76B5-4717-A54F-DDD787702CC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4111322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538C-21C8-4464-99D5-7C5EB474A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C6120-7884-4B67-AF99-37A08FBA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FD7CD-483D-4A22-B412-305D109D30F8}"/>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4FE4E2EE-C239-4CF3-8EF1-601E39A0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6E256-A3D1-4A7D-85C9-121787055272}"/>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78422254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344D-6EF6-4431-B3EF-ADC34966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BB037-467C-4F58-BEBF-2741CC332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396E-3007-4EDB-BAF6-EAAA8759A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C922E0-F887-4861-9D74-7A30F82200D5}"/>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6" name="Footer Placeholder 5">
            <a:extLst>
              <a:ext uri="{FF2B5EF4-FFF2-40B4-BE49-F238E27FC236}">
                <a16:creationId xmlns:a16="http://schemas.microsoft.com/office/drawing/2014/main" id="{A49C9FCB-2041-49A9-B888-C8AD89369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41F01-2637-4143-AF95-6C184A78A0BD}"/>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128297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B48-CD44-4FBA-A9AD-C8C6EDC6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68429-9A8D-40F0-B881-69177676B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CA40-0FC6-4B7C-A62F-775E43CF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1C2FE-195A-4033-87C1-E61BDA2D8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819E-350C-4B5D-8FF3-FFC9A7369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5155E-01AB-475E-B15B-AAFC8FD6CEEF}"/>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8" name="Footer Placeholder 7">
            <a:extLst>
              <a:ext uri="{FF2B5EF4-FFF2-40B4-BE49-F238E27FC236}">
                <a16:creationId xmlns:a16="http://schemas.microsoft.com/office/drawing/2014/main" id="{6BFD337C-54A8-499C-9E34-FDCFF03C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B17FE-8BE7-4E2B-BE7F-F214F1965E0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9030119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7D1C-50CA-49EE-8956-5E87F84A7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7A7A-9A10-48AA-9B28-9B9086DA9963}"/>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4" name="Footer Placeholder 3">
            <a:extLst>
              <a:ext uri="{FF2B5EF4-FFF2-40B4-BE49-F238E27FC236}">
                <a16:creationId xmlns:a16="http://schemas.microsoft.com/office/drawing/2014/main" id="{C6D95645-2540-413E-93E3-8E42C499A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D5BE4-A7BC-46B8-9681-F02716E7D5F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940260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71F5-5311-4772-9B33-4D2CC93C588F}"/>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3" name="Footer Placeholder 2">
            <a:extLst>
              <a:ext uri="{FF2B5EF4-FFF2-40B4-BE49-F238E27FC236}">
                <a16:creationId xmlns:a16="http://schemas.microsoft.com/office/drawing/2014/main" id="{C8E1385F-E8A2-4967-8AA9-5A3D17253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737E3-E92C-443F-A17C-5D311CEA94C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16775250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AC6-0B5A-46EF-97C1-CB579BC6A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DFDFE-4C84-4DA5-ABE5-BA0C94ACA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2F0FC3-3D12-4640-9301-D3ED434E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3C8B2-41D3-437B-AEA8-C1CFC7A6B361}"/>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6" name="Footer Placeholder 5">
            <a:extLst>
              <a:ext uri="{FF2B5EF4-FFF2-40B4-BE49-F238E27FC236}">
                <a16:creationId xmlns:a16="http://schemas.microsoft.com/office/drawing/2014/main" id="{DED66A6E-5A8E-46CD-8F66-C5F446880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C7EF7-FECB-4A00-A024-22B4F99DE6B1}"/>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1325295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A502-0CA6-4F7D-8F53-E408970CD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326C-A442-4851-AC37-4F632EC5E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6F29A-3FAD-4E98-9001-34A5D0A6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D0D1-3047-4541-87A1-FD0406AA73AB}"/>
              </a:ext>
            </a:extLst>
          </p:cNvPr>
          <p:cNvSpPr>
            <a:spLocks noGrp="1"/>
          </p:cNvSpPr>
          <p:nvPr>
            <p:ph type="dt" sz="half" idx="10"/>
          </p:nvPr>
        </p:nvSpPr>
        <p:spPr/>
        <p:txBody>
          <a:bodyPr/>
          <a:lstStyle/>
          <a:p>
            <a:fld id="{CA1421BB-BE0B-473C-8A75-BC7DADF83DCA}" type="datetimeFigureOut">
              <a:rPr lang="en-US" smtClean="0"/>
              <a:t>10/18/2023</a:t>
            </a:fld>
            <a:endParaRPr lang="en-US"/>
          </a:p>
        </p:txBody>
      </p:sp>
      <p:sp>
        <p:nvSpPr>
          <p:cNvPr id="6" name="Footer Placeholder 5">
            <a:extLst>
              <a:ext uri="{FF2B5EF4-FFF2-40B4-BE49-F238E27FC236}">
                <a16:creationId xmlns:a16="http://schemas.microsoft.com/office/drawing/2014/main" id="{26F9B866-07ED-4768-82EB-94984681E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54492-6869-4579-9B6A-6934263F5B78}"/>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99862540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6202D-5B03-417A-BE7F-BEFF3A171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51344-37F6-4319-9F2C-46A5F55E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8F573-AD10-4872-A8EF-9FF11D4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421BB-BE0B-473C-8A75-BC7DADF83DCA}" type="datetimeFigureOut">
              <a:rPr lang="en-US" smtClean="0"/>
              <a:t>10/18/2023</a:t>
            </a:fld>
            <a:endParaRPr lang="en-US"/>
          </a:p>
        </p:txBody>
      </p:sp>
      <p:sp>
        <p:nvSpPr>
          <p:cNvPr id="5" name="Footer Placeholder 4">
            <a:extLst>
              <a:ext uri="{FF2B5EF4-FFF2-40B4-BE49-F238E27FC236}">
                <a16:creationId xmlns:a16="http://schemas.microsoft.com/office/drawing/2014/main" id="{C2DE7D54-008E-4DB0-A252-B19716CC3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EF493-0F60-4F3F-BCC1-3C85AABF9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8AC64-ED80-4B0E-8E6F-72FCD7CB44C3}" type="slidenum">
              <a:rPr lang="en-US" smtClean="0"/>
              <a:t>‹#›</a:t>
            </a:fld>
            <a:endParaRPr lang="en-US"/>
          </a:p>
        </p:txBody>
      </p:sp>
    </p:spTree>
    <p:extLst>
      <p:ext uri="{BB962C8B-B14F-4D97-AF65-F5344CB8AC3E}">
        <p14:creationId xmlns:p14="http://schemas.microsoft.com/office/powerpoint/2010/main" val="119871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1.png"/><Relationship Id="rId7"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slide" Target="slide13.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5.xml"/><Relationship Id="rId4" Type="http://schemas.openxmlformats.org/officeDocument/2006/relationships/slide" Target="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gi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52.gif"/><Relationship Id="rId2" Type="http://schemas.openxmlformats.org/officeDocument/2006/relationships/slide" Target="slide21.xml"/><Relationship Id="rId1" Type="http://schemas.openxmlformats.org/officeDocument/2006/relationships/slideLayout" Target="../slideLayouts/slideLayout13.xml"/><Relationship Id="rId6" Type="http://schemas.openxmlformats.org/officeDocument/2006/relationships/slide" Target="slide20.xml"/><Relationship Id="rId5" Type="http://schemas.openxmlformats.org/officeDocument/2006/relationships/slide" Target="slide25.xml"/><Relationship Id="rId4" Type="http://schemas.openxmlformats.org/officeDocument/2006/relationships/slide" Target="slide23.xml"/></Relationships>
</file>

<file path=ppt/slides/_rels/slide37.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 Target="slide21.xml"/><Relationship Id="rId7"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3.xml"/><Relationship Id="rId4" Type="http://schemas.openxmlformats.org/officeDocument/2006/relationships/slide" Target="slide2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3" y="0"/>
            <a:ext cx="120874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V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57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6" descr="arg-dancing-welc0me-blakbg-url[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304800"/>
            <a:ext cx="7491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7" descr="b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219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8" descr="b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219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3" name="Group 9"/>
          <p:cNvGrpSpPr>
            <a:grpSpLocks/>
          </p:cNvGrpSpPr>
          <p:nvPr/>
        </p:nvGrpSpPr>
        <p:grpSpPr bwMode="auto">
          <a:xfrm>
            <a:off x="1790019" y="4721134"/>
            <a:ext cx="1343025" cy="971550"/>
            <a:chOff x="1602" y="3552"/>
            <a:chExt cx="846" cy="612"/>
          </a:xfrm>
        </p:grpSpPr>
        <p:pic>
          <p:nvPicPr>
            <p:cNvPr id="75792" name="Picture 10" descr="BORI15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 y="355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3" name="Text Box 11"/>
            <p:cNvSpPr txBox="1">
              <a:spLocks noChangeArrowheads="1"/>
            </p:cNvSpPr>
            <p:nvPr/>
          </p:nvSpPr>
          <p:spPr bwMode="auto">
            <a:xfrm>
              <a:off x="1602" y="3704"/>
              <a:ext cx="72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2000" dirty="0" err="1">
                  <a:solidFill>
                    <a:srgbClr val="FF0000"/>
                  </a:solidFill>
                  <a:latin typeface="Times New Roman" panose="02020603050405020304" pitchFamily="18" charset="0"/>
                  <a:cs typeface="Times New Roman" panose="02020603050405020304" pitchFamily="18" charset="0"/>
                </a:rPr>
                <a:t>Lớp</a:t>
              </a:r>
              <a:r>
                <a:rPr lang="en-US" altLang="en-US" sz="2000" dirty="0">
                  <a:solidFill>
                    <a:srgbClr val="FF0000"/>
                  </a:solidFill>
                  <a:latin typeface="Times New Roman" panose="02020603050405020304" pitchFamily="18" charset="0"/>
                  <a:cs typeface="Times New Roman" panose="02020603050405020304" pitchFamily="18" charset="0"/>
                </a:rPr>
                <a:t> </a:t>
              </a:r>
              <a:r>
                <a:rPr lang="vi-VN" altLang="en-US" sz="2000" dirty="0">
                  <a:solidFill>
                    <a:srgbClr val="FF0000"/>
                  </a:solidFill>
                  <a:latin typeface="Times New Roman" panose="02020603050405020304" pitchFamily="18" charset="0"/>
                  <a:cs typeface="Times New Roman" panose="02020603050405020304" pitchFamily="18" charset="0"/>
                </a:rPr>
                <a:t>10</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grpSp>
      <p:pic>
        <p:nvPicPr>
          <p:cNvPr id="75790" name="Picture 13" descr="BORI26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986122" y="2361859"/>
            <a:ext cx="2614612" cy="603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5" descr="gifbj063[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23653" y="2828653"/>
            <a:ext cx="1641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6" descr="gifbj063[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2209800"/>
            <a:ext cx="15827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402" name="WordArt 18"/>
          <p:cNvSpPr>
            <a:spLocks noChangeArrowheads="1" noChangeShapeType="1" noTextEdit="1"/>
          </p:cNvSpPr>
          <p:nvPr/>
        </p:nvSpPr>
        <p:spPr bwMode="auto">
          <a:xfrm>
            <a:off x="2743200" y="1342753"/>
            <a:ext cx="6829696" cy="2971800"/>
          </a:xfrm>
          <a:prstGeom prst="rect">
            <a:avLst/>
          </a:prstGeom>
        </p:spPr>
        <p:txBody>
          <a:bodyPr wrap="none" fromWordArt="1">
            <a:prstTxWarp prst="textDeflate">
              <a:avLst>
                <a:gd name="adj" fmla="val 18750"/>
              </a:avLst>
            </a:prstTxWarp>
          </a:bodyPr>
          <a:lstStyle/>
          <a:p>
            <a:pPr algn="ctr"/>
            <a:r>
              <a:rPr lang="en-US" sz="3600" kern="10" spc="-360" dirty="0" err="1">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Chào</a:t>
            </a:r>
            <a:r>
              <a:rPr lang="en-US" sz="3600" kern="10" spc="-360" dirty="0">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 </a:t>
            </a:r>
            <a:r>
              <a:rPr lang="en-US" sz="3600" kern="10" spc="-360" dirty="0" err="1">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mừng</a:t>
            </a:r>
            <a:r>
              <a:rPr lang="en-US" sz="3600" kern="10" spc="-360" dirty="0">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 </a:t>
            </a:r>
            <a:r>
              <a:rPr lang="en-US" sz="3600" kern="10" spc="-360" dirty="0" err="1">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các</a:t>
            </a:r>
            <a:r>
              <a:rPr lang="en-US" sz="3600" kern="10" spc="-360" dirty="0">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 </a:t>
            </a:r>
            <a:r>
              <a:rPr lang="vi-VN" sz="3600" kern="10" spc="-360" dirty="0">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rPr>
              <a:t>em </a:t>
            </a:r>
            <a:endParaRPr lang="en-US" sz="3600" kern="10" spc="-360" dirty="0">
              <a:ln w="12700">
                <a:solidFill>
                  <a:srgbClr val="FF0000"/>
                </a:solidFill>
                <a:round/>
                <a:headEnd/>
                <a:tailEnd/>
              </a:ln>
              <a:solidFill>
                <a:srgbClr val="FFFF99"/>
              </a:solidFill>
              <a:latin typeface="Times New Roman" panose="02020603050405020304" pitchFamily="18" charset="0"/>
              <a:cs typeface="Times New Roman" panose="02020603050405020304" pitchFamily="18" charset="0"/>
            </a:endParaRPr>
          </a:p>
        </p:txBody>
      </p:sp>
      <p:pic>
        <p:nvPicPr>
          <p:cNvPr id="75788" name="Picture 20" descr="b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295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Picture 21" descr="gifbj063[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55306" y="2812596"/>
            <a:ext cx="16414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70171" y="5159829"/>
            <a:ext cx="3194957" cy="369332"/>
          </a:xfrm>
          <a:prstGeom prst="rect">
            <a:avLst/>
          </a:prstGeom>
          <a:noFill/>
        </p:spPr>
        <p:txBody>
          <a:bodyPr wrap="square" rtlCol="0">
            <a:spAutoFit/>
          </a:bodyPr>
          <a:lstStyle/>
          <a:p>
            <a:r>
              <a:rPr lang="vi-VN" b="1" i="1" dirty="0">
                <a:effectLst>
                  <a:outerShdw blurRad="38100" dist="38100" dir="2700000" algn="tl">
                    <a:srgbClr val="000000">
                      <a:alpha val="43137"/>
                    </a:srgbClr>
                  </a:outerShdw>
                </a:effectLst>
              </a:rPr>
              <a:t>GIÁO VIÊN: </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655701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3000" fill="hold" nodeType="afterEffect">
                                  <p:stCondLst>
                                    <p:cond delay="0"/>
                                  </p:stCondLst>
                                  <p:childTnLst>
                                    <p:animClr clrSpc="rgb" dir="cw">
                                      <p:cBhvr>
                                        <p:cTn id="6" dur="5000" fill="hold"/>
                                        <p:tgtEl>
                                          <p:spTgt spid="272402"/>
                                        </p:tgtEl>
                                        <p:attrNameLst>
                                          <p:attrName>style.color</p:attrName>
                                        </p:attrNameLst>
                                      </p:cBhvr>
                                      <p:to>
                                        <a:srgbClr val="009900"/>
                                      </p:to>
                                    </p:animClr>
                                  </p:childTnLst>
                                </p:cTn>
                              </p:par>
                            </p:childTnLst>
                          </p:cTn>
                        </p:par>
                        <p:par>
                          <p:cTn id="7" fill="hold" nodeType="afterGroup">
                            <p:stCondLst>
                              <p:cond delay="15000"/>
                            </p:stCondLst>
                            <p:childTnLst>
                              <p:par>
                                <p:cTn id="8" presetID="3" presetClass="emph" presetSubtype="2" repeatCount="3000" fill="hold" nodeType="afterEffect">
                                  <p:stCondLst>
                                    <p:cond delay="0"/>
                                  </p:stCondLst>
                                  <p:childTnLst>
                                    <p:animClr clrSpc="rgb" dir="cw">
                                      <p:cBhvr>
                                        <p:cTn id="9" dur="5000" fill="hold"/>
                                        <p:tgtEl>
                                          <p:spTgt spid="272402"/>
                                        </p:tgtEl>
                                        <p:attrNameLst>
                                          <p:attrName>style.color</p:attrName>
                                        </p:attrNameLst>
                                      </p:cBhvr>
                                      <p:to>
                                        <a:srgbClr val="FF5050"/>
                                      </p:to>
                                    </p:animClr>
                                  </p:childTnLst>
                                </p:cTn>
                              </p:par>
                            </p:childTnLst>
                          </p:cTn>
                        </p:par>
                        <p:par>
                          <p:cTn id="10" fill="hold" nodeType="afterGroup">
                            <p:stCondLst>
                              <p:cond delay="30000"/>
                            </p:stCondLst>
                            <p:childTnLst>
                              <p:par>
                                <p:cTn id="11" presetID="3" presetClass="emph" presetSubtype="2" repeatCount="3000" fill="hold" nodeType="afterEffect">
                                  <p:stCondLst>
                                    <p:cond delay="0"/>
                                  </p:stCondLst>
                                  <p:childTnLst>
                                    <p:animClr clrSpc="rgb" dir="cw">
                                      <p:cBhvr>
                                        <p:cTn id="12" dur="5000" fill="hold"/>
                                        <p:tgtEl>
                                          <p:spTgt spid="272402"/>
                                        </p:tgtEl>
                                        <p:attrNameLst>
                                          <p:attrName>style.color</p:attrName>
                                        </p:attrNameLst>
                                      </p:cBhvr>
                                      <p:to>
                                        <a:schemeClr val="folHlink"/>
                                      </p:to>
                                    </p:animClr>
                                  </p:childTnLst>
                                </p:cTn>
                              </p:par>
                            </p:childTnLst>
                          </p:cTn>
                        </p:par>
                        <p:par>
                          <p:cTn id="13" fill="hold" nodeType="afterGroup">
                            <p:stCondLst>
                              <p:cond delay="45000"/>
                            </p:stCondLst>
                            <p:childTnLst>
                              <p:par>
                                <p:cTn id="14" presetID="3" presetClass="emph" presetSubtype="2" repeatCount="3000" fill="hold" nodeType="afterEffect">
                                  <p:stCondLst>
                                    <p:cond delay="0"/>
                                  </p:stCondLst>
                                  <p:childTnLst>
                                    <p:animClr clrSpc="rgb" dir="cw">
                                      <p:cBhvr>
                                        <p:cTn id="15" dur="5000" fill="hold"/>
                                        <p:tgtEl>
                                          <p:spTgt spid="272402"/>
                                        </p:tgtEl>
                                        <p:attrNameLst>
                                          <p:attrName>style.color</p:attrName>
                                        </p:attrNameLst>
                                      </p:cBhvr>
                                      <p:to>
                                        <a:schemeClr val="accent2"/>
                                      </p:to>
                                    </p:animClr>
                                  </p:childTnLst>
                                </p:cTn>
                              </p:par>
                            </p:childTnLst>
                          </p:cTn>
                        </p:par>
                        <p:par>
                          <p:cTn id="16" fill="hold" nodeType="afterGroup">
                            <p:stCondLst>
                              <p:cond delay="60000"/>
                            </p:stCondLst>
                            <p:childTnLst>
                              <p:par>
                                <p:cTn id="17" presetID="3" presetClass="emph" presetSubtype="2" repeatCount="3000" fill="hold" nodeType="afterEffect">
                                  <p:stCondLst>
                                    <p:cond delay="0"/>
                                  </p:stCondLst>
                                  <p:childTnLst>
                                    <p:animClr clrSpc="rgb" dir="cw">
                                      <p:cBhvr>
                                        <p:cTn id="18" dur="5000" fill="hold"/>
                                        <p:tgtEl>
                                          <p:spTgt spid="272402"/>
                                        </p:tgtEl>
                                        <p:attrNameLst>
                                          <p:attrName>style.color</p:attrName>
                                        </p:attrNameLst>
                                      </p:cBhvr>
                                      <p:to>
                                        <a:srgbClr val="66FF66"/>
                                      </p:to>
                                    </p:animClr>
                                  </p:childTnLst>
                                </p:cTn>
                              </p:par>
                            </p:childTnLst>
                          </p:cTn>
                        </p:par>
                        <p:par>
                          <p:cTn id="19" fill="hold" nodeType="afterGroup">
                            <p:stCondLst>
                              <p:cond delay="75000"/>
                            </p:stCondLst>
                            <p:childTnLst>
                              <p:par>
                                <p:cTn id="20" presetID="3" presetClass="emph" presetSubtype="2" fill="hold" nodeType="afterEffect">
                                  <p:stCondLst>
                                    <p:cond delay="0"/>
                                  </p:stCondLst>
                                  <p:childTnLst>
                                    <p:animClr clrSpc="rgb" dir="cw">
                                      <p:cBhvr>
                                        <p:cTn id="21" dur="2000" fill="hold"/>
                                        <p:tgtEl>
                                          <p:spTgt spid="27240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lgn="just"/>
            <a:endParaRPr lang="en-US" b="1">
              <a:effectLst/>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AutoShape 2" descr="Image result for phông nền trắng ti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7"/>
            <a:ext cx="9165236" cy="686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hlinkClick r:id="rId3" action="ppaction://hlinksldjump"/>
          </p:cNvPr>
          <p:cNvSpPr txBox="1"/>
          <p:nvPr/>
        </p:nvSpPr>
        <p:spPr>
          <a:xfrm>
            <a:off x="1593221" y="687824"/>
            <a:ext cx="9089089" cy="4293483"/>
          </a:xfrm>
          <a:prstGeom prst="rect">
            <a:avLst/>
          </a:prstGeom>
          <a:noFill/>
        </p:spPr>
        <p:txBody>
          <a:bodyPr wrap="square" rtlCol="0">
            <a:spAutoFit/>
          </a:bodyPr>
          <a:lstStyle/>
          <a:p>
            <a:pPr algn="just">
              <a:lnSpc>
                <a:spcPct val="150000"/>
              </a:lnSpc>
            </a:pPr>
            <a:r>
              <a:rPr lang="en-US" sz="2600" b="1" dirty="0" err="1">
                <a:solidFill>
                  <a:srgbClr val="FF0000"/>
                </a:solidFill>
                <a:latin typeface="Times New Roman" pitchFamily="18" charset="0"/>
                <a:cs typeface="Times New Roman" pitchFamily="18" charset="0"/>
              </a:rPr>
              <a:t>Các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khối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khí</a:t>
            </a:r>
            <a:endParaRPr lang="en-US" sz="2600" b="1" dirty="0">
              <a:solidFill>
                <a:srgbClr val="FF0000"/>
              </a:solidFill>
              <a:latin typeface="Times New Roman" pitchFamily="18" charset="0"/>
              <a:cs typeface="Times New Roman" pitchFamily="18" charset="0"/>
            </a:endParaRPr>
          </a:p>
          <a:p>
            <a:pPr algn="just">
              <a:lnSpc>
                <a:spcPct val="150000"/>
              </a:lnSpc>
            </a:pP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khối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được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hình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thành</a:t>
            </a:r>
            <a:r>
              <a:rPr lang="en-US" sz="2600" b="1" dirty="0">
                <a:latin typeface="Times New Roman" pitchFamily="18" charset="0"/>
                <a:cs typeface="Times New Roman" pitchFamily="18" charset="0"/>
              </a:rPr>
              <a:t> ở </a:t>
            </a:r>
            <a:r>
              <a:rPr lang="en-US" sz="2600" b="1" dirty="0" err="1">
                <a:latin typeface="Times New Roman" pitchFamily="18" charset="0"/>
                <a:cs typeface="Times New Roman" pitchFamily="18" charset="0"/>
              </a:rPr>
              <a:t>đâu</a:t>
            </a:r>
            <a:r>
              <a:rPr lang="en-US" sz="2600" b="1" dirty="0">
                <a:latin typeface="Times New Roman" pitchFamily="18" charset="0"/>
                <a:cs typeface="Times New Roman" pitchFamily="18" charset="0"/>
              </a:rPr>
              <a:t> ?</a:t>
            </a:r>
          </a:p>
          <a:p>
            <a:pPr algn="just">
              <a:lnSpc>
                <a:spcPct val="150000"/>
              </a:lnSpc>
            </a:pP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Mỗi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khối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khí</a:t>
            </a:r>
            <a:r>
              <a:rPr lang="en-US" sz="2600" b="1" dirty="0">
                <a:latin typeface="Times New Roman" pitchFamily="18" charset="0"/>
                <a:cs typeface="Times New Roman" pitchFamily="18" charset="0"/>
              </a:rPr>
              <a:t> ?</a:t>
            </a:r>
          </a:p>
          <a:p>
            <a:pPr algn="just">
              <a:lnSpc>
                <a:spcPct val="150000"/>
              </a:lnSpc>
            </a:pP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Hoàn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thành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bảng</a:t>
            </a:r>
            <a:r>
              <a:rPr lang="en-US" sz="2600" b="1" dirty="0">
                <a:latin typeface="Times New Roman" pitchFamily="18" charset="0"/>
                <a:cs typeface="Times New Roman" pitchFamily="18" charset="0"/>
              </a:rPr>
              <a:t>:</a:t>
            </a:r>
          </a:p>
          <a:p>
            <a:pPr algn="just">
              <a:lnSpc>
                <a:spcPct val="150000"/>
              </a:lnSpc>
            </a:pPr>
            <a:endParaRPr lang="en-US" sz="2600" b="1" dirty="0">
              <a:latin typeface="Times New Roman" pitchFamily="18" charset="0"/>
              <a:cs typeface="Times New Roman" pitchFamily="18" charset="0"/>
            </a:endParaRPr>
          </a:p>
          <a:p>
            <a:pPr algn="just">
              <a:lnSpc>
                <a:spcPct val="150000"/>
              </a:lnSpc>
            </a:pPr>
            <a:endParaRPr lang="en-US" sz="2600" b="1" dirty="0">
              <a:latin typeface="Times New Roman" pitchFamily="18" charset="0"/>
              <a:cs typeface="Times New Roman" pitchFamily="18" charset="0"/>
            </a:endParaRPr>
          </a:p>
          <a:p>
            <a:pPr algn="just">
              <a:lnSpc>
                <a:spcPct val="150000"/>
              </a:lnSpc>
            </a:pPr>
            <a:endParaRPr lang="en-US" sz="2600" b="1" dirty="0">
              <a:latin typeface="Times New Roman" pitchFamily="18" charset="0"/>
              <a:cs typeface="Times New Roman" pitchFamily="18" charset="0"/>
            </a:endParaRPr>
          </a:p>
        </p:txBody>
      </p:sp>
      <p:graphicFrame>
        <p:nvGraphicFramePr>
          <p:cNvPr id="18" name="Group 65"/>
          <p:cNvGraphicFramePr>
            <a:graphicFrameLocks noGrp="1"/>
          </p:cNvGraphicFramePr>
          <p:nvPr>
            <p:extLst>
              <p:ext uri="{D42A27DB-BD31-4B8C-83A1-F6EECF244321}">
                <p14:modId xmlns:p14="http://schemas.microsoft.com/office/powerpoint/2010/main" val="1249919067"/>
              </p:ext>
            </p:extLst>
          </p:nvPr>
        </p:nvGraphicFramePr>
        <p:xfrm>
          <a:off x="2573383" y="3426303"/>
          <a:ext cx="5943600" cy="2402997"/>
        </p:xfrm>
        <a:graphic>
          <a:graphicData uri="http://schemas.openxmlformats.org/drawingml/2006/table">
            <a:tbl>
              <a:tblPr>
                <a:tableStyleId>{5940675A-B579-460E-94D1-54222C63F5DA}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rPr>
                        <a:t>Khối</a:t>
                      </a:r>
                      <a:r>
                        <a:rPr kumimoji="0" lang="en-US" sz="2400" b="1" u="none" strike="noStrike" cap="none" normalizeH="0" baseline="0" dirty="0">
                          <a:ln>
                            <a:noFill/>
                          </a:ln>
                          <a:effectLst/>
                        </a:rPr>
                        <a:t> </a:t>
                      </a:r>
                      <a:r>
                        <a:rPr kumimoji="0" lang="en-US" sz="2400" b="1" u="none" strike="noStrike" cap="none" normalizeH="0" baseline="0" dirty="0" err="1">
                          <a:ln>
                            <a:noFill/>
                          </a:ln>
                          <a:effectLst/>
                        </a:rPr>
                        <a:t>khí</a:t>
                      </a:r>
                      <a:endParaRPr kumimoji="0" lang="en-US" sz="2400" b="1" i="0" u="none" strike="noStrike" cap="none" normalizeH="0" baseline="0" dirty="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a:ln>
                            <a:noFill/>
                          </a:ln>
                          <a:effectLst/>
                        </a:rPr>
                        <a:t>Tính chất</a:t>
                      </a:r>
                      <a:endParaRPr kumimoji="0" lang="en-US" sz="2400" b="1" i="0" u="none" strike="noStrike" cap="none" normalizeH="0" baseline="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a:ln>
                            <a:noFill/>
                          </a:ln>
                          <a:effectLst/>
                        </a:rPr>
                        <a:t>Kí hiệu</a:t>
                      </a:r>
                      <a:endParaRPr kumimoji="0" lang="en-US" sz="2400" b="1" i="0" u="none" strike="noStrike" cap="none" normalizeH="0" baseline="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a:ln>
                            <a:noFill/>
                          </a:ln>
                          <a:effectLst/>
                        </a:rPr>
                        <a:t>Kiểu</a:t>
                      </a:r>
                      <a:endParaRPr kumimoji="0" lang="en-US" sz="2400" b="1" i="0" u="none" strike="noStrike" cap="none" normalizeH="0" baseline="0">
                        <a:ln>
                          <a:noFill/>
                        </a:ln>
                        <a:solidFill>
                          <a:srgbClr val="006666"/>
                        </a:solidFill>
                        <a:effectLst/>
                        <a:latin typeface="VNI-Times" pitchFamily="2" charset="0"/>
                      </a:endParaRPr>
                    </a:p>
                  </a:txBody>
                  <a:tcPr anchor="ctr" horzOverflow="overflow"/>
                </a:tc>
                <a:extLst>
                  <a:ext uri="{0D108BD9-81ED-4DB2-BD59-A6C34878D82A}">
                    <a16:rowId xmlns:a16="http://schemas.microsoft.com/office/drawing/2014/main" val="10000"/>
                  </a:ext>
                </a:extLst>
              </a:tr>
              <a:tr h="554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1"/>
                  </a:ext>
                </a:extLst>
              </a:tr>
              <a:tr h="4186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2"/>
                  </a:ext>
                </a:extLst>
              </a:tr>
              <a:tr h="4772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3"/>
                  </a:ext>
                </a:extLst>
              </a:tr>
              <a:tr h="397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4"/>
                  </a:ext>
                </a:extLst>
              </a:tr>
            </a:tbl>
          </a:graphicData>
        </a:graphic>
      </p:graphicFrame>
      <p:sp>
        <p:nvSpPr>
          <p:cNvPr id="13" name="AutoShape 20">
            <a:hlinkClick r:id="rId4" action="ppaction://hlinksldjump"/>
          </p:cNvPr>
          <p:cNvSpPr>
            <a:spLocks noChangeArrowheads="1"/>
          </p:cNvSpPr>
          <p:nvPr/>
        </p:nvSpPr>
        <p:spPr bwMode="auto">
          <a:xfrm>
            <a:off x="6172200" y="19050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ja-JP" altLang="en-US" b="1"/>
          </a:p>
        </p:txBody>
      </p:sp>
      <p:sp>
        <p:nvSpPr>
          <p:cNvPr id="14" name="AutoShape 20">
            <a:hlinkClick r:id="rId5" action="ppaction://hlinksldjump"/>
          </p:cNvPr>
          <p:cNvSpPr>
            <a:spLocks noChangeArrowheads="1"/>
          </p:cNvSpPr>
          <p:nvPr/>
        </p:nvSpPr>
        <p:spPr bwMode="auto">
          <a:xfrm>
            <a:off x="6781800" y="54864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ja-JP" altLang="en-US" b="1"/>
          </a:p>
        </p:txBody>
      </p:sp>
    </p:spTree>
    <p:extLst>
      <p:ext uri="{BB962C8B-B14F-4D97-AF65-F5344CB8AC3E}">
        <p14:creationId xmlns:p14="http://schemas.microsoft.com/office/powerpoint/2010/main" val="28372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8" t="6557" r="6027" b="4461"/>
          <a:stretch/>
        </p:blipFill>
        <p:spPr bwMode="auto">
          <a:xfrm>
            <a:off x="2713662" y="0"/>
            <a:ext cx="6811338" cy="66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7123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33" name="Group 65"/>
          <p:cNvGraphicFramePr>
            <a:graphicFrameLocks noGrp="1"/>
          </p:cNvGraphicFramePr>
          <p:nvPr/>
        </p:nvGraphicFramePr>
        <p:xfrm>
          <a:off x="1752602" y="868362"/>
          <a:ext cx="8610599" cy="4541839"/>
        </p:xfrm>
        <a:graphic>
          <a:graphicData uri="http://schemas.openxmlformats.org/drawingml/2006/table">
            <a:tbl>
              <a:tblPr>
                <a:tableStyleId>{5940675A-B579-460E-94D1-54222C63F5DA}</a:tableStyleId>
              </a:tblPr>
              <a:tblGrid>
                <a:gridCol w="3376613">
                  <a:extLst>
                    <a:ext uri="{9D8B030D-6E8A-4147-A177-3AD203B41FA5}">
                      <a16:colId xmlns:a16="http://schemas.microsoft.com/office/drawing/2014/main" val="20000"/>
                    </a:ext>
                  </a:extLst>
                </a:gridCol>
                <a:gridCol w="1614487">
                  <a:extLst>
                    <a:ext uri="{9D8B030D-6E8A-4147-A177-3AD203B41FA5}">
                      <a16:colId xmlns:a16="http://schemas.microsoft.com/office/drawing/2014/main" val="20001"/>
                    </a:ext>
                  </a:extLst>
                </a:gridCol>
                <a:gridCol w="1104900">
                  <a:extLst>
                    <a:ext uri="{9D8B030D-6E8A-4147-A177-3AD203B41FA5}">
                      <a16:colId xmlns:a16="http://schemas.microsoft.com/office/drawing/2014/main" val="20002"/>
                    </a:ext>
                  </a:extLst>
                </a:gridCol>
                <a:gridCol w="2514599">
                  <a:extLst>
                    <a:ext uri="{9D8B030D-6E8A-4147-A177-3AD203B41FA5}">
                      <a16:colId xmlns:a16="http://schemas.microsoft.com/office/drawing/2014/main" val="20003"/>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rPr>
                        <a:t>Khối</a:t>
                      </a:r>
                      <a:r>
                        <a:rPr kumimoji="0" lang="en-US" sz="2400" b="1" u="none" strike="noStrike" cap="none" normalizeH="0" baseline="0" dirty="0">
                          <a:ln>
                            <a:noFill/>
                          </a:ln>
                          <a:effectLst/>
                        </a:rPr>
                        <a:t> </a:t>
                      </a:r>
                      <a:r>
                        <a:rPr kumimoji="0" lang="en-US" sz="2400" b="1" u="none" strike="noStrike" cap="none" normalizeH="0" baseline="0" dirty="0" err="1">
                          <a:ln>
                            <a:noFill/>
                          </a:ln>
                          <a:effectLst/>
                        </a:rPr>
                        <a:t>khí</a:t>
                      </a:r>
                      <a:endParaRPr kumimoji="0" lang="en-US" sz="2400" b="1" i="0" u="none" strike="noStrike" cap="none" normalizeH="0" baseline="0" dirty="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rPr>
                        <a:t>Tính</a:t>
                      </a:r>
                      <a:r>
                        <a:rPr kumimoji="0" lang="en-US" sz="2400" b="1" u="none" strike="noStrike" cap="none" normalizeH="0" baseline="0" dirty="0">
                          <a:ln>
                            <a:noFill/>
                          </a:ln>
                          <a:effectLst/>
                        </a:rPr>
                        <a:t> </a:t>
                      </a:r>
                      <a:r>
                        <a:rPr kumimoji="0" lang="en-US" sz="2400" b="1" u="none" strike="noStrike" cap="none" normalizeH="0" baseline="0" dirty="0" err="1">
                          <a:ln>
                            <a:noFill/>
                          </a:ln>
                          <a:effectLst/>
                        </a:rPr>
                        <a:t>chất</a:t>
                      </a:r>
                      <a:endParaRPr kumimoji="0" lang="en-US" sz="2400" b="1" i="0" u="none" strike="noStrike" cap="none" normalizeH="0" baseline="0" dirty="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a:ln>
                            <a:noFill/>
                          </a:ln>
                          <a:effectLst/>
                        </a:rPr>
                        <a:t>Kí hiệu</a:t>
                      </a:r>
                      <a:endParaRPr kumimoji="0" lang="en-US" sz="2400" b="1" i="0" u="none" strike="noStrike" cap="none" normalizeH="0" baseline="0">
                        <a:ln>
                          <a:noFill/>
                        </a:ln>
                        <a:solidFill>
                          <a:srgbClr val="006666"/>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a:ln>
                            <a:noFill/>
                          </a:ln>
                          <a:effectLst/>
                        </a:rPr>
                        <a:t>Kiểu</a:t>
                      </a:r>
                      <a:endParaRPr kumimoji="0" lang="en-US" sz="2400" b="1" i="0" u="none" strike="noStrike" cap="none" normalizeH="0" baseline="0">
                        <a:ln>
                          <a:noFill/>
                        </a:ln>
                        <a:solidFill>
                          <a:srgbClr val="006666"/>
                        </a:solidFill>
                        <a:effectLst/>
                        <a:latin typeface="VNI-Times" pitchFamily="2" charset="0"/>
                      </a:endParaRPr>
                    </a:p>
                  </a:txBody>
                  <a:tcPr anchor="ctr" horzOverflow="overflow"/>
                </a:tc>
                <a:extLst>
                  <a:ext uri="{0D108BD9-81ED-4DB2-BD59-A6C34878D82A}">
                    <a16:rowId xmlns:a16="http://schemas.microsoft.com/office/drawing/2014/main" val="10000"/>
                  </a:ext>
                </a:extLst>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1"/>
                  </a:ext>
                </a:extLst>
              </a:tr>
              <a:tr h="769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2"/>
                  </a:ext>
                </a:extLst>
              </a:tr>
              <a:tr h="877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3"/>
                  </a:ext>
                </a:extLst>
              </a:tr>
              <a:tr h="731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6600FF"/>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990000"/>
                        </a:solidFill>
                        <a:effectLst/>
                        <a:latin typeface="VNI-Times" pitchFamily="2"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990000"/>
                        </a:solidFill>
                        <a:effectLst/>
                        <a:latin typeface="VNI-Times" pitchFamily="2" charset="0"/>
                      </a:endParaRPr>
                    </a:p>
                  </a:txBody>
                  <a:tcPr anchor="ctr" horzOverflow="overflow"/>
                </a:tc>
                <a:extLst>
                  <a:ext uri="{0D108BD9-81ED-4DB2-BD59-A6C34878D82A}">
                    <a16:rowId xmlns:a16="http://schemas.microsoft.com/office/drawing/2014/main" val="10004"/>
                  </a:ext>
                </a:extLst>
              </a:tr>
            </a:tbl>
          </a:graphicData>
        </a:graphic>
      </p:graphicFrame>
      <p:sp>
        <p:nvSpPr>
          <p:cNvPr id="7203" name="Rectangle 35"/>
          <p:cNvSpPr>
            <a:spLocks noChangeArrowheads="1"/>
          </p:cNvSpPr>
          <p:nvPr/>
        </p:nvSpPr>
        <p:spPr bwMode="auto">
          <a:xfrm>
            <a:off x="1981200" y="2205336"/>
            <a:ext cx="2667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srgbClr val="461CF8"/>
                </a:solidFill>
              </a:rPr>
              <a:t>Khối khí cực</a:t>
            </a:r>
            <a:endParaRPr lang="en-US" sz="2400" b="1">
              <a:solidFill>
                <a:srgbClr val="6600FF"/>
              </a:solidFill>
              <a:latin typeface="VNI-Times" pitchFamily="2" charset="0"/>
            </a:endParaRPr>
          </a:p>
        </p:txBody>
      </p:sp>
      <p:sp>
        <p:nvSpPr>
          <p:cNvPr id="7204" name="Rectangle 36"/>
          <p:cNvSpPr>
            <a:spLocks noChangeArrowheads="1"/>
          </p:cNvSpPr>
          <p:nvPr/>
        </p:nvSpPr>
        <p:spPr bwMode="auto">
          <a:xfrm>
            <a:off x="1981201" y="3124201"/>
            <a:ext cx="21291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461CF8"/>
                </a:solidFill>
              </a:rPr>
              <a:t>Khối khí ôn đớí</a:t>
            </a:r>
            <a:endParaRPr lang="en-US" sz="2400" b="1">
              <a:solidFill>
                <a:srgbClr val="461CF8"/>
              </a:solidFill>
              <a:latin typeface="VNI-Times" pitchFamily="2" charset="0"/>
            </a:endParaRPr>
          </a:p>
        </p:txBody>
      </p:sp>
      <p:sp>
        <p:nvSpPr>
          <p:cNvPr id="7205" name="Rectangle 37"/>
          <p:cNvSpPr>
            <a:spLocks noChangeArrowheads="1"/>
          </p:cNvSpPr>
          <p:nvPr/>
        </p:nvSpPr>
        <p:spPr bwMode="auto">
          <a:xfrm>
            <a:off x="1981200" y="3810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srgbClr val="461CF8"/>
                </a:solidFill>
              </a:rPr>
              <a:t>Khối khí chí tuyến</a:t>
            </a:r>
            <a:endParaRPr lang="en-US" sz="2400" b="1">
              <a:solidFill>
                <a:srgbClr val="461CF8"/>
              </a:solidFill>
              <a:latin typeface="VNI-Times" pitchFamily="2" charset="0"/>
            </a:endParaRPr>
          </a:p>
        </p:txBody>
      </p:sp>
      <p:sp>
        <p:nvSpPr>
          <p:cNvPr id="7206" name="Rectangle 38"/>
          <p:cNvSpPr>
            <a:spLocks noChangeArrowheads="1"/>
          </p:cNvSpPr>
          <p:nvPr/>
        </p:nvSpPr>
        <p:spPr bwMode="auto">
          <a:xfrm>
            <a:off x="2000250" y="4724401"/>
            <a:ext cx="23551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461CF8"/>
                </a:solidFill>
              </a:rPr>
              <a:t>Khối khí xích đạo</a:t>
            </a:r>
            <a:endParaRPr lang="en-US" sz="2400" b="1">
              <a:solidFill>
                <a:srgbClr val="461CF8"/>
              </a:solidFill>
              <a:latin typeface="VNI-Times" pitchFamily="2" charset="0"/>
            </a:endParaRPr>
          </a:p>
        </p:txBody>
      </p:sp>
      <p:sp>
        <p:nvSpPr>
          <p:cNvPr id="7207" name="Rectangle 39"/>
          <p:cNvSpPr>
            <a:spLocks noChangeArrowheads="1"/>
          </p:cNvSpPr>
          <p:nvPr/>
        </p:nvSpPr>
        <p:spPr bwMode="auto">
          <a:xfrm>
            <a:off x="5181601" y="2198688"/>
            <a:ext cx="12413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990000"/>
                </a:solidFill>
              </a:rPr>
              <a:t>Rất lạnh</a:t>
            </a:r>
            <a:endParaRPr lang="en-US" sz="2400" b="1">
              <a:solidFill>
                <a:srgbClr val="990000"/>
              </a:solidFill>
              <a:latin typeface="VNI-Times" pitchFamily="2" charset="0"/>
            </a:endParaRPr>
          </a:p>
        </p:txBody>
      </p:sp>
      <p:sp>
        <p:nvSpPr>
          <p:cNvPr id="7208" name="Rectangle 40"/>
          <p:cNvSpPr>
            <a:spLocks noChangeArrowheads="1"/>
          </p:cNvSpPr>
          <p:nvPr/>
        </p:nvSpPr>
        <p:spPr bwMode="auto">
          <a:xfrm>
            <a:off x="5334001" y="3113088"/>
            <a:ext cx="7970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Lạnh</a:t>
            </a:r>
            <a:endParaRPr lang="en-US" sz="2400" b="1">
              <a:solidFill>
                <a:srgbClr val="990000"/>
              </a:solidFill>
              <a:latin typeface="VNI-Times" pitchFamily="2" charset="0"/>
            </a:endParaRPr>
          </a:p>
        </p:txBody>
      </p:sp>
      <p:sp>
        <p:nvSpPr>
          <p:cNvPr id="7209" name="Rectangle 41"/>
          <p:cNvSpPr>
            <a:spLocks noChangeArrowheads="1"/>
          </p:cNvSpPr>
          <p:nvPr/>
        </p:nvSpPr>
        <p:spPr bwMode="auto">
          <a:xfrm>
            <a:off x="5181600" y="3875088"/>
            <a:ext cx="13247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Rất nóng</a:t>
            </a:r>
            <a:endParaRPr lang="en-US" sz="2400" b="1">
              <a:solidFill>
                <a:srgbClr val="990000"/>
              </a:solidFill>
              <a:latin typeface="VNI-Times" pitchFamily="2" charset="0"/>
            </a:endParaRPr>
          </a:p>
        </p:txBody>
      </p:sp>
      <p:sp>
        <p:nvSpPr>
          <p:cNvPr id="7210" name="Rectangle 42"/>
          <p:cNvSpPr>
            <a:spLocks noChangeArrowheads="1"/>
          </p:cNvSpPr>
          <p:nvPr/>
        </p:nvSpPr>
        <p:spPr bwMode="auto">
          <a:xfrm>
            <a:off x="5181601" y="4713287"/>
            <a:ext cx="136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dirty="0" err="1">
                <a:solidFill>
                  <a:srgbClr val="990000"/>
                </a:solidFill>
              </a:rPr>
              <a:t>Nóng</a:t>
            </a:r>
            <a:r>
              <a:rPr lang="en-US" sz="2400" b="1" dirty="0">
                <a:solidFill>
                  <a:srgbClr val="990000"/>
                </a:solidFill>
              </a:rPr>
              <a:t> </a:t>
            </a:r>
            <a:r>
              <a:rPr lang="en-US" sz="2400" b="1" dirty="0" err="1">
                <a:solidFill>
                  <a:srgbClr val="990000"/>
                </a:solidFill>
              </a:rPr>
              <a:t>ẩm</a:t>
            </a:r>
            <a:endParaRPr lang="en-US" sz="2400" b="1" dirty="0">
              <a:solidFill>
                <a:srgbClr val="990000"/>
              </a:solidFill>
              <a:latin typeface="VNI-Times" pitchFamily="2" charset="0"/>
            </a:endParaRPr>
          </a:p>
        </p:txBody>
      </p:sp>
      <p:sp>
        <p:nvSpPr>
          <p:cNvPr id="7211" name="Rectangle 43"/>
          <p:cNvSpPr>
            <a:spLocks noChangeArrowheads="1"/>
          </p:cNvSpPr>
          <p:nvPr/>
        </p:nvSpPr>
        <p:spPr bwMode="auto">
          <a:xfrm>
            <a:off x="7070725" y="2266951"/>
            <a:ext cx="3706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A</a:t>
            </a:r>
          </a:p>
        </p:txBody>
      </p:sp>
      <p:sp>
        <p:nvSpPr>
          <p:cNvPr id="7212" name="Rectangle 44"/>
          <p:cNvSpPr>
            <a:spLocks noChangeArrowheads="1"/>
          </p:cNvSpPr>
          <p:nvPr/>
        </p:nvSpPr>
        <p:spPr bwMode="auto">
          <a:xfrm>
            <a:off x="7070725" y="3124201"/>
            <a:ext cx="3481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P</a:t>
            </a:r>
          </a:p>
        </p:txBody>
      </p:sp>
      <p:sp>
        <p:nvSpPr>
          <p:cNvPr id="7213" name="Rectangle 45"/>
          <p:cNvSpPr>
            <a:spLocks noChangeArrowheads="1"/>
          </p:cNvSpPr>
          <p:nvPr/>
        </p:nvSpPr>
        <p:spPr bwMode="auto">
          <a:xfrm>
            <a:off x="7070725" y="3886201"/>
            <a:ext cx="336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990000"/>
                </a:solidFill>
              </a:rPr>
              <a:t>T</a:t>
            </a:r>
          </a:p>
        </p:txBody>
      </p:sp>
      <p:sp>
        <p:nvSpPr>
          <p:cNvPr id="7214" name="Rectangle 46"/>
          <p:cNvSpPr>
            <a:spLocks noChangeArrowheads="1"/>
          </p:cNvSpPr>
          <p:nvPr/>
        </p:nvSpPr>
        <p:spPr bwMode="auto">
          <a:xfrm>
            <a:off x="7070725" y="4724401"/>
            <a:ext cx="3353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E</a:t>
            </a:r>
          </a:p>
        </p:txBody>
      </p:sp>
      <p:sp>
        <p:nvSpPr>
          <p:cNvPr id="7215" name="Rectangle 47"/>
          <p:cNvSpPr>
            <a:spLocks noChangeArrowheads="1"/>
          </p:cNvSpPr>
          <p:nvPr/>
        </p:nvSpPr>
        <p:spPr bwMode="auto">
          <a:xfrm>
            <a:off x="8008938" y="2274887"/>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srgbClr val="990000"/>
                </a:solidFill>
              </a:rPr>
              <a:t>Am, Ac</a:t>
            </a:r>
            <a:endParaRPr lang="en-US" sz="2400" b="1">
              <a:solidFill>
                <a:srgbClr val="990000"/>
              </a:solidFill>
              <a:latin typeface="VNI-Times" pitchFamily="2" charset="0"/>
            </a:endParaRPr>
          </a:p>
        </p:txBody>
      </p:sp>
      <p:sp>
        <p:nvSpPr>
          <p:cNvPr id="7216" name="Rectangle 48"/>
          <p:cNvSpPr>
            <a:spLocks noChangeArrowheads="1"/>
          </p:cNvSpPr>
          <p:nvPr/>
        </p:nvSpPr>
        <p:spPr bwMode="auto">
          <a:xfrm>
            <a:off x="8085138" y="3189287"/>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srgbClr val="990000"/>
                </a:solidFill>
              </a:rPr>
              <a:t>Pm, Pc</a:t>
            </a:r>
          </a:p>
        </p:txBody>
      </p:sp>
      <p:sp>
        <p:nvSpPr>
          <p:cNvPr id="7217" name="Rectangle 49"/>
          <p:cNvSpPr>
            <a:spLocks noChangeArrowheads="1"/>
          </p:cNvSpPr>
          <p:nvPr/>
        </p:nvSpPr>
        <p:spPr bwMode="auto">
          <a:xfrm>
            <a:off x="8008938" y="3951287"/>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srgbClr val="990000"/>
                </a:solidFill>
              </a:rPr>
              <a:t>Tm, Tc</a:t>
            </a:r>
          </a:p>
        </p:txBody>
      </p:sp>
      <p:sp>
        <p:nvSpPr>
          <p:cNvPr id="7218" name="Rectangle 50"/>
          <p:cNvSpPr>
            <a:spLocks noChangeArrowheads="1"/>
          </p:cNvSpPr>
          <p:nvPr/>
        </p:nvSpPr>
        <p:spPr bwMode="auto">
          <a:xfrm>
            <a:off x="8237539" y="4724401"/>
            <a:ext cx="5854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b="1">
                <a:solidFill>
                  <a:srgbClr val="990000"/>
                </a:solidFill>
              </a:rPr>
              <a:t>Em</a:t>
            </a:r>
          </a:p>
        </p:txBody>
      </p:sp>
      <p:sp>
        <p:nvSpPr>
          <p:cNvPr id="19" name="AutoShape 20">
            <a:hlinkClick r:id="rId2" action="ppaction://hlinksldjump"/>
          </p:cNvPr>
          <p:cNvSpPr>
            <a:spLocks noChangeArrowheads="1"/>
          </p:cNvSpPr>
          <p:nvPr/>
        </p:nvSpPr>
        <p:spPr bwMode="auto">
          <a:xfrm>
            <a:off x="9532938" y="5791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ja-JP" altLang="en-US" b="1"/>
          </a:p>
        </p:txBody>
      </p:sp>
    </p:spTree>
    <p:extLst>
      <p:ext uri="{BB962C8B-B14F-4D97-AF65-F5344CB8AC3E}">
        <p14:creationId xmlns:p14="http://schemas.microsoft.com/office/powerpoint/2010/main" val="3318625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3"/>
                                        </p:tgtEl>
                                        <p:attrNameLst>
                                          <p:attrName>style.visibility</p:attrName>
                                        </p:attrNameLst>
                                      </p:cBhvr>
                                      <p:to>
                                        <p:strVal val="visible"/>
                                      </p:to>
                                    </p:set>
                                    <p:animEffect transition="in" filter="fade">
                                      <p:cBhvr>
                                        <p:cTn id="7" dur="500"/>
                                        <p:tgtEl>
                                          <p:spTgt spid="72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15"/>
                                        </p:tgtEl>
                                        <p:attrNameLst>
                                          <p:attrName>style.visibility</p:attrName>
                                        </p:attrNameLst>
                                      </p:cBhvr>
                                      <p:to>
                                        <p:strVal val="visible"/>
                                      </p:to>
                                    </p:set>
                                    <p:animEffect transition="in" filter="fade">
                                      <p:cBhvr>
                                        <p:cTn id="10" dur="500"/>
                                        <p:tgtEl>
                                          <p:spTgt spid="72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07"/>
                                        </p:tgtEl>
                                        <p:attrNameLst>
                                          <p:attrName>style.visibility</p:attrName>
                                        </p:attrNameLst>
                                      </p:cBhvr>
                                      <p:to>
                                        <p:strVal val="visible"/>
                                      </p:to>
                                    </p:set>
                                    <p:animEffect transition="in" filter="fade">
                                      <p:cBhvr>
                                        <p:cTn id="13" dur="500"/>
                                        <p:tgtEl>
                                          <p:spTgt spid="720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11"/>
                                        </p:tgtEl>
                                        <p:attrNameLst>
                                          <p:attrName>style.visibility</p:attrName>
                                        </p:attrNameLst>
                                      </p:cBhvr>
                                      <p:to>
                                        <p:strVal val="visible"/>
                                      </p:to>
                                    </p:set>
                                    <p:animEffect transition="in" filter="fade">
                                      <p:cBhvr>
                                        <p:cTn id="16" dur="500"/>
                                        <p:tgtEl>
                                          <p:spTgt spid="72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03"/>
                                        </p:tgtEl>
                                        <p:attrNameLst>
                                          <p:attrName>style.visibility</p:attrName>
                                        </p:attrNameLst>
                                      </p:cBhvr>
                                      <p:to>
                                        <p:strVal val="visible"/>
                                      </p:to>
                                    </p:set>
                                    <p:animEffect transition="in" filter="fade">
                                      <p:cBhvr>
                                        <p:cTn id="19" dur="500"/>
                                        <p:tgtEl>
                                          <p:spTgt spid="720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04"/>
                                        </p:tgtEl>
                                        <p:attrNameLst>
                                          <p:attrName>style.visibility</p:attrName>
                                        </p:attrNameLst>
                                      </p:cBhvr>
                                      <p:to>
                                        <p:strVal val="visible"/>
                                      </p:to>
                                    </p:set>
                                    <p:animEffect transition="in" filter="fade">
                                      <p:cBhvr>
                                        <p:cTn id="22" dur="500"/>
                                        <p:tgtEl>
                                          <p:spTgt spid="72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05"/>
                                        </p:tgtEl>
                                        <p:attrNameLst>
                                          <p:attrName>style.visibility</p:attrName>
                                        </p:attrNameLst>
                                      </p:cBhvr>
                                      <p:to>
                                        <p:strVal val="visible"/>
                                      </p:to>
                                    </p:set>
                                    <p:animEffect transition="in" filter="fade">
                                      <p:cBhvr>
                                        <p:cTn id="25" dur="500"/>
                                        <p:tgtEl>
                                          <p:spTgt spid="72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06"/>
                                        </p:tgtEl>
                                        <p:attrNameLst>
                                          <p:attrName>style.visibility</p:attrName>
                                        </p:attrNameLst>
                                      </p:cBhvr>
                                      <p:to>
                                        <p:strVal val="visible"/>
                                      </p:to>
                                    </p:set>
                                    <p:animEffect transition="in" filter="fade">
                                      <p:cBhvr>
                                        <p:cTn id="28" dur="500"/>
                                        <p:tgtEl>
                                          <p:spTgt spid="720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208"/>
                                        </p:tgtEl>
                                        <p:attrNameLst>
                                          <p:attrName>style.visibility</p:attrName>
                                        </p:attrNameLst>
                                      </p:cBhvr>
                                      <p:to>
                                        <p:strVal val="visible"/>
                                      </p:to>
                                    </p:set>
                                    <p:animEffect transition="in" filter="fade">
                                      <p:cBhvr>
                                        <p:cTn id="33" dur="500"/>
                                        <p:tgtEl>
                                          <p:spTgt spid="720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212"/>
                                        </p:tgtEl>
                                        <p:attrNameLst>
                                          <p:attrName>style.visibility</p:attrName>
                                        </p:attrNameLst>
                                      </p:cBhvr>
                                      <p:to>
                                        <p:strVal val="visible"/>
                                      </p:to>
                                    </p:set>
                                    <p:animEffect transition="in" filter="fade">
                                      <p:cBhvr>
                                        <p:cTn id="36" dur="500"/>
                                        <p:tgtEl>
                                          <p:spTgt spid="72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16"/>
                                        </p:tgtEl>
                                        <p:attrNameLst>
                                          <p:attrName>style.visibility</p:attrName>
                                        </p:attrNameLst>
                                      </p:cBhvr>
                                      <p:to>
                                        <p:strVal val="visible"/>
                                      </p:to>
                                    </p:set>
                                    <p:animEffect transition="in" filter="fade">
                                      <p:cBhvr>
                                        <p:cTn id="39" dur="500"/>
                                        <p:tgtEl>
                                          <p:spTgt spid="72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209"/>
                                        </p:tgtEl>
                                        <p:attrNameLst>
                                          <p:attrName>style.visibility</p:attrName>
                                        </p:attrNameLst>
                                      </p:cBhvr>
                                      <p:to>
                                        <p:strVal val="visible"/>
                                      </p:to>
                                    </p:set>
                                    <p:animEffect transition="in" filter="fade">
                                      <p:cBhvr>
                                        <p:cTn id="44" dur="500"/>
                                        <p:tgtEl>
                                          <p:spTgt spid="720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13"/>
                                        </p:tgtEl>
                                        <p:attrNameLst>
                                          <p:attrName>style.visibility</p:attrName>
                                        </p:attrNameLst>
                                      </p:cBhvr>
                                      <p:to>
                                        <p:strVal val="visible"/>
                                      </p:to>
                                    </p:set>
                                    <p:animEffect transition="in" filter="fade">
                                      <p:cBhvr>
                                        <p:cTn id="47" dur="500"/>
                                        <p:tgtEl>
                                          <p:spTgt spid="72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17"/>
                                        </p:tgtEl>
                                        <p:attrNameLst>
                                          <p:attrName>style.visibility</p:attrName>
                                        </p:attrNameLst>
                                      </p:cBhvr>
                                      <p:to>
                                        <p:strVal val="visible"/>
                                      </p:to>
                                    </p:set>
                                    <p:animEffect transition="in" filter="fade">
                                      <p:cBhvr>
                                        <p:cTn id="50" dur="500"/>
                                        <p:tgtEl>
                                          <p:spTgt spid="72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210"/>
                                        </p:tgtEl>
                                        <p:attrNameLst>
                                          <p:attrName>style.visibility</p:attrName>
                                        </p:attrNameLst>
                                      </p:cBhvr>
                                      <p:to>
                                        <p:strVal val="visible"/>
                                      </p:to>
                                    </p:set>
                                    <p:animEffect transition="in" filter="fade">
                                      <p:cBhvr>
                                        <p:cTn id="55" dur="500"/>
                                        <p:tgtEl>
                                          <p:spTgt spid="72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214"/>
                                        </p:tgtEl>
                                        <p:attrNameLst>
                                          <p:attrName>style.visibility</p:attrName>
                                        </p:attrNameLst>
                                      </p:cBhvr>
                                      <p:to>
                                        <p:strVal val="visible"/>
                                      </p:to>
                                    </p:set>
                                    <p:animEffect transition="in" filter="fade">
                                      <p:cBhvr>
                                        <p:cTn id="58" dur="500"/>
                                        <p:tgtEl>
                                          <p:spTgt spid="72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218"/>
                                        </p:tgtEl>
                                        <p:attrNameLst>
                                          <p:attrName>style.visibility</p:attrName>
                                        </p:attrNameLst>
                                      </p:cBhvr>
                                      <p:to>
                                        <p:strVal val="visible"/>
                                      </p:to>
                                    </p:set>
                                    <p:animEffect transition="in" filter="fade">
                                      <p:cBhvr>
                                        <p:cTn id="61" dur="500"/>
                                        <p:tgtEl>
                                          <p:spTgt spid="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3" grpId="0"/>
      <p:bldP spid="7204" grpId="0"/>
      <p:bldP spid="7205" grpId="0"/>
      <p:bldP spid="7206" grpId="0"/>
      <p:bldP spid="7207" grpId="0"/>
      <p:bldP spid="7208" grpId="0"/>
      <p:bldP spid="7209" grpId="0"/>
      <p:bldP spid="7210" grpId="0"/>
      <p:bldP spid="7211" grpId="0"/>
      <p:bldP spid="7212" grpId="0"/>
      <p:bldP spid="7213" grpId="0"/>
      <p:bldP spid="7214" grpId="0"/>
      <p:bldP spid="7215" grpId="0"/>
      <p:bldP spid="7216" grpId="0"/>
      <p:bldP spid="7217" grpId="0"/>
      <p:bldP spid="72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9958666" cy="461665"/>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2. Nhiệt độ không khí</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4494109" y="136972"/>
            <a:ext cx="3657116" cy="93594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chemeClr val="tx1"/>
              </a:solidFill>
              <a:latin typeface="+mj-lt"/>
            </a:endParaRPr>
          </a:p>
          <a:p>
            <a:pPr algn="ctr"/>
            <a:endParaRPr lang="vi-VN" sz="2400" b="1" dirty="0">
              <a:solidFill>
                <a:schemeClr val="tx1"/>
              </a:solidFill>
              <a:latin typeface="+mj-lt"/>
            </a:endParaRPr>
          </a:p>
          <a:p>
            <a:pPr algn="ctr"/>
            <a:r>
              <a:rPr lang="vi-VN" sz="2400" b="1" dirty="0">
                <a:solidFill>
                  <a:schemeClr val="tx1"/>
                </a:solidFill>
                <a:latin typeface="+mj-lt"/>
              </a:rPr>
              <a:t>HOẠT ĐỘNG NHÓM</a:t>
            </a:r>
          </a:p>
          <a:p>
            <a:pPr algn="ctr"/>
            <a:endParaRPr lang="vi-VN" sz="2400" b="1" dirty="0">
              <a:solidFill>
                <a:schemeClr val="tx1"/>
              </a:solidFill>
              <a:latin typeface="+mj-lt"/>
            </a:endParaRPr>
          </a:p>
          <a:p>
            <a:endParaRPr lang="en-US" sz="2400" b="1" dirty="0">
              <a:latin typeface="+mj-lt"/>
            </a:endParaRPr>
          </a:p>
        </p:txBody>
      </p:sp>
      <p:pic>
        <p:nvPicPr>
          <p:cNvPr id="6" name="Picture 5"/>
          <p:cNvPicPr>
            <a:picLocks noChangeAspect="1"/>
          </p:cNvPicPr>
          <p:nvPr/>
        </p:nvPicPr>
        <p:blipFill>
          <a:blip r:embed="rId2"/>
          <a:stretch>
            <a:fillRect/>
          </a:stretch>
        </p:blipFill>
        <p:spPr>
          <a:xfrm>
            <a:off x="9327397" y="5457824"/>
            <a:ext cx="2729621" cy="1400175"/>
          </a:xfrm>
          <a:prstGeom prst="rect">
            <a:avLst/>
          </a:prstGeom>
        </p:spPr>
      </p:pic>
      <p:graphicFrame>
        <p:nvGraphicFramePr>
          <p:cNvPr id="11" name="Diagram 10"/>
          <p:cNvGraphicFramePr/>
          <p:nvPr>
            <p:extLst>
              <p:ext uri="{D42A27DB-BD31-4B8C-83A1-F6EECF244321}">
                <p14:modId xmlns:p14="http://schemas.microsoft.com/office/powerpoint/2010/main" val="1741403785"/>
              </p:ext>
            </p:extLst>
          </p:nvPr>
        </p:nvGraphicFramePr>
        <p:xfrm>
          <a:off x="271903" y="771918"/>
          <a:ext cx="115438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622248" y="1645919"/>
            <a:ext cx="1154301" cy="461665"/>
          </a:xfrm>
          <a:prstGeom prst="rect">
            <a:avLst/>
          </a:prstGeom>
          <a:noFill/>
        </p:spPr>
        <p:txBody>
          <a:bodyPr wrap="square" rtlCol="0">
            <a:spAutoFit/>
          </a:bodyPr>
          <a:lstStyle/>
          <a:p>
            <a:r>
              <a:rPr lang="vi-VN" sz="2400" b="1" dirty="0">
                <a:solidFill>
                  <a:srgbClr val="C00000"/>
                </a:solidFill>
                <a:latin typeface="Times New Roman" panose="02020603050405020304" pitchFamily="18" charset="0"/>
                <a:cs typeface="Times New Roman" panose="02020603050405020304" pitchFamily="18" charset="0"/>
              </a:rPr>
              <a:t>1 + 3</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99398" y="3383280"/>
            <a:ext cx="969036" cy="461665"/>
          </a:xfrm>
          <a:prstGeom prst="rect">
            <a:avLst/>
          </a:prstGeom>
          <a:noFill/>
        </p:spPr>
        <p:txBody>
          <a:bodyPr wrap="square" rtlCol="0">
            <a:spAutoFit/>
          </a:bodyPr>
          <a:lstStyle/>
          <a:p>
            <a:r>
              <a:rPr lang="vi-VN" sz="2400" b="1" dirty="0">
                <a:solidFill>
                  <a:srgbClr val="C00000"/>
                </a:solidFill>
                <a:latin typeface="Times New Roman" panose="02020603050405020304" pitchFamily="18" charset="0"/>
                <a:cs typeface="Times New Roman" panose="02020603050405020304" pitchFamily="18" charset="0"/>
              </a:rPr>
              <a:t>2 + 5</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22247" y="4889808"/>
            <a:ext cx="1154301" cy="461665"/>
          </a:xfrm>
          <a:prstGeom prst="rect">
            <a:avLst/>
          </a:prstGeom>
          <a:noFill/>
        </p:spPr>
        <p:txBody>
          <a:bodyPr wrap="square" rtlCol="0">
            <a:spAutoFit/>
          </a:bodyPr>
          <a:lstStyle/>
          <a:p>
            <a:r>
              <a:rPr lang="vi-VN" sz="2400" b="1" dirty="0">
                <a:solidFill>
                  <a:srgbClr val="C00000"/>
                </a:solidFill>
                <a:latin typeface="Times New Roman" panose="02020603050405020304" pitchFamily="18" charset="0"/>
                <a:cs typeface="Times New Roman" panose="02020603050405020304" pitchFamily="18" charset="0"/>
              </a:rPr>
              <a:t>4 + 6</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93395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62" name="Group 50"/>
          <p:cNvGraphicFramePr>
            <a:graphicFrameLocks noGrp="1"/>
          </p:cNvGraphicFramePr>
          <p:nvPr>
            <p:extLst>
              <p:ext uri="{D42A27DB-BD31-4B8C-83A1-F6EECF244321}">
                <p14:modId xmlns:p14="http://schemas.microsoft.com/office/powerpoint/2010/main" val="4234161361"/>
              </p:ext>
            </p:extLst>
          </p:nvPr>
        </p:nvGraphicFramePr>
        <p:xfrm>
          <a:off x="4343400" y="1212641"/>
          <a:ext cx="7366931" cy="5762375"/>
        </p:xfrm>
        <a:graphic>
          <a:graphicData uri="http://schemas.openxmlformats.org/drawingml/2006/table">
            <a:tbl>
              <a:tblPr>
                <a:tableStyleId>{5940675A-B579-460E-94D1-54222C63F5DA}</a:tableStyleId>
              </a:tblPr>
              <a:tblGrid>
                <a:gridCol w="1421689">
                  <a:extLst>
                    <a:ext uri="{9D8B030D-6E8A-4147-A177-3AD203B41FA5}">
                      <a16:colId xmlns:a16="http://schemas.microsoft.com/office/drawing/2014/main" val="20000"/>
                    </a:ext>
                  </a:extLst>
                </a:gridCol>
                <a:gridCol w="2907999">
                  <a:extLst>
                    <a:ext uri="{9D8B030D-6E8A-4147-A177-3AD203B41FA5}">
                      <a16:colId xmlns:a16="http://schemas.microsoft.com/office/drawing/2014/main" val="20001"/>
                    </a:ext>
                  </a:extLst>
                </a:gridCol>
                <a:gridCol w="3037243">
                  <a:extLst>
                    <a:ext uri="{9D8B030D-6E8A-4147-A177-3AD203B41FA5}">
                      <a16:colId xmlns:a16="http://schemas.microsoft.com/office/drawing/2014/main" val="20002"/>
                    </a:ext>
                  </a:extLst>
                </a:gridCol>
              </a:tblGrid>
              <a:tr h="1520125">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Vĩ độ</a:t>
                      </a:r>
                      <a:endParaRPr kumimoji="0" lang="en-US" sz="2400" b="1"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just"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dirty="0" err="1">
                          <a:ln>
                            <a:noFill/>
                          </a:ln>
                          <a:effectLst/>
                        </a:rPr>
                        <a:t>Nhiệt</a:t>
                      </a:r>
                      <a:r>
                        <a:rPr kumimoji="0" lang="en-US" sz="2400" b="1" u="none" strike="noStrike" cap="none" normalizeH="0" baseline="0" dirty="0">
                          <a:ln>
                            <a:noFill/>
                          </a:ln>
                          <a:effectLst/>
                        </a:rPr>
                        <a:t> </a:t>
                      </a:r>
                      <a:r>
                        <a:rPr kumimoji="0" lang="en-US" sz="2400" b="1" u="none" strike="noStrike" cap="none" normalizeH="0" baseline="0" dirty="0" err="1">
                          <a:ln>
                            <a:noFill/>
                          </a:ln>
                          <a:effectLst/>
                        </a:rPr>
                        <a:t>độ</a:t>
                      </a:r>
                      <a:r>
                        <a:rPr kumimoji="0" lang="en-US" sz="2400" b="1" u="none" strike="noStrike" cap="none" normalizeH="0" baseline="0" dirty="0">
                          <a:ln>
                            <a:noFill/>
                          </a:ln>
                          <a:effectLst/>
                        </a:rPr>
                        <a:t> </a:t>
                      </a:r>
                      <a:r>
                        <a:rPr kumimoji="0" lang="en-US" sz="2400" b="1" u="none" strike="noStrike" cap="none" normalizeH="0" baseline="0" dirty="0" err="1">
                          <a:ln>
                            <a:noFill/>
                          </a:ln>
                          <a:effectLst/>
                        </a:rPr>
                        <a:t>trung</a:t>
                      </a:r>
                      <a:r>
                        <a:rPr kumimoji="0" lang="en-US" sz="2400" b="1" u="none" strike="noStrike" cap="none" normalizeH="0" baseline="0" dirty="0">
                          <a:ln>
                            <a:noFill/>
                          </a:ln>
                          <a:effectLst/>
                        </a:rPr>
                        <a:t> </a:t>
                      </a:r>
                      <a:r>
                        <a:rPr kumimoji="0" lang="en-US" sz="2400" b="1" u="none" strike="noStrike" cap="none" normalizeH="0" baseline="0" dirty="0" err="1">
                          <a:ln>
                            <a:noFill/>
                          </a:ln>
                          <a:effectLst/>
                        </a:rPr>
                        <a:t>bình</a:t>
                      </a:r>
                      <a:r>
                        <a:rPr kumimoji="0" lang="en-US" sz="2400" b="1" u="none" strike="noStrike" cap="none" normalizeH="0" baseline="0" dirty="0">
                          <a:ln>
                            <a:noFill/>
                          </a:ln>
                          <a:effectLst/>
                        </a:rPr>
                        <a:t> </a:t>
                      </a:r>
                      <a:r>
                        <a:rPr kumimoji="0" lang="en-US" sz="2400" b="1" u="none" strike="noStrike" cap="none" normalizeH="0" baseline="0" dirty="0" err="1">
                          <a:ln>
                            <a:noFill/>
                          </a:ln>
                          <a:effectLst/>
                        </a:rPr>
                        <a:t>năm</a:t>
                      </a:r>
                      <a:endParaRPr kumimoji="0" lang="en-US" sz="2400" b="1" u="none" strike="noStrike" cap="none" normalizeH="0" baseline="0" dirty="0">
                        <a:ln>
                          <a:noFill/>
                        </a:ln>
                        <a:effectLst/>
                      </a:endParaRPr>
                    </a:p>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dirty="0">
                          <a:ln>
                            <a:noFill/>
                          </a:ln>
                          <a:effectLst/>
                        </a:rPr>
                        <a:t>(</a:t>
                      </a:r>
                      <a:r>
                        <a:rPr kumimoji="0" lang="en-US" sz="2400" b="1" u="none" strike="noStrike" cap="none" normalizeH="0" baseline="0" dirty="0" err="1">
                          <a:ln>
                            <a:noFill/>
                          </a:ln>
                          <a:effectLst/>
                        </a:rPr>
                        <a:t>oC</a:t>
                      </a:r>
                      <a:r>
                        <a:rPr kumimoji="0" lang="en-US" sz="2400" b="1" u="none" strike="noStrike" cap="none" normalizeH="0" baseline="0" dirty="0">
                          <a:ln>
                            <a:noFill/>
                          </a:ln>
                          <a:effectLst/>
                        </a:rPr>
                        <a:t>)</a:t>
                      </a:r>
                      <a:endParaRPr kumimoji="0" lang="en-US" sz="2400" b="1"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Biên độ nhiệt năm</a:t>
                      </a:r>
                    </a:p>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(oC)</a:t>
                      </a:r>
                      <a:endParaRPr kumimoji="0" lang="en-US" sz="2400" b="1" i="0"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0"/>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24,5</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1,8</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1"/>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25,0</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7,4</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2"/>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30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20,4</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13,3</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3"/>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40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14,0</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17,7</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4"/>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50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5,4</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23,8</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5"/>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60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-0,6</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29,0</a:t>
                      </a:r>
                      <a:endParaRPr kumimoji="0" lang="en-US" sz="2400" b="1" i="0" u="none" strike="noStrike" cap="none" normalizeH="0" baseline="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6"/>
                  </a:ext>
                </a:extLst>
              </a:tr>
              <a:tr h="560046">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70 (</a:t>
                      </a:r>
                      <a:r>
                        <a:rPr kumimoji="0" lang="en-US" sz="2400" b="1" u="none" strike="noStrike" cap="none" normalizeH="0" baseline="30000">
                          <a:ln>
                            <a:noFill/>
                          </a:ln>
                          <a:effectLst/>
                        </a:rPr>
                        <a:t>0</a:t>
                      </a:r>
                      <a:r>
                        <a:rPr kumimoji="0" lang="en-US" sz="2400" b="1" u="none" strike="noStrike" cap="none" normalizeH="0" baseline="0">
                          <a:ln>
                            <a:noFill/>
                          </a:ln>
                          <a:effectLst/>
                        </a:rPr>
                        <a:t>C)</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a:ln>
                            <a:noFill/>
                          </a:ln>
                          <a:effectLst/>
                        </a:rPr>
                        <a:t>-10,4</a:t>
                      </a:r>
                      <a:endParaRPr kumimoji="0" lang="en-US" sz="2400" b="1" i="0" u="none" strike="noStrike" cap="none" normalizeH="0" baseline="0">
                        <a:ln>
                          <a:noFill/>
                        </a:ln>
                        <a:solidFill>
                          <a:schemeClr val="tx1"/>
                        </a:solidFill>
                        <a:effectLst/>
                        <a:latin typeface="VNI-Times" pitchFamily="2" charset="0"/>
                      </a:endParaRPr>
                    </a:p>
                  </a:txBody>
                  <a:tcPr horzOverflow="overflow"/>
                </a:tc>
                <a:tc>
                  <a:txBody>
                    <a:bodyPr/>
                    <a:lstStyle/>
                    <a:p>
                      <a:pPr marL="0" marR="0" lvl="0" indent="0" algn="ctr" defTabSz="914400" rtl="0" eaLnBrk="1" fontAlgn="base" latinLnBrk="0" hangingPunct="1">
                        <a:lnSpc>
                          <a:spcPct val="150000"/>
                        </a:lnSpc>
                        <a:spcBef>
                          <a:spcPts val="0"/>
                        </a:spcBef>
                        <a:spcAft>
                          <a:spcPct val="0"/>
                        </a:spcAft>
                        <a:buClrTx/>
                        <a:buSzTx/>
                        <a:buFontTx/>
                        <a:buNone/>
                        <a:tabLst/>
                      </a:pPr>
                      <a:r>
                        <a:rPr kumimoji="0" lang="en-US" sz="2400" b="1" u="none" strike="noStrike" cap="none" normalizeH="0" baseline="0" dirty="0">
                          <a:ln>
                            <a:noFill/>
                          </a:ln>
                          <a:effectLst/>
                        </a:rPr>
                        <a:t>32,2 </a:t>
                      </a:r>
                      <a:endParaRPr kumimoji="0" lang="en-US" sz="2400" b="1" i="0" u="none" strike="noStrike" cap="none" normalizeH="0" baseline="0" dirty="0">
                        <a:ln>
                          <a:noFill/>
                        </a:ln>
                        <a:solidFill>
                          <a:schemeClr val="tx1"/>
                        </a:solidFill>
                        <a:effectLst/>
                        <a:latin typeface="VNI-Times" pitchFamily="2" charset="0"/>
                      </a:endParaRPr>
                    </a:p>
                  </a:txBody>
                  <a:tcPr horzOverflow="overflow"/>
                </a:tc>
                <a:extLst>
                  <a:ext uri="{0D108BD9-81ED-4DB2-BD59-A6C34878D82A}">
                    <a16:rowId xmlns:a16="http://schemas.microsoft.com/office/drawing/2014/main" val="10007"/>
                  </a:ext>
                </a:extLst>
              </a:tr>
            </a:tbl>
          </a:graphicData>
        </a:graphic>
      </p:graphicFrame>
      <p:sp>
        <p:nvSpPr>
          <p:cNvPr id="5" name="Cloud Callout 4"/>
          <p:cNvSpPr/>
          <p:nvPr/>
        </p:nvSpPr>
        <p:spPr>
          <a:xfrm>
            <a:off x="4572002" y="1"/>
            <a:ext cx="6095999" cy="962615"/>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30000"/>
              </a:lnSpc>
            </a:pPr>
            <a:endParaRPr lang="en-US" sz="2400" b="1">
              <a:solidFill>
                <a:schemeClr val="tx1"/>
              </a:solidFill>
              <a:latin typeface="Times New Roman" panose="02020603050405020304" pitchFamily="18" charset="0"/>
              <a:cs typeface="Times New Roman" panose="02020603050405020304" pitchFamily="18" charset="0"/>
            </a:endParaRPr>
          </a:p>
          <a:p>
            <a:pPr algn="ctr">
              <a:lnSpc>
                <a:spcPct val="130000"/>
              </a:lnSpc>
            </a:pPr>
            <a:r>
              <a:rPr lang="en-US" sz="2400" b="1">
                <a:solidFill>
                  <a:schemeClr val="tx1"/>
                </a:solidFill>
                <a:latin typeface="Times New Roman" panose="02020603050405020304" pitchFamily="18" charset="0"/>
                <a:cs typeface="Times New Roman" panose="02020603050405020304" pitchFamily="18" charset="0"/>
              </a:rPr>
              <a:t>Phân tích bảng rút nhận xét.</a:t>
            </a:r>
            <a:endParaRPr lang="en-US" sz="2400" b="1" dirty="0">
              <a:solidFill>
                <a:schemeClr val="tx1"/>
              </a:solidFill>
              <a:latin typeface="Times New Roman" panose="02020603050405020304" pitchFamily="18" charset="0"/>
              <a:cs typeface="Times New Roman" panose="02020603050405020304" pitchFamily="18" charset="0"/>
            </a:endParaRPr>
          </a:p>
          <a:p>
            <a:pPr marL="342900" indent="-342900" algn="ctr">
              <a:lnSpc>
                <a:spcPct val="130000"/>
              </a:lnSpc>
              <a:buFontTx/>
              <a:buChar char="-"/>
            </a:pP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02" y="25156"/>
            <a:ext cx="7619998" cy="1052596"/>
          </a:xfrm>
          <a:prstGeom prst="rect">
            <a:avLst/>
          </a:prstGeom>
          <a:solidFill>
            <a:srgbClr val="FFFF99"/>
          </a:solidFill>
        </p:spPr>
        <p:txBody>
          <a:bodyPr wrap="square" rtlCol="0">
            <a:spAutoFit/>
          </a:bodyPr>
          <a:lstStyle/>
          <a:p>
            <a:pPr>
              <a:lnSpc>
                <a:spcPct val="13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XĐ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cực</a:t>
            </a:r>
            <a:r>
              <a:rPr lang="en-US" sz="2400" b="1" dirty="0">
                <a:latin typeface="Times New Roman" panose="02020603050405020304" pitchFamily="18" charset="0"/>
                <a:cs typeface="Times New Roman" panose="02020603050405020304" pitchFamily="18" charset="0"/>
              </a:rPr>
              <a:t>.</a:t>
            </a:r>
          </a:p>
          <a:p>
            <a:pPr>
              <a:lnSpc>
                <a:spcPct val="130000"/>
              </a:lnSpc>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Biên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dần</a:t>
            </a:r>
            <a:r>
              <a:rPr lang="en-US" sz="2400" b="1" dirty="0">
                <a:latin typeface="Times New Roman" panose="02020603050405020304" pitchFamily="18" charset="0"/>
                <a:cs typeface="Times New Roman" panose="02020603050405020304" pitchFamily="18" charset="0"/>
              </a:rPr>
              <a:t>.</a:t>
            </a:r>
          </a:p>
        </p:txBody>
      </p:sp>
      <p:sp>
        <p:nvSpPr>
          <p:cNvPr id="7" name="Cloud Callout 6"/>
          <p:cNvSpPr/>
          <p:nvPr/>
        </p:nvSpPr>
        <p:spPr>
          <a:xfrm>
            <a:off x="3175933" y="3048000"/>
            <a:ext cx="7178901" cy="1755250"/>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30000"/>
              </a:lnSpc>
            </a:pPr>
            <a:endParaRPr lang="en-US" sz="2400" b="1" dirty="0">
              <a:solidFill>
                <a:schemeClr val="tx1"/>
              </a:solidFill>
              <a:latin typeface="Times New Roman" panose="02020603050405020304" pitchFamily="18" charset="0"/>
              <a:cs typeface="Times New Roman" panose="02020603050405020304" pitchFamily="18" charset="0"/>
            </a:endParaRPr>
          </a:p>
          <a:p>
            <a:pPr algn="ctr">
              <a:lnSpc>
                <a:spcPct val="130000"/>
              </a:lnSpc>
            </a:pPr>
            <a:r>
              <a:rPr lang="en-US" sz="2400" b="1" dirty="0">
                <a:solidFill>
                  <a:schemeClr val="tx1"/>
                </a:solidFill>
                <a:latin typeface="Times New Roman" panose="02020603050405020304" pitchFamily="18" charset="0"/>
                <a:cs typeface="Times New Roman" panose="02020603050405020304" pitchFamily="18" charset="0"/>
              </a:rPr>
              <a:t>   Do </a:t>
            </a:r>
            <a:r>
              <a:rPr lang="en-US" sz="2400" b="1" dirty="0" err="1">
                <a:solidFill>
                  <a:schemeClr val="tx1"/>
                </a:solidFill>
                <a:latin typeface="Times New Roman" panose="02020603050405020304" pitchFamily="18" charset="0"/>
                <a:cs typeface="Times New Roman" panose="02020603050405020304" pitchFamily="18" charset="0"/>
              </a:rPr>
              <a:t>càng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góc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chiếu</a:t>
            </a:r>
            <a:r>
              <a:rPr lang="en-US" sz="2400" b="1" dirty="0">
                <a:solidFill>
                  <a:schemeClr val="tx1"/>
                </a:solidFill>
                <a:latin typeface="Times New Roman" panose="02020603050405020304" pitchFamily="18" charset="0"/>
                <a:cs typeface="Times New Roman" panose="02020603050405020304" pitchFamily="18" charset="0"/>
              </a:rPr>
              <a:t> sang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Mặt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dẫn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lượng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ít</a:t>
            </a:r>
            <a:r>
              <a:rPr lang="en-US" sz="2400" b="1" dirty="0">
                <a:solidFill>
                  <a:schemeClr val="tx1"/>
                </a:solidFill>
                <a:latin typeface="Times New Roman" panose="02020603050405020304" pitchFamily="18" charset="0"/>
                <a:cs typeface="Times New Roman" panose="02020603050405020304" pitchFamily="18" charset="0"/>
              </a:rPr>
              <a:t>.</a:t>
            </a:r>
          </a:p>
          <a:p>
            <a:pPr marL="342900" indent="-342900" algn="ctr">
              <a:lnSpc>
                <a:spcPct val="130000"/>
              </a:lnSpc>
              <a:buFontTx/>
              <a:buChar char="-"/>
            </a:pP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 name="Oval 1"/>
          <p:cNvSpPr/>
          <p:nvPr/>
        </p:nvSpPr>
        <p:spPr>
          <a:xfrm>
            <a:off x="4343400" y="2286000"/>
            <a:ext cx="1507760" cy="129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253" y="214296"/>
            <a:ext cx="6309360" cy="461665"/>
          </a:xfrm>
          <a:prstGeom prst="rect">
            <a:avLst/>
          </a:prstGeom>
          <a:noFill/>
        </p:spPr>
        <p:txBody>
          <a:bodyPr wrap="square" rtlCol="0">
            <a:spAutoFit/>
          </a:bodyPr>
          <a:lstStyle/>
          <a:p>
            <a:r>
              <a:rPr lang="vi-VN" sz="2400" b="1" i="1" dirty="0">
                <a:solidFill>
                  <a:srgbClr val="FF0000"/>
                </a:solidFill>
                <a:latin typeface="+mj-lt"/>
              </a:rPr>
              <a:t>a. Nhiệt độ phân bố theo vĩ độ</a:t>
            </a:r>
            <a:endParaRPr lang="en-US" sz="2400" b="1" i="1" dirty="0">
              <a:solidFill>
                <a:srgbClr val="FF0000"/>
              </a:solidFill>
              <a:latin typeface="+mj-lt"/>
            </a:endParaRPr>
          </a:p>
        </p:txBody>
      </p:sp>
      <p:sp>
        <p:nvSpPr>
          <p:cNvPr id="9" name="Rectangle 8"/>
          <p:cNvSpPr/>
          <p:nvPr/>
        </p:nvSpPr>
        <p:spPr>
          <a:xfrm>
            <a:off x="433250" y="1377524"/>
            <a:ext cx="2742683" cy="4081117"/>
          </a:xfrm>
          <a:prstGeom prst="rect">
            <a:avLst/>
          </a:prstGeom>
        </p:spPr>
        <p:txBody>
          <a:bodyPr wrap="square">
            <a:spAutoFit/>
          </a:bodyPr>
          <a:lstStyle/>
          <a:p>
            <a:pPr>
              <a:lnSpc>
                <a:spcPct val="120000"/>
              </a:lnSpc>
              <a:spcAft>
                <a:spcPts val="800"/>
              </a:spcAft>
            </a:pPr>
            <a:r>
              <a:rPr lang="en-US" sz="24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rõ</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rệt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vĩ</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a:t>
            </a:r>
            <a:r>
              <a:rPr lang="vi-VN" sz="2400" dirty="0">
                <a:latin typeface="Times New Roman" panose="02020603050405020304" pitchFamily="18" charset="0"/>
                <a:ea typeface="Arial" panose="020B0604020202020204" pitchFamily="34" charset="0"/>
                <a:cs typeface="Times New Roman" panose="02020603050405020304" pitchFamily="18" charset="0"/>
              </a:rPr>
              <a:t> là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sự</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nóng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ôn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băng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vĩnh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cửu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601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3362"/>
                                        </p:tgtEl>
                                        <p:attrNameLst>
                                          <p:attrName>style.visibility</p:attrName>
                                        </p:attrNameLst>
                                      </p:cBhvr>
                                      <p:to>
                                        <p:strVal val="visible"/>
                                      </p:to>
                                    </p:set>
                                    <p:animEffect transition="in" filter="diamond(out)">
                                      <p:cBhvr>
                                        <p:cTn id="7" dur="2000"/>
                                        <p:tgtEl>
                                          <p:spTgt spid="13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2"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368" y="159926"/>
            <a:ext cx="9958666" cy="461665"/>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2. Nhiệt độ không khí</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9624" y="4843463"/>
            <a:ext cx="2729621" cy="1898537"/>
          </a:xfrm>
          <a:prstGeom prst="rect">
            <a:avLst/>
          </a:prstGeom>
        </p:spPr>
      </p:pic>
      <p:sp>
        <p:nvSpPr>
          <p:cNvPr id="4" name="TextBox 3"/>
          <p:cNvSpPr txBox="1"/>
          <p:nvPr/>
        </p:nvSpPr>
        <p:spPr>
          <a:xfrm>
            <a:off x="3618411" y="609738"/>
            <a:ext cx="7132320" cy="461665"/>
          </a:xfrm>
          <a:prstGeom prst="rect">
            <a:avLst/>
          </a:prstGeom>
          <a:noFill/>
        </p:spPr>
        <p:txBody>
          <a:bodyPr wrap="square" rtlCol="0">
            <a:spAutoFit/>
          </a:bodyPr>
          <a:lstStyle/>
          <a:p>
            <a:r>
              <a:rPr lang="vi-VN" sz="2400" b="1" i="1" dirty="0">
                <a:solidFill>
                  <a:srgbClr val="FF0000"/>
                </a:solidFill>
                <a:latin typeface="+mj-lt"/>
              </a:rPr>
              <a:t>a. Nhiệt độ phân bố theo theo lục địa và đại dương</a:t>
            </a:r>
            <a:endParaRPr lang="en-US" sz="2400" b="1" i="1" dirty="0">
              <a:solidFill>
                <a:srgbClr val="FF0000"/>
              </a:solidFill>
              <a:latin typeface="+mj-lt"/>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6858" y="1187401"/>
            <a:ext cx="5734159" cy="4154424"/>
          </a:xfrm>
          <a:prstGeom prst="rect">
            <a:avLst/>
          </a:prstGeom>
        </p:spPr>
      </p:pic>
      <p:sp>
        <p:nvSpPr>
          <p:cNvPr id="7" name="Rectangle 6"/>
          <p:cNvSpPr/>
          <p:nvPr/>
        </p:nvSpPr>
        <p:spPr>
          <a:xfrm>
            <a:off x="5961018" y="1187401"/>
            <a:ext cx="6096000" cy="1543371"/>
          </a:xfrm>
          <a:prstGeom prst="rect">
            <a:avLst/>
          </a:prstGeom>
        </p:spPr>
        <p:txBody>
          <a:bodyPr>
            <a:spAutoFit/>
          </a:bodyPr>
          <a:lstStyle/>
          <a:p>
            <a:pPr>
              <a:lnSpc>
                <a:spcPct val="120000"/>
              </a:lnSpc>
              <a:spcAft>
                <a:spcPts val="800"/>
              </a:spcAft>
            </a:pPr>
            <a:r>
              <a:rPr lang="vi-VN" sz="2000" dirty="0">
                <a:latin typeface="Times New Roman" panose="02020603050405020304" pitchFamily="18" charset="0"/>
                <a:ea typeface="Arial" panose="020B0604020202020204" pitchFamily="34" charset="0"/>
                <a:cs typeface="Times New Roman" panose="02020603050405020304" pitchFamily="18" charset="0"/>
              </a:rPr>
              <a:t>V</a:t>
            </a:r>
            <a:r>
              <a:rPr lang="en-US" sz="2000" dirty="0" err="1">
                <a:latin typeface="Times New Roman" panose="02020603050405020304" pitchFamily="18" charset="0"/>
                <a:ea typeface="Arial" panose="020B0604020202020204" pitchFamily="34" charset="0"/>
                <a:cs typeface="Times New Roman" panose="02020603050405020304" pitchFamily="18" charset="0"/>
              </a:rPr>
              <a:t>ào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mùa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hạ</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lục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cao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còn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mùa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lục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thấp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nằm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sâu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lục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thường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gần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dương</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961018" y="2924380"/>
            <a:ext cx="6096000" cy="1200329"/>
          </a:xfrm>
          <a:prstGeom prst="rect">
            <a:avLst/>
          </a:prstGeom>
        </p:spPr>
        <p:txBody>
          <a:bodyPr>
            <a:spAutoFit/>
          </a:bodyPr>
          <a:lstStyle/>
          <a:p>
            <a:pPr>
              <a:lnSpc>
                <a:spcPct val="120000"/>
              </a:lnSpc>
              <a:spcAft>
                <a:spcPts val="800"/>
              </a:spcAft>
            </a:pP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cao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vi-VN" sz="2000" dirty="0">
                <a:latin typeface="Calibri" panose="020F0502020204030204" pitchFamily="34"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thấp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đều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nằm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lục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5961018" y="4584695"/>
            <a:ext cx="6096000" cy="804707"/>
          </a:xfrm>
          <a:prstGeom prst="rect">
            <a:avLst/>
          </a:prstGeom>
        </p:spPr>
        <p:txBody>
          <a:bodyPr>
            <a:spAutoFit/>
          </a:bodyPr>
          <a:lstStyle/>
          <a:p>
            <a:pPr>
              <a:lnSpc>
                <a:spcPct val="120000"/>
              </a:lnSpc>
              <a:spcAft>
                <a:spcPts val="800"/>
              </a:spcAft>
            </a:pPr>
            <a:r>
              <a:rPr lang="vi-VN" sz="2000" dirty="0">
                <a:latin typeface="Times New Roman" panose="02020603050405020304" pitchFamily="18" charset="0"/>
                <a:ea typeface="Arial" panose="020B0604020202020204" pitchFamily="34" charset="0"/>
                <a:cs typeface="Times New Roman" panose="02020603050405020304" pitchFamily="18" charset="0"/>
              </a:rPr>
              <a:t>N</a:t>
            </a:r>
            <a:r>
              <a:rPr lang="en-US" sz="2000" dirty="0" err="1">
                <a:latin typeface="Times New Roman" panose="02020603050405020304" pitchFamily="18" charset="0"/>
                <a:ea typeface="Arial" panose="020B0604020202020204" pitchFamily="34" charset="0"/>
                <a:cs typeface="Times New Roman" panose="02020603050405020304" pitchFamily="18" charset="0"/>
              </a:rPr>
              <a:t>hiệt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khí</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còn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thay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theo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bờ</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bờ</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tây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lục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do </a:t>
            </a:r>
            <a:r>
              <a:rPr lang="en-US" sz="2000" dirty="0" err="1">
                <a:latin typeface="Times New Roman" panose="02020603050405020304" pitchFamily="18" charset="0"/>
                <a:ea typeface="Arial" panose="020B0604020202020204" pitchFamily="34" charset="0"/>
                <a:cs typeface="Times New Roman" panose="02020603050405020304" pitchFamily="18" charset="0"/>
              </a:rPr>
              <a:t>ảnh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hưởng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dòng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biển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nóng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lạnh</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899805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58666" cy="461665"/>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2. Nhiệt độ không khí</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155049" y="4480559"/>
            <a:ext cx="2729621" cy="2261441"/>
          </a:xfrm>
          <a:prstGeom prst="rect">
            <a:avLst/>
          </a:prstGeom>
        </p:spPr>
      </p:pic>
      <p:sp>
        <p:nvSpPr>
          <p:cNvPr id="4" name="TextBox 3"/>
          <p:cNvSpPr txBox="1"/>
          <p:nvPr/>
        </p:nvSpPr>
        <p:spPr>
          <a:xfrm>
            <a:off x="3762103" y="211998"/>
            <a:ext cx="7132320" cy="461665"/>
          </a:xfrm>
          <a:prstGeom prst="rect">
            <a:avLst/>
          </a:prstGeom>
          <a:noFill/>
        </p:spPr>
        <p:txBody>
          <a:bodyPr wrap="square" rtlCol="0">
            <a:spAutoFit/>
          </a:bodyPr>
          <a:lstStyle/>
          <a:p>
            <a:r>
              <a:rPr lang="vi-VN" sz="2400" b="1" i="1" dirty="0">
                <a:solidFill>
                  <a:srgbClr val="FF0000"/>
                </a:solidFill>
                <a:latin typeface="+mj-lt"/>
              </a:rPr>
              <a:t>b. Nhiệt độ phân bố theo theo lục địa và đại dương</a:t>
            </a:r>
            <a:endParaRPr lang="en-US" sz="2400" b="1" i="1" dirty="0">
              <a:solidFill>
                <a:srgbClr val="FF0000"/>
              </a:solidFill>
              <a:latin typeface="+mj-lt"/>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03870"/>
            <a:ext cx="7628273" cy="5554600"/>
          </a:xfrm>
          <a:prstGeom prst="rect">
            <a:avLst/>
          </a:prstGeom>
        </p:spPr>
      </p:pic>
      <p:sp>
        <p:nvSpPr>
          <p:cNvPr id="5" name="Cloud Callout 4"/>
          <p:cNvSpPr/>
          <p:nvPr/>
        </p:nvSpPr>
        <p:spPr>
          <a:xfrm>
            <a:off x="7667897" y="1201782"/>
            <a:ext cx="4323805" cy="3278777"/>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 hình 9.2, hãy nhận xét và giải thích về sự thay đổi biên độ nhiệt độ ở các địa điểm nằm trên khoảng vĩ tuyến 52 độ Bắc.</a:t>
            </a:r>
            <a:endParaRPr lang="en-US" sz="20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242888" y="6258470"/>
            <a:ext cx="7425009" cy="369332"/>
          </a:xfrm>
          <a:prstGeom prst="rect">
            <a:avLst/>
          </a:prstGeom>
          <a:noFill/>
        </p:spPr>
        <p:txBody>
          <a:bodyPr wrap="square" rtlCol="0">
            <a:spAutoFit/>
          </a:bodyPr>
          <a:lstStyle/>
          <a:p>
            <a:r>
              <a:rPr lang="vi-VN" dirty="0"/>
              <a:t>H9.2: Biên độ nhiệt độ thay đổi theo vị trí gần hay xa đại dương.</a:t>
            </a:r>
            <a:endParaRPr lang="en-US" dirty="0"/>
          </a:p>
        </p:txBody>
      </p:sp>
    </p:spTree>
    <p:extLst>
      <p:ext uri="{BB962C8B-B14F-4D97-AF65-F5344CB8AC3E}">
        <p14:creationId xmlns:p14="http://schemas.microsoft.com/office/powerpoint/2010/main" val="27008024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58666" cy="461665"/>
          </a:xfrm>
          <a:prstGeom prst="rect">
            <a:avLst/>
          </a:prstGeom>
        </p:spPr>
        <p:txBody>
          <a:bodyPr wrap="square">
            <a:spAutoFit/>
          </a:bodyPr>
          <a:lstStyle/>
          <a:p>
            <a:r>
              <a:rPr lang="vi-VN" sz="2400" b="1" dirty="0">
                <a:solidFill>
                  <a:srgbClr val="7030A0"/>
                </a:solidFill>
                <a:latin typeface="Times New Roman" panose="02020603050405020304" pitchFamily="18" charset="0"/>
                <a:cs typeface="Times New Roman" panose="02020603050405020304" pitchFamily="18" charset="0"/>
              </a:rPr>
              <a:t>2. Nhiệt độ không khí</a:t>
            </a:r>
            <a:endParaRPr lang="en-US" sz="2400" dirty="0">
              <a:solidFill>
                <a:srgbClr val="7030A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155049" y="4480559"/>
            <a:ext cx="2729621" cy="2261441"/>
          </a:xfrm>
          <a:prstGeom prst="rect">
            <a:avLst/>
          </a:prstGeom>
        </p:spPr>
      </p:pic>
      <p:sp>
        <p:nvSpPr>
          <p:cNvPr id="4" name="TextBox 3"/>
          <p:cNvSpPr txBox="1"/>
          <p:nvPr/>
        </p:nvSpPr>
        <p:spPr>
          <a:xfrm>
            <a:off x="3762103" y="211998"/>
            <a:ext cx="7132320" cy="461665"/>
          </a:xfrm>
          <a:prstGeom prst="rect">
            <a:avLst/>
          </a:prstGeom>
          <a:noFill/>
        </p:spPr>
        <p:txBody>
          <a:bodyPr wrap="square" rtlCol="0">
            <a:spAutoFit/>
          </a:bodyPr>
          <a:lstStyle/>
          <a:p>
            <a:r>
              <a:rPr lang="vi-VN" sz="2400" b="1" i="1" dirty="0">
                <a:solidFill>
                  <a:srgbClr val="FF0000"/>
                </a:solidFill>
                <a:latin typeface="+mj-lt"/>
              </a:rPr>
              <a:t>c. Nhiệt độ phân bố theo địa hình</a:t>
            </a:r>
            <a:endParaRPr lang="en-US" sz="2400" b="1" i="1" dirty="0">
              <a:solidFill>
                <a:srgbClr val="FF0000"/>
              </a:solidFill>
              <a:latin typeface="+mj-lt"/>
            </a:endParaRPr>
          </a:p>
        </p:txBody>
      </p:sp>
      <p:sp>
        <p:nvSpPr>
          <p:cNvPr id="5" name="Cloud Callout 4"/>
          <p:cNvSpPr/>
          <p:nvPr/>
        </p:nvSpPr>
        <p:spPr>
          <a:xfrm>
            <a:off x="6100763" y="938727"/>
            <a:ext cx="5926073" cy="3541832"/>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rgbClr val="7030A0"/>
                </a:solidFill>
                <a:latin typeface="Times New Roman" panose="02020603050405020304" pitchFamily="18" charset="0"/>
                <a:cs typeface="Times New Roman" panose="02020603050405020304" pitchFamily="18" charset="0"/>
              </a:rPr>
              <a:t>Nhiệt</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độ</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không</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khí</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trong</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tầng</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đối</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lưu</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giảm</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dần</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theo</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chiều</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cao</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trung</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bình</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giảm</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đi</a:t>
            </a:r>
            <a:r>
              <a:rPr lang="en-US" sz="2400" b="1" i="1" dirty="0">
                <a:solidFill>
                  <a:srgbClr val="7030A0"/>
                </a:solidFill>
                <a:latin typeface="Times New Roman" panose="02020603050405020304" pitchFamily="18" charset="0"/>
                <a:cs typeface="Times New Roman" panose="02020603050405020304" pitchFamily="18" charset="0"/>
              </a:rPr>
              <a:t> 0,6°C </a:t>
            </a:r>
            <a:r>
              <a:rPr lang="en-US" sz="2400" b="1" i="1" dirty="0" err="1">
                <a:solidFill>
                  <a:srgbClr val="7030A0"/>
                </a:solidFill>
                <a:latin typeface="Times New Roman" panose="02020603050405020304" pitchFamily="18" charset="0"/>
                <a:cs typeface="Times New Roman" panose="02020603050405020304" pitchFamily="18" charset="0"/>
              </a:rPr>
              <a:t>khi</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chiều</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cao</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tăng</a:t>
            </a:r>
            <a:r>
              <a:rPr lang="en-US" sz="2400" b="1" i="1" dirty="0">
                <a:solidFill>
                  <a:srgbClr val="7030A0"/>
                </a:solidFill>
                <a:latin typeface="Times New Roman" panose="02020603050405020304" pitchFamily="18" charset="0"/>
                <a:cs typeface="Times New Roman" panose="02020603050405020304" pitchFamily="18" charset="0"/>
              </a:rPr>
              <a:t> </a:t>
            </a:r>
            <a:r>
              <a:rPr lang="en-US" sz="2400" b="1" i="1" dirty="0" err="1">
                <a:solidFill>
                  <a:srgbClr val="7030A0"/>
                </a:solidFill>
                <a:latin typeface="Times New Roman" panose="02020603050405020304" pitchFamily="18" charset="0"/>
                <a:cs typeface="Times New Roman" panose="02020603050405020304" pitchFamily="18" charset="0"/>
              </a:rPr>
              <a:t>lên</a:t>
            </a:r>
            <a:r>
              <a:rPr lang="en-US" sz="2400" b="1" i="1" dirty="0">
                <a:solidFill>
                  <a:srgbClr val="7030A0"/>
                </a:solidFill>
                <a:latin typeface="Times New Roman" panose="02020603050405020304" pitchFamily="18" charset="0"/>
                <a:cs typeface="Times New Roman" panose="02020603050405020304" pitchFamily="18" charset="0"/>
              </a:rPr>
              <a:t> 100 m. ),</a:t>
            </a:r>
          </a:p>
        </p:txBody>
      </p:sp>
      <p:sp>
        <p:nvSpPr>
          <p:cNvPr id="11" name="TextBox 10"/>
          <p:cNvSpPr txBox="1"/>
          <p:nvPr/>
        </p:nvSpPr>
        <p:spPr>
          <a:xfrm>
            <a:off x="-96746" y="4739223"/>
            <a:ext cx="7425009" cy="369332"/>
          </a:xfrm>
          <a:prstGeom prst="rect">
            <a:avLst/>
          </a:prstGeom>
          <a:noFill/>
        </p:spPr>
        <p:txBody>
          <a:bodyPr wrap="square" rtlCol="0">
            <a:spAutoFit/>
          </a:bodyPr>
          <a:lstStyle/>
          <a:p>
            <a:r>
              <a:rPr lang="vi-VN" dirty="0"/>
              <a:t>H9.3: nhiệt độ thay đổi theo độ dốc và hướng phơi của sườn núi.</a:t>
            </a:r>
            <a:endParaRPr lang="en-US"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924274"/>
            <a:ext cx="6100763" cy="3814949"/>
          </a:xfrm>
          <a:prstGeom prst="rect">
            <a:avLst/>
          </a:prstGeom>
        </p:spPr>
      </p:pic>
    </p:spTree>
    <p:extLst>
      <p:ext uri="{BB962C8B-B14F-4D97-AF65-F5344CB8AC3E}">
        <p14:creationId xmlns:p14="http://schemas.microsoft.com/office/powerpoint/2010/main" val="1125824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39789" y="1096305"/>
            <a:ext cx="3332185" cy="1150583"/>
            <a:chOff x="4083027" y="1857610"/>
            <a:chExt cx="2197145" cy="1150583"/>
          </a:xfrm>
        </p:grpSpPr>
        <p:sp>
          <p:nvSpPr>
            <p:cNvPr id="4" name="Rounded Rectangle 3"/>
            <p:cNvSpPr/>
            <p:nvPr/>
          </p:nvSpPr>
          <p:spPr>
            <a:xfrm>
              <a:off x="4083027" y="1857610"/>
              <a:ext cx="2197145" cy="115058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ounded Rectangle 4"/>
            <p:cNvSpPr txBox="1"/>
            <p:nvPr/>
          </p:nvSpPr>
          <p:spPr>
            <a:xfrm>
              <a:off x="4139193" y="1969944"/>
              <a:ext cx="2084811" cy="10382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b="1" dirty="0">
                  <a:latin typeface="Times New Roman" panose="02020603050405020304" pitchFamily="18" charset="0"/>
                  <a:cs typeface="Times New Roman" panose="02020603050405020304" pitchFamily="18" charset="0"/>
                </a:rPr>
                <a:t>CÁ NHÂN/ CẶP</a:t>
              </a:r>
              <a:endParaRPr lang="en-US" sz="3000" b="1" kern="1200" dirty="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0" y="2472449"/>
            <a:ext cx="5121084" cy="3389670"/>
          </a:xfrm>
          <a:prstGeom prst="rect">
            <a:avLst/>
          </a:prstGeom>
        </p:spPr>
      </p:pic>
      <p:sp>
        <p:nvSpPr>
          <p:cNvPr id="7" name="Rectangle 6"/>
          <p:cNvSpPr/>
          <p:nvPr/>
        </p:nvSpPr>
        <p:spPr>
          <a:xfrm>
            <a:off x="1210752" y="201971"/>
            <a:ext cx="2589170" cy="609398"/>
          </a:xfrm>
          <a:prstGeom prst="rect">
            <a:avLst/>
          </a:prstGeom>
        </p:spPr>
        <p:txBody>
          <a:bodyPr wrap="none">
            <a:spAutoFit/>
          </a:bodyPr>
          <a:lstStyle/>
          <a:p>
            <a:pPr>
              <a:lnSpc>
                <a:spcPct val="120000"/>
              </a:lnSpc>
            </a:pPr>
            <a:r>
              <a:rPr lang="vi-VN" sz="2800" b="1" dirty="0">
                <a:solidFill>
                  <a:srgbClr val="C00000"/>
                </a:solidFill>
                <a:latin typeface="Times New Roman" panose="02020603050405020304" pitchFamily="18" charset="0"/>
              </a:rPr>
              <a:t>3. Khí áp và gió</a:t>
            </a:r>
            <a:endParaRPr lang="en-US" sz="2800" dirty="0">
              <a:solidFill>
                <a:srgbClr val="C00000"/>
              </a:solidFill>
              <a:effectLst/>
            </a:endParaRPr>
          </a:p>
        </p:txBody>
      </p:sp>
      <p:sp>
        <p:nvSpPr>
          <p:cNvPr id="8" name="Vertical Scroll 7"/>
          <p:cNvSpPr/>
          <p:nvPr/>
        </p:nvSpPr>
        <p:spPr>
          <a:xfrm>
            <a:off x="5121084" y="1357313"/>
            <a:ext cx="3351403" cy="511492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err="1">
                <a:solidFill>
                  <a:srgbClr val="C00000"/>
                </a:solidFill>
                <a:latin typeface="Times New Roman" panose="02020603050405020304" pitchFamily="18" charset="0"/>
                <a:cs typeface="Times New Roman" panose="02020603050405020304" pitchFamily="18" charset="0"/>
              </a:rPr>
              <a:t>Các</a:t>
            </a:r>
            <a:r>
              <a:rPr lang="vi-VN" sz="2400" b="1" u="sng" dirty="0">
                <a:solidFill>
                  <a:srgbClr val="C00000"/>
                </a:solidFill>
                <a:latin typeface="Times New Roman" panose="02020603050405020304" pitchFamily="18" charset="0"/>
                <a:cs typeface="Times New Roman" panose="02020603050405020304" pitchFamily="18" charset="0"/>
              </a:rPr>
              <a:t> cặp số chẵn</a:t>
            </a:r>
            <a:r>
              <a:rPr lang="en-US" sz="2400" b="1" u="sng" dirty="0">
                <a:solidFill>
                  <a:srgbClr val="C00000"/>
                </a:solidFill>
                <a:latin typeface="Times New Roman" panose="02020603050405020304" pitchFamily="18" charset="0"/>
                <a:cs typeface="Times New Roman" panose="02020603050405020304" pitchFamily="18" charset="0"/>
              </a:rPr>
              <a:t>: </a:t>
            </a:r>
            <a:endParaRPr lang="vi-VN" sz="2400" b="1" u="sng" dirty="0">
              <a:solidFill>
                <a:srgbClr val="C00000"/>
              </a:solidFill>
              <a:latin typeface="Times New Roman" panose="02020603050405020304" pitchFamily="18" charset="0"/>
              <a:cs typeface="Times New Roman" panose="02020603050405020304" pitchFamily="18" charset="0"/>
            </a:endParaRPr>
          </a:p>
          <a:p>
            <a:pPr algn="ctr"/>
            <a:r>
              <a:rPr lang="vi-VN" sz="2400" b="1" dirty="0">
                <a:solidFill>
                  <a:srgbClr val="7030A0"/>
                </a:solidFill>
                <a:effectLst/>
                <a:latin typeface="Times New Roman" panose="02020603050405020304" pitchFamily="18" charset="0"/>
                <a:cs typeface="Times New Roman" panose="02020603050405020304" pitchFamily="18" charset="0"/>
              </a:rPr>
              <a:t>Khí áp là gì? Phân tích các nguyên nhân thay đổi khí áp.</a:t>
            </a:r>
          </a:p>
          <a:p>
            <a:pPr algn="ctr"/>
            <a:r>
              <a:rPr lang="fr-FR" sz="2400" b="1" dirty="0" err="1">
                <a:solidFill>
                  <a:srgbClr val="7030A0"/>
                </a:solidFill>
                <a:latin typeface="Times New Roman" panose="02020603050405020304" pitchFamily="18" charset="0"/>
                <a:cs typeface="Times New Roman" panose="02020603050405020304" pitchFamily="18" charset="0"/>
              </a:rPr>
              <a:t>Trình</a:t>
            </a:r>
            <a:r>
              <a:rPr lang="vi-VN" sz="2400" b="1" dirty="0">
                <a:solidFill>
                  <a:srgbClr val="7030A0"/>
                </a:solidFill>
                <a:latin typeface="Times New Roman" panose="02020603050405020304" pitchFamily="18" charset="0"/>
                <a:cs typeface="Times New Roman" panose="02020603050405020304" pitchFamily="18" charset="0"/>
              </a:rPr>
              <a:t> bày sự hình thành các đai khí áp trên Trái Đất</a:t>
            </a:r>
            <a:r>
              <a:rPr lang="vi-VN" sz="2000" b="1" dirty="0">
                <a:solidFill>
                  <a:srgbClr val="7030A0"/>
                </a:solidFill>
                <a:latin typeface="Times New Roman" panose="02020603050405020304" pitchFamily="18" charset="0"/>
                <a:cs typeface="Times New Roman" panose="02020603050405020304" pitchFamily="18" charset="0"/>
              </a:rPr>
              <a:t>.</a:t>
            </a:r>
            <a:endParaRPr lang="en-US" sz="2000" b="1" dirty="0">
              <a:solidFill>
                <a:srgbClr val="7030A0"/>
              </a:solidFill>
              <a:latin typeface="Times New Roman" panose="02020603050405020304" pitchFamily="18" charset="0"/>
              <a:cs typeface="Times New Roman" panose="02020603050405020304" pitchFamily="18" charset="0"/>
            </a:endParaRPr>
          </a:p>
          <a:p>
            <a:endParaRPr lang="en-US" sz="2000" b="1" dirty="0">
              <a:solidFill>
                <a:srgbClr val="7030A0"/>
              </a:solidFill>
              <a:effectLst/>
              <a:latin typeface="Times New Roman" panose="02020603050405020304" pitchFamily="18" charset="0"/>
              <a:cs typeface="Times New Roman" panose="02020603050405020304" pitchFamily="18" charset="0"/>
            </a:endParaRPr>
          </a:p>
        </p:txBody>
      </p:sp>
      <p:sp>
        <p:nvSpPr>
          <p:cNvPr id="9" name="Vertical Scroll 8"/>
          <p:cNvSpPr/>
          <p:nvPr/>
        </p:nvSpPr>
        <p:spPr>
          <a:xfrm>
            <a:off x="8258176" y="1357313"/>
            <a:ext cx="3614738" cy="511492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err="1">
                <a:solidFill>
                  <a:srgbClr val="C00000"/>
                </a:solidFill>
                <a:latin typeface="Times New Roman" panose="02020603050405020304" pitchFamily="18" charset="0"/>
                <a:cs typeface="Times New Roman" panose="02020603050405020304" pitchFamily="18" charset="0"/>
              </a:rPr>
              <a:t>Cặp</a:t>
            </a:r>
            <a:r>
              <a:rPr lang="vi-VN" sz="2000" b="1" u="sng" dirty="0">
                <a:solidFill>
                  <a:srgbClr val="C00000"/>
                </a:solidFill>
                <a:latin typeface="Times New Roman" panose="02020603050405020304" pitchFamily="18" charset="0"/>
                <a:cs typeface="Times New Roman" panose="02020603050405020304" pitchFamily="18" charset="0"/>
              </a:rPr>
              <a:t> số lẻ</a:t>
            </a:r>
            <a:r>
              <a:rPr lang="en-US" sz="2000" b="1" u="sng" dirty="0">
                <a:solidFill>
                  <a:srgbClr val="C00000"/>
                </a:solidFill>
                <a:latin typeface="Times New Roman" panose="02020603050405020304" pitchFamily="18" charset="0"/>
                <a:cs typeface="Times New Roman" panose="02020603050405020304" pitchFamily="18" charset="0"/>
              </a:rPr>
              <a:t>:</a:t>
            </a:r>
            <a:endParaRPr lang="vi-VN" sz="2000" b="1" u="sng" dirty="0">
              <a:solidFill>
                <a:srgbClr val="C00000"/>
              </a:solidFill>
              <a:latin typeface="Times New Roman" panose="02020603050405020304" pitchFamily="18" charset="0"/>
              <a:cs typeface="Times New Roman" panose="02020603050405020304" pitchFamily="18" charset="0"/>
            </a:endParaRPr>
          </a:p>
          <a:p>
            <a:pPr algn="ctr"/>
            <a:r>
              <a:rPr lang="fr-FR" sz="2400" b="1" dirty="0" err="1">
                <a:solidFill>
                  <a:srgbClr val="7030A0"/>
                </a:solidFill>
                <a:latin typeface="Times New Roman" panose="02020603050405020304" pitchFamily="18" charset="0"/>
                <a:cs typeface="Times New Roman" panose="02020603050405020304" pitchFamily="18" charset="0"/>
              </a:rPr>
              <a:t>Trình</a:t>
            </a:r>
            <a:r>
              <a:rPr lang="vi-VN" sz="2400" b="1" dirty="0">
                <a:solidFill>
                  <a:srgbClr val="7030A0"/>
                </a:solidFill>
                <a:latin typeface="Times New Roman" panose="02020603050405020304" pitchFamily="18" charset="0"/>
                <a:cs typeface="Times New Roman" panose="02020603050405020304" pitchFamily="18" charset="0"/>
              </a:rPr>
              <a:t> bày một số loại gió chính trên Trái Đất.</a:t>
            </a:r>
            <a:endParaRPr lang="en-US" sz="2400" b="1" dirty="0">
              <a:solidFill>
                <a:srgbClr val="7030A0"/>
              </a:solidFill>
              <a:latin typeface="Times New Roman" panose="02020603050405020304" pitchFamily="18" charset="0"/>
              <a:cs typeface="Times New Roman" panose="02020603050405020304" pitchFamily="18" charset="0"/>
            </a:endParaRPr>
          </a:p>
          <a:p>
            <a:endParaRPr lang="vi-VN" sz="20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70746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0752" y="201971"/>
            <a:ext cx="2589170" cy="609398"/>
          </a:xfrm>
          <a:prstGeom prst="rect">
            <a:avLst/>
          </a:prstGeom>
        </p:spPr>
        <p:txBody>
          <a:bodyPr wrap="none">
            <a:spAutoFit/>
          </a:bodyPr>
          <a:lstStyle/>
          <a:p>
            <a:pPr>
              <a:lnSpc>
                <a:spcPct val="120000"/>
              </a:lnSpc>
            </a:pPr>
            <a:r>
              <a:rPr lang="vi-VN" sz="2800" b="1" dirty="0">
                <a:solidFill>
                  <a:srgbClr val="C00000"/>
                </a:solidFill>
                <a:latin typeface="Times New Roman" panose="02020603050405020304" pitchFamily="18" charset="0"/>
              </a:rPr>
              <a:t>3. Khí áp và gió</a:t>
            </a:r>
            <a:endParaRPr lang="en-US" sz="2800" dirty="0">
              <a:solidFill>
                <a:srgbClr val="C00000"/>
              </a:solidFill>
              <a:effectLst/>
            </a:endParaRPr>
          </a:p>
        </p:txBody>
      </p:sp>
      <p:sp>
        <p:nvSpPr>
          <p:cNvPr id="8" name="Vertical Scroll 7"/>
          <p:cNvSpPr/>
          <p:nvPr/>
        </p:nvSpPr>
        <p:spPr>
          <a:xfrm>
            <a:off x="4393920" y="1780749"/>
            <a:ext cx="2342175" cy="47057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nén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xuống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mặt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đất</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Vertical Scroll 8"/>
          <p:cNvSpPr/>
          <p:nvPr/>
        </p:nvSpPr>
        <p:spPr>
          <a:xfrm>
            <a:off x="7437924" y="1780750"/>
            <a:ext cx="1675209" cy="45914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a:t>
            </a:r>
            <a:endParaRPr lang="vi-VN" sz="2800" b="1" u="sng"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313897" y="811369"/>
            <a:ext cx="2486025" cy="461665"/>
          </a:xfrm>
          <a:prstGeom prst="rect">
            <a:avLst/>
          </a:prstGeom>
          <a:noFill/>
        </p:spPr>
        <p:txBody>
          <a:bodyPr wrap="square" rtlCol="0">
            <a:spAutoFit/>
          </a:bodyPr>
          <a:lstStyle/>
          <a:p>
            <a:r>
              <a:rPr lang="vi-VN"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Khí áp</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ardrop 10"/>
          <p:cNvSpPr/>
          <p:nvPr/>
        </p:nvSpPr>
        <p:spPr>
          <a:xfrm rot="2700000">
            <a:off x="4934309" y="99938"/>
            <a:ext cx="1711967" cy="1711967"/>
          </a:xfrm>
          <a:prstGeom prst="teardrop">
            <a:avLst>
              <a:gd name="adj" fmla="val 1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vi-VN" sz="2400" b="1" dirty="0">
                <a:solidFill>
                  <a:schemeClr val="tx1"/>
                </a:solidFill>
                <a:latin typeface="Times New Roman" panose="02020603050405020304" pitchFamily="18" charset="0"/>
                <a:cs typeface="Times New Roman" panose="02020603050405020304" pitchFamily="18" charset="0"/>
              </a:rPr>
              <a:t>Khái niệm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Teardrop 11"/>
          <p:cNvSpPr/>
          <p:nvPr/>
        </p:nvSpPr>
        <p:spPr>
          <a:xfrm rot="2700000">
            <a:off x="9041338" y="28827"/>
            <a:ext cx="1740837" cy="1771145"/>
          </a:xfrm>
          <a:prstGeom prst="teardrop">
            <a:avLst>
              <a:gd name="adj" fmla="val 1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vi-VN" sz="2400" b="1" dirty="0">
                <a:solidFill>
                  <a:schemeClr val="tx1"/>
                </a:solidFill>
                <a:latin typeface="Times New Roman" panose="02020603050405020304" pitchFamily="18" charset="0"/>
                <a:cs typeface="Times New Roman" panose="02020603050405020304" pitchFamily="18" charset="0"/>
              </a:rPr>
              <a:t>Nguyên nhân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3" name="Vertical Scroll 12"/>
          <p:cNvSpPr/>
          <p:nvPr/>
        </p:nvSpPr>
        <p:spPr>
          <a:xfrm>
            <a:off x="9035171" y="1780749"/>
            <a:ext cx="1675209" cy="45914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Khi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endParaRPr lang="vi-VN" sz="2800" b="1" u="sng" dirty="0">
              <a:solidFill>
                <a:schemeClr val="tx1"/>
              </a:solidFill>
              <a:latin typeface="Times New Roman" panose="02020603050405020304" pitchFamily="18" charset="0"/>
              <a:cs typeface="Times New Roman" panose="02020603050405020304" pitchFamily="18" charset="0"/>
            </a:endParaRPr>
          </a:p>
        </p:txBody>
      </p:sp>
      <p:sp>
        <p:nvSpPr>
          <p:cNvPr id="14" name="Vertical Scroll 13"/>
          <p:cNvSpPr/>
          <p:nvPr/>
        </p:nvSpPr>
        <p:spPr>
          <a:xfrm>
            <a:off x="10516791" y="1780749"/>
            <a:ext cx="1675209" cy="45914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ẩm</a:t>
            </a:r>
            <a:endParaRPr lang="vi-VN" sz="2800" b="1" u="sng"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Máy đo áp suấ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658" y="1293626"/>
            <a:ext cx="38862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13734" y="4536843"/>
            <a:ext cx="3339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just"/>
            <a:r>
              <a:rPr lang="en-US" altLang="en-US" sz="2400" b="1" dirty="0" err="1">
                <a:solidFill>
                  <a:srgbClr val="002060"/>
                </a:solidFill>
                <a:latin typeface="Times New Roman" pitchFamily="18" charset="0"/>
                <a:cs typeface="Times New Roman" pitchFamily="18" charset="0"/>
              </a:rPr>
              <a:t>Khí</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áp</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kế</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bằng</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kim</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loại</a:t>
            </a:r>
            <a:endParaRPr lang="en-US" altLang="en-US" sz="2400" b="1" dirty="0">
              <a:solidFill>
                <a:srgbClr val="002060"/>
              </a:solidFill>
              <a:latin typeface="Times New Roman" pitchFamily="18" charset="0"/>
              <a:cs typeface="Times New Roman" pitchFamily="18" charset="0"/>
            </a:endParaRPr>
          </a:p>
        </p:txBody>
      </p:sp>
      <p:pic>
        <p:nvPicPr>
          <p:cNvPr id="17" name="Picture 8" descr="khiapkethuyngan"/>
          <p:cNvPicPr>
            <a:picLocks noChangeAspect="1" noChangeArrowheads="1"/>
          </p:cNvPicPr>
          <p:nvPr/>
        </p:nvPicPr>
        <p:blipFill>
          <a:blip r:embed="rId3">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2912300" y="3971340"/>
            <a:ext cx="25876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18" name="Text Box 12"/>
          <p:cNvSpPr txBox="1">
            <a:spLocks noChangeArrowheads="1"/>
          </p:cNvSpPr>
          <p:nvPr/>
        </p:nvSpPr>
        <p:spPr bwMode="auto">
          <a:xfrm>
            <a:off x="38832" y="5859461"/>
            <a:ext cx="41120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just"/>
            <a:r>
              <a:rPr lang="en-US" altLang="en-US" sz="2400" b="1" dirty="0" err="1">
                <a:solidFill>
                  <a:srgbClr val="002060"/>
                </a:solidFill>
                <a:latin typeface="Times New Roman" pitchFamily="18" charset="0"/>
                <a:cs typeface="Times New Roman" pitchFamily="18" charset="0"/>
              </a:rPr>
              <a:t>Khí</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áp</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kế</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bằng</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ống</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thủy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tinh</a:t>
            </a:r>
            <a:r>
              <a:rPr lang="en-US" altLang="en-US" sz="2400" b="1" dirty="0">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82016492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217" y="2321106"/>
            <a:ext cx="5878118" cy="2701562"/>
          </a:xfrm>
          <a:prstGeom prst="rect">
            <a:avLst/>
          </a:prstGeom>
          <a:solidFill>
            <a:srgbClr val="4FC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B7D971-7D67-4461-B9FE-3DC72B4D07FD}"/>
              </a:ext>
            </a:extLst>
          </p:cNvPr>
          <p:cNvSpPr txBox="1"/>
          <p:nvPr/>
        </p:nvSpPr>
        <p:spPr>
          <a:xfrm>
            <a:off x="377415" y="2702391"/>
            <a:ext cx="5625721" cy="1938992"/>
          </a:xfrm>
          <a:prstGeom prst="rect">
            <a:avLst/>
          </a:prstGeom>
          <a:solidFill>
            <a:schemeClr val="accent4"/>
          </a:solid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cs typeface="Times New Roman" panose="02020603050405020304" pitchFamily="18" charset="0"/>
              </a:rPr>
              <a:t> 5 </a:t>
            </a:r>
            <a:r>
              <a:rPr lang="en-US" sz="2400" i="1" dirty="0" err="1">
                <a:latin typeface="Times New Roman" panose="02020603050405020304" pitchFamily="18" charset="0"/>
                <a:cs typeface="Times New Roman" panose="02020603050405020304" pitchFamily="18" charset="0"/>
              </a:rPr>
              <a:t>quyển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5 </a:t>
            </a:r>
            <a:r>
              <a:rPr lang="en-US" sz="2400" i="1" dirty="0" err="1">
                <a:latin typeface="Times New Roman" panose="02020603050405020304" pitchFamily="18" charset="0"/>
                <a:cs typeface="Times New Roman" panose="02020603050405020304" pitchFamily="18" charset="0"/>
              </a:rPr>
              <a:t>quyển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Oxi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Ngoài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Oxi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a:t>
            </a:r>
            <a:endParaRPr lang="en-US" sz="2400" i="1"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49526" y="3187337"/>
            <a:ext cx="5094824" cy="3670663"/>
          </a:xfrm>
          <a:prstGeom prst="rect">
            <a:avLst/>
          </a:prstGeom>
        </p:spPr>
      </p:pic>
      <p:sp>
        <p:nvSpPr>
          <p:cNvPr id="5" name="Sun 4"/>
          <p:cNvSpPr/>
          <p:nvPr/>
        </p:nvSpPr>
        <p:spPr>
          <a:xfrm>
            <a:off x="6849526" y="0"/>
            <a:ext cx="4896410" cy="292147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8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ChangeArrowheads="1"/>
          </p:cNvSpPr>
          <p:nvPr/>
        </p:nvSpPr>
        <p:spPr bwMode="auto">
          <a:xfrm>
            <a:off x="3352800" y="1985974"/>
            <a:ext cx="5270500" cy="968375"/>
          </a:xfrm>
          <a:prstGeom prst="rect">
            <a:avLst/>
          </a:prstGeom>
          <a:solidFill>
            <a:schemeClr val="accent4">
              <a:lumMod val="40000"/>
              <a:lumOff val="60000"/>
            </a:schemeClr>
          </a:solidFill>
          <a:ln w="9525">
            <a:noFill/>
            <a:miter lim="800000"/>
            <a:headEnd/>
            <a:tailEnd/>
          </a:ln>
          <a:effectLst/>
        </p:spPr>
        <p:txBody>
          <a:bodyPr wrap="none" anchor="ctr"/>
          <a:lstStyle/>
          <a:p>
            <a:pPr algn="ctr">
              <a:defRPr/>
            </a:pPr>
            <a:r>
              <a:rPr lang="en-US" sz="2800" b="1">
                <a:latin typeface="Times New Roman" panose="02020603050405020304" pitchFamily="18" charset="0"/>
                <a:cs typeface="Times New Roman" panose="02020603050405020304" pitchFamily="18" charset="0"/>
              </a:rPr>
              <a:t>Nguyên nhân làm khí áp thay đổi</a:t>
            </a:r>
          </a:p>
        </p:txBody>
      </p:sp>
      <p:sp>
        <p:nvSpPr>
          <p:cNvPr id="107525" name="Rectangle 5"/>
          <p:cNvSpPr>
            <a:spLocks noChangeArrowheads="1"/>
          </p:cNvSpPr>
          <p:nvPr/>
        </p:nvSpPr>
        <p:spPr bwMode="auto">
          <a:xfrm>
            <a:off x="1676400" y="4021148"/>
            <a:ext cx="2743200" cy="25908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endParaRPr lang="en-US" sz="2800" b="1" dirty="0">
              <a:latin typeface="Times New Roman" panose="02020603050405020304" pitchFamily="18" charset="0"/>
              <a:cs typeface="Times New Roman" panose="02020603050405020304" pitchFamily="18" charset="0"/>
            </a:endParaRPr>
          </a:p>
          <a:p>
            <a:pPr algn="ctr">
              <a:defRPr/>
            </a:pPr>
            <a:r>
              <a:rPr lang="en-US" sz="2800" i="1" dirty="0" err="1">
                <a:latin typeface="Times New Roman" panose="02020603050405020304" pitchFamily="18" charset="0"/>
                <a:cs typeface="Times New Roman" panose="02020603050405020304" pitchFamily="18" charset="0"/>
              </a:rPr>
              <a:t>Càng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cao</a:t>
            </a:r>
            <a:r>
              <a:rPr lang="en-US" sz="2800" i="1" dirty="0">
                <a:latin typeface="Times New Roman" panose="02020603050405020304" pitchFamily="18" charset="0"/>
                <a:cs typeface="Times New Roman" panose="02020603050405020304" pitchFamily="18" charset="0"/>
              </a:rPr>
              <a:t>,</a:t>
            </a:r>
          </a:p>
          <a:p>
            <a:pPr algn="ctr">
              <a:defRPr/>
            </a:pP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p>
          <a:p>
            <a:pPr algn="ctr">
              <a:defRPr/>
            </a:pPr>
            <a:r>
              <a:rPr lang="en-US" sz="2800" i="1" dirty="0" err="1">
                <a:latin typeface="Times New Roman" panose="02020603050405020304" pitchFamily="18" charset="0"/>
                <a:cs typeface="Times New Roman" panose="02020603050405020304" pitchFamily="18" charset="0"/>
              </a:rPr>
              <a:t>càng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giảm</a:t>
            </a:r>
            <a:endParaRPr lang="en-US" sz="2800" i="1" dirty="0">
              <a:latin typeface="Times New Roman" panose="02020603050405020304" pitchFamily="18" charset="0"/>
              <a:cs typeface="Times New Roman" panose="02020603050405020304" pitchFamily="18" charset="0"/>
            </a:endParaRPr>
          </a:p>
        </p:txBody>
      </p:sp>
      <p:sp>
        <p:nvSpPr>
          <p:cNvPr id="107526" name="Rectangle 6"/>
          <p:cNvSpPr>
            <a:spLocks noChangeArrowheads="1"/>
          </p:cNvSpPr>
          <p:nvPr/>
        </p:nvSpPr>
        <p:spPr bwMode="auto">
          <a:xfrm>
            <a:off x="4648200" y="4021148"/>
            <a:ext cx="2895600" cy="25908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p>
          <a:p>
            <a:pPr>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tăng</a:t>
            </a:r>
            <a:r>
              <a:rPr lang="en-US" sz="2800" i="1" dirty="0">
                <a:latin typeface="Times New Roman" panose="02020603050405020304" pitchFamily="18" charset="0"/>
                <a:cs typeface="Times New Roman" panose="02020603050405020304" pitchFamily="18" charset="0"/>
              </a:rPr>
              <a:t> -&gt;  </a:t>
            </a:r>
          </a:p>
          <a:p>
            <a:pPr>
              <a:defRPr/>
            </a:pP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giảm</a:t>
            </a:r>
            <a:r>
              <a:rPr lang="en-US" sz="2800" i="1" dirty="0">
                <a:latin typeface="Times New Roman" panose="02020603050405020304" pitchFamily="18" charset="0"/>
                <a:cs typeface="Times New Roman" panose="02020603050405020304" pitchFamily="18" charset="0"/>
              </a:rPr>
              <a:t>, </a:t>
            </a:r>
          </a:p>
          <a:p>
            <a:pPr>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giảm</a:t>
            </a:r>
            <a:endParaRPr lang="en-US" sz="2800" i="1" dirty="0">
              <a:latin typeface="Times New Roman" panose="02020603050405020304" pitchFamily="18" charset="0"/>
              <a:cs typeface="Times New Roman" panose="02020603050405020304" pitchFamily="18" charset="0"/>
            </a:endParaRPr>
          </a:p>
          <a:p>
            <a:pPr>
              <a:defRPr/>
            </a:pP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tăng</a:t>
            </a:r>
            <a:endParaRPr lang="en-US" sz="2800" i="1" dirty="0">
              <a:latin typeface="Times New Roman" panose="02020603050405020304" pitchFamily="18" charset="0"/>
              <a:cs typeface="Times New Roman" panose="02020603050405020304" pitchFamily="18" charset="0"/>
            </a:endParaRPr>
          </a:p>
        </p:txBody>
      </p:sp>
      <p:sp>
        <p:nvSpPr>
          <p:cNvPr id="107527" name="Rectangle 7"/>
          <p:cNvSpPr>
            <a:spLocks noChangeArrowheads="1"/>
          </p:cNvSpPr>
          <p:nvPr/>
        </p:nvSpPr>
        <p:spPr bwMode="auto">
          <a:xfrm>
            <a:off x="7772400" y="4021148"/>
            <a:ext cx="2743200" cy="25908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ẩm</a:t>
            </a:r>
            <a:endParaRPr lang="en-US" sz="2800" b="1" dirty="0">
              <a:latin typeface="Times New Roman" panose="02020603050405020304" pitchFamily="18" charset="0"/>
              <a:cs typeface="Times New Roman" panose="02020603050405020304" pitchFamily="18" charset="0"/>
            </a:endParaRPr>
          </a:p>
          <a:p>
            <a:pPr>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tăng</a:t>
            </a:r>
            <a:r>
              <a:rPr lang="en-US" sz="2800" i="1" dirty="0">
                <a:latin typeface="Times New Roman" panose="02020603050405020304" pitchFamily="18" charset="0"/>
                <a:cs typeface="Times New Roman" panose="02020603050405020304" pitchFamily="18" charset="0"/>
              </a:rPr>
              <a:t> -&gt; </a:t>
            </a:r>
          </a:p>
          <a:p>
            <a:pPr>
              <a:defRPr/>
            </a:pP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giảm</a:t>
            </a:r>
            <a:endParaRPr lang="en-US" sz="2800" i="1" dirty="0">
              <a:latin typeface="Times New Roman" panose="02020603050405020304" pitchFamily="18" charset="0"/>
              <a:cs typeface="Times New Roman" panose="02020603050405020304" pitchFamily="18" charset="0"/>
            </a:endParaRPr>
          </a:p>
          <a:p>
            <a:pPr>
              <a:buFontTx/>
              <a:buChar char="-"/>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giảm</a:t>
            </a:r>
            <a:r>
              <a:rPr lang="en-US" sz="2800" i="1" dirty="0">
                <a:latin typeface="Times New Roman" panose="02020603050405020304" pitchFamily="18" charset="0"/>
                <a:cs typeface="Times New Roman" panose="02020603050405020304" pitchFamily="18" charset="0"/>
              </a:rPr>
              <a:t> -&gt;</a:t>
            </a:r>
          </a:p>
          <a:p>
            <a:pPr>
              <a:defRPr/>
            </a:pP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tăng</a:t>
            </a:r>
            <a:endParaRPr lang="en-US" sz="2800" i="1" dirty="0">
              <a:latin typeface="Times New Roman" panose="02020603050405020304" pitchFamily="18" charset="0"/>
              <a:cs typeface="Times New Roman" panose="02020603050405020304" pitchFamily="18" charset="0"/>
            </a:endParaRPr>
          </a:p>
        </p:txBody>
      </p:sp>
      <p:grpSp>
        <p:nvGrpSpPr>
          <p:cNvPr id="14342" name="Group 8"/>
          <p:cNvGrpSpPr>
            <a:grpSpLocks/>
          </p:cNvGrpSpPr>
          <p:nvPr/>
        </p:nvGrpSpPr>
        <p:grpSpPr bwMode="auto">
          <a:xfrm>
            <a:off x="2819400" y="2954349"/>
            <a:ext cx="6248400" cy="1082675"/>
            <a:chOff x="864" y="1440"/>
            <a:chExt cx="3936" cy="682"/>
          </a:xfrm>
        </p:grpSpPr>
        <p:sp>
          <p:nvSpPr>
            <p:cNvPr id="14346" name="Line 9"/>
            <p:cNvSpPr>
              <a:spLocks noChangeShapeType="1"/>
            </p:cNvSpPr>
            <p:nvPr/>
          </p:nvSpPr>
          <p:spPr bwMode="auto">
            <a:xfrm>
              <a:off x="864" y="1824"/>
              <a:ext cx="3936"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0"/>
            <p:cNvSpPr>
              <a:spLocks noChangeShapeType="1"/>
            </p:cNvSpPr>
            <p:nvPr/>
          </p:nvSpPr>
          <p:spPr bwMode="auto">
            <a:xfrm flipH="1" flipV="1">
              <a:off x="2920" y="1440"/>
              <a:ext cx="16" cy="682"/>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Line 11"/>
            <p:cNvSpPr>
              <a:spLocks noChangeShapeType="1"/>
            </p:cNvSpPr>
            <p:nvPr/>
          </p:nvSpPr>
          <p:spPr bwMode="auto">
            <a:xfrm flipV="1">
              <a:off x="871" y="1824"/>
              <a:ext cx="0" cy="288"/>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Line 12"/>
            <p:cNvSpPr>
              <a:spLocks noChangeShapeType="1"/>
            </p:cNvSpPr>
            <p:nvPr/>
          </p:nvSpPr>
          <p:spPr bwMode="auto">
            <a:xfrm flipH="1" flipV="1">
              <a:off x="4792" y="1824"/>
              <a:ext cx="0" cy="288"/>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344" name="Picture 12" descr="Earth-1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5964" y="4763"/>
            <a:ext cx="10620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440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fade">
                                      <p:cBhvr>
                                        <p:cTn id="7" dur="500"/>
                                        <p:tgtEl>
                                          <p:spTgt spid="107524"/>
                                        </p:tgtEl>
                                      </p:cBhvr>
                                    </p:animEffec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7525"/>
                                        </p:tgtEl>
                                        <p:attrNameLst>
                                          <p:attrName>style.visibility</p:attrName>
                                        </p:attrNameLst>
                                      </p:cBhvr>
                                      <p:to>
                                        <p:strVal val="visible"/>
                                      </p:to>
                                    </p:set>
                                    <p:animEffect transition="in" filter="fade">
                                      <p:cBhvr>
                                        <p:cTn id="15" dur="500"/>
                                        <p:tgtEl>
                                          <p:spTgt spid="1075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7526"/>
                                        </p:tgtEl>
                                        <p:attrNameLst>
                                          <p:attrName>style.visibility</p:attrName>
                                        </p:attrNameLst>
                                      </p:cBhvr>
                                      <p:to>
                                        <p:strVal val="visible"/>
                                      </p:to>
                                    </p:set>
                                    <p:animEffect transition="in" filter="fade">
                                      <p:cBhvr>
                                        <p:cTn id="20" dur="500"/>
                                        <p:tgtEl>
                                          <p:spTgt spid="1075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7527"/>
                                        </p:tgtEl>
                                        <p:attrNameLst>
                                          <p:attrName>style.visibility</p:attrName>
                                        </p:attrNameLst>
                                      </p:cBhvr>
                                      <p:to>
                                        <p:strVal val="visible"/>
                                      </p:to>
                                    </p:set>
                                    <p:animEffect transition="in" filter="fade">
                                      <p:cBhvr>
                                        <p:cTn id="25" dur="5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25" grpId="0" animBg="1"/>
      <p:bldP spid="107526" grpId="0" animBg="1"/>
      <p:bldP spid="1075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0752" y="201971"/>
            <a:ext cx="2589170" cy="609398"/>
          </a:xfrm>
          <a:prstGeom prst="rect">
            <a:avLst/>
          </a:prstGeom>
        </p:spPr>
        <p:txBody>
          <a:bodyPr wrap="none">
            <a:spAutoFit/>
          </a:bodyPr>
          <a:lstStyle/>
          <a:p>
            <a:pPr>
              <a:lnSpc>
                <a:spcPct val="120000"/>
              </a:lnSpc>
            </a:pPr>
            <a:r>
              <a:rPr lang="vi-VN" sz="2800" b="1" dirty="0">
                <a:solidFill>
                  <a:srgbClr val="C00000"/>
                </a:solidFill>
                <a:latin typeface="Times New Roman" panose="02020603050405020304" pitchFamily="18" charset="0"/>
              </a:rPr>
              <a:t>3. Khí áp và gió</a:t>
            </a:r>
            <a:endParaRPr lang="en-US" sz="2800" dirty="0">
              <a:solidFill>
                <a:srgbClr val="C00000"/>
              </a:solidFill>
              <a:effectLst/>
            </a:endParaRPr>
          </a:p>
        </p:txBody>
      </p:sp>
      <p:sp>
        <p:nvSpPr>
          <p:cNvPr id="9" name="Vertical Scroll 8"/>
          <p:cNvSpPr/>
          <p:nvPr/>
        </p:nvSpPr>
        <p:spPr>
          <a:xfrm>
            <a:off x="4301731" y="1479096"/>
            <a:ext cx="2728912" cy="45914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thấp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bố</a:t>
            </a:r>
            <a:r>
              <a:rPr lang="en-US" sz="2800" b="1" dirty="0">
                <a:solidFill>
                  <a:schemeClr val="tx1"/>
                </a:solidFill>
                <a:latin typeface="Times New Roman" panose="02020603050405020304" pitchFamily="18" charset="0"/>
                <a:cs typeface="Times New Roman" panose="02020603050405020304" pitchFamily="18" charset="0"/>
              </a:rPr>
              <a:t> xen </a:t>
            </a:r>
            <a:r>
              <a:rPr lang="en-US" sz="2800" b="1" dirty="0" err="1">
                <a:solidFill>
                  <a:schemeClr val="tx1"/>
                </a:solidFill>
                <a:latin typeface="Times New Roman" panose="02020603050405020304" pitchFamily="18" charset="0"/>
                <a:cs typeface="Times New Roman" panose="02020603050405020304" pitchFamily="18" charset="0"/>
              </a:rPr>
              <a:t>kẽ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xứng</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b="1" dirty="0">
                <a:solidFill>
                  <a:schemeClr val="tx1"/>
                </a:solidFill>
                <a:latin typeface="Times New Roman" panose="02020603050405020304" pitchFamily="18" charset="0"/>
                <a:cs typeface="Times New Roman" panose="02020603050405020304" pitchFamily="18" charset="0"/>
              </a:rPr>
              <a:t>qua </a:t>
            </a:r>
            <a:r>
              <a:rPr lang="en-US" sz="2800" b="1" dirty="0" err="1">
                <a:solidFill>
                  <a:schemeClr val="tx1"/>
                </a:solidFill>
                <a:latin typeface="Times New Roman" panose="02020603050405020304" pitchFamily="18" charset="0"/>
                <a:cs typeface="Times New Roman" panose="02020603050405020304" pitchFamily="18" charset="0"/>
              </a:rPr>
              <a:t>đai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thấp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đạo</a:t>
            </a:r>
            <a:r>
              <a:rPr lang="en-US" sz="2800" b="1" dirty="0">
                <a:solidFill>
                  <a:schemeClr val="tx1"/>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479096"/>
            <a:ext cx="4393919" cy="4678817"/>
          </a:xfrm>
          <a:prstGeom prst="rect">
            <a:avLst/>
          </a:prstGeom>
        </p:spPr>
      </p:pic>
      <p:sp>
        <p:nvSpPr>
          <p:cNvPr id="13" name="Vertical Scroll 12"/>
          <p:cNvSpPr/>
          <p:nvPr/>
        </p:nvSpPr>
        <p:spPr>
          <a:xfrm>
            <a:off x="7129465" y="1479096"/>
            <a:ext cx="2531268" cy="4591475"/>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solidFill>
                  <a:schemeClr val="tx1"/>
                </a:solidFill>
                <a:latin typeface="Times New Roman" panose="02020603050405020304" pitchFamily="18" charset="0"/>
                <a:cs typeface="Times New Roman" panose="02020603050405020304" pitchFamily="18" charset="0"/>
              </a:rPr>
              <a:t>Nguyên nhân hình thành các đai khí áp có sự khác nhau giữa các vùng.</a:t>
            </a:r>
          </a:p>
        </p:txBody>
      </p:sp>
      <p:sp>
        <p:nvSpPr>
          <p:cNvPr id="14" name="Vertical Scroll 13"/>
          <p:cNvSpPr/>
          <p:nvPr/>
        </p:nvSpPr>
        <p:spPr>
          <a:xfrm>
            <a:off x="9660733" y="1479097"/>
            <a:ext cx="2531267" cy="4591474"/>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cs typeface="Times New Roman" panose="02020603050405020304" pitchFamily="18" charset="0"/>
              </a:rPr>
              <a:t>C</a:t>
            </a:r>
            <a:r>
              <a:rPr lang="en-US" sz="2400" b="1" dirty="0" err="1">
                <a:solidFill>
                  <a:schemeClr val="tx1"/>
                </a:solidFill>
                <a:latin typeface="Times New Roman" panose="02020603050405020304" pitchFamily="18" charset="0"/>
                <a:cs typeface="Times New Roman" panose="02020603050405020304" pitchFamily="18" charset="0"/>
              </a:rPr>
              <a: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đai</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tục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cs typeface="Times New Roman" panose="02020603050405020304" pitchFamily="18" charset="0"/>
              </a:rPr>
              <a:t> chia </a:t>
            </a:r>
            <a:r>
              <a:rPr lang="en-US" sz="2400" b="1" dirty="0" err="1">
                <a:solidFill>
                  <a:schemeClr val="tx1"/>
                </a:solidFill>
                <a:latin typeface="Times New Roman" panose="02020603050405020304" pitchFamily="18" charset="0"/>
                <a:cs typeface="Times New Roman" panose="02020603050405020304" pitchFamily="18" charset="0"/>
              </a:rPr>
              <a:t>cắt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tâm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riêng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r>
              <a:rPr lang="en-US" sz="2400" b="1" dirty="0">
                <a:solidFill>
                  <a:schemeClr val="tx1"/>
                </a:solidFill>
                <a:latin typeface="Times New Roman" panose="02020603050405020304" pitchFamily="18" charset="0"/>
                <a:cs typeface="Times New Roman" panose="02020603050405020304" pitchFamily="18" charset="0"/>
              </a:rPr>
              <a:t> do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bố</a:t>
            </a:r>
            <a:r>
              <a:rPr lang="en-US" sz="2400" b="1" dirty="0">
                <a:solidFill>
                  <a:schemeClr val="tx1"/>
                </a:solidFill>
                <a:latin typeface="Times New Roman" panose="02020603050405020304" pitchFamily="18" charset="0"/>
                <a:cs typeface="Times New Roman" panose="02020603050405020304" pitchFamily="18" charset="0"/>
              </a:rPr>
              <a:t> xen </a:t>
            </a:r>
            <a:r>
              <a:rPr lang="en-US" sz="2400" b="1" dirty="0" err="1">
                <a:solidFill>
                  <a:schemeClr val="tx1"/>
                </a:solidFill>
                <a:latin typeface="Times New Roman" panose="02020603050405020304" pitchFamily="18" charset="0"/>
                <a:cs typeface="Times New Roman" panose="02020603050405020304" pitchFamily="18" charset="0"/>
              </a:rPr>
              <a:t>kẽ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giữa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lục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dương</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3" name="Down Ribbon 2"/>
          <p:cNvSpPr/>
          <p:nvPr/>
        </p:nvSpPr>
        <p:spPr>
          <a:xfrm>
            <a:off x="4393919" y="201971"/>
            <a:ext cx="5166830" cy="757237"/>
          </a:xfrm>
          <a:prstGeom prst="ribb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1" dirty="0">
                <a:ln w="22225">
                  <a:solidFill>
                    <a:schemeClr val="accent2"/>
                  </a:solidFill>
                  <a:prstDash val="solid"/>
                </a:ln>
                <a:solidFill>
                  <a:schemeClr val="accent2">
                    <a:lumMod val="40000"/>
                    <a:lumOff val="60000"/>
                  </a:schemeClr>
                </a:solidFill>
              </a:rPr>
              <a:t>Sự hình thành các đai khí áp</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2085774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4649" y="273409"/>
            <a:ext cx="4058864" cy="572593"/>
          </a:xfrm>
          <a:prstGeom prst="rect">
            <a:avLst/>
          </a:prstGeom>
        </p:spPr>
        <p:txBody>
          <a:bodyPr wrap="square">
            <a:spAutoFit/>
          </a:bodyPr>
          <a:lstStyle/>
          <a:p>
            <a:pPr>
              <a:lnSpc>
                <a:spcPct val="120000"/>
              </a:lnSpc>
            </a:pPr>
            <a:r>
              <a:rPr lang="vi-VN" sz="2800" b="1" dirty="0">
                <a:solidFill>
                  <a:srgbClr val="C00000"/>
                </a:solidFill>
                <a:latin typeface="Times New Roman" panose="02020603050405020304" pitchFamily="18" charset="0"/>
              </a:rPr>
              <a:t>c. </a:t>
            </a:r>
            <a:r>
              <a:rPr lang="pt-BR" sz="2800" b="1" dirty="0">
                <a:solidFill>
                  <a:srgbClr val="C00000"/>
                </a:solidFill>
                <a:latin typeface="Times New Roman" panose="02020603050405020304" pitchFamily="18" charset="0"/>
              </a:rPr>
              <a:t> </a:t>
            </a:r>
            <a:r>
              <a:rPr lang="vi-VN" sz="2800" b="1" dirty="0">
                <a:solidFill>
                  <a:srgbClr val="C00000"/>
                </a:solidFill>
                <a:latin typeface="Times New Roman" panose="02020603050405020304" pitchFamily="18" charset="0"/>
              </a:rPr>
              <a:t>Gió</a:t>
            </a:r>
            <a:endParaRPr lang="en-US" sz="2800" dirty="0">
              <a:solidFill>
                <a:srgbClr val="C00000"/>
              </a:solidFill>
              <a:effectLst/>
            </a:endParaRPr>
          </a:p>
        </p:txBody>
      </p:sp>
      <p:graphicFrame>
        <p:nvGraphicFramePr>
          <p:cNvPr id="6" name="Diagram 5"/>
          <p:cNvGraphicFramePr/>
          <p:nvPr>
            <p:extLst>
              <p:ext uri="{D42A27DB-BD31-4B8C-83A1-F6EECF244321}">
                <p14:modId xmlns:p14="http://schemas.microsoft.com/office/powerpoint/2010/main" val="3668936998"/>
              </p:ext>
            </p:extLst>
          </p:nvPr>
        </p:nvGraphicFramePr>
        <p:xfrm>
          <a:off x="298449" y="882807"/>
          <a:ext cx="9769476" cy="2417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ardrop 9"/>
          <p:cNvSpPr/>
          <p:nvPr/>
        </p:nvSpPr>
        <p:spPr>
          <a:xfrm rot="2700000">
            <a:off x="4928046" y="1225906"/>
            <a:ext cx="1374220" cy="1374220"/>
          </a:xfrm>
          <a:prstGeom prst="teardrop">
            <a:avLst>
              <a:gd name="adj" fmla="val 1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Oval 1"/>
          <p:cNvSpPr/>
          <p:nvPr/>
        </p:nvSpPr>
        <p:spPr>
          <a:xfrm>
            <a:off x="4907586" y="1322396"/>
            <a:ext cx="1257299"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1" dirty="0"/>
              <a:t>Gió Đông cực</a:t>
            </a:r>
            <a:endParaRPr lang="en-US" b="1" dirty="0"/>
          </a:p>
        </p:txBody>
      </p:sp>
      <p:sp>
        <p:nvSpPr>
          <p:cNvPr id="11" name="Teardrop 10"/>
          <p:cNvSpPr/>
          <p:nvPr/>
        </p:nvSpPr>
        <p:spPr>
          <a:xfrm rot="2700000">
            <a:off x="9644965" y="1341544"/>
            <a:ext cx="1374220" cy="1374220"/>
          </a:xfrm>
          <a:prstGeom prst="teardrop">
            <a:avLst>
              <a:gd name="adj" fmla="val 1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11"/>
          <p:cNvSpPr/>
          <p:nvPr/>
        </p:nvSpPr>
        <p:spPr>
          <a:xfrm>
            <a:off x="9603414" y="1457154"/>
            <a:ext cx="1457321"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vi-VN" b="1" dirty="0"/>
              <a:t>Gió địa phương</a:t>
            </a:r>
            <a:endParaRPr lang="en-US" b="1" dirty="0"/>
          </a:p>
        </p:txBody>
      </p:sp>
      <p:sp>
        <p:nvSpPr>
          <p:cNvPr id="18" name="Text Box 43"/>
          <p:cNvSpPr txBox="1">
            <a:spLocks noChangeArrowheads="1"/>
          </p:cNvSpPr>
          <p:nvPr/>
        </p:nvSpPr>
        <p:spPr bwMode="auto">
          <a:xfrm>
            <a:off x="1569074" y="3681514"/>
            <a:ext cx="8763000"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just">
              <a:lnSpc>
                <a:spcPct val="150000"/>
              </a:lnSpc>
              <a:spcBef>
                <a:spcPts val="0"/>
              </a:spcBef>
            </a:pPr>
            <a:r>
              <a:rPr lang="en-US" altLang="en-US" b="1" i="1" dirty="0" err="1">
                <a:latin typeface="Times New Roman" pitchFamily="18" charset="0"/>
              </a:rPr>
              <a:t>Gió</a:t>
            </a:r>
            <a:r>
              <a:rPr lang="en-US" altLang="en-US" b="1" i="1" dirty="0">
                <a:latin typeface="Times New Roman" pitchFamily="18" charset="0"/>
              </a:rPr>
              <a:t> </a:t>
            </a:r>
            <a:r>
              <a:rPr lang="en-US" altLang="en-US" b="1" i="1" dirty="0" err="1">
                <a:latin typeface="Times New Roman" pitchFamily="18" charset="0"/>
              </a:rPr>
              <a:t>là</a:t>
            </a:r>
            <a:r>
              <a:rPr lang="en-US" altLang="en-US" b="1" i="1" dirty="0">
                <a:latin typeface="Times New Roman" pitchFamily="18" charset="0"/>
              </a:rPr>
              <a:t> </a:t>
            </a:r>
            <a:r>
              <a:rPr lang="en-US" altLang="en-US" b="1" i="1" dirty="0" err="1">
                <a:latin typeface="Times New Roman" pitchFamily="18" charset="0"/>
              </a:rPr>
              <a:t>sự</a:t>
            </a:r>
            <a:r>
              <a:rPr lang="en-US" altLang="en-US" b="1" i="1" dirty="0">
                <a:latin typeface="Times New Roman" pitchFamily="18" charset="0"/>
              </a:rPr>
              <a:t> </a:t>
            </a:r>
            <a:r>
              <a:rPr lang="en-US" altLang="en-US" b="1" i="1" dirty="0" err="1">
                <a:latin typeface="Times New Roman" pitchFamily="18" charset="0"/>
              </a:rPr>
              <a:t>chuyển</a:t>
            </a:r>
            <a:r>
              <a:rPr lang="en-US" altLang="en-US" b="1" i="1" dirty="0">
                <a:latin typeface="Times New Roman" pitchFamily="18" charset="0"/>
              </a:rPr>
              <a:t> </a:t>
            </a:r>
            <a:r>
              <a:rPr lang="en-US" altLang="en-US" b="1" i="1" dirty="0" err="1">
                <a:latin typeface="Times New Roman" pitchFamily="18" charset="0"/>
              </a:rPr>
              <a:t>động</a:t>
            </a:r>
            <a:r>
              <a:rPr lang="en-US" altLang="en-US" b="1" i="1" dirty="0">
                <a:latin typeface="Times New Roman" pitchFamily="18" charset="0"/>
              </a:rPr>
              <a:t> </a:t>
            </a:r>
            <a:r>
              <a:rPr lang="en-US" altLang="en-US" b="1" i="1" dirty="0" err="1">
                <a:latin typeface="Times New Roman" pitchFamily="18" charset="0"/>
              </a:rPr>
              <a:t>của</a:t>
            </a:r>
            <a:r>
              <a:rPr lang="en-US" altLang="en-US" b="1" i="1" dirty="0">
                <a:latin typeface="Times New Roman" pitchFamily="18" charset="0"/>
              </a:rPr>
              <a:t> </a:t>
            </a:r>
            <a:r>
              <a:rPr lang="en-US" altLang="en-US" b="1" i="1" dirty="0" err="1">
                <a:latin typeface="Times New Roman" pitchFamily="18" charset="0"/>
              </a:rPr>
              <a:t>không</a:t>
            </a:r>
            <a:r>
              <a:rPr lang="en-US" altLang="en-US" b="1" i="1" dirty="0">
                <a:latin typeface="Times New Roman" pitchFamily="18" charset="0"/>
              </a:rPr>
              <a:t> </a:t>
            </a:r>
            <a:r>
              <a:rPr lang="en-US" altLang="en-US" b="1" i="1" dirty="0" err="1">
                <a:latin typeface="Times New Roman" pitchFamily="18" charset="0"/>
              </a:rPr>
              <a:t>khí</a:t>
            </a:r>
            <a:r>
              <a:rPr lang="en-US" altLang="en-US" b="1" i="1" dirty="0">
                <a:latin typeface="Times New Roman" pitchFamily="18" charset="0"/>
              </a:rPr>
              <a:t> </a:t>
            </a:r>
            <a:r>
              <a:rPr lang="en-US" altLang="en-US" b="1" i="1" dirty="0" err="1">
                <a:latin typeface="Times New Roman" pitchFamily="18" charset="0"/>
              </a:rPr>
              <a:t>từ</a:t>
            </a:r>
            <a:r>
              <a:rPr lang="en-US" altLang="en-US" b="1" i="1" dirty="0">
                <a:latin typeface="Times New Roman" pitchFamily="18" charset="0"/>
              </a:rPr>
              <a:t> </a:t>
            </a:r>
            <a:r>
              <a:rPr lang="en-US" altLang="en-US" b="1" i="1" dirty="0" err="1">
                <a:latin typeface="Times New Roman" pitchFamily="18" charset="0"/>
              </a:rPr>
              <a:t>các</a:t>
            </a:r>
            <a:r>
              <a:rPr lang="en-US" altLang="en-US" b="1" i="1" dirty="0">
                <a:latin typeface="Times New Roman" pitchFamily="18" charset="0"/>
              </a:rPr>
              <a:t> </a:t>
            </a:r>
            <a:r>
              <a:rPr lang="en-US" altLang="en-US" b="1" i="1" dirty="0" err="1">
                <a:latin typeface="Times New Roman" pitchFamily="18" charset="0"/>
              </a:rPr>
              <a:t>khu</a:t>
            </a:r>
            <a:r>
              <a:rPr lang="en-US" altLang="en-US" b="1" i="1" dirty="0">
                <a:latin typeface="Times New Roman" pitchFamily="18" charset="0"/>
              </a:rPr>
              <a:t> </a:t>
            </a:r>
            <a:r>
              <a:rPr lang="en-US" altLang="en-US" b="1" i="1" dirty="0" err="1">
                <a:latin typeface="Times New Roman" pitchFamily="18" charset="0"/>
              </a:rPr>
              <a:t>khí</a:t>
            </a:r>
            <a:r>
              <a:rPr lang="en-US" altLang="en-US" b="1" i="1" dirty="0">
                <a:latin typeface="Times New Roman" pitchFamily="18" charset="0"/>
              </a:rPr>
              <a:t> </a:t>
            </a:r>
            <a:r>
              <a:rPr lang="en-US" altLang="en-US" b="1" i="1" dirty="0" err="1">
                <a:latin typeface="Times New Roman" pitchFamily="18" charset="0"/>
              </a:rPr>
              <a:t>áp</a:t>
            </a:r>
            <a:r>
              <a:rPr lang="en-US" altLang="en-US" b="1" i="1" dirty="0">
                <a:latin typeface="Times New Roman" pitchFamily="18" charset="0"/>
              </a:rPr>
              <a:t> </a:t>
            </a:r>
            <a:r>
              <a:rPr lang="en-US" altLang="en-US" b="1" i="1" dirty="0" err="1">
                <a:latin typeface="Times New Roman" pitchFamily="18" charset="0"/>
              </a:rPr>
              <a:t>cao</a:t>
            </a:r>
            <a:r>
              <a:rPr lang="en-US" altLang="en-US" b="1" i="1" dirty="0">
                <a:latin typeface="Times New Roman" pitchFamily="18" charset="0"/>
              </a:rPr>
              <a:t> </a:t>
            </a:r>
            <a:r>
              <a:rPr lang="en-US" altLang="en-US" b="1" i="1" dirty="0" err="1">
                <a:latin typeface="Times New Roman" pitchFamily="18" charset="0"/>
              </a:rPr>
              <a:t>về</a:t>
            </a:r>
            <a:r>
              <a:rPr lang="en-US" altLang="en-US" b="1" i="1" dirty="0">
                <a:latin typeface="Times New Roman" pitchFamily="18" charset="0"/>
              </a:rPr>
              <a:t> </a:t>
            </a:r>
            <a:r>
              <a:rPr lang="en-US" altLang="en-US" b="1" i="1" dirty="0" err="1">
                <a:latin typeface="Times New Roman" pitchFamily="18" charset="0"/>
              </a:rPr>
              <a:t>các</a:t>
            </a:r>
            <a:r>
              <a:rPr lang="en-US" altLang="en-US" b="1" i="1" dirty="0">
                <a:latin typeface="Times New Roman" pitchFamily="18" charset="0"/>
              </a:rPr>
              <a:t> </a:t>
            </a:r>
            <a:r>
              <a:rPr lang="en-US" altLang="en-US" b="1" i="1" dirty="0" err="1">
                <a:latin typeface="Times New Roman" pitchFamily="18" charset="0"/>
              </a:rPr>
              <a:t>khu</a:t>
            </a:r>
            <a:r>
              <a:rPr lang="en-US" altLang="en-US" b="1" i="1" dirty="0">
                <a:latin typeface="Times New Roman" pitchFamily="18" charset="0"/>
              </a:rPr>
              <a:t> </a:t>
            </a:r>
            <a:r>
              <a:rPr lang="en-US" altLang="en-US" b="1" i="1" dirty="0" err="1">
                <a:latin typeface="Times New Roman" pitchFamily="18" charset="0"/>
              </a:rPr>
              <a:t>khí</a:t>
            </a:r>
            <a:r>
              <a:rPr lang="en-US" altLang="en-US" b="1" i="1" dirty="0">
                <a:latin typeface="Times New Roman" pitchFamily="18" charset="0"/>
              </a:rPr>
              <a:t> </a:t>
            </a:r>
            <a:r>
              <a:rPr lang="en-US" altLang="en-US" b="1" i="1" dirty="0" err="1">
                <a:latin typeface="Times New Roman" pitchFamily="18" charset="0"/>
              </a:rPr>
              <a:t>áp</a:t>
            </a:r>
            <a:r>
              <a:rPr lang="en-US" altLang="en-US" b="1" i="1" dirty="0">
                <a:latin typeface="Times New Roman" pitchFamily="18" charset="0"/>
              </a:rPr>
              <a:t> </a:t>
            </a:r>
            <a:r>
              <a:rPr lang="en-US" altLang="en-US" b="1" i="1" dirty="0" err="1">
                <a:latin typeface="Times New Roman" pitchFamily="18" charset="0"/>
              </a:rPr>
              <a:t>thấp</a:t>
            </a:r>
            <a:r>
              <a:rPr lang="en-US" altLang="en-US" b="1" i="1" dirty="0">
                <a:latin typeface="Times New Roman" pitchFamily="18" charset="0"/>
              </a:rPr>
              <a:t>.</a:t>
            </a:r>
          </a:p>
        </p:txBody>
      </p:sp>
    </p:spTree>
    <p:extLst>
      <p:ext uri="{BB962C8B-B14F-4D97-AF65-F5344CB8AC3E}">
        <p14:creationId xmlns:p14="http://schemas.microsoft.com/office/powerpoint/2010/main" val="15632539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800" decel="100000"/>
                                        <p:tgtEl>
                                          <p:spTgt spid="18"/>
                                        </p:tgtEl>
                                      </p:cBhvr>
                                    </p:animEffect>
                                    <p:anim calcmode="lin" valueType="num">
                                      <p:cBhvr>
                                        <p:cTn id="13" dur="800" decel="100000" fill="hold"/>
                                        <p:tgtEl>
                                          <p:spTgt spid="18"/>
                                        </p:tgtEl>
                                        <p:attrNameLst>
                                          <p:attrName>style.rotation</p:attrName>
                                        </p:attrNameLst>
                                      </p:cBhvr>
                                      <p:tavLst>
                                        <p:tav tm="0">
                                          <p:val>
                                            <p:fltVal val="-90"/>
                                          </p:val>
                                        </p:tav>
                                        <p:tav tm="100000">
                                          <p:val>
                                            <p:fltVal val="0"/>
                                          </p:val>
                                        </p:tav>
                                      </p:tavLst>
                                    </p:anim>
                                    <p:anim calcmode="lin" valueType="num">
                                      <p:cBhvr>
                                        <p:cTn id="14" dur="800" decel="100000" fill="hold"/>
                                        <p:tgtEl>
                                          <p:spTgt spid="18"/>
                                        </p:tgtEl>
                                        <p:attrNameLst>
                                          <p:attrName>ppt_x</p:attrName>
                                        </p:attrNameLst>
                                      </p:cBhvr>
                                      <p:tavLst>
                                        <p:tav tm="0">
                                          <p:val>
                                            <p:strVal val="#ppt_x+0.4"/>
                                          </p:val>
                                        </p:tav>
                                        <p:tav tm="100000">
                                          <p:val>
                                            <p:strVal val="#ppt_x-0.05"/>
                                          </p:val>
                                        </p:tav>
                                      </p:tavLst>
                                    </p:anim>
                                    <p:anim calcmode="lin" valueType="num">
                                      <p:cBhvr>
                                        <p:cTn id="15" dur="800" decel="100000" fill="hold"/>
                                        <p:tgtEl>
                                          <p:spTgt spid="1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2"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04307" y="1358363"/>
          <a:ext cx="8860665" cy="4572000"/>
        </p:xfrm>
        <a:graphic>
          <a:graphicData uri="http://schemas.openxmlformats.org/drawingml/2006/table">
            <a:tbl>
              <a:tblPr firstRow="1" bandRow="1">
                <a:tableStyleId>{5940675A-B579-460E-94D1-54222C63F5DA}</a:tableStyleId>
              </a:tblPr>
              <a:tblGrid>
                <a:gridCol w="2137891">
                  <a:extLst>
                    <a:ext uri="{9D8B030D-6E8A-4147-A177-3AD203B41FA5}">
                      <a16:colId xmlns:a16="http://schemas.microsoft.com/office/drawing/2014/main" val="20000"/>
                    </a:ext>
                  </a:extLst>
                </a:gridCol>
                <a:gridCol w="1648496">
                  <a:extLst>
                    <a:ext uri="{9D8B030D-6E8A-4147-A177-3AD203B41FA5}">
                      <a16:colId xmlns:a16="http://schemas.microsoft.com/office/drawing/2014/main" val="20001"/>
                    </a:ext>
                  </a:extLst>
                </a:gridCol>
                <a:gridCol w="1530012">
                  <a:extLst>
                    <a:ext uri="{9D8B030D-6E8A-4147-A177-3AD203B41FA5}">
                      <a16:colId xmlns:a16="http://schemas.microsoft.com/office/drawing/2014/main" val="20002"/>
                    </a:ext>
                  </a:extLst>
                </a:gridCol>
                <a:gridCol w="1445008">
                  <a:extLst>
                    <a:ext uri="{9D8B030D-6E8A-4147-A177-3AD203B41FA5}">
                      <a16:colId xmlns:a16="http://schemas.microsoft.com/office/drawing/2014/main" val="20003"/>
                    </a:ext>
                  </a:extLst>
                </a:gridCol>
                <a:gridCol w="2099258">
                  <a:extLst>
                    <a:ext uri="{9D8B030D-6E8A-4147-A177-3AD203B41FA5}">
                      <a16:colId xmlns:a16="http://schemas.microsoft.com/office/drawing/2014/main" val="20004"/>
                    </a:ext>
                  </a:extLst>
                </a:gridCol>
              </a:tblGrid>
              <a:tr h="370840">
                <a:tc>
                  <a:txBody>
                    <a:bodyPr/>
                    <a:lstStyle/>
                    <a:p>
                      <a:pPr algn="ctr"/>
                      <a:r>
                        <a:rPr lang="en-US" sz="2200" b="1" dirty="0" err="1"/>
                        <a:t>Loại</a:t>
                      </a:r>
                      <a:r>
                        <a:rPr lang="en-US" sz="2200" b="1" baseline="0" dirty="0"/>
                        <a:t> </a:t>
                      </a:r>
                      <a:r>
                        <a:rPr lang="en-US" sz="2200" b="1" baseline="0" dirty="0" err="1"/>
                        <a:t>gió</a:t>
                      </a:r>
                      <a:endParaRPr lang="en-US" sz="2200" b="1" dirty="0"/>
                    </a:p>
                  </a:txBody>
                  <a:tcPr>
                    <a:solidFill>
                      <a:schemeClr val="accent5">
                        <a:lumMod val="20000"/>
                        <a:lumOff val="80000"/>
                      </a:schemeClr>
                    </a:solidFill>
                  </a:tcPr>
                </a:tc>
                <a:tc>
                  <a:txBody>
                    <a:bodyPr/>
                    <a:lstStyle/>
                    <a:p>
                      <a:pPr algn="ctr"/>
                      <a:r>
                        <a:rPr lang="en-US" sz="2200" b="1" dirty="0" err="1"/>
                        <a:t>Phạm</a:t>
                      </a:r>
                      <a:r>
                        <a:rPr lang="en-US" sz="2200" b="1" baseline="0" dirty="0"/>
                        <a:t> vi </a:t>
                      </a:r>
                      <a:r>
                        <a:rPr lang="en-US" sz="2200" b="1" baseline="0" dirty="0" err="1"/>
                        <a:t>hoạt</a:t>
                      </a:r>
                      <a:r>
                        <a:rPr lang="en-US" sz="2200" b="1" baseline="0" dirty="0"/>
                        <a:t> </a:t>
                      </a:r>
                      <a:r>
                        <a:rPr lang="en-US" sz="2200" b="1" baseline="0" dirty="0" err="1"/>
                        <a:t>động</a:t>
                      </a:r>
                      <a:endParaRPr lang="en-US" sz="2200" b="1" dirty="0"/>
                    </a:p>
                  </a:txBody>
                  <a:tcPr>
                    <a:solidFill>
                      <a:schemeClr val="accent5">
                        <a:lumMod val="20000"/>
                        <a:lumOff val="80000"/>
                      </a:schemeClr>
                    </a:solidFill>
                  </a:tcPr>
                </a:tc>
                <a:tc>
                  <a:txBody>
                    <a:bodyPr/>
                    <a:lstStyle/>
                    <a:p>
                      <a:pPr algn="ctr"/>
                      <a:r>
                        <a:rPr lang="en-US" sz="2200" b="1" dirty="0" err="1"/>
                        <a:t>Thời</a:t>
                      </a:r>
                      <a:r>
                        <a:rPr lang="en-US" sz="2200" b="1" baseline="0" dirty="0"/>
                        <a:t> </a:t>
                      </a:r>
                      <a:r>
                        <a:rPr lang="en-US" sz="2200" b="1" baseline="0" dirty="0" err="1"/>
                        <a:t>gian</a:t>
                      </a:r>
                      <a:r>
                        <a:rPr lang="en-US" sz="2200" b="1" baseline="0" dirty="0"/>
                        <a:t> </a:t>
                      </a:r>
                      <a:r>
                        <a:rPr lang="en-US" sz="2200" b="1" baseline="0" dirty="0" err="1"/>
                        <a:t>hoạt</a:t>
                      </a:r>
                      <a:r>
                        <a:rPr lang="en-US" sz="2200" b="1" baseline="0" dirty="0"/>
                        <a:t> </a:t>
                      </a:r>
                      <a:r>
                        <a:rPr lang="en-US" sz="2200" b="1" baseline="0" dirty="0" err="1"/>
                        <a:t>động</a:t>
                      </a:r>
                      <a:endParaRPr lang="en-US" sz="2200" b="1" dirty="0"/>
                    </a:p>
                  </a:txBody>
                  <a:tcPr>
                    <a:solidFill>
                      <a:schemeClr val="accent5">
                        <a:lumMod val="20000"/>
                        <a:lumOff val="80000"/>
                      </a:schemeClr>
                    </a:solidFill>
                  </a:tcPr>
                </a:tc>
                <a:tc>
                  <a:txBody>
                    <a:bodyPr/>
                    <a:lstStyle/>
                    <a:p>
                      <a:pPr algn="ctr"/>
                      <a:r>
                        <a:rPr lang="en-US" sz="2200" b="1" dirty="0" err="1"/>
                        <a:t>Hướng</a:t>
                      </a:r>
                      <a:r>
                        <a:rPr lang="en-US" sz="2200" b="1" baseline="0" dirty="0"/>
                        <a:t> </a:t>
                      </a:r>
                      <a:r>
                        <a:rPr lang="en-US" sz="2200" b="1" baseline="0" dirty="0" err="1"/>
                        <a:t>gió</a:t>
                      </a:r>
                      <a:endParaRPr lang="en-US" sz="2200" b="1" dirty="0"/>
                    </a:p>
                  </a:txBody>
                  <a:tcPr>
                    <a:solidFill>
                      <a:schemeClr val="accent5">
                        <a:lumMod val="20000"/>
                        <a:lumOff val="80000"/>
                      </a:schemeClr>
                    </a:solidFill>
                  </a:tcPr>
                </a:tc>
                <a:tc>
                  <a:txBody>
                    <a:bodyPr/>
                    <a:lstStyle/>
                    <a:p>
                      <a:pPr algn="ctr"/>
                      <a:r>
                        <a:rPr lang="en-US" sz="2200" b="1" dirty="0" err="1"/>
                        <a:t>Tính</a:t>
                      </a:r>
                      <a:r>
                        <a:rPr lang="en-US" sz="2200" b="1" baseline="0" dirty="0"/>
                        <a:t> </a:t>
                      </a:r>
                      <a:r>
                        <a:rPr lang="en-US" sz="2200" b="1" baseline="0" dirty="0" err="1"/>
                        <a:t>chất</a:t>
                      </a:r>
                      <a:endParaRPr lang="en-US" sz="2200" b="1" dirty="0"/>
                    </a:p>
                  </a:txBody>
                  <a:tcP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algn="just"/>
                      <a:r>
                        <a:rPr lang="en-US" sz="2200" b="1" dirty="0" err="1"/>
                        <a:t>Gió</a:t>
                      </a:r>
                      <a:r>
                        <a:rPr lang="en-US" sz="2200" b="1" baseline="0" dirty="0"/>
                        <a:t> </a:t>
                      </a:r>
                      <a:r>
                        <a:rPr lang="en-US" sz="2200" b="1" baseline="0" dirty="0" err="1"/>
                        <a:t>Tây</a:t>
                      </a:r>
                      <a:r>
                        <a:rPr lang="en-US" sz="2200" b="1" baseline="0" dirty="0"/>
                        <a:t> </a:t>
                      </a:r>
                      <a:r>
                        <a:rPr lang="en-US" sz="2200" b="1" baseline="0" dirty="0" err="1"/>
                        <a:t>ôn</a:t>
                      </a:r>
                      <a:r>
                        <a:rPr lang="en-US" sz="2200" b="1" baseline="0" dirty="0"/>
                        <a:t> </a:t>
                      </a:r>
                      <a:r>
                        <a:rPr lang="en-US" sz="2200" b="1" baseline="0" dirty="0" err="1"/>
                        <a:t>đới</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extLst>
                  <a:ext uri="{0D108BD9-81ED-4DB2-BD59-A6C34878D82A}">
                    <a16:rowId xmlns:a16="http://schemas.microsoft.com/office/drawing/2014/main" val="10001"/>
                  </a:ext>
                </a:extLst>
              </a:tr>
              <a:tr h="370840">
                <a:tc>
                  <a:txBody>
                    <a:bodyPr/>
                    <a:lstStyle/>
                    <a:p>
                      <a:pPr algn="just"/>
                      <a:r>
                        <a:rPr lang="en-US" sz="2200" b="1" dirty="0" err="1"/>
                        <a:t>Gió</a:t>
                      </a:r>
                      <a:r>
                        <a:rPr lang="en-US" sz="2200" b="1" baseline="0" dirty="0"/>
                        <a:t> </a:t>
                      </a:r>
                      <a:r>
                        <a:rPr lang="en-US" sz="2200" b="1" baseline="0" dirty="0" err="1"/>
                        <a:t>Mậu</a:t>
                      </a:r>
                      <a:r>
                        <a:rPr lang="en-US" sz="2200" b="1" baseline="0" dirty="0"/>
                        <a:t> </a:t>
                      </a:r>
                      <a:r>
                        <a:rPr lang="en-US" sz="2200" b="1" baseline="0" dirty="0" err="1"/>
                        <a:t>dịch</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a:p>
                  </a:txBody>
                  <a:tcPr/>
                </a:tc>
                <a:tc>
                  <a:txBody>
                    <a:bodyPr/>
                    <a:lstStyle/>
                    <a:p>
                      <a:pPr algn="ctr"/>
                      <a:endParaRPr lang="en-US" sz="2200" b="1" dirty="0"/>
                    </a:p>
                  </a:txBody>
                  <a:tcPr/>
                </a:tc>
                <a:tc>
                  <a:txBody>
                    <a:bodyPr/>
                    <a:lstStyle/>
                    <a:p>
                      <a:pPr algn="ctr"/>
                      <a:endParaRPr lang="en-US" sz="2200" b="1"/>
                    </a:p>
                  </a:txBody>
                  <a:tcPr/>
                </a:tc>
                <a:extLst>
                  <a:ext uri="{0D108BD9-81ED-4DB2-BD59-A6C34878D82A}">
                    <a16:rowId xmlns:a16="http://schemas.microsoft.com/office/drawing/2014/main" val="10002"/>
                  </a:ext>
                </a:extLst>
              </a:tr>
              <a:tr h="370840">
                <a:tc>
                  <a:txBody>
                    <a:bodyPr/>
                    <a:lstStyle/>
                    <a:p>
                      <a:pPr algn="just"/>
                      <a:r>
                        <a:rPr lang="en-US" sz="2200" b="1" dirty="0" err="1"/>
                        <a:t>Gió</a:t>
                      </a:r>
                      <a:r>
                        <a:rPr lang="en-US" sz="2200" b="1" baseline="0" dirty="0"/>
                        <a:t> </a:t>
                      </a:r>
                      <a:r>
                        <a:rPr lang="en-US" sz="2200" b="1" baseline="0" dirty="0" err="1"/>
                        <a:t>mùa</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a:p>
                  </a:txBody>
                  <a:tcPr/>
                </a:tc>
                <a:tc>
                  <a:txBody>
                    <a:bodyPr/>
                    <a:lstStyle/>
                    <a:p>
                      <a:pPr algn="ctr"/>
                      <a:endParaRPr lang="en-US" sz="2200" b="1"/>
                    </a:p>
                  </a:txBody>
                  <a:tcPr/>
                </a:tc>
                <a:tc>
                  <a:txBody>
                    <a:bodyPr/>
                    <a:lstStyle/>
                    <a:p>
                      <a:pPr algn="ctr"/>
                      <a:endParaRPr lang="en-US" sz="2200" b="1"/>
                    </a:p>
                  </a:txBody>
                  <a:tcPr/>
                </a:tc>
                <a:extLst>
                  <a:ext uri="{0D108BD9-81ED-4DB2-BD59-A6C34878D82A}">
                    <a16:rowId xmlns:a16="http://schemas.microsoft.com/office/drawing/2014/main" val="10003"/>
                  </a:ext>
                </a:extLst>
              </a:tr>
              <a:tr h="370840">
                <a:tc>
                  <a:txBody>
                    <a:bodyPr/>
                    <a:lstStyle/>
                    <a:p>
                      <a:pPr algn="just"/>
                      <a:r>
                        <a:rPr lang="en-US" sz="2200" b="1" dirty="0" err="1"/>
                        <a:t>Gió</a:t>
                      </a:r>
                      <a:r>
                        <a:rPr lang="en-US" sz="2200" b="1" baseline="0" dirty="0"/>
                        <a:t> </a:t>
                      </a:r>
                      <a:r>
                        <a:rPr lang="en-US" sz="2200" b="1" baseline="0" dirty="0" err="1"/>
                        <a:t>biển</a:t>
                      </a:r>
                      <a:r>
                        <a:rPr lang="en-US" sz="2200" b="1" baseline="0" dirty="0"/>
                        <a:t>, </a:t>
                      </a:r>
                      <a:r>
                        <a:rPr lang="en-US" sz="2200" b="1" baseline="0" dirty="0" err="1"/>
                        <a:t>gió</a:t>
                      </a:r>
                      <a:r>
                        <a:rPr lang="en-US" sz="2200" b="1" baseline="0" dirty="0"/>
                        <a:t> </a:t>
                      </a:r>
                      <a:r>
                        <a:rPr lang="en-US" sz="2200" b="1" baseline="0" dirty="0" err="1"/>
                        <a:t>đất</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a:p>
                  </a:txBody>
                  <a:tcPr/>
                </a:tc>
                <a:tc>
                  <a:txBody>
                    <a:bodyPr/>
                    <a:lstStyle/>
                    <a:p>
                      <a:pPr algn="ctr"/>
                      <a:endParaRPr lang="en-US" sz="2200" b="1"/>
                    </a:p>
                  </a:txBody>
                  <a:tcPr/>
                </a:tc>
                <a:tc>
                  <a:txBody>
                    <a:bodyPr/>
                    <a:lstStyle/>
                    <a:p>
                      <a:pPr algn="ctr"/>
                      <a:endParaRPr lang="en-US" sz="2200" b="1"/>
                    </a:p>
                  </a:txBody>
                  <a:tcPr/>
                </a:tc>
                <a:extLst>
                  <a:ext uri="{0D108BD9-81ED-4DB2-BD59-A6C34878D82A}">
                    <a16:rowId xmlns:a16="http://schemas.microsoft.com/office/drawing/2014/main" val="10004"/>
                  </a:ext>
                </a:extLst>
              </a:tr>
              <a:tr h="370840">
                <a:tc>
                  <a:txBody>
                    <a:bodyPr/>
                    <a:lstStyle/>
                    <a:p>
                      <a:pPr algn="just"/>
                      <a:r>
                        <a:rPr lang="en-US" sz="2200" b="1" dirty="0" err="1"/>
                        <a:t>Gió</a:t>
                      </a:r>
                      <a:r>
                        <a:rPr lang="en-US" sz="2200" b="1" baseline="0" dirty="0"/>
                        <a:t> </a:t>
                      </a:r>
                      <a:r>
                        <a:rPr lang="en-US" sz="2200" b="1" baseline="0" dirty="0" err="1"/>
                        <a:t>fơn</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a:p>
                  </a:txBody>
                  <a:tcPr/>
                </a:tc>
                <a:tc>
                  <a:txBody>
                    <a:bodyPr/>
                    <a:lstStyle/>
                    <a:p>
                      <a:pPr algn="ctr"/>
                      <a:endParaRPr lang="en-US" sz="2200" b="1"/>
                    </a:p>
                  </a:txBody>
                  <a:tcPr/>
                </a:tc>
                <a:tc>
                  <a:txBody>
                    <a:bodyPr/>
                    <a:lstStyle/>
                    <a:p>
                      <a:pPr algn="ctr"/>
                      <a:endParaRPr lang="en-US" sz="2200" b="1" dirty="0"/>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1524000" y="310617"/>
            <a:ext cx="9144000" cy="609398"/>
          </a:xfrm>
          <a:prstGeom prst="rect">
            <a:avLst/>
          </a:prstGeom>
          <a:solidFill>
            <a:srgbClr val="FFFF00"/>
          </a:solidFill>
        </p:spPr>
        <p:txBody>
          <a:bodyPr wrap="square" rtlCol="0">
            <a:spAutoFit/>
          </a:bodyPr>
          <a:lstStyle/>
          <a:p>
            <a:pPr algn="just">
              <a:lnSpc>
                <a:spcPct val="140000"/>
              </a:lnSpc>
            </a:pPr>
            <a:r>
              <a:rPr lang="en-US" sz="2400" b="1" dirty="0" err="1">
                <a:solidFill>
                  <a:srgbClr val="0000FF"/>
                </a:solidFill>
                <a:latin typeface="Times New Roman" pitchFamily="18" charset="0"/>
                <a:cs typeface="Times New Roman" pitchFamily="18" charset="0"/>
              </a:rPr>
              <a:t>Yêu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cầu</a:t>
            </a:r>
            <a:r>
              <a:rPr lang="en-US" sz="2400" b="1" dirty="0">
                <a:solidFill>
                  <a:srgbClr val="0000FF"/>
                </a:solidFill>
                <a:latin typeface="Times New Roman" pitchFamily="18" charset="0"/>
                <a:cs typeface="Times New Roman" pitchFamily="18" charset="0"/>
              </a:rPr>
              <a:t>: HS </a:t>
            </a:r>
            <a:r>
              <a:rPr lang="en-US" sz="2400" b="1" dirty="0" err="1">
                <a:solidFill>
                  <a:srgbClr val="0000FF"/>
                </a:solidFill>
                <a:latin typeface="Times New Roman" pitchFamily="18" charset="0"/>
                <a:cs typeface="Times New Roman" pitchFamily="18" charset="0"/>
              </a:rPr>
              <a:t>làm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việc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nhóm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hoàn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bảng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dưới</a:t>
            </a:r>
            <a:r>
              <a:rPr lang="en-US" sz="2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37071391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85178" y="261668"/>
          <a:ext cx="8963693" cy="6409588"/>
        </p:xfrm>
        <a:graphic>
          <a:graphicData uri="http://schemas.openxmlformats.org/drawingml/2006/table">
            <a:tbl>
              <a:tblPr firstRow="1" bandRow="1">
                <a:tableStyleId>{5940675A-B579-460E-94D1-54222C63F5DA}</a:tableStyleId>
              </a:tblPr>
              <a:tblGrid>
                <a:gridCol w="2162750">
                  <a:extLst>
                    <a:ext uri="{9D8B030D-6E8A-4147-A177-3AD203B41FA5}">
                      <a16:colId xmlns:a16="http://schemas.microsoft.com/office/drawing/2014/main" val="20000"/>
                    </a:ext>
                  </a:extLst>
                </a:gridCol>
                <a:gridCol w="2253952">
                  <a:extLst>
                    <a:ext uri="{9D8B030D-6E8A-4147-A177-3AD203B41FA5}">
                      <a16:colId xmlns:a16="http://schemas.microsoft.com/office/drawing/2014/main" val="20001"/>
                    </a:ext>
                  </a:extLst>
                </a:gridCol>
                <a:gridCol w="961514">
                  <a:extLst>
                    <a:ext uri="{9D8B030D-6E8A-4147-A177-3AD203B41FA5}">
                      <a16:colId xmlns:a16="http://schemas.microsoft.com/office/drawing/2014/main" val="20002"/>
                    </a:ext>
                  </a:extLst>
                </a:gridCol>
                <a:gridCol w="1461810">
                  <a:extLst>
                    <a:ext uri="{9D8B030D-6E8A-4147-A177-3AD203B41FA5}">
                      <a16:colId xmlns:a16="http://schemas.microsoft.com/office/drawing/2014/main" val="20003"/>
                    </a:ext>
                  </a:extLst>
                </a:gridCol>
                <a:gridCol w="2123667">
                  <a:extLst>
                    <a:ext uri="{9D8B030D-6E8A-4147-A177-3AD203B41FA5}">
                      <a16:colId xmlns:a16="http://schemas.microsoft.com/office/drawing/2014/main" val="20004"/>
                    </a:ext>
                  </a:extLst>
                </a:gridCol>
              </a:tblGrid>
              <a:tr h="370840">
                <a:tc>
                  <a:txBody>
                    <a:bodyPr/>
                    <a:lstStyle/>
                    <a:p>
                      <a:pPr algn="ctr"/>
                      <a:r>
                        <a:rPr lang="en-US" sz="2200" b="1" dirty="0" err="1"/>
                        <a:t>Loại</a:t>
                      </a:r>
                      <a:r>
                        <a:rPr lang="en-US" sz="2200" b="1" baseline="0" dirty="0"/>
                        <a:t> </a:t>
                      </a:r>
                      <a:r>
                        <a:rPr lang="en-US" sz="2200" b="1" baseline="0" dirty="0" err="1"/>
                        <a:t>gió</a:t>
                      </a:r>
                      <a:endParaRPr lang="en-US" sz="2200" b="1" dirty="0"/>
                    </a:p>
                  </a:txBody>
                  <a:tcPr>
                    <a:solidFill>
                      <a:schemeClr val="accent5">
                        <a:lumMod val="20000"/>
                        <a:lumOff val="80000"/>
                      </a:schemeClr>
                    </a:solidFill>
                  </a:tcPr>
                </a:tc>
                <a:tc>
                  <a:txBody>
                    <a:bodyPr/>
                    <a:lstStyle/>
                    <a:p>
                      <a:pPr algn="ctr"/>
                      <a:r>
                        <a:rPr lang="en-US" sz="2200" b="1" dirty="0" err="1"/>
                        <a:t>Phạm</a:t>
                      </a:r>
                      <a:r>
                        <a:rPr lang="en-US" sz="2200" b="1" baseline="0" dirty="0"/>
                        <a:t> vi </a:t>
                      </a:r>
                      <a:r>
                        <a:rPr lang="en-US" sz="2200" b="1" baseline="0" dirty="0" err="1"/>
                        <a:t>hoạt</a:t>
                      </a:r>
                      <a:r>
                        <a:rPr lang="en-US" sz="2200" b="1" baseline="0" dirty="0"/>
                        <a:t> </a:t>
                      </a:r>
                      <a:r>
                        <a:rPr lang="en-US" sz="2200" b="1" baseline="0" dirty="0" err="1"/>
                        <a:t>động</a:t>
                      </a:r>
                      <a:endParaRPr lang="en-US" sz="2200" b="1" dirty="0"/>
                    </a:p>
                  </a:txBody>
                  <a:tcPr>
                    <a:solidFill>
                      <a:schemeClr val="accent5">
                        <a:lumMod val="20000"/>
                        <a:lumOff val="80000"/>
                      </a:schemeClr>
                    </a:solidFill>
                  </a:tcPr>
                </a:tc>
                <a:tc>
                  <a:txBody>
                    <a:bodyPr/>
                    <a:lstStyle/>
                    <a:p>
                      <a:pPr algn="ctr"/>
                      <a:r>
                        <a:rPr lang="en-US" sz="2200" b="1" dirty="0" err="1"/>
                        <a:t>Thời</a:t>
                      </a:r>
                      <a:r>
                        <a:rPr lang="en-US" sz="2200" b="1" baseline="0" dirty="0"/>
                        <a:t> </a:t>
                      </a:r>
                      <a:r>
                        <a:rPr lang="en-US" sz="2200" b="1" baseline="0" dirty="0" err="1"/>
                        <a:t>gian</a:t>
                      </a:r>
                      <a:r>
                        <a:rPr lang="en-US" sz="2200" b="1" baseline="0" dirty="0"/>
                        <a:t> </a:t>
                      </a:r>
                      <a:r>
                        <a:rPr lang="en-US" sz="2200" b="1" baseline="0" dirty="0" err="1"/>
                        <a:t>hoạt</a:t>
                      </a:r>
                      <a:r>
                        <a:rPr lang="en-US" sz="2200" b="1" baseline="0" dirty="0"/>
                        <a:t> </a:t>
                      </a:r>
                      <a:r>
                        <a:rPr lang="en-US" sz="2200" b="1" baseline="0" dirty="0" err="1"/>
                        <a:t>động</a:t>
                      </a:r>
                      <a:endParaRPr lang="en-US" sz="2200" b="1" dirty="0"/>
                    </a:p>
                  </a:txBody>
                  <a:tcPr>
                    <a:solidFill>
                      <a:schemeClr val="accent5">
                        <a:lumMod val="20000"/>
                        <a:lumOff val="80000"/>
                      </a:schemeClr>
                    </a:solidFill>
                  </a:tcPr>
                </a:tc>
                <a:tc>
                  <a:txBody>
                    <a:bodyPr/>
                    <a:lstStyle/>
                    <a:p>
                      <a:pPr algn="ctr"/>
                      <a:r>
                        <a:rPr lang="en-US" sz="2200" b="1" dirty="0" err="1"/>
                        <a:t>Hướng</a:t>
                      </a:r>
                      <a:r>
                        <a:rPr lang="en-US" sz="2200" b="1" baseline="0" dirty="0"/>
                        <a:t> </a:t>
                      </a:r>
                      <a:r>
                        <a:rPr lang="en-US" sz="2200" b="1" baseline="0" dirty="0" err="1"/>
                        <a:t>gió</a:t>
                      </a:r>
                      <a:endParaRPr lang="en-US" sz="2200" b="1" dirty="0"/>
                    </a:p>
                  </a:txBody>
                  <a:tcPr>
                    <a:solidFill>
                      <a:schemeClr val="accent5">
                        <a:lumMod val="20000"/>
                        <a:lumOff val="80000"/>
                      </a:schemeClr>
                    </a:solidFill>
                  </a:tcPr>
                </a:tc>
                <a:tc>
                  <a:txBody>
                    <a:bodyPr/>
                    <a:lstStyle/>
                    <a:p>
                      <a:pPr algn="ctr"/>
                      <a:r>
                        <a:rPr lang="en-US" sz="2200" b="1" dirty="0" err="1"/>
                        <a:t>Tính</a:t>
                      </a:r>
                      <a:r>
                        <a:rPr lang="en-US" sz="2200" b="1" baseline="0" dirty="0"/>
                        <a:t> </a:t>
                      </a:r>
                      <a:r>
                        <a:rPr lang="en-US" sz="2200" b="1" baseline="0" dirty="0" err="1"/>
                        <a:t>chất</a:t>
                      </a:r>
                      <a:endParaRPr lang="en-US" sz="2200" b="1" dirty="0"/>
                    </a:p>
                  </a:txBody>
                  <a:tcP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algn="just"/>
                      <a:r>
                        <a:rPr lang="en-US" sz="2200" b="1" dirty="0" err="1"/>
                        <a:t>Gió</a:t>
                      </a:r>
                      <a:r>
                        <a:rPr lang="en-US" sz="2200" b="1" baseline="0" dirty="0"/>
                        <a:t> </a:t>
                      </a:r>
                      <a:r>
                        <a:rPr lang="en-US" sz="2200" b="1" baseline="0" dirty="0" err="1"/>
                        <a:t>Tây</a:t>
                      </a:r>
                      <a:r>
                        <a:rPr lang="en-US" sz="2200" b="1" baseline="0" dirty="0"/>
                        <a:t> </a:t>
                      </a:r>
                      <a:r>
                        <a:rPr lang="en-US" sz="2200" b="1" baseline="0" dirty="0" err="1"/>
                        <a:t>ôn</a:t>
                      </a:r>
                      <a:r>
                        <a:rPr lang="en-US" sz="2200" b="1" baseline="0" dirty="0"/>
                        <a:t> </a:t>
                      </a:r>
                      <a:r>
                        <a:rPr lang="en-US" sz="2200" b="1" baseline="0" dirty="0" err="1"/>
                        <a:t>đới</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dirty="0"/>
                    </a:p>
                    <a:p>
                      <a:pPr algn="ctr"/>
                      <a:endParaRPr lang="en-US" sz="2200" b="1" dirty="0"/>
                    </a:p>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extLst>
                  <a:ext uri="{0D108BD9-81ED-4DB2-BD59-A6C34878D82A}">
                    <a16:rowId xmlns:a16="http://schemas.microsoft.com/office/drawing/2014/main" val="10001"/>
                  </a:ext>
                </a:extLst>
              </a:tr>
              <a:tr h="370840">
                <a:tc>
                  <a:txBody>
                    <a:bodyPr/>
                    <a:lstStyle/>
                    <a:p>
                      <a:pPr algn="just"/>
                      <a:r>
                        <a:rPr lang="en-US" sz="2200" b="1" dirty="0" err="1"/>
                        <a:t>Gió</a:t>
                      </a:r>
                      <a:r>
                        <a:rPr lang="en-US" sz="2200" b="1" baseline="0" dirty="0"/>
                        <a:t> </a:t>
                      </a:r>
                      <a:r>
                        <a:rPr lang="en-US" sz="2200" b="1" baseline="0" dirty="0" err="1"/>
                        <a:t>Mậu</a:t>
                      </a:r>
                      <a:r>
                        <a:rPr lang="en-US" sz="2200" b="1" baseline="0" dirty="0"/>
                        <a:t> </a:t>
                      </a:r>
                      <a:r>
                        <a:rPr lang="en-US" sz="2200" b="1" baseline="0" dirty="0" err="1"/>
                        <a:t>dịch</a:t>
                      </a:r>
                      <a:endParaRPr lang="en-US" sz="2200" b="1" baseline="0" dirty="0"/>
                    </a:p>
                    <a:p>
                      <a:pPr algn="just"/>
                      <a:endParaRPr lang="en-US" sz="2200" b="1" baseline="0" dirty="0"/>
                    </a:p>
                    <a:p>
                      <a:pPr algn="just"/>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extLst>
                  <a:ext uri="{0D108BD9-81ED-4DB2-BD59-A6C34878D82A}">
                    <a16:rowId xmlns:a16="http://schemas.microsoft.com/office/drawing/2014/main" val="10002"/>
                  </a:ext>
                </a:extLst>
              </a:tr>
              <a:tr h="370840">
                <a:tc>
                  <a:txBody>
                    <a:bodyPr/>
                    <a:lstStyle/>
                    <a:p>
                      <a:pPr algn="just"/>
                      <a:r>
                        <a:rPr lang="en-US" sz="2200" b="1" dirty="0" err="1"/>
                        <a:t>Gió</a:t>
                      </a:r>
                      <a:r>
                        <a:rPr lang="en-US" sz="2200" b="1" baseline="0" dirty="0"/>
                        <a:t> </a:t>
                      </a:r>
                      <a:r>
                        <a:rPr lang="en-US" sz="2200" b="1" baseline="0" dirty="0" err="1"/>
                        <a:t>mùa</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dirty="0"/>
                    </a:p>
                  </a:txBody>
                  <a:tcPr/>
                </a:tc>
                <a:tc>
                  <a:txBody>
                    <a:bodyPr/>
                    <a:lstStyle/>
                    <a:p>
                      <a:pPr algn="ctr"/>
                      <a:endParaRPr lang="en-US" sz="2200" b="1"/>
                    </a:p>
                  </a:txBody>
                  <a:tcPr/>
                </a:tc>
                <a:tc>
                  <a:txBody>
                    <a:bodyPr/>
                    <a:lstStyle/>
                    <a:p>
                      <a:pPr algn="ctr"/>
                      <a:endParaRPr lang="en-US" sz="2200" b="1" dirty="0"/>
                    </a:p>
                  </a:txBody>
                  <a:tcPr/>
                </a:tc>
                <a:extLst>
                  <a:ext uri="{0D108BD9-81ED-4DB2-BD59-A6C34878D82A}">
                    <a16:rowId xmlns:a16="http://schemas.microsoft.com/office/drawing/2014/main" val="10003"/>
                  </a:ext>
                </a:extLst>
              </a:tr>
              <a:tr h="370840">
                <a:tc>
                  <a:txBody>
                    <a:bodyPr/>
                    <a:lstStyle/>
                    <a:p>
                      <a:pPr algn="just"/>
                      <a:r>
                        <a:rPr lang="en-US" sz="2200" b="1" dirty="0" err="1"/>
                        <a:t>Gió</a:t>
                      </a:r>
                      <a:r>
                        <a:rPr lang="en-US" sz="2200" b="1" baseline="0" dirty="0"/>
                        <a:t> </a:t>
                      </a:r>
                      <a:r>
                        <a:rPr lang="en-US" sz="2200" b="1" baseline="0" dirty="0" err="1"/>
                        <a:t>biển</a:t>
                      </a:r>
                      <a:r>
                        <a:rPr lang="en-US" sz="2200" b="1" baseline="0" dirty="0"/>
                        <a:t>, </a:t>
                      </a:r>
                      <a:r>
                        <a:rPr lang="en-US" sz="2200" b="1" baseline="0" dirty="0" err="1"/>
                        <a:t>gió</a:t>
                      </a:r>
                      <a:r>
                        <a:rPr lang="en-US" sz="2200" b="1" baseline="0" dirty="0"/>
                        <a:t> </a:t>
                      </a:r>
                      <a:r>
                        <a:rPr lang="en-US" sz="2200" b="1" baseline="0" dirty="0" err="1"/>
                        <a:t>đất</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tc>
                  <a:txBody>
                    <a:bodyPr/>
                    <a:lstStyle/>
                    <a:p>
                      <a:pPr algn="ctr"/>
                      <a:endParaRPr lang="en-US" sz="2200" b="1" dirty="0"/>
                    </a:p>
                  </a:txBody>
                  <a:tcPr/>
                </a:tc>
                <a:extLst>
                  <a:ext uri="{0D108BD9-81ED-4DB2-BD59-A6C34878D82A}">
                    <a16:rowId xmlns:a16="http://schemas.microsoft.com/office/drawing/2014/main" val="10004"/>
                  </a:ext>
                </a:extLst>
              </a:tr>
              <a:tr h="1258468">
                <a:tc>
                  <a:txBody>
                    <a:bodyPr/>
                    <a:lstStyle/>
                    <a:p>
                      <a:pPr algn="just"/>
                      <a:r>
                        <a:rPr lang="en-US" sz="2200" b="1" dirty="0" err="1"/>
                        <a:t>Gió</a:t>
                      </a:r>
                      <a:r>
                        <a:rPr lang="en-US" sz="2200" b="1" baseline="0" dirty="0"/>
                        <a:t> </a:t>
                      </a:r>
                      <a:r>
                        <a:rPr lang="en-US" sz="2200" b="1" baseline="0" dirty="0" err="1"/>
                        <a:t>fơn</a:t>
                      </a:r>
                      <a:endParaRPr lang="en-US" sz="2200" b="1" dirty="0"/>
                    </a:p>
                  </a:txBody>
                  <a:tcPr>
                    <a:solidFill>
                      <a:schemeClr val="accent2">
                        <a:lumMod val="20000"/>
                        <a:lumOff val="80000"/>
                      </a:schemeClr>
                    </a:solidFill>
                  </a:tcPr>
                </a:tc>
                <a:tc>
                  <a:txBody>
                    <a:bodyPr/>
                    <a:lstStyle/>
                    <a:p>
                      <a:pPr algn="ctr"/>
                      <a:endParaRPr lang="en-US" sz="2200" b="1" dirty="0"/>
                    </a:p>
                    <a:p>
                      <a:pPr algn="ctr"/>
                      <a:endParaRPr lang="en-US" sz="2200" b="1" dirty="0"/>
                    </a:p>
                  </a:txBody>
                  <a:tcPr/>
                </a:tc>
                <a:tc>
                  <a:txBody>
                    <a:bodyPr/>
                    <a:lstStyle/>
                    <a:p>
                      <a:pPr algn="ctr"/>
                      <a:endParaRPr lang="en-US" sz="2200" b="1"/>
                    </a:p>
                  </a:txBody>
                  <a:tcPr/>
                </a:tc>
                <a:tc>
                  <a:txBody>
                    <a:bodyPr/>
                    <a:lstStyle/>
                    <a:p>
                      <a:pPr algn="ctr"/>
                      <a:endParaRPr lang="en-US" sz="2200" b="1" dirty="0"/>
                    </a:p>
                    <a:p>
                      <a:pPr algn="ctr"/>
                      <a:endParaRPr lang="en-US" sz="2200" b="1" dirty="0"/>
                    </a:p>
                    <a:p>
                      <a:pPr algn="ctr"/>
                      <a:endParaRPr lang="en-US" sz="2200" b="1" dirty="0"/>
                    </a:p>
                  </a:txBody>
                  <a:tcPr/>
                </a:tc>
                <a:tc>
                  <a:txBody>
                    <a:bodyPr/>
                    <a:lstStyle/>
                    <a:p>
                      <a:pPr algn="ctr"/>
                      <a:endParaRPr lang="en-US" sz="2200" b="1" dirty="0"/>
                    </a:p>
                  </a:txBody>
                  <a:tcPr/>
                </a:tc>
                <a:extLst>
                  <a:ext uri="{0D108BD9-81ED-4DB2-BD59-A6C34878D82A}">
                    <a16:rowId xmlns:a16="http://schemas.microsoft.com/office/drawing/2014/main" val="10005"/>
                  </a:ext>
                </a:extLst>
              </a:tr>
            </a:tbl>
          </a:graphicData>
        </a:graphic>
      </p:graphicFrame>
      <p:sp>
        <p:nvSpPr>
          <p:cNvPr id="5" name="Rectangle 30">
            <a:hlinkClick r:id="rId2" action="ppaction://hlinksldjump"/>
          </p:cNvPr>
          <p:cNvSpPr>
            <a:spLocks noChangeArrowheads="1"/>
          </p:cNvSpPr>
          <p:nvPr/>
        </p:nvSpPr>
        <p:spPr bwMode="auto">
          <a:xfrm>
            <a:off x="3758485" y="1712904"/>
            <a:ext cx="2149699" cy="92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b="1" dirty="0" err="1"/>
              <a:t>Áp</a:t>
            </a:r>
            <a:r>
              <a:rPr lang="en-US" sz="2000" b="1" dirty="0"/>
              <a:t> </a:t>
            </a:r>
            <a:r>
              <a:rPr lang="en-US" sz="2000" b="1" dirty="0" err="1"/>
              <a:t>cao</a:t>
            </a:r>
            <a:r>
              <a:rPr lang="en-US" sz="2000" b="1" dirty="0"/>
              <a:t> </a:t>
            </a:r>
            <a:r>
              <a:rPr lang="en-US" sz="2000" b="1" dirty="0" err="1"/>
              <a:t>cận</a:t>
            </a:r>
            <a:r>
              <a:rPr lang="en-US" sz="2000" b="1" dirty="0"/>
              <a:t> CT </a:t>
            </a:r>
            <a:r>
              <a:rPr lang="en-US" sz="2000" b="1" dirty="0">
                <a:sym typeface="Wingdings 3" pitchFamily="18" charset="2"/>
              </a:rPr>
              <a:t> </a:t>
            </a:r>
            <a:r>
              <a:rPr lang="en-US" sz="2000" b="1" dirty="0" err="1">
                <a:sym typeface="Wingdings 3" pitchFamily="18" charset="2"/>
              </a:rPr>
              <a:t>Á</a:t>
            </a:r>
            <a:r>
              <a:rPr lang="en-US" sz="2000" b="1" dirty="0" err="1"/>
              <a:t>p</a:t>
            </a:r>
            <a:r>
              <a:rPr lang="en-US" sz="2000" b="1" dirty="0">
                <a:sym typeface="Wingdings 3" pitchFamily="18" charset="2"/>
              </a:rPr>
              <a:t> </a:t>
            </a:r>
            <a:r>
              <a:rPr lang="en-US" sz="2000" b="1" dirty="0" err="1">
                <a:sym typeface="Wingdings 3" pitchFamily="18" charset="2"/>
              </a:rPr>
              <a:t>thấp</a:t>
            </a:r>
            <a:r>
              <a:rPr lang="en-US" sz="2000" b="1" dirty="0">
                <a:sym typeface="Wingdings 3" pitchFamily="18" charset="2"/>
              </a:rPr>
              <a:t> </a:t>
            </a:r>
            <a:r>
              <a:rPr lang="en-US" sz="2000" b="1" dirty="0" err="1">
                <a:sym typeface="Wingdings 3" pitchFamily="18" charset="2"/>
              </a:rPr>
              <a:t>ôn</a:t>
            </a:r>
            <a:r>
              <a:rPr lang="en-US" sz="2000" b="1" dirty="0">
                <a:sym typeface="Wingdings 3" pitchFamily="18" charset="2"/>
              </a:rPr>
              <a:t> </a:t>
            </a:r>
            <a:r>
              <a:rPr lang="en-US" sz="2000" b="1" dirty="0" err="1">
                <a:sym typeface="Wingdings 3" pitchFamily="18" charset="2"/>
              </a:rPr>
              <a:t>đới</a:t>
            </a:r>
            <a:r>
              <a:rPr lang="en-US" sz="2000" b="1" dirty="0">
                <a:sym typeface="Wingdings 3" pitchFamily="18" charset="2"/>
              </a:rPr>
              <a:t> </a:t>
            </a:r>
            <a:r>
              <a:rPr lang="en-US" sz="2000" b="1" dirty="0" err="1">
                <a:sym typeface="Wingdings 3" pitchFamily="18" charset="2"/>
              </a:rPr>
              <a:t>vĩ</a:t>
            </a:r>
            <a:r>
              <a:rPr lang="en-US" sz="2000" b="1" dirty="0">
                <a:sym typeface="Wingdings 3" pitchFamily="18" charset="2"/>
              </a:rPr>
              <a:t> </a:t>
            </a:r>
            <a:r>
              <a:rPr lang="en-US" sz="2000" b="1" dirty="0" err="1">
                <a:sym typeface="Wingdings 3" pitchFamily="18" charset="2"/>
              </a:rPr>
              <a:t>độ</a:t>
            </a:r>
            <a:r>
              <a:rPr lang="en-US" sz="2000" b="1" dirty="0">
                <a:sym typeface="Wingdings 3" pitchFamily="18" charset="2"/>
              </a:rPr>
              <a:t> 60</a:t>
            </a:r>
            <a:r>
              <a:rPr lang="en-US" sz="2000" b="1" baseline="30000" dirty="0">
                <a:sym typeface="Wingdings 3" pitchFamily="18" charset="2"/>
              </a:rPr>
              <a:t>0</a:t>
            </a:r>
          </a:p>
        </p:txBody>
      </p:sp>
      <p:sp>
        <p:nvSpPr>
          <p:cNvPr id="6" name="Rectangle 31">
            <a:hlinkClick r:id="rId3" action="ppaction://hlinksldjump"/>
          </p:cNvPr>
          <p:cNvSpPr>
            <a:spLocks noChangeArrowheads="1"/>
          </p:cNvSpPr>
          <p:nvPr/>
        </p:nvSpPr>
        <p:spPr bwMode="auto">
          <a:xfrm>
            <a:off x="3758487" y="2675214"/>
            <a:ext cx="21496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50000"/>
              </a:lnSpc>
            </a:pPr>
            <a:r>
              <a:rPr lang="en-US" sz="2000" b="1" dirty="0" err="1"/>
              <a:t>Áp</a:t>
            </a:r>
            <a:r>
              <a:rPr lang="en-US" sz="2000" b="1" dirty="0"/>
              <a:t> </a:t>
            </a:r>
            <a:r>
              <a:rPr lang="en-US" sz="2000" b="1" dirty="0" err="1"/>
              <a:t>cao</a:t>
            </a:r>
            <a:r>
              <a:rPr lang="en-US" sz="2000" b="1" dirty="0"/>
              <a:t> </a:t>
            </a:r>
            <a:r>
              <a:rPr lang="en-US" sz="2000" b="1" dirty="0" err="1"/>
              <a:t>cận</a:t>
            </a:r>
            <a:r>
              <a:rPr lang="en-US" sz="2000" b="1" dirty="0"/>
              <a:t> CT </a:t>
            </a:r>
            <a:r>
              <a:rPr lang="en-US" sz="2000" b="1" dirty="0">
                <a:sym typeface="Wingdings 3" pitchFamily="18" charset="2"/>
              </a:rPr>
              <a:t> </a:t>
            </a:r>
            <a:r>
              <a:rPr lang="en-US" sz="2000" b="1" dirty="0" err="1">
                <a:sym typeface="Wingdings 3" pitchFamily="18" charset="2"/>
              </a:rPr>
              <a:t>Á</a:t>
            </a:r>
            <a:r>
              <a:rPr lang="en-US" sz="2000" b="1" dirty="0" err="1"/>
              <a:t>p</a:t>
            </a:r>
            <a:r>
              <a:rPr lang="en-US" sz="2000" b="1" dirty="0"/>
              <a:t> </a:t>
            </a:r>
            <a:r>
              <a:rPr lang="en-US" sz="2000" b="1" dirty="0" err="1"/>
              <a:t>thấp</a:t>
            </a:r>
            <a:r>
              <a:rPr lang="en-US" sz="2000" b="1" dirty="0"/>
              <a:t> </a:t>
            </a:r>
            <a:r>
              <a:rPr lang="en-US" sz="2000" b="1" dirty="0" err="1"/>
              <a:t>xích</a:t>
            </a:r>
            <a:r>
              <a:rPr lang="en-US" sz="2000" b="1" dirty="0"/>
              <a:t> </a:t>
            </a:r>
            <a:r>
              <a:rPr lang="en-US" sz="2000" b="1" dirty="0" err="1"/>
              <a:t>đạo</a:t>
            </a:r>
            <a:endParaRPr lang="en-US" sz="2000" b="1" dirty="0"/>
          </a:p>
        </p:txBody>
      </p:sp>
      <p:sp>
        <p:nvSpPr>
          <p:cNvPr id="7" name="Rectangle 33"/>
          <p:cNvSpPr>
            <a:spLocks noChangeArrowheads="1"/>
          </p:cNvSpPr>
          <p:nvPr/>
        </p:nvSpPr>
        <p:spPr bwMode="auto">
          <a:xfrm>
            <a:off x="7055480" y="1589092"/>
            <a:ext cx="1329743" cy="84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a:t>BCB: TN</a:t>
            </a:r>
          </a:p>
          <a:p>
            <a:pPr marL="342900" indent="-342900" algn="just">
              <a:lnSpc>
                <a:spcPct val="150000"/>
              </a:lnSpc>
            </a:pPr>
            <a:r>
              <a:rPr lang="en-US" sz="2000" b="1" dirty="0"/>
              <a:t>BCN: TB</a:t>
            </a:r>
          </a:p>
        </p:txBody>
      </p:sp>
      <p:sp>
        <p:nvSpPr>
          <p:cNvPr id="8" name="Rectangle 34"/>
          <p:cNvSpPr>
            <a:spLocks noChangeArrowheads="1"/>
          </p:cNvSpPr>
          <p:nvPr/>
        </p:nvSpPr>
        <p:spPr bwMode="auto">
          <a:xfrm>
            <a:off x="6915956" y="2727268"/>
            <a:ext cx="1379113" cy="85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150000"/>
              </a:lnSpc>
            </a:pPr>
            <a:r>
              <a:rPr lang="en-US" sz="2000" b="1" dirty="0"/>
              <a:t>BCB: ĐB</a:t>
            </a:r>
          </a:p>
          <a:p>
            <a:pPr marL="342900" indent="-342900" algn="ctr">
              <a:lnSpc>
                <a:spcPct val="150000"/>
              </a:lnSpc>
            </a:pPr>
            <a:r>
              <a:rPr lang="en-US" sz="2000" b="1" dirty="0"/>
              <a:t>BCN: ĐN</a:t>
            </a:r>
          </a:p>
        </p:txBody>
      </p:sp>
      <p:sp>
        <p:nvSpPr>
          <p:cNvPr id="9" name="Rectangle 36"/>
          <p:cNvSpPr>
            <a:spLocks noChangeArrowheads="1"/>
          </p:cNvSpPr>
          <p:nvPr/>
        </p:nvSpPr>
        <p:spPr bwMode="auto">
          <a:xfrm>
            <a:off x="5895306" y="1606795"/>
            <a:ext cx="1021724" cy="93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150000"/>
              </a:lnSpc>
            </a:pPr>
            <a:r>
              <a:rPr lang="en-US" sz="2000" b="1" dirty="0" err="1"/>
              <a:t>Quanh</a:t>
            </a:r>
            <a:r>
              <a:rPr lang="en-US" sz="2000" b="1" dirty="0"/>
              <a:t> </a:t>
            </a:r>
          </a:p>
          <a:p>
            <a:pPr marL="342900" indent="-342900" algn="ctr">
              <a:lnSpc>
                <a:spcPct val="150000"/>
              </a:lnSpc>
            </a:pPr>
            <a:r>
              <a:rPr lang="en-US" sz="2000" b="1" dirty="0" err="1"/>
              <a:t>năm</a:t>
            </a:r>
            <a:endParaRPr lang="en-US" sz="2000" b="1" dirty="0"/>
          </a:p>
        </p:txBody>
      </p:sp>
      <p:sp>
        <p:nvSpPr>
          <p:cNvPr id="10" name="Rectangle 37"/>
          <p:cNvSpPr>
            <a:spLocks noChangeArrowheads="1"/>
          </p:cNvSpPr>
          <p:nvPr/>
        </p:nvSpPr>
        <p:spPr bwMode="auto">
          <a:xfrm>
            <a:off x="5873844" y="2640324"/>
            <a:ext cx="1120461"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150000"/>
              </a:lnSpc>
            </a:pPr>
            <a:r>
              <a:rPr lang="en-US" sz="2000" b="1" dirty="0" err="1"/>
              <a:t>Quanh</a:t>
            </a:r>
            <a:r>
              <a:rPr lang="en-US" sz="2000" b="1" dirty="0"/>
              <a:t> </a:t>
            </a:r>
          </a:p>
          <a:p>
            <a:pPr marL="342900" indent="-342900" algn="ctr">
              <a:lnSpc>
                <a:spcPct val="150000"/>
              </a:lnSpc>
            </a:pPr>
            <a:r>
              <a:rPr lang="en-US" sz="2000" b="1" dirty="0" err="1"/>
              <a:t>năm</a:t>
            </a:r>
            <a:endParaRPr lang="en-US" sz="2000" b="1" dirty="0"/>
          </a:p>
        </p:txBody>
      </p:sp>
      <p:sp>
        <p:nvSpPr>
          <p:cNvPr id="11" name="Rectangle 38"/>
          <p:cNvSpPr>
            <a:spLocks noChangeArrowheads="1"/>
          </p:cNvSpPr>
          <p:nvPr/>
        </p:nvSpPr>
        <p:spPr bwMode="auto">
          <a:xfrm>
            <a:off x="8415809" y="1605191"/>
            <a:ext cx="21330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Ẩm</a:t>
            </a:r>
            <a:r>
              <a:rPr lang="en-US" sz="2000" b="1" dirty="0"/>
              <a:t>, </a:t>
            </a:r>
            <a:r>
              <a:rPr lang="en-US" sz="2000" b="1" dirty="0" err="1"/>
              <a:t>mưa</a:t>
            </a:r>
            <a:r>
              <a:rPr lang="en-US" sz="2000" b="1" dirty="0"/>
              <a:t> </a:t>
            </a:r>
            <a:r>
              <a:rPr lang="en-US" sz="2000" b="1" dirty="0" err="1"/>
              <a:t>nhiều</a:t>
            </a:r>
            <a:endParaRPr lang="en-US" sz="2000" b="1" dirty="0"/>
          </a:p>
        </p:txBody>
      </p:sp>
      <p:sp>
        <p:nvSpPr>
          <p:cNvPr id="12" name="Rectangle 39"/>
          <p:cNvSpPr>
            <a:spLocks noChangeArrowheads="1"/>
          </p:cNvSpPr>
          <p:nvPr/>
        </p:nvSpPr>
        <p:spPr bwMode="auto">
          <a:xfrm>
            <a:off x="8415808" y="2748191"/>
            <a:ext cx="3505200" cy="45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Khô</a:t>
            </a:r>
            <a:r>
              <a:rPr lang="en-US" sz="2000" b="1" dirty="0"/>
              <a:t>, </a:t>
            </a:r>
            <a:r>
              <a:rPr lang="en-US" sz="2000" b="1" dirty="0" err="1"/>
              <a:t>ít</a:t>
            </a:r>
            <a:r>
              <a:rPr lang="en-US" sz="2000" b="1" dirty="0"/>
              <a:t> </a:t>
            </a:r>
            <a:r>
              <a:rPr lang="en-US" sz="2000" b="1" dirty="0" err="1"/>
              <a:t>mưa</a:t>
            </a:r>
            <a:endParaRPr lang="en-US" sz="2000" b="1" dirty="0"/>
          </a:p>
        </p:txBody>
      </p:sp>
      <p:sp>
        <p:nvSpPr>
          <p:cNvPr id="13" name="TextBox 12">
            <a:hlinkClick r:id="rId4" action="ppaction://hlinksldjump"/>
          </p:cNvPr>
          <p:cNvSpPr txBox="1"/>
          <p:nvPr/>
        </p:nvSpPr>
        <p:spPr>
          <a:xfrm>
            <a:off x="3781832" y="3921471"/>
            <a:ext cx="2321417" cy="707886"/>
          </a:xfrm>
          <a:prstGeom prst="rect">
            <a:avLst/>
          </a:prstGeom>
          <a:noFill/>
        </p:spPr>
        <p:txBody>
          <a:bodyPr wrap="square" rtlCol="0">
            <a:spAutoFit/>
          </a:bodyPr>
          <a:lstStyle/>
          <a:p>
            <a:r>
              <a:rPr lang="en-US" sz="2000" b="1" dirty="0" err="1"/>
              <a:t>Đới</a:t>
            </a:r>
            <a:r>
              <a:rPr lang="en-US" sz="2000" b="1" dirty="0"/>
              <a:t> </a:t>
            </a:r>
            <a:r>
              <a:rPr lang="en-US" sz="2000" b="1" dirty="0" err="1"/>
              <a:t>nóng</a:t>
            </a:r>
            <a:r>
              <a:rPr lang="en-US" sz="2000" b="1" dirty="0"/>
              <a:t> </a:t>
            </a:r>
            <a:r>
              <a:rPr lang="en-US" sz="2000" b="1" dirty="0" err="1"/>
              <a:t>và</a:t>
            </a:r>
            <a:r>
              <a:rPr lang="en-US" sz="2000" b="1" dirty="0"/>
              <a:t> 1 </a:t>
            </a:r>
            <a:r>
              <a:rPr lang="en-US" sz="2000" b="1" dirty="0" err="1"/>
              <a:t>số</a:t>
            </a:r>
            <a:r>
              <a:rPr lang="en-US" sz="2000" b="1" dirty="0"/>
              <a:t> </a:t>
            </a:r>
            <a:r>
              <a:rPr lang="en-US" sz="2000" b="1" dirty="0" err="1"/>
              <a:t>nơi</a:t>
            </a:r>
            <a:r>
              <a:rPr lang="en-US" sz="2000" b="1" dirty="0"/>
              <a:t> </a:t>
            </a:r>
            <a:r>
              <a:rPr lang="en-US" sz="2000" b="1" dirty="0" err="1"/>
              <a:t>vĩ</a:t>
            </a:r>
            <a:r>
              <a:rPr lang="en-US" sz="2000" b="1" dirty="0"/>
              <a:t> </a:t>
            </a:r>
            <a:r>
              <a:rPr lang="en-US" sz="2000" b="1" dirty="0" err="1"/>
              <a:t>độ</a:t>
            </a:r>
            <a:r>
              <a:rPr lang="en-US" sz="2000" b="1" dirty="0"/>
              <a:t> </a:t>
            </a:r>
            <a:r>
              <a:rPr lang="en-US" sz="2000" b="1" dirty="0" err="1"/>
              <a:t>trung</a:t>
            </a:r>
            <a:r>
              <a:rPr lang="en-US" sz="2000" b="1" dirty="0"/>
              <a:t> </a:t>
            </a:r>
            <a:r>
              <a:rPr lang="en-US" sz="2000" b="1" dirty="0" err="1"/>
              <a:t>bình</a:t>
            </a:r>
            <a:endParaRPr lang="en-US" sz="2000" b="1" dirty="0"/>
          </a:p>
        </p:txBody>
      </p:sp>
      <p:sp>
        <p:nvSpPr>
          <p:cNvPr id="14" name="TextBox 13"/>
          <p:cNvSpPr txBox="1"/>
          <p:nvPr/>
        </p:nvSpPr>
        <p:spPr>
          <a:xfrm>
            <a:off x="6891274" y="3844197"/>
            <a:ext cx="1609856" cy="707886"/>
          </a:xfrm>
          <a:prstGeom prst="rect">
            <a:avLst/>
          </a:prstGeom>
          <a:noFill/>
        </p:spPr>
        <p:txBody>
          <a:bodyPr wrap="square" rtlCol="0">
            <a:spAutoFit/>
          </a:bodyPr>
          <a:lstStyle/>
          <a:p>
            <a:r>
              <a:rPr lang="en-US" sz="2000" b="1" dirty="0"/>
              <a:t>2 </a:t>
            </a:r>
            <a:r>
              <a:rPr lang="en-US" sz="2000" b="1" dirty="0" err="1"/>
              <a:t>mùa</a:t>
            </a:r>
            <a:r>
              <a:rPr lang="en-US" sz="2000" b="1" dirty="0"/>
              <a:t> </a:t>
            </a:r>
            <a:r>
              <a:rPr lang="en-US" sz="2000" b="1" dirty="0" err="1"/>
              <a:t>ngược</a:t>
            </a:r>
            <a:r>
              <a:rPr lang="en-US" sz="2000" b="1" dirty="0"/>
              <a:t> </a:t>
            </a:r>
            <a:r>
              <a:rPr lang="en-US" sz="2000" b="1" dirty="0" err="1"/>
              <a:t>nhau</a:t>
            </a:r>
            <a:endParaRPr lang="en-US" sz="2000" b="1" dirty="0"/>
          </a:p>
        </p:txBody>
      </p:sp>
      <p:sp>
        <p:nvSpPr>
          <p:cNvPr id="15" name="TextBox 14"/>
          <p:cNvSpPr txBox="1"/>
          <p:nvPr/>
        </p:nvSpPr>
        <p:spPr>
          <a:xfrm>
            <a:off x="8426007" y="3820886"/>
            <a:ext cx="2321417" cy="400110"/>
          </a:xfrm>
          <a:prstGeom prst="rect">
            <a:avLst/>
          </a:prstGeom>
          <a:noFill/>
        </p:spPr>
        <p:txBody>
          <a:bodyPr wrap="square" rtlCol="0">
            <a:spAutoFit/>
          </a:bodyPr>
          <a:lstStyle/>
          <a:p>
            <a:r>
              <a:rPr lang="en-US" sz="2000" b="1" dirty="0" err="1"/>
              <a:t>Thay</a:t>
            </a:r>
            <a:r>
              <a:rPr lang="en-US" sz="2000" b="1" dirty="0"/>
              <a:t> </a:t>
            </a:r>
            <a:r>
              <a:rPr lang="en-US" sz="2000" b="1" dirty="0" err="1"/>
              <a:t>đổi</a:t>
            </a:r>
            <a:r>
              <a:rPr lang="en-US" sz="2000" b="1" dirty="0"/>
              <a:t> </a:t>
            </a:r>
            <a:r>
              <a:rPr lang="en-US" sz="2000" b="1" dirty="0" err="1"/>
              <a:t>theo</a:t>
            </a:r>
            <a:r>
              <a:rPr lang="en-US" sz="2000" b="1" dirty="0"/>
              <a:t> </a:t>
            </a:r>
            <a:r>
              <a:rPr lang="en-US" sz="2000" b="1" dirty="0" err="1"/>
              <a:t>mùa</a:t>
            </a:r>
            <a:endParaRPr lang="en-US" sz="2000" b="1" dirty="0"/>
          </a:p>
        </p:txBody>
      </p:sp>
      <p:sp>
        <p:nvSpPr>
          <p:cNvPr id="16" name="Rectangle 37"/>
          <p:cNvSpPr>
            <a:spLocks noChangeArrowheads="1"/>
          </p:cNvSpPr>
          <p:nvPr/>
        </p:nvSpPr>
        <p:spPr bwMode="auto">
          <a:xfrm>
            <a:off x="5895307" y="3695091"/>
            <a:ext cx="1120461"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150000"/>
              </a:lnSpc>
            </a:pPr>
            <a:r>
              <a:rPr lang="en-US" sz="2000" b="1" dirty="0" err="1"/>
              <a:t>Quanh</a:t>
            </a:r>
            <a:r>
              <a:rPr lang="en-US" sz="2000" b="1" dirty="0"/>
              <a:t> </a:t>
            </a:r>
          </a:p>
          <a:p>
            <a:pPr marL="342900" indent="-342900" algn="ctr">
              <a:lnSpc>
                <a:spcPct val="150000"/>
              </a:lnSpc>
            </a:pPr>
            <a:r>
              <a:rPr lang="en-US" sz="2000" b="1" dirty="0" err="1"/>
              <a:t>năm</a:t>
            </a:r>
            <a:endParaRPr lang="en-US" sz="2000" b="1" dirty="0"/>
          </a:p>
        </p:txBody>
      </p:sp>
      <p:sp>
        <p:nvSpPr>
          <p:cNvPr id="17" name="Rectangle 37">
            <a:hlinkClick r:id="rId5" action="ppaction://hlinksldjump"/>
          </p:cNvPr>
          <p:cNvSpPr>
            <a:spLocks noChangeArrowheads="1"/>
          </p:cNvSpPr>
          <p:nvPr/>
        </p:nvSpPr>
        <p:spPr bwMode="auto">
          <a:xfrm>
            <a:off x="3783171" y="4608194"/>
            <a:ext cx="2125015"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Vùng</a:t>
            </a:r>
            <a:r>
              <a:rPr lang="en-US" sz="2000" b="1" dirty="0"/>
              <a:t> </a:t>
            </a:r>
            <a:r>
              <a:rPr lang="en-US" sz="2000" b="1" dirty="0" err="1"/>
              <a:t>ven</a:t>
            </a:r>
            <a:r>
              <a:rPr lang="en-US" sz="2000" b="1" dirty="0"/>
              <a:t> </a:t>
            </a:r>
            <a:r>
              <a:rPr lang="en-US" sz="2000" b="1" dirty="0" err="1"/>
              <a:t>biển</a:t>
            </a:r>
            <a:endParaRPr lang="en-US" sz="2000" b="1" dirty="0"/>
          </a:p>
        </p:txBody>
      </p:sp>
      <p:sp>
        <p:nvSpPr>
          <p:cNvPr id="18" name="Rectangle 37"/>
          <p:cNvSpPr>
            <a:spLocks noChangeArrowheads="1"/>
          </p:cNvSpPr>
          <p:nvPr/>
        </p:nvSpPr>
        <p:spPr bwMode="auto">
          <a:xfrm>
            <a:off x="5793350" y="4466524"/>
            <a:ext cx="1032452"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a:lnSpc>
                <a:spcPct val="150000"/>
              </a:lnSpc>
            </a:pPr>
            <a:r>
              <a:rPr lang="en-US" sz="2000" b="1" dirty="0"/>
              <a:t>1 </a:t>
            </a:r>
            <a:r>
              <a:rPr lang="en-US" sz="2000" b="1" dirty="0" err="1"/>
              <a:t>ngày</a:t>
            </a:r>
            <a:r>
              <a:rPr lang="en-US" sz="2000" b="1" dirty="0"/>
              <a:t> </a:t>
            </a:r>
            <a:r>
              <a:rPr lang="en-US" sz="2000" b="1" dirty="0" err="1"/>
              <a:t>đêm</a:t>
            </a:r>
            <a:endParaRPr lang="en-US" sz="2000" b="1" dirty="0"/>
          </a:p>
        </p:txBody>
      </p:sp>
      <p:sp>
        <p:nvSpPr>
          <p:cNvPr id="19" name="Rectangle 37"/>
          <p:cNvSpPr>
            <a:spLocks noChangeArrowheads="1"/>
          </p:cNvSpPr>
          <p:nvPr/>
        </p:nvSpPr>
        <p:spPr bwMode="auto">
          <a:xfrm>
            <a:off x="6890732" y="4455791"/>
            <a:ext cx="1661912"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Ngày</a:t>
            </a:r>
            <a:r>
              <a:rPr lang="en-US" sz="2000" b="1" dirty="0"/>
              <a:t>: B-&gt; Đ</a:t>
            </a:r>
          </a:p>
          <a:p>
            <a:pPr marL="342900" indent="-342900" algn="just">
              <a:lnSpc>
                <a:spcPct val="150000"/>
              </a:lnSpc>
            </a:pPr>
            <a:r>
              <a:rPr lang="en-US" sz="2000" b="1" dirty="0" err="1"/>
              <a:t>Đêm</a:t>
            </a:r>
            <a:r>
              <a:rPr lang="en-US" sz="2000" b="1" dirty="0"/>
              <a:t>: Đ-&gt; B</a:t>
            </a:r>
          </a:p>
        </p:txBody>
      </p:sp>
      <p:sp>
        <p:nvSpPr>
          <p:cNvPr id="20" name="Rectangle 37"/>
          <p:cNvSpPr>
            <a:spLocks noChangeArrowheads="1"/>
          </p:cNvSpPr>
          <p:nvPr/>
        </p:nvSpPr>
        <p:spPr bwMode="auto">
          <a:xfrm>
            <a:off x="8385223" y="4455791"/>
            <a:ext cx="2243069"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Gió</a:t>
            </a:r>
            <a:r>
              <a:rPr lang="en-US" sz="2000" b="1" dirty="0"/>
              <a:t> </a:t>
            </a:r>
            <a:r>
              <a:rPr lang="en-US" sz="2000" b="1" dirty="0" err="1"/>
              <a:t>biển</a:t>
            </a:r>
            <a:r>
              <a:rPr lang="en-US" sz="2000" b="1" dirty="0"/>
              <a:t>: </a:t>
            </a:r>
            <a:r>
              <a:rPr lang="en-US" sz="2000" b="1" dirty="0" err="1"/>
              <a:t>Mát</a:t>
            </a:r>
            <a:r>
              <a:rPr lang="en-US" sz="2000" b="1" dirty="0"/>
              <a:t>, </a:t>
            </a:r>
            <a:r>
              <a:rPr lang="en-US" sz="2000" b="1" dirty="0" err="1"/>
              <a:t>ẩm</a:t>
            </a:r>
            <a:endParaRPr lang="en-US" sz="2000" b="1" dirty="0"/>
          </a:p>
          <a:p>
            <a:pPr marL="342900" indent="-342900" algn="just">
              <a:lnSpc>
                <a:spcPct val="150000"/>
              </a:lnSpc>
            </a:pPr>
            <a:r>
              <a:rPr lang="en-US" sz="2000" b="1" dirty="0" err="1"/>
              <a:t>Gió</a:t>
            </a:r>
            <a:r>
              <a:rPr lang="en-US" sz="2000" b="1" dirty="0"/>
              <a:t> </a:t>
            </a:r>
            <a:r>
              <a:rPr lang="en-US" sz="2000" b="1" dirty="0" err="1"/>
              <a:t>đất</a:t>
            </a:r>
            <a:r>
              <a:rPr lang="en-US" sz="2000" b="1" dirty="0"/>
              <a:t>: </a:t>
            </a:r>
            <a:r>
              <a:rPr lang="en-US" sz="2000" b="1" dirty="0" err="1"/>
              <a:t>Nóng</a:t>
            </a:r>
            <a:r>
              <a:rPr lang="en-US" sz="2000" b="1" dirty="0"/>
              <a:t>, </a:t>
            </a:r>
            <a:r>
              <a:rPr lang="en-US" sz="2000" b="1" dirty="0" err="1"/>
              <a:t>khô</a:t>
            </a:r>
            <a:endParaRPr lang="en-US" sz="2000" b="1" dirty="0"/>
          </a:p>
        </p:txBody>
      </p:sp>
      <p:sp>
        <p:nvSpPr>
          <p:cNvPr id="21" name="Rectangle 37">
            <a:hlinkClick r:id="rId6" action="ppaction://hlinksldjump"/>
          </p:cNvPr>
          <p:cNvSpPr>
            <a:spLocks noChangeArrowheads="1"/>
          </p:cNvSpPr>
          <p:nvPr/>
        </p:nvSpPr>
        <p:spPr bwMode="auto">
          <a:xfrm>
            <a:off x="3859908" y="5409602"/>
            <a:ext cx="1881926"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150000"/>
              </a:lnSpc>
            </a:pPr>
            <a:r>
              <a:rPr lang="en-US" sz="2000" b="1" dirty="0" err="1"/>
              <a:t>Vùng</a:t>
            </a:r>
            <a:r>
              <a:rPr lang="en-US" sz="2000" b="1" dirty="0"/>
              <a:t> </a:t>
            </a:r>
            <a:r>
              <a:rPr lang="en-US" sz="2000" b="1" dirty="0" err="1"/>
              <a:t>núi</a:t>
            </a:r>
            <a:endParaRPr lang="en-US" sz="2000" b="1" dirty="0"/>
          </a:p>
        </p:txBody>
      </p:sp>
      <p:sp>
        <p:nvSpPr>
          <p:cNvPr id="22" name="Rectangle 37"/>
          <p:cNvSpPr>
            <a:spLocks noChangeArrowheads="1"/>
          </p:cNvSpPr>
          <p:nvPr/>
        </p:nvSpPr>
        <p:spPr bwMode="auto">
          <a:xfrm>
            <a:off x="8345513" y="5357312"/>
            <a:ext cx="2241994" cy="91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b="1" dirty="0"/>
              <a:t>+ </a:t>
            </a:r>
            <a:r>
              <a:rPr lang="en-US" sz="2000" b="1" dirty="0" err="1"/>
              <a:t>Lên</a:t>
            </a:r>
            <a:r>
              <a:rPr lang="en-US" sz="2000" b="1" dirty="0"/>
              <a:t> </a:t>
            </a:r>
            <a:r>
              <a:rPr lang="en-US" sz="2000" b="1" dirty="0" err="1"/>
              <a:t>cao</a:t>
            </a:r>
            <a:r>
              <a:rPr lang="en-US" sz="2000" b="1" dirty="0"/>
              <a:t> 100 m: </a:t>
            </a:r>
            <a:r>
              <a:rPr lang="en-US" sz="2000" b="1" dirty="0" err="1"/>
              <a:t>nhiệt</a:t>
            </a:r>
            <a:r>
              <a:rPr lang="en-US" sz="2000" b="1" dirty="0"/>
              <a:t> </a:t>
            </a:r>
            <a:r>
              <a:rPr lang="en-US" sz="2000" b="1" dirty="0" err="1"/>
              <a:t>độ</a:t>
            </a:r>
            <a:r>
              <a:rPr lang="en-US" sz="2000" b="1" dirty="0"/>
              <a:t> </a:t>
            </a:r>
            <a:r>
              <a:rPr lang="en-US" sz="2000" b="1" dirty="0" err="1"/>
              <a:t>giảm</a:t>
            </a:r>
            <a:r>
              <a:rPr lang="en-US" sz="2000" b="1" dirty="0"/>
              <a:t> 0,6</a:t>
            </a:r>
            <a:r>
              <a:rPr lang="en-US" sz="2000" b="1" baseline="30000" dirty="0"/>
              <a:t>0</a:t>
            </a:r>
            <a:r>
              <a:rPr lang="en-US" sz="2000" b="1" dirty="0"/>
              <a:t>C</a:t>
            </a:r>
          </a:p>
          <a:p>
            <a:pPr algn="just"/>
            <a:r>
              <a:rPr lang="en-US" sz="2000" b="1" dirty="0"/>
              <a:t>+ </a:t>
            </a:r>
            <a:r>
              <a:rPr lang="en-US" sz="2000" b="1" dirty="0" err="1"/>
              <a:t>Xuống</a:t>
            </a:r>
            <a:r>
              <a:rPr lang="en-US" sz="2000" b="1" dirty="0"/>
              <a:t> </a:t>
            </a:r>
            <a:r>
              <a:rPr lang="en-US" sz="2000" b="1" dirty="0" err="1"/>
              <a:t>núi</a:t>
            </a:r>
            <a:r>
              <a:rPr lang="en-US" sz="2000" b="1" dirty="0"/>
              <a:t> 100 m: </a:t>
            </a:r>
            <a:r>
              <a:rPr lang="en-US" sz="2000" b="1" dirty="0" err="1"/>
              <a:t>nhiệt</a:t>
            </a:r>
            <a:r>
              <a:rPr lang="en-US" sz="2000" b="1" dirty="0"/>
              <a:t> </a:t>
            </a:r>
            <a:r>
              <a:rPr lang="en-US" sz="2000" b="1" dirty="0" err="1"/>
              <a:t>độ</a:t>
            </a:r>
            <a:r>
              <a:rPr lang="en-US" sz="2000" b="1" dirty="0"/>
              <a:t> </a:t>
            </a:r>
            <a:r>
              <a:rPr lang="en-US" sz="2000" b="1" dirty="0" err="1"/>
              <a:t>tăng</a:t>
            </a:r>
            <a:r>
              <a:rPr lang="en-US" sz="2000" b="1" dirty="0"/>
              <a:t> 1</a:t>
            </a:r>
            <a:r>
              <a:rPr lang="en-US" sz="2000" b="1" baseline="30000" dirty="0"/>
              <a:t>0</a:t>
            </a:r>
            <a:r>
              <a:rPr lang="en-US" sz="2000" b="1" dirty="0"/>
              <a:t>C</a:t>
            </a:r>
          </a:p>
        </p:txBody>
      </p:sp>
      <p:sp>
        <p:nvSpPr>
          <p:cNvPr id="23" name="AutoShape 20">
            <a:hlinkClick r:id="rId4" action="ppaction://hlinksldjump"/>
          </p:cNvPr>
          <p:cNvSpPr>
            <a:spLocks noChangeArrowheads="1"/>
          </p:cNvSpPr>
          <p:nvPr/>
        </p:nvSpPr>
        <p:spPr bwMode="auto">
          <a:xfrm>
            <a:off x="9915777" y="753717"/>
            <a:ext cx="609600" cy="685800"/>
          </a:xfrm>
          <a:prstGeom prst="star5">
            <a:avLst>
              <a:gd name="adj" fmla="val 40072"/>
              <a:gd name="hf" fmla="val 105146"/>
              <a:gd name="vf" fmla="val 110557"/>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ja-JP" altLang="en-US" b="1"/>
          </a:p>
        </p:txBody>
      </p:sp>
    </p:spTree>
    <p:extLst>
      <p:ext uri="{BB962C8B-B14F-4D97-AF65-F5344CB8AC3E}">
        <p14:creationId xmlns:p14="http://schemas.microsoft.com/office/powerpoint/2010/main" val="418226528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641344" y="1070221"/>
            <a:ext cx="4597104" cy="3429616"/>
            <a:chOff x="-66675" y="2268538"/>
            <a:chExt cx="4141788" cy="3017436"/>
          </a:xfrm>
        </p:grpSpPr>
        <p:cxnSp>
          <p:nvCxnSpPr>
            <p:cNvPr id="21" name="Straight Arrow Connector 20"/>
            <p:cNvCxnSpPr/>
            <p:nvPr/>
          </p:nvCxnSpPr>
          <p:spPr>
            <a:xfrm>
              <a:off x="1828800" y="2668588"/>
              <a:ext cx="0" cy="22860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3"/>
            </p:cNvCxnSpPr>
            <p:nvPr/>
          </p:nvCxnSpPr>
          <p:spPr>
            <a:xfrm>
              <a:off x="552450" y="3765550"/>
              <a:ext cx="266223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8"/>
            <p:cNvSpPr txBox="1">
              <a:spLocks noChangeArrowheads="1"/>
            </p:cNvSpPr>
            <p:nvPr/>
          </p:nvSpPr>
          <p:spPr bwMode="auto">
            <a:xfrm>
              <a:off x="2670175" y="2670175"/>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ĐB</a:t>
              </a:r>
            </a:p>
          </p:txBody>
        </p:sp>
        <p:sp>
          <p:nvSpPr>
            <p:cNvPr id="24" name="TextBox 9"/>
            <p:cNvSpPr txBox="1">
              <a:spLocks noChangeArrowheads="1"/>
            </p:cNvSpPr>
            <p:nvPr/>
          </p:nvSpPr>
          <p:spPr bwMode="auto">
            <a:xfrm>
              <a:off x="3214688" y="3544888"/>
              <a:ext cx="8604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Đông</a:t>
              </a:r>
            </a:p>
          </p:txBody>
        </p:sp>
        <p:sp>
          <p:nvSpPr>
            <p:cNvPr id="25" name="TextBox 10"/>
            <p:cNvSpPr txBox="1">
              <a:spLocks noChangeArrowheads="1"/>
            </p:cNvSpPr>
            <p:nvPr/>
          </p:nvSpPr>
          <p:spPr bwMode="auto">
            <a:xfrm>
              <a:off x="2770188" y="4384675"/>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ĐN</a:t>
              </a:r>
            </a:p>
          </p:txBody>
        </p:sp>
        <p:sp>
          <p:nvSpPr>
            <p:cNvPr id="26" name="TextBox 11"/>
            <p:cNvSpPr txBox="1">
              <a:spLocks noChangeArrowheads="1"/>
            </p:cNvSpPr>
            <p:nvPr/>
          </p:nvSpPr>
          <p:spPr bwMode="auto">
            <a:xfrm>
              <a:off x="1506538" y="2268538"/>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Bắc</a:t>
              </a:r>
            </a:p>
          </p:txBody>
        </p:sp>
        <p:sp>
          <p:nvSpPr>
            <p:cNvPr id="27" name="TextBox 12"/>
            <p:cNvSpPr txBox="1">
              <a:spLocks noChangeArrowheads="1"/>
            </p:cNvSpPr>
            <p:nvPr/>
          </p:nvSpPr>
          <p:spPr bwMode="auto">
            <a:xfrm>
              <a:off x="357188" y="2659063"/>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TB</a:t>
              </a:r>
            </a:p>
          </p:txBody>
        </p:sp>
        <p:sp>
          <p:nvSpPr>
            <p:cNvPr id="28" name="TextBox 13"/>
            <p:cNvSpPr txBox="1">
              <a:spLocks noChangeArrowheads="1"/>
            </p:cNvSpPr>
            <p:nvPr/>
          </p:nvSpPr>
          <p:spPr bwMode="auto">
            <a:xfrm>
              <a:off x="-66675" y="3565525"/>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Tây</a:t>
              </a:r>
            </a:p>
          </p:txBody>
        </p:sp>
        <p:sp>
          <p:nvSpPr>
            <p:cNvPr id="29" name="TextBox 14"/>
            <p:cNvSpPr txBox="1">
              <a:spLocks noChangeArrowheads="1"/>
            </p:cNvSpPr>
            <p:nvPr/>
          </p:nvSpPr>
          <p:spPr bwMode="auto">
            <a:xfrm>
              <a:off x="390525" y="4438650"/>
              <a:ext cx="619125"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TN</a:t>
              </a:r>
            </a:p>
          </p:txBody>
        </p:sp>
        <p:sp>
          <p:nvSpPr>
            <p:cNvPr id="30" name="TextBox 15"/>
            <p:cNvSpPr txBox="1">
              <a:spLocks noChangeArrowheads="1"/>
            </p:cNvSpPr>
            <p:nvPr/>
          </p:nvSpPr>
          <p:spPr bwMode="auto">
            <a:xfrm>
              <a:off x="1479550" y="4933950"/>
              <a:ext cx="712788" cy="35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en-US" altLang="en-US" sz="2000" b="1">
                  <a:latin typeface="Times New Roman" pitchFamily="18" charset="0"/>
                  <a:cs typeface="Times New Roman" pitchFamily="18" charset="0"/>
                </a:rPr>
                <a:t>Nam</a:t>
              </a:r>
            </a:p>
          </p:txBody>
        </p:sp>
        <p:cxnSp>
          <p:nvCxnSpPr>
            <p:cNvPr id="31" name="Straight Connector 30"/>
            <p:cNvCxnSpPr/>
            <p:nvPr/>
          </p:nvCxnSpPr>
          <p:spPr>
            <a:xfrm flipV="1">
              <a:off x="862013" y="2984500"/>
              <a:ext cx="1865312" cy="1633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5" idx="1"/>
            </p:cNvCxnSpPr>
            <p:nvPr/>
          </p:nvCxnSpPr>
          <p:spPr>
            <a:xfrm>
              <a:off x="862013" y="2949575"/>
              <a:ext cx="1908175" cy="16462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62013" y="2949575"/>
              <a:ext cx="954087" cy="823913"/>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62013" y="3773488"/>
              <a:ext cx="954087" cy="84455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AutoShape 20">
            <a:hlinkClick r:id="rId2" action="ppaction://hlinksldjump"/>
          </p:cNvPr>
          <p:cNvSpPr>
            <a:spLocks noChangeArrowheads="1"/>
          </p:cNvSpPr>
          <p:nvPr/>
        </p:nvSpPr>
        <p:spPr bwMode="auto">
          <a:xfrm>
            <a:off x="9532938" y="5791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ja-JP" altLang="en-US" b="1"/>
          </a:p>
        </p:txBody>
      </p:sp>
      <p:pic>
        <p:nvPicPr>
          <p:cNvPr id="36" name="Picture 35"/>
          <p:cNvPicPr>
            <a:picLocks noChangeAspect="1"/>
          </p:cNvPicPr>
          <p:nvPr/>
        </p:nvPicPr>
        <p:blipFill>
          <a:blip r:embed="rId3"/>
          <a:stretch>
            <a:fillRect/>
          </a:stretch>
        </p:blipFill>
        <p:spPr>
          <a:xfrm>
            <a:off x="6522133" y="583011"/>
            <a:ext cx="4395597" cy="4676037"/>
          </a:xfrm>
          <a:prstGeom prst="rect">
            <a:avLst/>
          </a:prstGeom>
        </p:spPr>
      </p:pic>
    </p:spTree>
    <p:extLst>
      <p:ext uri="{BB962C8B-B14F-4D97-AF65-F5344CB8AC3E}">
        <p14:creationId xmlns:p14="http://schemas.microsoft.com/office/powerpoint/2010/main" val="330434012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1600200" y="2971800"/>
            <a:ext cx="8915400" cy="3886200"/>
          </a:xfrm>
          <a:prstGeom prst="horizontalScroll">
            <a:avLst/>
          </a:prstGeom>
          <a:solidFill>
            <a:srgbClr val="99FFC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TextBox 6"/>
          <p:cNvSpPr txBox="1"/>
          <p:nvPr/>
        </p:nvSpPr>
        <p:spPr>
          <a:xfrm>
            <a:off x="2133600" y="3733801"/>
            <a:ext cx="8305800" cy="2654573"/>
          </a:xfrm>
          <a:prstGeom prst="rect">
            <a:avLst/>
          </a:prstGeom>
          <a:noFill/>
        </p:spPr>
        <p:txBody>
          <a:bodyPr wrap="square" rtlCol="0">
            <a:spAutoFit/>
          </a:bodyPr>
          <a:lstStyle/>
          <a:p>
            <a:pPr algn="just">
              <a:lnSpc>
                <a:spcPct val="150000"/>
              </a:lnSpc>
            </a:pPr>
            <a:r>
              <a:rPr lang="en-US" sz="2700" b="1" dirty="0" err="1">
                <a:solidFill>
                  <a:srgbClr val="FF0000"/>
                </a:solidFill>
              </a:rPr>
              <a:t>Yêu</a:t>
            </a:r>
            <a:r>
              <a:rPr lang="en-US" sz="2700" b="1" dirty="0">
                <a:solidFill>
                  <a:srgbClr val="FF0000"/>
                </a:solidFill>
              </a:rPr>
              <a:t> </a:t>
            </a:r>
            <a:r>
              <a:rPr lang="en-US" sz="2700" b="1" dirty="0" err="1">
                <a:solidFill>
                  <a:srgbClr val="FF0000"/>
                </a:solidFill>
              </a:rPr>
              <a:t>cầu</a:t>
            </a:r>
            <a:r>
              <a:rPr lang="en-US" sz="2700" b="1" dirty="0">
                <a:solidFill>
                  <a:srgbClr val="FF0000"/>
                </a:solidFill>
              </a:rPr>
              <a:t>:</a:t>
            </a:r>
          </a:p>
          <a:p>
            <a:pPr algn="just">
              <a:lnSpc>
                <a:spcPct val="150000"/>
              </a:lnSpc>
            </a:pPr>
            <a:r>
              <a:rPr lang="en-US" sz="2800" b="1" dirty="0" err="1">
                <a:solidFill>
                  <a:srgbClr val="0000FF"/>
                </a:solidFill>
              </a:rPr>
              <a:t>Các</a:t>
            </a:r>
            <a:r>
              <a:rPr lang="en-US" sz="2800" b="1" dirty="0">
                <a:solidFill>
                  <a:srgbClr val="0000FF"/>
                </a:solidFill>
              </a:rPr>
              <a:t> </a:t>
            </a:r>
            <a:r>
              <a:rPr lang="en-US" sz="2800" b="1" dirty="0" err="1">
                <a:solidFill>
                  <a:srgbClr val="0000FF"/>
                </a:solidFill>
              </a:rPr>
              <a:t>em</a:t>
            </a:r>
            <a:r>
              <a:rPr lang="en-US" sz="2800" b="1" dirty="0">
                <a:solidFill>
                  <a:srgbClr val="0000FF"/>
                </a:solidFill>
              </a:rPr>
              <a:t> </a:t>
            </a:r>
            <a:r>
              <a:rPr lang="en-US" sz="2800" b="1" dirty="0" err="1">
                <a:solidFill>
                  <a:srgbClr val="0000FF"/>
                </a:solidFill>
              </a:rPr>
              <a:t>chọn</a:t>
            </a:r>
            <a:r>
              <a:rPr lang="en-US" sz="2800" b="1" dirty="0">
                <a:solidFill>
                  <a:srgbClr val="0000FF"/>
                </a:solidFill>
              </a:rPr>
              <a:t> </a:t>
            </a:r>
            <a:r>
              <a:rPr lang="en-US" sz="2800" b="1" dirty="0" err="1">
                <a:solidFill>
                  <a:srgbClr val="0000FF"/>
                </a:solidFill>
              </a:rPr>
              <a:t>nhanh</a:t>
            </a:r>
            <a:r>
              <a:rPr lang="en-US" sz="2800" b="1" dirty="0">
                <a:solidFill>
                  <a:srgbClr val="0000FF"/>
                </a:solidFill>
              </a:rPr>
              <a:t> </a:t>
            </a:r>
            <a:r>
              <a:rPr lang="en-US" sz="2800" b="1" dirty="0" err="1">
                <a:solidFill>
                  <a:srgbClr val="0000FF"/>
                </a:solidFill>
              </a:rPr>
              <a:t>đáp</a:t>
            </a:r>
            <a:r>
              <a:rPr lang="en-US" sz="2800" b="1" dirty="0">
                <a:solidFill>
                  <a:srgbClr val="0000FF"/>
                </a:solidFill>
              </a:rPr>
              <a:t> </a:t>
            </a:r>
            <a:r>
              <a:rPr lang="en-US" sz="2800" b="1" dirty="0" err="1">
                <a:solidFill>
                  <a:srgbClr val="0000FF"/>
                </a:solidFill>
              </a:rPr>
              <a:t>án</a:t>
            </a:r>
            <a:r>
              <a:rPr lang="en-US" sz="2800" b="1" dirty="0">
                <a:solidFill>
                  <a:srgbClr val="0000FF"/>
                </a:solidFill>
              </a:rPr>
              <a:t> </a:t>
            </a:r>
            <a:r>
              <a:rPr lang="en-US" sz="2800" b="1" dirty="0" err="1">
                <a:solidFill>
                  <a:srgbClr val="0000FF"/>
                </a:solidFill>
              </a:rPr>
              <a:t>đúng</a:t>
            </a:r>
            <a:r>
              <a:rPr lang="en-US" sz="2800" b="1" dirty="0">
                <a:solidFill>
                  <a:srgbClr val="0000FF"/>
                </a:solidFill>
              </a:rPr>
              <a:t> </a:t>
            </a:r>
            <a:r>
              <a:rPr lang="en-US" sz="2800" b="1" dirty="0" err="1">
                <a:solidFill>
                  <a:srgbClr val="0000FF"/>
                </a:solidFill>
              </a:rPr>
              <a:t>trong</a:t>
            </a:r>
            <a:r>
              <a:rPr lang="en-US" sz="2800" b="1" dirty="0">
                <a:solidFill>
                  <a:srgbClr val="0000FF"/>
                </a:solidFill>
              </a:rPr>
              <a:t> </a:t>
            </a:r>
            <a:r>
              <a:rPr lang="en-US" sz="2800" b="1" dirty="0" err="1">
                <a:solidFill>
                  <a:srgbClr val="0000FF"/>
                </a:solidFill>
              </a:rPr>
              <a:t>mỗi</a:t>
            </a:r>
            <a:r>
              <a:rPr lang="en-US" sz="2800" b="1" dirty="0">
                <a:solidFill>
                  <a:srgbClr val="0000FF"/>
                </a:solidFill>
              </a:rPr>
              <a:t> </a:t>
            </a:r>
            <a:r>
              <a:rPr lang="en-US" sz="2800" b="1" dirty="0" err="1">
                <a:solidFill>
                  <a:srgbClr val="0000FF"/>
                </a:solidFill>
              </a:rPr>
              <a:t>câu</a:t>
            </a:r>
            <a:r>
              <a:rPr lang="en-US" sz="2800" b="1" dirty="0">
                <a:solidFill>
                  <a:srgbClr val="0000FF"/>
                </a:solidFill>
              </a:rPr>
              <a:t> </a:t>
            </a:r>
            <a:r>
              <a:rPr lang="en-US" sz="2800" b="1" dirty="0" err="1">
                <a:solidFill>
                  <a:srgbClr val="0000FF"/>
                </a:solidFill>
              </a:rPr>
              <a:t>hỏi</a:t>
            </a:r>
            <a:r>
              <a:rPr lang="en-US" sz="2800" b="1" dirty="0">
                <a:solidFill>
                  <a:srgbClr val="0000FF"/>
                </a:solidFill>
              </a:rPr>
              <a:t> </a:t>
            </a:r>
            <a:r>
              <a:rPr lang="en-US" sz="2800" b="1" dirty="0" err="1">
                <a:solidFill>
                  <a:srgbClr val="0000FF"/>
                </a:solidFill>
              </a:rPr>
              <a:t>dưới</a:t>
            </a:r>
            <a:r>
              <a:rPr lang="en-US" sz="2800" b="1" dirty="0">
                <a:solidFill>
                  <a:srgbClr val="0000FF"/>
                </a:solidFill>
              </a:rPr>
              <a:t> </a:t>
            </a:r>
            <a:r>
              <a:rPr lang="en-US" sz="2800" b="1" dirty="0" err="1">
                <a:solidFill>
                  <a:srgbClr val="0000FF"/>
                </a:solidFill>
              </a:rPr>
              <a:t>đây</a:t>
            </a:r>
            <a:r>
              <a:rPr lang="en-US" sz="2800" b="1" dirty="0">
                <a:solidFill>
                  <a:srgbClr val="0000FF"/>
                </a:solidFill>
              </a:rPr>
              <a:t>. </a:t>
            </a:r>
            <a:r>
              <a:rPr lang="en-US" sz="2800" b="1" dirty="0" err="1">
                <a:solidFill>
                  <a:srgbClr val="0000FF"/>
                </a:solidFill>
              </a:rPr>
              <a:t>Nếu</a:t>
            </a:r>
            <a:r>
              <a:rPr lang="en-US" sz="2800" b="1" dirty="0">
                <a:solidFill>
                  <a:srgbClr val="0000FF"/>
                </a:solidFill>
              </a:rPr>
              <a:t> </a:t>
            </a:r>
            <a:r>
              <a:rPr lang="en-US" sz="2800" b="1" dirty="0" err="1">
                <a:solidFill>
                  <a:srgbClr val="0000FF"/>
                </a:solidFill>
              </a:rPr>
              <a:t>chọn</a:t>
            </a:r>
            <a:r>
              <a:rPr lang="en-US" sz="2800" b="1" dirty="0">
                <a:solidFill>
                  <a:srgbClr val="0000FF"/>
                </a:solidFill>
              </a:rPr>
              <a:t> </a:t>
            </a:r>
            <a:r>
              <a:rPr lang="en-US" sz="2800" b="1" dirty="0" err="1">
                <a:solidFill>
                  <a:srgbClr val="0000FF"/>
                </a:solidFill>
              </a:rPr>
              <a:t>đúng</a:t>
            </a:r>
            <a:r>
              <a:rPr lang="en-US" sz="2800" b="1" dirty="0">
                <a:solidFill>
                  <a:srgbClr val="0000FF"/>
                </a:solidFill>
              </a:rPr>
              <a:t> </a:t>
            </a:r>
            <a:r>
              <a:rPr lang="en-US" sz="2800" b="1" dirty="0" err="1">
                <a:solidFill>
                  <a:srgbClr val="0000FF"/>
                </a:solidFill>
              </a:rPr>
              <a:t>đáp</a:t>
            </a:r>
            <a:r>
              <a:rPr lang="en-US" sz="2800" b="1" dirty="0">
                <a:solidFill>
                  <a:srgbClr val="0000FF"/>
                </a:solidFill>
              </a:rPr>
              <a:t> </a:t>
            </a:r>
            <a:r>
              <a:rPr lang="en-US" sz="2800" b="1" dirty="0" err="1">
                <a:solidFill>
                  <a:srgbClr val="0000FF"/>
                </a:solidFill>
              </a:rPr>
              <a:t>án</a:t>
            </a:r>
            <a:r>
              <a:rPr lang="en-US" sz="2800" b="1" dirty="0">
                <a:solidFill>
                  <a:srgbClr val="0000FF"/>
                </a:solidFill>
              </a:rPr>
              <a:t> </a:t>
            </a:r>
            <a:r>
              <a:rPr lang="en-US" sz="2800" b="1" dirty="0" err="1">
                <a:solidFill>
                  <a:srgbClr val="0000FF"/>
                </a:solidFill>
              </a:rPr>
              <a:t>sẽ</a:t>
            </a:r>
            <a:r>
              <a:rPr lang="en-US" sz="2800" b="1" dirty="0">
                <a:solidFill>
                  <a:srgbClr val="0000FF"/>
                </a:solidFill>
              </a:rPr>
              <a:t> </a:t>
            </a:r>
            <a:r>
              <a:rPr lang="en-US" sz="2800" b="1" dirty="0" err="1">
                <a:solidFill>
                  <a:srgbClr val="0000FF"/>
                </a:solidFill>
              </a:rPr>
              <a:t>câu</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chú</a:t>
            </a:r>
            <a:r>
              <a:rPr lang="en-US" sz="2800" b="1" dirty="0">
                <a:solidFill>
                  <a:srgbClr val="0000FF"/>
                </a:solidFill>
              </a:rPr>
              <a:t> </a:t>
            </a:r>
            <a:r>
              <a:rPr lang="en-US" sz="2800" b="1" dirty="0" err="1">
                <a:solidFill>
                  <a:srgbClr val="0000FF"/>
                </a:solidFill>
              </a:rPr>
              <a:t>cá</a:t>
            </a:r>
            <a:r>
              <a:rPr lang="en-US" sz="2800" b="1" dirty="0">
                <a:solidFill>
                  <a:srgbClr val="0000FF"/>
                </a:solidFill>
              </a:rPr>
              <a:t> </a:t>
            </a:r>
            <a:r>
              <a:rPr lang="en-US" sz="2800" b="1" dirty="0" err="1">
                <a:solidFill>
                  <a:srgbClr val="0000FF"/>
                </a:solidFill>
              </a:rPr>
              <a:t>nếu</a:t>
            </a:r>
            <a:r>
              <a:rPr lang="en-US" sz="2800" b="1" dirty="0">
                <a:solidFill>
                  <a:srgbClr val="0000FF"/>
                </a:solidFill>
              </a:rPr>
              <a:t> </a:t>
            </a:r>
            <a:r>
              <a:rPr lang="en-US" sz="2800" b="1" dirty="0" err="1">
                <a:solidFill>
                  <a:srgbClr val="0000FF"/>
                </a:solidFill>
              </a:rPr>
              <a:t>sai</a:t>
            </a:r>
            <a:r>
              <a:rPr lang="en-US" sz="2800" b="1" dirty="0">
                <a:solidFill>
                  <a:srgbClr val="0000FF"/>
                </a:solidFill>
              </a:rPr>
              <a:t> </a:t>
            </a:r>
            <a:r>
              <a:rPr lang="en-US" sz="2800" b="1" dirty="0" err="1">
                <a:solidFill>
                  <a:srgbClr val="0000FF"/>
                </a:solidFill>
              </a:rPr>
              <a:t>sẽ</a:t>
            </a:r>
            <a:r>
              <a:rPr lang="en-US" sz="2800" b="1" dirty="0">
                <a:solidFill>
                  <a:srgbClr val="0000FF"/>
                </a:solidFill>
              </a:rPr>
              <a:t> </a:t>
            </a:r>
            <a:r>
              <a:rPr lang="en-US" sz="2800" b="1" dirty="0" err="1">
                <a:solidFill>
                  <a:srgbClr val="0000FF"/>
                </a:solidFill>
              </a:rPr>
              <a:t>không</a:t>
            </a:r>
            <a:r>
              <a:rPr lang="en-US" sz="2800" b="1" dirty="0">
                <a:solidFill>
                  <a:srgbClr val="0000FF"/>
                </a:solidFill>
              </a:rPr>
              <a:t> </a:t>
            </a:r>
            <a:r>
              <a:rPr lang="en-US" sz="2800" b="1" dirty="0" err="1">
                <a:solidFill>
                  <a:srgbClr val="0000FF"/>
                </a:solidFill>
              </a:rPr>
              <a:t>câu</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chú</a:t>
            </a:r>
            <a:r>
              <a:rPr lang="en-US" sz="2800" b="1" dirty="0">
                <a:solidFill>
                  <a:srgbClr val="0000FF"/>
                </a:solidFill>
              </a:rPr>
              <a:t> </a:t>
            </a:r>
            <a:r>
              <a:rPr lang="en-US" sz="2800" b="1" dirty="0" err="1">
                <a:solidFill>
                  <a:srgbClr val="0000FF"/>
                </a:solidFill>
              </a:rPr>
              <a:t>cá</a:t>
            </a:r>
            <a:r>
              <a:rPr lang="en-US" sz="2800" b="1" dirty="0">
                <a:solidFill>
                  <a:srgbClr val="0000FF"/>
                </a:solidFill>
              </a:rPr>
              <a:t> </a:t>
            </a:r>
            <a:r>
              <a:rPr lang="en-US" sz="2800" b="1" dirty="0" err="1">
                <a:solidFill>
                  <a:srgbClr val="0000FF"/>
                </a:solidFill>
              </a:rPr>
              <a:t>nào</a:t>
            </a:r>
            <a:r>
              <a:rPr lang="en-US" sz="2800" b="1" dirty="0">
                <a:solidFill>
                  <a:srgbClr val="0000FF"/>
                </a:solidFill>
              </a:rPr>
              <a:t>.</a:t>
            </a:r>
          </a:p>
        </p:txBody>
      </p:sp>
      <p:sp>
        <p:nvSpPr>
          <p:cNvPr id="9" name="Explosion 1 8"/>
          <p:cNvSpPr/>
          <p:nvPr/>
        </p:nvSpPr>
        <p:spPr>
          <a:xfrm>
            <a:off x="3124200" y="685800"/>
            <a:ext cx="7543800" cy="2667000"/>
          </a:xfrm>
          <a:prstGeom prst="irregularSeal1">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Rectangle 1"/>
          <p:cNvSpPr/>
          <p:nvPr/>
        </p:nvSpPr>
        <p:spPr>
          <a:xfrm rot="20352469">
            <a:off x="1561284" y="272086"/>
            <a:ext cx="2966486" cy="793437"/>
          </a:xfrm>
          <a:prstGeom prst="rect">
            <a:avLst/>
          </a:prstGeom>
          <a:noFill/>
        </p:spPr>
        <p:txBody>
          <a:bodyPr wrap="none" lIns="91440" tIns="45720" rIns="91440" bIns="45720" numCol="1">
            <a:prstTxWarp prst="text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TRÒ CHƠI</a:t>
            </a:r>
          </a:p>
        </p:txBody>
      </p:sp>
      <p:sp>
        <p:nvSpPr>
          <p:cNvPr id="3" name="Rectangle 2"/>
          <p:cNvSpPr/>
          <p:nvPr/>
        </p:nvSpPr>
        <p:spPr>
          <a:xfrm>
            <a:off x="4460149" y="1515070"/>
            <a:ext cx="4713905" cy="923330"/>
          </a:xfrm>
          <a:prstGeom prst="rect">
            <a:avLst/>
          </a:prstGeom>
          <a:noFill/>
        </p:spPr>
        <p:txBody>
          <a:bodyPr wrap="none" lIns="91440" tIns="45720" rIns="91440" bIns="45720" numCol="1">
            <a:prstTxWarp prst="textWave1">
              <a:avLst/>
            </a:prstTxWarp>
            <a:spAutoFit/>
          </a:bodyPr>
          <a:lstStyle/>
          <a:p>
            <a:pPr algn="ct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Câu</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cá</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4566860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70 Clip Who's was Correct - Millionaire.wav"/>
                                        </p:tgtEl>
                                      </p:cMediaNode>
                                    </p:audio>
                                  </p:subTnLst>
                                </p:cTn>
                              </p:par>
                              <p:par>
                                <p:cTn id="15" presetID="3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2" name="70 Clip Who's was Correct - Millionaire.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968" y="3523090"/>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12296039" y="3367895"/>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64808" cy="471746"/>
            </a:xfrm>
            <a:prstGeom prst="rect">
              <a:avLst/>
            </a:prstGeom>
            <a:noFill/>
          </p:spPr>
          <p:txBody>
            <a:bodyPr wrap="none" rtlCol="0">
              <a:spAutoFit/>
            </a:bodyPr>
            <a:lstStyle/>
            <a:p>
              <a:r>
                <a:rPr lang="en-US" sz="2800" b="1" dirty="0">
                  <a:solidFill>
                    <a:srgbClr val="FF0000"/>
                  </a:solidFill>
                </a:rPr>
                <a:t>B</a:t>
              </a:r>
              <a:endParaRPr lang="vi-VN" sz="2800" b="1" dirty="0">
                <a:solidFill>
                  <a:srgbClr val="FF0000"/>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9674" y="4590511"/>
              <a:ext cx="512890" cy="536102"/>
            </a:xfrm>
            <a:prstGeom prst="rect">
              <a:avLst/>
            </a:prstGeom>
            <a:noFill/>
          </p:spPr>
          <p:txBody>
            <a:bodyPr wrap="none" rtlCol="0">
              <a:spAutoFit/>
            </a:bodyPr>
            <a:lstStyle/>
            <a:p>
              <a:r>
                <a:rPr lang="en-US" sz="2800" b="1" dirty="0">
                  <a:solidFill>
                    <a:srgbClr val="FF0000"/>
                  </a:solidFill>
                </a:rPr>
                <a:t>C</a:t>
              </a:r>
              <a:endParaRPr lang="vi-VN" sz="2800" b="1" dirty="0">
                <a:solidFill>
                  <a:srgbClr val="FF0000"/>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47977" y="4619525"/>
              <a:ext cx="561069" cy="536102"/>
            </a:xfrm>
            <a:prstGeom prst="rect">
              <a:avLst/>
            </a:prstGeom>
            <a:noFill/>
          </p:spPr>
          <p:txBody>
            <a:bodyPr wrap="none" rtlCol="0">
              <a:spAutoFit/>
            </a:bodyPr>
            <a:lstStyle/>
            <a:p>
              <a:r>
                <a:rPr lang="en-US" sz="2800" b="1" dirty="0">
                  <a:solidFill>
                    <a:srgbClr val="FF0000"/>
                  </a:solidFill>
                </a:rPr>
                <a:t>D</a:t>
              </a:r>
              <a:endParaRPr lang="vi-VN" sz="2800" b="1" dirty="0">
                <a:solidFill>
                  <a:srgbClr val="FF0000"/>
                </a:solidFill>
              </a:endParaRPr>
            </a:p>
          </p:txBody>
        </p:sp>
      </p:grpSp>
      <p:grpSp>
        <p:nvGrpSpPr>
          <p:cNvPr id="17" name="Group 16"/>
          <p:cNvGrpSpPr/>
          <p:nvPr/>
        </p:nvGrpSpPr>
        <p:grpSpPr>
          <a:xfrm>
            <a:off x="12403185" y="5385283"/>
            <a:ext cx="1275158" cy="1030895"/>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511466" cy="498435"/>
            </a:xfrm>
            <a:prstGeom prst="rect">
              <a:avLst/>
            </a:prstGeom>
            <a:noFill/>
          </p:spPr>
          <p:txBody>
            <a:bodyPr wrap="none" rtlCol="0">
              <a:spAutoFit/>
            </a:bodyPr>
            <a:lstStyle/>
            <a:p>
              <a:r>
                <a:rPr lang="en-US" sz="2800" b="1" dirty="0">
                  <a:solidFill>
                    <a:srgbClr val="FF0000"/>
                  </a:solidFill>
                </a:rPr>
                <a:t>A</a:t>
              </a:r>
              <a:endParaRPr lang="vi-VN" sz="2800" b="1" dirty="0">
                <a:solidFill>
                  <a:srgbClr val="FF0000"/>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9955951" y="4427182"/>
              <a:ext cx="662262" cy="633051"/>
            </a:xfrm>
            <a:prstGeom prst="rect">
              <a:avLst/>
            </a:prstGeom>
            <a:noFill/>
          </p:spPr>
          <p:txBody>
            <a:bodyPr wrap="none" rtlCol="0">
              <a:spAutoFit/>
            </a:bodyPr>
            <a:lstStyle/>
            <a:p>
              <a:r>
                <a:rPr lang="en-US" sz="2500" b="1" dirty="0">
                  <a:solidFill>
                    <a:srgbClr val="FF0000"/>
                  </a:solidFill>
                </a:rPr>
                <a:t>A</a:t>
              </a:r>
              <a:endParaRPr lang="vi-VN" sz="2500" b="1" dirty="0">
                <a:solidFill>
                  <a:srgbClr val="FF0000"/>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62445" y="4824400"/>
            <a:ext cx="942975" cy="584200"/>
          </a:xfrm>
          <a:prstGeom prst="rect">
            <a:avLst/>
          </a:prstGeom>
        </p:spPr>
      </p:pic>
      <p:sp>
        <p:nvSpPr>
          <p:cNvPr id="7" name="TextBox 6"/>
          <p:cNvSpPr txBox="1"/>
          <p:nvPr/>
        </p:nvSpPr>
        <p:spPr>
          <a:xfrm>
            <a:off x="1504811" y="-28713"/>
            <a:ext cx="5936382" cy="3046988"/>
          </a:xfrm>
          <a:prstGeom prst="rect">
            <a:avLst/>
          </a:prstGeom>
          <a:solidFill>
            <a:schemeClr val="bg1"/>
          </a:solidFill>
        </p:spPr>
        <p:txBody>
          <a:bodyPr wrap="square" rtlCol="0">
            <a:spAutoFit/>
          </a:bodyPr>
          <a:lstStyle/>
          <a:p>
            <a:pPr algn="just">
              <a:buFontTx/>
              <a:buNone/>
            </a:pPr>
            <a:r>
              <a:rPr lang="en-US" sz="2400" b="1" dirty="0" err="1">
                <a:solidFill>
                  <a:srgbClr val="FF0000"/>
                </a:solidFill>
              </a:rPr>
              <a:t>Câu</a:t>
            </a:r>
            <a:r>
              <a:rPr lang="en-US" sz="2400" b="1" dirty="0">
                <a:solidFill>
                  <a:srgbClr val="FF0000"/>
                </a:solidFill>
              </a:rPr>
              <a:t> 1. </a:t>
            </a:r>
            <a:r>
              <a:rPr lang="en-US" sz="2400" b="1" dirty="0" err="1">
                <a:solidFill>
                  <a:srgbClr val="FF0000"/>
                </a:solidFill>
              </a:rPr>
              <a:t>Gió</a:t>
            </a:r>
            <a:r>
              <a:rPr lang="en-US" sz="2400" b="1" dirty="0">
                <a:solidFill>
                  <a:srgbClr val="FF0000"/>
                </a:solidFill>
              </a:rPr>
              <a:t> </a:t>
            </a:r>
            <a:r>
              <a:rPr lang="en-US" sz="2400" b="1" dirty="0" err="1">
                <a:solidFill>
                  <a:srgbClr val="FF0000"/>
                </a:solidFill>
              </a:rPr>
              <a:t>Tây</a:t>
            </a:r>
            <a:r>
              <a:rPr lang="en-US" sz="2400" b="1" dirty="0">
                <a:solidFill>
                  <a:srgbClr val="FF0000"/>
                </a:solidFill>
              </a:rPr>
              <a:t> </a:t>
            </a:r>
            <a:r>
              <a:rPr lang="en-US" sz="2400" b="1" dirty="0" err="1">
                <a:solidFill>
                  <a:srgbClr val="FF0000"/>
                </a:solidFill>
              </a:rPr>
              <a:t>ôn</a:t>
            </a:r>
            <a:r>
              <a:rPr lang="en-US" sz="2400" b="1" dirty="0">
                <a:solidFill>
                  <a:srgbClr val="FF0000"/>
                </a:solidFill>
              </a:rPr>
              <a:t> </a:t>
            </a:r>
            <a:r>
              <a:rPr lang="en-US" sz="2400" b="1" dirty="0" err="1">
                <a:solidFill>
                  <a:srgbClr val="FF0000"/>
                </a:solidFill>
              </a:rPr>
              <a:t>đới</a:t>
            </a:r>
            <a:r>
              <a:rPr lang="en-US" sz="2400" b="1" dirty="0">
                <a:solidFill>
                  <a:srgbClr val="FF0000"/>
                </a:solidFill>
              </a:rPr>
              <a:t> </a:t>
            </a:r>
            <a:r>
              <a:rPr lang="en-US" sz="2400" b="1" dirty="0" err="1">
                <a:solidFill>
                  <a:srgbClr val="FF0000"/>
                </a:solidFill>
              </a:rPr>
              <a:t>là</a:t>
            </a:r>
            <a:r>
              <a:rPr lang="en-US" sz="2400" b="1" dirty="0">
                <a:solidFill>
                  <a:srgbClr val="FF0000"/>
                </a:solidFill>
              </a:rPr>
              <a:t> </a:t>
            </a:r>
            <a:r>
              <a:rPr lang="en-US" sz="2400" b="1" dirty="0" err="1">
                <a:solidFill>
                  <a:srgbClr val="FF0000"/>
                </a:solidFill>
              </a:rPr>
              <a:t>loại</a:t>
            </a:r>
            <a:r>
              <a:rPr lang="en-US" sz="2400" b="1" dirty="0">
                <a:solidFill>
                  <a:srgbClr val="FF0000"/>
                </a:solidFill>
              </a:rPr>
              <a:t> </a:t>
            </a:r>
            <a:r>
              <a:rPr lang="en-US" sz="2400" b="1" dirty="0" err="1">
                <a:solidFill>
                  <a:srgbClr val="FF0000"/>
                </a:solidFill>
              </a:rPr>
              <a:t>gió</a:t>
            </a:r>
            <a:r>
              <a:rPr lang="en-US" sz="2400" b="1" dirty="0">
                <a:solidFill>
                  <a:srgbClr val="FF0000"/>
                </a:solidFill>
              </a:rPr>
              <a:t> </a:t>
            </a:r>
            <a:r>
              <a:rPr lang="en-US" sz="2400" b="1" dirty="0" err="1">
                <a:solidFill>
                  <a:srgbClr val="FF0000"/>
                </a:solidFill>
              </a:rPr>
              <a:t>thổi</a:t>
            </a:r>
            <a:r>
              <a:rPr lang="en-US" sz="2400" b="1" dirty="0">
                <a:solidFill>
                  <a:srgbClr val="FF0000"/>
                </a:solidFill>
              </a:rPr>
              <a:t> </a:t>
            </a:r>
            <a:r>
              <a:rPr lang="en-US" sz="2400" b="1" dirty="0" err="1">
                <a:solidFill>
                  <a:srgbClr val="FF0000"/>
                </a:solidFill>
              </a:rPr>
              <a:t>từ</a:t>
            </a:r>
            <a:r>
              <a:rPr lang="en-US" sz="2400" b="1" dirty="0">
                <a:solidFill>
                  <a:srgbClr val="FF0000"/>
                </a:solidFill>
              </a:rPr>
              <a:t>:</a:t>
            </a:r>
          </a:p>
          <a:p>
            <a:pPr algn="just">
              <a:buFontTx/>
              <a:buNone/>
            </a:pPr>
            <a:r>
              <a:rPr lang="en-US" sz="2400" b="1" dirty="0"/>
              <a:t>a. </a:t>
            </a:r>
            <a:r>
              <a:rPr lang="en-US" sz="2400" b="1" dirty="0" err="1"/>
              <a:t>Các</a:t>
            </a:r>
            <a:r>
              <a:rPr lang="en-US" sz="2400" b="1" dirty="0"/>
              <a:t> </a:t>
            </a:r>
            <a:r>
              <a:rPr lang="en-US" sz="2400" b="1" dirty="0" err="1"/>
              <a:t>khu</a:t>
            </a:r>
            <a:r>
              <a:rPr lang="en-US" sz="2400" b="1" dirty="0"/>
              <a:t> </a:t>
            </a:r>
            <a:r>
              <a:rPr lang="en-US" sz="2400" b="1" dirty="0" err="1"/>
              <a:t>áp</a:t>
            </a:r>
            <a:r>
              <a:rPr lang="en-US" sz="2400" b="1" dirty="0"/>
              <a:t> </a:t>
            </a:r>
            <a:r>
              <a:rPr lang="en-US" sz="2400" b="1" dirty="0" err="1"/>
              <a:t>cao</a:t>
            </a:r>
            <a:r>
              <a:rPr lang="en-US" sz="2400" b="1" dirty="0"/>
              <a:t> </a:t>
            </a:r>
            <a:r>
              <a:rPr lang="en-US" sz="2400" b="1" dirty="0" err="1"/>
              <a:t>cận</a:t>
            </a:r>
            <a:r>
              <a:rPr lang="en-US" sz="2400" b="1" dirty="0"/>
              <a:t> </a:t>
            </a:r>
            <a:r>
              <a:rPr lang="en-US" sz="2400" b="1" dirty="0" err="1"/>
              <a:t>nhiệt</a:t>
            </a:r>
            <a:r>
              <a:rPr lang="en-US" sz="2400" b="1" dirty="0"/>
              <a:t> </a:t>
            </a:r>
            <a:r>
              <a:rPr lang="en-US" sz="2400" b="1" dirty="0" err="1"/>
              <a:t>đới</a:t>
            </a:r>
            <a:r>
              <a:rPr lang="en-US" sz="2400" b="1" dirty="0"/>
              <a:t> </a:t>
            </a:r>
            <a:r>
              <a:rPr lang="en-US" sz="2400" b="1" dirty="0" err="1"/>
              <a:t>về</a:t>
            </a:r>
            <a:r>
              <a:rPr lang="en-US" sz="2400" b="1" dirty="0"/>
              <a:t> </a:t>
            </a:r>
            <a:r>
              <a:rPr lang="en-US" sz="2400" b="1" dirty="0" err="1"/>
              <a:t>phía</a:t>
            </a:r>
            <a:r>
              <a:rPr lang="en-US" sz="2400" b="1" dirty="0"/>
              <a:t> </a:t>
            </a:r>
            <a:r>
              <a:rPr lang="en-US" sz="2400" b="1" dirty="0" err="1"/>
              <a:t>áp</a:t>
            </a:r>
            <a:r>
              <a:rPr lang="en-US" sz="2400" b="1" dirty="0"/>
              <a:t> </a:t>
            </a:r>
            <a:r>
              <a:rPr lang="en-US" sz="2400" b="1" dirty="0" err="1"/>
              <a:t>thấp</a:t>
            </a:r>
            <a:r>
              <a:rPr lang="en-US" sz="2400" b="1" dirty="0"/>
              <a:t> </a:t>
            </a:r>
            <a:r>
              <a:rPr lang="en-US" sz="2400" b="1" dirty="0" err="1"/>
              <a:t>ôn</a:t>
            </a:r>
            <a:r>
              <a:rPr lang="en-US" sz="2400" b="1" dirty="0"/>
              <a:t> </a:t>
            </a:r>
            <a:r>
              <a:rPr lang="en-US" sz="2400" b="1" dirty="0" err="1"/>
              <a:t>đới</a:t>
            </a:r>
            <a:r>
              <a:rPr lang="en-US" sz="2400" b="1" dirty="0"/>
              <a:t>.</a:t>
            </a:r>
          </a:p>
          <a:p>
            <a:pPr algn="just">
              <a:buFontTx/>
              <a:buNone/>
            </a:pPr>
            <a:r>
              <a:rPr lang="en-US" sz="2400" b="1" dirty="0"/>
              <a:t>b. </a:t>
            </a:r>
            <a:r>
              <a:rPr lang="en-US" sz="2400" b="1" dirty="0" err="1"/>
              <a:t>Các</a:t>
            </a:r>
            <a:r>
              <a:rPr lang="en-US" sz="2400" b="1" dirty="0"/>
              <a:t> </a:t>
            </a:r>
            <a:r>
              <a:rPr lang="en-US" sz="2400" b="1" dirty="0" err="1"/>
              <a:t>khu</a:t>
            </a:r>
            <a:r>
              <a:rPr lang="en-US" sz="2400" b="1" dirty="0"/>
              <a:t> </a:t>
            </a:r>
            <a:r>
              <a:rPr lang="en-US" sz="2400" b="1" dirty="0" err="1"/>
              <a:t>áp</a:t>
            </a:r>
            <a:r>
              <a:rPr lang="en-US" sz="2400" b="1" dirty="0"/>
              <a:t> </a:t>
            </a:r>
            <a:r>
              <a:rPr lang="en-US" sz="2400" b="1" dirty="0" err="1"/>
              <a:t>thấp</a:t>
            </a:r>
            <a:r>
              <a:rPr lang="en-US" sz="2400" b="1" dirty="0"/>
              <a:t> </a:t>
            </a:r>
            <a:r>
              <a:rPr lang="en-US" sz="2400" b="1" dirty="0" err="1"/>
              <a:t>ôn</a:t>
            </a:r>
            <a:r>
              <a:rPr lang="en-US" sz="2400" b="1" dirty="0"/>
              <a:t> </a:t>
            </a:r>
            <a:r>
              <a:rPr lang="en-US" sz="2400" b="1" dirty="0" err="1"/>
              <a:t>đới</a:t>
            </a:r>
            <a:r>
              <a:rPr lang="en-US" sz="2400" b="1" dirty="0"/>
              <a:t> </a:t>
            </a:r>
            <a:r>
              <a:rPr lang="en-US" sz="2400" b="1" dirty="0" err="1"/>
              <a:t>về</a:t>
            </a:r>
            <a:r>
              <a:rPr lang="en-US" sz="2400" b="1" dirty="0"/>
              <a:t> </a:t>
            </a:r>
            <a:r>
              <a:rPr lang="en-US" sz="2400" b="1" dirty="0" err="1"/>
              <a:t>phía</a:t>
            </a:r>
            <a:r>
              <a:rPr lang="en-US" sz="2400" b="1" dirty="0"/>
              <a:t> </a:t>
            </a:r>
            <a:r>
              <a:rPr lang="en-US" sz="2400" b="1" dirty="0" err="1"/>
              <a:t>áp</a:t>
            </a:r>
            <a:r>
              <a:rPr lang="en-US" sz="2400" b="1" dirty="0"/>
              <a:t> </a:t>
            </a:r>
            <a:r>
              <a:rPr lang="en-US" sz="2400" b="1" dirty="0" err="1"/>
              <a:t>cao</a:t>
            </a:r>
            <a:r>
              <a:rPr lang="en-US" sz="2400" b="1" dirty="0"/>
              <a:t> </a:t>
            </a:r>
            <a:r>
              <a:rPr lang="en-US" sz="2400" b="1" dirty="0" err="1"/>
              <a:t>cực</a:t>
            </a:r>
            <a:r>
              <a:rPr lang="en-US" sz="2400" b="1" dirty="0"/>
              <a:t>.</a:t>
            </a:r>
          </a:p>
          <a:p>
            <a:pPr algn="just">
              <a:buFontTx/>
              <a:buNone/>
            </a:pPr>
            <a:r>
              <a:rPr lang="en-US" sz="2400" b="1" dirty="0"/>
              <a:t>c. </a:t>
            </a:r>
            <a:r>
              <a:rPr lang="en-US" sz="2400" b="1" dirty="0" err="1"/>
              <a:t>Các</a:t>
            </a:r>
            <a:r>
              <a:rPr lang="en-US" sz="2400" b="1" dirty="0"/>
              <a:t> </a:t>
            </a:r>
            <a:r>
              <a:rPr lang="en-US" sz="2400" b="1" dirty="0" err="1"/>
              <a:t>khu</a:t>
            </a:r>
            <a:r>
              <a:rPr lang="en-US" sz="2400" b="1" dirty="0"/>
              <a:t> </a:t>
            </a:r>
            <a:r>
              <a:rPr lang="en-US" sz="2400" b="1" dirty="0" err="1"/>
              <a:t>áp</a:t>
            </a:r>
            <a:r>
              <a:rPr lang="en-US" sz="2400" b="1" dirty="0"/>
              <a:t> </a:t>
            </a:r>
            <a:r>
              <a:rPr lang="en-US" sz="2400" b="1" dirty="0" err="1"/>
              <a:t>cao</a:t>
            </a:r>
            <a:r>
              <a:rPr lang="en-US" sz="2400" b="1" dirty="0"/>
              <a:t> </a:t>
            </a:r>
            <a:r>
              <a:rPr lang="en-US" sz="2400" b="1" dirty="0" err="1"/>
              <a:t>cận</a:t>
            </a:r>
            <a:r>
              <a:rPr lang="en-US" sz="2400" b="1" dirty="0"/>
              <a:t> </a:t>
            </a:r>
            <a:r>
              <a:rPr lang="en-US" sz="2400" b="1" dirty="0" err="1"/>
              <a:t>nhiệt</a:t>
            </a:r>
            <a:r>
              <a:rPr lang="en-US" sz="2400" b="1" dirty="0"/>
              <a:t> </a:t>
            </a:r>
            <a:r>
              <a:rPr lang="en-US" sz="2400" b="1" dirty="0" err="1"/>
              <a:t>đới</a:t>
            </a:r>
            <a:r>
              <a:rPr lang="en-US" sz="2400" b="1" dirty="0"/>
              <a:t> </a:t>
            </a:r>
            <a:r>
              <a:rPr lang="en-US" sz="2400" b="1" dirty="0" err="1"/>
              <a:t>về</a:t>
            </a:r>
            <a:r>
              <a:rPr lang="en-US" sz="2400" b="1" dirty="0"/>
              <a:t> </a:t>
            </a:r>
            <a:r>
              <a:rPr lang="en-US" sz="2400" b="1" dirty="0" err="1"/>
              <a:t>phía</a:t>
            </a:r>
            <a:r>
              <a:rPr lang="en-US" sz="2400" b="1" dirty="0"/>
              <a:t> </a:t>
            </a:r>
            <a:r>
              <a:rPr lang="en-US" sz="2400" b="1" dirty="0" err="1"/>
              <a:t>áp</a:t>
            </a:r>
            <a:r>
              <a:rPr lang="en-US" sz="2400" b="1" dirty="0"/>
              <a:t> </a:t>
            </a:r>
            <a:r>
              <a:rPr lang="en-US" sz="2400" b="1" dirty="0" err="1"/>
              <a:t>thấp</a:t>
            </a:r>
            <a:r>
              <a:rPr lang="en-US" sz="2400" b="1" dirty="0"/>
              <a:t> </a:t>
            </a:r>
            <a:r>
              <a:rPr lang="en-US" sz="2400" b="1" dirty="0" err="1"/>
              <a:t>xích</a:t>
            </a:r>
            <a:r>
              <a:rPr lang="en-US" sz="2400" b="1" dirty="0"/>
              <a:t> </a:t>
            </a:r>
            <a:r>
              <a:rPr lang="en-US" sz="2400" b="1" dirty="0" err="1"/>
              <a:t>đạo</a:t>
            </a:r>
            <a:r>
              <a:rPr lang="en-US" sz="2400" b="1" dirty="0"/>
              <a:t>.</a:t>
            </a:r>
          </a:p>
          <a:p>
            <a:pPr algn="just">
              <a:buFontTx/>
              <a:buNone/>
            </a:pPr>
            <a:r>
              <a:rPr lang="en-US" sz="2400" b="1" dirty="0"/>
              <a:t>d. </a:t>
            </a:r>
            <a:r>
              <a:rPr lang="en-US" sz="2400" b="1" dirty="0" err="1"/>
              <a:t>Các</a:t>
            </a:r>
            <a:r>
              <a:rPr lang="en-US" sz="2400" b="1" dirty="0"/>
              <a:t> </a:t>
            </a:r>
            <a:r>
              <a:rPr lang="en-US" sz="2400" b="1" dirty="0" err="1"/>
              <a:t>khu</a:t>
            </a:r>
            <a:r>
              <a:rPr lang="en-US" sz="2400" b="1" dirty="0"/>
              <a:t> </a:t>
            </a:r>
            <a:r>
              <a:rPr lang="en-US" sz="2400" b="1" dirty="0" err="1"/>
              <a:t>áp</a:t>
            </a:r>
            <a:r>
              <a:rPr lang="en-US" sz="2400" b="1" dirty="0"/>
              <a:t> </a:t>
            </a:r>
            <a:r>
              <a:rPr lang="en-US" sz="2400" b="1" dirty="0" err="1"/>
              <a:t>cao</a:t>
            </a:r>
            <a:r>
              <a:rPr lang="en-US" sz="2400" b="1" dirty="0"/>
              <a:t> </a:t>
            </a:r>
            <a:r>
              <a:rPr lang="en-US" sz="2400" b="1" dirty="0" err="1"/>
              <a:t>cận</a:t>
            </a:r>
            <a:r>
              <a:rPr lang="en-US" sz="2400" b="1" dirty="0"/>
              <a:t> </a:t>
            </a:r>
            <a:r>
              <a:rPr lang="en-US" sz="2400" b="1" dirty="0" err="1"/>
              <a:t>nhiệt</a:t>
            </a:r>
            <a:r>
              <a:rPr lang="en-US" sz="2400" b="1" dirty="0"/>
              <a:t> </a:t>
            </a:r>
            <a:r>
              <a:rPr lang="en-US" sz="2400" b="1" dirty="0" err="1"/>
              <a:t>đới</a:t>
            </a:r>
            <a:r>
              <a:rPr lang="en-US" sz="2400" b="1" dirty="0"/>
              <a:t> </a:t>
            </a:r>
            <a:r>
              <a:rPr lang="en-US" sz="2400" b="1" dirty="0" err="1"/>
              <a:t>về</a:t>
            </a:r>
            <a:r>
              <a:rPr lang="en-US" sz="2400" b="1" dirty="0"/>
              <a:t> </a:t>
            </a:r>
            <a:r>
              <a:rPr lang="en-US" sz="2400" b="1" dirty="0" err="1"/>
              <a:t>phía</a:t>
            </a:r>
            <a:r>
              <a:rPr lang="en-US" sz="2400" b="1" dirty="0"/>
              <a:t> </a:t>
            </a:r>
            <a:r>
              <a:rPr lang="en-US" sz="2400" b="1" dirty="0" err="1"/>
              <a:t>áp</a:t>
            </a:r>
            <a:r>
              <a:rPr lang="en-US" sz="2400" b="1" dirty="0"/>
              <a:t> </a:t>
            </a:r>
            <a:r>
              <a:rPr lang="en-US" sz="2400" b="1" dirty="0" err="1"/>
              <a:t>cao</a:t>
            </a:r>
            <a:r>
              <a:rPr lang="en-US" sz="2400" b="1" dirty="0"/>
              <a:t> </a:t>
            </a:r>
            <a:r>
              <a:rPr lang="en-US" sz="2400" b="1" dirty="0" err="1"/>
              <a:t>cực</a:t>
            </a:r>
            <a:r>
              <a:rPr lang="en-US" sz="2400" b="1" dirty="0"/>
              <a:t>.</a:t>
            </a:r>
          </a:p>
        </p:txBody>
      </p:sp>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Tree>
    <p:extLst>
      <p:ext uri="{BB962C8B-B14F-4D97-AF65-F5344CB8AC3E}">
        <p14:creationId xmlns:p14="http://schemas.microsoft.com/office/powerpoint/2010/main" val="4921379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9" dur="12000" fill="hold"/>
                                        <p:tgtEl>
                                          <p:spTgt spid="8"/>
                                        </p:tgtEl>
                                        <p:attrNameLst>
                                          <p:attrName>ppt_x</p:attrName>
                                          <p:attrName>ppt_y</p:attrName>
                                        </p:attrNameLst>
                                      </p:cBhvr>
                                      <p:rCtr x="-58524" y="-741"/>
                                    </p:animMotion>
                                  </p:childTnLst>
                                </p:cTn>
                              </p:par>
                              <p:par>
                                <p:cTn id="10"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1" dur="10000" fill="hold"/>
                                        <p:tgtEl>
                                          <p:spTgt spid="11"/>
                                        </p:tgtEl>
                                        <p:attrNameLst>
                                          <p:attrName>ppt_x</p:attrName>
                                          <p:attrName>ppt_y</p:attrName>
                                        </p:attrNameLst>
                                      </p:cBhvr>
                                      <p:rCtr x="61319" y="532"/>
                                    </p:animMotion>
                                  </p:childTnLst>
                                </p:cTn>
                              </p:par>
                              <p:par>
                                <p:cTn id="12"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3" dur="7000" fill="hold"/>
                                        <p:tgtEl>
                                          <p:spTgt spid="14"/>
                                        </p:tgtEl>
                                        <p:attrNameLst>
                                          <p:attrName>ppt_x</p:attrName>
                                          <p:attrName>ppt_y</p:attrName>
                                        </p:attrNameLst>
                                      </p:cBhvr>
                                      <p:rCtr x="61319" y="532"/>
                                    </p:animMotion>
                                  </p:childTnLst>
                                </p:cTn>
                              </p:par>
                              <p:par>
                                <p:cTn id="14"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5" dur="14000" fill="hold"/>
                                        <p:tgtEl>
                                          <p:spTgt spid="17"/>
                                        </p:tgtEl>
                                        <p:attrNameLst>
                                          <p:attrName>ppt_x</p:attrName>
                                          <p:attrName>ppt_y</p:attrName>
                                        </p:attrNameLst>
                                      </p:cBhvr>
                                      <p:rCtr x="-58524" y="-741"/>
                                    </p:animMotion>
                                  </p:childTnLst>
                                </p:cTn>
                              </p:par>
                              <p:par>
                                <p:cTn id="16"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7" dur="10000" fill="hold"/>
                                        <p:tgtEl>
                                          <p:spTgt spid="28"/>
                                        </p:tgtEl>
                                        <p:attrNameLst>
                                          <p:attrName>ppt_x</p:attrName>
                                          <p:attrName>ppt_y</p:attrName>
                                        </p:attrNameLst>
                                      </p:cBhvr>
                                      <p:rCtr x="503" y="16512"/>
                                    </p:animMotion>
                                  </p:childTnLst>
                                </p:cTn>
                              </p:par>
                              <p:par>
                                <p:cTn id="18"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9" dur="20000" fill="hold"/>
                                        <p:tgtEl>
                                          <p:spTgt spid="32"/>
                                        </p:tgtEl>
                                        <p:attrNameLst>
                                          <p:attrName>ppt_x</p:attrName>
                                          <p:attrName>ppt_y</p:attrName>
                                        </p:attrNameLst>
                                      </p:cBhvr>
                                      <p:rCtr x="503" y="16512"/>
                                    </p:animMotion>
                                  </p:childTnLst>
                                </p:cTn>
                              </p:par>
                              <p:par>
                                <p:cTn id="20"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1" dur="45000" fill="hold"/>
                                        <p:tgtEl>
                                          <p:spTgt spid="35"/>
                                        </p:tgtEl>
                                        <p:attrNameLst>
                                          <p:attrName>ppt_x</p:attrName>
                                          <p:attrName>ppt_y</p:attrName>
                                        </p:attrNameLst>
                                      </p:cBhvr>
                                      <p:rCtr x="26962" y="89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4"/>
                                        </p:tgtEl>
                                      </p:cBhvr>
                                    </p:animEffect>
                                    <p:animScale>
                                      <p:cBhvr>
                                        <p:cTn id="60"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968" y="3523090"/>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12296039" y="3367895"/>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87933" cy="471746"/>
            </a:xfrm>
            <a:prstGeom prst="rect">
              <a:avLst/>
            </a:prstGeom>
            <a:noFill/>
          </p:spPr>
          <p:txBody>
            <a:bodyPr wrap="none" rtlCol="0">
              <a:spAutoFit/>
            </a:bodyPr>
            <a:lstStyle/>
            <a:p>
              <a:r>
                <a:rPr lang="en-US" sz="2800" dirty="0">
                  <a:solidFill>
                    <a:schemeClr val="bg1"/>
                  </a:solidFill>
                </a:rPr>
                <a:t>D</a:t>
              </a:r>
              <a:endParaRPr lang="vi-VN" sz="2800" dirty="0">
                <a:solidFill>
                  <a:schemeClr val="bg1"/>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9674" y="4590511"/>
              <a:ext cx="512890" cy="536102"/>
            </a:xfrm>
            <a:prstGeom prst="rect">
              <a:avLst/>
            </a:prstGeom>
            <a:noFill/>
          </p:spPr>
          <p:txBody>
            <a:bodyPr wrap="none" rtlCol="0">
              <a:spAutoFit/>
            </a:bodyPr>
            <a:lstStyle/>
            <a:p>
              <a:r>
                <a:rPr lang="en-US" sz="2800" dirty="0">
                  <a:solidFill>
                    <a:schemeClr val="bg1"/>
                  </a:solidFill>
                </a:rPr>
                <a:t>C</a:t>
              </a:r>
              <a:endParaRPr lang="vi-VN" sz="2800" dirty="0">
                <a:solidFill>
                  <a:schemeClr val="bg1"/>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72068" y="4619525"/>
              <a:ext cx="536978" cy="536102"/>
            </a:xfrm>
            <a:prstGeom prst="rect">
              <a:avLst/>
            </a:prstGeom>
            <a:noFill/>
          </p:spPr>
          <p:txBody>
            <a:bodyPr wrap="none" rtlCol="0">
              <a:spAutoFit/>
            </a:bodyPr>
            <a:lstStyle/>
            <a:p>
              <a:r>
                <a:rPr lang="en-US" sz="2800" dirty="0">
                  <a:solidFill>
                    <a:schemeClr val="bg1"/>
                  </a:solidFill>
                </a:rPr>
                <a:t>A</a:t>
              </a:r>
              <a:endParaRPr lang="vi-VN" sz="2800" dirty="0">
                <a:solidFill>
                  <a:schemeClr val="bg1"/>
                </a:solidFill>
              </a:endParaRPr>
            </a:p>
          </p:txBody>
        </p:sp>
      </p:grpSp>
      <p:grpSp>
        <p:nvGrpSpPr>
          <p:cNvPr id="17" name="Group 16"/>
          <p:cNvGrpSpPr/>
          <p:nvPr/>
        </p:nvGrpSpPr>
        <p:grpSpPr>
          <a:xfrm>
            <a:off x="12403185" y="5385283"/>
            <a:ext cx="1275158" cy="1030895"/>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482961" cy="498435"/>
            </a:xfrm>
            <a:prstGeom prst="rect">
              <a:avLst/>
            </a:prstGeom>
            <a:noFill/>
          </p:spPr>
          <p:txBody>
            <a:bodyPr wrap="none" rtlCol="0">
              <a:spAutoFit/>
            </a:bodyPr>
            <a:lstStyle/>
            <a:p>
              <a:r>
                <a:rPr lang="en-US" sz="2800" dirty="0">
                  <a:solidFill>
                    <a:schemeClr val="bg1"/>
                  </a:solidFill>
                </a:rPr>
                <a:t>B</a:t>
              </a:r>
              <a:endParaRPr lang="vi-VN" sz="2800" dirty="0">
                <a:solidFill>
                  <a:schemeClr val="bg1"/>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10051281" y="4557691"/>
              <a:ext cx="566932" cy="530946"/>
            </a:xfrm>
            <a:prstGeom prst="rect">
              <a:avLst/>
            </a:prstGeom>
            <a:noFill/>
          </p:spPr>
          <p:txBody>
            <a:bodyPr wrap="none" rtlCol="0">
              <a:spAutoFit/>
            </a:bodyPr>
            <a:lstStyle/>
            <a:p>
              <a:r>
                <a:rPr lang="en-US" sz="2000" dirty="0">
                  <a:solidFill>
                    <a:schemeClr val="bg1"/>
                  </a:solidFill>
                </a:rPr>
                <a:t>B</a:t>
              </a:r>
              <a:endParaRPr lang="vi-VN" sz="2000" dirty="0">
                <a:solidFill>
                  <a:schemeClr val="bg1"/>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1434" y="1917664"/>
            <a:ext cx="942975" cy="58420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1160" y="821219"/>
            <a:ext cx="736441" cy="981921"/>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
        <p:nvSpPr>
          <p:cNvPr id="34" name="Rectangle 33"/>
          <p:cNvSpPr/>
          <p:nvPr/>
        </p:nvSpPr>
        <p:spPr>
          <a:xfrm>
            <a:off x="1559381" y="-13253"/>
            <a:ext cx="6059940" cy="1754326"/>
          </a:xfrm>
          <a:prstGeom prst="rect">
            <a:avLst/>
          </a:prstGeom>
          <a:solidFill>
            <a:schemeClr val="bg1"/>
          </a:solidFill>
        </p:spPr>
        <p:txBody>
          <a:bodyPr wrap="square">
            <a:spAutoFit/>
          </a:bodyPr>
          <a:lstStyle/>
          <a:p>
            <a:pPr algn="just">
              <a:lnSpc>
                <a:spcPct val="150000"/>
              </a:lnSpc>
            </a:pPr>
            <a:r>
              <a:rPr lang="en-US" sz="2400" b="1" dirty="0" err="1">
                <a:solidFill>
                  <a:srgbClr val="FF0000"/>
                </a:solidFill>
              </a:rPr>
              <a:t>Câu</a:t>
            </a:r>
            <a:r>
              <a:rPr lang="en-US" sz="2400" b="1" dirty="0">
                <a:solidFill>
                  <a:srgbClr val="FF0000"/>
                </a:solidFill>
              </a:rPr>
              <a:t> 2. </a:t>
            </a:r>
            <a:r>
              <a:rPr lang="en-US" sz="2400" b="1" dirty="0" err="1">
                <a:solidFill>
                  <a:srgbClr val="FF0000"/>
                </a:solidFill>
              </a:rPr>
              <a:t>Hướng</a:t>
            </a:r>
            <a:r>
              <a:rPr lang="en-US" sz="2400" b="1" dirty="0">
                <a:solidFill>
                  <a:srgbClr val="FF0000"/>
                </a:solidFill>
              </a:rPr>
              <a:t> </a:t>
            </a:r>
            <a:r>
              <a:rPr lang="en-US" sz="2400" b="1" dirty="0" err="1">
                <a:solidFill>
                  <a:srgbClr val="FF0000"/>
                </a:solidFill>
              </a:rPr>
              <a:t>gió</a:t>
            </a:r>
            <a:r>
              <a:rPr lang="en-US" sz="2400" b="1" dirty="0">
                <a:solidFill>
                  <a:srgbClr val="FF0000"/>
                </a:solidFill>
              </a:rPr>
              <a:t> </a:t>
            </a:r>
            <a:r>
              <a:rPr lang="en-US" sz="2400" b="1" dirty="0" err="1">
                <a:solidFill>
                  <a:srgbClr val="FF0000"/>
                </a:solidFill>
              </a:rPr>
              <a:t>Tây</a:t>
            </a:r>
            <a:r>
              <a:rPr lang="en-US" sz="2400" b="1" dirty="0">
                <a:solidFill>
                  <a:srgbClr val="FF0000"/>
                </a:solidFill>
              </a:rPr>
              <a:t> </a:t>
            </a:r>
            <a:r>
              <a:rPr lang="en-US" sz="2400" b="1" dirty="0" err="1">
                <a:solidFill>
                  <a:srgbClr val="FF0000"/>
                </a:solidFill>
              </a:rPr>
              <a:t>ôn</a:t>
            </a:r>
            <a:r>
              <a:rPr lang="en-US" sz="2400" b="1" dirty="0">
                <a:solidFill>
                  <a:srgbClr val="FF0000"/>
                </a:solidFill>
              </a:rPr>
              <a:t> </a:t>
            </a:r>
            <a:r>
              <a:rPr lang="en-US" sz="2400" b="1" dirty="0" err="1">
                <a:solidFill>
                  <a:srgbClr val="FF0000"/>
                </a:solidFill>
              </a:rPr>
              <a:t>đới</a:t>
            </a:r>
            <a:r>
              <a:rPr lang="en-US" sz="2400" b="1" dirty="0">
                <a:solidFill>
                  <a:srgbClr val="FF0000"/>
                </a:solidFill>
              </a:rPr>
              <a:t> ở </a:t>
            </a:r>
            <a:r>
              <a:rPr lang="en-US" sz="2400" b="1" dirty="0" err="1">
                <a:solidFill>
                  <a:srgbClr val="FF0000"/>
                </a:solidFill>
              </a:rPr>
              <a:t>Bắc</a:t>
            </a:r>
            <a:r>
              <a:rPr lang="en-US" sz="2400" b="1" dirty="0">
                <a:solidFill>
                  <a:srgbClr val="FF0000"/>
                </a:solidFill>
              </a:rPr>
              <a:t> </a:t>
            </a:r>
            <a:r>
              <a:rPr lang="en-US" sz="2400" b="1" dirty="0" err="1">
                <a:solidFill>
                  <a:srgbClr val="FF0000"/>
                </a:solidFill>
              </a:rPr>
              <a:t>bán</a:t>
            </a:r>
            <a:r>
              <a:rPr lang="en-US" sz="2400" b="1" dirty="0">
                <a:solidFill>
                  <a:srgbClr val="FF0000"/>
                </a:solidFill>
              </a:rPr>
              <a:t> </a:t>
            </a:r>
            <a:r>
              <a:rPr lang="en-US" sz="2400" b="1" dirty="0" err="1">
                <a:solidFill>
                  <a:srgbClr val="FF0000"/>
                </a:solidFill>
              </a:rPr>
              <a:t>cầu</a:t>
            </a:r>
            <a:r>
              <a:rPr lang="en-US" sz="2400" b="1" dirty="0">
                <a:solidFill>
                  <a:srgbClr val="FF0000"/>
                </a:solidFill>
              </a:rPr>
              <a:t> </a:t>
            </a:r>
            <a:r>
              <a:rPr lang="en-US" sz="2400" b="1" dirty="0" err="1">
                <a:solidFill>
                  <a:srgbClr val="FF0000"/>
                </a:solidFill>
              </a:rPr>
              <a:t>là</a:t>
            </a:r>
            <a:r>
              <a:rPr lang="en-US" sz="2400" b="1" dirty="0">
                <a:solidFill>
                  <a:srgbClr val="FF0000"/>
                </a:solidFill>
              </a:rPr>
              <a:t>:</a:t>
            </a:r>
            <a:endParaRPr lang="en-US" sz="2400" b="1" dirty="0"/>
          </a:p>
          <a:p>
            <a:pPr algn="just">
              <a:lnSpc>
                <a:spcPct val="150000"/>
              </a:lnSpc>
              <a:buFontTx/>
              <a:buNone/>
            </a:pPr>
            <a:r>
              <a:rPr lang="en-US" sz="2400" b="1" dirty="0"/>
              <a:t>a. </a:t>
            </a:r>
            <a:r>
              <a:rPr lang="en-US" sz="2400" b="1" dirty="0" err="1"/>
              <a:t>Tây</a:t>
            </a:r>
            <a:r>
              <a:rPr lang="en-US" sz="2400" b="1" dirty="0"/>
              <a:t> </a:t>
            </a:r>
            <a:r>
              <a:rPr lang="en-US" sz="2400" b="1" dirty="0" err="1"/>
              <a:t>Bắc</a:t>
            </a:r>
            <a:r>
              <a:rPr lang="en-US" sz="2400" b="1" dirty="0"/>
              <a:t>                 b. </a:t>
            </a:r>
            <a:r>
              <a:rPr lang="en-US" sz="2400" b="1" dirty="0" err="1"/>
              <a:t>Tây</a:t>
            </a:r>
            <a:r>
              <a:rPr lang="en-US" sz="2400" b="1" dirty="0"/>
              <a:t> Nam</a:t>
            </a:r>
          </a:p>
          <a:p>
            <a:pPr algn="just">
              <a:lnSpc>
                <a:spcPct val="150000"/>
              </a:lnSpc>
              <a:buFontTx/>
              <a:buNone/>
            </a:pPr>
            <a:r>
              <a:rPr lang="en-US" sz="2400" b="1" dirty="0"/>
              <a:t>c. </a:t>
            </a:r>
            <a:r>
              <a:rPr lang="en-US" sz="2400" b="1" dirty="0" err="1"/>
              <a:t>Đông</a:t>
            </a:r>
            <a:r>
              <a:rPr lang="en-US" sz="2400" b="1" dirty="0"/>
              <a:t> </a:t>
            </a:r>
            <a:r>
              <a:rPr lang="en-US" sz="2400" b="1" dirty="0" err="1"/>
              <a:t>Bắc</a:t>
            </a:r>
            <a:r>
              <a:rPr lang="en-US" sz="2400" b="1" dirty="0"/>
              <a:t>              d. </a:t>
            </a:r>
            <a:r>
              <a:rPr lang="en-US" sz="2400" b="1" dirty="0" err="1"/>
              <a:t>Đông</a:t>
            </a:r>
            <a:r>
              <a:rPr lang="en-US" sz="2400" b="1" dirty="0"/>
              <a:t> Nam</a:t>
            </a:r>
          </a:p>
        </p:txBody>
      </p:sp>
    </p:spTree>
    <p:extLst>
      <p:ext uri="{BB962C8B-B14F-4D97-AF65-F5344CB8AC3E}">
        <p14:creationId xmlns:p14="http://schemas.microsoft.com/office/powerpoint/2010/main" val="258963087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5.55556E-7 -4.00555E-6 L -1.17031 -0.01457 " pathEditMode="relative" rAng="0" ptsTypes="AA">
                                      <p:cBhvr>
                                        <p:cTn id="6" dur="12000" fill="hold"/>
                                        <p:tgtEl>
                                          <p:spTgt spid="8"/>
                                        </p:tgtEl>
                                        <p:attrNameLst>
                                          <p:attrName>ppt_x</p:attrName>
                                          <p:attrName>ppt_y</p:attrName>
                                        </p:attrNameLst>
                                      </p:cBhvr>
                                      <p:rCtr x="-58524" y="-740"/>
                                    </p:animMotion>
                                  </p:childTnLst>
                                </p:cTn>
                              </p:par>
                              <p:par>
                                <p:cTn id="7" presetID="35" presetClass="path" presetSubtype="0" repeatCount="indefinite" accel="50000" decel="50000" fill="hold" nodeType="withEffect">
                                  <p:stCondLst>
                                    <p:cond delay="0"/>
                                  </p:stCondLst>
                                  <p:childTnLst>
                                    <p:animMotion origin="layout" path="M 1.38889E-6 -3.7037E-7 L 1.22639 0.01065 " pathEditMode="relative" rAng="0" ptsTypes="AA">
                                      <p:cBhvr>
                                        <p:cTn id="8" dur="10000" fill="hold"/>
                                        <p:tgtEl>
                                          <p:spTgt spid="11"/>
                                        </p:tgtEl>
                                        <p:attrNameLst>
                                          <p:attrName>ppt_x</p:attrName>
                                          <p:attrName>ppt_y</p:attrName>
                                        </p:attrNameLst>
                                      </p:cBhvr>
                                      <p:rCtr x="61319" y="532"/>
                                    </p:animMotion>
                                  </p:childTnLst>
                                </p:cTn>
                              </p:par>
                              <p:par>
                                <p:cTn id="9"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0" dur="7000" fill="hold"/>
                                        <p:tgtEl>
                                          <p:spTgt spid="14"/>
                                        </p:tgtEl>
                                        <p:attrNameLst>
                                          <p:attrName>ppt_x</p:attrName>
                                          <p:attrName>ppt_y</p:attrName>
                                        </p:attrNameLst>
                                      </p:cBhvr>
                                      <p:rCtr x="61319" y="532"/>
                                    </p:animMotion>
                                  </p:childTnLst>
                                </p:cTn>
                              </p:par>
                              <p:par>
                                <p:cTn id="11"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2" dur="14000" fill="hold"/>
                                        <p:tgtEl>
                                          <p:spTgt spid="17"/>
                                        </p:tgtEl>
                                        <p:attrNameLst>
                                          <p:attrName>ppt_x</p:attrName>
                                          <p:attrName>ppt_y</p:attrName>
                                        </p:attrNameLst>
                                      </p:cBhvr>
                                      <p:rCtr x="-58524"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10000" fill="hold"/>
                                        <p:tgtEl>
                                          <p:spTgt spid="28"/>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968" y="3523090"/>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10317143" y="5075810"/>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87933" cy="471746"/>
            </a:xfrm>
            <a:prstGeom prst="rect">
              <a:avLst/>
            </a:prstGeom>
            <a:noFill/>
          </p:spPr>
          <p:txBody>
            <a:bodyPr wrap="none" rtlCol="0">
              <a:spAutoFit/>
            </a:bodyPr>
            <a:lstStyle/>
            <a:p>
              <a:r>
                <a:rPr lang="en-US" sz="2800" dirty="0">
                  <a:solidFill>
                    <a:schemeClr val="bg1"/>
                  </a:solidFill>
                </a:rPr>
                <a:t>D</a:t>
              </a:r>
              <a:endParaRPr lang="vi-VN" sz="2800" dirty="0">
                <a:solidFill>
                  <a:schemeClr val="bg1"/>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9674" y="4590511"/>
              <a:ext cx="512890" cy="536102"/>
            </a:xfrm>
            <a:prstGeom prst="rect">
              <a:avLst/>
            </a:prstGeom>
            <a:noFill/>
          </p:spPr>
          <p:txBody>
            <a:bodyPr wrap="none" rtlCol="0">
              <a:spAutoFit/>
            </a:bodyPr>
            <a:lstStyle/>
            <a:p>
              <a:r>
                <a:rPr lang="en-US" sz="2800" dirty="0">
                  <a:solidFill>
                    <a:schemeClr val="bg1"/>
                  </a:solidFill>
                </a:rPr>
                <a:t>b</a:t>
              </a:r>
              <a:endParaRPr lang="vi-VN" sz="2800" dirty="0">
                <a:solidFill>
                  <a:schemeClr val="bg1"/>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72068" y="4619525"/>
              <a:ext cx="536978" cy="536102"/>
            </a:xfrm>
            <a:prstGeom prst="rect">
              <a:avLst/>
            </a:prstGeom>
            <a:noFill/>
          </p:spPr>
          <p:txBody>
            <a:bodyPr wrap="none" rtlCol="0">
              <a:spAutoFit/>
            </a:bodyPr>
            <a:lstStyle/>
            <a:p>
              <a:r>
                <a:rPr lang="en-US" sz="2800" dirty="0">
                  <a:solidFill>
                    <a:schemeClr val="bg1"/>
                  </a:solidFill>
                </a:rPr>
                <a:t>A</a:t>
              </a:r>
              <a:endParaRPr lang="vi-VN" sz="2800" dirty="0">
                <a:solidFill>
                  <a:schemeClr val="bg1"/>
                </a:solidFill>
              </a:endParaRPr>
            </a:p>
          </p:txBody>
        </p:sp>
      </p:grpSp>
      <p:grpSp>
        <p:nvGrpSpPr>
          <p:cNvPr id="17" name="Group 16"/>
          <p:cNvGrpSpPr/>
          <p:nvPr/>
        </p:nvGrpSpPr>
        <p:grpSpPr>
          <a:xfrm>
            <a:off x="10134460" y="2870405"/>
            <a:ext cx="1275158" cy="1030895"/>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427988" cy="498435"/>
            </a:xfrm>
            <a:prstGeom prst="rect">
              <a:avLst/>
            </a:prstGeom>
            <a:noFill/>
          </p:spPr>
          <p:txBody>
            <a:bodyPr wrap="none" rtlCol="0">
              <a:spAutoFit/>
            </a:bodyPr>
            <a:lstStyle/>
            <a:p>
              <a:r>
                <a:rPr lang="en-US" sz="2800" dirty="0">
                  <a:solidFill>
                    <a:schemeClr val="bg1"/>
                  </a:solidFill>
                </a:rPr>
                <a:t>c</a:t>
              </a:r>
              <a:endParaRPr lang="vi-VN" sz="2800" dirty="0">
                <a:solidFill>
                  <a:schemeClr val="bg1"/>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10104555" y="4557691"/>
              <a:ext cx="513658" cy="530946"/>
            </a:xfrm>
            <a:prstGeom prst="rect">
              <a:avLst/>
            </a:prstGeom>
            <a:noFill/>
          </p:spPr>
          <p:txBody>
            <a:bodyPr wrap="none" rtlCol="0">
              <a:spAutoFit/>
            </a:bodyPr>
            <a:lstStyle/>
            <a:p>
              <a:r>
                <a:rPr lang="en-US" sz="2000" dirty="0">
                  <a:solidFill>
                    <a:schemeClr val="bg1"/>
                  </a:solidFill>
                </a:rPr>
                <a:t>c</a:t>
              </a:r>
              <a:endParaRPr lang="vi-VN" sz="2000" dirty="0">
                <a:solidFill>
                  <a:schemeClr val="bg1"/>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1434" y="1917664"/>
            <a:ext cx="942975" cy="58420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1160" y="821219"/>
            <a:ext cx="736441" cy="981921"/>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
        <p:nvSpPr>
          <p:cNvPr id="34" name="Rectangle 33"/>
          <p:cNvSpPr/>
          <p:nvPr/>
        </p:nvSpPr>
        <p:spPr>
          <a:xfrm>
            <a:off x="1559382" y="-13253"/>
            <a:ext cx="5013697" cy="3100849"/>
          </a:xfrm>
          <a:prstGeom prst="rect">
            <a:avLst/>
          </a:prstGeom>
          <a:solidFill>
            <a:schemeClr val="bg1"/>
          </a:solidFill>
        </p:spPr>
        <p:txBody>
          <a:bodyPr wrap="square">
            <a:spAutoFit/>
          </a:bodyPr>
          <a:lstStyle/>
          <a:p>
            <a:pPr eaLnBrk="1" hangingPunct="1">
              <a:spcBef>
                <a:spcPct val="50000"/>
              </a:spcBef>
            </a:pPr>
            <a:r>
              <a:rPr lang="en-US" sz="2300" b="1" dirty="0" err="1">
                <a:solidFill>
                  <a:srgbClr val="FF0000"/>
                </a:solidFill>
              </a:rPr>
              <a:t>Câu</a:t>
            </a:r>
            <a:r>
              <a:rPr lang="en-US" sz="2300" b="1" dirty="0">
                <a:solidFill>
                  <a:srgbClr val="FF0000"/>
                </a:solidFill>
              </a:rPr>
              <a:t> 3. </a:t>
            </a:r>
            <a:r>
              <a:rPr lang="en-US" altLang="en-US" sz="2300" b="1" dirty="0" err="1">
                <a:solidFill>
                  <a:srgbClr val="FF0000"/>
                </a:solidFill>
                <a:latin typeface="Times New Roman" pitchFamily="18" charset="0"/>
                <a:cs typeface="Times New Roman" pitchFamily="18" charset="0"/>
              </a:rPr>
              <a:t>Gió</a:t>
            </a:r>
            <a:r>
              <a:rPr lang="en-US" altLang="en-US" sz="2300" b="1" dirty="0">
                <a:solidFill>
                  <a:srgbClr val="FF0000"/>
                </a:solidFill>
                <a:latin typeface="Times New Roman" pitchFamily="18" charset="0"/>
                <a:cs typeface="Times New Roman" pitchFamily="18" charset="0"/>
              </a:rPr>
              <a:t> </a:t>
            </a:r>
            <a:r>
              <a:rPr lang="en-US" altLang="en-US" sz="2300" b="1" dirty="0" err="1">
                <a:solidFill>
                  <a:srgbClr val="FF0000"/>
                </a:solidFill>
                <a:latin typeface="Times New Roman" pitchFamily="18" charset="0"/>
                <a:cs typeface="Times New Roman" pitchFamily="18" charset="0"/>
              </a:rPr>
              <a:t>mùa</a:t>
            </a:r>
            <a:r>
              <a:rPr lang="en-US" altLang="en-US" sz="2300" b="1" dirty="0">
                <a:solidFill>
                  <a:srgbClr val="FF0000"/>
                </a:solidFill>
                <a:latin typeface="Times New Roman" pitchFamily="18" charset="0"/>
                <a:cs typeface="Times New Roman" pitchFamily="18" charset="0"/>
              </a:rPr>
              <a:t> </a:t>
            </a:r>
            <a:r>
              <a:rPr lang="en-US" altLang="en-US" sz="2300" b="1" dirty="0" err="1">
                <a:solidFill>
                  <a:srgbClr val="FF0000"/>
                </a:solidFill>
                <a:latin typeface="Times New Roman" pitchFamily="18" charset="0"/>
                <a:cs typeface="Times New Roman" pitchFamily="18" charset="0"/>
              </a:rPr>
              <a:t>thường</a:t>
            </a:r>
            <a:r>
              <a:rPr lang="en-US" altLang="en-US" sz="2300" b="1" dirty="0">
                <a:solidFill>
                  <a:srgbClr val="FF0000"/>
                </a:solidFill>
                <a:latin typeface="Times New Roman" pitchFamily="18" charset="0"/>
                <a:cs typeface="Times New Roman" pitchFamily="18" charset="0"/>
              </a:rPr>
              <a:t> </a:t>
            </a:r>
            <a:r>
              <a:rPr lang="en-US" altLang="en-US" sz="2300" b="1" dirty="0" err="1">
                <a:solidFill>
                  <a:srgbClr val="FF0000"/>
                </a:solidFill>
                <a:latin typeface="Times New Roman" pitchFamily="18" charset="0"/>
                <a:cs typeface="Times New Roman" pitchFamily="18" charset="0"/>
              </a:rPr>
              <a:t>có</a:t>
            </a:r>
            <a:r>
              <a:rPr lang="en-US" altLang="en-US" sz="2300" b="1" dirty="0">
                <a:solidFill>
                  <a:srgbClr val="FF0000"/>
                </a:solidFill>
                <a:latin typeface="Times New Roman" pitchFamily="18" charset="0"/>
                <a:cs typeface="Times New Roman" pitchFamily="18" charset="0"/>
              </a:rPr>
              <a:t> ở     </a:t>
            </a:r>
          </a:p>
          <a:p>
            <a:pPr algn="just" eaLnBrk="1" hangingPunct="1">
              <a:lnSpc>
                <a:spcPct val="150000"/>
              </a:lnSpc>
              <a:buClr>
                <a:schemeClr val="bg1"/>
              </a:buClr>
              <a:buFont typeface="Arial" charset="0"/>
              <a:buNone/>
            </a:pPr>
            <a:r>
              <a:rPr lang="en-US" altLang="en-US" sz="2300" b="1" dirty="0">
                <a:solidFill>
                  <a:srgbClr val="0000FF"/>
                </a:solidFill>
                <a:latin typeface="Times New Roman" pitchFamily="18" charset="0"/>
                <a:cs typeface="Times New Roman" pitchFamily="18" charset="0"/>
              </a:rPr>
              <a:t>A. </a:t>
            </a:r>
            <a:r>
              <a:rPr lang="en-US" altLang="en-US" sz="2300" b="1" dirty="0" err="1">
                <a:solidFill>
                  <a:srgbClr val="0000FF"/>
                </a:solidFill>
                <a:latin typeface="Times New Roman" pitchFamily="18" charset="0"/>
                <a:cs typeface="Times New Roman" pitchFamily="18" charset="0"/>
              </a:rPr>
              <a:t>Đới</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nóng</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và</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đới</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lạnh</a:t>
            </a:r>
            <a:r>
              <a:rPr lang="en-US" altLang="en-US" sz="2300" b="1" dirty="0">
                <a:solidFill>
                  <a:srgbClr val="0000FF"/>
                </a:solidFill>
                <a:latin typeface="Times New Roman" pitchFamily="18" charset="0"/>
                <a:cs typeface="Times New Roman" pitchFamily="18" charset="0"/>
              </a:rPr>
              <a:t>         </a:t>
            </a:r>
          </a:p>
          <a:p>
            <a:pPr algn="just" eaLnBrk="1" hangingPunct="1">
              <a:lnSpc>
                <a:spcPct val="150000"/>
              </a:lnSpc>
              <a:buClr>
                <a:schemeClr val="bg1"/>
              </a:buClr>
              <a:buFont typeface="Arial" charset="0"/>
              <a:buNone/>
            </a:pPr>
            <a:r>
              <a:rPr lang="en-US" altLang="en-US" sz="2300" b="1" dirty="0">
                <a:solidFill>
                  <a:srgbClr val="0000FF"/>
                </a:solidFill>
                <a:latin typeface="Times New Roman" pitchFamily="18" charset="0"/>
                <a:cs typeface="Times New Roman" pitchFamily="18" charset="0"/>
              </a:rPr>
              <a:t>B. </a:t>
            </a:r>
            <a:r>
              <a:rPr lang="en-US" altLang="en-US" sz="2300" b="1" dirty="0" err="1">
                <a:solidFill>
                  <a:srgbClr val="0000FF"/>
                </a:solidFill>
                <a:latin typeface="Times New Roman" pitchFamily="18" charset="0"/>
                <a:cs typeface="Times New Roman" pitchFamily="18" charset="0"/>
              </a:rPr>
              <a:t>Vùng</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ôn</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đới</a:t>
            </a:r>
            <a:endParaRPr lang="en-US" altLang="en-US" sz="2300" b="1" dirty="0">
              <a:solidFill>
                <a:srgbClr val="0000FF"/>
              </a:solidFill>
              <a:latin typeface="Times New Roman" pitchFamily="18" charset="0"/>
              <a:cs typeface="Times New Roman" pitchFamily="18" charset="0"/>
            </a:endParaRPr>
          </a:p>
          <a:p>
            <a:pPr algn="just" eaLnBrk="1" hangingPunct="1">
              <a:lnSpc>
                <a:spcPct val="150000"/>
              </a:lnSpc>
              <a:buClr>
                <a:schemeClr val="bg1"/>
              </a:buClr>
            </a:pPr>
            <a:r>
              <a:rPr lang="en-US" altLang="en-US" sz="2300" b="1" dirty="0">
                <a:solidFill>
                  <a:srgbClr val="0000FF"/>
                </a:solidFill>
                <a:latin typeface="Times New Roman" pitchFamily="18" charset="0"/>
                <a:cs typeface="Times New Roman" pitchFamily="18" charset="0"/>
              </a:rPr>
              <a:t>C. </a:t>
            </a:r>
            <a:r>
              <a:rPr lang="en-US" altLang="en-US" sz="2300" b="1" dirty="0" err="1">
                <a:solidFill>
                  <a:srgbClr val="0000FF"/>
                </a:solidFill>
                <a:latin typeface="Times New Roman" pitchFamily="18" charset="0"/>
                <a:cs typeface="Times New Roman" pitchFamily="18" charset="0"/>
              </a:rPr>
              <a:t>Đới</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nóng</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và</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một</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số</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nơi</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thuộc</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vĩ</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độ</a:t>
            </a:r>
            <a:r>
              <a:rPr lang="en-US" altLang="en-US" sz="2300" b="1" dirty="0">
                <a:solidFill>
                  <a:srgbClr val="0000FF"/>
                </a:solidFill>
                <a:latin typeface="Times New Roman" pitchFamily="18" charset="0"/>
                <a:cs typeface="Times New Roman" pitchFamily="18" charset="0"/>
              </a:rPr>
              <a:t>    </a:t>
            </a:r>
          </a:p>
          <a:p>
            <a:pPr algn="just" eaLnBrk="1" hangingPunct="1">
              <a:lnSpc>
                <a:spcPct val="150000"/>
              </a:lnSpc>
              <a:buClr>
                <a:schemeClr val="bg1"/>
              </a:buClr>
            </a:pP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trung</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bình</a:t>
            </a:r>
            <a:endParaRPr lang="en-US" altLang="en-US" sz="2300" b="1" dirty="0">
              <a:solidFill>
                <a:srgbClr val="0000FF"/>
              </a:solidFill>
              <a:latin typeface="Times New Roman" pitchFamily="18" charset="0"/>
              <a:cs typeface="Times New Roman" pitchFamily="18" charset="0"/>
            </a:endParaRPr>
          </a:p>
          <a:p>
            <a:pPr algn="just" eaLnBrk="1" hangingPunct="1">
              <a:lnSpc>
                <a:spcPct val="150000"/>
              </a:lnSpc>
              <a:buClr>
                <a:schemeClr val="bg1"/>
              </a:buClr>
            </a:pPr>
            <a:r>
              <a:rPr lang="en-US" altLang="en-US" sz="2300" b="1" dirty="0">
                <a:solidFill>
                  <a:srgbClr val="0000FF"/>
                </a:solidFill>
                <a:latin typeface="Times New Roman" pitchFamily="18" charset="0"/>
                <a:cs typeface="Times New Roman" pitchFamily="18" charset="0"/>
              </a:rPr>
              <a:t>D. </a:t>
            </a:r>
            <a:r>
              <a:rPr lang="en-US" altLang="en-US" sz="2300" b="1" dirty="0" err="1">
                <a:solidFill>
                  <a:srgbClr val="0000FF"/>
                </a:solidFill>
                <a:latin typeface="Times New Roman" pitchFamily="18" charset="0"/>
                <a:cs typeface="Times New Roman" pitchFamily="18" charset="0"/>
              </a:rPr>
              <a:t>Vùng</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nhiệt</a:t>
            </a:r>
            <a:r>
              <a:rPr lang="en-US" altLang="en-US" sz="2300" b="1" dirty="0">
                <a:solidFill>
                  <a:srgbClr val="0000FF"/>
                </a:solidFill>
                <a:latin typeface="Times New Roman" pitchFamily="18" charset="0"/>
                <a:cs typeface="Times New Roman" pitchFamily="18" charset="0"/>
              </a:rPr>
              <a:t> </a:t>
            </a:r>
            <a:r>
              <a:rPr lang="en-US" altLang="en-US" sz="2300" b="1" dirty="0" err="1">
                <a:solidFill>
                  <a:srgbClr val="0000FF"/>
                </a:solidFill>
                <a:latin typeface="Times New Roman" pitchFamily="18" charset="0"/>
                <a:cs typeface="Times New Roman" pitchFamily="18" charset="0"/>
              </a:rPr>
              <a:t>đới</a:t>
            </a:r>
            <a:endParaRPr lang="en-US" altLang="en-US" sz="23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28268276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5.55556E-7 -4.00555E-6 L -1.17031 -0.01457 " pathEditMode="relative" rAng="0" ptsTypes="AA">
                                      <p:cBhvr>
                                        <p:cTn id="6" dur="12000" fill="hold"/>
                                        <p:tgtEl>
                                          <p:spTgt spid="8"/>
                                        </p:tgtEl>
                                        <p:attrNameLst>
                                          <p:attrName>ppt_x</p:attrName>
                                          <p:attrName>ppt_y</p:attrName>
                                        </p:attrNameLst>
                                      </p:cBhvr>
                                      <p:rCtr x="-58524" y="-740"/>
                                    </p:animMotion>
                                  </p:childTnLst>
                                </p:cTn>
                              </p:par>
                              <p:par>
                                <p:cTn id="7" presetID="35" presetClass="path" presetSubtype="0" repeatCount="indefinite" accel="50000" decel="50000" fill="hold" nodeType="withEffect">
                                  <p:stCondLst>
                                    <p:cond delay="0"/>
                                  </p:stCondLst>
                                  <p:childTnLst>
                                    <p:animMotion origin="layout" path="M 1.38889E-6 -3.7037E-7 L 1.22639 0.01065 " pathEditMode="relative" rAng="0" ptsTypes="AA">
                                      <p:cBhvr>
                                        <p:cTn id="8" dur="10000" fill="hold"/>
                                        <p:tgtEl>
                                          <p:spTgt spid="11"/>
                                        </p:tgtEl>
                                        <p:attrNameLst>
                                          <p:attrName>ppt_x</p:attrName>
                                          <p:attrName>ppt_y</p:attrName>
                                        </p:attrNameLst>
                                      </p:cBhvr>
                                      <p:rCtr x="61319" y="532"/>
                                    </p:animMotion>
                                  </p:childTnLst>
                                </p:cTn>
                              </p:par>
                              <p:par>
                                <p:cTn id="9"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0" dur="7000" fill="hold"/>
                                        <p:tgtEl>
                                          <p:spTgt spid="14"/>
                                        </p:tgtEl>
                                        <p:attrNameLst>
                                          <p:attrName>ppt_x</p:attrName>
                                          <p:attrName>ppt_y</p:attrName>
                                        </p:attrNameLst>
                                      </p:cBhvr>
                                      <p:rCtr x="61319" y="532"/>
                                    </p:animMotion>
                                  </p:childTnLst>
                                </p:cTn>
                              </p:par>
                              <p:par>
                                <p:cTn id="11"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2" dur="14000" fill="hold"/>
                                        <p:tgtEl>
                                          <p:spTgt spid="17"/>
                                        </p:tgtEl>
                                        <p:attrNameLst>
                                          <p:attrName>ppt_x</p:attrName>
                                          <p:attrName>ppt_y</p:attrName>
                                        </p:attrNameLst>
                                      </p:cBhvr>
                                      <p:rCtr x="-58524"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10000" fill="hold"/>
                                        <p:tgtEl>
                                          <p:spTgt spid="28"/>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2116925"/>
            <a:ext cx="4003249" cy="2820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1" y="2083572"/>
            <a:ext cx="4385733"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724401" y="484909"/>
            <a:ext cx="2971799" cy="1191491"/>
          </a:xfrm>
          <a:prstGeom prst="rect">
            <a:avLst/>
          </a:prstGeom>
          <a:noFill/>
        </p:spPr>
        <p:txBody>
          <a:bodyPr wrap="none" lIns="91440" tIns="45720" rIns="91440" bIns="45720" numCol="1">
            <a:prstTxWarp prst="textCanDow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KHÍ QUYỂN</a:t>
            </a:r>
          </a:p>
        </p:txBody>
      </p:sp>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828800"/>
            <a:ext cx="572541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729606" y="332510"/>
            <a:ext cx="2971799" cy="1191491"/>
          </a:xfrm>
          <a:prstGeom prst="rect">
            <a:avLst/>
          </a:prstGeom>
          <a:noFill/>
        </p:spPr>
        <p:txBody>
          <a:bodyPr wrap="none" lIns="91440" tIns="45720" rIns="91440" bIns="45720" numCol="1">
            <a:prstTxWarp prst="textCanDow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NHIỆT ĐỘ</a:t>
            </a:r>
          </a:p>
        </p:txBody>
      </p:sp>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1" y="1828801"/>
            <a:ext cx="5807671" cy="412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724400" y="512618"/>
            <a:ext cx="2971799" cy="1191491"/>
          </a:xfrm>
          <a:prstGeom prst="rect">
            <a:avLst/>
          </a:prstGeom>
          <a:noFill/>
        </p:spPr>
        <p:txBody>
          <a:bodyPr wrap="none" lIns="91440" tIns="45720" rIns="91440" bIns="45720" numCol="1">
            <a:prstTxWarp prst="textCanDow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TRÁI ĐẤT</a:t>
            </a:r>
          </a:p>
        </p:txBody>
      </p:sp>
      <p:pic>
        <p:nvPicPr>
          <p:cNvPr id="10" name="Picture 4" descr="Kết quả hình ảnh cho khí quyể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95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52903" y="3113782"/>
            <a:ext cx="9172901" cy="830997"/>
          </a:xfrm>
          <a:prstGeom prst="rect">
            <a:avLst/>
          </a:prstGeom>
          <a:solidFill>
            <a:schemeClr val="bg1"/>
          </a:solid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lnSpc>
                <a:spcPct val="150000"/>
              </a:lnSpc>
            </a:pPr>
            <a:r>
              <a:rPr lang="en-US" sz="3200" b="1" dirty="0">
                <a:ln/>
                <a:solidFill>
                  <a:srgbClr val="FF0000"/>
                </a:solidFill>
                <a:latin typeface="Times New Roman" pitchFamily="18" charset="0"/>
                <a:cs typeface="Times New Roman" pitchFamily="18" charset="0"/>
              </a:rPr>
              <a:t>BÀI </a:t>
            </a:r>
            <a:r>
              <a:rPr lang="vi-VN" sz="3200" b="1" dirty="0">
                <a:ln/>
                <a:solidFill>
                  <a:srgbClr val="FF0000"/>
                </a:solidFill>
                <a:latin typeface="Times New Roman" pitchFamily="18" charset="0"/>
                <a:cs typeface="Times New Roman" pitchFamily="18" charset="0"/>
              </a:rPr>
              <a:t>9</a:t>
            </a:r>
            <a:r>
              <a:rPr lang="en-US" sz="3200" b="1" dirty="0">
                <a:ln/>
                <a:solidFill>
                  <a:srgbClr val="FF0000"/>
                </a:solidFill>
                <a:latin typeface="Times New Roman" pitchFamily="18" charset="0"/>
                <a:cs typeface="Times New Roman" pitchFamily="18" charset="0"/>
              </a:rPr>
              <a:t>: KHÍ QUYỂN. </a:t>
            </a:r>
            <a:r>
              <a:rPr lang="vi-VN" sz="3200" b="1" dirty="0">
                <a:ln/>
                <a:solidFill>
                  <a:srgbClr val="FF0000"/>
                </a:solidFill>
                <a:latin typeface="Times New Roman" pitchFamily="18" charset="0"/>
                <a:cs typeface="Times New Roman" pitchFamily="18" charset="0"/>
              </a:rPr>
              <a:t>CÁC YẾU TỐ KHÍ HẬU</a:t>
            </a:r>
            <a:endParaRPr lang="en-US" sz="3200" b="1" dirty="0">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63994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millionaire3.wav"/>
                                        </p:tgtEl>
                                      </p:cMediaNode>
                                    </p:audio>
                                  </p:sub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millionaire3.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breez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millionaire3.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breeze.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6"/>
                                        </p:tgtEl>
                                        <p:attrNameLst>
                                          <p:attrName>ppt_x</p:attrName>
                                        </p:attrNameLst>
                                      </p:cBhvr>
                                      <p:tavLst>
                                        <p:tav tm="0">
                                          <p:val>
                                            <p:strVal val="ppt_x"/>
                                          </p:val>
                                        </p:tav>
                                        <p:tav tm="100000">
                                          <p:val>
                                            <p:strVal val="ppt_x"/>
                                          </p:val>
                                        </p:tav>
                                      </p:tavLst>
                                    </p:anim>
                                    <p:anim calcmode="lin" valueType="num">
                                      <p:cBhvr additive="base">
                                        <p:cTn id="47" dur="500"/>
                                        <p:tgtEl>
                                          <p:spTgt spid="6"/>
                                        </p:tgtEl>
                                        <p:attrNameLst>
                                          <p:attrName>ppt_y</p:attrName>
                                        </p:attrNameLst>
                                      </p:cBhvr>
                                      <p:tavLst>
                                        <p:tav tm="0">
                                          <p:val>
                                            <p:strVal val="ppt_y"/>
                                          </p:val>
                                        </p:tav>
                                        <p:tav tm="100000">
                                          <p:val>
                                            <p:strVal val="1+ppt_h/2"/>
                                          </p:val>
                                        </p:tav>
                                      </p:tavLst>
                                    </p:anim>
                                    <p:set>
                                      <p:cBhvr>
                                        <p:cTn id="48" dur="1" fill="hold">
                                          <p:stCondLst>
                                            <p:cond delay="499"/>
                                          </p:stCondLst>
                                        </p:cTn>
                                        <p:tgtEl>
                                          <p:spTgt spid="6"/>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7"/>
                                        </p:tgtEl>
                                        <p:attrNameLst>
                                          <p:attrName>ppt_x</p:attrName>
                                        </p:attrNameLst>
                                      </p:cBhvr>
                                      <p:tavLst>
                                        <p:tav tm="0">
                                          <p:val>
                                            <p:strVal val="ppt_x"/>
                                          </p:val>
                                        </p:tav>
                                        <p:tav tm="100000">
                                          <p:val>
                                            <p:strVal val="ppt_x"/>
                                          </p:val>
                                        </p:tav>
                                      </p:tavLst>
                                    </p:anim>
                                    <p:anim calcmode="lin" valueType="num">
                                      <p:cBhvr additive="base">
                                        <p:cTn id="51" dur="500"/>
                                        <p:tgtEl>
                                          <p:spTgt spid="7"/>
                                        </p:tgtEl>
                                        <p:attrNameLst>
                                          <p:attrName>ppt_y</p:attrName>
                                        </p:attrNameLst>
                                      </p:cBhvr>
                                      <p:tavLst>
                                        <p:tav tm="0">
                                          <p:val>
                                            <p:strVal val="ppt_y"/>
                                          </p:val>
                                        </p:tav>
                                        <p:tav tm="100000">
                                          <p:val>
                                            <p:strVal val="1+ppt_h/2"/>
                                          </p:val>
                                        </p:tav>
                                      </p:tavLst>
                                    </p:anim>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millionaire3.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breeze.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8"/>
                                        </p:tgtEl>
                                        <p:attrNameLst>
                                          <p:attrName>ppt_x</p:attrName>
                                        </p:attrNameLst>
                                      </p:cBhvr>
                                      <p:tavLst>
                                        <p:tav tm="0">
                                          <p:val>
                                            <p:strVal val="ppt_x"/>
                                          </p:val>
                                        </p:tav>
                                        <p:tav tm="100000">
                                          <p:val>
                                            <p:strVal val="ppt_x"/>
                                          </p:val>
                                        </p:tav>
                                      </p:tavLst>
                                    </p:anim>
                                    <p:anim calcmode="lin" valueType="num">
                                      <p:cBhvr additive="base">
                                        <p:cTn id="70" dur="500"/>
                                        <p:tgtEl>
                                          <p:spTgt spid="8"/>
                                        </p:tgtEl>
                                        <p:attrNameLst>
                                          <p:attrName>ppt_y</p:attrName>
                                        </p:attrNameLst>
                                      </p:cBhvr>
                                      <p:tavLst>
                                        <p:tav tm="0">
                                          <p:val>
                                            <p:strVal val="ppt_y"/>
                                          </p:val>
                                        </p:tav>
                                        <p:tav tm="100000">
                                          <p:val>
                                            <p:strVal val="1+ppt_h/2"/>
                                          </p:val>
                                        </p:tav>
                                      </p:tavLst>
                                    </p:anim>
                                    <p:set>
                                      <p:cBhvr>
                                        <p:cTn id="71" dur="1" fill="hold">
                                          <p:stCondLst>
                                            <p:cond delay="499"/>
                                          </p:stCondLst>
                                        </p:cTn>
                                        <p:tgtEl>
                                          <p:spTgt spid="8"/>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9"/>
                                        </p:tgtEl>
                                        <p:attrNameLst>
                                          <p:attrName>ppt_x</p:attrName>
                                        </p:attrNameLst>
                                      </p:cBhvr>
                                      <p:tavLst>
                                        <p:tav tm="0">
                                          <p:val>
                                            <p:strVal val="ppt_x"/>
                                          </p:val>
                                        </p:tav>
                                        <p:tav tm="100000">
                                          <p:val>
                                            <p:strVal val="ppt_x"/>
                                          </p:val>
                                        </p:tav>
                                      </p:tavLst>
                                    </p:anim>
                                    <p:anim calcmode="lin" valueType="num">
                                      <p:cBhvr additive="base">
                                        <p:cTn id="74" dur="500"/>
                                        <p:tgtEl>
                                          <p:spTgt spid="9"/>
                                        </p:tgtEl>
                                        <p:attrNameLst>
                                          <p:attrName>ppt_y</p:attrName>
                                        </p:attrNameLst>
                                      </p:cBhvr>
                                      <p:tavLst>
                                        <p:tav tm="0">
                                          <p:val>
                                            <p:strVal val="ppt_y"/>
                                          </p:val>
                                        </p:tav>
                                        <p:tav tm="100000">
                                          <p:val>
                                            <p:strVal val="1+ppt_h/2"/>
                                          </p:val>
                                        </p:tav>
                                      </p:tavLst>
                                    </p:anim>
                                    <p:set>
                                      <p:cBhvr>
                                        <p:cTn id="75" dur="1" fill="hold">
                                          <p:stCondLst>
                                            <p:cond delay="499"/>
                                          </p:stCondLst>
                                        </p:cTn>
                                        <p:tgtEl>
                                          <p:spTgt spid="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2" name="millionaire3.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968" y="3523090"/>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12296039" y="3367895"/>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87933" cy="471746"/>
            </a:xfrm>
            <a:prstGeom prst="rect">
              <a:avLst/>
            </a:prstGeom>
            <a:noFill/>
          </p:spPr>
          <p:txBody>
            <a:bodyPr wrap="none" rtlCol="0">
              <a:spAutoFit/>
            </a:bodyPr>
            <a:lstStyle/>
            <a:p>
              <a:r>
                <a:rPr lang="en-US" sz="2800" dirty="0">
                  <a:solidFill>
                    <a:schemeClr val="bg1"/>
                  </a:solidFill>
                </a:rPr>
                <a:t>D</a:t>
              </a:r>
              <a:endParaRPr lang="vi-VN" sz="2800" dirty="0">
                <a:solidFill>
                  <a:schemeClr val="bg1"/>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3106" y="4590511"/>
              <a:ext cx="519458" cy="536102"/>
            </a:xfrm>
            <a:prstGeom prst="rect">
              <a:avLst/>
            </a:prstGeom>
            <a:noFill/>
          </p:spPr>
          <p:txBody>
            <a:bodyPr wrap="none" rtlCol="0">
              <a:spAutoFit/>
            </a:bodyPr>
            <a:lstStyle/>
            <a:p>
              <a:r>
                <a:rPr lang="en-US" sz="2800" dirty="0">
                  <a:solidFill>
                    <a:schemeClr val="bg1"/>
                  </a:solidFill>
                </a:rPr>
                <a:t>B</a:t>
              </a:r>
              <a:endParaRPr lang="vi-VN" sz="2800" dirty="0">
                <a:solidFill>
                  <a:schemeClr val="bg1"/>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72068" y="4619525"/>
              <a:ext cx="536978" cy="536102"/>
            </a:xfrm>
            <a:prstGeom prst="rect">
              <a:avLst/>
            </a:prstGeom>
            <a:noFill/>
          </p:spPr>
          <p:txBody>
            <a:bodyPr wrap="none" rtlCol="0">
              <a:spAutoFit/>
            </a:bodyPr>
            <a:lstStyle/>
            <a:p>
              <a:r>
                <a:rPr lang="en-US" sz="2800" dirty="0">
                  <a:solidFill>
                    <a:schemeClr val="bg1"/>
                  </a:solidFill>
                </a:rPr>
                <a:t>A</a:t>
              </a:r>
              <a:endParaRPr lang="vi-VN" sz="2800" dirty="0">
                <a:solidFill>
                  <a:schemeClr val="bg1"/>
                </a:solidFill>
              </a:endParaRPr>
            </a:p>
          </p:txBody>
        </p:sp>
      </p:grpSp>
      <p:grpSp>
        <p:nvGrpSpPr>
          <p:cNvPr id="17" name="Group 16"/>
          <p:cNvGrpSpPr/>
          <p:nvPr/>
        </p:nvGrpSpPr>
        <p:grpSpPr>
          <a:xfrm>
            <a:off x="12403185" y="5385283"/>
            <a:ext cx="1275158" cy="1030895"/>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482961" cy="498435"/>
            </a:xfrm>
            <a:prstGeom prst="rect">
              <a:avLst/>
            </a:prstGeom>
            <a:noFill/>
          </p:spPr>
          <p:txBody>
            <a:bodyPr wrap="none" rtlCol="0">
              <a:spAutoFit/>
            </a:bodyPr>
            <a:lstStyle/>
            <a:p>
              <a:r>
                <a:rPr lang="en-US" sz="2800" dirty="0">
                  <a:solidFill>
                    <a:schemeClr val="bg1"/>
                  </a:solidFill>
                </a:rPr>
                <a:t>C</a:t>
              </a:r>
              <a:endParaRPr lang="vi-VN" sz="2800" dirty="0">
                <a:solidFill>
                  <a:schemeClr val="bg1"/>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10051281" y="4557691"/>
              <a:ext cx="566932" cy="530946"/>
            </a:xfrm>
            <a:prstGeom prst="rect">
              <a:avLst/>
            </a:prstGeom>
            <a:noFill/>
          </p:spPr>
          <p:txBody>
            <a:bodyPr wrap="none" rtlCol="0">
              <a:spAutoFit/>
            </a:bodyPr>
            <a:lstStyle/>
            <a:p>
              <a:r>
                <a:rPr lang="en-US" sz="2000" dirty="0">
                  <a:solidFill>
                    <a:schemeClr val="bg1"/>
                  </a:solidFill>
                </a:rPr>
                <a:t>C</a:t>
              </a:r>
              <a:endParaRPr lang="vi-VN" sz="2000" dirty="0">
                <a:solidFill>
                  <a:schemeClr val="bg1"/>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1434" y="1917664"/>
            <a:ext cx="942975" cy="584200"/>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
        <p:nvSpPr>
          <p:cNvPr id="34" name="Rectangle 33"/>
          <p:cNvSpPr/>
          <p:nvPr/>
        </p:nvSpPr>
        <p:spPr>
          <a:xfrm>
            <a:off x="1524002" y="-41887"/>
            <a:ext cx="7226789" cy="2862322"/>
          </a:xfrm>
          <a:prstGeom prst="rect">
            <a:avLst/>
          </a:prstGeom>
          <a:noFill/>
        </p:spPr>
        <p:txBody>
          <a:bodyPr wrap="square">
            <a:spAutoFit/>
          </a:bodyPr>
          <a:lstStyle/>
          <a:p>
            <a:pPr algn="just">
              <a:lnSpc>
                <a:spcPct val="150000"/>
              </a:lnSpc>
            </a:pPr>
            <a:r>
              <a:rPr lang="en-US" sz="2400" b="1" dirty="0" err="1">
                <a:solidFill>
                  <a:srgbClr val="FF0000"/>
                </a:solidFill>
              </a:rPr>
              <a:t>Câu</a:t>
            </a:r>
            <a:r>
              <a:rPr lang="en-US" sz="2400" b="1" dirty="0">
                <a:solidFill>
                  <a:srgbClr val="FF0000"/>
                </a:solidFill>
              </a:rPr>
              <a:t> 4. </a:t>
            </a:r>
            <a:r>
              <a:rPr lang="en-US" sz="2400" b="1" dirty="0" err="1">
                <a:solidFill>
                  <a:srgbClr val="FF0000"/>
                </a:solidFill>
              </a:rPr>
              <a:t>Về</a:t>
            </a:r>
            <a:r>
              <a:rPr lang="en-US" sz="2400" b="1" dirty="0">
                <a:solidFill>
                  <a:srgbClr val="FF0000"/>
                </a:solidFill>
              </a:rPr>
              <a:t> </a:t>
            </a:r>
            <a:r>
              <a:rPr lang="en-US" sz="2400" b="1" dirty="0" err="1">
                <a:solidFill>
                  <a:srgbClr val="FF0000"/>
                </a:solidFill>
              </a:rPr>
              <a:t>mùa</a:t>
            </a:r>
            <a:r>
              <a:rPr lang="en-US" sz="2400" b="1" dirty="0">
                <a:solidFill>
                  <a:srgbClr val="FF0000"/>
                </a:solidFill>
              </a:rPr>
              <a:t> </a:t>
            </a:r>
            <a:r>
              <a:rPr lang="en-US" sz="2400" b="1" dirty="0" err="1">
                <a:solidFill>
                  <a:srgbClr val="FF0000"/>
                </a:solidFill>
              </a:rPr>
              <a:t>đông</a:t>
            </a:r>
            <a:r>
              <a:rPr lang="en-US" sz="2400" b="1" dirty="0">
                <a:solidFill>
                  <a:srgbClr val="FF0000"/>
                </a:solidFill>
              </a:rPr>
              <a:t> </a:t>
            </a:r>
            <a:r>
              <a:rPr lang="en-US" sz="2400" b="1" dirty="0" err="1">
                <a:solidFill>
                  <a:srgbClr val="FF0000"/>
                </a:solidFill>
              </a:rPr>
              <a:t>gió</a:t>
            </a:r>
            <a:r>
              <a:rPr lang="en-US" sz="2400" b="1" dirty="0">
                <a:solidFill>
                  <a:srgbClr val="FF0000"/>
                </a:solidFill>
              </a:rPr>
              <a:t> </a:t>
            </a:r>
            <a:r>
              <a:rPr lang="en-US" sz="2400" b="1" dirty="0" err="1">
                <a:solidFill>
                  <a:srgbClr val="FF0000"/>
                </a:solidFill>
              </a:rPr>
              <a:t>mùa</a:t>
            </a:r>
            <a:r>
              <a:rPr lang="en-US" sz="2400" b="1" dirty="0">
                <a:solidFill>
                  <a:srgbClr val="FF0000"/>
                </a:solidFill>
              </a:rPr>
              <a:t> ở </a:t>
            </a:r>
            <a:r>
              <a:rPr lang="en-US" sz="2400" b="1" dirty="0" err="1">
                <a:solidFill>
                  <a:srgbClr val="FF0000"/>
                </a:solidFill>
              </a:rPr>
              <a:t>Bắc</a:t>
            </a:r>
            <a:r>
              <a:rPr lang="en-US" sz="2400" b="1" dirty="0">
                <a:solidFill>
                  <a:srgbClr val="FF0000"/>
                </a:solidFill>
              </a:rPr>
              <a:t> </a:t>
            </a:r>
            <a:r>
              <a:rPr lang="en-US" sz="2400" b="1" dirty="0" err="1">
                <a:solidFill>
                  <a:srgbClr val="FF0000"/>
                </a:solidFill>
              </a:rPr>
              <a:t>bán</a:t>
            </a:r>
            <a:r>
              <a:rPr lang="en-US" sz="2400" b="1" dirty="0">
                <a:solidFill>
                  <a:srgbClr val="FF0000"/>
                </a:solidFill>
              </a:rPr>
              <a:t> </a:t>
            </a:r>
            <a:r>
              <a:rPr lang="en-US" sz="2400" b="1" dirty="0" err="1">
                <a:solidFill>
                  <a:srgbClr val="FF0000"/>
                </a:solidFill>
              </a:rPr>
              <a:t>cầu</a:t>
            </a:r>
            <a:r>
              <a:rPr lang="en-US" sz="2400" b="1" dirty="0">
                <a:solidFill>
                  <a:srgbClr val="FF0000"/>
                </a:solidFill>
              </a:rPr>
              <a:t> </a:t>
            </a:r>
            <a:r>
              <a:rPr lang="en-US" sz="2400" b="1" dirty="0" err="1">
                <a:solidFill>
                  <a:srgbClr val="FF0000"/>
                </a:solidFill>
              </a:rPr>
              <a:t>có</a:t>
            </a:r>
            <a:r>
              <a:rPr lang="en-US" sz="2400" b="1" dirty="0">
                <a:solidFill>
                  <a:srgbClr val="FF0000"/>
                </a:solidFill>
              </a:rPr>
              <a:t> </a:t>
            </a:r>
            <a:r>
              <a:rPr lang="en-US" sz="2400" b="1" dirty="0" err="1">
                <a:solidFill>
                  <a:srgbClr val="FF0000"/>
                </a:solidFill>
              </a:rPr>
              <a:t>hướng</a:t>
            </a:r>
            <a:endParaRPr lang="en-US" sz="2400" b="1" dirty="0"/>
          </a:p>
          <a:p>
            <a:pPr algn="just" eaLnBrk="1" hangingPunct="1">
              <a:lnSpc>
                <a:spcPct val="150000"/>
              </a:lnSpc>
              <a:buClr>
                <a:schemeClr val="bg1"/>
              </a:buClr>
              <a:buFont typeface="Arial" charset="0"/>
              <a:buNone/>
            </a:pPr>
            <a:r>
              <a:rPr lang="en-US" altLang="en-US" sz="2400" b="1" dirty="0">
                <a:solidFill>
                  <a:srgbClr val="0000FF"/>
                </a:solidFill>
                <a:latin typeface="Times New Roman" pitchFamily="18" charset="0"/>
                <a:cs typeface="Times New Roman" pitchFamily="18" charset="0"/>
              </a:rPr>
              <a:t>A. </a:t>
            </a:r>
            <a:r>
              <a:rPr lang="en-US" altLang="en-US" sz="2400" b="1" dirty="0" err="1">
                <a:solidFill>
                  <a:srgbClr val="0000FF"/>
                </a:solidFill>
                <a:latin typeface="Times New Roman" pitchFamily="18" charset="0"/>
                <a:cs typeface="Times New Roman" pitchFamily="18" charset="0"/>
              </a:rPr>
              <a:t>Tây</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Bắc</a:t>
            </a:r>
            <a:r>
              <a:rPr lang="en-US" altLang="en-US" sz="2400" b="1" dirty="0">
                <a:solidFill>
                  <a:srgbClr val="0000FF"/>
                </a:solidFill>
                <a:latin typeface="Times New Roman" pitchFamily="18" charset="0"/>
                <a:cs typeface="Times New Roman" pitchFamily="18" charset="0"/>
              </a:rPr>
              <a:t> - </a:t>
            </a:r>
            <a:r>
              <a:rPr lang="en-US" altLang="en-US" sz="2400" b="1" dirty="0" err="1">
                <a:solidFill>
                  <a:srgbClr val="0000FF"/>
                </a:solidFill>
                <a:latin typeface="Times New Roman" pitchFamily="18" charset="0"/>
                <a:cs typeface="Times New Roman" pitchFamily="18" charset="0"/>
              </a:rPr>
              <a:t>Đông</a:t>
            </a:r>
            <a:r>
              <a:rPr lang="en-US" altLang="en-US" sz="2400" b="1" dirty="0">
                <a:solidFill>
                  <a:srgbClr val="0000FF"/>
                </a:solidFill>
                <a:latin typeface="Times New Roman" pitchFamily="18" charset="0"/>
                <a:cs typeface="Times New Roman" pitchFamily="18" charset="0"/>
              </a:rPr>
              <a:t> Nam</a:t>
            </a:r>
          </a:p>
          <a:p>
            <a:pPr algn="just" eaLnBrk="1" hangingPunct="1">
              <a:lnSpc>
                <a:spcPct val="150000"/>
              </a:lnSpc>
              <a:buClr>
                <a:schemeClr val="bg1"/>
              </a:buClr>
              <a:buFont typeface="Arial" charset="0"/>
              <a:buNone/>
            </a:pPr>
            <a:r>
              <a:rPr lang="en-US" altLang="en-US" sz="2400" b="1" dirty="0">
                <a:solidFill>
                  <a:srgbClr val="0000FF"/>
                </a:solidFill>
                <a:latin typeface="Times New Roman" pitchFamily="18" charset="0"/>
                <a:cs typeface="Times New Roman" pitchFamily="18" charset="0"/>
              </a:rPr>
              <a:t>B. </a:t>
            </a:r>
            <a:r>
              <a:rPr lang="en-US" altLang="en-US" sz="2400" b="1" dirty="0" err="1">
                <a:solidFill>
                  <a:srgbClr val="0000FF"/>
                </a:solidFill>
                <a:latin typeface="Times New Roman" pitchFamily="18" charset="0"/>
                <a:cs typeface="Times New Roman" pitchFamily="18" charset="0"/>
              </a:rPr>
              <a:t>Đông</a:t>
            </a:r>
            <a:r>
              <a:rPr lang="en-US" altLang="en-US" sz="2400" b="1" dirty="0">
                <a:solidFill>
                  <a:srgbClr val="0000FF"/>
                </a:solidFill>
                <a:latin typeface="Times New Roman" pitchFamily="18" charset="0"/>
                <a:cs typeface="Times New Roman" pitchFamily="18" charset="0"/>
              </a:rPr>
              <a:t> Nam - </a:t>
            </a:r>
            <a:r>
              <a:rPr lang="en-US" altLang="en-US" sz="2400" b="1" dirty="0" err="1">
                <a:solidFill>
                  <a:srgbClr val="0000FF"/>
                </a:solidFill>
                <a:latin typeface="Times New Roman" pitchFamily="18" charset="0"/>
                <a:cs typeface="Times New Roman" pitchFamily="18" charset="0"/>
              </a:rPr>
              <a:t>Tây</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Bắc</a:t>
            </a:r>
            <a:r>
              <a:rPr lang="en-US" altLang="en-US" sz="2400" b="1" dirty="0">
                <a:solidFill>
                  <a:srgbClr val="0000FF"/>
                </a:solidFill>
                <a:latin typeface="Times New Roman" pitchFamily="18" charset="0"/>
                <a:cs typeface="Times New Roman" pitchFamily="18" charset="0"/>
              </a:rPr>
              <a:t> </a:t>
            </a:r>
          </a:p>
          <a:p>
            <a:pPr algn="just" eaLnBrk="1" hangingPunct="1">
              <a:lnSpc>
                <a:spcPct val="150000"/>
              </a:lnSpc>
              <a:buClr>
                <a:schemeClr val="bg1"/>
              </a:buClr>
            </a:pPr>
            <a:r>
              <a:rPr lang="en-US" altLang="en-US" sz="2400" b="1" dirty="0">
                <a:solidFill>
                  <a:srgbClr val="0000FF"/>
                </a:solidFill>
                <a:latin typeface="Times New Roman" pitchFamily="18" charset="0"/>
                <a:cs typeface="Times New Roman" pitchFamily="18" charset="0"/>
              </a:rPr>
              <a:t>C. </a:t>
            </a:r>
            <a:r>
              <a:rPr lang="en-US" altLang="en-US" sz="2400" b="1" dirty="0" err="1">
                <a:solidFill>
                  <a:srgbClr val="0000FF"/>
                </a:solidFill>
                <a:latin typeface="Times New Roman" pitchFamily="18" charset="0"/>
                <a:cs typeface="Times New Roman" pitchFamily="18" charset="0"/>
              </a:rPr>
              <a:t>Đông</a:t>
            </a:r>
            <a:r>
              <a:rPr lang="en-US" altLang="en-US" sz="2400" b="1" dirty="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Bắc</a:t>
            </a:r>
            <a:r>
              <a:rPr lang="en-US" altLang="en-US" sz="2400" b="1" dirty="0">
                <a:solidFill>
                  <a:srgbClr val="0000FF"/>
                </a:solidFill>
                <a:latin typeface="Times New Roman" pitchFamily="18" charset="0"/>
                <a:cs typeface="Times New Roman" pitchFamily="18" charset="0"/>
              </a:rPr>
              <a:t> </a:t>
            </a:r>
          </a:p>
          <a:p>
            <a:pPr algn="just" eaLnBrk="1" hangingPunct="1">
              <a:lnSpc>
                <a:spcPct val="150000"/>
              </a:lnSpc>
              <a:buClr>
                <a:schemeClr val="bg1"/>
              </a:buClr>
            </a:pPr>
            <a:r>
              <a:rPr lang="en-US" altLang="en-US" sz="2400" b="1" dirty="0">
                <a:solidFill>
                  <a:srgbClr val="0000FF"/>
                </a:solidFill>
                <a:latin typeface="Times New Roman" pitchFamily="18" charset="0"/>
                <a:cs typeface="Times New Roman" pitchFamily="18" charset="0"/>
              </a:rPr>
              <a:t>D. </a:t>
            </a:r>
            <a:r>
              <a:rPr lang="en-US" altLang="en-US" sz="2400" b="1" dirty="0" err="1">
                <a:solidFill>
                  <a:srgbClr val="0000FF"/>
                </a:solidFill>
                <a:latin typeface="Times New Roman" pitchFamily="18" charset="0"/>
                <a:cs typeface="Times New Roman" pitchFamily="18" charset="0"/>
              </a:rPr>
              <a:t>Đông</a:t>
            </a:r>
            <a:r>
              <a:rPr lang="en-US" altLang="en-US" sz="2400" b="1" dirty="0">
                <a:solidFill>
                  <a:srgbClr val="0000FF"/>
                </a:solidFill>
                <a:latin typeface="Times New Roman" pitchFamily="18" charset="0"/>
                <a:cs typeface="Times New Roman" pitchFamily="18" charset="0"/>
              </a:rPr>
              <a:t> Nam</a:t>
            </a:r>
            <a:endParaRPr lang="en-US" sz="2400" b="1" dirty="0"/>
          </a:p>
        </p:txBody>
      </p:sp>
    </p:spTree>
    <p:extLst>
      <p:ext uri="{BB962C8B-B14F-4D97-AF65-F5344CB8AC3E}">
        <p14:creationId xmlns:p14="http://schemas.microsoft.com/office/powerpoint/2010/main" val="396546308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5.55556E-7 -4.00555E-6 L -1.17031 -0.01457 " pathEditMode="relative" rAng="0" ptsTypes="AA">
                                      <p:cBhvr>
                                        <p:cTn id="6" dur="12000" fill="hold"/>
                                        <p:tgtEl>
                                          <p:spTgt spid="8"/>
                                        </p:tgtEl>
                                        <p:attrNameLst>
                                          <p:attrName>ppt_x</p:attrName>
                                          <p:attrName>ppt_y</p:attrName>
                                        </p:attrNameLst>
                                      </p:cBhvr>
                                      <p:rCtr x="-58524" y="-740"/>
                                    </p:animMotion>
                                  </p:childTnLst>
                                </p:cTn>
                              </p:par>
                              <p:par>
                                <p:cTn id="7" presetID="35" presetClass="path" presetSubtype="0" repeatCount="indefinite" accel="50000" decel="50000" fill="hold" nodeType="withEffect">
                                  <p:stCondLst>
                                    <p:cond delay="0"/>
                                  </p:stCondLst>
                                  <p:childTnLst>
                                    <p:animMotion origin="layout" path="M 1.38889E-6 -3.7037E-7 L 1.22639 0.01065 " pathEditMode="relative" rAng="0" ptsTypes="AA">
                                      <p:cBhvr>
                                        <p:cTn id="8" dur="10000" fill="hold"/>
                                        <p:tgtEl>
                                          <p:spTgt spid="11"/>
                                        </p:tgtEl>
                                        <p:attrNameLst>
                                          <p:attrName>ppt_x</p:attrName>
                                          <p:attrName>ppt_y</p:attrName>
                                        </p:attrNameLst>
                                      </p:cBhvr>
                                      <p:rCtr x="61319" y="532"/>
                                    </p:animMotion>
                                  </p:childTnLst>
                                </p:cTn>
                              </p:par>
                              <p:par>
                                <p:cTn id="9"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0" dur="7000" fill="hold"/>
                                        <p:tgtEl>
                                          <p:spTgt spid="14"/>
                                        </p:tgtEl>
                                        <p:attrNameLst>
                                          <p:attrName>ppt_x</p:attrName>
                                          <p:attrName>ppt_y</p:attrName>
                                        </p:attrNameLst>
                                      </p:cBhvr>
                                      <p:rCtr x="61319" y="532"/>
                                    </p:animMotion>
                                  </p:childTnLst>
                                </p:cTn>
                              </p:par>
                              <p:par>
                                <p:cTn id="11"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2" dur="14000" fill="hold"/>
                                        <p:tgtEl>
                                          <p:spTgt spid="17"/>
                                        </p:tgtEl>
                                        <p:attrNameLst>
                                          <p:attrName>ppt_x</p:attrName>
                                          <p:attrName>ppt_y</p:attrName>
                                        </p:attrNameLst>
                                      </p:cBhvr>
                                      <p:rCtr x="-58524"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10000" fill="hold"/>
                                        <p:tgtEl>
                                          <p:spTgt spid="28"/>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968" y="3523090"/>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8121462" y="5425335"/>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57100" cy="471746"/>
            </a:xfrm>
            <a:prstGeom prst="rect">
              <a:avLst/>
            </a:prstGeom>
            <a:noFill/>
          </p:spPr>
          <p:txBody>
            <a:bodyPr wrap="none" rtlCol="0">
              <a:spAutoFit/>
            </a:bodyPr>
            <a:lstStyle/>
            <a:p>
              <a:r>
                <a:rPr lang="en-US" sz="2800" dirty="0">
                  <a:solidFill>
                    <a:schemeClr val="bg1"/>
                  </a:solidFill>
                </a:rPr>
                <a:t>B</a:t>
              </a:r>
              <a:endParaRPr lang="vi-VN" sz="2800" dirty="0">
                <a:solidFill>
                  <a:schemeClr val="bg1"/>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9674" y="4590511"/>
              <a:ext cx="512890" cy="536102"/>
            </a:xfrm>
            <a:prstGeom prst="rect">
              <a:avLst/>
            </a:prstGeom>
            <a:noFill/>
          </p:spPr>
          <p:txBody>
            <a:bodyPr wrap="none" rtlCol="0">
              <a:spAutoFit/>
            </a:bodyPr>
            <a:lstStyle/>
            <a:p>
              <a:r>
                <a:rPr lang="en-US" sz="2800" dirty="0">
                  <a:solidFill>
                    <a:schemeClr val="bg1"/>
                  </a:solidFill>
                </a:rPr>
                <a:t>C</a:t>
              </a:r>
              <a:endParaRPr lang="vi-VN" sz="2800" dirty="0">
                <a:solidFill>
                  <a:schemeClr val="bg1"/>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54548" y="4619525"/>
              <a:ext cx="554498" cy="536102"/>
            </a:xfrm>
            <a:prstGeom prst="rect">
              <a:avLst/>
            </a:prstGeom>
            <a:noFill/>
          </p:spPr>
          <p:txBody>
            <a:bodyPr wrap="none" rtlCol="0">
              <a:spAutoFit/>
            </a:bodyPr>
            <a:lstStyle/>
            <a:p>
              <a:r>
                <a:rPr lang="en-US" sz="2800" dirty="0">
                  <a:solidFill>
                    <a:schemeClr val="bg1"/>
                  </a:solidFill>
                </a:rPr>
                <a:t>D</a:t>
              </a:r>
              <a:endParaRPr lang="vi-VN" sz="2800" dirty="0">
                <a:solidFill>
                  <a:schemeClr val="bg1"/>
                </a:solidFill>
              </a:endParaRPr>
            </a:p>
          </p:txBody>
        </p:sp>
      </p:grpSp>
      <p:grpSp>
        <p:nvGrpSpPr>
          <p:cNvPr id="17" name="Group 16"/>
          <p:cNvGrpSpPr/>
          <p:nvPr/>
        </p:nvGrpSpPr>
        <p:grpSpPr>
          <a:xfrm>
            <a:off x="8890834" y="3523090"/>
            <a:ext cx="1275158" cy="1030895"/>
            <a:chOff x="9540552" y="4420621"/>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a:off x="9989405" y="4665786"/>
              <a:ext cx="515538" cy="498435"/>
            </a:xfrm>
            <a:prstGeom prst="rect">
              <a:avLst/>
            </a:prstGeom>
            <a:noFill/>
          </p:spPr>
          <p:txBody>
            <a:bodyPr wrap="none" rtlCol="0">
              <a:spAutoFit/>
            </a:bodyPr>
            <a:lstStyle/>
            <a:p>
              <a:r>
                <a:rPr lang="en-US" sz="2800" dirty="0">
                  <a:solidFill>
                    <a:schemeClr val="bg1"/>
                  </a:solidFill>
                </a:rPr>
                <a:t>A</a:t>
              </a:r>
              <a:endParaRPr lang="vi-VN" sz="2800" dirty="0">
                <a:solidFill>
                  <a:schemeClr val="bg1"/>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10020440" y="4557691"/>
              <a:ext cx="597772" cy="530946"/>
            </a:xfrm>
            <a:prstGeom prst="rect">
              <a:avLst/>
            </a:prstGeom>
            <a:noFill/>
          </p:spPr>
          <p:txBody>
            <a:bodyPr wrap="none" rtlCol="0">
              <a:spAutoFit/>
            </a:bodyPr>
            <a:lstStyle/>
            <a:p>
              <a:r>
                <a:rPr lang="en-US" sz="2000" dirty="0">
                  <a:solidFill>
                    <a:schemeClr val="bg1"/>
                  </a:solidFill>
                </a:rPr>
                <a:t>A</a:t>
              </a:r>
              <a:endParaRPr lang="vi-VN" sz="2000" dirty="0">
                <a:solidFill>
                  <a:schemeClr val="bg1"/>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81864" y="3136900"/>
            <a:ext cx="942975" cy="584200"/>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
        <p:nvSpPr>
          <p:cNvPr id="34" name="Rectangle 33"/>
          <p:cNvSpPr/>
          <p:nvPr/>
        </p:nvSpPr>
        <p:spPr>
          <a:xfrm>
            <a:off x="1468866" y="-119268"/>
            <a:ext cx="6176960" cy="3037113"/>
          </a:xfrm>
          <a:prstGeom prst="rect">
            <a:avLst/>
          </a:prstGeom>
          <a:noFill/>
        </p:spPr>
        <p:txBody>
          <a:bodyPr wrap="square">
            <a:spAutoFit/>
          </a:bodyPr>
          <a:lstStyle/>
          <a:p>
            <a:pPr algn="just">
              <a:lnSpc>
                <a:spcPct val="120000"/>
              </a:lnSpc>
            </a:pPr>
            <a:r>
              <a:rPr lang="en-US" sz="2300" b="1" dirty="0" err="1">
                <a:solidFill>
                  <a:srgbClr val="7030A0"/>
                </a:solidFill>
              </a:rPr>
              <a:t>Câu</a:t>
            </a:r>
            <a:r>
              <a:rPr lang="en-US" sz="2300" b="1" dirty="0">
                <a:solidFill>
                  <a:srgbClr val="7030A0"/>
                </a:solidFill>
              </a:rPr>
              <a:t> 5. </a:t>
            </a:r>
            <a:r>
              <a:rPr lang="en-US" sz="2300" b="1" dirty="0" err="1">
                <a:solidFill>
                  <a:srgbClr val="FF0000"/>
                </a:solidFill>
              </a:rPr>
              <a:t>Nhận</a:t>
            </a:r>
            <a:r>
              <a:rPr lang="en-US" sz="2300" b="1" dirty="0">
                <a:solidFill>
                  <a:srgbClr val="FF0000"/>
                </a:solidFill>
              </a:rPr>
              <a:t> </a:t>
            </a:r>
            <a:r>
              <a:rPr lang="en-US" sz="2300" b="1" dirty="0" err="1">
                <a:solidFill>
                  <a:srgbClr val="FF0000"/>
                </a:solidFill>
              </a:rPr>
              <a:t>định</a:t>
            </a:r>
            <a:r>
              <a:rPr lang="en-US" sz="2300" b="1" dirty="0">
                <a:solidFill>
                  <a:srgbClr val="FF0000"/>
                </a:solidFill>
              </a:rPr>
              <a:t> </a:t>
            </a:r>
            <a:r>
              <a:rPr lang="en-US" sz="2300" b="1" dirty="0" err="1">
                <a:solidFill>
                  <a:srgbClr val="FF0000"/>
                </a:solidFill>
              </a:rPr>
              <a:t>nào</a:t>
            </a:r>
            <a:r>
              <a:rPr lang="en-US" sz="2300" b="1" dirty="0">
                <a:solidFill>
                  <a:srgbClr val="FF0000"/>
                </a:solidFill>
              </a:rPr>
              <a:t> </a:t>
            </a:r>
            <a:r>
              <a:rPr lang="en-US" sz="2300" b="1" dirty="0" err="1">
                <a:solidFill>
                  <a:srgbClr val="FF0000"/>
                </a:solidFill>
              </a:rPr>
              <a:t>dưới</a:t>
            </a:r>
            <a:r>
              <a:rPr lang="en-US" sz="2300" b="1" dirty="0">
                <a:solidFill>
                  <a:srgbClr val="FF0000"/>
                </a:solidFill>
              </a:rPr>
              <a:t> </a:t>
            </a:r>
            <a:r>
              <a:rPr lang="en-US" sz="2300" b="1" dirty="0" err="1">
                <a:solidFill>
                  <a:srgbClr val="FF0000"/>
                </a:solidFill>
              </a:rPr>
              <a:t>đây</a:t>
            </a:r>
            <a:r>
              <a:rPr lang="en-US" sz="2300" b="1" dirty="0">
                <a:solidFill>
                  <a:srgbClr val="FF0000"/>
                </a:solidFill>
              </a:rPr>
              <a:t> </a:t>
            </a:r>
            <a:r>
              <a:rPr lang="en-US" sz="2300" b="1" i="1" dirty="0" err="1">
                <a:solidFill>
                  <a:srgbClr val="FF0000"/>
                </a:solidFill>
              </a:rPr>
              <a:t>chưa</a:t>
            </a:r>
            <a:r>
              <a:rPr lang="en-US" sz="2300" b="1" i="1" dirty="0">
                <a:solidFill>
                  <a:srgbClr val="FF0000"/>
                </a:solidFill>
              </a:rPr>
              <a:t> </a:t>
            </a:r>
            <a:r>
              <a:rPr lang="en-US" sz="2300" b="1" i="1" dirty="0" err="1">
                <a:solidFill>
                  <a:srgbClr val="FF0000"/>
                </a:solidFill>
              </a:rPr>
              <a:t>chính</a:t>
            </a:r>
            <a:r>
              <a:rPr lang="en-US" sz="2300" b="1" i="1" dirty="0">
                <a:solidFill>
                  <a:srgbClr val="FF0000"/>
                </a:solidFill>
              </a:rPr>
              <a:t> </a:t>
            </a:r>
            <a:r>
              <a:rPr lang="en-US" sz="2300" b="1" i="1" dirty="0" err="1">
                <a:solidFill>
                  <a:srgbClr val="FF0000"/>
                </a:solidFill>
              </a:rPr>
              <a:t>xác</a:t>
            </a:r>
            <a:r>
              <a:rPr lang="vi-VN" sz="2300" b="1" dirty="0">
                <a:solidFill>
                  <a:srgbClr val="FF0000"/>
                </a:solidFill>
              </a:rPr>
              <a:t> ?</a:t>
            </a:r>
            <a:r>
              <a:rPr lang="en-US" sz="2300" b="1" dirty="0">
                <a:solidFill>
                  <a:srgbClr val="FF0000"/>
                </a:solidFill>
              </a:rPr>
              <a:t> </a:t>
            </a:r>
          </a:p>
          <a:p>
            <a:pPr algn="just">
              <a:lnSpc>
                <a:spcPct val="120000"/>
              </a:lnSpc>
            </a:pPr>
            <a:r>
              <a:rPr lang="en-US" sz="2300" b="1" dirty="0"/>
              <a:t>A. </a:t>
            </a:r>
            <a:r>
              <a:rPr lang="en-US" sz="2300" b="1" dirty="0" err="1"/>
              <a:t>Các</a:t>
            </a:r>
            <a:r>
              <a:rPr lang="en-US" sz="2300" b="1" dirty="0"/>
              <a:t> </a:t>
            </a:r>
            <a:r>
              <a:rPr lang="en-US" sz="2300" b="1" dirty="0" err="1"/>
              <a:t>đai</a:t>
            </a:r>
            <a:r>
              <a:rPr lang="en-US" sz="2300" b="1" dirty="0"/>
              <a:t> </a:t>
            </a:r>
            <a:r>
              <a:rPr lang="en-US" sz="2300" b="1" dirty="0" err="1"/>
              <a:t>khí</a:t>
            </a:r>
            <a:r>
              <a:rPr lang="en-US" sz="2300" b="1" dirty="0"/>
              <a:t> </a:t>
            </a:r>
            <a:r>
              <a:rPr lang="en-US" sz="2300" b="1" dirty="0" err="1"/>
              <a:t>áp</a:t>
            </a:r>
            <a:r>
              <a:rPr lang="en-US" sz="2300" b="1" dirty="0"/>
              <a:t> </a:t>
            </a:r>
            <a:r>
              <a:rPr lang="en-US" sz="2300" b="1" dirty="0" err="1"/>
              <a:t>phân</a:t>
            </a:r>
            <a:r>
              <a:rPr lang="en-US" sz="2300" b="1" dirty="0"/>
              <a:t> </a:t>
            </a:r>
            <a:r>
              <a:rPr lang="en-US" sz="2300" b="1" dirty="0" err="1"/>
              <a:t>bố</a:t>
            </a:r>
            <a:r>
              <a:rPr lang="en-US" sz="2300" b="1" dirty="0"/>
              <a:t> </a:t>
            </a:r>
            <a:r>
              <a:rPr lang="en-US" sz="2300" b="1" dirty="0" err="1"/>
              <a:t>liên</a:t>
            </a:r>
            <a:r>
              <a:rPr lang="en-US" sz="2300" b="1" dirty="0"/>
              <a:t> </a:t>
            </a:r>
            <a:r>
              <a:rPr lang="en-US" sz="2300" b="1" dirty="0" err="1"/>
              <a:t>tục</a:t>
            </a:r>
            <a:r>
              <a:rPr lang="en-US" sz="2300" b="1" dirty="0"/>
              <a:t> </a:t>
            </a:r>
            <a:r>
              <a:rPr lang="en-US" sz="2300" b="1" dirty="0" err="1"/>
              <a:t>theo</a:t>
            </a:r>
            <a:r>
              <a:rPr lang="en-US" sz="2300" b="1" dirty="0"/>
              <a:t> </a:t>
            </a:r>
            <a:r>
              <a:rPr lang="en-US" sz="2300" b="1" dirty="0" err="1"/>
              <a:t>các</a:t>
            </a:r>
            <a:r>
              <a:rPr lang="en-US" sz="2300" b="1" dirty="0"/>
              <a:t>   </a:t>
            </a:r>
          </a:p>
          <a:p>
            <a:pPr algn="just">
              <a:lnSpc>
                <a:spcPct val="120000"/>
              </a:lnSpc>
            </a:pPr>
            <a:r>
              <a:rPr lang="en-US" sz="2300" b="1" dirty="0"/>
              <a:t>     </a:t>
            </a:r>
            <a:r>
              <a:rPr lang="en-US" sz="2300" b="1" dirty="0" err="1"/>
              <a:t>đường</a:t>
            </a:r>
            <a:r>
              <a:rPr lang="en-US" sz="2300" b="1" dirty="0"/>
              <a:t> </a:t>
            </a:r>
            <a:r>
              <a:rPr lang="en-US" sz="2300" b="1" dirty="0" err="1"/>
              <a:t>vĩ</a:t>
            </a:r>
            <a:r>
              <a:rPr lang="en-US" sz="2300" b="1" dirty="0"/>
              <a:t> </a:t>
            </a:r>
            <a:r>
              <a:rPr lang="en-US" sz="2300" b="1" dirty="0" err="1"/>
              <a:t>tuyến</a:t>
            </a:r>
            <a:r>
              <a:rPr lang="en-US" sz="2300" b="1" dirty="0"/>
              <a:t>   </a:t>
            </a:r>
          </a:p>
          <a:p>
            <a:pPr algn="just">
              <a:lnSpc>
                <a:spcPct val="120000"/>
              </a:lnSpc>
            </a:pPr>
            <a:r>
              <a:rPr lang="en-US" sz="2300" b="1" dirty="0"/>
              <a:t>B. </a:t>
            </a:r>
            <a:r>
              <a:rPr lang="en-US" sz="2300" b="1" dirty="0" err="1"/>
              <a:t>Trên</a:t>
            </a:r>
            <a:r>
              <a:rPr lang="en-US" sz="2300" b="1" dirty="0"/>
              <a:t> </a:t>
            </a:r>
            <a:r>
              <a:rPr lang="en-US" sz="2300" b="1" dirty="0" err="1"/>
              <a:t>Trái</a:t>
            </a:r>
            <a:r>
              <a:rPr lang="en-US" sz="2300" b="1" dirty="0"/>
              <a:t> </a:t>
            </a:r>
            <a:r>
              <a:rPr lang="en-US" sz="2300" b="1" dirty="0" err="1"/>
              <a:t>Đất</a:t>
            </a:r>
            <a:r>
              <a:rPr lang="en-US" sz="2300" b="1" dirty="0"/>
              <a:t> </a:t>
            </a:r>
            <a:r>
              <a:rPr lang="en-US" sz="2300" b="1" dirty="0" err="1"/>
              <a:t>có</a:t>
            </a:r>
            <a:r>
              <a:rPr lang="en-US" sz="2300" b="1" dirty="0"/>
              <a:t> 7 </a:t>
            </a:r>
            <a:r>
              <a:rPr lang="en-US" sz="2300" b="1" dirty="0" err="1"/>
              <a:t>đai</a:t>
            </a:r>
            <a:r>
              <a:rPr lang="en-US" sz="2300" b="1" dirty="0"/>
              <a:t> </a:t>
            </a:r>
            <a:r>
              <a:rPr lang="en-US" sz="2300" b="1" dirty="0" err="1"/>
              <a:t>khí</a:t>
            </a:r>
            <a:r>
              <a:rPr lang="en-US" sz="2300" b="1" dirty="0"/>
              <a:t> </a:t>
            </a:r>
            <a:r>
              <a:rPr lang="en-US" sz="2300" b="1" dirty="0" err="1"/>
              <a:t>áp</a:t>
            </a:r>
            <a:r>
              <a:rPr lang="en-US" sz="2300" b="1" dirty="0"/>
              <a:t> </a:t>
            </a:r>
            <a:r>
              <a:rPr lang="en-US" sz="2300" b="1" dirty="0" err="1"/>
              <a:t>chính</a:t>
            </a:r>
            <a:r>
              <a:rPr lang="en-US" sz="2300" b="1" dirty="0"/>
              <a:t> </a:t>
            </a:r>
          </a:p>
          <a:p>
            <a:pPr algn="just">
              <a:lnSpc>
                <a:spcPct val="120000"/>
              </a:lnSpc>
            </a:pPr>
            <a:r>
              <a:rPr lang="en-US" sz="2300" b="1" dirty="0"/>
              <a:t>C. </a:t>
            </a:r>
            <a:r>
              <a:rPr lang="en-US" sz="2300" b="1" dirty="0" err="1"/>
              <a:t>Hai</a:t>
            </a:r>
            <a:r>
              <a:rPr lang="en-US" sz="2300" b="1" dirty="0"/>
              <a:t> </a:t>
            </a:r>
            <a:r>
              <a:rPr lang="en-US" sz="2300" b="1" dirty="0" err="1"/>
              <a:t>đai</a:t>
            </a:r>
            <a:r>
              <a:rPr lang="en-US" sz="2300" b="1" dirty="0"/>
              <a:t> </a:t>
            </a:r>
            <a:r>
              <a:rPr lang="en-US" sz="2300" b="1" dirty="0" err="1"/>
              <a:t>áp</a:t>
            </a:r>
            <a:r>
              <a:rPr lang="en-US" sz="2300" b="1" dirty="0"/>
              <a:t> </a:t>
            </a:r>
            <a:r>
              <a:rPr lang="en-US" sz="2300" b="1" dirty="0" err="1"/>
              <a:t>cao</a:t>
            </a:r>
            <a:r>
              <a:rPr lang="en-US" sz="2300" b="1" dirty="0"/>
              <a:t> </a:t>
            </a:r>
            <a:r>
              <a:rPr lang="en-US" sz="2300" b="1" dirty="0" err="1"/>
              <a:t>được</a:t>
            </a:r>
            <a:r>
              <a:rPr lang="en-US" sz="2300" b="1" dirty="0"/>
              <a:t> </a:t>
            </a:r>
            <a:r>
              <a:rPr lang="en-US" sz="2300" b="1" dirty="0" err="1"/>
              <a:t>ngăn</a:t>
            </a:r>
            <a:r>
              <a:rPr lang="en-US" sz="2300" b="1" dirty="0"/>
              <a:t> </a:t>
            </a:r>
            <a:r>
              <a:rPr lang="en-US" sz="2300" b="1" dirty="0" err="1"/>
              <a:t>cách</a:t>
            </a:r>
            <a:r>
              <a:rPr lang="en-US" sz="2300" b="1" dirty="0"/>
              <a:t> </a:t>
            </a:r>
            <a:r>
              <a:rPr lang="en-US" sz="2300" b="1" dirty="0" err="1"/>
              <a:t>với</a:t>
            </a:r>
            <a:r>
              <a:rPr lang="en-US" sz="2300" b="1" dirty="0"/>
              <a:t> </a:t>
            </a:r>
            <a:r>
              <a:rPr lang="en-US" sz="2300" b="1" dirty="0" err="1"/>
              <a:t>nhau</a:t>
            </a:r>
            <a:r>
              <a:rPr lang="en-US" sz="2300" b="1" dirty="0"/>
              <a:t> </a:t>
            </a:r>
            <a:r>
              <a:rPr lang="en-US" sz="2300" b="1" dirty="0" err="1"/>
              <a:t>bởi</a:t>
            </a:r>
            <a:r>
              <a:rPr lang="en-US" sz="2300" b="1" dirty="0"/>
              <a:t> 1 </a:t>
            </a:r>
            <a:r>
              <a:rPr lang="en-US" sz="2300" b="1" dirty="0" err="1"/>
              <a:t>đai</a:t>
            </a:r>
            <a:r>
              <a:rPr lang="en-US" sz="2300" b="1" dirty="0"/>
              <a:t> </a:t>
            </a:r>
            <a:r>
              <a:rPr lang="en-US" sz="2300" b="1" dirty="0" err="1"/>
              <a:t>áp</a:t>
            </a:r>
            <a:r>
              <a:rPr lang="en-US" sz="2300" b="1" dirty="0"/>
              <a:t> </a:t>
            </a:r>
            <a:r>
              <a:rPr lang="en-US" sz="2300" b="1" dirty="0" err="1"/>
              <a:t>thấp</a:t>
            </a:r>
            <a:r>
              <a:rPr lang="en-US" sz="2300" b="1" dirty="0"/>
              <a:t>  </a:t>
            </a:r>
          </a:p>
          <a:p>
            <a:pPr algn="just">
              <a:lnSpc>
                <a:spcPct val="120000"/>
              </a:lnSpc>
            </a:pPr>
            <a:r>
              <a:rPr lang="en-US" sz="2300" b="1" dirty="0"/>
              <a:t>D. </a:t>
            </a:r>
            <a:r>
              <a:rPr lang="en-US" sz="2300" b="1" dirty="0" err="1"/>
              <a:t>Gió</a:t>
            </a:r>
            <a:r>
              <a:rPr lang="en-US" sz="2300" b="1" dirty="0"/>
              <a:t> </a:t>
            </a:r>
            <a:r>
              <a:rPr lang="en-US" sz="2300" b="1" dirty="0" err="1"/>
              <a:t>thường</a:t>
            </a:r>
            <a:r>
              <a:rPr lang="en-US" sz="2300" b="1" dirty="0"/>
              <a:t> </a:t>
            </a:r>
            <a:r>
              <a:rPr lang="en-US" sz="2300" b="1" dirty="0" err="1"/>
              <a:t>xuất</a:t>
            </a:r>
            <a:r>
              <a:rPr lang="en-US" sz="2300" b="1" dirty="0"/>
              <a:t> </a:t>
            </a:r>
            <a:r>
              <a:rPr lang="en-US" sz="2300" b="1" dirty="0" err="1"/>
              <a:t>phát</a:t>
            </a:r>
            <a:r>
              <a:rPr lang="en-US" sz="2300" b="1" dirty="0"/>
              <a:t> </a:t>
            </a:r>
            <a:r>
              <a:rPr lang="en-US" sz="2300" b="1" dirty="0" err="1"/>
              <a:t>từ</a:t>
            </a:r>
            <a:r>
              <a:rPr lang="en-US" sz="2300" b="1" dirty="0"/>
              <a:t> </a:t>
            </a:r>
            <a:r>
              <a:rPr lang="en-US" sz="2300" b="1" dirty="0" err="1"/>
              <a:t>các</a:t>
            </a:r>
            <a:r>
              <a:rPr lang="en-US" sz="2300" b="1" dirty="0"/>
              <a:t> </a:t>
            </a:r>
            <a:r>
              <a:rPr lang="en-US" sz="2300" b="1" dirty="0" err="1"/>
              <a:t>áp</a:t>
            </a:r>
            <a:r>
              <a:rPr lang="en-US" sz="2300" b="1" dirty="0"/>
              <a:t> </a:t>
            </a:r>
            <a:r>
              <a:rPr lang="en-US" sz="2300" b="1" dirty="0" err="1"/>
              <a:t>cao</a:t>
            </a:r>
            <a:r>
              <a:rPr lang="en-US" sz="2300" b="1" dirty="0"/>
              <a:t> </a:t>
            </a:r>
          </a:p>
        </p:txBody>
      </p:sp>
    </p:spTree>
    <p:extLst>
      <p:ext uri="{BB962C8B-B14F-4D97-AF65-F5344CB8AC3E}">
        <p14:creationId xmlns:p14="http://schemas.microsoft.com/office/powerpoint/2010/main" val="140067382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5.55556E-7 -4.00555E-6 L -1.17031 -0.01457 " pathEditMode="relative" rAng="0" ptsTypes="AA">
                                      <p:cBhvr>
                                        <p:cTn id="6" dur="12000" fill="hold"/>
                                        <p:tgtEl>
                                          <p:spTgt spid="8"/>
                                        </p:tgtEl>
                                        <p:attrNameLst>
                                          <p:attrName>ppt_x</p:attrName>
                                          <p:attrName>ppt_y</p:attrName>
                                        </p:attrNameLst>
                                      </p:cBhvr>
                                      <p:rCtr x="-58524" y="-740"/>
                                    </p:animMotion>
                                  </p:childTnLst>
                                </p:cTn>
                              </p:par>
                              <p:par>
                                <p:cTn id="7" presetID="35" presetClass="path" presetSubtype="0" repeatCount="indefinite" accel="50000" decel="50000" fill="hold" nodeType="withEffect">
                                  <p:stCondLst>
                                    <p:cond delay="0"/>
                                  </p:stCondLst>
                                  <p:childTnLst>
                                    <p:animMotion origin="layout" path="M 1.38889E-6 -3.7037E-7 L 1.22639 0.01065 " pathEditMode="relative" rAng="0" ptsTypes="AA">
                                      <p:cBhvr>
                                        <p:cTn id="8" dur="10000" fill="hold"/>
                                        <p:tgtEl>
                                          <p:spTgt spid="11"/>
                                        </p:tgtEl>
                                        <p:attrNameLst>
                                          <p:attrName>ppt_x</p:attrName>
                                          <p:attrName>ppt_y</p:attrName>
                                        </p:attrNameLst>
                                      </p:cBhvr>
                                      <p:rCtr x="61319" y="532"/>
                                    </p:animMotion>
                                  </p:childTnLst>
                                </p:cTn>
                              </p:par>
                              <p:par>
                                <p:cTn id="9"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0" dur="7000" fill="hold"/>
                                        <p:tgtEl>
                                          <p:spTgt spid="14"/>
                                        </p:tgtEl>
                                        <p:attrNameLst>
                                          <p:attrName>ppt_x</p:attrName>
                                          <p:attrName>ppt_y</p:attrName>
                                        </p:attrNameLst>
                                      </p:cBhvr>
                                      <p:rCtr x="61319" y="532"/>
                                    </p:animMotion>
                                  </p:childTnLst>
                                </p:cTn>
                              </p:par>
                              <p:par>
                                <p:cTn id="11"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2" dur="14000" fill="hold"/>
                                        <p:tgtEl>
                                          <p:spTgt spid="17"/>
                                        </p:tgtEl>
                                        <p:attrNameLst>
                                          <p:attrName>ppt_x</p:attrName>
                                          <p:attrName>ppt_y</p:attrName>
                                        </p:attrNameLst>
                                      </p:cBhvr>
                                      <p:rCtr x="-58524"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10000" fill="hold"/>
                                        <p:tgtEl>
                                          <p:spTgt spid="28"/>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501864"/>
            <a:ext cx="9144000" cy="43815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26" y="2445485"/>
            <a:ext cx="276225" cy="345440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3601436"/>
            <a:ext cx="2945423" cy="3286739"/>
          </a:xfrm>
          <a:prstGeom prst="rect">
            <a:avLst/>
          </a:prstGeom>
        </p:spPr>
      </p:pic>
      <p:sp>
        <p:nvSpPr>
          <p:cNvPr id="5" name="Rectangle 12"/>
          <p:cNvSpPr/>
          <p:nvPr/>
        </p:nvSpPr>
        <p:spPr>
          <a:xfrm>
            <a:off x="1524000" y="-25400"/>
            <a:ext cx="9144000" cy="325120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333801">
                <a:moveTo>
                  <a:pt x="0" y="0"/>
                </a:moveTo>
                <a:lnTo>
                  <a:pt x="9144000" y="0"/>
                </a:lnTo>
                <a:lnTo>
                  <a:pt x="9144000" y="2780928"/>
                </a:lnTo>
                <a:cubicBezTo>
                  <a:pt x="8248650" y="2774702"/>
                  <a:pt x="7296150" y="3339976"/>
                  <a:pt x="6400800" y="3333750"/>
                </a:cubicBezTo>
                <a:cubicBezTo>
                  <a:pt x="5518150" y="3282950"/>
                  <a:pt x="6502400" y="2813050"/>
                  <a:pt x="5619750" y="2762250"/>
                </a:cubicBezTo>
                <a:cubicBezTo>
                  <a:pt x="4679950" y="2762250"/>
                  <a:pt x="3225800" y="2952750"/>
                  <a:pt x="2286000" y="2952750"/>
                </a:cubicBezTo>
                <a:lnTo>
                  <a:pt x="0" y="278092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6581" y="4202364"/>
            <a:ext cx="1862193" cy="18621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52940" y="3586836"/>
            <a:ext cx="252413" cy="56832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4217" y="3062547"/>
            <a:ext cx="1713785" cy="382434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142" y="3036036"/>
            <a:ext cx="504825" cy="11366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932" y="1196838"/>
            <a:ext cx="1773789" cy="3567897"/>
          </a:xfrm>
          <a:prstGeom prst="rect">
            <a:avLst/>
          </a:prstGeom>
        </p:spPr>
      </p:pic>
      <p:grpSp>
        <p:nvGrpSpPr>
          <p:cNvPr id="8" name="Group 7"/>
          <p:cNvGrpSpPr/>
          <p:nvPr/>
        </p:nvGrpSpPr>
        <p:grpSpPr>
          <a:xfrm>
            <a:off x="12296039" y="3367895"/>
            <a:ext cx="1347302" cy="1089217"/>
            <a:chOff x="9540552" y="4420621"/>
            <a:chExt cx="1619672" cy="98206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a:off x="10094177" y="4633824"/>
              <a:ext cx="487933" cy="471746"/>
            </a:xfrm>
            <a:prstGeom prst="rect">
              <a:avLst/>
            </a:prstGeom>
            <a:noFill/>
          </p:spPr>
          <p:txBody>
            <a:bodyPr wrap="none" rtlCol="0">
              <a:spAutoFit/>
            </a:bodyPr>
            <a:lstStyle/>
            <a:p>
              <a:r>
                <a:rPr lang="en-US" sz="2800" dirty="0">
                  <a:solidFill>
                    <a:schemeClr val="bg1"/>
                  </a:solidFill>
                </a:rPr>
                <a:t>D</a:t>
              </a:r>
              <a:endParaRPr lang="vi-VN" sz="2800" dirty="0">
                <a:solidFill>
                  <a:schemeClr val="bg1"/>
                </a:solidFill>
              </a:endParaRPr>
            </a:p>
          </p:txBody>
        </p:sp>
      </p:grpSp>
      <p:grpSp>
        <p:nvGrpSpPr>
          <p:cNvPr id="11" name="Group 10"/>
          <p:cNvGrpSpPr/>
          <p:nvPr/>
        </p:nvGrpSpPr>
        <p:grpSpPr>
          <a:xfrm flipH="1">
            <a:off x="-1337964" y="3901300"/>
            <a:ext cx="1185564" cy="958463"/>
            <a:chOff x="9540552" y="4420621"/>
            <a:chExt cx="1619672" cy="982061"/>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a:off x="10059674" y="4590511"/>
              <a:ext cx="512890" cy="536102"/>
            </a:xfrm>
            <a:prstGeom prst="rect">
              <a:avLst/>
            </a:prstGeom>
            <a:noFill/>
          </p:spPr>
          <p:txBody>
            <a:bodyPr wrap="none" rtlCol="0">
              <a:spAutoFit/>
            </a:bodyPr>
            <a:lstStyle/>
            <a:p>
              <a:r>
                <a:rPr lang="en-US" sz="2800" dirty="0">
                  <a:solidFill>
                    <a:schemeClr val="bg1"/>
                  </a:solidFill>
                </a:rPr>
                <a:t>C</a:t>
              </a:r>
              <a:endParaRPr lang="vi-VN" sz="2800" dirty="0">
                <a:solidFill>
                  <a:schemeClr val="bg1"/>
                </a:solidFill>
              </a:endParaRPr>
            </a:p>
          </p:txBody>
        </p:sp>
      </p:grpSp>
      <p:grpSp>
        <p:nvGrpSpPr>
          <p:cNvPr id="14" name="Group 13"/>
          <p:cNvGrpSpPr/>
          <p:nvPr/>
        </p:nvGrpSpPr>
        <p:grpSpPr>
          <a:xfrm flipH="1">
            <a:off x="-1524000" y="5448515"/>
            <a:ext cx="1185564" cy="958463"/>
            <a:chOff x="9540552" y="4420621"/>
            <a:chExt cx="1619672" cy="982061"/>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a:off x="10072068" y="4619525"/>
              <a:ext cx="536978" cy="536102"/>
            </a:xfrm>
            <a:prstGeom prst="rect">
              <a:avLst/>
            </a:prstGeom>
            <a:noFill/>
          </p:spPr>
          <p:txBody>
            <a:bodyPr wrap="none" rtlCol="0">
              <a:spAutoFit/>
            </a:bodyPr>
            <a:lstStyle/>
            <a:p>
              <a:r>
                <a:rPr lang="en-US" sz="2800" dirty="0">
                  <a:solidFill>
                    <a:schemeClr val="bg1"/>
                  </a:solidFill>
                </a:rPr>
                <a:t>A</a:t>
              </a:r>
              <a:endParaRPr lang="vi-VN" sz="2800" dirty="0">
                <a:solidFill>
                  <a:schemeClr val="bg1"/>
                </a:solidFill>
              </a:endParaRPr>
            </a:p>
          </p:txBody>
        </p:sp>
      </p:grpSp>
      <p:grpSp>
        <p:nvGrpSpPr>
          <p:cNvPr id="17" name="Group 16"/>
          <p:cNvGrpSpPr/>
          <p:nvPr/>
        </p:nvGrpSpPr>
        <p:grpSpPr>
          <a:xfrm>
            <a:off x="8479145" y="4440339"/>
            <a:ext cx="1275158" cy="1030895"/>
            <a:chOff x="11496126" y="4393015"/>
            <a:chExt cx="1619672" cy="982061"/>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96126" y="4393015"/>
              <a:ext cx="1619672" cy="982061"/>
            </a:xfrm>
            <a:prstGeom prst="rect">
              <a:avLst/>
            </a:prstGeom>
          </p:spPr>
        </p:pic>
        <p:sp>
          <p:nvSpPr>
            <p:cNvPr id="19" name="TextBox 18"/>
            <p:cNvSpPr txBox="1"/>
            <p:nvPr/>
          </p:nvSpPr>
          <p:spPr>
            <a:xfrm>
              <a:off x="12064482" y="4633358"/>
              <a:ext cx="482961" cy="498435"/>
            </a:xfrm>
            <a:prstGeom prst="rect">
              <a:avLst/>
            </a:prstGeom>
            <a:noFill/>
          </p:spPr>
          <p:txBody>
            <a:bodyPr wrap="none" rtlCol="0">
              <a:spAutoFit/>
            </a:bodyPr>
            <a:lstStyle/>
            <a:p>
              <a:r>
                <a:rPr lang="en-US" sz="2800" dirty="0">
                  <a:solidFill>
                    <a:schemeClr val="bg1"/>
                  </a:solidFill>
                </a:rPr>
                <a:t>B</a:t>
              </a:r>
              <a:endParaRPr lang="vi-VN" sz="2800" dirty="0">
                <a:solidFill>
                  <a:schemeClr val="bg1"/>
                </a:solidFill>
              </a:endParaRPr>
            </a:p>
          </p:txBody>
        </p: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92" y="908805"/>
            <a:ext cx="3169658" cy="2153741"/>
          </a:xfrm>
          <a:prstGeom prst="rect">
            <a:avLst/>
          </a:prstGeom>
        </p:spPr>
      </p:pic>
      <p:grpSp>
        <p:nvGrpSpPr>
          <p:cNvPr id="21" name="Group 20"/>
          <p:cNvGrpSpPr/>
          <p:nvPr/>
        </p:nvGrpSpPr>
        <p:grpSpPr>
          <a:xfrm flipH="1">
            <a:off x="8323170" y="451185"/>
            <a:ext cx="926003" cy="740061"/>
            <a:chOff x="9540552" y="4420621"/>
            <a:chExt cx="1619672" cy="982061"/>
          </a:xfrm>
        </p:grpSpPr>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a:off x="10051281" y="4557691"/>
              <a:ext cx="566932" cy="530946"/>
            </a:xfrm>
            <a:prstGeom prst="rect">
              <a:avLst/>
            </a:prstGeom>
            <a:noFill/>
          </p:spPr>
          <p:txBody>
            <a:bodyPr wrap="none" rtlCol="0">
              <a:spAutoFit/>
            </a:bodyPr>
            <a:lstStyle/>
            <a:p>
              <a:r>
                <a:rPr lang="en-US" sz="2000" dirty="0">
                  <a:solidFill>
                    <a:schemeClr val="bg1"/>
                  </a:solidFill>
                </a:rPr>
                <a:t>B</a:t>
              </a:r>
              <a:endParaRPr lang="vi-VN" sz="2000" dirty="0">
                <a:solidFill>
                  <a:schemeClr val="bg1"/>
                </a:solidFill>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6445" y="4352664"/>
            <a:ext cx="202748" cy="25355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3429000"/>
            <a:ext cx="276225" cy="345440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1434" y="1917664"/>
            <a:ext cx="942975" cy="584200"/>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8171" y="2072253"/>
            <a:ext cx="660243" cy="880324"/>
          </a:xfrm>
          <a:prstGeom prst="rect">
            <a:avLst/>
          </a:prstGeom>
        </p:spPr>
      </p:pic>
      <p:sp>
        <p:nvSpPr>
          <p:cNvPr id="34" name="Rectangle 33"/>
          <p:cNvSpPr/>
          <p:nvPr/>
        </p:nvSpPr>
        <p:spPr>
          <a:xfrm>
            <a:off x="1457095" y="-157608"/>
            <a:ext cx="6801679" cy="2862322"/>
          </a:xfrm>
          <a:prstGeom prst="rect">
            <a:avLst/>
          </a:prstGeom>
          <a:noFill/>
        </p:spPr>
        <p:txBody>
          <a:bodyPr wrap="square">
            <a:spAutoFit/>
          </a:bodyPr>
          <a:lstStyle/>
          <a:p>
            <a:pPr algn="just">
              <a:lnSpc>
                <a:spcPct val="150000"/>
              </a:lnSpc>
            </a:pPr>
            <a:r>
              <a:rPr lang="en-US" sz="2400" b="1" dirty="0" err="1">
                <a:solidFill>
                  <a:srgbClr val="FF0000"/>
                </a:solidFill>
              </a:rPr>
              <a:t>Câu</a:t>
            </a:r>
            <a:r>
              <a:rPr lang="en-US" sz="2400" b="1" dirty="0">
                <a:solidFill>
                  <a:srgbClr val="FF0000"/>
                </a:solidFill>
              </a:rPr>
              <a:t> 6.  </a:t>
            </a:r>
            <a:r>
              <a:rPr lang="en-US" sz="2400" b="1" dirty="0" err="1">
                <a:solidFill>
                  <a:srgbClr val="990033"/>
                </a:solidFill>
              </a:rPr>
              <a:t>Khi</a:t>
            </a:r>
            <a:r>
              <a:rPr lang="en-US" sz="2400" b="1" dirty="0">
                <a:solidFill>
                  <a:srgbClr val="990033"/>
                </a:solidFill>
              </a:rPr>
              <a:t> </a:t>
            </a:r>
            <a:r>
              <a:rPr lang="en-US" sz="2400" b="1" dirty="0" err="1">
                <a:solidFill>
                  <a:srgbClr val="990033"/>
                </a:solidFill>
              </a:rPr>
              <a:t>nhiệt</a:t>
            </a:r>
            <a:r>
              <a:rPr lang="en-US" sz="2400" b="1" dirty="0">
                <a:solidFill>
                  <a:srgbClr val="990033"/>
                </a:solidFill>
              </a:rPr>
              <a:t> </a:t>
            </a:r>
            <a:r>
              <a:rPr lang="en-US" sz="2400" b="1" dirty="0" err="1">
                <a:solidFill>
                  <a:srgbClr val="990033"/>
                </a:solidFill>
              </a:rPr>
              <a:t>độ</a:t>
            </a:r>
            <a:r>
              <a:rPr lang="en-US" sz="2400" b="1" dirty="0">
                <a:solidFill>
                  <a:srgbClr val="990033"/>
                </a:solidFill>
              </a:rPr>
              <a:t> </a:t>
            </a:r>
            <a:r>
              <a:rPr lang="en-US" sz="2400" b="1" dirty="0" err="1">
                <a:solidFill>
                  <a:srgbClr val="990033"/>
                </a:solidFill>
              </a:rPr>
              <a:t>tăng</a:t>
            </a:r>
            <a:r>
              <a:rPr lang="en-US" sz="2400" b="1" dirty="0">
                <a:solidFill>
                  <a:srgbClr val="990033"/>
                </a:solidFill>
              </a:rPr>
              <a:t> </a:t>
            </a:r>
            <a:r>
              <a:rPr lang="en-US" sz="2400" b="1" dirty="0" err="1">
                <a:solidFill>
                  <a:srgbClr val="990033"/>
                </a:solidFill>
              </a:rPr>
              <a:t>thì</a:t>
            </a:r>
            <a:r>
              <a:rPr lang="en-US" sz="2400" b="1" dirty="0">
                <a:solidFill>
                  <a:srgbClr val="990033"/>
                </a:solidFill>
              </a:rPr>
              <a:t>:</a:t>
            </a:r>
          </a:p>
          <a:p>
            <a:pPr algn="just">
              <a:lnSpc>
                <a:spcPct val="150000"/>
              </a:lnSpc>
              <a:buFontTx/>
              <a:buNone/>
            </a:pPr>
            <a:r>
              <a:rPr lang="en-US" sz="2400" b="1" dirty="0">
                <a:solidFill>
                  <a:srgbClr val="990033"/>
                </a:solidFill>
              </a:rPr>
              <a:t> A. </a:t>
            </a:r>
            <a:r>
              <a:rPr lang="en-US" sz="2400" b="1" dirty="0" err="1">
                <a:solidFill>
                  <a:srgbClr val="990033"/>
                </a:solidFill>
              </a:rPr>
              <a:t>Không</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nở</a:t>
            </a:r>
            <a:r>
              <a:rPr lang="en-US" sz="2400" b="1" dirty="0">
                <a:solidFill>
                  <a:srgbClr val="990033"/>
                </a:solidFill>
              </a:rPr>
              <a:t> </a:t>
            </a:r>
            <a:r>
              <a:rPr lang="en-US" sz="2400" b="1" dirty="0" err="1">
                <a:solidFill>
                  <a:srgbClr val="990033"/>
                </a:solidFill>
              </a:rPr>
              <a:t>ra</a:t>
            </a:r>
            <a:r>
              <a:rPr lang="en-US" sz="2400" b="1" dirty="0">
                <a:solidFill>
                  <a:srgbClr val="990033"/>
                </a:solidFill>
              </a:rPr>
              <a:t>, </a:t>
            </a:r>
            <a:r>
              <a:rPr lang="en-US" sz="2400" b="1" dirty="0" err="1">
                <a:solidFill>
                  <a:srgbClr val="990033"/>
                </a:solidFill>
              </a:rPr>
              <a:t>tỉ</a:t>
            </a:r>
            <a:r>
              <a:rPr lang="en-US" sz="2400" b="1" dirty="0">
                <a:solidFill>
                  <a:srgbClr val="990033"/>
                </a:solidFill>
              </a:rPr>
              <a:t> </a:t>
            </a:r>
            <a:r>
              <a:rPr lang="en-US" sz="2400" b="1" dirty="0" err="1">
                <a:solidFill>
                  <a:srgbClr val="990033"/>
                </a:solidFill>
              </a:rPr>
              <a:t>trong</a:t>
            </a:r>
            <a:r>
              <a:rPr lang="en-US" sz="2400" b="1" dirty="0">
                <a:solidFill>
                  <a:srgbClr val="990033"/>
                </a:solidFill>
              </a:rPr>
              <a:t> </a:t>
            </a:r>
            <a:r>
              <a:rPr lang="en-US" sz="2400" b="1" dirty="0" err="1">
                <a:solidFill>
                  <a:srgbClr val="990033"/>
                </a:solidFill>
              </a:rPr>
              <a:t>tăng</a:t>
            </a:r>
            <a:r>
              <a:rPr lang="en-US" sz="2400" b="1" dirty="0">
                <a:solidFill>
                  <a:srgbClr val="990033"/>
                </a:solidFill>
              </a:rPr>
              <a:t> </a:t>
            </a:r>
            <a:r>
              <a:rPr lang="en-US" sz="2400" b="1" dirty="0" err="1">
                <a:solidFill>
                  <a:srgbClr val="990033"/>
                </a:solidFill>
              </a:rPr>
              <a:t>lên</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áp</a:t>
            </a:r>
            <a:r>
              <a:rPr lang="en-US" sz="2400" b="1" dirty="0">
                <a:solidFill>
                  <a:srgbClr val="990033"/>
                </a:solidFill>
              </a:rPr>
              <a:t> </a:t>
            </a:r>
            <a:r>
              <a:rPr lang="en-US" sz="2400" b="1" dirty="0" err="1">
                <a:solidFill>
                  <a:srgbClr val="990033"/>
                </a:solidFill>
              </a:rPr>
              <a:t>tăng</a:t>
            </a:r>
            <a:r>
              <a:rPr lang="en-US" sz="2400" b="1" dirty="0">
                <a:solidFill>
                  <a:srgbClr val="990033"/>
                </a:solidFill>
              </a:rPr>
              <a:t>.</a:t>
            </a:r>
          </a:p>
          <a:p>
            <a:pPr algn="just">
              <a:lnSpc>
                <a:spcPct val="150000"/>
              </a:lnSpc>
              <a:buFontTx/>
              <a:buNone/>
            </a:pPr>
            <a:r>
              <a:rPr lang="en-US" sz="2400" b="1" dirty="0">
                <a:solidFill>
                  <a:srgbClr val="990033"/>
                </a:solidFill>
              </a:rPr>
              <a:t> B. </a:t>
            </a:r>
            <a:r>
              <a:rPr lang="en-US" sz="2400" b="1" dirty="0" err="1">
                <a:solidFill>
                  <a:srgbClr val="990033"/>
                </a:solidFill>
              </a:rPr>
              <a:t>Không</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nở</a:t>
            </a:r>
            <a:r>
              <a:rPr lang="en-US" sz="2400" b="1" dirty="0">
                <a:solidFill>
                  <a:srgbClr val="990033"/>
                </a:solidFill>
              </a:rPr>
              <a:t> </a:t>
            </a:r>
            <a:r>
              <a:rPr lang="en-US" sz="2400" b="1" dirty="0" err="1">
                <a:solidFill>
                  <a:srgbClr val="990033"/>
                </a:solidFill>
              </a:rPr>
              <a:t>ra</a:t>
            </a:r>
            <a:r>
              <a:rPr lang="en-US" sz="2400" b="1" dirty="0">
                <a:solidFill>
                  <a:srgbClr val="990033"/>
                </a:solidFill>
              </a:rPr>
              <a:t>, </a:t>
            </a:r>
            <a:r>
              <a:rPr lang="en-US" sz="2400" b="1" dirty="0" err="1">
                <a:solidFill>
                  <a:srgbClr val="990033"/>
                </a:solidFill>
              </a:rPr>
              <a:t>tỉ</a:t>
            </a:r>
            <a:r>
              <a:rPr lang="en-US" sz="2400" b="1" dirty="0">
                <a:solidFill>
                  <a:srgbClr val="990033"/>
                </a:solidFill>
              </a:rPr>
              <a:t> </a:t>
            </a:r>
            <a:r>
              <a:rPr lang="en-US" sz="2400" b="1" dirty="0" err="1">
                <a:solidFill>
                  <a:srgbClr val="990033"/>
                </a:solidFill>
              </a:rPr>
              <a:t>trong</a:t>
            </a:r>
            <a:r>
              <a:rPr lang="en-US" sz="2400" b="1" dirty="0">
                <a:solidFill>
                  <a:srgbClr val="990033"/>
                </a:solidFill>
              </a:rPr>
              <a:t> </a:t>
            </a:r>
            <a:r>
              <a:rPr lang="en-US" sz="2400" b="1" dirty="0" err="1">
                <a:solidFill>
                  <a:srgbClr val="990033"/>
                </a:solidFill>
              </a:rPr>
              <a:t>giảm</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áp</a:t>
            </a:r>
            <a:r>
              <a:rPr lang="en-US" sz="2400" b="1" dirty="0">
                <a:solidFill>
                  <a:srgbClr val="990033"/>
                </a:solidFill>
              </a:rPr>
              <a:t> </a:t>
            </a:r>
            <a:r>
              <a:rPr lang="en-US" sz="2400" b="1" dirty="0" err="1">
                <a:solidFill>
                  <a:srgbClr val="990033"/>
                </a:solidFill>
              </a:rPr>
              <a:t>giảm</a:t>
            </a:r>
            <a:r>
              <a:rPr lang="en-US" sz="2400" b="1" dirty="0">
                <a:solidFill>
                  <a:srgbClr val="990033"/>
                </a:solidFill>
              </a:rPr>
              <a:t>. </a:t>
            </a:r>
          </a:p>
          <a:p>
            <a:pPr algn="just">
              <a:lnSpc>
                <a:spcPct val="150000"/>
              </a:lnSpc>
              <a:buFontTx/>
              <a:buNone/>
            </a:pPr>
            <a:r>
              <a:rPr lang="en-US" sz="2400" b="1" dirty="0">
                <a:solidFill>
                  <a:srgbClr val="990033"/>
                </a:solidFill>
              </a:rPr>
              <a:t> C. </a:t>
            </a:r>
            <a:r>
              <a:rPr lang="en-US" sz="2400" b="1" dirty="0" err="1">
                <a:solidFill>
                  <a:srgbClr val="990033"/>
                </a:solidFill>
              </a:rPr>
              <a:t>Không</a:t>
            </a:r>
            <a:r>
              <a:rPr lang="en-US" sz="2400" b="1" dirty="0">
                <a:solidFill>
                  <a:srgbClr val="990033"/>
                </a:solidFill>
              </a:rPr>
              <a:t> </a:t>
            </a:r>
            <a:r>
              <a:rPr lang="en-US" sz="2400" b="1" dirty="0" err="1">
                <a:solidFill>
                  <a:srgbClr val="990033"/>
                </a:solidFill>
              </a:rPr>
              <a:t>khí</a:t>
            </a:r>
            <a:r>
              <a:rPr lang="en-US" sz="2400" b="1" dirty="0">
                <a:solidFill>
                  <a:srgbClr val="990033"/>
                </a:solidFill>
              </a:rPr>
              <a:t> co </a:t>
            </a:r>
            <a:r>
              <a:rPr lang="en-US" sz="2400" b="1" dirty="0" err="1">
                <a:solidFill>
                  <a:srgbClr val="990033"/>
                </a:solidFill>
              </a:rPr>
              <a:t>lại</a:t>
            </a:r>
            <a:r>
              <a:rPr lang="en-US" sz="2400" b="1" dirty="0">
                <a:solidFill>
                  <a:srgbClr val="990033"/>
                </a:solidFill>
              </a:rPr>
              <a:t>, </a:t>
            </a:r>
            <a:r>
              <a:rPr lang="en-US" sz="2400" b="1" dirty="0" err="1">
                <a:solidFill>
                  <a:srgbClr val="990033"/>
                </a:solidFill>
              </a:rPr>
              <a:t>tỉ</a:t>
            </a:r>
            <a:r>
              <a:rPr lang="en-US" sz="2400" b="1" dirty="0">
                <a:solidFill>
                  <a:srgbClr val="990033"/>
                </a:solidFill>
              </a:rPr>
              <a:t> </a:t>
            </a:r>
            <a:r>
              <a:rPr lang="en-US" sz="2400" b="1" dirty="0" err="1">
                <a:solidFill>
                  <a:srgbClr val="990033"/>
                </a:solidFill>
              </a:rPr>
              <a:t>trọng</a:t>
            </a:r>
            <a:r>
              <a:rPr lang="en-US" sz="2400" b="1" dirty="0">
                <a:solidFill>
                  <a:srgbClr val="990033"/>
                </a:solidFill>
              </a:rPr>
              <a:t> </a:t>
            </a:r>
            <a:r>
              <a:rPr lang="en-US" sz="2400" b="1" dirty="0" err="1">
                <a:solidFill>
                  <a:srgbClr val="990033"/>
                </a:solidFill>
              </a:rPr>
              <a:t>tăng</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áp</a:t>
            </a:r>
            <a:r>
              <a:rPr lang="en-US" sz="2400" b="1" dirty="0">
                <a:solidFill>
                  <a:srgbClr val="990033"/>
                </a:solidFill>
              </a:rPr>
              <a:t> </a:t>
            </a:r>
            <a:r>
              <a:rPr lang="en-US" sz="2400" b="1" dirty="0" err="1">
                <a:solidFill>
                  <a:srgbClr val="990033"/>
                </a:solidFill>
              </a:rPr>
              <a:t>tăng</a:t>
            </a:r>
            <a:r>
              <a:rPr lang="en-US" sz="2400" b="1" dirty="0">
                <a:solidFill>
                  <a:srgbClr val="990033"/>
                </a:solidFill>
              </a:rPr>
              <a:t>.</a:t>
            </a:r>
          </a:p>
          <a:p>
            <a:pPr algn="just">
              <a:lnSpc>
                <a:spcPct val="150000"/>
              </a:lnSpc>
              <a:buFontTx/>
              <a:buNone/>
            </a:pPr>
            <a:r>
              <a:rPr lang="en-US" sz="2400" b="1" dirty="0">
                <a:solidFill>
                  <a:srgbClr val="990033"/>
                </a:solidFill>
              </a:rPr>
              <a:t> D. </a:t>
            </a:r>
            <a:r>
              <a:rPr lang="en-US" sz="2400" b="1" dirty="0" err="1">
                <a:solidFill>
                  <a:srgbClr val="990033"/>
                </a:solidFill>
              </a:rPr>
              <a:t>Không</a:t>
            </a:r>
            <a:r>
              <a:rPr lang="en-US" sz="2400" b="1" dirty="0">
                <a:solidFill>
                  <a:srgbClr val="990033"/>
                </a:solidFill>
              </a:rPr>
              <a:t> </a:t>
            </a:r>
            <a:r>
              <a:rPr lang="en-US" sz="2400" b="1" dirty="0" err="1">
                <a:solidFill>
                  <a:srgbClr val="990033"/>
                </a:solidFill>
              </a:rPr>
              <a:t>khí</a:t>
            </a:r>
            <a:r>
              <a:rPr lang="en-US" sz="2400" b="1" dirty="0">
                <a:solidFill>
                  <a:srgbClr val="990033"/>
                </a:solidFill>
              </a:rPr>
              <a:t> co </a:t>
            </a:r>
            <a:r>
              <a:rPr lang="en-US" sz="2400" b="1" dirty="0" err="1">
                <a:solidFill>
                  <a:srgbClr val="990033"/>
                </a:solidFill>
              </a:rPr>
              <a:t>lại</a:t>
            </a:r>
            <a:r>
              <a:rPr lang="en-US" sz="2400" b="1" dirty="0">
                <a:solidFill>
                  <a:srgbClr val="990033"/>
                </a:solidFill>
              </a:rPr>
              <a:t>, </a:t>
            </a:r>
            <a:r>
              <a:rPr lang="en-US" sz="2400" b="1" dirty="0" err="1">
                <a:solidFill>
                  <a:srgbClr val="990033"/>
                </a:solidFill>
              </a:rPr>
              <a:t>tỉ</a:t>
            </a:r>
            <a:r>
              <a:rPr lang="en-US" sz="2400" b="1" dirty="0">
                <a:solidFill>
                  <a:srgbClr val="990033"/>
                </a:solidFill>
              </a:rPr>
              <a:t> </a:t>
            </a:r>
            <a:r>
              <a:rPr lang="en-US" sz="2400" b="1" dirty="0" err="1">
                <a:solidFill>
                  <a:srgbClr val="990033"/>
                </a:solidFill>
              </a:rPr>
              <a:t>trọng</a:t>
            </a:r>
            <a:r>
              <a:rPr lang="en-US" sz="2400" b="1" dirty="0">
                <a:solidFill>
                  <a:srgbClr val="990033"/>
                </a:solidFill>
              </a:rPr>
              <a:t> </a:t>
            </a:r>
            <a:r>
              <a:rPr lang="en-US" sz="2400" b="1" dirty="0" err="1">
                <a:solidFill>
                  <a:srgbClr val="990033"/>
                </a:solidFill>
              </a:rPr>
              <a:t>giảm</a:t>
            </a:r>
            <a:r>
              <a:rPr lang="en-US" sz="2400" b="1" dirty="0">
                <a:solidFill>
                  <a:srgbClr val="990033"/>
                </a:solidFill>
              </a:rPr>
              <a:t>, </a:t>
            </a:r>
            <a:r>
              <a:rPr lang="en-US" sz="2400" b="1" dirty="0" err="1">
                <a:solidFill>
                  <a:srgbClr val="990033"/>
                </a:solidFill>
              </a:rPr>
              <a:t>khí</a:t>
            </a:r>
            <a:r>
              <a:rPr lang="en-US" sz="2400" b="1" dirty="0">
                <a:solidFill>
                  <a:srgbClr val="990033"/>
                </a:solidFill>
              </a:rPr>
              <a:t> </a:t>
            </a:r>
            <a:r>
              <a:rPr lang="en-US" sz="2400" b="1" dirty="0" err="1">
                <a:solidFill>
                  <a:srgbClr val="990033"/>
                </a:solidFill>
              </a:rPr>
              <a:t>áp</a:t>
            </a:r>
            <a:r>
              <a:rPr lang="en-US" sz="2400" b="1" dirty="0">
                <a:solidFill>
                  <a:srgbClr val="990033"/>
                </a:solidFill>
              </a:rPr>
              <a:t> </a:t>
            </a:r>
            <a:r>
              <a:rPr lang="en-US" sz="2400" b="1" dirty="0" err="1">
                <a:solidFill>
                  <a:srgbClr val="990033"/>
                </a:solidFill>
              </a:rPr>
              <a:t>giảm</a:t>
            </a:r>
            <a:r>
              <a:rPr lang="en-US" sz="2400" b="1" dirty="0">
                <a:solidFill>
                  <a:srgbClr val="990033"/>
                </a:solidFill>
              </a:rPr>
              <a:t>.</a:t>
            </a:r>
          </a:p>
        </p:txBody>
      </p:sp>
    </p:spTree>
    <p:extLst>
      <p:ext uri="{BB962C8B-B14F-4D97-AF65-F5344CB8AC3E}">
        <p14:creationId xmlns:p14="http://schemas.microsoft.com/office/powerpoint/2010/main" val="380436153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5.55556E-7 -4.00555E-6 L -1.17031 -0.01457 " pathEditMode="relative" rAng="0" ptsTypes="AA">
                                      <p:cBhvr>
                                        <p:cTn id="6" dur="12000" fill="hold"/>
                                        <p:tgtEl>
                                          <p:spTgt spid="8"/>
                                        </p:tgtEl>
                                        <p:attrNameLst>
                                          <p:attrName>ppt_x</p:attrName>
                                          <p:attrName>ppt_y</p:attrName>
                                        </p:attrNameLst>
                                      </p:cBhvr>
                                      <p:rCtr x="-58524" y="-740"/>
                                    </p:animMotion>
                                  </p:childTnLst>
                                </p:cTn>
                              </p:par>
                              <p:par>
                                <p:cTn id="7" presetID="35" presetClass="path" presetSubtype="0" repeatCount="indefinite" accel="50000" decel="50000" fill="hold" nodeType="withEffect">
                                  <p:stCondLst>
                                    <p:cond delay="0"/>
                                  </p:stCondLst>
                                  <p:childTnLst>
                                    <p:animMotion origin="layout" path="M 1.38889E-6 -3.7037E-7 L 1.22639 0.01065 " pathEditMode="relative" rAng="0" ptsTypes="AA">
                                      <p:cBhvr>
                                        <p:cTn id="8" dur="10000" fill="hold"/>
                                        <p:tgtEl>
                                          <p:spTgt spid="11"/>
                                        </p:tgtEl>
                                        <p:attrNameLst>
                                          <p:attrName>ppt_x</p:attrName>
                                          <p:attrName>ppt_y</p:attrName>
                                        </p:attrNameLst>
                                      </p:cBhvr>
                                      <p:rCtr x="61319" y="532"/>
                                    </p:animMotion>
                                  </p:childTnLst>
                                </p:cTn>
                              </p:par>
                              <p:par>
                                <p:cTn id="9" presetID="35" presetClass="path" presetSubtype="0" repeatCount="indefinite" accel="50000" decel="50000" fill="hold" nodeType="withEffect">
                                  <p:stCondLst>
                                    <p:cond delay="0"/>
                                  </p:stCondLst>
                                  <p:childTnLst>
                                    <p:animMotion origin="layout" path="M 1.38889E-6 -3.7037E-7 L 1.22639 0.01065 " pathEditMode="relative" rAng="0" ptsTypes="AA">
                                      <p:cBhvr>
                                        <p:cTn id="10" dur="7000" fill="hold"/>
                                        <p:tgtEl>
                                          <p:spTgt spid="14"/>
                                        </p:tgtEl>
                                        <p:attrNameLst>
                                          <p:attrName>ppt_x</p:attrName>
                                          <p:attrName>ppt_y</p:attrName>
                                        </p:attrNameLst>
                                      </p:cBhvr>
                                      <p:rCtr x="61319" y="532"/>
                                    </p:animMotion>
                                  </p:childTnLst>
                                </p:cTn>
                              </p:par>
                              <p:par>
                                <p:cTn id="11" presetID="35" presetClass="path" presetSubtype="0" repeatCount="indefinite" accel="50000" decel="50000" fill="hold" nodeType="withEffect">
                                  <p:stCondLst>
                                    <p:cond delay="0"/>
                                  </p:stCondLst>
                                  <p:childTnLst>
                                    <p:animMotion origin="layout" path="M -2.22045E-16 1.85185E-6 L -1.17031 -0.01459 " pathEditMode="relative" rAng="0" ptsTypes="AA">
                                      <p:cBhvr>
                                        <p:cTn id="12" dur="14000" fill="hold"/>
                                        <p:tgtEl>
                                          <p:spTgt spid="17"/>
                                        </p:tgtEl>
                                        <p:attrNameLst>
                                          <p:attrName>ppt_x</p:attrName>
                                          <p:attrName>ppt_y</p:attrName>
                                        </p:attrNameLst>
                                      </p:cBhvr>
                                      <p:rCtr x="-58524"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10000" fill="hold"/>
                                        <p:tgtEl>
                                          <p:spTgt spid="28"/>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4"/>
                                        </p:tgtEl>
                                      </p:cBhvr>
                                    </p:animEffect>
                                    <p:animScale>
                                      <p:cBhvr>
                                        <p:cTn id="62"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2" name="CHO TÔI ĐI LÀM MƯA VỚI - Bé Mon - Nhạc Thiếu Nhi Vui Nhộn Sôi Động Có Lời Hay Nhất Cho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4524" y="666028"/>
            <a:ext cx="8729663" cy="5320435"/>
          </a:xfrm>
          <a:prstGeom prst="rect">
            <a:avLst/>
          </a:prstGeom>
        </p:spPr>
      </p:pic>
    </p:spTree>
    <p:extLst>
      <p:ext uri="{BB962C8B-B14F-4D97-AF65-F5344CB8AC3E}">
        <p14:creationId xmlns:p14="http://schemas.microsoft.com/office/powerpoint/2010/main" val="1467414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0012" y="697503"/>
          <a:ext cx="12192000" cy="430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1383506" y="193454"/>
            <a:ext cx="9625013" cy="504049"/>
          </a:xfrm>
          <a:prstGeom prst="rect">
            <a:avLst/>
          </a:prstGeom>
        </p:spPr>
        <p:txBody>
          <a:bodyPr wrap="square">
            <a:spAutoFit/>
          </a:bodyPr>
          <a:lstStyle/>
          <a:p>
            <a:pPr>
              <a:lnSpc>
                <a:spcPct val="120000"/>
              </a:lnSpc>
            </a:pPr>
            <a:r>
              <a:rPr lang="vi-VN" sz="2400" b="1" dirty="0">
                <a:solidFill>
                  <a:srgbClr val="FF0000"/>
                </a:solidFill>
                <a:latin typeface="+mj-lt"/>
              </a:rPr>
              <a:t>4. Mưa</a:t>
            </a:r>
            <a:endParaRPr lang="en-US" sz="2400" dirty="0">
              <a:solidFill>
                <a:srgbClr val="FF0000"/>
              </a:solidFill>
              <a:effectLst/>
              <a:latin typeface="+mj-lt"/>
            </a:endParaRPr>
          </a:p>
        </p:txBody>
      </p:sp>
      <p:cxnSp>
        <p:nvCxnSpPr>
          <p:cNvPr id="10" name="Straight Arrow Connector 9"/>
          <p:cNvCxnSpPr>
            <a:endCxn id="17" idx="0"/>
          </p:cNvCxnSpPr>
          <p:nvPr/>
        </p:nvCxnSpPr>
        <p:spPr>
          <a:xfrm>
            <a:off x="1571625" y="3871913"/>
            <a:ext cx="1434703" cy="119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7" idx="0"/>
          </p:cNvCxnSpPr>
          <p:nvPr/>
        </p:nvCxnSpPr>
        <p:spPr>
          <a:xfrm flipH="1">
            <a:off x="3006328" y="3871913"/>
            <a:ext cx="1359695" cy="119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986714" y="3871913"/>
            <a:ext cx="1657350" cy="122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551195" y="3801462"/>
            <a:ext cx="1100138" cy="122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020365" y="5062334"/>
            <a:ext cx="3971925" cy="173137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err="1">
                <a:solidFill>
                  <a:srgbClr val="C00000"/>
                </a:solidFill>
                <a:latin typeface="Times New Roman" panose="02020603050405020304" pitchFamily="18" charset="0"/>
                <a:cs typeface="Times New Roman" panose="02020603050405020304" pitchFamily="18" charset="0"/>
              </a:rPr>
              <a:t>Dựa</a:t>
            </a:r>
            <a:r>
              <a:rPr lang="vi-VN" sz="2000" b="1" dirty="0">
                <a:solidFill>
                  <a:srgbClr val="C00000"/>
                </a:solidFill>
                <a:latin typeface="Times New Roman" panose="02020603050405020304" pitchFamily="18" charset="0"/>
                <a:cs typeface="Times New Roman" panose="02020603050405020304" pitchFamily="18" charset="0"/>
              </a:rPr>
              <a:t> vào thông tin mục a, hãy phân tích các nhân tố ảnh hưởng đến lượng mưa.</a:t>
            </a:r>
            <a:endParaRPr lang="en-US" sz="2000" b="1" dirty="0">
              <a:solidFill>
                <a:srgbClr val="C00000"/>
              </a:solidFill>
              <a:effectLst/>
              <a:latin typeface="Times New Roman" panose="02020603050405020304" pitchFamily="18" charset="0"/>
              <a:cs typeface="Times New Roman" panose="02020603050405020304" pitchFamily="18" charset="0"/>
            </a:endParaRPr>
          </a:p>
        </p:txBody>
      </p:sp>
      <p:sp>
        <p:nvSpPr>
          <p:cNvPr id="18" name="Rounded Rectangle 17"/>
          <p:cNvSpPr/>
          <p:nvPr/>
        </p:nvSpPr>
        <p:spPr>
          <a:xfrm>
            <a:off x="7629526" y="5027603"/>
            <a:ext cx="3843338" cy="18599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err="1">
                <a:solidFill>
                  <a:srgbClr val="C00000"/>
                </a:solidFill>
                <a:latin typeface="Times New Roman" panose="02020603050405020304" pitchFamily="18" charset="0"/>
                <a:cs typeface="Times New Roman" panose="02020603050405020304" pitchFamily="18" charset="0"/>
              </a:rPr>
              <a:t>Dựa</a:t>
            </a:r>
            <a:r>
              <a:rPr lang="vi-VN" sz="2000" b="1" dirty="0">
                <a:solidFill>
                  <a:srgbClr val="C00000"/>
                </a:solidFill>
                <a:latin typeface="Times New Roman" panose="02020603050405020304" pitchFamily="18" charset="0"/>
                <a:cs typeface="Times New Roman" panose="02020603050405020304" pitchFamily="18" charset="0"/>
              </a:rPr>
              <a:t> vào thông tin mục b và hình 9.7, hãy nhận xét về sự phân bố lượng mưa trên Trái Đất.</a:t>
            </a:r>
            <a:endParaRPr lang="en-US" sz="2000" b="1" dirty="0">
              <a:solidFill>
                <a:srgbClr val="C00000"/>
              </a:solidFill>
              <a:effectLst/>
              <a:latin typeface="Times New Roman" panose="02020603050405020304" pitchFamily="18" charset="0"/>
              <a:cs typeface="Times New Roman" panose="02020603050405020304" pitchFamily="18" charset="0"/>
            </a:endParaRPr>
          </a:p>
        </p:txBody>
      </p:sp>
      <p:sp>
        <p:nvSpPr>
          <p:cNvPr id="19" name="Oval 18"/>
          <p:cNvSpPr/>
          <p:nvPr/>
        </p:nvSpPr>
        <p:spPr>
          <a:xfrm>
            <a:off x="5607844" y="5098054"/>
            <a:ext cx="1466851"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5 PHÚT</a:t>
            </a:r>
            <a:endParaRPr lang="en-US" dirty="0"/>
          </a:p>
        </p:txBody>
      </p:sp>
    </p:spTree>
    <p:extLst>
      <p:ext uri="{BB962C8B-B14F-4D97-AF65-F5344CB8AC3E}">
        <p14:creationId xmlns:p14="http://schemas.microsoft.com/office/powerpoint/2010/main" val="44267357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4"/>
          <p:cNvSpPr txBox="1">
            <a:spLocks noChangeArrowheads="1"/>
          </p:cNvSpPr>
          <p:nvPr/>
        </p:nvSpPr>
        <p:spPr bwMode="auto">
          <a:xfrm>
            <a:off x="2590800" y="337768"/>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vi-VN" altLang="en-US" sz="2000" dirty="0">
                <a:latin typeface="Times New Roman" panose="02020603050405020304" pitchFamily="18" charset="0"/>
                <a:cs typeface="Times New Roman" panose="02020603050405020304" pitchFamily="18" charset="0"/>
              </a:rPr>
              <a:t>a</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NHÂN TỐ ẢNH HƯỞNG ĐẾN LƯỢNG MƯA</a:t>
            </a:r>
          </a:p>
        </p:txBody>
      </p:sp>
      <p:grpSp>
        <p:nvGrpSpPr>
          <p:cNvPr id="2" name="Group 3"/>
          <p:cNvGrpSpPr>
            <a:grpSpLocks/>
          </p:cNvGrpSpPr>
          <p:nvPr/>
        </p:nvGrpSpPr>
        <p:grpSpPr bwMode="auto">
          <a:xfrm>
            <a:off x="5257800" y="3143250"/>
            <a:ext cx="2057400" cy="2133600"/>
            <a:chOff x="2016" y="1920"/>
            <a:chExt cx="1680" cy="1680"/>
          </a:xfrm>
        </p:grpSpPr>
        <p:sp>
          <p:nvSpPr>
            <p:cNvPr id="8242" name="Oval 4"/>
            <p:cNvSpPr>
              <a:spLocks noChangeArrowheads="1"/>
            </p:cNvSpPr>
            <p:nvPr/>
          </p:nvSpPr>
          <p:spPr bwMode="gray">
            <a:xfrm>
              <a:off x="2016" y="1920"/>
              <a:ext cx="1680" cy="1680"/>
            </a:xfrm>
            <a:prstGeom prst="ellipse">
              <a:avLst/>
            </a:prstGeom>
            <a:gradFill rotWithShape="1">
              <a:gsLst>
                <a:gs pos="0">
                  <a:srgbClr val="00CC99"/>
                </a:gs>
                <a:gs pos="100000">
                  <a:srgbClr val="005D46"/>
                </a:gs>
              </a:gsLst>
              <a:lin ang="5400000" scaled="1"/>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43" name="Freeform 5"/>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87" name="Text Box 6"/>
          <p:cNvSpPr txBox="1">
            <a:spLocks noChangeArrowheads="1"/>
          </p:cNvSpPr>
          <p:nvPr/>
        </p:nvSpPr>
        <p:spPr bwMode="gray">
          <a:xfrm>
            <a:off x="5410200" y="3581400"/>
            <a:ext cx="1676400" cy="1200150"/>
          </a:xfrm>
          <a:prstGeom prst="rect">
            <a:avLst/>
          </a:prstGeom>
          <a:noFill/>
          <a:ln w="9525">
            <a:noFill/>
            <a:miter lim="800000"/>
            <a:headEnd/>
            <a:tailEnd/>
          </a:ln>
          <a:effectLst/>
        </p:spPr>
        <p:txBody>
          <a:bodyPr>
            <a:spAutoFit/>
          </a:bodyPr>
          <a:lstStyle/>
          <a:p>
            <a:pPr algn="ctr" eaLnBrk="0" hangingPunct="0">
              <a:defRPr/>
            </a:pPr>
            <a:r>
              <a:rPr lang="en-US" sz="3600">
                <a:solidFill>
                  <a:srgbClr val="FFFF00"/>
                </a:solidFill>
                <a:effectLst>
                  <a:outerShdw blurRad="38100" dist="38100" dir="2700000" algn="tl">
                    <a:srgbClr val="C0C0C0"/>
                  </a:outerShdw>
                </a:effectLst>
                <a:latin typeface="Times New Roman" pitchFamily="18" charset="0"/>
                <a:cs typeface="Times New Roman" pitchFamily="18" charset="0"/>
              </a:rPr>
              <a:t>Lượng mưa</a:t>
            </a:r>
          </a:p>
        </p:txBody>
      </p:sp>
      <p:grpSp>
        <p:nvGrpSpPr>
          <p:cNvPr id="3" name="Group 7"/>
          <p:cNvGrpSpPr>
            <a:grpSpLocks/>
          </p:cNvGrpSpPr>
          <p:nvPr/>
        </p:nvGrpSpPr>
        <p:grpSpPr bwMode="auto">
          <a:xfrm>
            <a:off x="5943600" y="1746251"/>
            <a:ext cx="685800" cy="658813"/>
            <a:chOff x="2640" y="1088"/>
            <a:chExt cx="432" cy="415"/>
          </a:xfrm>
        </p:grpSpPr>
        <p:grpSp>
          <p:nvGrpSpPr>
            <p:cNvPr id="8238" name="Group 8"/>
            <p:cNvGrpSpPr>
              <a:grpSpLocks/>
            </p:cNvGrpSpPr>
            <p:nvPr/>
          </p:nvGrpSpPr>
          <p:grpSpPr bwMode="auto">
            <a:xfrm>
              <a:off x="2640" y="1088"/>
              <a:ext cx="432" cy="415"/>
              <a:chOff x="2016" y="1920"/>
              <a:chExt cx="1680" cy="1680"/>
            </a:xfrm>
          </p:grpSpPr>
          <p:sp>
            <p:nvSpPr>
              <p:cNvPr id="8240" name="Oval 9"/>
              <p:cNvSpPr>
                <a:spLocks noChangeArrowheads="1"/>
              </p:cNvSpPr>
              <p:nvPr/>
            </p:nvSpPr>
            <p:spPr bwMode="gray">
              <a:xfrm>
                <a:off x="2016" y="1920"/>
                <a:ext cx="1680" cy="1680"/>
              </a:xfrm>
              <a:prstGeom prst="ellipse">
                <a:avLst/>
              </a:prstGeom>
              <a:solidFill>
                <a:srgbClr val="FF9900"/>
              </a:soli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41" name="Freeform 10"/>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solidFill>
                <a:srgbClr val="FF9900"/>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90" name="Text Box 11"/>
            <p:cNvSpPr txBox="1">
              <a:spLocks noChangeArrowheads="1"/>
            </p:cNvSpPr>
            <p:nvPr/>
          </p:nvSpPr>
          <p:spPr bwMode="gray">
            <a:xfrm>
              <a:off x="2745" y="1152"/>
              <a:ext cx="240" cy="291"/>
            </a:xfrm>
            <a:prstGeom prst="rect">
              <a:avLst/>
            </a:prstGeom>
            <a:solidFill>
              <a:srgbClr val="FF9900"/>
            </a:solidFill>
            <a:ln w="9525" algn="ctr">
              <a:noFill/>
              <a:miter lim="800000"/>
              <a:headEnd/>
              <a:tailEnd/>
            </a:ln>
            <a:effectLst/>
          </p:spPr>
          <p:txBody>
            <a:bodyPr wrap="none">
              <a:spAutoFit/>
            </a:bodyPr>
            <a:lstStyle/>
            <a:p>
              <a:pPr algn="ctr" eaLnBrk="0" hangingPunct="0">
                <a:defRPr/>
              </a:pPr>
              <a:r>
                <a:rPr lang="en-US" sz="2400">
                  <a:solidFill>
                    <a:srgbClr val="FFFFFF"/>
                  </a:solidFill>
                  <a:effectLst>
                    <a:outerShdw blurRad="38100" dist="38100" dir="2700000" algn="tl">
                      <a:srgbClr val="000000"/>
                    </a:outerShdw>
                  </a:effectLst>
                  <a:latin typeface="Verdana" pitchFamily="34" charset="0"/>
                </a:rPr>
                <a:t>2</a:t>
              </a:r>
            </a:p>
          </p:txBody>
        </p:sp>
      </p:grpSp>
      <p:grpSp>
        <p:nvGrpSpPr>
          <p:cNvPr id="5" name="Group 12"/>
          <p:cNvGrpSpPr>
            <a:grpSpLocks/>
          </p:cNvGrpSpPr>
          <p:nvPr/>
        </p:nvGrpSpPr>
        <p:grpSpPr bwMode="auto">
          <a:xfrm>
            <a:off x="5226050" y="5084763"/>
            <a:ext cx="319088" cy="279400"/>
            <a:chOff x="2236" y="3191"/>
            <a:chExt cx="201" cy="176"/>
          </a:xfrm>
        </p:grpSpPr>
        <p:sp>
          <p:nvSpPr>
            <p:cNvPr id="8236" name="Oval 13"/>
            <p:cNvSpPr>
              <a:spLocks noChangeArrowheads="1"/>
            </p:cNvSpPr>
            <p:nvPr/>
          </p:nvSpPr>
          <p:spPr bwMode="gray">
            <a:xfrm rot="-3372907">
              <a:off x="2239" y="3282"/>
              <a:ext cx="82" cy="87"/>
            </a:xfrm>
            <a:prstGeom prst="ellipse">
              <a:avLst/>
            </a:prstGeom>
            <a:gradFill rotWithShape="1">
              <a:gsLst>
                <a:gs pos="0">
                  <a:srgbClr val="33CCCC"/>
                </a:gs>
                <a:gs pos="100000">
                  <a:srgbClr val="228888"/>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37" name="Oval 14"/>
            <p:cNvSpPr>
              <a:spLocks noChangeArrowheads="1"/>
            </p:cNvSpPr>
            <p:nvPr/>
          </p:nvSpPr>
          <p:spPr bwMode="gray">
            <a:xfrm rot="-3372907">
              <a:off x="2353" y="3188"/>
              <a:ext cx="82" cy="87"/>
            </a:xfrm>
            <a:prstGeom prst="ellipse">
              <a:avLst/>
            </a:prstGeom>
            <a:gradFill rotWithShape="1">
              <a:gsLst>
                <a:gs pos="0">
                  <a:srgbClr val="33CCCC"/>
                </a:gs>
                <a:gs pos="100000">
                  <a:srgbClr val="228888"/>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6" name="Group 15"/>
          <p:cNvGrpSpPr>
            <a:grpSpLocks/>
          </p:cNvGrpSpPr>
          <p:nvPr/>
        </p:nvGrpSpPr>
        <p:grpSpPr bwMode="auto">
          <a:xfrm>
            <a:off x="4572000" y="5334000"/>
            <a:ext cx="685800" cy="685800"/>
            <a:chOff x="1824" y="3357"/>
            <a:chExt cx="432" cy="432"/>
          </a:xfrm>
        </p:grpSpPr>
        <p:grpSp>
          <p:nvGrpSpPr>
            <p:cNvPr id="8232" name="Group 16"/>
            <p:cNvGrpSpPr>
              <a:grpSpLocks/>
            </p:cNvGrpSpPr>
            <p:nvPr/>
          </p:nvGrpSpPr>
          <p:grpSpPr bwMode="auto">
            <a:xfrm>
              <a:off x="1824" y="3357"/>
              <a:ext cx="432" cy="432"/>
              <a:chOff x="2016" y="1920"/>
              <a:chExt cx="1680" cy="1680"/>
            </a:xfrm>
          </p:grpSpPr>
          <p:sp>
            <p:nvSpPr>
              <p:cNvPr id="8234" name="Oval 17"/>
              <p:cNvSpPr>
                <a:spLocks noChangeArrowheads="1"/>
              </p:cNvSpPr>
              <p:nvPr/>
            </p:nvSpPr>
            <p:spPr bwMode="gray">
              <a:xfrm>
                <a:off x="2016" y="1920"/>
                <a:ext cx="1680" cy="1680"/>
              </a:xfrm>
              <a:prstGeom prst="ellipse">
                <a:avLst/>
              </a:prstGeom>
              <a:gradFill rotWithShape="1">
                <a:gsLst>
                  <a:gs pos="0">
                    <a:srgbClr val="33CCCC"/>
                  </a:gs>
                  <a:gs pos="100000">
                    <a:srgbClr val="0C3232"/>
                  </a:gs>
                </a:gsLst>
                <a:lin ang="5400000" scaled="1"/>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35" name="Freeform 18"/>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98" name="Text Box 19"/>
            <p:cNvSpPr txBox="1">
              <a:spLocks noChangeArrowheads="1"/>
            </p:cNvSpPr>
            <p:nvPr/>
          </p:nvSpPr>
          <p:spPr bwMode="gray">
            <a:xfrm>
              <a:off x="1915" y="3438"/>
              <a:ext cx="240" cy="291"/>
            </a:xfrm>
            <a:prstGeom prst="rect">
              <a:avLst/>
            </a:prstGeom>
            <a:noFill/>
            <a:ln w="9525" algn="ctr">
              <a:noFill/>
              <a:miter lim="800000"/>
              <a:headEnd/>
              <a:tailEnd/>
            </a:ln>
            <a:effectLst/>
          </p:spPr>
          <p:txBody>
            <a:bodyPr wrap="none">
              <a:spAutoFit/>
            </a:bodyPr>
            <a:lstStyle/>
            <a:p>
              <a:pPr algn="ctr" eaLnBrk="0" hangingPunct="0">
                <a:defRPr/>
              </a:pPr>
              <a:r>
                <a:rPr lang="en-US" sz="2400">
                  <a:solidFill>
                    <a:srgbClr val="FFFFFF"/>
                  </a:solidFill>
                  <a:effectLst>
                    <a:outerShdw blurRad="38100" dist="38100" dir="2700000" algn="tl">
                      <a:srgbClr val="C0C0C0"/>
                    </a:outerShdw>
                  </a:effectLst>
                  <a:latin typeface="Verdana" pitchFamily="34" charset="0"/>
                </a:rPr>
                <a:t>5</a:t>
              </a:r>
            </a:p>
          </p:txBody>
        </p:sp>
      </p:grpSp>
      <p:grpSp>
        <p:nvGrpSpPr>
          <p:cNvPr id="8" name="Group 20"/>
          <p:cNvGrpSpPr>
            <a:grpSpLocks/>
          </p:cNvGrpSpPr>
          <p:nvPr/>
        </p:nvGrpSpPr>
        <p:grpSpPr bwMode="auto">
          <a:xfrm>
            <a:off x="7929564" y="3143250"/>
            <a:ext cx="681037" cy="693738"/>
            <a:chOff x="3938" y="1968"/>
            <a:chExt cx="430" cy="437"/>
          </a:xfrm>
        </p:grpSpPr>
        <p:grpSp>
          <p:nvGrpSpPr>
            <p:cNvPr id="8228" name="Group 21"/>
            <p:cNvGrpSpPr>
              <a:grpSpLocks/>
            </p:cNvGrpSpPr>
            <p:nvPr/>
          </p:nvGrpSpPr>
          <p:grpSpPr bwMode="auto">
            <a:xfrm>
              <a:off x="3938" y="1968"/>
              <a:ext cx="430" cy="437"/>
              <a:chOff x="2016" y="1920"/>
              <a:chExt cx="1680" cy="1680"/>
            </a:xfrm>
          </p:grpSpPr>
          <p:sp>
            <p:nvSpPr>
              <p:cNvPr id="8230" name="Oval 22"/>
              <p:cNvSpPr>
                <a:spLocks noChangeArrowheads="1"/>
              </p:cNvSpPr>
              <p:nvPr/>
            </p:nvSpPr>
            <p:spPr bwMode="gray">
              <a:xfrm>
                <a:off x="2016" y="1920"/>
                <a:ext cx="1680" cy="1680"/>
              </a:xfrm>
              <a:prstGeom prst="ellipse">
                <a:avLst/>
              </a:prstGeom>
              <a:gradFill rotWithShape="1">
                <a:gsLst>
                  <a:gs pos="0">
                    <a:srgbClr val="4996E3"/>
                  </a:gs>
                  <a:gs pos="100000">
                    <a:srgbClr val="214467"/>
                  </a:gs>
                </a:gsLst>
                <a:lin ang="5400000" scaled="1"/>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31" name="Freeform 23"/>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103" name="Text Box 24"/>
            <p:cNvSpPr txBox="1">
              <a:spLocks noChangeArrowheads="1"/>
            </p:cNvSpPr>
            <p:nvPr/>
          </p:nvSpPr>
          <p:spPr bwMode="gray">
            <a:xfrm>
              <a:off x="4027" y="2028"/>
              <a:ext cx="240" cy="291"/>
            </a:xfrm>
            <a:prstGeom prst="rect">
              <a:avLst/>
            </a:prstGeom>
            <a:noFill/>
            <a:ln w="9525" algn="ctr">
              <a:noFill/>
              <a:miter lim="800000"/>
              <a:headEnd/>
              <a:tailEnd/>
            </a:ln>
            <a:effectLst/>
          </p:spPr>
          <p:txBody>
            <a:bodyPr wrap="none">
              <a:spAutoFit/>
            </a:bodyPr>
            <a:lstStyle/>
            <a:p>
              <a:pPr algn="ctr" eaLnBrk="0" hangingPunct="0">
                <a:defRPr/>
              </a:pPr>
              <a:r>
                <a:rPr lang="en-US" sz="2400">
                  <a:solidFill>
                    <a:srgbClr val="FFFFFF"/>
                  </a:solidFill>
                  <a:effectLst>
                    <a:outerShdw blurRad="38100" dist="38100" dir="2700000" algn="tl">
                      <a:srgbClr val="C0C0C0"/>
                    </a:outerShdw>
                  </a:effectLst>
                  <a:latin typeface="Verdana" pitchFamily="34" charset="0"/>
                </a:rPr>
                <a:t>3</a:t>
              </a:r>
            </a:p>
          </p:txBody>
        </p:sp>
      </p:grpSp>
      <p:grpSp>
        <p:nvGrpSpPr>
          <p:cNvPr id="10" name="Group 25"/>
          <p:cNvGrpSpPr>
            <a:grpSpLocks/>
          </p:cNvGrpSpPr>
          <p:nvPr/>
        </p:nvGrpSpPr>
        <p:grpSpPr bwMode="auto">
          <a:xfrm>
            <a:off x="7315200" y="5365750"/>
            <a:ext cx="654050" cy="622300"/>
            <a:chOff x="3552" y="3339"/>
            <a:chExt cx="412" cy="392"/>
          </a:xfrm>
        </p:grpSpPr>
        <p:grpSp>
          <p:nvGrpSpPr>
            <p:cNvPr id="8224" name="Group 26"/>
            <p:cNvGrpSpPr>
              <a:grpSpLocks/>
            </p:cNvGrpSpPr>
            <p:nvPr/>
          </p:nvGrpSpPr>
          <p:grpSpPr bwMode="auto">
            <a:xfrm>
              <a:off x="3552" y="3339"/>
              <a:ext cx="412" cy="392"/>
              <a:chOff x="2016" y="1920"/>
              <a:chExt cx="1680" cy="1680"/>
            </a:xfrm>
          </p:grpSpPr>
          <p:sp>
            <p:nvSpPr>
              <p:cNvPr id="8226" name="Oval 27"/>
              <p:cNvSpPr>
                <a:spLocks noChangeArrowheads="1"/>
              </p:cNvSpPr>
              <p:nvPr/>
            </p:nvSpPr>
            <p:spPr bwMode="gray">
              <a:xfrm>
                <a:off x="2016" y="1920"/>
                <a:ext cx="1680" cy="1680"/>
              </a:xfrm>
              <a:prstGeom prst="ellipse">
                <a:avLst/>
              </a:prstGeom>
              <a:gradFill rotWithShape="1">
                <a:gsLst>
                  <a:gs pos="0">
                    <a:srgbClr val="9966FF"/>
                  </a:gs>
                  <a:gs pos="100000">
                    <a:srgbClr val="462E74"/>
                  </a:gs>
                </a:gsLst>
                <a:lin ang="5400000" scaled="1"/>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27" name="Freeform 28"/>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108" name="Text Box 29"/>
            <p:cNvSpPr txBox="1">
              <a:spLocks noChangeArrowheads="1"/>
            </p:cNvSpPr>
            <p:nvPr/>
          </p:nvSpPr>
          <p:spPr bwMode="gray">
            <a:xfrm>
              <a:off x="3659" y="3360"/>
              <a:ext cx="240" cy="291"/>
            </a:xfrm>
            <a:prstGeom prst="rect">
              <a:avLst/>
            </a:prstGeom>
            <a:noFill/>
            <a:ln w="9525" algn="ctr">
              <a:noFill/>
              <a:miter lim="800000"/>
              <a:headEnd/>
              <a:tailEnd/>
            </a:ln>
            <a:effectLst/>
          </p:spPr>
          <p:txBody>
            <a:bodyPr wrap="none">
              <a:spAutoFit/>
            </a:bodyPr>
            <a:lstStyle/>
            <a:p>
              <a:pPr algn="ctr" eaLnBrk="0" hangingPunct="0">
                <a:defRPr/>
              </a:pPr>
              <a:r>
                <a:rPr lang="en-US" sz="2400">
                  <a:solidFill>
                    <a:srgbClr val="FFFFFF"/>
                  </a:solidFill>
                  <a:effectLst>
                    <a:outerShdw blurRad="38100" dist="38100" dir="2700000" algn="tl">
                      <a:srgbClr val="C0C0C0"/>
                    </a:outerShdw>
                  </a:effectLst>
                  <a:latin typeface="Verdana" pitchFamily="34" charset="0"/>
                </a:rPr>
                <a:t>4</a:t>
              </a:r>
            </a:p>
          </p:txBody>
        </p:sp>
      </p:grpSp>
      <p:grpSp>
        <p:nvGrpSpPr>
          <p:cNvPr id="12" name="Group 30"/>
          <p:cNvGrpSpPr>
            <a:grpSpLocks/>
          </p:cNvGrpSpPr>
          <p:nvPr/>
        </p:nvGrpSpPr>
        <p:grpSpPr bwMode="auto">
          <a:xfrm>
            <a:off x="4038600" y="3146425"/>
            <a:ext cx="685800" cy="685800"/>
            <a:chOff x="1488" y="1968"/>
            <a:chExt cx="432" cy="432"/>
          </a:xfrm>
        </p:grpSpPr>
        <p:grpSp>
          <p:nvGrpSpPr>
            <p:cNvPr id="8220" name="Group 31"/>
            <p:cNvGrpSpPr>
              <a:grpSpLocks/>
            </p:cNvGrpSpPr>
            <p:nvPr/>
          </p:nvGrpSpPr>
          <p:grpSpPr bwMode="auto">
            <a:xfrm>
              <a:off x="1488" y="1968"/>
              <a:ext cx="432" cy="432"/>
              <a:chOff x="2016" y="1920"/>
              <a:chExt cx="1680" cy="1680"/>
            </a:xfrm>
          </p:grpSpPr>
          <p:sp>
            <p:nvSpPr>
              <p:cNvPr id="8222" name="Oval 32"/>
              <p:cNvSpPr>
                <a:spLocks noChangeArrowheads="1"/>
              </p:cNvSpPr>
              <p:nvPr/>
            </p:nvSpPr>
            <p:spPr bwMode="gray">
              <a:xfrm>
                <a:off x="2016" y="1920"/>
                <a:ext cx="1680" cy="1680"/>
              </a:xfrm>
              <a:prstGeom prst="ellipse">
                <a:avLst/>
              </a:prstGeom>
              <a:solidFill>
                <a:srgbClr val="FF6699"/>
              </a:soli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23" name="Freeform 33"/>
              <p:cNvSpPr>
                <a:spLocks/>
              </p:cNvSpPr>
              <p:nvPr/>
            </p:nvSpPr>
            <p:spPr bwMode="gray">
              <a:xfrm>
                <a:off x="2208" y="1948"/>
                <a:ext cx="1296" cy="634"/>
              </a:xfrm>
              <a:custGeom>
                <a:avLst/>
                <a:gdLst>
                  <a:gd name="T0" fmla="*/ 706 w 1321"/>
                  <a:gd name="T1" fmla="*/ 10 h 712"/>
                  <a:gd name="T2" fmla="*/ 715 w 1321"/>
                  <a:gd name="T3" fmla="*/ 11 h 712"/>
                  <a:gd name="T4" fmla="*/ 717 w 1321"/>
                  <a:gd name="T5" fmla="*/ 11 h 712"/>
                  <a:gd name="T6" fmla="*/ 713 w 1321"/>
                  <a:gd name="T7" fmla="*/ 12 h 712"/>
                  <a:gd name="T8" fmla="*/ 704 w 1321"/>
                  <a:gd name="T9" fmla="*/ 13 h 712"/>
                  <a:gd name="T10" fmla="*/ 690 w 1321"/>
                  <a:gd name="T11" fmla="*/ 14 h 712"/>
                  <a:gd name="T12" fmla="*/ 672 w 1321"/>
                  <a:gd name="T13" fmla="*/ 14 h 712"/>
                  <a:gd name="T14" fmla="*/ 648 w 1321"/>
                  <a:gd name="T15" fmla="*/ 15 h 712"/>
                  <a:gd name="T16" fmla="*/ 623 w 1321"/>
                  <a:gd name="T17" fmla="*/ 16 h 712"/>
                  <a:gd name="T18" fmla="*/ 592 w 1321"/>
                  <a:gd name="T19" fmla="*/ 16 h 712"/>
                  <a:gd name="T20" fmla="*/ 559 w 1321"/>
                  <a:gd name="T21" fmla="*/ 16 h 712"/>
                  <a:gd name="T22" fmla="*/ 525 w 1321"/>
                  <a:gd name="T23" fmla="*/ 17 h 712"/>
                  <a:gd name="T24" fmla="*/ 486 w 1321"/>
                  <a:gd name="T25" fmla="*/ 17 h 712"/>
                  <a:gd name="T26" fmla="*/ 447 w 1321"/>
                  <a:gd name="T27" fmla="*/ 17 h 712"/>
                  <a:gd name="T28" fmla="*/ 432 w 1321"/>
                  <a:gd name="T29" fmla="*/ 18 h 712"/>
                  <a:gd name="T30" fmla="*/ 259 w 1321"/>
                  <a:gd name="T31" fmla="*/ 18 h 712"/>
                  <a:gd name="T32" fmla="*/ 256 w 1321"/>
                  <a:gd name="T33" fmla="*/ 18 h 712"/>
                  <a:gd name="T34" fmla="*/ 222 w 1321"/>
                  <a:gd name="T35" fmla="*/ 17 h 712"/>
                  <a:gd name="T36" fmla="*/ 189 w 1321"/>
                  <a:gd name="T37" fmla="*/ 17 h 712"/>
                  <a:gd name="T38" fmla="*/ 159 w 1321"/>
                  <a:gd name="T39" fmla="*/ 17 h 712"/>
                  <a:gd name="T40" fmla="*/ 128 w 1321"/>
                  <a:gd name="T41" fmla="*/ 16 h 712"/>
                  <a:gd name="T42" fmla="*/ 103 w 1321"/>
                  <a:gd name="T43" fmla="*/ 16 h 712"/>
                  <a:gd name="T44" fmla="*/ 76 w 1321"/>
                  <a:gd name="T45" fmla="*/ 16 h 712"/>
                  <a:gd name="T46" fmla="*/ 58 w 1321"/>
                  <a:gd name="T47" fmla="*/ 16 h 712"/>
                  <a:gd name="T48" fmla="*/ 35 w 1321"/>
                  <a:gd name="T49" fmla="*/ 15 h 712"/>
                  <a:gd name="T50" fmla="*/ 26 w 1321"/>
                  <a:gd name="T51" fmla="*/ 14 h 712"/>
                  <a:gd name="T52" fmla="*/ 18 w 1321"/>
                  <a:gd name="T53" fmla="*/ 14 h 712"/>
                  <a:gd name="T54" fmla="*/ 6 w 1321"/>
                  <a:gd name="T55" fmla="*/ 13 h 712"/>
                  <a:gd name="T56" fmla="*/ 0 w 1321"/>
                  <a:gd name="T57" fmla="*/ 12 h 712"/>
                  <a:gd name="T58" fmla="*/ 0 w 1321"/>
                  <a:gd name="T59" fmla="*/ 12 h 712"/>
                  <a:gd name="T60" fmla="*/ 4 w 1321"/>
                  <a:gd name="T61" fmla="*/ 11 h 712"/>
                  <a:gd name="T62" fmla="*/ 16 w 1321"/>
                  <a:gd name="T63" fmla="*/ 11 h 712"/>
                  <a:gd name="T64" fmla="*/ 26 w 1321"/>
                  <a:gd name="T65" fmla="*/ 9 h 712"/>
                  <a:gd name="T66" fmla="*/ 54 w 1321"/>
                  <a:gd name="T67" fmla="*/ 7 h 712"/>
                  <a:gd name="T68" fmla="*/ 78 w 1321"/>
                  <a:gd name="T69" fmla="*/ 5 h 712"/>
                  <a:gd name="T70" fmla="*/ 112 w 1321"/>
                  <a:gd name="T71" fmla="*/ 4 h 712"/>
                  <a:gd name="T72" fmla="*/ 147 w 1321"/>
                  <a:gd name="T73" fmla="*/ 4 h 712"/>
                  <a:gd name="T74" fmla="*/ 185 w 1321"/>
                  <a:gd name="T75" fmla="*/ 4 h 712"/>
                  <a:gd name="T76" fmla="*/ 225 w 1321"/>
                  <a:gd name="T77" fmla="*/ 4 h 712"/>
                  <a:gd name="T78" fmla="*/ 270 w 1321"/>
                  <a:gd name="T79" fmla="*/ 4 h 712"/>
                  <a:gd name="T80" fmla="*/ 316 w 1321"/>
                  <a:gd name="T81" fmla="*/ 4 h 712"/>
                  <a:gd name="T82" fmla="*/ 363 w 1321"/>
                  <a:gd name="T83" fmla="*/ 0 h 712"/>
                  <a:gd name="T84" fmla="*/ 363 w 1321"/>
                  <a:gd name="T85" fmla="*/ 0 h 712"/>
                  <a:gd name="T86" fmla="*/ 412 w 1321"/>
                  <a:gd name="T87" fmla="*/ 4 h 712"/>
                  <a:gd name="T88" fmla="*/ 459 w 1321"/>
                  <a:gd name="T89" fmla="*/ 4 h 712"/>
                  <a:gd name="T90" fmla="*/ 505 w 1321"/>
                  <a:gd name="T91" fmla="*/ 4 h 712"/>
                  <a:gd name="T92" fmla="*/ 548 w 1321"/>
                  <a:gd name="T93" fmla="*/ 4 h 712"/>
                  <a:gd name="T94" fmla="*/ 587 w 1321"/>
                  <a:gd name="T95" fmla="*/ 4 h 712"/>
                  <a:gd name="T96" fmla="*/ 624 w 1321"/>
                  <a:gd name="T97" fmla="*/ 4 h 712"/>
                  <a:gd name="T98" fmla="*/ 655 w 1321"/>
                  <a:gd name="T99" fmla="*/ 6 h 712"/>
                  <a:gd name="T100" fmla="*/ 683 w 1321"/>
                  <a:gd name="T101" fmla="*/ 8 h 712"/>
                  <a:gd name="T102" fmla="*/ 706 w 1321"/>
                  <a:gd name="T103" fmla="*/ 10 h 712"/>
                  <a:gd name="T104" fmla="*/ 706 w 1321"/>
                  <a:gd name="T105" fmla="*/ 1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solidFill>
                <a:srgbClr val="FF6699"/>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113" name="Text Box 34"/>
            <p:cNvSpPr txBox="1">
              <a:spLocks noChangeArrowheads="1"/>
            </p:cNvSpPr>
            <p:nvPr/>
          </p:nvSpPr>
          <p:spPr bwMode="gray">
            <a:xfrm>
              <a:off x="1593" y="2016"/>
              <a:ext cx="240" cy="291"/>
            </a:xfrm>
            <a:prstGeom prst="rect">
              <a:avLst/>
            </a:prstGeom>
            <a:solidFill>
              <a:srgbClr val="FF6699"/>
            </a:solidFill>
            <a:ln w="9525" algn="ctr">
              <a:noFill/>
              <a:miter lim="800000"/>
              <a:headEnd/>
              <a:tailEnd/>
            </a:ln>
            <a:effectLst/>
          </p:spPr>
          <p:txBody>
            <a:bodyPr wrap="none">
              <a:spAutoFit/>
            </a:bodyPr>
            <a:lstStyle/>
            <a:p>
              <a:pPr algn="ctr" eaLnBrk="0" hangingPunct="0">
                <a:defRPr/>
              </a:pPr>
              <a:r>
                <a:rPr lang="en-US" sz="2400">
                  <a:solidFill>
                    <a:srgbClr val="FFFFFF"/>
                  </a:solidFill>
                  <a:effectLst>
                    <a:outerShdw blurRad="38100" dist="38100" dir="2700000" algn="tl">
                      <a:srgbClr val="000000"/>
                    </a:outerShdw>
                  </a:effectLst>
                  <a:latin typeface="Verdana" pitchFamily="34" charset="0"/>
                </a:rPr>
                <a:t>1</a:t>
              </a:r>
            </a:p>
          </p:txBody>
        </p:sp>
      </p:grpSp>
      <p:sp>
        <p:nvSpPr>
          <p:cNvPr id="116" name="Oval 35"/>
          <p:cNvSpPr>
            <a:spLocks noChangeArrowheads="1"/>
          </p:cNvSpPr>
          <p:nvPr/>
        </p:nvSpPr>
        <p:spPr bwMode="gray">
          <a:xfrm rot="18227093">
            <a:off x="7242970" y="5196682"/>
            <a:ext cx="130175" cy="138113"/>
          </a:xfrm>
          <a:prstGeom prst="ellipse">
            <a:avLst/>
          </a:prstGeom>
          <a:gradFill rotWithShape="1">
            <a:gsLst>
              <a:gs pos="0">
                <a:srgbClr val="9966FF"/>
              </a:gs>
              <a:gs pos="100000">
                <a:srgbClr val="6644AA"/>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17" name="Oval 36"/>
          <p:cNvSpPr>
            <a:spLocks noChangeArrowheads="1"/>
          </p:cNvSpPr>
          <p:nvPr/>
        </p:nvSpPr>
        <p:spPr bwMode="gray">
          <a:xfrm rot="18227093">
            <a:off x="7090570" y="5044282"/>
            <a:ext cx="130175" cy="138113"/>
          </a:xfrm>
          <a:prstGeom prst="ellipse">
            <a:avLst/>
          </a:prstGeom>
          <a:gradFill rotWithShape="1">
            <a:gsLst>
              <a:gs pos="0">
                <a:srgbClr val="9966FF"/>
              </a:gs>
              <a:gs pos="100000">
                <a:srgbClr val="6644AA"/>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14" name="Group 37"/>
          <p:cNvGrpSpPr>
            <a:grpSpLocks/>
          </p:cNvGrpSpPr>
          <p:nvPr/>
        </p:nvGrpSpPr>
        <p:grpSpPr bwMode="auto">
          <a:xfrm>
            <a:off x="4800601" y="3600451"/>
            <a:ext cx="366713" cy="206375"/>
            <a:chOff x="2016" y="2304"/>
            <a:chExt cx="231" cy="130"/>
          </a:xfrm>
        </p:grpSpPr>
        <p:sp>
          <p:nvSpPr>
            <p:cNvPr id="8218" name="Oval 38"/>
            <p:cNvSpPr>
              <a:spLocks noChangeArrowheads="1"/>
            </p:cNvSpPr>
            <p:nvPr/>
          </p:nvSpPr>
          <p:spPr bwMode="gray">
            <a:xfrm rot="-3372907">
              <a:off x="2019" y="2301"/>
              <a:ext cx="82" cy="87"/>
            </a:xfrm>
            <a:prstGeom prst="ellipse">
              <a:avLst/>
            </a:prstGeom>
            <a:gradFill rotWithShape="1">
              <a:gsLst>
                <a:gs pos="0">
                  <a:srgbClr val="FF9900"/>
                </a:gs>
                <a:gs pos="100000">
                  <a:srgbClr val="AA6600"/>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19" name="Oval 39"/>
            <p:cNvSpPr>
              <a:spLocks noChangeArrowheads="1"/>
            </p:cNvSpPr>
            <p:nvPr/>
          </p:nvSpPr>
          <p:spPr bwMode="gray">
            <a:xfrm rot="-3372907">
              <a:off x="2163" y="2349"/>
              <a:ext cx="82" cy="87"/>
            </a:xfrm>
            <a:prstGeom prst="ellipse">
              <a:avLst/>
            </a:prstGeom>
            <a:gradFill rotWithShape="1">
              <a:gsLst>
                <a:gs pos="0">
                  <a:srgbClr val="FF9900"/>
                </a:gs>
                <a:gs pos="100000">
                  <a:srgbClr val="AA6600"/>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5" name="Group 40"/>
          <p:cNvGrpSpPr>
            <a:grpSpLocks/>
          </p:cNvGrpSpPr>
          <p:nvPr/>
        </p:nvGrpSpPr>
        <p:grpSpPr bwMode="auto">
          <a:xfrm>
            <a:off x="6216651" y="2578100"/>
            <a:ext cx="138113" cy="412750"/>
            <a:chOff x="2832" y="1612"/>
            <a:chExt cx="87" cy="260"/>
          </a:xfrm>
        </p:grpSpPr>
        <p:sp>
          <p:nvSpPr>
            <p:cNvPr id="8216" name="Oval 41"/>
            <p:cNvSpPr>
              <a:spLocks noChangeArrowheads="1"/>
            </p:cNvSpPr>
            <p:nvPr/>
          </p:nvSpPr>
          <p:spPr bwMode="gray">
            <a:xfrm rot="-3372907">
              <a:off x="2835" y="1609"/>
              <a:ext cx="82" cy="87"/>
            </a:xfrm>
            <a:prstGeom prst="ellipse">
              <a:avLst/>
            </a:prstGeom>
            <a:gradFill rotWithShape="1">
              <a:gsLst>
                <a:gs pos="0">
                  <a:srgbClr val="FFCC00"/>
                </a:gs>
                <a:gs pos="100000">
                  <a:srgbClr val="AA8800"/>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217" name="Oval 42"/>
            <p:cNvSpPr>
              <a:spLocks noChangeArrowheads="1"/>
            </p:cNvSpPr>
            <p:nvPr/>
          </p:nvSpPr>
          <p:spPr bwMode="gray">
            <a:xfrm rot="-3372907">
              <a:off x="2835" y="1787"/>
              <a:ext cx="82" cy="87"/>
            </a:xfrm>
            <a:prstGeom prst="ellipse">
              <a:avLst/>
            </a:prstGeom>
            <a:gradFill rotWithShape="1">
              <a:gsLst>
                <a:gs pos="0">
                  <a:srgbClr val="FFCC00"/>
                </a:gs>
                <a:gs pos="100000">
                  <a:srgbClr val="AA8800"/>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124" name="Oval 43"/>
          <p:cNvSpPr>
            <a:spLocks noChangeArrowheads="1"/>
          </p:cNvSpPr>
          <p:nvPr/>
        </p:nvSpPr>
        <p:spPr bwMode="gray">
          <a:xfrm rot="18227093">
            <a:off x="7643020" y="3625057"/>
            <a:ext cx="130175" cy="138113"/>
          </a:xfrm>
          <a:prstGeom prst="ellipse">
            <a:avLst/>
          </a:prstGeom>
          <a:gradFill rotWithShape="1">
            <a:gsLst>
              <a:gs pos="0">
                <a:srgbClr val="0099FF"/>
              </a:gs>
              <a:gs pos="100000">
                <a:srgbClr val="0066AA"/>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25" name="Oval 44"/>
          <p:cNvSpPr>
            <a:spLocks noChangeArrowheads="1"/>
          </p:cNvSpPr>
          <p:nvPr/>
        </p:nvSpPr>
        <p:spPr bwMode="gray">
          <a:xfrm rot="18227093">
            <a:off x="7395370" y="3748882"/>
            <a:ext cx="130175" cy="138113"/>
          </a:xfrm>
          <a:prstGeom prst="ellipse">
            <a:avLst/>
          </a:prstGeom>
          <a:gradFill rotWithShape="1">
            <a:gsLst>
              <a:gs pos="0">
                <a:srgbClr val="0099FF"/>
              </a:gs>
              <a:gs pos="100000">
                <a:srgbClr val="0066AA"/>
              </a:gs>
            </a:gsLst>
            <a:path path="shape">
              <a:fillToRect l="50000" t="50000" r="50000" b="50000"/>
            </a:path>
          </a:gradFill>
          <a:ln w="9525">
            <a:solidFill>
              <a:srgbClr val="000000"/>
            </a:solidFill>
            <a:round/>
            <a:headEnd/>
            <a:tailEnd/>
          </a:ln>
        </p:spPr>
        <p:txBody>
          <a:bodyPr wrap="none" anchor="ct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26" name="Text Box 45"/>
          <p:cNvSpPr txBox="1">
            <a:spLocks noChangeArrowheads="1"/>
          </p:cNvSpPr>
          <p:nvPr/>
        </p:nvSpPr>
        <p:spPr bwMode="auto">
          <a:xfrm>
            <a:off x="2133600" y="3168651"/>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CC3300"/>
                </a:solidFill>
                <a:latin typeface="Times New Roman" panose="02020603050405020304" pitchFamily="18" charset="0"/>
                <a:cs typeface="Times New Roman" panose="02020603050405020304" pitchFamily="18" charset="0"/>
              </a:rPr>
              <a:t>Khí áp</a:t>
            </a:r>
          </a:p>
        </p:txBody>
      </p:sp>
      <p:sp>
        <p:nvSpPr>
          <p:cNvPr id="127" name="Text Box 46"/>
          <p:cNvSpPr txBox="1">
            <a:spLocks noChangeArrowheads="1"/>
          </p:cNvSpPr>
          <p:nvPr/>
        </p:nvSpPr>
        <p:spPr bwMode="auto">
          <a:xfrm>
            <a:off x="7788275" y="2528888"/>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CC3300"/>
                </a:solidFill>
                <a:latin typeface="Times New Roman" panose="02020603050405020304" pitchFamily="18" charset="0"/>
                <a:cs typeface="Times New Roman" panose="02020603050405020304" pitchFamily="18" charset="0"/>
              </a:rPr>
              <a:t>Gió</a:t>
            </a:r>
          </a:p>
        </p:txBody>
      </p:sp>
      <p:sp>
        <p:nvSpPr>
          <p:cNvPr id="128" name="Text Box 48"/>
          <p:cNvSpPr txBox="1">
            <a:spLocks noChangeArrowheads="1"/>
          </p:cNvSpPr>
          <p:nvPr/>
        </p:nvSpPr>
        <p:spPr bwMode="auto">
          <a:xfrm>
            <a:off x="8001000" y="5353051"/>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CC3300"/>
                </a:solidFill>
                <a:latin typeface="Times New Roman" panose="02020603050405020304" pitchFamily="18" charset="0"/>
                <a:cs typeface="Times New Roman" panose="02020603050405020304" pitchFamily="18" charset="0"/>
              </a:rPr>
              <a:t>Dòng biển</a:t>
            </a:r>
          </a:p>
        </p:txBody>
      </p:sp>
      <p:sp>
        <p:nvSpPr>
          <p:cNvPr id="129" name="Text Box 49"/>
          <p:cNvSpPr txBox="1">
            <a:spLocks noChangeArrowheads="1"/>
          </p:cNvSpPr>
          <p:nvPr/>
        </p:nvSpPr>
        <p:spPr bwMode="auto">
          <a:xfrm>
            <a:off x="4403725" y="1844676"/>
            <a:ext cx="1525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CC3300"/>
                </a:solidFill>
                <a:latin typeface="Times New Roman" panose="02020603050405020304" pitchFamily="18" charset="0"/>
              </a:rPr>
              <a:t>Frông</a:t>
            </a:r>
          </a:p>
        </p:txBody>
      </p:sp>
      <p:sp>
        <p:nvSpPr>
          <p:cNvPr id="130" name="Text Box 58"/>
          <p:cNvSpPr txBox="1">
            <a:spLocks noChangeArrowheads="1"/>
          </p:cNvSpPr>
          <p:nvPr/>
        </p:nvSpPr>
        <p:spPr bwMode="auto">
          <a:xfrm>
            <a:off x="2590800" y="4953001"/>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CC3300"/>
                </a:solidFill>
                <a:latin typeface="Times New Roman" panose="02020603050405020304" pitchFamily="18" charset="0"/>
              </a:rPr>
              <a:t>Địa hình</a:t>
            </a:r>
          </a:p>
        </p:txBody>
      </p:sp>
    </p:spTree>
    <p:extLst>
      <p:ext uri="{BB962C8B-B14F-4D97-AF65-F5344CB8AC3E}">
        <p14:creationId xmlns:p14="http://schemas.microsoft.com/office/powerpoint/2010/main" val="1960812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ox(in)">
                                      <p:cBhvr>
                                        <p:cTn id="7" dur="500"/>
                                        <p:tgtEl>
                                          <p:spTgt spid="87"/>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ox(in)">
                                      <p:cBhvr>
                                        <p:cTn id="15" dur="500"/>
                                        <p:tgtEl>
                                          <p:spTgt spid="126"/>
                                        </p:tgtEl>
                                      </p:cBhvr>
                                    </p:animEffect>
                                  </p:childTnLst>
                                </p:cTn>
                              </p:par>
                              <p:par>
                                <p:cTn id="16" presetID="4"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10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ox(in)">
                                      <p:cBhvr>
                                        <p:cTn id="21" dur="10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in)">
                                      <p:cBhvr>
                                        <p:cTn id="26" dur="1000"/>
                                        <p:tgtEl>
                                          <p:spTgt spid="3"/>
                                        </p:tgtEl>
                                      </p:cBhvr>
                                    </p:animEffect>
                                  </p:childTnLst>
                                </p:cTn>
                              </p:par>
                              <p:par>
                                <p:cTn id="27" presetID="4"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ox(in)">
                                      <p:cBhvr>
                                        <p:cTn id="29" dur="1000"/>
                                        <p:tgtEl>
                                          <p:spTgt spid="15"/>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box(in)">
                                      <p:cBhvr>
                                        <p:cTn id="32" dur="500"/>
                                        <p:tgtEl>
                                          <p:spTgt spid="1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1000"/>
                                        <p:tgtEl>
                                          <p:spTgt spid="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box(in)">
                                      <p:cBhvr>
                                        <p:cTn id="40" dur="1000"/>
                                        <p:tgtEl>
                                          <p:spTgt spid="124"/>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box(in)">
                                      <p:cBhvr>
                                        <p:cTn id="43" dur="1000"/>
                                        <p:tgtEl>
                                          <p:spTgt spid="125"/>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7"/>
                                        </p:tgtEl>
                                        <p:attrNameLst>
                                          <p:attrName>style.visibility</p:attrName>
                                        </p:attrNameLst>
                                      </p:cBhvr>
                                      <p:to>
                                        <p:strVal val="visible"/>
                                      </p:to>
                                    </p:set>
                                    <p:animEffect transition="in" filter="box(in)">
                                      <p:cBhvr>
                                        <p:cTn id="46" dur="500"/>
                                        <p:tgtEl>
                                          <p:spTgt spid="1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box(in)">
                                      <p:cBhvr>
                                        <p:cTn id="51" dur="1000"/>
                                        <p:tgtEl>
                                          <p:spTgt spid="116"/>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box(in)">
                                      <p:cBhvr>
                                        <p:cTn id="54" dur="1000"/>
                                        <p:tgtEl>
                                          <p:spTgt spid="117"/>
                                        </p:tgtEl>
                                      </p:cBhvr>
                                    </p:animEffect>
                                  </p:childTnLst>
                                </p:cTn>
                              </p:par>
                              <p:par>
                                <p:cTn id="55" presetID="4"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ox(in)">
                                      <p:cBhvr>
                                        <p:cTn id="57" dur="1000"/>
                                        <p:tgtEl>
                                          <p:spTgt spid="10"/>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128"/>
                                        </p:tgtEl>
                                        <p:attrNameLst>
                                          <p:attrName>style.visibility</p:attrName>
                                        </p:attrNameLst>
                                      </p:cBhvr>
                                      <p:to>
                                        <p:strVal val="visible"/>
                                      </p:to>
                                    </p:set>
                                    <p:animEffect transition="in" filter="box(in)">
                                      <p:cBhvr>
                                        <p:cTn id="60" dur="500"/>
                                        <p:tgtEl>
                                          <p:spTgt spid="12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ox(in)">
                                      <p:cBhvr>
                                        <p:cTn id="65" dur="1000"/>
                                        <p:tgtEl>
                                          <p:spTgt spid="6"/>
                                        </p:tgtEl>
                                      </p:cBhvr>
                                    </p:animEffect>
                                  </p:childTnLst>
                                </p:cTn>
                              </p:par>
                              <p:par>
                                <p:cTn id="66" presetID="4" presetClass="entr" presetSubtype="16"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box(in)">
                                      <p:cBhvr>
                                        <p:cTn id="68" dur="1000"/>
                                        <p:tgtEl>
                                          <p:spTgt spid="5"/>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box(in)">
                                      <p:cBhvr>
                                        <p:cTn id="7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16" grpId="0" animBg="1"/>
      <p:bldP spid="117" grpId="0" animBg="1"/>
      <p:bldP spid="124" grpId="0" animBg="1"/>
      <p:bldP spid="125" grpId="0" animBg="1"/>
      <p:bldP spid="126" grpId="0"/>
      <p:bldP spid="127" grpId="0"/>
      <p:bldP spid="128" grpId="0"/>
      <p:bldP spid="129" grpId="0"/>
      <p:bldP spid="1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hlinkClick r:id="rId2" action="ppaction://hlinksldjump"/>
          </p:cNvPr>
          <p:cNvSpPr>
            <a:spLocks noChangeArrowheads="1"/>
          </p:cNvSpPr>
          <p:nvPr/>
        </p:nvSpPr>
        <p:spPr bwMode="auto">
          <a:xfrm>
            <a:off x="5232400" y="2895600"/>
            <a:ext cx="1676400" cy="457200"/>
          </a:xfrm>
          <a:prstGeom prst="rect">
            <a:avLst/>
          </a:prstGeom>
          <a:gradFill rotWithShape="1">
            <a:gsLst>
              <a:gs pos="0">
                <a:srgbClr val="E8FFDF"/>
              </a:gs>
              <a:gs pos="50000">
                <a:srgbClr val="D2FFBF"/>
              </a:gs>
              <a:gs pos="100000">
                <a:srgbClr val="B8FF97"/>
              </a:gs>
            </a:gsLst>
            <a:lin ang="189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99FF66"/>
            </a:extrusionClr>
            <a:contourClr>
              <a:srgbClr val="E8FFDF"/>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rgbClr val="0000FF"/>
                </a:solidFill>
                <a:latin typeface="Times New Roman" panose="02020603050405020304" pitchFamily="18" charset="0"/>
              </a:rPr>
              <a:t>Frông</a:t>
            </a:r>
          </a:p>
        </p:txBody>
      </p:sp>
      <p:sp>
        <p:nvSpPr>
          <p:cNvPr id="9220" name="Rectangle 5">
            <a:hlinkClick r:id="rId3" action="ppaction://hlinksldjump"/>
          </p:cNvPr>
          <p:cNvSpPr>
            <a:spLocks noChangeArrowheads="1"/>
          </p:cNvSpPr>
          <p:nvPr/>
        </p:nvSpPr>
        <p:spPr bwMode="auto">
          <a:xfrm>
            <a:off x="5181600" y="4191000"/>
            <a:ext cx="1752600" cy="381000"/>
          </a:xfrm>
          <a:prstGeom prst="rect">
            <a:avLst/>
          </a:prstGeom>
          <a:solidFill>
            <a:srgbClr val="0000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00CC"/>
            </a:extrusionClr>
            <a:contourClr>
              <a:srgbClr val="0000CC"/>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chemeClr val="bg1"/>
                </a:solidFill>
                <a:latin typeface="Times New Roman" panose="02020603050405020304" pitchFamily="18" charset="0"/>
              </a:rPr>
              <a:t>Gió </a:t>
            </a:r>
          </a:p>
        </p:txBody>
      </p:sp>
      <p:sp>
        <p:nvSpPr>
          <p:cNvPr id="9221" name="Rectangle 6">
            <a:hlinkClick r:id="rId4" action="ppaction://hlinksldjump"/>
          </p:cNvPr>
          <p:cNvSpPr>
            <a:spLocks noChangeArrowheads="1"/>
          </p:cNvSpPr>
          <p:nvPr/>
        </p:nvSpPr>
        <p:spPr bwMode="auto">
          <a:xfrm>
            <a:off x="5280025" y="5410200"/>
            <a:ext cx="1752600" cy="381000"/>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latin typeface="Times New Roman" panose="02020603050405020304" pitchFamily="18" charset="0"/>
              </a:rPr>
              <a:t>Dòng biển </a:t>
            </a:r>
          </a:p>
        </p:txBody>
      </p:sp>
      <p:sp>
        <p:nvSpPr>
          <p:cNvPr id="9222" name="Rectangle 7">
            <a:hlinkClick r:id="rId5" action="ppaction://hlinksldjump"/>
          </p:cNvPr>
          <p:cNvSpPr>
            <a:spLocks noChangeArrowheads="1"/>
          </p:cNvSpPr>
          <p:nvPr/>
        </p:nvSpPr>
        <p:spPr bwMode="auto">
          <a:xfrm>
            <a:off x="5257800" y="6400800"/>
            <a:ext cx="1752600" cy="3810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chemeClr val="bg1"/>
                </a:solidFill>
                <a:latin typeface="Times New Roman" panose="02020603050405020304" pitchFamily="18" charset="0"/>
              </a:rPr>
              <a:t>Địa  hình</a:t>
            </a:r>
          </a:p>
        </p:txBody>
      </p:sp>
      <p:sp>
        <p:nvSpPr>
          <p:cNvPr id="9223" name="Rectangle 8"/>
          <p:cNvSpPr>
            <a:spLocks noChangeArrowheads="1"/>
          </p:cNvSpPr>
          <p:nvPr/>
        </p:nvSpPr>
        <p:spPr bwMode="auto">
          <a:xfrm>
            <a:off x="9309100" y="2798763"/>
            <a:ext cx="1219200" cy="1752600"/>
          </a:xfrm>
          <a:prstGeom prst="rect">
            <a:avLst/>
          </a:prstGeom>
          <a:gradFill rotWithShape="1">
            <a:gsLst>
              <a:gs pos="0">
                <a:srgbClr val="FF8200"/>
              </a:gs>
              <a:gs pos="10001">
                <a:srgbClr val="FF0000"/>
              </a:gs>
              <a:gs pos="35001">
                <a:srgbClr val="BA0066"/>
              </a:gs>
              <a:gs pos="70000">
                <a:srgbClr val="66008F"/>
              </a:gs>
              <a:gs pos="100000">
                <a:srgbClr val="000082"/>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82"/>
            </a:extrusionClr>
            <a:contourClr>
              <a:srgbClr val="FF8200"/>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FFFF00"/>
                </a:solidFill>
                <a:latin typeface="Times New Roman" panose="02020603050405020304" pitchFamily="18" charset="0"/>
              </a:rPr>
              <a:t>Mưa </a:t>
            </a:r>
          </a:p>
          <a:p>
            <a:pPr algn="ctr"/>
            <a:r>
              <a:rPr lang="en-US" altLang="en-US" sz="2800">
                <a:solidFill>
                  <a:srgbClr val="FFFF00"/>
                </a:solidFill>
                <a:latin typeface="Times New Roman" panose="02020603050405020304" pitchFamily="18" charset="0"/>
              </a:rPr>
              <a:t>ít</a:t>
            </a:r>
          </a:p>
        </p:txBody>
      </p:sp>
      <p:sp>
        <p:nvSpPr>
          <p:cNvPr id="9224" name="Line 10"/>
          <p:cNvSpPr>
            <a:spLocks noChangeShapeType="1"/>
          </p:cNvSpPr>
          <p:nvPr/>
        </p:nvSpPr>
        <p:spPr bwMode="auto">
          <a:xfrm flipH="1">
            <a:off x="2667000" y="1905000"/>
            <a:ext cx="2514600" cy="9906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5" name="Line 12"/>
          <p:cNvSpPr>
            <a:spLocks noChangeShapeType="1"/>
          </p:cNvSpPr>
          <p:nvPr/>
        </p:nvSpPr>
        <p:spPr bwMode="auto">
          <a:xfrm flipH="1">
            <a:off x="2743200" y="2971800"/>
            <a:ext cx="2514600" cy="152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6" name="Line 13"/>
          <p:cNvSpPr>
            <a:spLocks noChangeShapeType="1"/>
          </p:cNvSpPr>
          <p:nvPr/>
        </p:nvSpPr>
        <p:spPr bwMode="auto">
          <a:xfrm flipH="1" flipV="1">
            <a:off x="2686050" y="3448050"/>
            <a:ext cx="2495550" cy="81915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7" name="Line 14"/>
          <p:cNvSpPr>
            <a:spLocks noChangeShapeType="1"/>
          </p:cNvSpPr>
          <p:nvPr/>
        </p:nvSpPr>
        <p:spPr bwMode="auto">
          <a:xfrm flipH="1" flipV="1">
            <a:off x="2667000" y="4114800"/>
            <a:ext cx="2590800" cy="1295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Line 15"/>
          <p:cNvSpPr>
            <a:spLocks noChangeShapeType="1"/>
          </p:cNvSpPr>
          <p:nvPr/>
        </p:nvSpPr>
        <p:spPr bwMode="auto">
          <a:xfrm flipH="1" flipV="1">
            <a:off x="2667000" y="4572000"/>
            <a:ext cx="2590800" cy="21336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6"/>
          <p:cNvSpPr>
            <a:spLocks noChangeShapeType="1"/>
          </p:cNvSpPr>
          <p:nvPr/>
        </p:nvSpPr>
        <p:spPr bwMode="auto">
          <a:xfrm flipV="1">
            <a:off x="7086600" y="3581400"/>
            <a:ext cx="2209800" cy="6096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7"/>
          <p:cNvSpPr>
            <a:spLocks noChangeShapeType="1"/>
          </p:cNvSpPr>
          <p:nvPr/>
        </p:nvSpPr>
        <p:spPr bwMode="auto">
          <a:xfrm flipV="1">
            <a:off x="7162800" y="3962400"/>
            <a:ext cx="2173288" cy="1295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1" name="Line 18"/>
          <p:cNvSpPr>
            <a:spLocks noChangeShapeType="1"/>
          </p:cNvSpPr>
          <p:nvPr/>
        </p:nvSpPr>
        <p:spPr bwMode="auto">
          <a:xfrm flipV="1">
            <a:off x="7162800" y="4373564"/>
            <a:ext cx="2160588" cy="217963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20"/>
          <p:cNvSpPr txBox="1">
            <a:spLocks noChangeArrowheads="1"/>
          </p:cNvSpPr>
          <p:nvPr/>
        </p:nvSpPr>
        <p:spPr bwMode="auto">
          <a:xfrm rot="20072385">
            <a:off x="3187700" y="1731963"/>
            <a:ext cx="1595438" cy="461962"/>
          </a:xfrm>
          <a:prstGeom prst="rect">
            <a:avLst/>
          </a:prstGeom>
          <a:noFill/>
          <a:ln>
            <a:noFill/>
          </a:ln>
          <a:effectLst/>
        </p:spPr>
        <p:txBody>
          <a:bodyPr>
            <a:spAutoFit/>
          </a:bodyPr>
          <a:lstStyle/>
          <a:p>
            <a:pPr eaLnBrk="0" hangingPunct="0">
              <a:spcBef>
                <a:spcPct val="50000"/>
              </a:spcBef>
              <a:defRPr/>
            </a:pPr>
            <a:r>
              <a:rPr lang="en-US" sz="2400">
                <a:effectLst>
                  <a:outerShdw blurRad="38100" dist="38100" dir="2700000" algn="tl">
                    <a:srgbClr val="C0C0C0"/>
                  </a:outerShdw>
                </a:effectLst>
                <a:latin typeface="Times New Roman" pitchFamily="18" charset="0"/>
              </a:rPr>
              <a:t>?</a:t>
            </a:r>
          </a:p>
        </p:txBody>
      </p:sp>
      <p:sp>
        <p:nvSpPr>
          <p:cNvPr id="19" name="Text Box 21"/>
          <p:cNvSpPr txBox="1">
            <a:spLocks noChangeArrowheads="1"/>
          </p:cNvSpPr>
          <p:nvPr/>
        </p:nvSpPr>
        <p:spPr bwMode="auto">
          <a:xfrm rot="2029586">
            <a:off x="7902575" y="2106613"/>
            <a:ext cx="1314450" cy="461962"/>
          </a:xfrm>
          <a:prstGeom prst="rect">
            <a:avLst/>
          </a:prstGeom>
          <a:noFill/>
          <a:ln>
            <a:noFill/>
          </a:ln>
          <a:effectLst/>
        </p:spPr>
        <p:txBody>
          <a:bodyPr>
            <a:spAutoFit/>
          </a:bodyPr>
          <a:lstStyle/>
          <a:p>
            <a:pPr eaLnBrk="0" hangingPunct="0">
              <a:spcBef>
                <a:spcPct val="50000"/>
              </a:spcBef>
              <a:defRPr/>
            </a:pPr>
            <a:r>
              <a:rPr lang="en-US" sz="2400">
                <a:effectLst>
                  <a:outerShdw blurRad="38100" dist="38100" dir="2700000" algn="tl">
                    <a:srgbClr val="C0C0C0"/>
                  </a:outerShdw>
                </a:effectLst>
                <a:latin typeface="Times New Roman" pitchFamily="18" charset="0"/>
              </a:rPr>
              <a:t>?</a:t>
            </a:r>
          </a:p>
        </p:txBody>
      </p:sp>
      <p:sp>
        <p:nvSpPr>
          <p:cNvPr id="9234" name="Text Box 22"/>
          <p:cNvSpPr txBox="1">
            <a:spLocks noChangeArrowheads="1"/>
          </p:cNvSpPr>
          <p:nvPr/>
        </p:nvSpPr>
        <p:spPr bwMode="auto">
          <a:xfrm rot="20587097">
            <a:off x="3533776" y="2371725"/>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a:t>
            </a:r>
          </a:p>
        </p:txBody>
      </p:sp>
      <p:sp>
        <p:nvSpPr>
          <p:cNvPr id="9235" name="Text Box 23"/>
          <p:cNvSpPr txBox="1">
            <a:spLocks noChangeArrowheads="1"/>
          </p:cNvSpPr>
          <p:nvPr/>
        </p:nvSpPr>
        <p:spPr bwMode="auto">
          <a:xfrm rot="465217">
            <a:off x="3692526" y="3302000"/>
            <a:ext cx="79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a:t>
            </a:r>
          </a:p>
        </p:txBody>
      </p:sp>
      <p:sp>
        <p:nvSpPr>
          <p:cNvPr id="9236" name="Text Box 26"/>
          <p:cNvSpPr txBox="1">
            <a:spLocks noChangeArrowheads="1"/>
          </p:cNvSpPr>
          <p:nvPr/>
        </p:nvSpPr>
        <p:spPr bwMode="auto">
          <a:xfrm rot="1730810">
            <a:off x="3689351" y="4354513"/>
            <a:ext cx="133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a:t>
            </a:r>
          </a:p>
        </p:txBody>
      </p:sp>
      <p:sp>
        <p:nvSpPr>
          <p:cNvPr id="9237" name="Text Box 30"/>
          <p:cNvSpPr txBox="1">
            <a:spLocks noChangeArrowheads="1"/>
          </p:cNvSpPr>
          <p:nvPr/>
        </p:nvSpPr>
        <p:spPr bwMode="auto">
          <a:xfrm rot="2875520">
            <a:off x="3564732" y="5287170"/>
            <a:ext cx="113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a:t>
            </a:r>
          </a:p>
        </p:txBody>
      </p:sp>
      <p:sp>
        <p:nvSpPr>
          <p:cNvPr id="9238" name="Rectangle 4">
            <a:hlinkClick r:id="rId6" action="ppaction://hlinksldjump"/>
          </p:cNvPr>
          <p:cNvSpPr>
            <a:spLocks noChangeArrowheads="1"/>
          </p:cNvSpPr>
          <p:nvPr/>
        </p:nvSpPr>
        <p:spPr bwMode="auto">
          <a:xfrm>
            <a:off x="5216525" y="1828800"/>
            <a:ext cx="1752600" cy="381000"/>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rgbClr val="0070C0"/>
                </a:solidFill>
                <a:latin typeface="Times New Roman" panose="02020603050405020304" pitchFamily="18" charset="0"/>
              </a:rPr>
              <a:t>Khí áp </a:t>
            </a:r>
          </a:p>
        </p:txBody>
      </p:sp>
      <p:sp>
        <p:nvSpPr>
          <p:cNvPr id="9239" name="Line 32"/>
          <p:cNvSpPr>
            <a:spLocks noChangeShapeType="1"/>
          </p:cNvSpPr>
          <p:nvPr/>
        </p:nvSpPr>
        <p:spPr bwMode="auto">
          <a:xfrm>
            <a:off x="7086600" y="2971800"/>
            <a:ext cx="2209800" cy="304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40" name="Text Box 25"/>
          <p:cNvSpPr txBox="1">
            <a:spLocks noChangeArrowheads="1"/>
          </p:cNvSpPr>
          <p:nvPr/>
        </p:nvSpPr>
        <p:spPr bwMode="auto">
          <a:xfrm rot="21251678">
            <a:off x="7791450" y="3389313"/>
            <a:ext cx="80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 </a:t>
            </a:r>
          </a:p>
        </p:txBody>
      </p:sp>
      <p:sp>
        <p:nvSpPr>
          <p:cNvPr id="9241" name="Text Box 27"/>
          <p:cNvSpPr txBox="1">
            <a:spLocks noChangeArrowheads="1"/>
          </p:cNvSpPr>
          <p:nvPr/>
        </p:nvSpPr>
        <p:spPr bwMode="auto">
          <a:xfrm rot="20166739">
            <a:off x="7651750" y="4068763"/>
            <a:ext cx="107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 </a:t>
            </a:r>
          </a:p>
        </p:txBody>
      </p:sp>
      <p:sp>
        <p:nvSpPr>
          <p:cNvPr id="9242" name="Text Box 31"/>
          <p:cNvSpPr txBox="1">
            <a:spLocks noChangeArrowheads="1"/>
          </p:cNvSpPr>
          <p:nvPr/>
        </p:nvSpPr>
        <p:spPr bwMode="auto">
          <a:xfrm rot="18987035">
            <a:off x="7840663" y="4906963"/>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rPr>
              <a:t>?</a:t>
            </a:r>
          </a:p>
        </p:txBody>
      </p:sp>
      <p:sp>
        <p:nvSpPr>
          <p:cNvPr id="9243" name="Text Box 33"/>
          <p:cNvSpPr txBox="1">
            <a:spLocks noChangeArrowheads="1"/>
          </p:cNvSpPr>
          <p:nvPr/>
        </p:nvSpPr>
        <p:spPr bwMode="auto">
          <a:xfrm rot="1396374">
            <a:off x="7580313" y="2881313"/>
            <a:ext cx="137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a:t>
            </a:r>
          </a:p>
        </p:txBody>
      </p:sp>
      <p:sp>
        <p:nvSpPr>
          <p:cNvPr id="9244" name="Line 11"/>
          <p:cNvSpPr>
            <a:spLocks noChangeShapeType="1"/>
          </p:cNvSpPr>
          <p:nvPr/>
        </p:nvSpPr>
        <p:spPr bwMode="auto">
          <a:xfrm>
            <a:off x="7162800" y="1981201"/>
            <a:ext cx="2173288" cy="900113"/>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245" name="Picture 5" descr="Mua154264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8194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 name="TextBox 33"/>
          <p:cNvSpPr txBox="1">
            <a:spLocks noChangeArrowheads="1"/>
          </p:cNvSpPr>
          <p:nvPr/>
        </p:nvSpPr>
        <p:spPr bwMode="auto">
          <a:xfrm>
            <a:off x="1600200" y="327660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00"/>
                </a:solidFill>
                <a:latin typeface="Times New Roman" panose="02020603050405020304" pitchFamily="18" charset="0"/>
                <a:cs typeface="Times New Roman" panose="02020603050405020304" pitchFamily="18" charset="0"/>
              </a:rPr>
              <a:t>Mưa nhiều</a:t>
            </a:r>
          </a:p>
        </p:txBody>
      </p:sp>
      <p:sp>
        <p:nvSpPr>
          <p:cNvPr id="9248" name="Text Box 54"/>
          <p:cNvSpPr txBox="1">
            <a:spLocks noChangeArrowheads="1"/>
          </p:cNvSpPr>
          <p:nvPr/>
        </p:nvSpPr>
        <p:spPr bwMode="auto">
          <a:xfrm>
            <a:off x="3388878" y="596504"/>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vi-VN" altLang="en-US" sz="2000" dirty="0">
                <a:latin typeface="Times New Roman" panose="02020603050405020304" pitchFamily="18" charset="0"/>
                <a:cs typeface="Times New Roman" panose="02020603050405020304" pitchFamily="18" charset="0"/>
              </a:rPr>
              <a:t>CÁC </a:t>
            </a:r>
            <a:r>
              <a:rPr lang="en-US" altLang="en-US" sz="2000" dirty="0">
                <a:latin typeface="Times New Roman" panose="02020603050405020304" pitchFamily="18" charset="0"/>
                <a:cs typeface="Times New Roman" panose="02020603050405020304" pitchFamily="18" charset="0"/>
              </a:rPr>
              <a:t>NHÂN TỐ ẢNH HƯỞNG ĐẾN LƯỢNG MƯA</a:t>
            </a:r>
          </a:p>
        </p:txBody>
      </p:sp>
    </p:spTree>
    <p:extLst>
      <p:ext uri="{BB962C8B-B14F-4D97-AF65-F5344CB8AC3E}">
        <p14:creationId xmlns:p14="http://schemas.microsoft.com/office/powerpoint/2010/main" val="113614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hlinkClick r:id="rId3" action="ppaction://hlinksldjump"/>
          </p:cNvPr>
          <p:cNvSpPr>
            <a:spLocks noChangeArrowheads="1"/>
          </p:cNvSpPr>
          <p:nvPr/>
        </p:nvSpPr>
        <p:spPr bwMode="auto">
          <a:xfrm>
            <a:off x="5232400" y="1898650"/>
            <a:ext cx="1676400" cy="457200"/>
          </a:xfrm>
          <a:prstGeom prst="rect">
            <a:avLst/>
          </a:prstGeom>
          <a:gradFill rotWithShape="1">
            <a:gsLst>
              <a:gs pos="0">
                <a:srgbClr val="B8FF97"/>
              </a:gs>
              <a:gs pos="50000">
                <a:srgbClr val="D2FFBF"/>
              </a:gs>
              <a:gs pos="100000">
                <a:srgbClr val="E8FFDF"/>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99FF66"/>
            </a:extrusionClr>
            <a:contourClr>
              <a:srgbClr val="B8FF97"/>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rgbClr val="0000FF"/>
                </a:solidFill>
                <a:latin typeface="Times New Roman" panose="02020603050405020304" pitchFamily="18" charset="0"/>
              </a:rPr>
              <a:t>Frông</a:t>
            </a:r>
          </a:p>
        </p:txBody>
      </p:sp>
      <p:sp>
        <p:nvSpPr>
          <p:cNvPr id="15363" name="Rectangle 5">
            <a:hlinkClick r:id="rId4" action="ppaction://hlinksldjump"/>
          </p:cNvPr>
          <p:cNvSpPr>
            <a:spLocks noChangeArrowheads="1"/>
          </p:cNvSpPr>
          <p:nvPr/>
        </p:nvSpPr>
        <p:spPr bwMode="auto">
          <a:xfrm>
            <a:off x="5103813" y="3432175"/>
            <a:ext cx="1752600" cy="381000"/>
          </a:xfrm>
          <a:prstGeom prst="rect">
            <a:avLst/>
          </a:prstGeom>
          <a:solidFill>
            <a:srgbClr val="0000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00CC"/>
            </a:extrusionClr>
            <a:contourClr>
              <a:srgbClr val="0000CC"/>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chemeClr val="bg1"/>
                </a:solidFill>
                <a:latin typeface="Times New Roman" panose="02020603050405020304" pitchFamily="18" charset="0"/>
              </a:rPr>
              <a:t>Gió </a:t>
            </a:r>
          </a:p>
        </p:txBody>
      </p:sp>
      <p:sp>
        <p:nvSpPr>
          <p:cNvPr id="15364" name="Rectangle 6">
            <a:hlinkClick r:id="rId5" action="ppaction://hlinksldjump"/>
          </p:cNvPr>
          <p:cNvSpPr>
            <a:spLocks noChangeArrowheads="1"/>
          </p:cNvSpPr>
          <p:nvPr/>
        </p:nvSpPr>
        <p:spPr bwMode="auto">
          <a:xfrm>
            <a:off x="5280025" y="4543425"/>
            <a:ext cx="1752600" cy="381000"/>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latin typeface="Times New Roman" panose="02020603050405020304" pitchFamily="18" charset="0"/>
              </a:rPr>
              <a:t>Dòng biển </a:t>
            </a:r>
          </a:p>
        </p:txBody>
      </p:sp>
      <p:sp>
        <p:nvSpPr>
          <p:cNvPr id="15365" name="Rectangle 7">
            <a:hlinkClick r:id="rId6" action="ppaction://hlinksldjump"/>
          </p:cNvPr>
          <p:cNvSpPr>
            <a:spLocks noChangeArrowheads="1"/>
          </p:cNvSpPr>
          <p:nvPr/>
        </p:nvSpPr>
        <p:spPr bwMode="auto">
          <a:xfrm>
            <a:off x="5257800" y="6248400"/>
            <a:ext cx="1752600" cy="381000"/>
          </a:xfrm>
          <a:prstGeom prst="rect">
            <a:avLst/>
          </a:prstGeom>
          <a:solidFill>
            <a:srgbClr val="FF00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solidFill>
                  <a:schemeClr val="bg1"/>
                </a:solidFill>
                <a:latin typeface="Times New Roman" panose="02020603050405020304" pitchFamily="18" charset="0"/>
              </a:rPr>
              <a:t>Địa  hình</a:t>
            </a:r>
          </a:p>
        </p:txBody>
      </p:sp>
      <p:sp>
        <p:nvSpPr>
          <p:cNvPr id="15366" name="Rectangle 8"/>
          <p:cNvSpPr>
            <a:spLocks noChangeArrowheads="1"/>
          </p:cNvSpPr>
          <p:nvPr/>
        </p:nvSpPr>
        <p:spPr bwMode="auto">
          <a:xfrm>
            <a:off x="9309100" y="2493963"/>
            <a:ext cx="1219200" cy="1752600"/>
          </a:xfrm>
          <a:prstGeom prst="rect">
            <a:avLst/>
          </a:prstGeom>
          <a:gradFill rotWithShape="1">
            <a:gsLst>
              <a:gs pos="0">
                <a:srgbClr val="FF8200"/>
              </a:gs>
              <a:gs pos="10001">
                <a:srgbClr val="FF0000"/>
              </a:gs>
              <a:gs pos="35001">
                <a:srgbClr val="BA0066"/>
              </a:gs>
              <a:gs pos="70000">
                <a:srgbClr val="66008F"/>
              </a:gs>
              <a:gs pos="100000">
                <a:srgbClr val="000082"/>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000082"/>
            </a:extrusionClr>
            <a:contourClr>
              <a:srgbClr val="FF8200"/>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3200">
                <a:solidFill>
                  <a:srgbClr val="FFFF00"/>
                </a:solidFill>
                <a:latin typeface="Times New Roman" panose="02020603050405020304" pitchFamily="18" charset="0"/>
              </a:rPr>
              <a:t>Mưa </a:t>
            </a:r>
          </a:p>
          <a:p>
            <a:pPr algn="ctr"/>
            <a:r>
              <a:rPr lang="en-US" altLang="en-US" sz="3200">
                <a:solidFill>
                  <a:srgbClr val="FFFF00"/>
                </a:solidFill>
                <a:latin typeface="Times New Roman" panose="02020603050405020304" pitchFamily="18" charset="0"/>
              </a:rPr>
              <a:t>ít</a:t>
            </a:r>
          </a:p>
        </p:txBody>
      </p:sp>
      <p:sp>
        <p:nvSpPr>
          <p:cNvPr id="15367" name="Line 10"/>
          <p:cNvSpPr>
            <a:spLocks noChangeShapeType="1"/>
          </p:cNvSpPr>
          <p:nvPr/>
        </p:nvSpPr>
        <p:spPr bwMode="auto">
          <a:xfrm flipH="1">
            <a:off x="2706689" y="1160464"/>
            <a:ext cx="2490787" cy="118427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8" name="Line 11"/>
          <p:cNvSpPr>
            <a:spLocks noChangeShapeType="1"/>
          </p:cNvSpPr>
          <p:nvPr/>
        </p:nvSpPr>
        <p:spPr bwMode="auto">
          <a:xfrm>
            <a:off x="7089776" y="1160463"/>
            <a:ext cx="2246313" cy="141605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9" name="Line 12"/>
          <p:cNvSpPr>
            <a:spLocks noChangeShapeType="1"/>
          </p:cNvSpPr>
          <p:nvPr/>
        </p:nvSpPr>
        <p:spPr bwMode="auto">
          <a:xfrm flipH="1">
            <a:off x="2706689" y="2132013"/>
            <a:ext cx="2517775" cy="58261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0" name="Line 13"/>
          <p:cNvSpPr>
            <a:spLocks noChangeShapeType="1"/>
          </p:cNvSpPr>
          <p:nvPr/>
        </p:nvSpPr>
        <p:spPr bwMode="auto">
          <a:xfrm flipH="1" flipV="1">
            <a:off x="2686050" y="3143251"/>
            <a:ext cx="2362200" cy="34607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1" name="Line 14"/>
          <p:cNvSpPr>
            <a:spLocks noChangeShapeType="1"/>
          </p:cNvSpPr>
          <p:nvPr/>
        </p:nvSpPr>
        <p:spPr bwMode="auto">
          <a:xfrm flipH="1" flipV="1">
            <a:off x="2686050" y="3417889"/>
            <a:ext cx="2611438" cy="136207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2" name="Line 15"/>
          <p:cNvSpPr>
            <a:spLocks noChangeShapeType="1"/>
          </p:cNvSpPr>
          <p:nvPr/>
        </p:nvSpPr>
        <p:spPr bwMode="auto">
          <a:xfrm flipH="1" flipV="1">
            <a:off x="2743200" y="4038601"/>
            <a:ext cx="2514600" cy="25114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Line 16"/>
          <p:cNvSpPr>
            <a:spLocks noChangeShapeType="1"/>
          </p:cNvSpPr>
          <p:nvPr/>
        </p:nvSpPr>
        <p:spPr bwMode="auto">
          <a:xfrm flipV="1">
            <a:off x="7032625" y="3363914"/>
            <a:ext cx="2317750" cy="14763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4" name="Line 17"/>
          <p:cNvSpPr>
            <a:spLocks noChangeShapeType="1"/>
          </p:cNvSpPr>
          <p:nvPr/>
        </p:nvSpPr>
        <p:spPr bwMode="auto">
          <a:xfrm flipV="1">
            <a:off x="7194550" y="3657601"/>
            <a:ext cx="2141538" cy="8858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5" name="Line 18"/>
          <p:cNvSpPr>
            <a:spLocks noChangeShapeType="1"/>
          </p:cNvSpPr>
          <p:nvPr/>
        </p:nvSpPr>
        <p:spPr bwMode="auto">
          <a:xfrm flipV="1">
            <a:off x="7194550" y="4191000"/>
            <a:ext cx="2101850" cy="2057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64" name="Text Box 20"/>
          <p:cNvSpPr txBox="1">
            <a:spLocks noChangeArrowheads="1"/>
          </p:cNvSpPr>
          <p:nvPr/>
        </p:nvSpPr>
        <p:spPr bwMode="auto">
          <a:xfrm rot="20072385">
            <a:off x="3187700" y="1241426"/>
            <a:ext cx="1595438" cy="430213"/>
          </a:xfrm>
          <a:prstGeom prst="rect">
            <a:avLst/>
          </a:prstGeom>
          <a:noFill/>
          <a:ln>
            <a:noFill/>
          </a:ln>
          <a:effectLst/>
        </p:spPr>
        <p:txBody>
          <a:bodyPr>
            <a:spAutoFit/>
          </a:bodyPr>
          <a:lstStyle/>
          <a:p>
            <a:pPr eaLnBrk="0" hangingPunct="0">
              <a:spcBef>
                <a:spcPct val="50000"/>
              </a:spcBef>
              <a:defRPr/>
            </a:pPr>
            <a:r>
              <a:rPr lang="en-US" sz="2200" dirty="0" err="1">
                <a:effectLst>
                  <a:outerShdw blurRad="38100" dist="38100" dir="2700000" algn="tl">
                    <a:srgbClr val="C0C0C0"/>
                  </a:outerShdw>
                </a:effectLst>
                <a:latin typeface="Times New Roman" pitchFamily="18" charset="0"/>
              </a:rPr>
              <a:t>Áp</a:t>
            </a:r>
            <a:r>
              <a:rPr lang="en-US" sz="2200" dirty="0">
                <a:effectLst>
                  <a:outerShdw blurRad="38100" dist="38100" dir="2700000" algn="tl">
                    <a:srgbClr val="C0C0C0"/>
                  </a:outerShdw>
                </a:effectLst>
                <a:latin typeface="Times New Roman" pitchFamily="18" charset="0"/>
              </a:rPr>
              <a:t> </a:t>
            </a:r>
            <a:r>
              <a:rPr lang="en-US" sz="2200" dirty="0" err="1">
                <a:effectLst>
                  <a:outerShdw blurRad="38100" dist="38100" dir="2700000" algn="tl">
                    <a:srgbClr val="C0C0C0"/>
                  </a:outerShdw>
                </a:effectLst>
                <a:latin typeface="Times New Roman" pitchFamily="18" charset="0"/>
              </a:rPr>
              <a:t>thấp</a:t>
            </a:r>
            <a:endParaRPr lang="en-US" sz="2200" dirty="0">
              <a:effectLst>
                <a:outerShdw blurRad="38100" dist="38100" dir="2700000" algn="tl">
                  <a:srgbClr val="C0C0C0"/>
                </a:outerShdw>
              </a:effectLst>
              <a:latin typeface="Times New Roman" pitchFamily="18" charset="0"/>
            </a:endParaRPr>
          </a:p>
        </p:txBody>
      </p:sp>
      <p:sp>
        <p:nvSpPr>
          <p:cNvPr id="57365" name="Text Box 21"/>
          <p:cNvSpPr txBox="1">
            <a:spLocks noChangeArrowheads="1"/>
          </p:cNvSpPr>
          <p:nvPr/>
        </p:nvSpPr>
        <p:spPr bwMode="auto">
          <a:xfrm rot="2029586">
            <a:off x="7902575" y="1609726"/>
            <a:ext cx="1314450" cy="430213"/>
          </a:xfrm>
          <a:prstGeom prst="rect">
            <a:avLst/>
          </a:prstGeom>
          <a:noFill/>
          <a:ln>
            <a:noFill/>
          </a:ln>
          <a:effectLst/>
        </p:spPr>
        <p:txBody>
          <a:bodyPr>
            <a:spAutoFit/>
          </a:bodyPr>
          <a:lstStyle/>
          <a:p>
            <a:pPr eaLnBrk="0" hangingPunct="0">
              <a:spcBef>
                <a:spcPct val="50000"/>
              </a:spcBef>
              <a:defRPr/>
            </a:pPr>
            <a:r>
              <a:rPr lang="en-US" sz="2200">
                <a:effectLst>
                  <a:outerShdw blurRad="38100" dist="38100" dir="2700000" algn="tl">
                    <a:srgbClr val="C0C0C0"/>
                  </a:outerShdw>
                </a:effectLst>
                <a:latin typeface="Times New Roman" pitchFamily="18" charset="0"/>
              </a:rPr>
              <a:t>Áp cao</a:t>
            </a:r>
          </a:p>
        </p:txBody>
      </p:sp>
      <p:sp>
        <p:nvSpPr>
          <p:cNvPr id="24593" name="Text Box 22"/>
          <p:cNvSpPr txBox="1">
            <a:spLocks noChangeArrowheads="1"/>
          </p:cNvSpPr>
          <p:nvPr/>
        </p:nvSpPr>
        <p:spPr bwMode="auto">
          <a:xfrm rot="20587097">
            <a:off x="2895600" y="1958976"/>
            <a:ext cx="22415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0070C0"/>
                </a:solidFill>
                <a:latin typeface="Times New Roman" panose="02020603050405020304" pitchFamily="18" charset="0"/>
              </a:rPr>
              <a:t>Miền có Frông</a:t>
            </a:r>
          </a:p>
        </p:txBody>
      </p:sp>
      <p:sp>
        <p:nvSpPr>
          <p:cNvPr id="24594" name="Text Box 23"/>
          <p:cNvSpPr txBox="1">
            <a:spLocks noChangeArrowheads="1"/>
          </p:cNvSpPr>
          <p:nvPr/>
        </p:nvSpPr>
        <p:spPr bwMode="auto">
          <a:xfrm rot="465217">
            <a:off x="3535363" y="2846388"/>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Mùa</a:t>
            </a:r>
          </a:p>
        </p:txBody>
      </p:sp>
      <p:sp>
        <p:nvSpPr>
          <p:cNvPr id="24595" name="Text Box 24"/>
          <p:cNvSpPr txBox="1">
            <a:spLocks noChangeArrowheads="1"/>
          </p:cNvSpPr>
          <p:nvPr/>
        </p:nvSpPr>
        <p:spPr bwMode="auto">
          <a:xfrm rot="507833">
            <a:off x="3186113" y="3303588"/>
            <a:ext cx="16113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Tây ôn đới</a:t>
            </a:r>
          </a:p>
        </p:txBody>
      </p:sp>
      <p:sp>
        <p:nvSpPr>
          <p:cNvPr id="24596" name="Text Box 25"/>
          <p:cNvSpPr txBox="1">
            <a:spLocks noChangeArrowheads="1"/>
          </p:cNvSpPr>
          <p:nvPr/>
        </p:nvSpPr>
        <p:spPr bwMode="auto">
          <a:xfrm rot="21251678">
            <a:off x="7237413" y="2986088"/>
            <a:ext cx="1503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Mậu dịch </a:t>
            </a:r>
          </a:p>
        </p:txBody>
      </p:sp>
      <p:sp>
        <p:nvSpPr>
          <p:cNvPr id="24597" name="Text Box 26"/>
          <p:cNvSpPr txBox="1">
            <a:spLocks noChangeArrowheads="1"/>
          </p:cNvSpPr>
          <p:nvPr/>
        </p:nvSpPr>
        <p:spPr bwMode="auto">
          <a:xfrm rot="1730810">
            <a:off x="4065588" y="4038600"/>
            <a:ext cx="13319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Nóng</a:t>
            </a:r>
          </a:p>
        </p:txBody>
      </p:sp>
      <p:sp>
        <p:nvSpPr>
          <p:cNvPr id="24598" name="Text Box 27"/>
          <p:cNvSpPr txBox="1">
            <a:spLocks noChangeArrowheads="1"/>
          </p:cNvSpPr>
          <p:nvPr/>
        </p:nvSpPr>
        <p:spPr bwMode="auto">
          <a:xfrm rot="20166739">
            <a:off x="7362825" y="3722688"/>
            <a:ext cx="1079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Lạnh </a:t>
            </a:r>
          </a:p>
        </p:txBody>
      </p:sp>
      <p:sp>
        <p:nvSpPr>
          <p:cNvPr id="24599" name="Text Box 30"/>
          <p:cNvSpPr txBox="1">
            <a:spLocks noChangeArrowheads="1"/>
          </p:cNvSpPr>
          <p:nvPr/>
        </p:nvSpPr>
        <p:spPr bwMode="auto">
          <a:xfrm rot="2875520">
            <a:off x="3180557" y="4898232"/>
            <a:ext cx="2009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Sườn đón gió</a:t>
            </a:r>
          </a:p>
        </p:txBody>
      </p:sp>
      <p:sp>
        <p:nvSpPr>
          <p:cNvPr id="24600" name="Text Box 31"/>
          <p:cNvSpPr txBox="1">
            <a:spLocks noChangeArrowheads="1"/>
          </p:cNvSpPr>
          <p:nvPr/>
        </p:nvSpPr>
        <p:spPr bwMode="auto">
          <a:xfrm rot="18987035">
            <a:off x="7042151" y="4575175"/>
            <a:ext cx="2530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Sườn khuất gió</a:t>
            </a:r>
          </a:p>
        </p:txBody>
      </p:sp>
      <p:sp>
        <p:nvSpPr>
          <p:cNvPr id="15386" name="Rectangle 4">
            <a:hlinkClick r:id="rId7" action="ppaction://hlinksldjump"/>
          </p:cNvPr>
          <p:cNvSpPr>
            <a:spLocks noChangeArrowheads="1"/>
          </p:cNvSpPr>
          <p:nvPr/>
        </p:nvSpPr>
        <p:spPr bwMode="auto">
          <a:xfrm>
            <a:off x="5216525" y="976313"/>
            <a:ext cx="1752600" cy="381000"/>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p:spPr>
        <p:txBody>
          <a:bodyPr wrap="none" anchor="ctr">
            <a:flatTx/>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b="0">
                <a:latin typeface="Times New Roman" panose="02020603050405020304" pitchFamily="18" charset="0"/>
              </a:rPr>
              <a:t>Khí áp </a:t>
            </a:r>
          </a:p>
        </p:txBody>
      </p:sp>
      <p:sp>
        <p:nvSpPr>
          <p:cNvPr id="15387" name="Text Box 38"/>
          <p:cNvSpPr txBox="1">
            <a:spLocks noChangeArrowheads="1"/>
          </p:cNvSpPr>
          <p:nvPr/>
        </p:nvSpPr>
        <p:spPr bwMode="auto">
          <a:xfrm>
            <a:off x="1628775" y="2700339"/>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solidFill>
                  <a:srgbClr val="FFFF00"/>
                </a:solidFill>
                <a:latin typeface="Times New Roman" panose="02020603050405020304" pitchFamily="18" charset="0"/>
              </a:rPr>
              <a:t>Mưa nhiều</a:t>
            </a:r>
          </a:p>
        </p:txBody>
      </p:sp>
      <p:sp>
        <p:nvSpPr>
          <p:cNvPr id="22560" name="Line 32"/>
          <p:cNvSpPr>
            <a:spLocks noChangeShapeType="1"/>
          </p:cNvSpPr>
          <p:nvPr/>
        </p:nvSpPr>
        <p:spPr bwMode="auto">
          <a:xfrm>
            <a:off x="7086600" y="2057400"/>
            <a:ext cx="2209800" cy="914400"/>
          </a:xfrm>
          <a:prstGeom prst="line">
            <a:avLst/>
          </a:prstGeom>
          <a:noFill/>
          <a:ln w="38100">
            <a:solidFill>
              <a:srgbClr val="FF0000"/>
            </a:solidFill>
            <a:round/>
            <a:headEnd/>
            <a:tailEnd type="triangle" w="med" len="med"/>
          </a:ln>
          <a:effectLst>
            <a:outerShdw blurRad="63500" dist="23000" dir="5400000" rotWithShape="0">
              <a:srgbClr val="000000">
                <a:alpha val="34999"/>
              </a:srgbClr>
            </a:outerShdw>
          </a:effectLst>
          <a:extLst>
            <a:ext uri="{909E8E84-426E-40dd-AFC4-6F175D3DCCD1}"/>
          </a:extLst>
        </p:spPr>
        <p:txBody>
          <a:bodyPr/>
          <a:lstStyle/>
          <a:p>
            <a:pPr>
              <a:defRPr/>
            </a:pPr>
            <a:endParaRPr lang="en-US">
              <a:latin typeface="Arial" charset="0"/>
              <a:ea typeface="ＭＳ Ｐゴシック" charset="0"/>
            </a:endParaRPr>
          </a:p>
        </p:txBody>
      </p:sp>
      <p:sp>
        <p:nvSpPr>
          <p:cNvPr id="24604" name="Text Box 33"/>
          <p:cNvSpPr txBox="1">
            <a:spLocks noChangeArrowheads="1"/>
          </p:cNvSpPr>
          <p:nvPr/>
        </p:nvSpPr>
        <p:spPr bwMode="auto">
          <a:xfrm rot="1396374">
            <a:off x="7124701" y="2101851"/>
            <a:ext cx="23463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200">
                <a:solidFill>
                  <a:srgbClr val="0070C0"/>
                </a:solidFill>
                <a:latin typeface="Times New Roman" panose="02020603050405020304" pitchFamily="18" charset="0"/>
                <a:cs typeface="Times New Roman" panose="02020603050405020304" pitchFamily="18" charset="0"/>
              </a:rPr>
              <a:t>Miền không có  </a:t>
            </a:r>
          </a:p>
          <a:p>
            <a:pPr eaLnBrk="1" hangingPunct="1">
              <a:spcBef>
                <a:spcPct val="50000"/>
              </a:spcBef>
            </a:pPr>
            <a:r>
              <a:rPr lang="en-US" altLang="en-US" sz="2200">
                <a:solidFill>
                  <a:srgbClr val="0070C0"/>
                </a:solidFill>
                <a:latin typeface="Times New Roman" panose="02020603050405020304" pitchFamily="18" charset="0"/>
                <a:cs typeface="Times New Roman" panose="02020603050405020304" pitchFamily="18" charset="0"/>
              </a:rPr>
              <a:t>Frông đi qua</a:t>
            </a:r>
          </a:p>
        </p:txBody>
      </p:sp>
      <p:sp>
        <p:nvSpPr>
          <p:cNvPr id="24605" name="TextBox 2"/>
          <p:cNvSpPr txBox="1">
            <a:spLocks noChangeArrowheads="1"/>
          </p:cNvSpPr>
          <p:nvPr/>
        </p:nvSpPr>
        <p:spPr bwMode="auto">
          <a:xfrm rot="20787084">
            <a:off x="3160714" y="2463801"/>
            <a:ext cx="14112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70C0"/>
                </a:solidFill>
                <a:latin typeface="Times New Roman" panose="02020603050405020304" pitchFamily="18" charset="0"/>
                <a:cs typeface="Times New Roman" panose="02020603050405020304" pitchFamily="18" charset="0"/>
              </a:rPr>
              <a:t>đi qua</a:t>
            </a:r>
          </a:p>
        </p:txBody>
      </p:sp>
      <p:pic>
        <p:nvPicPr>
          <p:cNvPr id="15391" name="Picture 5" descr="Mua154264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2098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2" name="TextBox 35"/>
          <p:cNvSpPr txBox="1">
            <a:spLocks noChangeArrowheads="1"/>
          </p:cNvSpPr>
          <p:nvPr/>
        </p:nvSpPr>
        <p:spPr bwMode="auto">
          <a:xfrm>
            <a:off x="1600200" y="259080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00"/>
                </a:solidFill>
                <a:latin typeface="Times New Roman" panose="02020603050405020304" pitchFamily="18" charset="0"/>
                <a:cs typeface="Times New Roman" panose="02020603050405020304" pitchFamily="18" charset="0"/>
              </a:rPr>
              <a:t>Mưa nhiều</a:t>
            </a:r>
          </a:p>
        </p:txBody>
      </p:sp>
      <p:sp>
        <p:nvSpPr>
          <p:cNvPr id="24608" name="TextBox 36"/>
          <p:cNvSpPr txBox="1">
            <a:spLocks noChangeArrowheads="1"/>
          </p:cNvSpPr>
          <p:nvPr/>
        </p:nvSpPr>
        <p:spPr bwMode="auto">
          <a:xfrm>
            <a:off x="4305300" y="762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u="sng">
                <a:solidFill>
                  <a:srgbClr val="0070C0"/>
                </a:solidFill>
                <a:latin typeface="Times New Roman" panose="02020603050405020304" pitchFamily="18" charset="0"/>
                <a:cs typeface="Times New Roman" panose="02020603050405020304" pitchFamily="18" charset="0"/>
              </a:rPr>
              <a:t>Thông tin phản hồi </a:t>
            </a:r>
          </a:p>
        </p:txBody>
      </p:sp>
      <p:sp>
        <p:nvSpPr>
          <p:cNvPr id="24609" name="Text Box 31"/>
          <p:cNvSpPr txBox="1">
            <a:spLocks noChangeArrowheads="1"/>
          </p:cNvSpPr>
          <p:nvPr/>
        </p:nvSpPr>
        <p:spPr bwMode="auto">
          <a:xfrm rot="18987035">
            <a:off x="6761164" y="5146675"/>
            <a:ext cx="34448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200">
                <a:solidFill>
                  <a:srgbClr val="FF0000"/>
                </a:solidFill>
                <a:latin typeface="Times New Roman" panose="02020603050405020304" pitchFamily="18" charset="0"/>
              </a:rPr>
              <a:t>Sườn núi cao, đỉnh núi cao</a:t>
            </a:r>
          </a:p>
        </p:txBody>
      </p:sp>
    </p:spTree>
    <p:extLst>
      <p:ext uri="{BB962C8B-B14F-4D97-AF65-F5344CB8AC3E}">
        <p14:creationId xmlns:p14="http://schemas.microsoft.com/office/powerpoint/2010/main" val="12077557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608"/>
                                        </p:tgtEl>
                                        <p:attrNameLst>
                                          <p:attrName>style.visibility</p:attrName>
                                        </p:attrNameLst>
                                      </p:cBhvr>
                                      <p:to>
                                        <p:strVal val="visible"/>
                                      </p:to>
                                    </p:set>
                                    <p:anim calcmode="lin" valueType="num">
                                      <p:cBhvr>
                                        <p:cTn id="7" dur="1000" fill="hold"/>
                                        <p:tgtEl>
                                          <p:spTgt spid="24608"/>
                                        </p:tgtEl>
                                        <p:attrNameLst>
                                          <p:attrName>ppt_x</p:attrName>
                                        </p:attrNameLst>
                                      </p:cBhvr>
                                      <p:tavLst>
                                        <p:tav tm="0">
                                          <p:val>
                                            <p:strVal val="#ppt_x-.2"/>
                                          </p:val>
                                        </p:tav>
                                        <p:tav tm="100000">
                                          <p:val>
                                            <p:strVal val="#ppt_x"/>
                                          </p:val>
                                        </p:tav>
                                      </p:tavLst>
                                    </p:anim>
                                    <p:anim calcmode="lin" valueType="num">
                                      <p:cBhvr>
                                        <p:cTn id="8" dur="1000" fill="hold"/>
                                        <p:tgtEl>
                                          <p:spTgt spid="246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6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362"/>
                                        </p:tgtEl>
                                        <p:attrNameLst>
                                          <p:attrName>style.visibility</p:attrName>
                                        </p:attrNameLst>
                                      </p:cBhvr>
                                      <p:to>
                                        <p:strVal val="visible"/>
                                      </p:to>
                                    </p:set>
                                    <p:anim calcmode="lin" valueType="num">
                                      <p:cBhvr>
                                        <p:cTn id="14" dur="1000" fill="hold"/>
                                        <p:tgtEl>
                                          <p:spTgt spid="15362"/>
                                        </p:tgtEl>
                                        <p:attrNameLst>
                                          <p:attrName>ppt_w</p:attrName>
                                        </p:attrNameLst>
                                      </p:cBhvr>
                                      <p:tavLst>
                                        <p:tav tm="0">
                                          <p:val>
                                            <p:strVal val="#ppt_w+.3"/>
                                          </p:val>
                                        </p:tav>
                                        <p:tav tm="100000">
                                          <p:val>
                                            <p:strVal val="#ppt_w"/>
                                          </p:val>
                                        </p:tav>
                                      </p:tavLst>
                                    </p:anim>
                                    <p:anim calcmode="lin" valueType="num">
                                      <p:cBhvr>
                                        <p:cTn id="15" dur="1000" fill="hold"/>
                                        <p:tgtEl>
                                          <p:spTgt spid="15362"/>
                                        </p:tgtEl>
                                        <p:attrNameLst>
                                          <p:attrName>ppt_h</p:attrName>
                                        </p:attrNameLst>
                                      </p:cBhvr>
                                      <p:tavLst>
                                        <p:tav tm="0">
                                          <p:val>
                                            <p:strVal val="#ppt_h"/>
                                          </p:val>
                                        </p:tav>
                                        <p:tav tm="100000">
                                          <p:val>
                                            <p:strVal val="#ppt_h"/>
                                          </p:val>
                                        </p:tav>
                                      </p:tavLst>
                                    </p:anim>
                                    <p:animEffect transition="in" filter="fade">
                                      <p:cBhvr>
                                        <p:cTn id="16" dur="1000"/>
                                        <p:tgtEl>
                                          <p:spTgt spid="15362"/>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15363"/>
                                        </p:tgtEl>
                                        <p:attrNameLst>
                                          <p:attrName>style.visibility</p:attrName>
                                        </p:attrNameLst>
                                      </p:cBhvr>
                                      <p:to>
                                        <p:strVal val="visible"/>
                                      </p:to>
                                    </p:set>
                                    <p:anim calcmode="lin" valueType="num">
                                      <p:cBhvr>
                                        <p:cTn id="19" dur="1000" fill="hold"/>
                                        <p:tgtEl>
                                          <p:spTgt spid="15363"/>
                                        </p:tgtEl>
                                        <p:attrNameLst>
                                          <p:attrName>ppt_w</p:attrName>
                                        </p:attrNameLst>
                                      </p:cBhvr>
                                      <p:tavLst>
                                        <p:tav tm="0">
                                          <p:val>
                                            <p:strVal val="#ppt_w+.3"/>
                                          </p:val>
                                        </p:tav>
                                        <p:tav tm="100000">
                                          <p:val>
                                            <p:strVal val="#ppt_w"/>
                                          </p:val>
                                        </p:tav>
                                      </p:tavLst>
                                    </p:anim>
                                    <p:anim calcmode="lin" valueType="num">
                                      <p:cBhvr>
                                        <p:cTn id="20" dur="1000" fill="hold"/>
                                        <p:tgtEl>
                                          <p:spTgt spid="15363"/>
                                        </p:tgtEl>
                                        <p:attrNameLst>
                                          <p:attrName>ppt_h</p:attrName>
                                        </p:attrNameLst>
                                      </p:cBhvr>
                                      <p:tavLst>
                                        <p:tav tm="0">
                                          <p:val>
                                            <p:strVal val="#ppt_h"/>
                                          </p:val>
                                        </p:tav>
                                        <p:tav tm="100000">
                                          <p:val>
                                            <p:strVal val="#ppt_h"/>
                                          </p:val>
                                        </p:tav>
                                      </p:tavLst>
                                    </p:anim>
                                    <p:animEffect transition="in" filter="fade">
                                      <p:cBhvr>
                                        <p:cTn id="21" dur="1000"/>
                                        <p:tgtEl>
                                          <p:spTgt spid="15363"/>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5364"/>
                                        </p:tgtEl>
                                        <p:attrNameLst>
                                          <p:attrName>style.visibility</p:attrName>
                                        </p:attrNameLst>
                                      </p:cBhvr>
                                      <p:to>
                                        <p:strVal val="visible"/>
                                      </p:to>
                                    </p:set>
                                    <p:anim calcmode="lin" valueType="num">
                                      <p:cBhvr>
                                        <p:cTn id="24" dur="1000" fill="hold"/>
                                        <p:tgtEl>
                                          <p:spTgt spid="15364"/>
                                        </p:tgtEl>
                                        <p:attrNameLst>
                                          <p:attrName>ppt_w</p:attrName>
                                        </p:attrNameLst>
                                      </p:cBhvr>
                                      <p:tavLst>
                                        <p:tav tm="0">
                                          <p:val>
                                            <p:strVal val="#ppt_w+.3"/>
                                          </p:val>
                                        </p:tav>
                                        <p:tav tm="100000">
                                          <p:val>
                                            <p:strVal val="#ppt_w"/>
                                          </p:val>
                                        </p:tav>
                                      </p:tavLst>
                                    </p:anim>
                                    <p:anim calcmode="lin" valueType="num">
                                      <p:cBhvr>
                                        <p:cTn id="25" dur="1000" fill="hold"/>
                                        <p:tgtEl>
                                          <p:spTgt spid="15364"/>
                                        </p:tgtEl>
                                        <p:attrNameLst>
                                          <p:attrName>ppt_h</p:attrName>
                                        </p:attrNameLst>
                                      </p:cBhvr>
                                      <p:tavLst>
                                        <p:tav tm="0">
                                          <p:val>
                                            <p:strVal val="#ppt_h"/>
                                          </p:val>
                                        </p:tav>
                                        <p:tav tm="100000">
                                          <p:val>
                                            <p:strVal val="#ppt_h"/>
                                          </p:val>
                                        </p:tav>
                                      </p:tavLst>
                                    </p:anim>
                                    <p:animEffect transition="in" filter="fade">
                                      <p:cBhvr>
                                        <p:cTn id="26" dur="1000"/>
                                        <p:tgtEl>
                                          <p:spTgt spid="15364"/>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5365"/>
                                        </p:tgtEl>
                                        <p:attrNameLst>
                                          <p:attrName>style.visibility</p:attrName>
                                        </p:attrNameLst>
                                      </p:cBhvr>
                                      <p:to>
                                        <p:strVal val="visible"/>
                                      </p:to>
                                    </p:set>
                                    <p:anim calcmode="lin" valueType="num">
                                      <p:cBhvr>
                                        <p:cTn id="29" dur="1000" fill="hold"/>
                                        <p:tgtEl>
                                          <p:spTgt spid="15365"/>
                                        </p:tgtEl>
                                        <p:attrNameLst>
                                          <p:attrName>ppt_w</p:attrName>
                                        </p:attrNameLst>
                                      </p:cBhvr>
                                      <p:tavLst>
                                        <p:tav tm="0">
                                          <p:val>
                                            <p:strVal val="#ppt_w+.3"/>
                                          </p:val>
                                        </p:tav>
                                        <p:tav tm="100000">
                                          <p:val>
                                            <p:strVal val="#ppt_w"/>
                                          </p:val>
                                        </p:tav>
                                      </p:tavLst>
                                    </p:anim>
                                    <p:anim calcmode="lin" valueType="num">
                                      <p:cBhvr>
                                        <p:cTn id="30" dur="1000" fill="hold"/>
                                        <p:tgtEl>
                                          <p:spTgt spid="15365"/>
                                        </p:tgtEl>
                                        <p:attrNameLst>
                                          <p:attrName>ppt_h</p:attrName>
                                        </p:attrNameLst>
                                      </p:cBhvr>
                                      <p:tavLst>
                                        <p:tav tm="0">
                                          <p:val>
                                            <p:strVal val="#ppt_h"/>
                                          </p:val>
                                        </p:tav>
                                        <p:tav tm="100000">
                                          <p:val>
                                            <p:strVal val="#ppt_h"/>
                                          </p:val>
                                        </p:tav>
                                      </p:tavLst>
                                    </p:anim>
                                    <p:animEffect transition="in" filter="fade">
                                      <p:cBhvr>
                                        <p:cTn id="31" dur="1000"/>
                                        <p:tgtEl>
                                          <p:spTgt spid="15365"/>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5366"/>
                                        </p:tgtEl>
                                        <p:attrNameLst>
                                          <p:attrName>style.visibility</p:attrName>
                                        </p:attrNameLst>
                                      </p:cBhvr>
                                      <p:to>
                                        <p:strVal val="visible"/>
                                      </p:to>
                                    </p:set>
                                    <p:anim calcmode="lin" valueType="num">
                                      <p:cBhvr>
                                        <p:cTn id="34" dur="1000" fill="hold"/>
                                        <p:tgtEl>
                                          <p:spTgt spid="15366"/>
                                        </p:tgtEl>
                                        <p:attrNameLst>
                                          <p:attrName>ppt_w</p:attrName>
                                        </p:attrNameLst>
                                      </p:cBhvr>
                                      <p:tavLst>
                                        <p:tav tm="0">
                                          <p:val>
                                            <p:strVal val="#ppt_w+.3"/>
                                          </p:val>
                                        </p:tav>
                                        <p:tav tm="100000">
                                          <p:val>
                                            <p:strVal val="#ppt_w"/>
                                          </p:val>
                                        </p:tav>
                                      </p:tavLst>
                                    </p:anim>
                                    <p:anim calcmode="lin" valueType="num">
                                      <p:cBhvr>
                                        <p:cTn id="35" dur="1000" fill="hold"/>
                                        <p:tgtEl>
                                          <p:spTgt spid="15366"/>
                                        </p:tgtEl>
                                        <p:attrNameLst>
                                          <p:attrName>ppt_h</p:attrName>
                                        </p:attrNameLst>
                                      </p:cBhvr>
                                      <p:tavLst>
                                        <p:tav tm="0">
                                          <p:val>
                                            <p:strVal val="#ppt_h"/>
                                          </p:val>
                                        </p:tav>
                                        <p:tav tm="100000">
                                          <p:val>
                                            <p:strVal val="#ppt_h"/>
                                          </p:val>
                                        </p:tav>
                                      </p:tavLst>
                                    </p:anim>
                                    <p:animEffect transition="in" filter="fade">
                                      <p:cBhvr>
                                        <p:cTn id="36" dur="1000"/>
                                        <p:tgtEl>
                                          <p:spTgt spid="15366"/>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15367"/>
                                        </p:tgtEl>
                                        <p:attrNameLst>
                                          <p:attrName>style.visibility</p:attrName>
                                        </p:attrNameLst>
                                      </p:cBhvr>
                                      <p:to>
                                        <p:strVal val="visible"/>
                                      </p:to>
                                    </p:set>
                                    <p:anim calcmode="lin" valueType="num">
                                      <p:cBhvr>
                                        <p:cTn id="39" dur="1000" fill="hold"/>
                                        <p:tgtEl>
                                          <p:spTgt spid="15367"/>
                                        </p:tgtEl>
                                        <p:attrNameLst>
                                          <p:attrName>ppt_w</p:attrName>
                                        </p:attrNameLst>
                                      </p:cBhvr>
                                      <p:tavLst>
                                        <p:tav tm="0">
                                          <p:val>
                                            <p:strVal val="#ppt_w+.3"/>
                                          </p:val>
                                        </p:tav>
                                        <p:tav tm="100000">
                                          <p:val>
                                            <p:strVal val="#ppt_w"/>
                                          </p:val>
                                        </p:tav>
                                      </p:tavLst>
                                    </p:anim>
                                    <p:anim calcmode="lin" valueType="num">
                                      <p:cBhvr>
                                        <p:cTn id="40" dur="1000" fill="hold"/>
                                        <p:tgtEl>
                                          <p:spTgt spid="15367"/>
                                        </p:tgtEl>
                                        <p:attrNameLst>
                                          <p:attrName>ppt_h</p:attrName>
                                        </p:attrNameLst>
                                      </p:cBhvr>
                                      <p:tavLst>
                                        <p:tav tm="0">
                                          <p:val>
                                            <p:strVal val="#ppt_h"/>
                                          </p:val>
                                        </p:tav>
                                        <p:tav tm="100000">
                                          <p:val>
                                            <p:strVal val="#ppt_h"/>
                                          </p:val>
                                        </p:tav>
                                      </p:tavLst>
                                    </p:anim>
                                    <p:animEffect transition="in" filter="fade">
                                      <p:cBhvr>
                                        <p:cTn id="41" dur="1000"/>
                                        <p:tgtEl>
                                          <p:spTgt spid="15367"/>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15368"/>
                                        </p:tgtEl>
                                        <p:attrNameLst>
                                          <p:attrName>style.visibility</p:attrName>
                                        </p:attrNameLst>
                                      </p:cBhvr>
                                      <p:to>
                                        <p:strVal val="visible"/>
                                      </p:to>
                                    </p:set>
                                    <p:anim calcmode="lin" valueType="num">
                                      <p:cBhvr>
                                        <p:cTn id="44" dur="1000" fill="hold"/>
                                        <p:tgtEl>
                                          <p:spTgt spid="15368"/>
                                        </p:tgtEl>
                                        <p:attrNameLst>
                                          <p:attrName>ppt_w</p:attrName>
                                        </p:attrNameLst>
                                      </p:cBhvr>
                                      <p:tavLst>
                                        <p:tav tm="0">
                                          <p:val>
                                            <p:strVal val="#ppt_w+.3"/>
                                          </p:val>
                                        </p:tav>
                                        <p:tav tm="100000">
                                          <p:val>
                                            <p:strVal val="#ppt_w"/>
                                          </p:val>
                                        </p:tav>
                                      </p:tavLst>
                                    </p:anim>
                                    <p:anim calcmode="lin" valueType="num">
                                      <p:cBhvr>
                                        <p:cTn id="45" dur="1000" fill="hold"/>
                                        <p:tgtEl>
                                          <p:spTgt spid="15368"/>
                                        </p:tgtEl>
                                        <p:attrNameLst>
                                          <p:attrName>ppt_h</p:attrName>
                                        </p:attrNameLst>
                                      </p:cBhvr>
                                      <p:tavLst>
                                        <p:tav tm="0">
                                          <p:val>
                                            <p:strVal val="#ppt_h"/>
                                          </p:val>
                                        </p:tav>
                                        <p:tav tm="100000">
                                          <p:val>
                                            <p:strVal val="#ppt_h"/>
                                          </p:val>
                                        </p:tav>
                                      </p:tavLst>
                                    </p:anim>
                                    <p:animEffect transition="in" filter="fade">
                                      <p:cBhvr>
                                        <p:cTn id="46" dur="1000"/>
                                        <p:tgtEl>
                                          <p:spTgt spid="15368"/>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15369"/>
                                        </p:tgtEl>
                                        <p:attrNameLst>
                                          <p:attrName>style.visibility</p:attrName>
                                        </p:attrNameLst>
                                      </p:cBhvr>
                                      <p:to>
                                        <p:strVal val="visible"/>
                                      </p:to>
                                    </p:set>
                                    <p:anim calcmode="lin" valueType="num">
                                      <p:cBhvr>
                                        <p:cTn id="49" dur="1000" fill="hold"/>
                                        <p:tgtEl>
                                          <p:spTgt spid="15369"/>
                                        </p:tgtEl>
                                        <p:attrNameLst>
                                          <p:attrName>ppt_w</p:attrName>
                                        </p:attrNameLst>
                                      </p:cBhvr>
                                      <p:tavLst>
                                        <p:tav tm="0">
                                          <p:val>
                                            <p:strVal val="#ppt_w+.3"/>
                                          </p:val>
                                        </p:tav>
                                        <p:tav tm="100000">
                                          <p:val>
                                            <p:strVal val="#ppt_w"/>
                                          </p:val>
                                        </p:tav>
                                      </p:tavLst>
                                    </p:anim>
                                    <p:anim calcmode="lin" valueType="num">
                                      <p:cBhvr>
                                        <p:cTn id="50" dur="1000" fill="hold"/>
                                        <p:tgtEl>
                                          <p:spTgt spid="15369"/>
                                        </p:tgtEl>
                                        <p:attrNameLst>
                                          <p:attrName>ppt_h</p:attrName>
                                        </p:attrNameLst>
                                      </p:cBhvr>
                                      <p:tavLst>
                                        <p:tav tm="0">
                                          <p:val>
                                            <p:strVal val="#ppt_h"/>
                                          </p:val>
                                        </p:tav>
                                        <p:tav tm="100000">
                                          <p:val>
                                            <p:strVal val="#ppt_h"/>
                                          </p:val>
                                        </p:tav>
                                      </p:tavLst>
                                    </p:anim>
                                    <p:animEffect transition="in" filter="fade">
                                      <p:cBhvr>
                                        <p:cTn id="51" dur="1000"/>
                                        <p:tgtEl>
                                          <p:spTgt spid="15369"/>
                                        </p:tgtEl>
                                      </p:cBhvr>
                                    </p:animEffect>
                                  </p:childTnLst>
                                </p:cTn>
                              </p:par>
                              <p:par>
                                <p:cTn id="52" presetID="50" presetClass="entr" presetSubtype="0" decel="100000" fill="hold" nodeType="withEffect">
                                  <p:stCondLst>
                                    <p:cond delay="0"/>
                                  </p:stCondLst>
                                  <p:childTnLst>
                                    <p:set>
                                      <p:cBhvr>
                                        <p:cTn id="53" dur="1" fill="hold">
                                          <p:stCondLst>
                                            <p:cond delay="0"/>
                                          </p:stCondLst>
                                        </p:cTn>
                                        <p:tgtEl>
                                          <p:spTgt spid="15370"/>
                                        </p:tgtEl>
                                        <p:attrNameLst>
                                          <p:attrName>style.visibility</p:attrName>
                                        </p:attrNameLst>
                                      </p:cBhvr>
                                      <p:to>
                                        <p:strVal val="visible"/>
                                      </p:to>
                                    </p:set>
                                    <p:anim calcmode="lin" valueType="num">
                                      <p:cBhvr>
                                        <p:cTn id="54" dur="1000" fill="hold"/>
                                        <p:tgtEl>
                                          <p:spTgt spid="15370"/>
                                        </p:tgtEl>
                                        <p:attrNameLst>
                                          <p:attrName>ppt_w</p:attrName>
                                        </p:attrNameLst>
                                      </p:cBhvr>
                                      <p:tavLst>
                                        <p:tav tm="0">
                                          <p:val>
                                            <p:strVal val="#ppt_w+.3"/>
                                          </p:val>
                                        </p:tav>
                                        <p:tav tm="100000">
                                          <p:val>
                                            <p:strVal val="#ppt_w"/>
                                          </p:val>
                                        </p:tav>
                                      </p:tavLst>
                                    </p:anim>
                                    <p:anim calcmode="lin" valueType="num">
                                      <p:cBhvr>
                                        <p:cTn id="55" dur="1000" fill="hold"/>
                                        <p:tgtEl>
                                          <p:spTgt spid="15370"/>
                                        </p:tgtEl>
                                        <p:attrNameLst>
                                          <p:attrName>ppt_h</p:attrName>
                                        </p:attrNameLst>
                                      </p:cBhvr>
                                      <p:tavLst>
                                        <p:tav tm="0">
                                          <p:val>
                                            <p:strVal val="#ppt_h"/>
                                          </p:val>
                                        </p:tav>
                                        <p:tav tm="100000">
                                          <p:val>
                                            <p:strVal val="#ppt_h"/>
                                          </p:val>
                                        </p:tav>
                                      </p:tavLst>
                                    </p:anim>
                                    <p:animEffect transition="in" filter="fade">
                                      <p:cBhvr>
                                        <p:cTn id="56" dur="1000"/>
                                        <p:tgtEl>
                                          <p:spTgt spid="15370"/>
                                        </p:tgtEl>
                                      </p:cBhvr>
                                    </p:animEffect>
                                  </p:childTnLst>
                                </p:cTn>
                              </p:par>
                              <p:par>
                                <p:cTn id="57" presetID="50" presetClass="entr" presetSubtype="0" decel="100000" fill="hold" nodeType="withEffect">
                                  <p:stCondLst>
                                    <p:cond delay="0"/>
                                  </p:stCondLst>
                                  <p:childTnLst>
                                    <p:set>
                                      <p:cBhvr>
                                        <p:cTn id="58" dur="1" fill="hold">
                                          <p:stCondLst>
                                            <p:cond delay="0"/>
                                          </p:stCondLst>
                                        </p:cTn>
                                        <p:tgtEl>
                                          <p:spTgt spid="15371"/>
                                        </p:tgtEl>
                                        <p:attrNameLst>
                                          <p:attrName>style.visibility</p:attrName>
                                        </p:attrNameLst>
                                      </p:cBhvr>
                                      <p:to>
                                        <p:strVal val="visible"/>
                                      </p:to>
                                    </p:set>
                                    <p:anim calcmode="lin" valueType="num">
                                      <p:cBhvr>
                                        <p:cTn id="59" dur="1000" fill="hold"/>
                                        <p:tgtEl>
                                          <p:spTgt spid="15371"/>
                                        </p:tgtEl>
                                        <p:attrNameLst>
                                          <p:attrName>ppt_w</p:attrName>
                                        </p:attrNameLst>
                                      </p:cBhvr>
                                      <p:tavLst>
                                        <p:tav tm="0">
                                          <p:val>
                                            <p:strVal val="#ppt_w+.3"/>
                                          </p:val>
                                        </p:tav>
                                        <p:tav tm="100000">
                                          <p:val>
                                            <p:strVal val="#ppt_w"/>
                                          </p:val>
                                        </p:tav>
                                      </p:tavLst>
                                    </p:anim>
                                    <p:anim calcmode="lin" valueType="num">
                                      <p:cBhvr>
                                        <p:cTn id="60" dur="1000" fill="hold"/>
                                        <p:tgtEl>
                                          <p:spTgt spid="15371"/>
                                        </p:tgtEl>
                                        <p:attrNameLst>
                                          <p:attrName>ppt_h</p:attrName>
                                        </p:attrNameLst>
                                      </p:cBhvr>
                                      <p:tavLst>
                                        <p:tav tm="0">
                                          <p:val>
                                            <p:strVal val="#ppt_h"/>
                                          </p:val>
                                        </p:tav>
                                        <p:tav tm="100000">
                                          <p:val>
                                            <p:strVal val="#ppt_h"/>
                                          </p:val>
                                        </p:tav>
                                      </p:tavLst>
                                    </p:anim>
                                    <p:animEffect transition="in" filter="fade">
                                      <p:cBhvr>
                                        <p:cTn id="61" dur="1000"/>
                                        <p:tgtEl>
                                          <p:spTgt spid="15371"/>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15372"/>
                                        </p:tgtEl>
                                        <p:attrNameLst>
                                          <p:attrName>style.visibility</p:attrName>
                                        </p:attrNameLst>
                                      </p:cBhvr>
                                      <p:to>
                                        <p:strVal val="visible"/>
                                      </p:to>
                                    </p:set>
                                    <p:anim calcmode="lin" valueType="num">
                                      <p:cBhvr>
                                        <p:cTn id="64" dur="1000" fill="hold"/>
                                        <p:tgtEl>
                                          <p:spTgt spid="15372"/>
                                        </p:tgtEl>
                                        <p:attrNameLst>
                                          <p:attrName>ppt_w</p:attrName>
                                        </p:attrNameLst>
                                      </p:cBhvr>
                                      <p:tavLst>
                                        <p:tav tm="0">
                                          <p:val>
                                            <p:strVal val="#ppt_w+.3"/>
                                          </p:val>
                                        </p:tav>
                                        <p:tav tm="100000">
                                          <p:val>
                                            <p:strVal val="#ppt_w"/>
                                          </p:val>
                                        </p:tav>
                                      </p:tavLst>
                                    </p:anim>
                                    <p:anim calcmode="lin" valueType="num">
                                      <p:cBhvr>
                                        <p:cTn id="65" dur="1000" fill="hold"/>
                                        <p:tgtEl>
                                          <p:spTgt spid="15372"/>
                                        </p:tgtEl>
                                        <p:attrNameLst>
                                          <p:attrName>ppt_h</p:attrName>
                                        </p:attrNameLst>
                                      </p:cBhvr>
                                      <p:tavLst>
                                        <p:tav tm="0">
                                          <p:val>
                                            <p:strVal val="#ppt_h"/>
                                          </p:val>
                                        </p:tav>
                                        <p:tav tm="100000">
                                          <p:val>
                                            <p:strVal val="#ppt_h"/>
                                          </p:val>
                                        </p:tav>
                                      </p:tavLst>
                                    </p:anim>
                                    <p:animEffect transition="in" filter="fade">
                                      <p:cBhvr>
                                        <p:cTn id="66" dur="1000"/>
                                        <p:tgtEl>
                                          <p:spTgt spid="15372"/>
                                        </p:tgtEl>
                                      </p:cBhvr>
                                    </p:animEffect>
                                  </p:childTnLst>
                                </p:cTn>
                              </p:par>
                              <p:par>
                                <p:cTn id="67" presetID="50" presetClass="entr" presetSubtype="0" decel="100000" fill="hold" nodeType="withEffect">
                                  <p:stCondLst>
                                    <p:cond delay="0"/>
                                  </p:stCondLst>
                                  <p:childTnLst>
                                    <p:set>
                                      <p:cBhvr>
                                        <p:cTn id="68" dur="1" fill="hold">
                                          <p:stCondLst>
                                            <p:cond delay="0"/>
                                          </p:stCondLst>
                                        </p:cTn>
                                        <p:tgtEl>
                                          <p:spTgt spid="15373"/>
                                        </p:tgtEl>
                                        <p:attrNameLst>
                                          <p:attrName>style.visibility</p:attrName>
                                        </p:attrNameLst>
                                      </p:cBhvr>
                                      <p:to>
                                        <p:strVal val="visible"/>
                                      </p:to>
                                    </p:set>
                                    <p:anim calcmode="lin" valueType="num">
                                      <p:cBhvr>
                                        <p:cTn id="69" dur="1000" fill="hold"/>
                                        <p:tgtEl>
                                          <p:spTgt spid="15373"/>
                                        </p:tgtEl>
                                        <p:attrNameLst>
                                          <p:attrName>ppt_w</p:attrName>
                                        </p:attrNameLst>
                                      </p:cBhvr>
                                      <p:tavLst>
                                        <p:tav tm="0">
                                          <p:val>
                                            <p:strVal val="#ppt_w+.3"/>
                                          </p:val>
                                        </p:tav>
                                        <p:tav tm="100000">
                                          <p:val>
                                            <p:strVal val="#ppt_w"/>
                                          </p:val>
                                        </p:tav>
                                      </p:tavLst>
                                    </p:anim>
                                    <p:anim calcmode="lin" valueType="num">
                                      <p:cBhvr>
                                        <p:cTn id="70" dur="1000" fill="hold"/>
                                        <p:tgtEl>
                                          <p:spTgt spid="15373"/>
                                        </p:tgtEl>
                                        <p:attrNameLst>
                                          <p:attrName>ppt_h</p:attrName>
                                        </p:attrNameLst>
                                      </p:cBhvr>
                                      <p:tavLst>
                                        <p:tav tm="0">
                                          <p:val>
                                            <p:strVal val="#ppt_h"/>
                                          </p:val>
                                        </p:tav>
                                        <p:tav tm="100000">
                                          <p:val>
                                            <p:strVal val="#ppt_h"/>
                                          </p:val>
                                        </p:tav>
                                      </p:tavLst>
                                    </p:anim>
                                    <p:animEffect transition="in" filter="fade">
                                      <p:cBhvr>
                                        <p:cTn id="71" dur="1000"/>
                                        <p:tgtEl>
                                          <p:spTgt spid="15373"/>
                                        </p:tgtEl>
                                      </p:cBhvr>
                                    </p:animEffect>
                                  </p:childTnLst>
                                </p:cTn>
                              </p:par>
                              <p:par>
                                <p:cTn id="72" presetID="50" presetClass="entr" presetSubtype="0" decel="100000" fill="hold" nodeType="withEffect">
                                  <p:stCondLst>
                                    <p:cond delay="0"/>
                                  </p:stCondLst>
                                  <p:childTnLst>
                                    <p:set>
                                      <p:cBhvr>
                                        <p:cTn id="73" dur="1" fill="hold">
                                          <p:stCondLst>
                                            <p:cond delay="0"/>
                                          </p:stCondLst>
                                        </p:cTn>
                                        <p:tgtEl>
                                          <p:spTgt spid="15374"/>
                                        </p:tgtEl>
                                        <p:attrNameLst>
                                          <p:attrName>style.visibility</p:attrName>
                                        </p:attrNameLst>
                                      </p:cBhvr>
                                      <p:to>
                                        <p:strVal val="visible"/>
                                      </p:to>
                                    </p:set>
                                    <p:anim calcmode="lin" valueType="num">
                                      <p:cBhvr>
                                        <p:cTn id="74" dur="1000" fill="hold"/>
                                        <p:tgtEl>
                                          <p:spTgt spid="15374"/>
                                        </p:tgtEl>
                                        <p:attrNameLst>
                                          <p:attrName>ppt_w</p:attrName>
                                        </p:attrNameLst>
                                      </p:cBhvr>
                                      <p:tavLst>
                                        <p:tav tm="0">
                                          <p:val>
                                            <p:strVal val="#ppt_w+.3"/>
                                          </p:val>
                                        </p:tav>
                                        <p:tav tm="100000">
                                          <p:val>
                                            <p:strVal val="#ppt_w"/>
                                          </p:val>
                                        </p:tav>
                                      </p:tavLst>
                                    </p:anim>
                                    <p:anim calcmode="lin" valueType="num">
                                      <p:cBhvr>
                                        <p:cTn id="75" dur="1000" fill="hold"/>
                                        <p:tgtEl>
                                          <p:spTgt spid="15374"/>
                                        </p:tgtEl>
                                        <p:attrNameLst>
                                          <p:attrName>ppt_h</p:attrName>
                                        </p:attrNameLst>
                                      </p:cBhvr>
                                      <p:tavLst>
                                        <p:tav tm="0">
                                          <p:val>
                                            <p:strVal val="#ppt_h"/>
                                          </p:val>
                                        </p:tav>
                                        <p:tav tm="100000">
                                          <p:val>
                                            <p:strVal val="#ppt_h"/>
                                          </p:val>
                                        </p:tav>
                                      </p:tavLst>
                                    </p:anim>
                                    <p:animEffect transition="in" filter="fade">
                                      <p:cBhvr>
                                        <p:cTn id="76" dur="1000"/>
                                        <p:tgtEl>
                                          <p:spTgt spid="15374"/>
                                        </p:tgtEl>
                                      </p:cBhvr>
                                    </p:animEffect>
                                  </p:childTnLst>
                                </p:cTn>
                              </p:par>
                              <p:par>
                                <p:cTn id="77" presetID="50" presetClass="entr" presetSubtype="0" decel="100000" fill="hold" nodeType="withEffect">
                                  <p:stCondLst>
                                    <p:cond delay="0"/>
                                  </p:stCondLst>
                                  <p:childTnLst>
                                    <p:set>
                                      <p:cBhvr>
                                        <p:cTn id="78" dur="1" fill="hold">
                                          <p:stCondLst>
                                            <p:cond delay="0"/>
                                          </p:stCondLst>
                                        </p:cTn>
                                        <p:tgtEl>
                                          <p:spTgt spid="15375"/>
                                        </p:tgtEl>
                                        <p:attrNameLst>
                                          <p:attrName>style.visibility</p:attrName>
                                        </p:attrNameLst>
                                      </p:cBhvr>
                                      <p:to>
                                        <p:strVal val="visible"/>
                                      </p:to>
                                    </p:set>
                                    <p:anim calcmode="lin" valueType="num">
                                      <p:cBhvr>
                                        <p:cTn id="79" dur="1000" fill="hold"/>
                                        <p:tgtEl>
                                          <p:spTgt spid="15375"/>
                                        </p:tgtEl>
                                        <p:attrNameLst>
                                          <p:attrName>ppt_w</p:attrName>
                                        </p:attrNameLst>
                                      </p:cBhvr>
                                      <p:tavLst>
                                        <p:tav tm="0">
                                          <p:val>
                                            <p:strVal val="#ppt_w+.3"/>
                                          </p:val>
                                        </p:tav>
                                        <p:tav tm="100000">
                                          <p:val>
                                            <p:strVal val="#ppt_w"/>
                                          </p:val>
                                        </p:tav>
                                      </p:tavLst>
                                    </p:anim>
                                    <p:anim calcmode="lin" valueType="num">
                                      <p:cBhvr>
                                        <p:cTn id="80" dur="1000" fill="hold"/>
                                        <p:tgtEl>
                                          <p:spTgt spid="15375"/>
                                        </p:tgtEl>
                                        <p:attrNameLst>
                                          <p:attrName>ppt_h</p:attrName>
                                        </p:attrNameLst>
                                      </p:cBhvr>
                                      <p:tavLst>
                                        <p:tav tm="0">
                                          <p:val>
                                            <p:strVal val="#ppt_h"/>
                                          </p:val>
                                        </p:tav>
                                        <p:tav tm="100000">
                                          <p:val>
                                            <p:strVal val="#ppt_h"/>
                                          </p:val>
                                        </p:tav>
                                      </p:tavLst>
                                    </p:anim>
                                    <p:animEffect transition="in" filter="fade">
                                      <p:cBhvr>
                                        <p:cTn id="81" dur="1000"/>
                                        <p:tgtEl>
                                          <p:spTgt spid="15375"/>
                                        </p:tgtEl>
                                      </p:cBhvr>
                                    </p:animEffect>
                                  </p:childTnLst>
                                </p:cTn>
                              </p:par>
                              <p:par>
                                <p:cTn id="82" presetID="50" presetClass="entr" presetSubtype="0" decel="100000" fill="hold" grpId="0" nodeType="withEffect">
                                  <p:stCondLst>
                                    <p:cond delay="0"/>
                                  </p:stCondLst>
                                  <p:childTnLst>
                                    <p:set>
                                      <p:cBhvr>
                                        <p:cTn id="83" dur="1" fill="hold">
                                          <p:stCondLst>
                                            <p:cond delay="0"/>
                                          </p:stCondLst>
                                        </p:cTn>
                                        <p:tgtEl>
                                          <p:spTgt spid="57364"/>
                                        </p:tgtEl>
                                        <p:attrNameLst>
                                          <p:attrName>style.visibility</p:attrName>
                                        </p:attrNameLst>
                                      </p:cBhvr>
                                      <p:to>
                                        <p:strVal val="visible"/>
                                      </p:to>
                                    </p:set>
                                    <p:anim calcmode="lin" valueType="num">
                                      <p:cBhvr>
                                        <p:cTn id="84" dur="1000" fill="hold"/>
                                        <p:tgtEl>
                                          <p:spTgt spid="57364"/>
                                        </p:tgtEl>
                                        <p:attrNameLst>
                                          <p:attrName>ppt_w</p:attrName>
                                        </p:attrNameLst>
                                      </p:cBhvr>
                                      <p:tavLst>
                                        <p:tav tm="0">
                                          <p:val>
                                            <p:strVal val="#ppt_w+.3"/>
                                          </p:val>
                                        </p:tav>
                                        <p:tav tm="100000">
                                          <p:val>
                                            <p:strVal val="#ppt_w"/>
                                          </p:val>
                                        </p:tav>
                                      </p:tavLst>
                                    </p:anim>
                                    <p:anim calcmode="lin" valueType="num">
                                      <p:cBhvr>
                                        <p:cTn id="85" dur="1000" fill="hold"/>
                                        <p:tgtEl>
                                          <p:spTgt spid="57364"/>
                                        </p:tgtEl>
                                        <p:attrNameLst>
                                          <p:attrName>ppt_h</p:attrName>
                                        </p:attrNameLst>
                                      </p:cBhvr>
                                      <p:tavLst>
                                        <p:tav tm="0">
                                          <p:val>
                                            <p:strVal val="#ppt_h"/>
                                          </p:val>
                                        </p:tav>
                                        <p:tav tm="100000">
                                          <p:val>
                                            <p:strVal val="#ppt_h"/>
                                          </p:val>
                                        </p:tav>
                                      </p:tavLst>
                                    </p:anim>
                                    <p:animEffect transition="in" filter="fade">
                                      <p:cBhvr>
                                        <p:cTn id="86" dur="1000"/>
                                        <p:tgtEl>
                                          <p:spTgt spid="57364"/>
                                        </p:tgtEl>
                                      </p:cBhvr>
                                    </p:animEffect>
                                  </p:childTnLst>
                                </p:cTn>
                              </p:par>
                              <p:par>
                                <p:cTn id="87" presetID="50" presetClass="entr" presetSubtype="0" decel="100000" fill="hold" grpId="0" nodeType="withEffect">
                                  <p:stCondLst>
                                    <p:cond delay="0"/>
                                  </p:stCondLst>
                                  <p:childTnLst>
                                    <p:set>
                                      <p:cBhvr>
                                        <p:cTn id="88" dur="1" fill="hold">
                                          <p:stCondLst>
                                            <p:cond delay="0"/>
                                          </p:stCondLst>
                                        </p:cTn>
                                        <p:tgtEl>
                                          <p:spTgt spid="57365"/>
                                        </p:tgtEl>
                                        <p:attrNameLst>
                                          <p:attrName>style.visibility</p:attrName>
                                        </p:attrNameLst>
                                      </p:cBhvr>
                                      <p:to>
                                        <p:strVal val="visible"/>
                                      </p:to>
                                    </p:set>
                                    <p:anim calcmode="lin" valueType="num">
                                      <p:cBhvr>
                                        <p:cTn id="89" dur="1000" fill="hold"/>
                                        <p:tgtEl>
                                          <p:spTgt spid="57365"/>
                                        </p:tgtEl>
                                        <p:attrNameLst>
                                          <p:attrName>ppt_w</p:attrName>
                                        </p:attrNameLst>
                                      </p:cBhvr>
                                      <p:tavLst>
                                        <p:tav tm="0">
                                          <p:val>
                                            <p:strVal val="#ppt_w+.3"/>
                                          </p:val>
                                        </p:tav>
                                        <p:tav tm="100000">
                                          <p:val>
                                            <p:strVal val="#ppt_w"/>
                                          </p:val>
                                        </p:tav>
                                      </p:tavLst>
                                    </p:anim>
                                    <p:anim calcmode="lin" valueType="num">
                                      <p:cBhvr>
                                        <p:cTn id="90" dur="1000" fill="hold"/>
                                        <p:tgtEl>
                                          <p:spTgt spid="57365"/>
                                        </p:tgtEl>
                                        <p:attrNameLst>
                                          <p:attrName>ppt_h</p:attrName>
                                        </p:attrNameLst>
                                      </p:cBhvr>
                                      <p:tavLst>
                                        <p:tav tm="0">
                                          <p:val>
                                            <p:strVal val="#ppt_h"/>
                                          </p:val>
                                        </p:tav>
                                        <p:tav tm="100000">
                                          <p:val>
                                            <p:strVal val="#ppt_h"/>
                                          </p:val>
                                        </p:tav>
                                      </p:tavLst>
                                    </p:anim>
                                    <p:animEffect transition="in" filter="fade">
                                      <p:cBhvr>
                                        <p:cTn id="91" dur="1000"/>
                                        <p:tgtEl>
                                          <p:spTgt spid="57365"/>
                                        </p:tgtEl>
                                      </p:cBhvr>
                                    </p:animEffect>
                                  </p:childTnLst>
                                </p:cTn>
                              </p:par>
                              <p:par>
                                <p:cTn id="92" presetID="50" presetClass="entr" presetSubtype="0" decel="100000" fill="hold" grpId="0" nodeType="withEffect">
                                  <p:stCondLst>
                                    <p:cond delay="0"/>
                                  </p:stCondLst>
                                  <p:childTnLst>
                                    <p:set>
                                      <p:cBhvr>
                                        <p:cTn id="93" dur="1" fill="hold">
                                          <p:stCondLst>
                                            <p:cond delay="0"/>
                                          </p:stCondLst>
                                        </p:cTn>
                                        <p:tgtEl>
                                          <p:spTgt spid="24593"/>
                                        </p:tgtEl>
                                        <p:attrNameLst>
                                          <p:attrName>style.visibility</p:attrName>
                                        </p:attrNameLst>
                                      </p:cBhvr>
                                      <p:to>
                                        <p:strVal val="visible"/>
                                      </p:to>
                                    </p:set>
                                    <p:anim calcmode="lin" valueType="num">
                                      <p:cBhvr>
                                        <p:cTn id="94" dur="1000" fill="hold"/>
                                        <p:tgtEl>
                                          <p:spTgt spid="24593"/>
                                        </p:tgtEl>
                                        <p:attrNameLst>
                                          <p:attrName>ppt_w</p:attrName>
                                        </p:attrNameLst>
                                      </p:cBhvr>
                                      <p:tavLst>
                                        <p:tav tm="0">
                                          <p:val>
                                            <p:strVal val="#ppt_w+.3"/>
                                          </p:val>
                                        </p:tav>
                                        <p:tav tm="100000">
                                          <p:val>
                                            <p:strVal val="#ppt_w"/>
                                          </p:val>
                                        </p:tav>
                                      </p:tavLst>
                                    </p:anim>
                                    <p:anim calcmode="lin" valueType="num">
                                      <p:cBhvr>
                                        <p:cTn id="95" dur="1000" fill="hold"/>
                                        <p:tgtEl>
                                          <p:spTgt spid="24593"/>
                                        </p:tgtEl>
                                        <p:attrNameLst>
                                          <p:attrName>ppt_h</p:attrName>
                                        </p:attrNameLst>
                                      </p:cBhvr>
                                      <p:tavLst>
                                        <p:tav tm="0">
                                          <p:val>
                                            <p:strVal val="#ppt_h"/>
                                          </p:val>
                                        </p:tav>
                                        <p:tav tm="100000">
                                          <p:val>
                                            <p:strVal val="#ppt_h"/>
                                          </p:val>
                                        </p:tav>
                                      </p:tavLst>
                                    </p:anim>
                                    <p:animEffect transition="in" filter="fade">
                                      <p:cBhvr>
                                        <p:cTn id="96" dur="1000"/>
                                        <p:tgtEl>
                                          <p:spTgt spid="24593"/>
                                        </p:tgtEl>
                                      </p:cBhvr>
                                    </p:animEffect>
                                  </p:childTnLst>
                                </p:cTn>
                              </p:par>
                              <p:par>
                                <p:cTn id="97" presetID="50" presetClass="entr" presetSubtype="0" decel="100000" fill="hold" grpId="0" nodeType="withEffect">
                                  <p:stCondLst>
                                    <p:cond delay="0"/>
                                  </p:stCondLst>
                                  <p:childTnLst>
                                    <p:set>
                                      <p:cBhvr>
                                        <p:cTn id="98" dur="1" fill="hold">
                                          <p:stCondLst>
                                            <p:cond delay="0"/>
                                          </p:stCondLst>
                                        </p:cTn>
                                        <p:tgtEl>
                                          <p:spTgt spid="24594"/>
                                        </p:tgtEl>
                                        <p:attrNameLst>
                                          <p:attrName>style.visibility</p:attrName>
                                        </p:attrNameLst>
                                      </p:cBhvr>
                                      <p:to>
                                        <p:strVal val="visible"/>
                                      </p:to>
                                    </p:set>
                                    <p:anim calcmode="lin" valueType="num">
                                      <p:cBhvr>
                                        <p:cTn id="99" dur="1000" fill="hold"/>
                                        <p:tgtEl>
                                          <p:spTgt spid="24594"/>
                                        </p:tgtEl>
                                        <p:attrNameLst>
                                          <p:attrName>ppt_w</p:attrName>
                                        </p:attrNameLst>
                                      </p:cBhvr>
                                      <p:tavLst>
                                        <p:tav tm="0">
                                          <p:val>
                                            <p:strVal val="#ppt_w+.3"/>
                                          </p:val>
                                        </p:tav>
                                        <p:tav tm="100000">
                                          <p:val>
                                            <p:strVal val="#ppt_w"/>
                                          </p:val>
                                        </p:tav>
                                      </p:tavLst>
                                    </p:anim>
                                    <p:anim calcmode="lin" valueType="num">
                                      <p:cBhvr>
                                        <p:cTn id="100" dur="1000" fill="hold"/>
                                        <p:tgtEl>
                                          <p:spTgt spid="24594"/>
                                        </p:tgtEl>
                                        <p:attrNameLst>
                                          <p:attrName>ppt_h</p:attrName>
                                        </p:attrNameLst>
                                      </p:cBhvr>
                                      <p:tavLst>
                                        <p:tav tm="0">
                                          <p:val>
                                            <p:strVal val="#ppt_h"/>
                                          </p:val>
                                        </p:tav>
                                        <p:tav tm="100000">
                                          <p:val>
                                            <p:strVal val="#ppt_h"/>
                                          </p:val>
                                        </p:tav>
                                      </p:tavLst>
                                    </p:anim>
                                    <p:animEffect transition="in" filter="fade">
                                      <p:cBhvr>
                                        <p:cTn id="101" dur="1000"/>
                                        <p:tgtEl>
                                          <p:spTgt spid="24594"/>
                                        </p:tgtEl>
                                      </p:cBhvr>
                                    </p:animEffect>
                                  </p:childTnLst>
                                </p:cTn>
                              </p:par>
                              <p:par>
                                <p:cTn id="102" presetID="50" presetClass="entr" presetSubtype="0" decel="100000" fill="hold" grpId="0" nodeType="withEffect">
                                  <p:stCondLst>
                                    <p:cond delay="0"/>
                                  </p:stCondLst>
                                  <p:childTnLst>
                                    <p:set>
                                      <p:cBhvr>
                                        <p:cTn id="103" dur="1" fill="hold">
                                          <p:stCondLst>
                                            <p:cond delay="0"/>
                                          </p:stCondLst>
                                        </p:cTn>
                                        <p:tgtEl>
                                          <p:spTgt spid="24595"/>
                                        </p:tgtEl>
                                        <p:attrNameLst>
                                          <p:attrName>style.visibility</p:attrName>
                                        </p:attrNameLst>
                                      </p:cBhvr>
                                      <p:to>
                                        <p:strVal val="visible"/>
                                      </p:to>
                                    </p:set>
                                    <p:anim calcmode="lin" valueType="num">
                                      <p:cBhvr>
                                        <p:cTn id="104" dur="1000" fill="hold"/>
                                        <p:tgtEl>
                                          <p:spTgt spid="24595"/>
                                        </p:tgtEl>
                                        <p:attrNameLst>
                                          <p:attrName>ppt_w</p:attrName>
                                        </p:attrNameLst>
                                      </p:cBhvr>
                                      <p:tavLst>
                                        <p:tav tm="0">
                                          <p:val>
                                            <p:strVal val="#ppt_w+.3"/>
                                          </p:val>
                                        </p:tav>
                                        <p:tav tm="100000">
                                          <p:val>
                                            <p:strVal val="#ppt_w"/>
                                          </p:val>
                                        </p:tav>
                                      </p:tavLst>
                                    </p:anim>
                                    <p:anim calcmode="lin" valueType="num">
                                      <p:cBhvr>
                                        <p:cTn id="105" dur="1000" fill="hold"/>
                                        <p:tgtEl>
                                          <p:spTgt spid="24595"/>
                                        </p:tgtEl>
                                        <p:attrNameLst>
                                          <p:attrName>ppt_h</p:attrName>
                                        </p:attrNameLst>
                                      </p:cBhvr>
                                      <p:tavLst>
                                        <p:tav tm="0">
                                          <p:val>
                                            <p:strVal val="#ppt_h"/>
                                          </p:val>
                                        </p:tav>
                                        <p:tav tm="100000">
                                          <p:val>
                                            <p:strVal val="#ppt_h"/>
                                          </p:val>
                                        </p:tav>
                                      </p:tavLst>
                                    </p:anim>
                                    <p:animEffect transition="in" filter="fade">
                                      <p:cBhvr>
                                        <p:cTn id="106" dur="1000"/>
                                        <p:tgtEl>
                                          <p:spTgt spid="24595"/>
                                        </p:tgtEl>
                                      </p:cBhvr>
                                    </p:animEffect>
                                  </p:childTnLst>
                                </p:cTn>
                              </p:par>
                              <p:par>
                                <p:cTn id="107" presetID="50" presetClass="entr" presetSubtype="0" decel="100000" fill="hold" grpId="0" nodeType="withEffect">
                                  <p:stCondLst>
                                    <p:cond delay="0"/>
                                  </p:stCondLst>
                                  <p:childTnLst>
                                    <p:set>
                                      <p:cBhvr>
                                        <p:cTn id="108" dur="1" fill="hold">
                                          <p:stCondLst>
                                            <p:cond delay="0"/>
                                          </p:stCondLst>
                                        </p:cTn>
                                        <p:tgtEl>
                                          <p:spTgt spid="24596"/>
                                        </p:tgtEl>
                                        <p:attrNameLst>
                                          <p:attrName>style.visibility</p:attrName>
                                        </p:attrNameLst>
                                      </p:cBhvr>
                                      <p:to>
                                        <p:strVal val="visible"/>
                                      </p:to>
                                    </p:set>
                                    <p:anim calcmode="lin" valueType="num">
                                      <p:cBhvr>
                                        <p:cTn id="109" dur="1000" fill="hold"/>
                                        <p:tgtEl>
                                          <p:spTgt spid="24596"/>
                                        </p:tgtEl>
                                        <p:attrNameLst>
                                          <p:attrName>ppt_w</p:attrName>
                                        </p:attrNameLst>
                                      </p:cBhvr>
                                      <p:tavLst>
                                        <p:tav tm="0">
                                          <p:val>
                                            <p:strVal val="#ppt_w+.3"/>
                                          </p:val>
                                        </p:tav>
                                        <p:tav tm="100000">
                                          <p:val>
                                            <p:strVal val="#ppt_w"/>
                                          </p:val>
                                        </p:tav>
                                      </p:tavLst>
                                    </p:anim>
                                    <p:anim calcmode="lin" valueType="num">
                                      <p:cBhvr>
                                        <p:cTn id="110" dur="1000" fill="hold"/>
                                        <p:tgtEl>
                                          <p:spTgt spid="24596"/>
                                        </p:tgtEl>
                                        <p:attrNameLst>
                                          <p:attrName>ppt_h</p:attrName>
                                        </p:attrNameLst>
                                      </p:cBhvr>
                                      <p:tavLst>
                                        <p:tav tm="0">
                                          <p:val>
                                            <p:strVal val="#ppt_h"/>
                                          </p:val>
                                        </p:tav>
                                        <p:tav tm="100000">
                                          <p:val>
                                            <p:strVal val="#ppt_h"/>
                                          </p:val>
                                        </p:tav>
                                      </p:tavLst>
                                    </p:anim>
                                    <p:animEffect transition="in" filter="fade">
                                      <p:cBhvr>
                                        <p:cTn id="111" dur="1000"/>
                                        <p:tgtEl>
                                          <p:spTgt spid="24596"/>
                                        </p:tgtEl>
                                      </p:cBhvr>
                                    </p:animEffect>
                                  </p:childTnLst>
                                </p:cTn>
                              </p:par>
                              <p:par>
                                <p:cTn id="112" presetID="50" presetClass="entr" presetSubtype="0" decel="100000" fill="hold" grpId="0" nodeType="withEffect">
                                  <p:stCondLst>
                                    <p:cond delay="0"/>
                                  </p:stCondLst>
                                  <p:childTnLst>
                                    <p:set>
                                      <p:cBhvr>
                                        <p:cTn id="113" dur="1" fill="hold">
                                          <p:stCondLst>
                                            <p:cond delay="0"/>
                                          </p:stCondLst>
                                        </p:cTn>
                                        <p:tgtEl>
                                          <p:spTgt spid="24597"/>
                                        </p:tgtEl>
                                        <p:attrNameLst>
                                          <p:attrName>style.visibility</p:attrName>
                                        </p:attrNameLst>
                                      </p:cBhvr>
                                      <p:to>
                                        <p:strVal val="visible"/>
                                      </p:to>
                                    </p:set>
                                    <p:anim calcmode="lin" valueType="num">
                                      <p:cBhvr>
                                        <p:cTn id="114" dur="1000" fill="hold"/>
                                        <p:tgtEl>
                                          <p:spTgt spid="24597"/>
                                        </p:tgtEl>
                                        <p:attrNameLst>
                                          <p:attrName>ppt_w</p:attrName>
                                        </p:attrNameLst>
                                      </p:cBhvr>
                                      <p:tavLst>
                                        <p:tav tm="0">
                                          <p:val>
                                            <p:strVal val="#ppt_w+.3"/>
                                          </p:val>
                                        </p:tav>
                                        <p:tav tm="100000">
                                          <p:val>
                                            <p:strVal val="#ppt_w"/>
                                          </p:val>
                                        </p:tav>
                                      </p:tavLst>
                                    </p:anim>
                                    <p:anim calcmode="lin" valueType="num">
                                      <p:cBhvr>
                                        <p:cTn id="115" dur="1000" fill="hold"/>
                                        <p:tgtEl>
                                          <p:spTgt spid="24597"/>
                                        </p:tgtEl>
                                        <p:attrNameLst>
                                          <p:attrName>ppt_h</p:attrName>
                                        </p:attrNameLst>
                                      </p:cBhvr>
                                      <p:tavLst>
                                        <p:tav tm="0">
                                          <p:val>
                                            <p:strVal val="#ppt_h"/>
                                          </p:val>
                                        </p:tav>
                                        <p:tav tm="100000">
                                          <p:val>
                                            <p:strVal val="#ppt_h"/>
                                          </p:val>
                                        </p:tav>
                                      </p:tavLst>
                                    </p:anim>
                                    <p:animEffect transition="in" filter="fade">
                                      <p:cBhvr>
                                        <p:cTn id="116" dur="1000"/>
                                        <p:tgtEl>
                                          <p:spTgt spid="24597"/>
                                        </p:tgtEl>
                                      </p:cBhvr>
                                    </p:animEffect>
                                  </p:childTnLst>
                                </p:cTn>
                              </p:par>
                              <p:par>
                                <p:cTn id="117" presetID="50" presetClass="entr" presetSubtype="0" decel="100000" fill="hold" grpId="0" nodeType="withEffect">
                                  <p:stCondLst>
                                    <p:cond delay="0"/>
                                  </p:stCondLst>
                                  <p:childTnLst>
                                    <p:set>
                                      <p:cBhvr>
                                        <p:cTn id="118" dur="1" fill="hold">
                                          <p:stCondLst>
                                            <p:cond delay="0"/>
                                          </p:stCondLst>
                                        </p:cTn>
                                        <p:tgtEl>
                                          <p:spTgt spid="24598"/>
                                        </p:tgtEl>
                                        <p:attrNameLst>
                                          <p:attrName>style.visibility</p:attrName>
                                        </p:attrNameLst>
                                      </p:cBhvr>
                                      <p:to>
                                        <p:strVal val="visible"/>
                                      </p:to>
                                    </p:set>
                                    <p:anim calcmode="lin" valueType="num">
                                      <p:cBhvr>
                                        <p:cTn id="119" dur="1000" fill="hold"/>
                                        <p:tgtEl>
                                          <p:spTgt spid="24598"/>
                                        </p:tgtEl>
                                        <p:attrNameLst>
                                          <p:attrName>ppt_w</p:attrName>
                                        </p:attrNameLst>
                                      </p:cBhvr>
                                      <p:tavLst>
                                        <p:tav tm="0">
                                          <p:val>
                                            <p:strVal val="#ppt_w+.3"/>
                                          </p:val>
                                        </p:tav>
                                        <p:tav tm="100000">
                                          <p:val>
                                            <p:strVal val="#ppt_w"/>
                                          </p:val>
                                        </p:tav>
                                      </p:tavLst>
                                    </p:anim>
                                    <p:anim calcmode="lin" valueType="num">
                                      <p:cBhvr>
                                        <p:cTn id="120" dur="1000" fill="hold"/>
                                        <p:tgtEl>
                                          <p:spTgt spid="24598"/>
                                        </p:tgtEl>
                                        <p:attrNameLst>
                                          <p:attrName>ppt_h</p:attrName>
                                        </p:attrNameLst>
                                      </p:cBhvr>
                                      <p:tavLst>
                                        <p:tav tm="0">
                                          <p:val>
                                            <p:strVal val="#ppt_h"/>
                                          </p:val>
                                        </p:tav>
                                        <p:tav tm="100000">
                                          <p:val>
                                            <p:strVal val="#ppt_h"/>
                                          </p:val>
                                        </p:tav>
                                      </p:tavLst>
                                    </p:anim>
                                    <p:animEffect transition="in" filter="fade">
                                      <p:cBhvr>
                                        <p:cTn id="121" dur="1000"/>
                                        <p:tgtEl>
                                          <p:spTgt spid="24598"/>
                                        </p:tgtEl>
                                      </p:cBhvr>
                                    </p:animEffect>
                                  </p:childTnLst>
                                </p:cTn>
                              </p:par>
                              <p:par>
                                <p:cTn id="122" presetID="50" presetClass="entr" presetSubtype="0" decel="100000" fill="hold" grpId="0" nodeType="withEffect">
                                  <p:stCondLst>
                                    <p:cond delay="0"/>
                                  </p:stCondLst>
                                  <p:childTnLst>
                                    <p:set>
                                      <p:cBhvr>
                                        <p:cTn id="123" dur="1" fill="hold">
                                          <p:stCondLst>
                                            <p:cond delay="0"/>
                                          </p:stCondLst>
                                        </p:cTn>
                                        <p:tgtEl>
                                          <p:spTgt spid="24599"/>
                                        </p:tgtEl>
                                        <p:attrNameLst>
                                          <p:attrName>style.visibility</p:attrName>
                                        </p:attrNameLst>
                                      </p:cBhvr>
                                      <p:to>
                                        <p:strVal val="visible"/>
                                      </p:to>
                                    </p:set>
                                    <p:anim calcmode="lin" valueType="num">
                                      <p:cBhvr>
                                        <p:cTn id="124" dur="1000" fill="hold"/>
                                        <p:tgtEl>
                                          <p:spTgt spid="24599"/>
                                        </p:tgtEl>
                                        <p:attrNameLst>
                                          <p:attrName>ppt_w</p:attrName>
                                        </p:attrNameLst>
                                      </p:cBhvr>
                                      <p:tavLst>
                                        <p:tav tm="0">
                                          <p:val>
                                            <p:strVal val="#ppt_w+.3"/>
                                          </p:val>
                                        </p:tav>
                                        <p:tav tm="100000">
                                          <p:val>
                                            <p:strVal val="#ppt_w"/>
                                          </p:val>
                                        </p:tav>
                                      </p:tavLst>
                                    </p:anim>
                                    <p:anim calcmode="lin" valueType="num">
                                      <p:cBhvr>
                                        <p:cTn id="125" dur="1000" fill="hold"/>
                                        <p:tgtEl>
                                          <p:spTgt spid="24599"/>
                                        </p:tgtEl>
                                        <p:attrNameLst>
                                          <p:attrName>ppt_h</p:attrName>
                                        </p:attrNameLst>
                                      </p:cBhvr>
                                      <p:tavLst>
                                        <p:tav tm="0">
                                          <p:val>
                                            <p:strVal val="#ppt_h"/>
                                          </p:val>
                                        </p:tav>
                                        <p:tav tm="100000">
                                          <p:val>
                                            <p:strVal val="#ppt_h"/>
                                          </p:val>
                                        </p:tav>
                                      </p:tavLst>
                                    </p:anim>
                                    <p:animEffect transition="in" filter="fade">
                                      <p:cBhvr>
                                        <p:cTn id="126" dur="1000"/>
                                        <p:tgtEl>
                                          <p:spTgt spid="24599"/>
                                        </p:tgtEl>
                                      </p:cBhvr>
                                    </p:animEffect>
                                  </p:childTnLst>
                                </p:cTn>
                              </p:par>
                              <p:par>
                                <p:cTn id="127" presetID="50" presetClass="entr" presetSubtype="0" decel="100000" fill="hold" grpId="0" nodeType="withEffect">
                                  <p:stCondLst>
                                    <p:cond delay="0"/>
                                  </p:stCondLst>
                                  <p:childTnLst>
                                    <p:set>
                                      <p:cBhvr>
                                        <p:cTn id="128" dur="1" fill="hold">
                                          <p:stCondLst>
                                            <p:cond delay="0"/>
                                          </p:stCondLst>
                                        </p:cTn>
                                        <p:tgtEl>
                                          <p:spTgt spid="24600"/>
                                        </p:tgtEl>
                                        <p:attrNameLst>
                                          <p:attrName>style.visibility</p:attrName>
                                        </p:attrNameLst>
                                      </p:cBhvr>
                                      <p:to>
                                        <p:strVal val="visible"/>
                                      </p:to>
                                    </p:set>
                                    <p:anim calcmode="lin" valueType="num">
                                      <p:cBhvr>
                                        <p:cTn id="129" dur="1000" fill="hold"/>
                                        <p:tgtEl>
                                          <p:spTgt spid="24600"/>
                                        </p:tgtEl>
                                        <p:attrNameLst>
                                          <p:attrName>ppt_w</p:attrName>
                                        </p:attrNameLst>
                                      </p:cBhvr>
                                      <p:tavLst>
                                        <p:tav tm="0">
                                          <p:val>
                                            <p:strVal val="#ppt_w+.3"/>
                                          </p:val>
                                        </p:tav>
                                        <p:tav tm="100000">
                                          <p:val>
                                            <p:strVal val="#ppt_w"/>
                                          </p:val>
                                        </p:tav>
                                      </p:tavLst>
                                    </p:anim>
                                    <p:anim calcmode="lin" valueType="num">
                                      <p:cBhvr>
                                        <p:cTn id="130" dur="1000" fill="hold"/>
                                        <p:tgtEl>
                                          <p:spTgt spid="24600"/>
                                        </p:tgtEl>
                                        <p:attrNameLst>
                                          <p:attrName>ppt_h</p:attrName>
                                        </p:attrNameLst>
                                      </p:cBhvr>
                                      <p:tavLst>
                                        <p:tav tm="0">
                                          <p:val>
                                            <p:strVal val="#ppt_h"/>
                                          </p:val>
                                        </p:tav>
                                        <p:tav tm="100000">
                                          <p:val>
                                            <p:strVal val="#ppt_h"/>
                                          </p:val>
                                        </p:tav>
                                      </p:tavLst>
                                    </p:anim>
                                    <p:animEffect transition="in" filter="fade">
                                      <p:cBhvr>
                                        <p:cTn id="131" dur="1000"/>
                                        <p:tgtEl>
                                          <p:spTgt spid="24600"/>
                                        </p:tgtEl>
                                      </p:cBhvr>
                                    </p:animEffect>
                                  </p:childTnLst>
                                </p:cTn>
                              </p:par>
                              <p:par>
                                <p:cTn id="132" presetID="50" presetClass="entr" presetSubtype="0" decel="100000" fill="hold" grpId="0" nodeType="withEffect">
                                  <p:stCondLst>
                                    <p:cond delay="0"/>
                                  </p:stCondLst>
                                  <p:childTnLst>
                                    <p:set>
                                      <p:cBhvr>
                                        <p:cTn id="133" dur="1" fill="hold">
                                          <p:stCondLst>
                                            <p:cond delay="0"/>
                                          </p:stCondLst>
                                        </p:cTn>
                                        <p:tgtEl>
                                          <p:spTgt spid="15386"/>
                                        </p:tgtEl>
                                        <p:attrNameLst>
                                          <p:attrName>style.visibility</p:attrName>
                                        </p:attrNameLst>
                                      </p:cBhvr>
                                      <p:to>
                                        <p:strVal val="visible"/>
                                      </p:to>
                                    </p:set>
                                    <p:anim calcmode="lin" valueType="num">
                                      <p:cBhvr>
                                        <p:cTn id="134" dur="1000" fill="hold"/>
                                        <p:tgtEl>
                                          <p:spTgt spid="15386"/>
                                        </p:tgtEl>
                                        <p:attrNameLst>
                                          <p:attrName>ppt_w</p:attrName>
                                        </p:attrNameLst>
                                      </p:cBhvr>
                                      <p:tavLst>
                                        <p:tav tm="0">
                                          <p:val>
                                            <p:strVal val="#ppt_w+.3"/>
                                          </p:val>
                                        </p:tav>
                                        <p:tav tm="100000">
                                          <p:val>
                                            <p:strVal val="#ppt_w"/>
                                          </p:val>
                                        </p:tav>
                                      </p:tavLst>
                                    </p:anim>
                                    <p:anim calcmode="lin" valueType="num">
                                      <p:cBhvr>
                                        <p:cTn id="135" dur="1000" fill="hold"/>
                                        <p:tgtEl>
                                          <p:spTgt spid="15386"/>
                                        </p:tgtEl>
                                        <p:attrNameLst>
                                          <p:attrName>ppt_h</p:attrName>
                                        </p:attrNameLst>
                                      </p:cBhvr>
                                      <p:tavLst>
                                        <p:tav tm="0">
                                          <p:val>
                                            <p:strVal val="#ppt_h"/>
                                          </p:val>
                                        </p:tav>
                                        <p:tav tm="100000">
                                          <p:val>
                                            <p:strVal val="#ppt_h"/>
                                          </p:val>
                                        </p:tav>
                                      </p:tavLst>
                                    </p:anim>
                                    <p:animEffect transition="in" filter="fade">
                                      <p:cBhvr>
                                        <p:cTn id="136" dur="1000"/>
                                        <p:tgtEl>
                                          <p:spTgt spid="15386"/>
                                        </p:tgtEl>
                                      </p:cBhvr>
                                    </p:animEffect>
                                  </p:childTnLst>
                                </p:cTn>
                              </p:par>
                              <p:par>
                                <p:cTn id="137" presetID="50" presetClass="entr" presetSubtype="0" decel="100000" fill="hold" grpId="0" nodeType="withEffect">
                                  <p:stCondLst>
                                    <p:cond delay="0"/>
                                  </p:stCondLst>
                                  <p:childTnLst>
                                    <p:set>
                                      <p:cBhvr>
                                        <p:cTn id="138" dur="1" fill="hold">
                                          <p:stCondLst>
                                            <p:cond delay="0"/>
                                          </p:stCondLst>
                                        </p:cTn>
                                        <p:tgtEl>
                                          <p:spTgt spid="15387"/>
                                        </p:tgtEl>
                                        <p:attrNameLst>
                                          <p:attrName>style.visibility</p:attrName>
                                        </p:attrNameLst>
                                      </p:cBhvr>
                                      <p:to>
                                        <p:strVal val="visible"/>
                                      </p:to>
                                    </p:set>
                                    <p:anim calcmode="lin" valueType="num">
                                      <p:cBhvr>
                                        <p:cTn id="139" dur="1000" fill="hold"/>
                                        <p:tgtEl>
                                          <p:spTgt spid="15387"/>
                                        </p:tgtEl>
                                        <p:attrNameLst>
                                          <p:attrName>ppt_w</p:attrName>
                                        </p:attrNameLst>
                                      </p:cBhvr>
                                      <p:tavLst>
                                        <p:tav tm="0">
                                          <p:val>
                                            <p:strVal val="#ppt_w+.3"/>
                                          </p:val>
                                        </p:tav>
                                        <p:tav tm="100000">
                                          <p:val>
                                            <p:strVal val="#ppt_w"/>
                                          </p:val>
                                        </p:tav>
                                      </p:tavLst>
                                    </p:anim>
                                    <p:anim calcmode="lin" valueType="num">
                                      <p:cBhvr>
                                        <p:cTn id="140" dur="1000" fill="hold"/>
                                        <p:tgtEl>
                                          <p:spTgt spid="15387"/>
                                        </p:tgtEl>
                                        <p:attrNameLst>
                                          <p:attrName>ppt_h</p:attrName>
                                        </p:attrNameLst>
                                      </p:cBhvr>
                                      <p:tavLst>
                                        <p:tav tm="0">
                                          <p:val>
                                            <p:strVal val="#ppt_h"/>
                                          </p:val>
                                        </p:tav>
                                        <p:tav tm="100000">
                                          <p:val>
                                            <p:strVal val="#ppt_h"/>
                                          </p:val>
                                        </p:tav>
                                      </p:tavLst>
                                    </p:anim>
                                    <p:animEffect transition="in" filter="fade">
                                      <p:cBhvr>
                                        <p:cTn id="141" dur="1000"/>
                                        <p:tgtEl>
                                          <p:spTgt spid="15387"/>
                                        </p:tgtEl>
                                      </p:cBhvr>
                                    </p:animEffect>
                                  </p:childTnLst>
                                </p:cTn>
                              </p:par>
                              <p:par>
                                <p:cTn id="142" presetID="50" presetClass="entr" presetSubtype="0" decel="100000" fill="hold" nodeType="withEffect">
                                  <p:stCondLst>
                                    <p:cond delay="0"/>
                                  </p:stCondLst>
                                  <p:childTnLst>
                                    <p:set>
                                      <p:cBhvr>
                                        <p:cTn id="143" dur="1" fill="hold">
                                          <p:stCondLst>
                                            <p:cond delay="0"/>
                                          </p:stCondLst>
                                        </p:cTn>
                                        <p:tgtEl>
                                          <p:spTgt spid="22560"/>
                                        </p:tgtEl>
                                        <p:attrNameLst>
                                          <p:attrName>style.visibility</p:attrName>
                                        </p:attrNameLst>
                                      </p:cBhvr>
                                      <p:to>
                                        <p:strVal val="visible"/>
                                      </p:to>
                                    </p:set>
                                    <p:anim calcmode="lin" valueType="num">
                                      <p:cBhvr>
                                        <p:cTn id="144" dur="1000" fill="hold"/>
                                        <p:tgtEl>
                                          <p:spTgt spid="22560"/>
                                        </p:tgtEl>
                                        <p:attrNameLst>
                                          <p:attrName>ppt_w</p:attrName>
                                        </p:attrNameLst>
                                      </p:cBhvr>
                                      <p:tavLst>
                                        <p:tav tm="0">
                                          <p:val>
                                            <p:strVal val="#ppt_w+.3"/>
                                          </p:val>
                                        </p:tav>
                                        <p:tav tm="100000">
                                          <p:val>
                                            <p:strVal val="#ppt_w"/>
                                          </p:val>
                                        </p:tav>
                                      </p:tavLst>
                                    </p:anim>
                                    <p:anim calcmode="lin" valueType="num">
                                      <p:cBhvr>
                                        <p:cTn id="145" dur="1000" fill="hold"/>
                                        <p:tgtEl>
                                          <p:spTgt spid="22560"/>
                                        </p:tgtEl>
                                        <p:attrNameLst>
                                          <p:attrName>ppt_h</p:attrName>
                                        </p:attrNameLst>
                                      </p:cBhvr>
                                      <p:tavLst>
                                        <p:tav tm="0">
                                          <p:val>
                                            <p:strVal val="#ppt_h"/>
                                          </p:val>
                                        </p:tav>
                                        <p:tav tm="100000">
                                          <p:val>
                                            <p:strVal val="#ppt_h"/>
                                          </p:val>
                                        </p:tav>
                                      </p:tavLst>
                                    </p:anim>
                                    <p:animEffect transition="in" filter="fade">
                                      <p:cBhvr>
                                        <p:cTn id="146" dur="1000"/>
                                        <p:tgtEl>
                                          <p:spTgt spid="22560"/>
                                        </p:tgtEl>
                                      </p:cBhvr>
                                    </p:animEffect>
                                  </p:childTnLst>
                                </p:cTn>
                              </p:par>
                              <p:par>
                                <p:cTn id="147" presetID="50" presetClass="entr" presetSubtype="0" decel="100000" fill="hold" grpId="0" nodeType="withEffect">
                                  <p:stCondLst>
                                    <p:cond delay="0"/>
                                  </p:stCondLst>
                                  <p:childTnLst>
                                    <p:set>
                                      <p:cBhvr>
                                        <p:cTn id="148" dur="1" fill="hold">
                                          <p:stCondLst>
                                            <p:cond delay="0"/>
                                          </p:stCondLst>
                                        </p:cTn>
                                        <p:tgtEl>
                                          <p:spTgt spid="24604"/>
                                        </p:tgtEl>
                                        <p:attrNameLst>
                                          <p:attrName>style.visibility</p:attrName>
                                        </p:attrNameLst>
                                      </p:cBhvr>
                                      <p:to>
                                        <p:strVal val="visible"/>
                                      </p:to>
                                    </p:set>
                                    <p:anim calcmode="lin" valueType="num">
                                      <p:cBhvr>
                                        <p:cTn id="149" dur="1000" fill="hold"/>
                                        <p:tgtEl>
                                          <p:spTgt spid="24604"/>
                                        </p:tgtEl>
                                        <p:attrNameLst>
                                          <p:attrName>ppt_w</p:attrName>
                                        </p:attrNameLst>
                                      </p:cBhvr>
                                      <p:tavLst>
                                        <p:tav tm="0">
                                          <p:val>
                                            <p:strVal val="#ppt_w+.3"/>
                                          </p:val>
                                        </p:tav>
                                        <p:tav tm="100000">
                                          <p:val>
                                            <p:strVal val="#ppt_w"/>
                                          </p:val>
                                        </p:tav>
                                      </p:tavLst>
                                    </p:anim>
                                    <p:anim calcmode="lin" valueType="num">
                                      <p:cBhvr>
                                        <p:cTn id="150" dur="1000" fill="hold"/>
                                        <p:tgtEl>
                                          <p:spTgt spid="24604"/>
                                        </p:tgtEl>
                                        <p:attrNameLst>
                                          <p:attrName>ppt_h</p:attrName>
                                        </p:attrNameLst>
                                      </p:cBhvr>
                                      <p:tavLst>
                                        <p:tav tm="0">
                                          <p:val>
                                            <p:strVal val="#ppt_h"/>
                                          </p:val>
                                        </p:tav>
                                        <p:tav tm="100000">
                                          <p:val>
                                            <p:strVal val="#ppt_h"/>
                                          </p:val>
                                        </p:tav>
                                      </p:tavLst>
                                    </p:anim>
                                    <p:animEffect transition="in" filter="fade">
                                      <p:cBhvr>
                                        <p:cTn id="151" dur="1000"/>
                                        <p:tgtEl>
                                          <p:spTgt spid="24604"/>
                                        </p:tgtEl>
                                      </p:cBhvr>
                                    </p:animEffect>
                                  </p:childTnLst>
                                </p:cTn>
                              </p:par>
                              <p:par>
                                <p:cTn id="152" presetID="50" presetClass="entr" presetSubtype="0" decel="100000" fill="hold" grpId="0" nodeType="withEffect">
                                  <p:stCondLst>
                                    <p:cond delay="0"/>
                                  </p:stCondLst>
                                  <p:childTnLst>
                                    <p:set>
                                      <p:cBhvr>
                                        <p:cTn id="153" dur="1" fill="hold">
                                          <p:stCondLst>
                                            <p:cond delay="0"/>
                                          </p:stCondLst>
                                        </p:cTn>
                                        <p:tgtEl>
                                          <p:spTgt spid="24605"/>
                                        </p:tgtEl>
                                        <p:attrNameLst>
                                          <p:attrName>style.visibility</p:attrName>
                                        </p:attrNameLst>
                                      </p:cBhvr>
                                      <p:to>
                                        <p:strVal val="visible"/>
                                      </p:to>
                                    </p:set>
                                    <p:anim calcmode="lin" valueType="num">
                                      <p:cBhvr>
                                        <p:cTn id="154" dur="1000" fill="hold"/>
                                        <p:tgtEl>
                                          <p:spTgt spid="24605"/>
                                        </p:tgtEl>
                                        <p:attrNameLst>
                                          <p:attrName>ppt_w</p:attrName>
                                        </p:attrNameLst>
                                      </p:cBhvr>
                                      <p:tavLst>
                                        <p:tav tm="0">
                                          <p:val>
                                            <p:strVal val="#ppt_w+.3"/>
                                          </p:val>
                                        </p:tav>
                                        <p:tav tm="100000">
                                          <p:val>
                                            <p:strVal val="#ppt_w"/>
                                          </p:val>
                                        </p:tav>
                                      </p:tavLst>
                                    </p:anim>
                                    <p:anim calcmode="lin" valueType="num">
                                      <p:cBhvr>
                                        <p:cTn id="155" dur="1000" fill="hold"/>
                                        <p:tgtEl>
                                          <p:spTgt spid="24605"/>
                                        </p:tgtEl>
                                        <p:attrNameLst>
                                          <p:attrName>ppt_h</p:attrName>
                                        </p:attrNameLst>
                                      </p:cBhvr>
                                      <p:tavLst>
                                        <p:tav tm="0">
                                          <p:val>
                                            <p:strVal val="#ppt_h"/>
                                          </p:val>
                                        </p:tav>
                                        <p:tav tm="100000">
                                          <p:val>
                                            <p:strVal val="#ppt_h"/>
                                          </p:val>
                                        </p:tav>
                                      </p:tavLst>
                                    </p:anim>
                                    <p:animEffect transition="in" filter="fade">
                                      <p:cBhvr>
                                        <p:cTn id="156" dur="1000"/>
                                        <p:tgtEl>
                                          <p:spTgt spid="24605"/>
                                        </p:tgtEl>
                                      </p:cBhvr>
                                    </p:animEffect>
                                  </p:childTnLst>
                                </p:cTn>
                              </p:par>
                              <p:par>
                                <p:cTn id="157" presetID="50" presetClass="entr" presetSubtype="0" decel="100000" fill="hold" nodeType="withEffect">
                                  <p:stCondLst>
                                    <p:cond delay="0"/>
                                  </p:stCondLst>
                                  <p:childTnLst>
                                    <p:set>
                                      <p:cBhvr>
                                        <p:cTn id="158" dur="1" fill="hold">
                                          <p:stCondLst>
                                            <p:cond delay="0"/>
                                          </p:stCondLst>
                                        </p:cTn>
                                        <p:tgtEl>
                                          <p:spTgt spid="15391"/>
                                        </p:tgtEl>
                                        <p:attrNameLst>
                                          <p:attrName>style.visibility</p:attrName>
                                        </p:attrNameLst>
                                      </p:cBhvr>
                                      <p:to>
                                        <p:strVal val="visible"/>
                                      </p:to>
                                    </p:set>
                                    <p:anim calcmode="lin" valueType="num">
                                      <p:cBhvr>
                                        <p:cTn id="159" dur="1000" fill="hold"/>
                                        <p:tgtEl>
                                          <p:spTgt spid="15391"/>
                                        </p:tgtEl>
                                        <p:attrNameLst>
                                          <p:attrName>ppt_w</p:attrName>
                                        </p:attrNameLst>
                                      </p:cBhvr>
                                      <p:tavLst>
                                        <p:tav tm="0">
                                          <p:val>
                                            <p:strVal val="#ppt_w+.3"/>
                                          </p:val>
                                        </p:tav>
                                        <p:tav tm="100000">
                                          <p:val>
                                            <p:strVal val="#ppt_w"/>
                                          </p:val>
                                        </p:tav>
                                      </p:tavLst>
                                    </p:anim>
                                    <p:anim calcmode="lin" valueType="num">
                                      <p:cBhvr>
                                        <p:cTn id="160" dur="1000" fill="hold"/>
                                        <p:tgtEl>
                                          <p:spTgt spid="15391"/>
                                        </p:tgtEl>
                                        <p:attrNameLst>
                                          <p:attrName>ppt_h</p:attrName>
                                        </p:attrNameLst>
                                      </p:cBhvr>
                                      <p:tavLst>
                                        <p:tav tm="0">
                                          <p:val>
                                            <p:strVal val="#ppt_h"/>
                                          </p:val>
                                        </p:tav>
                                        <p:tav tm="100000">
                                          <p:val>
                                            <p:strVal val="#ppt_h"/>
                                          </p:val>
                                        </p:tav>
                                      </p:tavLst>
                                    </p:anim>
                                    <p:animEffect transition="in" filter="fade">
                                      <p:cBhvr>
                                        <p:cTn id="161" dur="1000"/>
                                        <p:tgtEl>
                                          <p:spTgt spid="15391"/>
                                        </p:tgtEl>
                                      </p:cBhvr>
                                    </p:animEffect>
                                  </p:childTnLst>
                                </p:cTn>
                              </p:par>
                              <p:par>
                                <p:cTn id="162" presetID="50" presetClass="entr" presetSubtype="0" decel="100000" fill="hold" grpId="0" nodeType="withEffect">
                                  <p:stCondLst>
                                    <p:cond delay="0"/>
                                  </p:stCondLst>
                                  <p:childTnLst>
                                    <p:set>
                                      <p:cBhvr>
                                        <p:cTn id="163" dur="1" fill="hold">
                                          <p:stCondLst>
                                            <p:cond delay="0"/>
                                          </p:stCondLst>
                                        </p:cTn>
                                        <p:tgtEl>
                                          <p:spTgt spid="15392"/>
                                        </p:tgtEl>
                                        <p:attrNameLst>
                                          <p:attrName>style.visibility</p:attrName>
                                        </p:attrNameLst>
                                      </p:cBhvr>
                                      <p:to>
                                        <p:strVal val="visible"/>
                                      </p:to>
                                    </p:set>
                                    <p:anim calcmode="lin" valueType="num">
                                      <p:cBhvr>
                                        <p:cTn id="164" dur="1000" fill="hold"/>
                                        <p:tgtEl>
                                          <p:spTgt spid="15392"/>
                                        </p:tgtEl>
                                        <p:attrNameLst>
                                          <p:attrName>ppt_w</p:attrName>
                                        </p:attrNameLst>
                                      </p:cBhvr>
                                      <p:tavLst>
                                        <p:tav tm="0">
                                          <p:val>
                                            <p:strVal val="#ppt_w+.3"/>
                                          </p:val>
                                        </p:tav>
                                        <p:tav tm="100000">
                                          <p:val>
                                            <p:strVal val="#ppt_w"/>
                                          </p:val>
                                        </p:tav>
                                      </p:tavLst>
                                    </p:anim>
                                    <p:anim calcmode="lin" valueType="num">
                                      <p:cBhvr>
                                        <p:cTn id="165" dur="1000" fill="hold"/>
                                        <p:tgtEl>
                                          <p:spTgt spid="15392"/>
                                        </p:tgtEl>
                                        <p:attrNameLst>
                                          <p:attrName>ppt_h</p:attrName>
                                        </p:attrNameLst>
                                      </p:cBhvr>
                                      <p:tavLst>
                                        <p:tav tm="0">
                                          <p:val>
                                            <p:strVal val="#ppt_h"/>
                                          </p:val>
                                        </p:tav>
                                        <p:tav tm="100000">
                                          <p:val>
                                            <p:strVal val="#ppt_h"/>
                                          </p:val>
                                        </p:tav>
                                      </p:tavLst>
                                    </p:anim>
                                    <p:animEffect transition="in" filter="fade">
                                      <p:cBhvr>
                                        <p:cTn id="166" dur="1000"/>
                                        <p:tgtEl>
                                          <p:spTgt spid="15392"/>
                                        </p:tgtEl>
                                      </p:cBhvr>
                                    </p:animEffect>
                                  </p:childTnLst>
                                </p:cTn>
                              </p:par>
                              <p:par>
                                <p:cTn id="167" presetID="50" presetClass="entr" presetSubtype="0" decel="100000" fill="hold" grpId="0" nodeType="withEffect">
                                  <p:stCondLst>
                                    <p:cond delay="0"/>
                                  </p:stCondLst>
                                  <p:childTnLst>
                                    <p:set>
                                      <p:cBhvr>
                                        <p:cTn id="168" dur="1" fill="hold">
                                          <p:stCondLst>
                                            <p:cond delay="0"/>
                                          </p:stCondLst>
                                        </p:cTn>
                                        <p:tgtEl>
                                          <p:spTgt spid="24609"/>
                                        </p:tgtEl>
                                        <p:attrNameLst>
                                          <p:attrName>style.visibility</p:attrName>
                                        </p:attrNameLst>
                                      </p:cBhvr>
                                      <p:to>
                                        <p:strVal val="visible"/>
                                      </p:to>
                                    </p:set>
                                    <p:anim calcmode="lin" valueType="num">
                                      <p:cBhvr>
                                        <p:cTn id="169" dur="1000" fill="hold"/>
                                        <p:tgtEl>
                                          <p:spTgt spid="24609"/>
                                        </p:tgtEl>
                                        <p:attrNameLst>
                                          <p:attrName>ppt_w</p:attrName>
                                        </p:attrNameLst>
                                      </p:cBhvr>
                                      <p:tavLst>
                                        <p:tav tm="0">
                                          <p:val>
                                            <p:strVal val="#ppt_w+.3"/>
                                          </p:val>
                                        </p:tav>
                                        <p:tav tm="100000">
                                          <p:val>
                                            <p:strVal val="#ppt_w"/>
                                          </p:val>
                                        </p:tav>
                                      </p:tavLst>
                                    </p:anim>
                                    <p:anim calcmode="lin" valueType="num">
                                      <p:cBhvr>
                                        <p:cTn id="170" dur="1000" fill="hold"/>
                                        <p:tgtEl>
                                          <p:spTgt spid="24609"/>
                                        </p:tgtEl>
                                        <p:attrNameLst>
                                          <p:attrName>ppt_h</p:attrName>
                                        </p:attrNameLst>
                                      </p:cBhvr>
                                      <p:tavLst>
                                        <p:tav tm="0">
                                          <p:val>
                                            <p:strVal val="#ppt_h"/>
                                          </p:val>
                                        </p:tav>
                                        <p:tav tm="100000">
                                          <p:val>
                                            <p:strVal val="#ppt_h"/>
                                          </p:val>
                                        </p:tav>
                                      </p:tavLst>
                                    </p:anim>
                                    <p:animEffect transition="in" filter="fade">
                                      <p:cBhvr>
                                        <p:cTn id="171" dur="1000"/>
                                        <p:tgtEl>
                                          <p:spTgt spid="24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animBg="1"/>
      <p:bldP spid="15364" grpId="0" animBg="1"/>
      <p:bldP spid="15365" grpId="0" animBg="1"/>
      <p:bldP spid="15366" grpId="0" animBg="1"/>
      <p:bldP spid="57364" grpId="0"/>
      <p:bldP spid="57365" grpId="0"/>
      <p:bldP spid="24593" grpId="0"/>
      <p:bldP spid="24594" grpId="0"/>
      <p:bldP spid="24595" grpId="0"/>
      <p:bldP spid="24596" grpId="0"/>
      <p:bldP spid="24597" grpId="0"/>
      <p:bldP spid="24598" grpId="0"/>
      <p:bldP spid="24599" grpId="0"/>
      <p:bldP spid="24600" grpId="0"/>
      <p:bldP spid="15386" grpId="0" animBg="1"/>
      <p:bldP spid="15387" grpId="0"/>
      <p:bldP spid="24604" grpId="0"/>
      <p:bldP spid="24605" grpId="0"/>
      <p:bldP spid="15392" grpId="0"/>
      <p:bldP spid="24608" grpId="0"/>
      <p:bldP spid="2460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4" name="frong l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7388" y="885826"/>
            <a:ext cx="8658226" cy="4786312"/>
          </a:xfrm>
          <a:prstGeom prst="rect">
            <a:avLst/>
          </a:prstGeom>
        </p:spPr>
      </p:pic>
      <p:sp>
        <p:nvSpPr>
          <p:cNvPr id="11" name="TextBox 10"/>
          <p:cNvSpPr txBox="1"/>
          <p:nvPr/>
        </p:nvSpPr>
        <p:spPr>
          <a:xfrm>
            <a:off x="4543425" y="264728"/>
            <a:ext cx="5600700" cy="400110"/>
          </a:xfrm>
          <a:prstGeom prst="rect">
            <a:avLst/>
          </a:prstGeom>
          <a:noFill/>
        </p:spPr>
        <p:txBody>
          <a:bodyPr wrap="square" rtlCol="0">
            <a:spAutoFit/>
          </a:bodyPr>
          <a:lstStyle/>
          <a:p>
            <a:r>
              <a:rPr lang="vi-VN" sz="2000" b="1">
                <a:solidFill>
                  <a:srgbClr val="C00000"/>
                </a:solidFill>
              </a:rPr>
              <a:t>FRONG LẠNH</a:t>
            </a:r>
            <a:endParaRPr lang="en-US" sz="2000" b="1" dirty="0">
              <a:solidFill>
                <a:srgbClr val="C00000"/>
              </a:solidFill>
            </a:endParaRPr>
          </a:p>
        </p:txBody>
      </p:sp>
    </p:spTree>
    <p:extLst>
      <p:ext uri="{BB962C8B-B14F-4D97-AF65-F5344CB8AC3E}">
        <p14:creationId xmlns:p14="http://schemas.microsoft.com/office/powerpoint/2010/main" val="1070623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317905" y="666028"/>
            <a:ext cx="9856602" cy="6093172"/>
          </a:xfrm>
          <a:prstGeom prst="rect">
            <a:avLst/>
          </a:prstGeom>
        </p:spPr>
      </p:pic>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11" name="TextBox 10"/>
          <p:cNvSpPr txBox="1"/>
          <p:nvPr/>
        </p:nvSpPr>
        <p:spPr>
          <a:xfrm>
            <a:off x="4543425" y="264728"/>
            <a:ext cx="5600700" cy="400110"/>
          </a:xfrm>
          <a:prstGeom prst="rect">
            <a:avLst/>
          </a:prstGeom>
          <a:noFill/>
        </p:spPr>
        <p:txBody>
          <a:bodyPr wrap="square" rtlCol="0">
            <a:spAutoFit/>
          </a:bodyPr>
          <a:lstStyle/>
          <a:p>
            <a:r>
              <a:rPr lang="vi-VN" sz="2000" b="1" dirty="0">
                <a:solidFill>
                  <a:srgbClr val="C00000"/>
                </a:solidFill>
              </a:rPr>
              <a:t>FRONG NÓNG</a:t>
            </a:r>
            <a:endParaRPr lang="en-US" sz="2000" b="1" dirty="0">
              <a:solidFill>
                <a:srgbClr val="C00000"/>
              </a:solidFill>
            </a:endParaRPr>
          </a:p>
        </p:txBody>
      </p:sp>
      <p:pic>
        <p:nvPicPr>
          <p:cNvPr id="2" name="frong n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7877" y="909869"/>
            <a:ext cx="8567736" cy="4790843"/>
          </a:xfrm>
          <a:prstGeom prst="rect">
            <a:avLst/>
          </a:prstGeom>
        </p:spPr>
      </p:pic>
    </p:spTree>
    <p:extLst>
      <p:ext uri="{BB962C8B-B14F-4D97-AF65-F5344CB8AC3E}">
        <p14:creationId xmlns:p14="http://schemas.microsoft.com/office/powerpoint/2010/main" val="663887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76200"/>
            <a:ext cx="8586651" cy="1386840"/>
          </a:xfrm>
        </p:spPr>
        <p:txBody>
          <a:bodyPr>
            <a:normAutofit fontScale="90000"/>
          </a:bodyPr>
          <a:lstStyle/>
          <a:p>
            <a:pPr algn="l">
              <a:lnSpc>
                <a:spcPct val="150000"/>
              </a:lnSpc>
            </a:pPr>
            <a:r>
              <a:rPr lang="vi-VN" sz="4000" b="1" u="sng" dirty="0">
                <a:solidFill>
                  <a:srgbClr val="FF0000"/>
                </a:solidFill>
                <a:latin typeface="Times New Roman" pitchFamily="18" charset="0"/>
                <a:cs typeface="Times New Roman" pitchFamily="18" charset="0"/>
              </a:rPr>
              <a:t>1</a:t>
            </a:r>
            <a:r>
              <a:rPr lang="en-US" sz="4000" b="1" u="sng" dirty="0">
                <a:solidFill>
                  <a:srgbClr val="FF0000"/>
                </a:solidFill>
                <a:latin typeface="Times New Roman" pitchFamily="18" charset="0"/>
                <a:cs typeface="Times New Roman" pitchFamily="18" charset="0"/>
              </a:rPr>
              <a:t>. </a:t>
            </a:r>
            <a:r>
              <a:rPr lang="vi-VN" sz="4000" b="1" u="sng" dirty="0">
                <a:solidFill>
                  <a:srgbClr val="FF0000"/>
                </a:solidFill>
                <a:latin typeface="Times New Roman" pitchFamily="18" charset="0"/>
                <a:cs typeface="Times New Roman" pitchFamily="18" charset="0"/>
              </a:rPr>
              <a:t>Khái niệm k</a:t>
            </a:r>
            <a:r>
              <a:rPr lang="en-US" sz="4000" b="1" u="sng" dirty="0" err="1">
                <a:solidFill>
                  <a:srgbClr val="FF0000"/>
                </a:solidFill>
                <a:latin typeface="Times New Roman" pitchFamily="18" charset="0"/>
                <a:cs typeface="Times New Roman" pitchFamily="18" charset="0"/>
              </a:rPr>
              <a:t>hí</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quyển</a:t>
            </a:r>
            <a:r>
              <a:rPr lang="en-US" sz="4000" b="1" u="sng" dirty="0">
                <a:solidFill>
                  <a:srgbClr val="FF0000"/>
                </a:solidFill>
                <a:latin typeface="Times New Roman" pitchFamily="18" charset="0"/>
                <a:cs typeface="Times New Roman" pitchFamily="18" charset="0"/>
              </a:rPr>
              <a:t>:</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Dựa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quyển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pic>
        <p:nvPicPr>
          <p:cNvPr id="4" name="Picture 7" descr="gioi han tren cua khi q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86" y="1756842"/>
            <a:ext cx="6553200" cy="510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10697" y="2429691"/>
            <a:ext cx="4572000" cy="1833643"/>
          </a:xfrm>
          <a:prstGeom prst="rect">
            <a:avLst/>
          </a:prstGeom>
        </p:spPr>
        <p:txBody>
          <a:bodyPr wrap="square">
            <a:spAutoFit/>
          </a:bodyPr>
          <a:lstStyle/>
          <a:p>
            <a:pPr>
              <a:lnSpc>
                <a:spcPct val="120000"/>
              </a:lnSpc>
              <a:spcAft>
                <a:spcPts val="800"/>
              </a:spcAft>
            </a:pP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Khí</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quyển</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lớp</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không</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khí</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bao</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quanh</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Trái</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Đất</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luôn</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chịu</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ảnh</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hưởng</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Vũ</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Trụ</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trước</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hết</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Mặt</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Trời</a:t>
            </a:r>
            <a:r>
              <a:rPr lang="en-US" sz="2400" i="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469766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4"/>
          <p:cNvSpPr txBox="1">
            <a:spLocks noChangeArrowheads="1"/>
          </p:cNvSpPr>
          <p:nvPr/>
        </p:nvSpPr>
        <p:spPr bwMode="auto">
          <a:xfrm>
            <a:off x="-180975" y="22140"/>
            <a:ext cx="289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spcBef>
                <a:spcPct val="50000"/>
              </a:spcBef>
            </a:pPr>
            <a:r>
              <a:rPr lang="vi-VN" altLang="en-US"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Phân bố mưa</a:t>
            </a:r>
            <a:endParaRPr lang="en-US" altLang="en-US"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4" name="Group 37"/>
          <p:cNvGraphicFramePr>
            <a:graphicFrameLocks noGrp="1"/>
          </p:cNvGraphicFramePr>
          <p:nvPr>
            <p:extLst>
              <p:ext uri="{D42A27DB-BD31-4B8C-83A1-F6EECF244321}">
                <p14:modId xmlns:p14="http://schemas.microsoft.com/office/powerpoint/2010/main" val="3159912271"/>
              </p:ext>
            </p:extLst>
          </p:nvPr>
        </p:nvGraphicFramePr>
        <p:xfrm>
          <a:off x="114300" y="937530"/>
          <a:ext cx="4046791" cy="2590750"/>
        </p:xfrm>
        <a:graphic>
          <a:graphicData uri="http://schemas.openxmlformats.org/drawingml/2006/table">
            <a:tbl>
              <a:tblPr/>
              <a:tblGrid>
                <a:gridCol w="2716830">
                  <a:extLst>
                    <a:ext uri="{9D8B030D-6E8A-4147-A177-3AD203B41FA5}">
                      <a16:colId xmlns:a16="http://schemas.microsoft.com/office/drawing/2014/main" val="20000"/>
                    </a:ext>
                  </a:extLst>
                </a:gridCol>
                <a:gridCol w="1329961">
                  <a:extLst>
                    <a:ext uri="{9D8B030D-6E8A-4147-A177-3AD203B41FA5}">
                      <a16:colId xmlns:a16="http://schemas.microsoft.com/office/drawing/2014/main" val="20001"/>
                    </a:ext>
                  </a:extLst>
                </a:gridCol>
              </a:tblGrid>
              <a:tr h="280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Vĩ</a:t>
                      </a:r>
                      <a:r>
                        <a:rPr kumimoji="0" lang="en-US" sz="20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độ</a:t>
                      </a:r>
                      <a:endParaRPr kumimoji="0" lang="en-US" sz="20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FF"/>
                          </a:solidFill>
                          <a:effectLst/>
                          <a:latin typeface="Times New Roman" pitchFamily="18" charset="0"/>
                          <a:ea typeface="ＭＳ Ｐゴシック" pitchFamily="34" charset="-128"/>
                          <a:cs typeface="Times New Roman" pitchFamily="18" charset="0"/>
                        </a:rPr>
                        <a:t>Lượng mưa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7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Xích</a:t>
                      </a:r>
                      <a:r>
                        <a:rPr kumimoji="0" lang="en-US" sz="2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đạo</a:t>
                      </a:r>
                      <a:r>
                        <a:rPr kumimoji="0" lang="en-US" sz="2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rgbClr val="0000FF"/>
                        </a:solidFill>
                        <a:effectLst/>
                        <a:latin typeface="Times New Roman" pitchFamily="18" charset="0"/>
                        <a:ea typeface="ＭＳ Ｐゴシック" pitchFamily="34"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92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Chí tuyến Bắc, Chí tuyến Nam.</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7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Ôn đới.</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7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Cực</a:t>
                      </a:r>
                      <a:r>
                        <a:rPr kumimoji="0" lang="en-US" sz="2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Bắc</a:t>
                      </a:r>
                      <a:r>
                        <a:rPr kumimoji="0" lang="en-US" sz="2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Cực</a:t>
                      </a:r>
                      <a:r>
                        <a:rPr kumimoji="0" lang="en-US" sz="20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Nam.</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61091" y="130993"/>
            <a:ext cx="8030909" cy="5198245"/>
          </a:xfrm>
          <a:prstGeom prst="rect">
            <a:avLst/>
          </a:prstGeom>
        </p:spPr>
      </p:pic>
    </p:spTree>
    <p:extLst>
      <p:ext uri="{BB962C8B-B14F-4D97-AF65-F5344CB8AC3E}">
        <p14:creationId xmlns:p14="http://schemas.microsoft.com/office/powerpoint/2010/main" val="2994208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4"/>
          <p:cNvSpPr txBox="1">
            <a:spLocks noChangeArrowheads="1"/>
          </p:cNvSpPr>
          <p:nvPr/>
        </p:nvSpPr>
        <p:spPr bwMode="auto">
          <a:xfrm>
            <a:off x="-180975" y="22140"/>
            <a:ext cx="289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spcBef>
                <a:spcPct val="50000"/>
              </a:spcBef>
            </a:pPr>
            <a:r>
              <a:rPr lang="vi-VN" altLang="en-US"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Phân bố mưa</a:t>
            </a:r>
            <a:endParaRPr lang="en-US" altLang="en-US"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61091" y="130993"/>
            <a:ext cx="8030909" cy="519824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366992451"/>
              </p:ext>
            </p:extLst>
          </p:nvPr>
        </p:nvGraphicFramePr>
        <p:xfrm>
          <a:off x="0" y="3469359"/>
          <a:ext cx="4914900" cy="3388641"/>
        </p:xfrm>
        <a:graphic>
          <a:graphicData uri="http://schemas.openxmlformats.org/drawingml/2006/table">
            <a:tbl>
              <a:tblPr/>
              <a:tblGrid>
                <a:gridCol w="1397897">
                  <a:extLst>
                    <a:ext uri="{9D8B030D-6E8A-4147-A177-3AD203B41FA5}">
                      <a16:colId xmlns:a16="http://schemas.microsoft.com/office/drawing/2014/main" val="2572766649"/>
                    </a:ext>
                  </a:extLst>
                </a:gridCol>
                <a:gridCol w="3517003">
                  <a:extLst>
                    <a:ext uri="{9D8B030D-6E8A-4147-A177-3AD203B41FA5}">
                      <a16:colId xmlns:a16="http://schemas.microsoft.com/office/drawing/2014/main" val="1638341270"/>
                    </a:ext>
                  </a:extLst>
                </a:gridCol>
              </a:tblGrid>
              <a:tr h="4155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Vĩ</a:t>
                      </a:r>
                      <a:r>
                        <a:rPr kumimoji="0" lang="en-US" sz="24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rPr>
                        <a:t> </a:t>
                      </a:r>
                      <a:r>
                        <a:rPr kumimoji="0" lang="en-US" sz="24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độ</a:t>
                      </a:r>
                      <a:endParaRPr kumimoji="0" lang="en-US" sz="24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Lượng</a:t>
                      </a:r>
                      <a:r>
                        <a:rPr kumimoji="0" lang="en-US" sz="24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rPr>
                        <a:t> </a:t>
                      </a:r>
                      <a:r>
                        <a:rPr kumimoji="0" lang="en-US" sz="2400" b="1" i="0" u="none" strike="noStrike" cap="none" normalizeH="0" baseline="0" dirty="0" err="1">
                          <a:ln>
                            <a:noFill/>
                          </a:ln>
                          <a:solidFill>
                            <a:srgbClr val="0000FF"/>
                          </a:solidFill>
                          <a:effectLst/>
                          <a:latin typeface="Times New Roman" pitchFamily="18" charset="0"/>
                          <a:ea typeface="ＭＳ Ｐゴシック" pitchFamily="34" charset="-128"/>
                          <a:cs typeface="Times New Roman" pitchFamily="18" charset="0"/>
                        </a:rPr>
                        <a:t>mưa</a:t>
                      </a:r>
                      <a:endParaRPr kumimoji="0" lang="en-US" sz="2400" b="1" i="0" u="none" strike="noStrike" cap="none" normalizeH="0" baseline="0" dirty="0">
                        <a:ln>
                          <a:noFill/>
                        </a:ln>
                        <a:solidFill>
                          <a:srgbClr val="0000FF"/>
                        </a:solidFill>
                        <a:effectLst/>
                        <a:latin typeface="Times New Roman" pitchFamily="18" charset="0"/>
                        <a:ea typeface="ＭＳ Ｐゴシック" pitchFamily="34" charset="-128"/>
                        <a:cs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39995373"/>
                  </a:ext>
                </a:extLst>
              </a:tr>
              <a:tr h="6031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Xích đạo</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Mưa</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nhiều</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nhất</a:t>
                      </a:r>
                      <a:endPar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6167273"/>
                  </a:ext>
                </a:extLst>
              </a:tr>
              <a:tr h="6306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CT Bắc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CT Nam</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Mưa</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ít</a:t>
                      </a:r>
                      <a:endPar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9905224"/>
                  </a:ext>
                </a:extLst>
              </a:tr>
              <a:tr h="5361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Ôn đới</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Mưa</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nhiều</a:t>
                      </a:r>
                      <a:endPar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1116639"/>
                  </a:ext>
                </a:extLst>
              </a:tr>
              <a:tr h="643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Cực</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Bắc</a:t>
                      </a:r>
                      <a:endPar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Cực</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Nam</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Mưa</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ít</a:t>
                      </a:r>
                      <a:r>
                        <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nhất</a:t>
                      </a:r>
                      <a:endParaRPr kumimoji="0" lang="en-US" sz="24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6602793"/>
                  </a:ext>
                </a:extLst>
              </a:tr>
            </a:tbl>
          </a:graphicData>
        </a:graphic>
      </p:graphicFrame>
      <p:sp>
        <p:nvSpPr>
          <p:cNvPr id="4" name="Rectangle 3"/>
          <p:cNvSpPr/>
          <p:nvPr/>
        </p:nvSpPr>
        <p:spPr>
          <a:xfrm>
            <a:off x="5305425" y="5431899"/>
            <a:ext cx="6096000" cy="1323439"/>
          </a:xfrm>
          <a:prstGeom prst="rect">
            <a:avLst/>
          </a:prstGeom>
        </p:spPr>
        <p:txBody>
          <a:bodyPr>
            <a:spAutoFit/>
          </a:bodyPr>
          <a:lstStyle/>
          <a:p>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Ở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mỗi</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một</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vùng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theo</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chiều</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đông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tây</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lại</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có</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sự</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phân</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hoá</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thành</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những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khu</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vực</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có</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lượng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mưa</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khác</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nhau</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do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tác</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động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của</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địa</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hình</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dòng</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biển</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vị</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trí</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gần</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biển</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hay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xa</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 </a:t>
            </a:r>
            <a:r>
              <a:rPr lang="en-US" sz="20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biển</a:t>
            </a:r>
            <a:r>
              <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endParaRPr lang="en-US" sz="2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475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2362200"/>
            <a:ext cx="2286000" cy="865994"/>
          </a:xfrm>
          <a:prstGeom prst="roundRect">
            <a:avLst/>
          </a:prstGeom>
          <a:solidFill>
            <a:srgbClr val="92D05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500" b="1" dirty="0">
                <a:solidFill>
                  <a:schemeClr val="bg1"/>
                </a:solidFill>
                <a:latin typeface="Times New Roman" pitchFamily="18" charset="0"/>
                <a:cs typeface="Times New Roman" pitchFamily="18" charset="0"/>
              </a:rPr>
              <a:t>BÀI </a:t>
            </a:r>
            <a:r>
              <a:rPr lang="vi-VN" sz="2500" b="1" dirty="0">
                <a:solidFill>
                  <a:schemeClr val="bg1"/>
                </a:solidFill>
                <a:latin typeface="Times New Roman" pitchFamily="18" charset="0"/>
                <a:cs typeface="Times New Roman" pitchFamily="18" charset="0"/>
              </a:rPr>
              <a:t>9</a:t>
            </a:r>
            <a:endParaRPr lang="en-US" sz="2500" b="1" dirty="0">
              <a:solidFill>
                <a:schemeClr val="bg1"/>
              </a:solidFill>
              <a:latin typeface="Times New Roman" pitchFamily="18" charset="0"/>
              <a:cs typeface="Times New Roman" pitchFamily="18" charset="0"/>
            </a:endParaRPr>
          </a:p>
        </p:txBody>
      </p:sp>
      <p:cxnSp>
        <p:nvCxnSpPr>
          <p:cNvPr id="5" name="Curved Connector 4"/>
          <p:cNvCxnSpPr/>
          <p:nvPr/>
        </p:nvCxnSpPr>
        <p:spPr>
          <a:xfrm flipV="1">
            <a:off x="2431013" y="1506953"/>
            <a:ext cx="1286125" cy="817147"/>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5107660" y="-7352"/>
            <a:ext cx="2057400" cy="6858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Khái  niệm</a:t>
            </a:r>
            <a:endParaRPr lang="en-US" sz="2000" b="1" dirty="0">
              <a:solidFill>
                <a:schemeClr val="bg1"/>
              </a:solidFill>
              <a:latin typeface="Times New Roman" pitchFamily="18" charset="0"/>
              <a:cs typeface="Times New Roman" pitchFamily="18" charset="0"/>
            </a:endParaRPr>
          </a:p>
        </p:txBody>
      </p:sp>
      <p:cxnSp>
        <p:nvCxnSpPr>
          <p:cNvPr id="24" name="Curved Connector 23"/>
          <p:cNvCxnSpPr/>
          <p:nvPr/>
        </p:nvCxnSpPr>
        <p:spPr>
          <a:xfrm rot="16200000" flipH="1">
            <a:off x="3814388" y="2746723"/>
            <a:ext cx="986002" cy="962943"/>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887880" y="3171505"/>
            <a:ext cx="1743180"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3. Khí áp và gió</a:t>
            </a:r>
            <a:endParaRPr lang="en-US" sz="2000" b="1" dirty="0">
              <a:solidFill>
                <a:srgbClr val="002060"/>
              </a:solidFill>
              <a:latin typeface="Times New Roman" pitchFamily="18" charset="0"/>
              <a:cs typeface="Times New Roman" pitchFamily="18" charset="0"/>
            </a:endParaRPr>
          </a:p>
        </p:txBody>
      </p:sp>
      <p:sp>
        <p:nvSpPr>
          <p:cNvPr id="41" name="Rounded Rectangle 40"/>
          <p:cNvSpPr/>
          <p:nvPr/>
        </p:nvSpPr>
        <p:spPr>
          <a:xfrm>
            <a:off x="6046844" y="696882"/>
            <a:ext cx="1802524" cy="6858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a:solidFill>
                  <a:schemeClr val="bg1"/>
                </a:solidFill>
                <a:latin typeface="Times New Roman" pitchFamily="18" charset="0"/>
                <a:cs typeface="Times New Roman" pitchFamily="18" charset="0"/>
              </a:rPr>
              <a:t>Cấu trúc</a:t>
            </a:r>
            <a:endParaRPr lang="en-US" sz="2000" b="1" dirty="0">
              <a:solidFill>
                <a:schemeClr val="bg1"/>
              </a:solidFill>
              <a:latin typeface="Times New Roman" pitchFamily="18" charset="0"/>
              <a:cs typeface="Times New Roman" pitchFamily="18" charset="0"/>
            </a:endParaRPr>
          </a:p>
        </p:txBody>
      </p:sp>
      <p:cxnSp>
        <p:nvCxnSpPr>
          <p:cNvPr id="46" name="Curved Connector 45"/>
          <p:cNvCxnSpPr/>
          <p:nvPr/>
        </p:nvCxnSpPr>
        <p:spPr>
          <a:xfrm>
            <a:off x="5145582" y="1126886"/>
            <a:ext cx="1034108" cy="224701"/>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3386388" y="779227"/>
            <a:ext cx="1802524"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1</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Khí</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quyển</a:t>
            </a:r>
            <a:endParaRPr lang="en-US" sz="2000" b="1" dirty="0">
              <a:solidFill>
                <a:srgbClr val="002060"/>
              </a:solidFill>
              <a:latin typeface="Times New Roman" pitchFamily="18" charset="0"/>
              <a:cs typeface="Times New Roman" pitchFamily="18" charset="0"/>
            </a:endParaRPr>
          </a:p>
        </p:txBody>
      </p:sp>
      <p:cxnSp>
        <p:nvCxnSpPr>
          <p:cNvPr id="72" name="Curved Connector 71"/>
          <p:cNvCxnSpPr/>
          <p:nvPr/>
        </p:nvCxnSpPr>
        <p:spPr>
          <a:xfrm flipV="1">
            <a:off x="4333727" y="76200"/>
            <a:ext cx="868198" cy="744953"/>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4884550" y="1698754"/>
            <a:ext cx="2286000" cy="91267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2. Nhiệt độ không khí</a:t>
            </a:r>
            <a:endParaRPr lang="en-US" sz="2000" b="1" dirty="0">
              <a:solidFill>
                <a:schemeClr val="bg1"/>
              </a:solidFill>
              <a:latin typeface="Times New Roman" pitchFamily="18" charset="0"/>
              <a:cs typeface="Times New Roman" pitchFamily="18" charset="0"/>
            </a:endParaRPr>
          </a:p>
        </p:txBody>
      </p:sp>
      <p:sp>
        <p:nvSpPr>
          <p:cNvPr id="70" name="Rounded Rectangle 69"/>
          <p:cNvSpPr/>
          <p:nvPr/>
        </p:nvSpPr>
        <p:spPr>
          <a:xfrm>
            <a:off x="2667001" y="5428599"/>
            <a:ext cx="1447800"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4. Mưa</a:t>
            </a:r>
            <a:endParaRPr lang="en-US" sz="2000" b="1" dirty="0">
              <a:solidFill>
                <a:schemeClr val="bg1"/>
              </a:solidFill>
              <a:latin typeface="Times New Roman" pitchFamily="18" charset="0"/>
              <a:cs typeface="Times New Roman" pitchFamily="18" charset="0"/>
            </a:endParaRPr>
          </a:p>
        </p:txBody>
      </p:sp>
      <p:cxnSp>
        <p:nvCxnSpPr>
          <p:cNvPr id="71" name="Curved Connector 70"/>
          <p:cNvCxnSpPr/>
          <p:nvPr/>
        </p:nvCxnSpPr>
        <p:spPr>
          <a:xfrm rot="16200000" flipH="1">
            <a:off x="1215187" y="4215489"/>
            <a:ext cx="2550313" cy="462345"/>
          </a:xfrm>
          <a:prstGeom prst="curvedConnector2">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4" idx="3"/>
          </p:cNvCxnSpPr>
          <p:nvPr/>
        </p:nvCxnSpPr>
        <p:spPr>
          <a:xfrm flipV="1">
            <a:off x="3810000" y="2155089"/>
            <a:ext cx="1069664" cy="640108"/>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642986" y="779227"/>
            <a:ext cx="1981200" cy="68580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vĩ</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độ</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lí</a:t>
            </a:r>
            <a:r>
              <a:rPr lang="en-US" sz="2000" b="1" dirty="0">
                <a:solidFill>
                  <a:srgbClr val="002060"/>
                </a:solidFill>
                <a:latin typeface="Times New Roman" pitchFamily="18" charset="0"/>
                <a:cs typeface="Times New Roman" pitchFamily="18" charset="0"/>
              </a:rPr>
              <a:t>.</a:t>
            </a:r>
          </a:p>
        </p:txBody>
      </p:sp>
      <p:sp>
        <p:nvSpPr>
          <p:cNvPr id="19" name="Rounded Rectangle 18"/>
          <p:cNvSpPr/>
          <p:nvPr/>
        </p:nvSpPr>
        <p:spPr>
          <a:xfrm>
            <a:off x="8642986" y="1739082"/>
            <a:ext cx="2174019" cy="890533"/>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lục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và</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đại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dương</a:t>
            </a:r>
            <a:endParaRPr lang="en-US" sz="2000" b="1" dirty="0">
              <a:solidFill>
                <a:srgbClr val="002060"/>
              </a:solidFill>
              <a:latin typeface="Times New Roman" pitchFamily="18" charset="0"/>
              <a:cs typeface="Times New Roman" pitchFamily="18" charset="0"/>
            </a:endParaRPr>
          </a:p>
        </p:txBody>
      </p:sp>
      <p:sp>
        <p:nvSpPr>
          <p:cNvPr id="20" name="Rounded Rectangle 19"/>
          <p:cNvSpPr/>
          <p:nvPr/>
        </p:nvSpPr>
        <p:spPr>
          <a:xfrm>
            <a:off x="8698404" y="2903670"/>
            <a:ext cx="2118601" cy="68580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hình</a:t>
            </a:r>
            <a:endParaRPr lang="en-US" sz="2000" b="1" dirty="0">
              <a:solidFill>
                <a:srgbClr val="002060"/>
              </a:solidFill>
              <a:latin typeface="Times New Roman" pitchFamily="18" charset="0"/>
              <a:cs typeface="Times New Roman" pitchFamily="18" charset="0"/>
            </a:endParaRPr>
          </a:p>
        </p:txBody>
      </p:sp>
      <p:cxnSp>
        <p:nvCxnSpPr>
          <p:cNvPr id="21" name="Curved Connector 20"/>
          <p:cNvCxnSpPr/>
          <p:nvPr/>
        </p:nvCxnSpPr>
        <p:spPr>
          <a:xfrm>
            <a:off x="7321674" y="2299528"/>
            <a:ext cx="1277711" cy="947042"/>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a:endCxn id="19" idx="1"/>
          </p:cNvCxnSpPr>
          <p:nvPr/>
        </p:nvCxnSpPr>
        <p:spPr>
          <a:xfrm flipV="1">
            <a:off x="7458075" y="2184349"/>
            <a:ext cx="1184911" cy="115179"/>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18" idx="1"/>
          </p:cNvCxnSpPr>
          <p:nvPr/>
        </p:nvCxnSpPr>
        <p:spPr>
          <a:xfrm flipV="1">
            <a:off x="7128570" y="1122127"/>
            <a:ext cx="1514416" cy="1177401"/>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7956323" y="3760861"/>
            <a:ext cx="2389283"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Khí áp</a:t>
            </a:r>
            <a:endParaRPr lang="en-US" sz="2000" b="1" dirty="0">
              <a:solidFill>
                <a:srgbClr val="002060"/>
              </a:solidFill>
              <a:latin typeface="Times New Roman" pitchFamily="18" charset="0"/>
              <a:cs typeface="Times New Roman" pitchFamily="18" charset="0"/>
            </a:endParaRPr>
          </a:p>
        </p:txBody>
      </p:sp>
      <p:sp>
        <p:nvSpPr>
          <p:cNvPr id="33" name="Rounded Rectangle 32"/>
          <p:cNvSpPr/>
          <p:nvPr/>
        </p:nvSpPr>
        <p:spPr>
          <a:xfrm>
            <a:off x="7956323" y="4618052"/>
            <a:ext cx="2389283"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Gió</a:t>
            </a:r>
            <a:endParaRPr lang="en-US" sz="2000" b="1" dirty="0">
              <a:solidFill>
                <a:srgbClr val="002060"/>
              </a:solidFill>
              <a:latin typeface="Times New Roman" pitchFamily="18" charset="0"/>
              <a:cs typeface="Times New Roman" pitchFamily="18" charset="0"/>
            </a:endParaRPr>
          </a:p>
        </p:txBody>
      </p:sp>
      <p:cxnSp>
        <p:nvCxnSpPr>
          <p:cNvPr id="34" name="Curved Connector 33"/>
          <p:cNvCxnSpPr>
            <a:stCxn id="25" idx="3"/>
            <a:endCxn id="32" idx="1"/>
          </p:cNvCxnSpPr>
          <p:nvPr/>
        </p:nvCxnSpPr>
        <p:spPr>
          <a:xfrm>
            <a:off x="6631060" y="3514405"/>
            <a:ext cx="1325263" cy="589356"/>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endCxn id="33" idx="1"/>
          </p:cNvCxnSpPr>
          <p:nvPr/>
        </p:nvCxnSpPr>
        <p:spPr>
          <a:xfrm rot="16200000" flipH="1">
            <a:off x="6593439" y="3598068"/>
            <a:ext cx="1388152" cy="1337616"/>
          </a:xfrm>
          <a:prstGeom prst="curvedConnector2">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5029394" y="4618052"/>
            <a:ext cx="2184848"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Nhân tố ảnh hưởng</a:t>
            </a:r>
            <a:endParaRPr lang="en-US" sz="2000" b="1" dirty="0">
              <a:solidFill>
                <a:schemeClr val="bg1"/>
              </a:solidFill>
              <a:latin typeface="Times New Roman" pitchFamily="18" charset="0"/>
              <a:cs typeface="Times New Roman" pitchFamily="18" charset="0"/>
            </a:endParaRPr>
          </a:p>
        </p:txBody>
      </p:sp>
      <p:sp>
        <p:nvSpPr>
          <p:cNvPr id="40" name="Rounded Rectangle 39"/>
          <p:cNvSpPr/>
          <p:nvPr/>
        </p:nvSpPr>
        <p:spPr>
          <a:xfrm>
            <a:off x="5029394" y="5835999"/>
            <a:ext cx="2184848"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Phân bố mưa</a:t>
            </a:r>
            <a:endParaRPr lang="en-US" sz="2000" b="1" dirty="0">
              <a:solidFill>
                <a:schemeClr val="bg1"/>
              </a:solidFill>
              <a:latin typeface="Times New Roman" pitchFamily="18" charset="0"/>
              <a:cs typeface="Times New Roman" pitchFamily="18" charset="0"/>
            </a:endParaRPr>
          </a:p>
        </p:txBody>
      </p:sp>
      <p:cxnSp>
        <p:nvCxnSpPr>
          <p:cNvPr id="42" name="Curved Connector 41"/>
          <p:cNvCxnSpPr/>
          <p:nvPr/>
        </p:nvCxnSpPr>
        <p:spPr>
          <a:xfrm flipV="1">
            <a:off x="4037266" y="5212398"/>
            <a:ext cx="1069664" cy="640108"/>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a:endCxn id="40" idx="1"/>
          </p:cNvCxnSpPr>
          <p:nvPr/>
        </p:nvCxnSpPr>
        <p:spPr>
          <a:xfrm>
            <a:off x="4103784" y="5885799"/>
            <a:ext cx="925610" cy="407400"/>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03334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fill="hold"/>
                                        <p:tgtEl>
                                          <p:spTgt spid="72"/>
                                        </p:tgtEl>
                                        <p:attrNameLst>
                                          <p:attrName>ppt_x</p:attrName>
                                        </p:attrNameLst>
                                      </p:cBhvr>
                                      <p:tavLst>
                                        <p:tav tm="0">
                                          <p:val>
                                            <p:strVal val="#ppt_x"/>
                                          </p:val>
                                        </p:tav>
                                        <p:tav tm="100000">
                                          <p:val>
                                            <p:strVal val="#ppt_x"/>
                                          </p:val>
                                        </p:tav>
                                      </p:tavLst>
                                    </p:anim>
                                    <p:anim calcmode="lin" valueType="num">
                                      <p:cBhvr additive="base">
                                        <p:cTn id="3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additive="base">
                                        <p:cTn id="61" dur="500" fill="hold"/>
                                        <p:tgtEl>
                                          <p:spTgt spid="73"/>
                                        </p:tgtEl>
                                        <p:attrNameLst>
                                          <p:attrName>ppt_x</p:attrName>
                                        </p:attrNameLst>
                                      </p:cBhvr>
                                      <p:tavLst>
                                        <p:tav tm="0">
                                          <p:val>
                                            <p:strVal val="#ppt_x"/>
                                          </p:val>
                                        </p:tav>
                                        <p:tav tm="100000">
                                          <p:val>
                                            <p:strVal val="#ppt_x"/>
                                          </p:val>
                                        </p:tav>
                                      </p:tavLst>
                                    </p:anim>
                                    <p:anim calcmode="lin" valueType="num">
                                      <p:cBhvr additive="base">
                                        <p:cTn id="6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additive="base">
                                        <p:cTn id="73" dur="500" fill="hold"/>
                                        <p:tgtEl>
                                          <p:spTgt spid="71"/>
                                        </p:tgtEl>
                                        <p:attrNameLst>
                                          <p:attrName>ppt_x</p:attrName>
                                        </p:attrNameLst>
                                      </p:cBhvr>
                                      <p:tavLst>
                                        <p:tav tm="0">
                                          <p:val>
                                            <p:strVal val="#ppt_x"/>
                                          </p:val>
                                        </p:tav>
                                        <p:tav tm="100000">
                                          <p:val>
                                            <p:strVal val="#ppt_x"/>
                                          </p:val>
                                        </p:tav>
                                      </p:tavLst>
                                    </p:anim>
                                    <p:anim calcmode="lin" valueType="num">
                                      <p:cBhvr additive="base">
                                        <p:cTn id="7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additive="base">
                                        <p:cTn id="79" dur="500" fill="hold"/>
                                        <p:tgtEl>
                                          <p:spTgt spid="70"/>
                                        </p:tgtEl>
                                        <p:attrNameLst>
                                          <p:attrName>ppt_x</p:attrName>
                                        </p:attrNameLst>
                                      </p:cBhvr>
                                      <p:tavLst>
                                        <p:tav tm="0">
                                          <p:val>
                                            <p:strVal val="#ppt_x"/>
                                          </p:val>
                                        </p:tav>
                                        <p:tav tm="100000">
                                          <p:val>
                                            <p:strVal val="#ppt_x"/>
                                          </p:val>
                                        </p:tav>
                                      </p:tavLst>
                                    </p:anim>
                                    <p:anim calcmode="lin" valueType="num">
                                      <p:cBhvr additive="base">
                                        <p:cTn id="8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additive="base">
                                        <p:cTn id="115" dur="500" fill="hold"/>
                                        <p:tgtEl>
                                          <p:spTgt spid="20"/>
                                        </p:tgtEl>
                                        <p:attrNameLst>
                                          <p:attrName>ppt_x</p:attrName>
                                        </p:attrNameLst>
                                      </p:cBhvr>
                                      <p:tavLst>
                                        <p:tav tm="0">
                                          <p:val>
                                            <p:strVal val="#ppt_x"/>
                                          </p:val>
                                        </p:tav>
                                        <p:tav tm="100000">
                                          <p:val>
                                            <p:strVal val="#ppt_x"/>
                                          </p:val>
                                        </p:tav>
                                      </p:tavLst>
                                    </p:anim>
                                    <p:anim calcmode="lin" valueType="num">
                                      <p:cBhvr additive="base">
                                        <p:cTn id="1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additive="base">
                                        <p:cTn id="139" dur="500" fill="hold"/>
                                        <p:tgtEl>
                                          <p:spTgt spid="37"/>
                                        </p:tgtEl>
                                        <p:attrNameLst>
                                          <p:attrName>ppt_x</p:attrName>
                                        </p:attrNameLst>
                                      </p:cBhvr>
                                      <p:tavLst>
                                        <p:tav tm="0">
                                          <p:val>
                                            <p:strVal val="#ppt_x"/>
                                          </p:val>
                                        </p:tav>
                                        <p:tav tm="100000">
                                          <p:val>
                                            <p:strVal val="#ppt_x"/>
                                          </p:val>
                                        </p:tav>
                                      </p:tavLst>
                                    </p:anim>
                                    <p:anim calcmode="lin" valueType="num">
                                      <p:cBhvr additive="base">
                                        <p:cTn id="1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additive="base">
                                        <p:cTn id="151" dur="500" fill="hold"/>
                                        <p:tgtEl>
                                          <p:spTgt spid="40"/>
                                        </p:tgtEl>
                                        <p:attrNameLst>
                                          <p:attrName>ppt_x</p:attrName>
                                        </p:attrNameLst>
                                      </p:cBhvr>
                                      <p:tavLst>
                                        <p:tav tm="0">
                                          <p:val>
                                            <p:strVal val="#ppt_x"/>
                                          </p:val>
                                        </p:tav>
                                        <p:tav tm="100000">
                                          <p:val>
                                            <p:strVal val="#ppt_x"/>
                                          </p:val>
                                        </p:tav>
                                      </p:tavLst>
                                    </p:anim>
                                    <p:anim calcmode="lin" valueType="num">
                                      <p:cBhvr additive="base">
                                        <p:cTn id="1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ppt_x"/>
                                          </p:val>
                                        </p:tav>
                                        <p:tav tm="100000">
                                          <p:val>
                                            <p:strVal val="#ppt_x"/>
                                          </p:val>
                                        </p:tav>
                                      </p:tavLst>
                                    </p:anim>
                                    <p:anim calcmode="lin" valueType="num">
                                      <p:cBhvr additive="base">
                                        <p:cTn id="1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additive="base">
                                        <p:cTn id="163" dur="500" fill="hold"/>
                                        <p:tgtEl>
                                          <p:spTgt spid="43"/>
                                        </p:tgtEl>
                                        <p:attrNameLst>
                                          <p:attrName>ppt_x</p:attrName>
                                        </p:attrNameLst>
                                      </p:cBhvr>
                                      <p:tavLst>
                                        <p:tav tm="0">
                                          <p:val>
                                            <p:strVal val="#ppt_x"/>
                                          </p:val>
                                        </p:tav>
                                        <p:tav tm="100000">
                                          <p:val>
                                            <p:strVal val="#ppt_x"/>
                                          </p:val>
                                        </p:tav>
                                      </p:tavLst>
                                    </p:anim>
                                    <p:anim calcmode="lin" valueType="num">
                                      <p:cBhvr additive="base">
                                        <p:cTn id="16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5" grpId="0" animBg="1"/>
      <p:bldP spid="41" grpId="0" animBg="1"/>
      <p:bldP spid="63" grpId="0" animBg="1"/>
      <p:bldP spid="69" grpId="0" animBg="1"/>
      <p:bldP spid="70" grpId="0" animBg="1"/>
      <p:bldP spid="18" grpId="0" animBg="1"/>
      <p:bldP spid="19" grpId="0" animBg="1"/>
      <p:bldP spid="20" grpId="0" animBg="1"/>
      <p:bldP spid="32" grpId="0" animBg="1"/>
      <p:bldP spid="33" grpId="0" animBg="1"/>
      <p:bldP spid="39"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301" y="463879"/>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128713" y="1301116"/>
            <a:ext cx="9896671" cy="4885372"/>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6" name="Flowchart: Preparation 5"/>
          <p:cNvSpPr/>
          <p:nvPr/>
        </p:nvSpPr>
        <p:spPr>
          <a:xfrm>
            <a:off x="1555343" y="2746252"/>
            <a:ext cx="8977599" cy="243459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latin typeface="Times New Roman" panose="02020603050405020304" pitchFamily="18" charset="0"/>
                <a:cs typeface="Times New Roman" panose="02020603050405020304" pitchFamily="18" charset="0"/>
              </a:rPr>
              <a:t>Câu</a:t>
            </a:r>
            <a:r>
              <a:rPr lang="en-US" sz="2400" b="1" i="1" dirty="0">
                <a:solidFill>
                  <a:schemeClr val="tx1"/>
                </a:solidFill>
                <a:latin typeface="Times New Roman" panose="02020603050405020304" pitchFamily="18" charset="0"/>
                <a:cs typeface="Times New Roman" panose="02020603050405020304" pitchFamily="18" charset="0"/>
              </a:rPr>
              <a:t> 1. </a:t>
            </a:r>
            <a:r>
              <a:rPr lang="en-US" sz="2400" b="1" i="1" dirty="0" err="1">
                <a:solidFill>
                  <a:schemeClr val="tx1"/>
                </a:solidFill>
                <a:latin typeface="Times New Roman" panose="02020603050405020304" pitchFamily="18" charset="0"/>
                <a:cs typeface="Times New Roman" panose="02020603050405020304" pitchFamily="18" charset="0"/>
              </a:rPr>
              <a:t>Trình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bày</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đặc</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điểm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phân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bố</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nhiệt</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độ</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trên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Trái</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Đất</a:t>
            </a:r>
            <a:r>
              <a:rPr lang="en-US" sz="2400" b="1"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43182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301" y="463879"/>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128713" y="1301116"/>
            <a:ext cx="9896671" cy="4885372"/>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6" name="Flowchart: Preparation 5"/>
          <p:cNvSpPr/>
          <p:nvPr/>
        </p:nvSpPr>
        <p:spPr>
          <a:xfrm>
            <a:off x="1555343" y="2746252"/>
            <a:ext cx="8977599" cy="2434594"/>
          </a:xfrm>
          <a:prstGeom prst="flowChartPreparation">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xen</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kẽ</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xứng</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xích</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nơi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tới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nơi</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thấp</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nên</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gió</a:t>
            </a:r>
            <a:r>
              <a:rPr lang="en-US" sz="2400" b="1"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5" name="Rectangle 4"/>
          <p:cNvSpPr/>
          <p:nvPr/>
        </p:nvSpPr>
        <p:spPr>
          <a:xfrm>
            <a:off x="2694688" y="1596761"/>
            <a:ext cx="6096000" cy="947247"/>
          </a:xfrm>
          <a:prstGeom prst="rect">
            <a:avLst/>
          </a:prstGeom>
        </p:spPr>
        <p:txBody>
          <a:bodyPr>
            <a:spAutoFit/>
          </a:bodyPr>
          <a:lstStyle/>
          <a:p>
            <a:pPr algn="just">
              <a:lnSpc>
                <a:spcPct val="120000"/>
              </a:lnSpc>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đai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136291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438" y="2332436"/>
            <a:ext cx="3571875" cy="3393280"/>
          </a:xfrm>
          <a:prstGeom prst="rect">
            <a:avLst/>
          </a:prstGeom>
        </p:spPr>
      </p:pic>
      <p:sp>
        <p:nvSpPr>
          <p:cNvPr id="7" name="Rounded Rectangle 6"/>
          <p:cNvSpPr/>
          <p:nvPr/>
        </p:nvSpPr>
        <p:spPr>
          <a:xfrm>
            <a:off x="785813" y="857250"/>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4829175" y="0"/>
            <a:ext cx="7058025" cy="1714500"/>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HS CHỌN 1 TRONG 2 NHIỆM VỤ SAU: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ouble Wave 3"/>
          <p:cNvSpPr/>
          <p:nvPr/>
        </p:nvSpPr>
        <p:spPr>
          <a:xfrm>
            <a:off x="4972050" y="2143126"/>
            <a:ext cx="6915150" cy="1885950"/>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Dựa</a:t>
            </a:r>
            <a:r>
              <a:rPr lang="vi-VN" sz="2000" b="1" i="1" dirty="0">
                <a:solidFill>
                  <a:schemeClr val="tx1"/>
                </a:solidFill>
                <a:latin typeface="Times New Roman" panose="02020603050405020304" pitchFamily="18" charset="0"/>
                <a:cs typeface="Times New Roman" panose="02020603050405020304" pitchFamily="18" charset="0"/>
              </a:rPr>
              <a:t> vào kiến thức đã học hãy giải thích hiện tượng thời tiết trong câu thơ sau của nhà thơ Thúy Bắc: “Trường Sơn Đông, Trường Sơn Tây, Bên nắng đốt, Bên mưa quây…”</a:t>
            </a: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5" name="Double Wave 4"/>
          <p:cNvSpPr/>
          <p:nvPr/>
        </p:nvSpPr>
        <p:spPr>
          <a:xfrm>
            <a:off x="4972050" y="4572001"/>
            <a:ext cx="6915150" cy="1785938"/>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Tại</a:t>
            </a:r>
            <a:r>
              <a:rPr lang="vi-VN" sz="2000" b="1" i="1" dirty="0">
                <a:solidFill>
                  <a:schemeClr val="tx1"/>
                </a:solidFill>
                <a:latin typeface="Times New Roman" panose="02020603050405020304" pitchFamily="18" charset="0"/>
                <a:cs typeface="Times New Roman" panose="02020603050405020304" pitchFamily="18" charset="0"/>
              </a:rPr>
              <a:t> sao vào mùa nông bức, người dân ở vung Đồng bằng và các đô thị rất thích đi du lịch, nghỉ dưỡng ở Sapa và Đà Lạt?</a:t>
            </a: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12" name="Heptagon 11"/>
          <p:cNvSpPr/>
          <p:nvPr/>
        </p:nvSpPr>
        <p:spPr>
          <a:xfrm>
            <a:off x="3500438" y="2314575"/>
            <a:ext cx="1400175" cy="1343025"/>
          </a:xfrm>
          <a:prstGeom prst="heptag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1</a:t>
            </a:r>
            <a:endParaRPr lang="en-US" sz="2800" dirty="0">
              <a:solidFill>
                <a:schemeClr val="tx1"/>
              </a:solidFill>
            </a:endParaRPr>
          </a:p>
        </p:txBody>
      </p:sp>
      <p:sp>
        <p:nvSpPr>
          <p:cNvPr id="13" name="Heptagon 12"/>
          <p:cNvSpPr/>
          <p:nvPr/>
        </p:nvSpPr>
        <p:spPr>
          <a:xfrm>
            <a:off x="3500437" y="4572001"/>
            <a:ext cx="1400175" cy="1343025"/>
          </a:xfrm>
          <a:prstGeom prst="heptagon">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2</a:t>
            </a:r>
            <a:endParaRPr lang="en-US" sz="2800" dirty="0">
              <a:solidFill>
                <a:schemeClr val="tx1"/>
              </a:solidFill>
            </a:endParaRPr>
          </a:p>
        </p:txBody>
      </p:sp>
    </p:spTree>
    <p:extLst>
      <p:ext uri="{BB962C8B-B14F-4D97-AF65-F5344CB8AC3E}">
        <p14:creationId xmlns:p14="http://schemas.microsoft.com/office/powerpoint/2010/main" val="2972947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Heptagon 11"/>
          <p:cNvSpPr/>
          <p:nvPr/>
        </p:nvSpPr>
        <p:spPr>
          <a:xfrm>
            <a:off x="10287001" y="64293"/>
            <a:ext cx="1400175" cy="1343025"/>
          </a:xfrm>
          <a:prstGeom prst="hept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2</a:t>
            </a:r>
            <a:endParaRPr lang="en-US" sz="2800" dirty="0">
              <a:solidFill>
                <a:schemeClr val="tx1"/>
              </a:solidFill>
            </a:endParaRPr>
          </a:p>
        </p:txBody>
      </p:sp>
      <p:sp>
        <p:nvSpPr>
          <p:cNvPr id="3" name="Horizontal Scroll 2"/>
          <p:cNvSpPr/>
          <p:nvPr/>
        </p:nvSpPr>
        <p:spPr>
          <a:xfrm>
            <a:off x="400052" y="1328738"/>
            <a:ext cx="11572874" cy="53149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Sơn Đông, Trường Sơn Tây, Bên nắng đốt, Bên mưa quây…”nói về hiện tượng thời tiết khác  nhau giữa Đông Trường Sơn và Tây Trường Sơn , do ảnh hưởng của dãy Trường Sơn nên vào mùa hạ ở Đông Trường Sơn ảnh hưởng mạnh bởi gió Phơn thời tiết khô nóng, còn Tây Trường Sơn ảnh hưởng bởi gió Tây Nam nên mưa nhiều…..</a:t>
            </a:r>
            <a:endParaRPr lang="en-US"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277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051" y="157163"/>
            <a:ext cx="2286000" cy="70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buClr>
                <a:srgbClr val="000000"/>
              </a:buClr>
              <a:defRPr/>
            </a:pPr>
            <a:r>
              <a:rPr lang="en-US"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VẬN DỤNG</a:t>
            </a:r>
          </a:p>
        </p:txBody>
      </p:sp>
      <p:sp>
        <p:nvSpPr>
          <p:cNvPr id="2" name="Cloud Callout 1"/>
          <p:cNvSpPr/>
          <p:nvPr/>
        </p:nvSpPr>
        <p:spPr>
          <a:xfrm>
            <a:off x="2957513" y="0"/>
            <a:ext cx="5272087" cy="1471613"/>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GỢI Ý TRẢ LỜI: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2" name="Heptagon 11"/>
          <p:cNvSpPr/>
          <p:nvPr/>
        </p:nvSpPr>
        <p:spPr>
          <a:xfrm>
            <a:off x="10287001" y="64293"/>
            <a:ext cx="1400175" cy="1343025"/>
          </a:xfrm>
          <a:prstGeom prst="hept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1</a:t>
            </a:r>
            <a:endParaRPr lang="en-US" sz="2800" dirty="0">
              <a:solidFill>
                <a:schemeClr val="tx1"/>
              </a:solidFill>
            </a:endParaRPr>
          </a:p>
        </p:txBody>
      </p:sp>
      <p:sp>
        <p:nvSpPr>
          <p:cNvPr id="3" name="Horizontal Scroll 2"/>
          <p:cNvSpPr/>
          <p:nvPr/>
        </p:nvSpPr>
        <p:spPr>
          <a:xfrm>
            <a:off x="400052" y="1328738"/>
            <a:ext cx="11572874" cy="5314950"/>
          </a:xfrm>
          <a:prstGeom prst="horizontalScroll">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 mùa nóng bức, người dân ở vùng đông bằng và các đô thị rất thích đi du lịch, nghỉ dưỡng ở Sa Pa và Đà Lạt: </a:t>
            </a:r>
          </a:p>
          <a:p>
            <a:r>
              <a:rPr lang="vi-VN" sz="24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 núi là những nơi cao,nhiệt độ thấp làm mát mẻ về mùa hè (càng lên cao,không khí càng loãng,hấp thụ nhiệt của mặt trời mà trái đất bức xạ lại ít hơn).</a:t>
            </a:r>
          </a:p>
        </p:txBody>
      </p:sp>
    </p:spTree>
    <p:extLst>
      <p:ext uri="{BB962C8B-B14F-4D97-AF65-F5344CB8AC3E}">
        <p14:creationId xmlns:p14="http://schemas.microsoft.com/office/powerpoint/2010/main" val="2099914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2362200"/>
            <a:ext cx="2286000" cy="865994"/>
          </a:xfrm>
          <a:prstGeom prst="roundRect">
            <a:avLst/>
          </a:prstGeom>
          <a:solidFill>
            <a:srgbClr val="92D05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500" b="1" dirty="0">
                <a:solidFill>
                  <a:schemeClr val="bg1"/>
                </a:solidFill>
                <a:latin typeface="Times New Roman" pitchFamily="18" charset="0"/>
                <a:cs typeface="Times New Roman" pitchFamily="18" charset="0"/>
              </a:rPr>
              <a:t>BÀI </a:t>
            </a:r>
            <a:r>
              <a:rPr lang="vi-VN" sz="2500" b="1" dirty="0">
                <a:solidFill>
                  <a:schemeClr val="bg1"/>
                </a:solidFill>
                <a:latin typeface="Times New Roman" pitchFamily="18" charset="0"/>
                <a:cs typeface="Times New Roman" pitchFamily="18" charset="0"/>
              </a:rPr>
              <a:t>9</a:t>
            </a:r>
            <a:endParaRPr lang="en-US" sz="2500" b="1" dirty="0">
              <a:solidFill>
                <a:schemeClr val="bg1"/>
              </a:solidFill>
              <a:latin typeface="Times New Roman" pitchFamily="18" charset="0"/>
              <a:cs typeface="Times New Roman" pitchFamily="18" charset="0"/>
            </a:endParaRPr>
          </a:p>
        </p:txBody>
      </p:sp>
      <p:cxnSp>
        <p:nvCxnSpPr>
          <p:cNvPr id="5" name="Curved Connector 4"/>
          <p:cNvCxnSpPr/>
          <p:nvPr/>
        </p:nvCxnSpPr>
        <p:spPr>
          <a:xfrm flipV="1">
            <a:off x="2431013" y="1506953"/>
            <a:ext cx="1286125" cy="817147"/>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5107660" y="-7352"/>
            <a:ext cx="2057400" cy="6858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Khái  niệm</a:t>
            </a:r>
            <a:endParaRPr lang="en-US" sz="2000" b="1" dirty="0">
              <a:solidFill>
                <a:schemeClr val="bg1"/>
              </a:solidFill>
              <a:latin typeface="Times New Roman" pitchFamily="18" charset="0"/>
              <a:cs typeface="Times New Roman" pitchFamily="18" charset="0"/>
            </a:endParaRPr>
          </a:p>
        </p:txBody>
      </p:sp>
      <p:cxnSp>
        <p:nvCxnSpPr>
          <p:cNvPr id="24" name="Curved Connector 23"/>
          <p:cNvCxnSpPr/>
          <p:nvPr/>
        </p:nvCxnSpPr>
        <p:spPr>
          <a:xfrm rot="16200000" flipH="1">
            <a:off x="3814388" y="2746723"/>
            <a:ext cx="986002" cy="962943"/>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887880" y="3171505"/>
            <a:ext cx="1743180"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3. Khí áp và gió</a:t>
            </a:r>
            <a:endParaRPr lang="en-US" sz="2000" b="1" dirty="0">
              <a:solidFill>
                <a:srgbClr val="002060"/>
              </a:solidFill>
              <a:latin typeface="Times New Roman" pitchFamily="18" charset="0"/>
              <a:cs typeface="Times New Roman" pitchFamily="18" charset="0"/>
            </a:endParaRPr>
          </a:p>
        </p:txBody>
      </p:sp>
      <p:sp>
        <p:nvSpPr>
          <p:cNvPr id="41" name="Rounded Rectangle 40"/>
          <p:cNvSpPr/>
          <p:nvPr/>
        </p:nvSpPr>
        <p:spPr>
          <a:xfrm>
            <a:off x="6046844" y="696882"/>
            <a:ext cx="1802524" cy="6858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a:solidFill>
                  <a:schemeClr val="bg1"/>
                </a:solidFill>
                <a:latin typeface="Times New Roman" pitchFamily="18" charset="0"/>
                <a:cs typeface="Times New Roman" pitchFamily="18" charset="0"/>
              </a:rPr>
              <a:t>Cấu trúc</a:t>
            </a:r>
            <a:endParaRPr lang="en-US" sz="2000" b="1" dirty="0">
              <a:solidFill>
                <a:schemeClr val="bg1"/>
              </a:solidFill>
              <a:latin typeface="Times New Roman" pitchFamily="18" charset="0"/>
              <a:cs typeface="Times New Roman" pitchFamily="18" charset="0"/>
            </a:endParaRPr>
          </a:p>
        </p:txBody>
      </p:sp>
      <p:cxnSp>
        <p:nvCxnSpPr>
          <p:cNvPr id="46" name="Curved Connector 45"/>
          <p:cNvCxnSpPr/>
          <p:nvPr/>
        </p:nvCxnSpPr>
        <p:spPr>
          <a:xfrm>
            <a:off x="5145582" y="1126886"/>
            <a:ext cx="1034108" cy="224701"/>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3386388" y="779227"/>
            <a:ext cx="1802524"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1</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Khí</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quyển</a:t>
            </a:r>
            <a:endParaRPr lang="en-US" sz="2000" b="1" dirty="0">
              <a:solidFill>
                <a:srgbClr val="002060"/>
              </a:solidFill>
              <a:latin typeface="Times New Roman" pitchFamily="18" charset="0"/>
              <a:cs typeface="Times New Roman" pitchFamily="18" charset="0"/>
            </a:endParaRPr>
          </a:p>
        </p:txBody>
      </p:sp>
      <p:cxnSp>
        <p:nvCxnSpPr>
          <p:cNvPr id="72" name="Curved Connector 71"/>
          <p:cNvCxnSpPr/>
          <p:nvPr/>
        </p:nvCxnSpPr>
        <p:spPr>
          <a:xfrm flipV="1">
            <a:off x="4333727" y="76200"/>
            <a:ext cx="868198" cy="744953"/>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4884550" y="1698754"/>
            <a:ext cx="2286000" cy="91267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2. Nhiệt độ không khí</a:t>
            </a:r>
            <a:endParaRPr lang="en-US" sz="2000" b="1" dirty="0">
              <a:solidFill>
                <a:schemeClr val="bg1"/>
              </a:solidFill>
              <a:latin typeface="Times New Roman" pitchFamily="18" charset="0"/>
              <a:cs typeface="Times New Roman" pitchFamily="18" charset="0"/>
            </a:endParaRPr>
          </a:p>
        </p:txBody>
      </p:sp>
      <p:sp>
        <p:nvSpPr>
          <p:cNvPr id="70" name="Rounded Rectangle 69"/>
          <p:cNvSpPr/>
          <p:nvPr/>
        </p:nvSpPr>
        <p:spPr>
          <a:xfrm>
            <a:off x="2667001" y="5428599"/>
            <a:ext cx="1447800"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4. Mưa</a:t>
            </a:r>
            <a:endParaRPr lang="en-US" sz="2000" b="1" dirty="0">
              <a:solidFill>
                <a:schemeClr val="bg1"/>
              </a:solidFill>
              <a:latin typeface="Times New Roman" pitchFamily="18" charset="0"/>
              <a:cs typeface="Times New Roman" pitchFamily="18" charset="0"/>
            </a:endParaRPr>
          </a:p>
        </p:txBody>
      </p:sp>
      <p:cxnSp>
        <p:nvCxnSpPr>
          <p:cNvPr id="71" name="Curved Connector 70"/>
          <p:cNvCxnSpPr/>
          <p:nvPr/>
        </p:nvCxnSpPr>
        <p:spPr>
          <a:xfrm rot="16200000" flipH="1">
            <a:off x="1215187" y="4215489"/>
            <a:ext cx="2550313" cy="462345"/>
          </a:xfrm>
          <a:prstGeom prst="curvedConnector2">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4" idx="3"/>
          </p:cNvCxnSpPr>
          <p:nvPr/>
        </p:nvCxnSpPr>
        <p:spPr>
          <a:xfrm flipV="1">
            <a:off x="3810000" y="2155089"/>
            <a:ext cx="1069664" cy="640108"/>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642986" y="779227"/>
            <a:ext cx="1981200" cy="68580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vĩ</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độ</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lí</a:t>
            </a:r>
            <a:r>
              <a:rPr lang="en-US" sz="2000" b="1" dirty="0">
                <a:solidFill>
                  <a:srgbClr val="002060"/>
                </a:solidFill>
                <a:latin typeface="Times New Roman" pitchFamily="18" charset="0"/>
                <a:cs typeface="Times New Roman" pitchFamily="18" charset="0"/>
              </a:rPr>
              <a:t>.</a:t>
            </a:r>
          </a:p>
        </p:txBody>
      </p:sp>
      <p:sp>
        <p:nvSpPr>
          <p:cNvPr id="19" name="Rounded Rectangle 18"/>
          <p:cNvSpPr/>
          <p:nvPr/>
        </p:nvSpPr>
        <p:spPr>
          <a:xfrm>
            <a:off x="8642986" y="1739082"/>
            <a:ext cx="2174019" cy="890533"/>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lục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và</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đại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dương</a:t>
            </a:r>
            <a:endParaRPr lang="en-US" sz="2000" b="1" dirty="0">
              <a:solidFill>
                <a:srgbClr val="002060"/>
              </a:solidFill>
              <a:latin typeface="Times New Roman" pitchFamily="18" charset="0"/>
              <a:cs typeface="Times New Roman" pitchFamily="18" charset="0"/>
            </a:endParaRPr>
          </a:p>
        </p:txBody>
      </p:sp>
      <p:sp>
        <p:nvSpPr>
          <p:cNvPr id="20" name="Rounded Rectangle 19"/>
          <p:cNvSpPr/>
          <p:nvPr/>
        </p:nvSpPr>
        <p:spPr>
          <a:xfrm>
            <a:off x="8698404" y="2903670"/>
            <a:ext cx="2118601" cy="685800"/>
          </a:xfrm>
          <a:prstGeom prst="round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err="1">
                <a:solidFill>
                  <a:srgbClr val="002060"/>
                </a:solidFill>
                <a:latin typeface="Times New Roman" pitchFamily="18" charset="0"/>
                <a:cs typeface="Times New Roman" pitchFamily="18" charset="0"/>
              </a:rPr>
              <a:t>Phân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theo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địa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hình</a:t>
            </a:r>
            <a:endParaRPr lang="en-US" sz="2000" b="1" dirty="0">
              <a:solidFill>
                <a:srgbClr val="002060"/>
              </a:solidFill>
              <a:latin typeface="Times New Roman" pitchFamily="18" charset="0"/>
              <a:cs typeface="Times New Roman" pitchFamily="18" charset="0"/>
            </a:endParaRPr>
          </a:p>
        </p:txBody>
      </p:sp>
      <p:cxnSp>
        <p:nvCxnSpPr>
          <p:cNvPr id="21" name="Curved Connector 20"/>
          <p:cNvCxnSpPr/>
          <p:nvPr/>
        </p:nvCxnSpPr>
        <p:spPr>
          <a:xfrm>
            <a:off x="7321674" y="2299528"/>
            <a:ext cx="1277711" cy="947042"/>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a:endCxn id="19" idx="1"/>
          </p:cNvCxnSpPr>
          <p:nvPr/>
        </p:nvCxnSpPr>
        <p:spPr>
          <a:xfrm flipV="1">
            <a:off x="7458075" y="2184349"/>
            <a:ext cx="1184911" cy="115179"/>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18" idx="1"/>
          </p:cNvCxnSpPr>
          <p:nvPr/>
        </p:nvCxnSpPr>
        <p:spPr>
          <a:xfrm flipV="1">
            <a:off x="7128570" y="1122127"/>
            <a:ext cx="1514416" cy="1177401"/>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7956323" y="3760861"/>
            <a:ext cx="2389283"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Khí áp</a:t>
            </a:r>
            <a:endParaRPr lang="en-US" sz="2000" b="1" dirty="0">
              <a:solidFill>
                <a:srgbClr val="002060"/>
              </a:solidFill>
              <a:latin typeface="Times New Roman" pitchFamily="18" charset="0"/>
              <a:cs typeface="Times New Roman" pitchFamily="18" charset="0"/>
            </a:endParaRPr>
          </a:p>
        </p:txBody>
      </p:sp>
      <p:sp>
        <p:nvSpPr>
          <p:cNvPr id="33" name="Rounded Rectangle 32"/>
          <p:cNvSpPr/>
          <p:nvPr/>
        </p:nvSpPr>
        <p:spPr>
          <a:xfrm>
            <a:off x="7956323" y="4618052"/>
            <a:ext cx="2389283" cy="685800"/>
          </a:xfrm>
          <a:prstGeom prst="roundRect">
            <a:avLst/>
          </a:prstGeom>
          <a:solidFill>
            <a:schemeClr val="bg2"/>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rgbClr val="002060"/>
                </a:solidFill>
                <a:latin typeface="Times New Roman" pitchFamily="18" charset="0"/>
                <a:cs typeface="Times New Roman" pitchFamily="18" charset="0"/>
              </a:rPr>
              <a:t>Gió</a:t>
            </a:r>
            <a:endParaRPr lang="en-US" sz="2000" b="1" dirty="0">
              <a:solidFill>
                <a:srgbClr val="002060"/>
              </a:solidFill>
              <a:latin typeface="Times New Roman" pitchFamily="18" charset="0"/>
              <a:cs typeface="Times New Roman" pitchFamily="18" charset="0"/>
            </a:endParaRPr>
          </a:p>
        </p:txBody>
      </p:sp>
      <p:cxnSp>
        <p:nvCxnSpPr>
          <p:cNvPr id="34" name="Curved Connector 33"/>
          <p:cNvCxnSpPr>
            <a:stCxn id="25" idx="3"/>
            <a:endCxn id="32" idx="1"/>
          </p:cNvCxnSpPr>
          <p:nvPr/>
        </p:nvCxnSpPr>
        <p:spPr>
          <a:xfrm>
            <a:off x="6631060" y="3514405"/>
            <a:ext cx="1325263" cy="589356"/>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endCxn id="33" idx="1"/>
          </p:cNvCxnSpPr>
          <p:nvPr/>
        </p:nvCxnSpPr>
        <p:spPr>
          <a:xfrm rot="16200000" flipH="1">
            <a:off x="6593439" y="3598068"/>
            <a:ext cx="1388152" cy="1337616"/>
          </a:xfrm>
          <a:prstGeom prst="curvedConnector2">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5029394" y="4618052"/>
            <a:ext cx="2184848"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Nhân tố ảnh hưởng</a:t>
            </a:r>
            <a:endParaRPr lang="en-US" sz="2000" b="1" dirty="0">
              <a:solidFill>
                <a:schemeClr val="bg1"/>
              </a:solidFill>
              <a:latin typeface="Times New Roman" pitchFamily="18" charset="0"/>
              <a:cs typeface="Times New Roman" pitchFamily="18" charset="0"/>
            </a:endParaRPr>
          </a:p>
        </p:txBody>
      </p:sp>
      <p:sp>
        <p:nvSpPr>
          <p:cNvPr id="40" name="Rounded Rectangle 39"/>
          <p:cNvSpPr/>
          <p:nvPr/>
        </p:nvSpPr>
        <p:spPr>
          <a:xfrm>
            <a:off x="5029394" y="5835999"/>
            <a:ext cx="2184848" cy="914400"/>
          </a:xfrm>
          <a:prstGeom prst="roundRect">
            <a:avLst/>
          </a:prstGeom>
          <a:solidFill>
            <a:srgbClr val="7030A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000" b="1" dirty="0">
                <a:solidFill>
                  <a:schemeClr val="bg1"/>
                </a:solidFill>
                <a:latin typeface="Times New Roman" pitchFamily="18" charset="0"/>
                <a:cs typeface="Times New Roman" pitchFamily="18" charset="0"/>
              </a:rPr>
              <a:t>Phân bố mưa</a:t>
            </a:r>
            <a:endParaRPr lang="en-US" sz="2000" b="1" dirty="0">
              <a:solidFill>
                <a:schemeClr val="bg1"/>
              </a:solidFill>
              <a:latin typeface="Times New Roman" pitchFamily="18" charset="0"/>
              <a:cs typeface="Times New Roman" pitchFamily="18" charset="0"/>
            </a:endParaRPr>
          </a:p>
        </p:txBody>
      </p:sp>
      <p:cxnSp>
        <p:nvCxnSpPr>
          <p:cNvPr id="42" name="Curved Connector 41"/>
          <p:cNvCxnSpPr/>
          <p:nvPr/>
        </p:nvCxnSpPr>
        <p:spPr>
          <a:xfrm flipV="1">
            <a:off x="4037266" y="5212398"/>
            <a:ext cx="1069664" cy="640108"/>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a:endCxn id="40" idx="1"/>
          </p:cNvCxnSpPr>
          <p:nvPr/>
        </p:nvCxnSpPr>
        <p:spPr>
          <a:xfrm>
            <a:off x="4103784" y="5885799"/>
            <a:ext cx="925610" cy="407400"/>
          </a:xfrm>
          <a:prstGeom prst="curvedConnector3">
            <a:avLst>
              <a:gd name="adj1" fmla="val 50000"/>
            </a:avLst>
          </a:prstGeom>
          <a:ln w="38100">
            <a:solidFill>
              <a:srgbClr val="00008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9388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fill="hold"/>
                                        <p:tgtEl>
                                          <p:spTgt spid="72"/>
                                        </p:tgtEl>
                                        <p:attrNameLst>
                                          <p:attrName>ppt_x</p:attrName>
                                        </p:attrNameLst>
                                      </p:cBhvr>
                                      <p:tavLst>
                                        <p:tav tm="0">
                                          <p:val>
                                            <p:strVal val="#ppt_x"/>
                                          </p:val>
                                        </p:tav>
                                        <p:tav tm="100000">
                                          <p:val>
                                            <p:strVal val="#ppt_x"/>
                                          </p:val>
                                        </p:tav>
                                      </p:tavLst>
                                    </p:anim>
                                    <p:anim calcmode="lin" valueType="num">
                                      <p:cBhvr additive="base">
                                        <p:cTn id="3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additive="base">
                                        <p:cTn id="61" dur="500" fill="hold"/>
                                        <p:tgtEl>
                                          <p:spTgt spid="73"/>
                                        </p:tgtEl>
                                        <p:attrNameLst>
                                          <p:attrName>ppt_x</p:attrName>
                                        </p:attrNameLst>
                                      </p:cBhvr>
                                      <p:tavLst>
                                        <p:tav tm="0">
                                          <p:val>
                                            <p:strVal val="#ppt_x"/>
                                          </p:val>
                                        </p:tav>
                                        <p:tav tm="100000">
                                          <p:val>
                                            <p:strVal val="#ppt_x"/>
                                          </p:val>
                                        </p:tav>
                                      </p:tavLst>
                                    </p:anim>
                                    <p:anim calcmode="lin" valueType="num">
                                      <p:cBhvr additive="base">
                                        <p:cTn id="6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additive="base">
                                        <p:cTn id="73" dur="500" fill="hold"/>
                                        <p:tgtEl>
                                          <p:spTgt spid="71"/>
                                        </p:tgtEl>
                                        <p:attrNameLst>
                                          <p:attrName>ppt_x</p:attrName>
                                        </p:attrNameLst>
                                      </p:cBhvr>
                                      <p:tavLst>
                                        <p:tav tm="0">
                                          <p:val>
                                            <p:strVal val="#ppt_x"/>
                                          </p:val>
                                        </p:tav>
                                        <p:tav tm="100000">
                                          <p:val>
                                            <p:strVal val="#ppt_x"/>
                                          </p:val>
                                        </p:tav>
                                      </p:tavLst>
                                    </p:anim>
                                    <p:anim calcmode="lin" valueType="num">
                                      <p:cBhvr additive="base">
                                        <p:cTn id="7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additive="base">
                                        <p:cTn id="79" dur="500" fill="hold"/>
                                        <p:tgtEl>
                                          <p:spTgt spid="70"/>
                                        </p:tgtEl>
                                        <p:attrNameLst>
                                          <p:attrName>ppt_x</p:attrName>
                                        </p:attrNameLst>
                                      </p:cBhvr>
                                      <p:tavLst>
                                        <p:tav tm="0">
                                          <p:val>
                                            <p:strVal val="#ppt_x"/>
                                          </p:val>
                                        </p:tav>
                                        <p:tav tm="100000">
                                          <p:val>
                                            <p:strVal val="#ppt_x"/>
                                          </p:val>
                                        </p:tav>
                                      </p:tavLst>
                                    </p:anim>
                                    <p:anim calcmode="lin" valueType="num">
                                      <p:cBhvr additive="base">
                                        <p:cTn id="8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additive="base">
                                        <p:cTn id="115" dur="500" fill="hold"/>
                                        <p:tgtEl>
                                          <p:spTgt spid="20"/>
                                        </p:tgtEl>
                                        <p:attrNameLst>
                                          <p:attrName>ppt_x</p:attrName>
                                        </p:attrNameLst>
                                      </p:cBhvr>
                                      <p:tavLst>
                                        <p:tav tm="0">
                                          <p:val>
                                            <p:strVal val="#ppt_x"/>
                                          </p:val>
                                        </p:tav>
                                        <p:tav tm="100000">
                                          <p:val>
                                            <p:strVal val="#ppt_x"/>
                                          </p:val>
                                        </p:tav>
                                      </p:tavLst>
                                    </p:anim>
                                    <p:anim calcmode="lin" valueType="num">
                                      <p:cBhvr additive="base">
                                        <p:cTn id="1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additive="base">
                                        <p:cTn id="139" dur="500" fill="hold"/>
                                        <p:tgtEl>
                                          <p:spTgt spid="37"/>
                                        </p:tgtEl>
                                        <p:attrNameLst>
                                          <p:attrName>ppt_x</p:attrName>
                                        </p:attrNameLst>
                                      </p:cBhvr>
                                      <p:tavLst>
                                        <p:tav tm="0">
                                          <p:val>
                                            <p:strVal val="#ppt_x"/>
                                          </p:val>
                                        </p:tav>
                                        <p:tav tm="100000">
                                          <p:val>
                                            <p:strVal val="#ppt_x"/>
                                          </p:val>
                                        </p:tav>
                                      </p:tavLst>
                                    </p:anim>
                                    <p:anim calcmode="lin" valueType="num">
                                      <p:cBhvr additive="base">
                                        <p:cTn id="14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additive="base">
                                        <p:cTn id="151" dur="500" fill="hold"/>
                                        <p:tgtEl>
                                          <p:spTgt spid="40"/>
                                        </p:tgtEl>
                                        <p:attrNameLst>
                                          <p:attrName>ppt_x</p:attrName>
                                        </p:attrNameLst>
                                      </p:cBhvr>
                                      <p:tavLst>
                                        <p:tav tm="0">
                                          <p:val>
                                            <p:strVal val="#ppt_x"/>
                                          </p:val>
                                        </p:tav>
                                        <p:tav tm="100000">
                                          <p:val>
                                            <p:strVal val="#ppt_x"/>
                                          </p:val>
                                        </p:tav>
                                      </p:tavLst>
                                    </p:anim>
                                    <p:anim calcmode="lin" valueType="num">
                                      <p:cBhvr additive="base">
                                        <p:cTn id="1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ppt_x"/>
                                          </p:val>
                                        </p:tav>
                                        <p:tav tm="100000">
                                          <p:val>
                                            <p:strVal val="#ppt_x"/>
                                          </p:val>
                                        </p:tav>
                                      </p:tavLst>
                                    </p:anim>
                                    <p:anim calcmode="lin" valueType="num">
                                      <p:cBhvr additive="base">
                                        <p:cTn id="1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additive="base">
                                        <p:cTn id="163" dur="500" fill="hold"/>
                                        <p:tgtEl>
                                          <p:spTgt spid="43"/>
                                        </p:tgtEl>
                                        <p:attrNameLst>
                                          <p:attrName>ppt_x</p:attrName>
                                        </p:attrNameLst>
                                      </p:cBhvr>
                                      <p:tavLst>
                                        <p:tav tm="0">
                                          <p:val>
                                            <p:strVal val="#ppt_x"/>
                                          </p:val>
                                        </p:tav>
                                        <p:tav tm="100000">
                                          <p:val>
                                            <p:strVal val="#ppt_x"/>
                                          </p:val>
                                        </p:tav>
                                      </p:tavLst>
                                    </p:anim>
                                    <p:anim calcmode="lin" valueType="num">
                                      <p:cBhvr additive="base">
                                        <p:cTn id="16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5" grpId="0" animBg="1"/>
      <p:bldP spid="41" grpId="0" animBg="1"/>
      <p:bldP spid="63" grpId="0" animBg="1"/>
      <p:bldP spid="69" grpId="0" animBg="1"/>
      <p:bldP spid="70" grpId="0" animBg="1"/>
      <p:bldP spid="18" grpId="0" animBg="1"/>
      <p:bldP spid="19" grpId="0" animBg="1"/>
      <p:bldP spid="20" grpId="0" animBg="1"/>
      <p:bldP spid="32" grpId="0" animBg="1"/>
      <p:bldP spid="33"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775" y="573837"/>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538841" y="1380514"/>
            <a:ext cx="9884912" cy="3970538"/>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HƯỚNG DẪN VỀ NHÀ</a:t>
            </a:r>
            <a:endParaRPr lang="en-US" sz="3600" b="1" dirty="0">
              <a:ln w="22225">
                <a:solidFill>
                  <a:schemeClr val="accent2"/>
                </a:solidFill>
                <a:prstDash val="solid"/>
              </a:ln>
              <a:solidFill>
                <a:srgbClr val="FF6931"/>
              </a:solidFill>
            </a:endParaRPr>
          </a:p>
        </p:txBody>
      </p:sp>
      <p:sp>
        <p:nvSpPr>
          <p:cNvPr id="32" name="Rectangle 31"/>
          <p:cNvSpPr/>
          <p:nvPr/>
        </p:nvSpPr>
        <p:spPr>
          <a:xfrm>
            <a:off x="2965148" y="2387261"/>
            <a:ext cx="6768971" cy="461665"/>
          </a:xfrm>
          <a:prstGeom prst="rect">
            <a:avLst/>
          </a:prstGeom>
        </p:spPr>
        <p:txBody>
          <a:bodyPr wrap="square">
            <a:spAutoFit/>
          </a:bodyPr>
          <a:lstStyle/>
          <a:p>
            <a:pPr algn="ctr"/>
            <a:r>
              <a:rPr lang="vi-VN" sz="2400" b="1" dirty="0">
                <a:latin typeface="+mj-lt"/>
              </a:rPr>
              <a:t>HOÀN THÀNH CÂU HỎI PHẦN VẬN DỤNG</a:t>
            </a:r>
            <a:endParaRPr lang="en-US" sz="2400" dirty="0">
              <a:latin typeface="+mj-lt"/>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19" name="TextBox 18"/>
          <p:cNvSpPr txBox="1"/>
          <p:nvPr/>
        </p:nvSpPr>
        <p:spPr>
          <a:xfrm>
            <a:off x="4951786" y="3434609"/>
            <a:ext cx="4467072" cy="461665"/>
          </a:xfrm>
          <a:prstGeom prst="rect">
            <a:avLst/>
          </a:prstGeom>
          <a:noFill/>
        </p:spPr>
        <p:txBody>
          <a:bodyPr wrap="square" rtlCol="0">
            <a:spAutoFit/>
          </a:bodyPr>
          <a:lstStyle/>
          <a:p>
            <a:r>
              <a:rPr lang="vi-VN" sz="2400" b="1" dirty="0">
                <a:solidFill>
                  <a:srgbClr val="C00000"/>
                </a:solidFill>
                <a:latin typeface="+mj-lt"/>
              </a:rPr>
              <a:t>ĐỌC TRƯỚC BÀI 10</a:t>
            </a:r>
            <a:endParaRPr lang="en-US" sz="2400" b="1" dirty="0">
              <a:solidFill>
                <a:srgbClr val="C00000"/>
              </a:solidFill>
              <a:latin typeface="+mj-lt"/>
            </a:endParaRPr>
          </a:p>
        </p:txBody>
      </p:sp>
    </p:spTree>
    <p:extLst>
      <p:ext uri="{BB962C8B-B14F-4D97-AF65-F5344CB8AC3E}">
        <p14:creationId xmlns:p14="http://schemas.microsoft.com/office/powerpoint/2010/main" val="344943544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2" descr="Kết quả hình ảnh cho thành phần của khí quyể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4" descr="Kết quả hình ảnh cho thành phần của khí quyể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Kết quả hình ảnh cho thành phần của khí quyể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6" y="914401"/>
            <a:ext cx="8226424" cy="536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54980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wheel(1)">
                                      <p:cBhvr>
                                        <p:cTn id="7"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5-Point Star 1"/>
          <p:cNvSpPr/>
          <p:nvPr/>
        </p:nvSpPr>
        <p:spPr>
          <a:xfrm>
            <a:off x="0" y="91440"/>
            <a:ext cx="1881051" cy="176348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p:cNvSpPr/>
          <p:nvPr/>
        </p:nvSpPr>
        <p:spPr>
          <a:xfrm>
            <a:off x="10620103" y="91440"/>
            <a:ext cx="1449977" cy="14107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91440" y="4833257"/>
            <a:ext cx="1881051" cy="202474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10450286" y="5316583"/>
            <a:ext cx="1619794" cy="13846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rizontal Scroll 6"/>
          <p:cNvSpPr/>
          <p:nvPr/>
        </p:nvSpPr>
        <p:spPr>
          <a:xfrm>
            <a:off x="1106260" y="1502229"/>
            <a:ext cx="10963819" cy="39698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n w="22225">
                  <a:solidFill>
                    <a:schemeClr val="accent2"/>
                  </a:solidFill>
                  <a:prstDash val="solid"/>
                </a:ln>
                <a:solidFill>
                  <a:schemeClr val="tx1"/>
                </a:solidFill>
                <a:latin typeface="+mj-lt"/>
              </a:rPr>
              <a:t>CẢM ƠN QUÝ THẦY CÔ VÀ CÁC EM</a:t>
            </a:r>
            <a:endParaRPr lang="en-US" sz="3200" b="1" dirty="0">
              <a:ln w="22225">
                <a:solidFill>
                  <a:schemeClr val="accent2"/>
                </a:solidFill>
                <a:prstDash val="solid"/>
              </a:ln>
              <a:solidFill>
                <a:schemeClr val="tx1"/>
              </a:solidFill>
              <a:latin typeface="+mj-lt"/>
            </a:endParaRPr>
          </a:p>
        </p:txBody>
      </p:sp>
    </p:spTree>
    <p:extLst>
      <p:ext uri="{BB962C8B-B14F-4D97-AF65-F5344CB8AC3E}">
        <p14:creationId xmlns:p14="http://schemas.microsoft.com/office/powerpoint/2010/main" val="208631444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khí quy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521" y="1989866"/>
            <a:ext cx="4343400" cy="4791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ết quả hình ảnh cho sao bă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978624"/>
            <a:ext cx="4680679" cy="480317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7"/>
          <p:cNvSpPr>
            <a:spLocks noChangeArrowheads="1"/>
          </p:cNvSpPr>
          <p:nvPr/>
        </p:nvSpPr>
        <p:spPr bwMode="auto">
          <a:xfrm>
            <a:off x="4876800" y="0"/>
            <a:ext cx="5753100" cy="1981200"/>
          </a:xfrm>
          <a:prstGeom prst="wedgeEllipseCallout">
            <a:avLst>
              <a:gd name="adj1" fmla="val -56954"/>
              <a:gd name="adj2" fmla="val 2825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pPr>
            <a:r>
              <a:rPr lang="en-US" sz="2400" b="1">
                <a:solidFill>
                  <a:schemeClr val="bg1"/>
                </a:solidFill>
              </a:rPr>
              <a:t>Hãy cho biết vai trò của khí quyển đối với đời sống trên trái đất</a:t>
            </a:r>
          </a:p>
        </p:txBody>
      </p:sp>
      <p:sp>
        <p:nvSpPr>
          <p:cNvPr id="7" name="Text Box 5"/>
          <p:cNvSpPr txBox="1">
            <a:spLocks noChangeArrowheads="1"/>
          </p:cNvSpPr>
          <p:nvPr/>
        </p:nvSpPr>
        <p:spPr bwMode="auto">
          <a:xfrm>
            <a:off x="1556479" y="5975"/>
            <a:ext cx="9144000" cy="1477328"/>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lnSpc>
                <a:spcPct val="150000"/>
              </a:lnSpc>
            </a:pPr>
            <a:r>
              <a:rPr lang="en-US" sz="3000" b="1"/>
              <a:t>=&gt; Khí quyển là lớp vỏ bảo vệ Trái Đất có vai trò quan trọng đối với sự tồn tại và phát triển của sinh vật.</a:t>
            </a:r>
          </a:p>
        </p:txBody>
      </p:sp>
    </p:spTree>
    <p:extLst>
      <p:ext uri="{BB962C8B-B14F-4D97-AF65-F5344CB8AC3E}">
        <p14:creationId xmlns:p14="http://schemas.microsoft.com/office/powerpoint/2010/main" val="305901478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6477000" y="1676400"/>
            <a:ext cx="3581400" cy="914400"/>
            <a:chOff x="1392" y="2304"/>
            <a:chExt cx="2256" cy="576"/>
          </a:xfrm>
        </p:grpSpPr>
        <p:sp>
          <p:nvSpPr>
            <p:cNvPr id="6162" name="AutoShape 7"/>
            <p:cNvSpPr>
              <a:spLocks noChangeArrowheads="1"/>
            </p:cNvSpPr>
            <p:nvPr/>
          </p:nvSpPr>
          <p:spPr bwMode="gray">
            <a:xfrm>
              <a:off x="1584" y="2448"/>
              <a:ext cx="2064" cy="288"/>
            </a:xfrm>
            <a:prstGeom prst="roundRect">
              <a:avLst>
                <a:gd name="adj" fmla="val 11921"/>
              </a:avLst>
            </a:prstGeom>
            <a:gradFill rotWithShape="1">
              <a:gsLst>
                <a:gs pos="0">
                  <a:srgbClr val="3399FF"/>
                </a:gs>
                <a:gs pos="100000">
                  <a:srgbClr val="246BB2"/>
                </a:gs>
              </a:gsLst>
              <a:lin ang="5400000" scaled="1"/>
            </a:gradFill>
            <a:ln w="38100">
              <a:solidFill>
                <a:srgbClr val="333333"/>
              </a:solidFill>
              <a:round/>
              <a:headEnd/>
              <a:tailEnd/>
            </a:ln>
            <a:effectLst>
              <a:outerShdw dist="107763" dir="2700000" algn="ctr" rotWithShape="0">
                <a:schemeClr val="bg2">
                  <a:alpha val="50000"/>
                </a:schemeClr>
              </a:outerShdw>
            </a:effectLst>
          </p:spPr>
          <p:txBody>
            <a:bodyPr wrap="none" anchor="ctr"/>
            <a:lstStyle/>
            <a:p>
              <a:pPr algn="ctr" rtl="1"/>
              <a:r>
                <a:rPr lang="en-US" sz="2400" b="1">
                  <a:solidFill>
                    <a:schemeClr val="bg1"/>
                  </a:solidFill>
                  <a:cs typeface="Arial" charset="0"/>
                </a:rPr>
                <a:t>Tầng ngoài</a:t>
              </a:r>
            </a:p>
          </p:txBody>
        </p:sp>
        <p:pic>
          <p:nvPicPr>
            <p:cNvPr id="6163" name="Picture 9" descr="j044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30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
          <p:cNvGrpSpPr>
            <a:grpSpLocks/>
          </p:cNvGrpSpPr>
          <p:nvPr/>
        </p:nvGrpSpPr>
        <p:grpSpPr bwMode="auto">
          <a:xfrm>
            <a:off x="6477000" y="2590800"/>
            <a:ext cx="3581400" cy="914400"/>
            <a:chOff x="1392" y="2304"/>
            <a:chExt cx="2256" cy="576"/>
          </a:xfrm>
        </p:grpSpPr>
        <p:sp>
          <p:nvSpPr>
            <p:cNvPr id="6160" name="AutoShape 7"/>
            <p:cNvSpPr>
              <a:spLocks noChangeArrowheads="1"/>
            </p:cNvSpPr>
            <p:nvPr/>
          </p:nvSpPr>
          <p:spPr bwMode="gray">
            <a:xfrm>
              <a:off x="1584" y="2448"/>
              <a:ext cx="2064" cy="288"/>
            </a:xfrm>
            <a:prstGeom prst="roundRect">
              <a:avLst>
                <a:gd name="adj" fmla="val 11921"/>
              </a:avLst>
            </a:prstGeom>
            <a:gradFill rotWithShape="1">
              <a:gsLst>
                <a:gs pos="0">
                  <a:srgbClr val="3399FF"/>
                </a:gs>
                <a:gs pos="100000">
                  <a:srgbClr val="246BB2"/>
                </a:gs>
              </a:gsLst>
              <a:lin ang="5400000" scaled="1"/>
            </a:gradFill>
            <a:ln w="38100">
              <a:solidFill>
                <a:srgbClr val="333333"/>
              </a:solidFill>
              <a:round/>
              <a:headEnd/>
              <a:tailEnd/>
            </a:ln>
            <a:effectLst>
              <a:outerShdw dist="107763" dir="2700000" algn="ctr" rotWithShape="0">
                <a:schemeClr val="bg2">
                  <a:alpha val="50000"/>
                </a:schemeClr>
              </a:outerShdw>
            </a:effectLst>
          </p:spPr>
          <p:txBody>
            <a:bodyPr wrap="none" anchor="ctr"/>
            <a:lstStyle/>
            <a:p>
              <a:pPr algn="ctr" rtl="1"/>
              <a:r>
                <a:rPr lang="en-US" sz="2400" b="1">
                  <a:solidFill>
                    <a:schemeClr val="bg1"/>
                  </a:solidFill>
                  <a:cs typeface="Arial" charset="0"/>
                </a:rPr>
                <a:t>      Tầng ion ( t. nhiệt )</a:t>
              </a:r>
            </a:p>
          </p:txBody>
        </p:sp>
        <p:pic>
          <p:nvPicPr>
            <p:cNvPr id="6161" name="Picture 13" descr="j044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30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4"/>
          <p:cNvGrpSpPr>
            <a:grpSpLocks/>
          </p:cNvGrpSpPr>
          <p:nvPr/>
        </p:nvGrpSpPr>
        <p:grpSpPr bwMode="auto">
          <a:xfrm>
            <a:off x="6477000" y="3505200"/>
            <a:ext cx="3581400" cy="914400"/>
            <a:chOff x="1392" y="2304"/>
            <a:chExt cx="2256" cy="576"/>
          </a:xfrm>
        </p:grpSpPr>
        <p:sp>
          <p:nvSpPr>
            <p:cNvPr id="6158" name="AutoShape 7"/>
            <p:cNvSpPr>
              <a:spLocks noChangeArrowheads="1"/>
            </p:cNvSpPr>
            <p:nvPr/>
          </p:nvSpPr>
          <p:spPr bwMode="gray">
            <a:xfrm>
              <a:off x="1584" y="2448"/>
              <a:ext cx="2064" cy="288"/>
            </a:xfrm>
            <a:prstGeom prst="roundRect">
              <a:avLst>
                <a:gd name="adj" fmla="val 11921"/>
              </a:avLst>
            </a:prstGeom>
            <a:gradFill rotWithShape="1">
              <a:gsLst>
                <a:gs pos="0">
                  <a:srgbClr val="3399FF"/>
                </a:gs>
                <a:gs pos="100000">
                  <a:srgbClr val="246BB2"/>
                </a:gs>
              </a:gsLst>
              <a:lin ang="5400000" scaled="1"/>
            </a:gradFill>
            <a:ln w="38100">
              <a:solidFill>
                <a:srgbClr val="333333"/>
              </a:solidFill>
              <a:round/>
              <a:headEnd/>
              <a:tailEnd/>
            </a:ln>
            <a:effectLst>
              <a:outerShdw dist="107763" dir="2700000" algn="ctr" rotWithShape="0">
                <a:schemeClr val="bg2">
                  <a:alpha val="50000"/>
                </a:schemeClr>
              </a:outerShdw>
            </a:effectLst>
          </p:spPr>
          <p:txBody>
            <a:bodyPr wrap="none" anchor="ctr"/>
            <a:lstStyle/>
            <a:p>
              <a:pPr algn="ctr" rtl="1"/>
              <a:r>
                <a:rPr lang="en-US" sz="2400" b="1">
                  <a:solidFill>
                    <a:schemeClr val="bg1"/>
                  </a:solidFill>
                  <a:cs typeface="Arial" charset="0"/>
                </a:rPr>
                <a:t>Tầng giữa</a:t>
              </a:r>
            </a:p>
          </p:txBody>
        </p:sp>
        <p:pic>
          <p:nvPicPr>
            <p:cNvPr id="6159" name="Picture 16" descr="j044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30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p:cNvGrpSpPr>
            <a:grpSpLocks/>
          </p:cNvGrpSpPr>
          <p:nvPr/>
        </p:nvGrpSpPr>
        <p:grpSpPr bwMode="auto">
          <a:xfrm>
            <a:off x="6477000" y="4419600"/>
            <a:ext cx="3581400" cy="914400"/>
            <a:chOff x="1392" y="2304"/>
            <a:chExt cx="2256" cy="576"/>
          </a:xfrm>
        </p:grpSpPr>
        <p:sp>
          <p:nvSpPr>
            <p:cNvPr id="6156" name="AutoShape 7"/>
            <p:cNvSpPr>
              <a:spLocks noChangeArrowheads="1"/>
            </p:cNvSpPr>
            <p:nvPr/>
          </p:nvSpPr>
          <p:spPr bwMode="gray">
            <a:xfrm>
              <a:off x="1584" y="2448"/>
              <a:ext cx="2064" cy="288"/>
            </a:xfrm>
            <a:prstGeom prst="roundRect">
              <a:avLst>
                <a:gd name="adj" fmla="val 11921"/>
              </a:avLst>
            </a:prstGeom>
            <a:gradFill rotWithShape="1">
              <a:gsLst>
                <a:gs pos="0">
                  <a:srgbClr val="3399FF"/>
                </a:gs>
                <a:gs pos="100000">
                  <a:srgbClr val="246BB2"/>
                </a:gs>
              </a:gsLst>
              <a:lin ang="5400000" scaled="1"/>
            </a:gradFill>
            <a:ln w="38100">
              <a:solidFill>
                <a:srgbClr val="333333"/>
              </a:solidFill>
              <a:round/>
              <a:headEnd/>
              <a:tailEnd/>
            </a:ln>
            <a:effectLst>
              <a:outerShdw dist="107763" dir="2700000" algn="ctr" rotWithShape="0">
                <a:schemeClr val="bg2">
                  <a:alpha val="50000"/>
                </a:schemeClr>
              </a:outerShdw>
            </a:effectLst>
          </p:spPr>
          <p:txBody>
            <a:bodyPr wrap="none" anchor="ctr"/>
            <a:lstStyle/>
            <a:p>
              <a:pPr algn="ctr" rtl="1"/>
              <a:r>
                <a:rPr lang="en-US" sz="2400" b="1">
                  <a:solidFill>
                    <a:schemeClr val="bg1"/>
                  </a:solidFill>
                  <a:cs typeface="Arial" charset="0"/>
                </a:rPr>
                <a:t>Tầng bình lưu</a:t>
              </a:r>
            </a:p>
          </p:txBody>
        </p:sp>
        <p:pic>
          <p:nvPicPr>
            <p:cNvPr id="6157" name="Picture 19" descr="j044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30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0"/>
          <p:cNvGrpSpPr>
            <a:grpSpLocks/>
          </p:cNvGrpSpPr>
          <p:nvPr/>
        </p:nvGrpSpPr>
        <p:grpSpPr bwMode="auto">
          <a:xfrm>
            <a:off x="6477000" y="5334000"/>
            <a:ext cx="3581400" cy="914400"/>
            <a:chOff x="1392" y="2304"/>
            <a:chExt cx="2256" cy="576"/>
          </a:xfrm>
        </p:grpSpPr>
        <p:sp>
          <p:nvSpPr>
            <p:cNvPr id="6154" name="AutoShape 7"/>
            <p:cNvSpPr>
              <a:spLocks noChangeArrowheads="1"/>
            </p:cNvSpPr>
            <p:nvPr/>
          </p:nvSpPr>
          <p:spPr bwMode="gray">
            <a:xfrm>
              <a:off x="1584" y="2448"/>
              <a:ext cx="2064" cy="288"/>
            </a:xfrm>
            <a:prstGeom prst="roundRect">
              <a:avLst>
                <a:gd name="adj" fmla="val 11921"/>
              </a:avLst>
            </a:prstGeom>
            <a:gradFill rotWithShape="1">
              <a:gsLst>
                <a:gs pos="0">
                  <a:srgbClr val="3399FF"/>
                </a:gs>
                <a:gs pos="100000">
                  <a:srgbClr val="246BB2"/>
                </a:gs>
              </a:gsLst>
              <a:lin ang="5400000" scaled="1"/>
            </a:gradFill>
            <a:ln w="38100">
              <a:solidFill>
                <a:srgbClr val="333333"/>
              </a:solidFill>
              <a:round/>
              <a:headEnd/>
              <a:tailEnd/>
            </a:ln>
            <a:effectLst>
              <a:outerShdw dist="107763" dir="2700000" algn="ctr" rotWithShape="0">
                <a:schemeClr val="bg2">
                  <a:alpha val="50000"/>
                </a:schemeClr>
              </a:outerShdw>
            </a:effectLst>
          </p:spPr>
          <p:txBody>
            <a:bodyPr wrap="none" anchor="ctr"/>
            <a:lstStyle/>
            <a:p>
              <a:pPr algn="ctr" rtl="1"/>
              <a:r>
                <a:rPr lang="en-US" sz="2400" b="1">
                  <a:solidFill>
                    <a:schemeClr val="bg1"/>
                  </a:solidFill>
                  <a:cs typeface="Arial" charset="0"/>
                </a:rPr>
                <a:t>Tầng đối lưu</a:t>
              </a:r>
            </a:p>
          </p:txBody>
        </p:sp>
        <p:pic>
          <p:nvPicPr>
            <p:cNvPr id="6155" name="Picture 22" descr="j044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30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24" descr="khiq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4762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9563100" y="6351"/>
            <a:ext cx="1104900" cy="893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AutoShape 7"/>
          <p:cNvSpPr>
            <a:spLocks noChangeArrowheads="1"/>
          </p:cNvSpPr>
          <p:nvPr/>
        </p:nvSpPr>
        <p:spPr bwMode="auto">
          <a:xfrm>
            <a:off x="1930714" y="76200"/>
            <a:ext cx="5384486" cy="1973262"/>
          </a:xfrm>
          <a:prstGeom prst="wedgeEllipseCallout">
            <a:avLst>
              <a:gd name="adj1" fmla="val -56954"/>
              <a:gd name="adj2" fmla="val 2825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pPr>
            <a:r>
              <a:rPr lang="vi-VN" sz="2400" b="1">
                <a:solidFill>
                  <a:schemeClr val="bg1"/>
                </a:solidFill>
              </a:rPr>
              <a:t>Cấu trúc của k</a:t>
            </a:r>
            <a:r>
              <a:rPr lang="en-US" sz="2400" b="1">
                <a:solidFill>
                  <a:schemeClr val="bg1"/>
                </a:solidFill>
              </a:rPr>
              <a:t>hí quyển </a:t>
            </a:r>
            <a:r>
              <a:rPr lang="vi-VN" sz="2400" b="1">
                <a:solidFill>
                  <a:schemeClr val="bg1"/>
                </a:solidFill>
              </a:rPr>
              <a:t>được chia thành mấy tầng ?</a:t>
            </a:r>
            <a:endParaRPr lang="en-US" sz="2400" b="1">
              <a:solidFill>
                <a:schemeClr val="bg1"/>
              </a:solidFill>
            </a:endParaRPr>
          </a:p>
        </p:txBody>
      </p:sp>
    </p:spTree>
    <p:extLst>
      <p:ext uri="{BB962C8B-B14F-4D97-AF65-F5344CB8AC3E}">
        <p14:creationId xmlns:p14="http://schemas.microsoft.com/office/powerpoint/2010/main" val="365949108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1"/>
                                        </p:tgtEl>
                                        <p:attrNameLst>
                                          <p:attrName>style.visibility</p:attrName>
                                        </p:attrNameLst>
                                      </p:cBhvr>
                                      <p:to>
                                        <p:strVal val="visible"/>
                                      </p:to>
                                    </p:set>
                                    <p:animEffect transition="in" filter="fade">
                                      <p:cBhvr>
                                        <p:cTn id="12" dur="500"/>
                                        <p:tgtEl>
                                          <p:spTgt spid="61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EART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99410" y="1"/>
            <a:ext cx="1059847" cy="10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2" descr="Kết quả hình ảnh cho thành phần của khí quyể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4" descr="Kết quả hình ảnh cho thành phần của khí quyể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6" descr="Kết quả hình ảnh cho thành phần của khí quyể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828800" y="465139"/>
            <a:ext cx="7770609" cy="5957584"/>
            <a:chOff x="1219200" y="1161980"/>
            <a:chExt cx="7229276" cy="5250847"/>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425" y="1161980"/>
              <a:ext cx="3772051" cy="5250847"/>
            </a:xfrm>
            <a:prstGeom prst="rect">
              <a:avLst/>
            </a:prstGeom>
          </p:spPr>
        </p:pic>
        <p:grpSp>
          <p:nvGrpSpPr>
            <p:cNvPr id="4" name="Group 3"/>
            <p:cNvGrpSpPr/>
            <p:nvPr/>
          </p:nvGrpSpPr>
          <p:grpSpPr>
            <a:xfrm>
              <a:off x="1219200" y="1823123"/>
              <a:ext cx="3669610" cy="4377391"/>
              <a:chOff x="2522005" y="2292101"/>
              <a:chExt cx="3669610" cy="4377391"/>
            </a:xfrm>
          </p:grpSpPr>
          <p:sp>
            <p:nvSpPr>
              <p:cNvPr id="24" name="TextBox 23"/>
              <p:cNvSpPr txBox="1"/>
              <p:nvPr/>
            </p:nvSpPr>
            <p:spPr>
              <a:xfrm>
                <a:off x="2522005" y="4955442"/>
                <a:ext cx="1739236" cy="732417"/>
              </a:xfrm>
              <a:prstGeom prst="rect">
                <a:avLst/>
              </a:prstGeom>
              <a:noFill/>
            </p:spPr>
            <p:txBody>
              <a:bodyPr wrap="square" rtlCol="0">
                <a:spAutoFit/>
              </a:bodyPr>
              <a:lstStyle/>
              <a:p>
                <a:r>
                  <a:rPr lang="en-US" sz="2400" b="1" dirty="0" err="1">
                    <a:solidFill>
                      <a:srgbClr val="000086"/>
                    </a:solidFill>
                    <a:latin typeface="Times New Roman" pitchFamily="18" charset="0"/>
                    <a:cs typeface="Times New Roman" pitchFamily="18" charset="0"/>
                  </a:rPr>
                  <a:t>Cấu</a:t>
                </a:r>
                <a:r>
                  <a:rPr lang="en-US" sz="2400" b="1" dirty="0">
                    <a:solidFill>
                      <a:srgbClr val="000086"/>
                    </a:solidFill>
                    <a:latin typeface="Times New Roman" pitchFamily="18" charset="0"/>
                    <a:cs typeface="Times New Roman" pitchFamily="18" charset="0"/>
                  </a:rPr>
                  <a:t> </a:t>
                </a:r>
                <a:r>
                  <a:rPr lang="en-US" sz="2400" b="1" dirty="0" err="1">
                    <a:solidFill>
                      <a:srgbClr val="000086"/>
                    </a:solidFill>
                    <a:latin typeface="Times New Roman" pitchFamily="18" charset="0"/>
                    <a:cs typeface="Times New Roman" pitchFamily="18" charset="0"/>
                  </a:rPr>
                  <a:t>trúc</a:t>
                </a:r>
                <a:r>
                  <a:rPr lang="en-US" sz="2400" b="1" dirty="0">
                    <a:solidFill>
                      <a:srgbClr val="000086"/>
                    </a:solidFill>
                    <a:latin typeface="Times New Roman" pitchFamily="18" charset="0"/>
                    <a:cs typeface="Times New Roman" pitchFamily="18" charset="0"/>
                  </a:rPr>
                  <a:t> </a:t>
                </a:r>
                <a:r>
                  <a:rPr lang="en-US" sz="2400" b="1" dirty="0" err="1">
                    <a:solidFill>
                      <a:srgbClr val="000086"/>
                    </a:solidFill>
                    <a:latin typeface="Times New Roman" pitchFamily="18" charset="0"/>
                    <a:cs typeface="Times New Roman" pitchFamily="18" charset="0"/>
                  </a:rPr>
                  <a:t>gồm</a:t>
                </a:r>
                <a:r>
                  <a:rPr lang="en-US" sz="2400" b="1" dirty="0">
                    <a:solidFill>
                      <a:srgbClr val="000086"/>
                    </a:solidFill>
                    <a:latin typeface="Times New Roman" pitchFamily="18" charset="0"/>
                    <a:cs typeface="Times New Roman" pitchFamily="18" charset="0"/>
                  </a:rPr>
                  <a:t> 5 </a:t>
                </a:r>
                <a:r>
                  <a:rPr lang="en-US" sz="2400" b="1" dirty="0" err="1">
                    <a:solidFill>
                      <a:srgbClr val="000086"/>
                    </a:solidFill>
                    <a:latin typeface="Times New Roman" pitchFamily="18" charset="0"/>
                    <a:cs typeface="Times New Roman" pitchFamily="18" charset="0"/>
                  </a:rPr>
                  <a:t>tầng</a:t>
                </a:r>
                <a:r>
                  <a:rPr lang="en-US" sz="2400" b="1" dirty="0">
                    <a:solidFill>
                      <a:srgbClr val="000086"/>
                    </a:solidFill>
                    <a:latin typeface="Times New Roman" pitchFamily="18" charset="0"/>
                    <a:cs typeface="Times New Roman" pitchFamily="18" charset="0"/>
                  </a:rPr>
                  <a:t>:</a:t>
                </a:r>
              </a:p>
            </p:txBody>
          </p:sp>
          <p:cxnSp>
            <p:nvCxnSpPr>
              <p:cNvPr id="27" name="Straight Arrow Connector 26"/>
              <p:cNvCxnSpPr/>
              <p:nvPr/>
            </p:nvCxnSpPr>
            <p:spPr>
              <a:xfrm>
                <a:off x="4269985" y="5604925"/>
                <a:ext cx="1921630" cy="10645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269985" y="5604925"/>
                <a:ext cx="1845430" cy="5311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269985" y="5374092"/>
                <a:ext cx="1845430" cy="2308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269985" y="4154893"/>
                <a:ext cx="1845430" cy="1450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269985" y="2292101"/>
                <a:ext cx="1845430" cy="33128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9" name="Oval 8"/>
          <p:cNvSpPr/>
          <p:nvPr/>
        </p:nvSpPr>
        <p:spPr>
          <a:xfrm>
            <a:off x="6096000" y="5156703"/>
            <a:ext cx="3276600" cy="8398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392472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oz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419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362200" y="5257800"/>
            <a:ext cx="7315200" cy="1066800"/>
            <a:chOff x="528" y="3312"/>
            <a:chExt cx="4368" cy="672"/>
          </a:xfrm>
        </p:grpSpPr>
        <p:grpSp>
          <p:nvGrpSpPr>
            <p:cNvPr id="7175" name="Group 19"/>
            <p:cNvGrpSpPr>
              <a:grpSpLocks/>
            </p:cNvGrpSpPr>
            <p:nvPr/>
          </p:nvGrpSpPr>
          <p:grpSpPr bwMode="auto">
            <a:xfrm>
              <a:off x="864" y="3369"/>
              <a:ext cx="4032" cy="392"/>
              <a:chOff x="1391" y="3381"/>
              <a:chExt cx="3361" cy="45"/>
            </a:xfrm>
          </p:grpSpPr>
          <p:sp>
            <p:nvSpPr>
              <p:cNvPr id="7178" name="Oval 20"/>
              <p:cNvSpPr>
                <a:spLocks noChangeArrowheads="1"/>
              </p:cNvSpPr>
              <p:nvPr/>
            </p:nvSpPr>
            <p:spPr bwMode="gray">
              <a:xfrm>
                <a:off x="1391" y="3381"/>
                <a:ext cx="3350" cy="38"/>
              </a:xfrm>
              <a:prstGeom prst="ellipse">
                <a:avLst/>
              </a:prstGeom>
              <a:gradFill rotWithShape="1">
                <a:gsLst>
                  <a:gs pos="0">
                    <a:srgbClr val="FFFFFF"/>
                  </a:gs>
                  <a:gs pos="50000">
                    <a:srgbClr val="FAAF54"/>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a:endParaRPr lang="vi-VN" altLang="vi-VN">
                  <a:cs typeface="Arial" charset="0"/>
                </a:endParaRPr>
              </a:p>
            </p:txBody>
          </p:sp>
          <p:sp>
            <p:nvSpPr>
              <p:cNvPr id="7179" name="Oval 21"/>
              <p:cNvSpPr>
                <a:spLocks noChangeArrowheads="1"/>
              </p:cNvSpPr>
              <p:nvPr/>
            </p:nvSpPr>
            <p:spPr bwMode="gray">
              <a:xfrm>
                <a:off x="1393" y="3388"/>
                <a:ext cx="3359" cy="38"/>
              </a:xfrm>
              <a:prstGeom prst="ellipse">
                <a:avLst/>
              </a:prstGeom>
              <a:gradFill rotWithShape="1">
                <a:gsLst>
                  <a:gs pos="0">
                    <a:srgbClr val="FAAF54">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a:endParaRPr lang="vi-VN" altLang="vi-VN">
                  <a:cs typeface="Arial" charset="0"/>
                </a:endParaRPr>
              </a:p>
            </p:txBody>
          </p:sp>
          <p:sp>
            <p:nvSpPr>
              <p:cNvPr id="7180" name="Oval 22"/>
              <p:cNvSpPr>
                <a:spLocks noChangeArrowheads="1"/>
              </p:cNvSpPr>
              <p:nvPr/>
            </p:nvSpPr>
            <p:spPr bwMode="gray">
              <a:xfrm>
                <a:off x="1414" y="3388"/>
                <a:ext cx="3288" cy="38"/>
              </a:xfrm>
              <a:prstGeom prst="ellipse">
                <a:avLst/>
              </a:prstGeom>
              <a:gradFill rotWithShape="1">
                <a:gsLst>
                  <a:gs pos="0">
                    <a:srgbClr val="875F2D"/>
                  </a:gs>
                  <a:gs pos="50000">
                    <a:srgbClr val="FAAF54"/>
                  </a:gs>
                  <a:gs pos="100000">
                    <a:srgbClr val="875F2D"/>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a:endParaRPr lang="vi-VN" altLang="vi-VN">
                  <a:cs typeface="Arial" charset="0"/>
                </a:endParaRPr>
              </a:p>
            </p:txBody>
          </p:sp>
          <p:sp>
            <p:nvSpPr>
              <p:cNvPr id="7181" name="Oval 23"/>
              <p:cNvSpPr>
                <a:spLocks noChangeArrowheads="1"/>
              </p:cNvSpPr>
              <p:nvPr/>
            </p:nvSpPr>
            <p:spPr bwMode="gray">
              <a:xfrm>
                <a:off x="1414" y="3388"/>
                <a:ext cx="3288" cy="38"/>
              </a:xfrm>
              <a:prstGeom prst="ellipse">
                <a:avLst/>
              </a:prstGeom>
              <a:gradFill rotWithShape="1">
                <a:gsLst>
                  <a:gs pos="0">
                    <a:srgbClr val="9F6F35"/>
                  </a:gs>
                  <a:gs pos="100000">
                    <a:srgbClr val="FAAF54">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a:endParaRPr lang="vi-VN" altLang="vi-VN">
                  <a:cs typeface="Arial" charset="0"/>
                </a:endParaRPr>
              </a:p>
            </p:txBody>
          </p:sp>
        </p:grpSp>
        <p:sp>
          <p:nvSpPr>
            <p:cNvPr id="7176" name="Text Box 39"/>
            <p:cNvSpPr txBox="1">
              <a:spLocks noChangeArrowheads="1"/>
            </p:cNvSpPr>
            <p:nvPr/>
          </p:nvSpPr>
          <p:spPr bwMode="gray">
            <a:xfrm>
              <a:off x="1152" y="3504"/>
              <a:ext cx="37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vi-VN" sz="2000" b="1">
                  <a:solidFill>
                    <a:srgbClr val="FFFFFF"/>
                  </a:solidFill>
                  <a:cs typeface="Arial" charset="0"/>
                </a:rPr>
                <a:t>Tầng ozon có vai trò như thế nào đ/v sự sống?</a:t>
              </a:r>
            </a:p>
          </p:txBody>
        </p:sp>
        <p:pic>
          <p:nvPicPr>
            <p:cNvPr id="7177" name="Picture 13" descr="j04325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3312"/>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Oval 12"/>
          <p:cNvSpPr/>
          <p:nvPr/>
        </p:nvSpPr>
        <p:spPr>
          <a:xfrm>
            <a:off x="9563100" y="6351"/>
            <a:ext cx="1104900" cy="893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0255171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5654</TotalTime>
  <Words>2509</Words>
  <Application>Microsoft Office PowerPoint</Application>
  <PresentationFormat>Màn hình rộng</PresentationFormat>
  <Paragraphs>420</Paragraphs>
  <Slides>50</Slides>
  <Notes>2</Notes>
  <HiddenSlides>0</HiddenSlides>
  <MMClips>3</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50</vt:i4>
      </vt:variant>
    </vt:vector>
  </HeadingPairs>
  <TitlesOfParts>
    <vt:vector size="57" baseType="lpstr">
      <vt:lpstr>Times New Roman</vt:lpstr>
      <vt:lpstr>Verdana</vt:lpstr>
      <vt:lpstr>Calibri Light</vt:lpstr>
      <vt:lpstr>Arial</vt:lpstr>
      <vt:lpstr>Calibri</vt:lpstr>
      <vt:lpstr>VNI-Times</vt:lpstr>
      <vt:lpstr>Office Theme</vt:lpstr>
      <vt:lpstr>Bản trình bày PowerPoint</vt:lpstr>
      <vt:lpstr>Bản trình bày PowerPoint</vt:lpstr>
      <vt:lpstr>Bản trình bày PowerPoint</vt:lpstr>
      <vt:lpstr>1. Khái niệm khí quyển:    Dựa vào hình ảnh hãy cho biết khí quyển là gì?</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Việt Phạm Lê Hoài</cp:lastModifiedBy>
  <cp:revision>233</cp:revision>
  <dcterms:created xsi:type="dcterms:W3CDTF">2021-01-27T14:21:58Z</dcterms:created>
  <dcterms:modified xsi:type="dcterms:W3CDTF">2023-10-18T01:54:35Z</dcterms:modified>
</cp:coreProperties>
</file>