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336" r:id="rId2"/>
    <p:sldId id="399" r:id="rId3"/>
    <p:sldId id="388" r:id="rId4"/>
    <p:sldId id="429" r:id="rId5"/>
    <p:sldId id="449" r:id="rId6"/>
    <p:sldId id="450" r:id="rId7"/>
    <p:sldId id="451" r:id="rId8"/>
    <p:sldId id="452" r:id="rId9"/>
    <p:sldId id="432" r:id="rId10"/>
    <p:sldId id="422" r:id="rId11"/>
    <p:sldId id="440" r:id="rId12"/>
    <p:sldId id="441" r:id="rId13"/>
    <p:sldId id="386" r:id="rId14"/>
    <p:sldId id="453" r:id="rId15"/>
    <p:sldId id="454" r:id="rId16"/>
    <p:sldId id="353" r:id="rId17"/>
    <p:sldId id="420" r:id="rId18"/>
  </p:sldIdLst>
  <p:sldSz cx="12192000" cy="6858000"/>
  <p:notesSz cx="6858000" cy="9144000"/>
  <p:embeddedFontLst>
    <p:embeddedFont>
      <p:font typeface="#9Slide03 Bebas Neue Bold" panose="020B0600070205080204" charset="0"/>
      <p:bold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FF"/>
    <a:srgbClr val="996C4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4" autoAdjust="0"/>
    <p:restoredTop sz="94660"/>
  </p:normalViewPr>
  <p:slideViewPr>
    <p:cSldViewPr snapToGrid="0">
      <p:cViewPr varScale="1">
        <p:scale>
          <a:sx n="63" d="100"/>
          <a:sy n="63" d="100"/>
        </p:scale>
        <p:origin x="7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7F6223-027F-4A5F-A7E7-FBDE74567F8B}"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5CC3B29E-2EB4-41B3-9740-719BE3F217CF}">
      <dgm:prSet custT="1"/>
      <dgm:spPr/>
      <dgm:t>
        <a:bodyPr/>
        <a:lstStyle/>
        <a:p>
          <a:endParaRPr lang="en-US" sz="2800" dirty="0">
            <a:solidFill>
              <a:srgbClr val="C00000"/>
            </a:solidFill>
            <a:latin typeface="Times New Roman" panose="02020603050405020304" pitchFamily="18" charset="0"/>
            <a:cs typeface="Times New Roman" panose="02020603050405020304" pitchFamily="18" charset="0"/>
          </a:endParaRPr>
        </a:p>
      </dgm:t>
    </dgm:pt>
    <dgm:pt modelId="{596FB0D8-5A73-4F6C-85D1-C27F4C28FF01}" type="parTrans" cxnId="{20B3FB63-18A5-46E8-8999-32E5B1CFCBE5}">
      <dgm:prSet/>
      <dgm:spPr/>
      <dgm:t>
        <a:bodyPr/>
        <a:lstStyle/>
        <a:p>
          <a:endParaRPr lang="en-US"/>
        </a:p>
      </dgm:t>
    </dgm:pt>
    <dgm:pt modelId="{3858F662-26EB-4F36-8274-32CB0A936093}" type="sibTrans" cxnId="{20B3FB63-18A5-46E8-8999-32E5B1CFCBE5}">
      <dgm:prSet/>
      <dgm:spPr/>
      <dgm:t>
        <a:bodyPr/>
        <a:lstStyle/>
        <a:p>
          <a:endParaRPr lang="en-US"/>
        </a:p>
      </dgm:t>
    </dgm:pt>
    <dgm:pt modelId="{C9D3F1E3-651A-4AB4-A737-75F758A746BD}">
      <dgm:prSet custT="1"/>
      <dgm:spPr/>
      <dgm:t>
        <a:bodyPr/>
        <a:lstStyle/>
        <a:p>
          <a:endParaRPr lang="en-US" sz="2800" dirty="0">
            <a:solidFill>
              <a:srgbClr val="C00000"/>
            </a:solidFill>
            <a:latin typeface="Times New Roman" panose="02020603050405020304" pitchFamily="18" charset="0"/>
            <a:cs typeface="Times New Roman" panose="02020603050405020304" pitchFamily="18" charset="0"/>
          </a:endParaRPr>
        </a:p>
      </dgm:t>
    </dgm:pt>
    <dgm:pt modelId="{54841BBD-DDA2-4486-8C3E-806772D7FEF7}" type="parTrans" cxnId="{86202D8B-FE31-49F3-942A-664FCEB65785}">
      <dgm:prSet/>
      <dgm:spPr/>
      <dgm:t>
        <a:bodyPr/>
        <a:lstStyle/>
        <a:p>
          <a:endParaRPr lang="en-US"/>
        </a:p>
      </dgm:t>
    </dgm:pt>
    <dgm:pt modelId="{3C84E050-BC29-43BE-8228-9D18EF545C9D}" type="sibTrans" cxnId="{86202D8B-FE31-49F3-942A-664FCEB65785}">
      <dgm:prSet/>
      <dgm:spPr/>
      <dgm:t>
        <a:bodyPr/>
        <a:lstStyle/>
        <a:p>
          <a:endParaRPr lang="en-US"/>
        </a:p>
      </dgm:t>
    </dgm:pt>
    <dgm:pt modelId="{C6668B06-9529-4EC8-8B1D-C1FFBE7248C7}" type="pres">
      <dgm:prSet presAssocID="{187F6223-027F-4A5F-A7E7-FBDE74567F8B}" presName="Name0" presStyleCnt="0">
        <dgm:presLayoutVars>
          <dgm:dir/>
          <dgm:resizeHandles val="exact"/>
        </dgm:presLayoutVars>
      </dgm:prSet>
      <dgm:spPr/>
    </dgm:pt>
    <dgm:pt modelId="{4E79882C-339F-4C26-8A6D-710D81AE6A90}" type="pres">
      <dgm:prSet presAssocID="{5CC3B29E-2EB4-41B3-9740-719BE3F217CF}" presName="composite" presStyleCnt="0"/>
      <dgm:spPr/>
    </dgm:pt>
    <dgm:pt modelId="{949F34DC-30E1-4C06-86BE-9D42D8FD7FFE}" type="pres">
      <dgm:prSet presAssocID="{5CC3B29E-2EB4-41B3-9740-719BE3F217CF}" presName="rect1" presStyleLbl="trAlignAcc1" presStyleIdx="0" presStyleCnt="2" custLinFactNeighborX="11312" custLinFactNeighborY="1087">
        <dgm:presLayoutVars>
          <dgm:bulletEnabled val="1"/>
        </dgm:presLayoutVars>
      </dgm:prSet>
      <dgm:spPr/>
    </dgm:pt>
    <dgm:pt modelId="{1E787537-A2E3-45EB-B0CF-C03BED24015D}" type="pres">
      <dgm:prSet presAssocID="{5CC3B29E-2EB4-41B3-9740-719BE3F217CF}" presName="rect2" presStyleLbl="fgImgPlace1" presStyleIdx="0" presStyleCnt="2" custScaleX="135495"/>
      <dgm:spPr/>
    </dgm:pt>
    <dgm:pt modelId="{7E78C753-07B5-4309-89D1-E5EE65A142C9}" type="pres">
      <dgm:prSet presAssocID="{3858F662-26EB-4F36-8274-32CB0A936093}" presName="sibTrans" presStyleCnt="0"/>
      <dgm:spPr/>
    </dgm:pt>
    <dgm:pt modelId="{2D7927D2-38A3-4071-8D83-D11C64C03F2D}" type="pres">
      <dgm:prSet presAssocID="{C9D3F1E3-651A-4AB4-A737-75F758A746BD}" presName="composite" presStyleCnt="0"/>
      <dgm:spPr/>
    </dgm:pt>
    <dgm:pt modelId="{E8283C9B-5497-4189-8512-13EACD11D3AD}" type="pres">
      <dgm:prSet presAssocID="{C9D3F1E3-651A-4AB4-A737-75F758A746BD}" presName="rect1" presStyleLbl="trAlignAcc1" presStyleIdx="1" presStyleCnt="2" custScaleX="98778" custLinFactNeighborX="6665" custLinFactNeighborY="-3063">
        <dgm:presLayoutVars>
          <dgm:bulletEnabled val="1"/>
        </dgm:presLayoutVars>
      </dgm:prSet>
      <dgm:spPr/>
    </dgm:pt>
    <dgm:pt modelId="{03F3E9C8-791A-4F11-B720-EB8237EB9398}" type="pres">
      <dgm:prSet presAssocID="{C9D3F1E3-651A-4AB4-A737-75F758A746BD}" presName="rect2" presStyleLbl="fgImgPlace1" presStyleIdx="1" presStyleCnt="2" custScaleX="139442"/>
      <dgm:spPr/>
    </dgm:pt>
  </dgm:ptLst>
  <dgm:cxnLst>
    <dgm:cxn modelId="{4AD6872E-4786-456F-B55D-9196E21E25B7}" type="presOf" srcId="{187F6223-027F-4A5F-A7E7-FBDE74567F8B}" destId="{C6668B06-9529-4EC8-8B1D-C1FFBE7248C7}" srcOrd="0" destOrd="0" presId="urn:microsoft.com/office/officeart/2008/layout/PictureStrips"/>
    <dgm:cxn modelId="{EA3BDA31-8211-40C5-A02C-D0DB10A6473E}" type="presOf" srcId="{5CC3B29E-2EB4-41B3-9740-719BE3F217CF}" destId="{949F34DC-30E1-4C06-86BE-9D42D8FD7FFE}" srcOrd="0" destOrd="0" presId="urn:microsoft.com/office/officeart/2008/layout/PictureStrips"/>
    <dgm:cxn modelId="{20B3FB63-18A5-46E8-8999-32E5B1CFCBE5}" srcId="{187F6223-027F-4A5F-A7E7-FBDE74567F8B}" destId="{5CC3B29E-2EB4-41B3-9740-719BE3F217CF}" srcOrd="0" destOrd="0" parTransId="{596FB0D8-5A73-4F6C-85D1-C27F4C28FF01}" sibTransId="{3858F662-26EB-4F36-8274-32CB0A936093}"/>
    <dgm:cxn modelId="{86202D8B-FE31-49F3-942A-664FCEB65785}" srcId="{187F6223-027F-4A5F-A7E7-FBDE74567F8B}" destId="{C9D3F1E3-651A-4AB4-A737-75F758A746BD}" srcOrd="1" destOrd="0" parTransId="{54841BBD-DDA2-4486-8C3E-806772D7FEF7}" sibTransId="{3C84E050-BC29-43BE-8228-9D18EF545C9D}"/>
    <dgm:cxn modelId="{B101B4BB-B9C8-42A6-ACB6-0A9417158E4A}" type="presOf" srcId="{C9D3F1E3-651A-4AB4-A737-75F758A746BD}" destId="{E8283C9B-5497-4189-8512-13EACD11D3AD}" srcOrd="0" destOrd="0" presId="urn:microsoft.com/office/officeart/2008/layout/PictureStrips"/>
    <dgm:cxn modelId="{249962E3-3793-488E-BEC2-5D55C8DE2623}" type="presParOf" srcId="{C6668B06-9529-4EC8-8B1D-C1FFBE7248C7}" destId="{4E79882C-339F-4C26-8A6D-710D81AE6A90}" srcOrd="0" destOrd="0" presId="urn:microsoft.com/office/officeart/2008/layout/PictureStrips"/>
    <dgm:cxn modelId="{ADE322CA-8B59-4EC9-9029-156E30CC6D29}" type="presParOf" srcId="{4E79882C-339F-4C26-8A6D-710D81AE6A90}" destId="{949F34DC-30E1-4C06-86BE-9D42D8FD7FFE}" srcOrd="0" destOrd="0" presId="urn:microsoft.com/office/officeart/2008/layout/PictureStrips"/>
    <dgm:cxn modelId="{45746F52-3A5A-4E24-85B2-2CE0584F36F2}" type="presParOf" srcId="{4E79882C-339F-4C26-8A6D-710D81AE6A90}" destId="{1E787537-A2E3-45EB-B0CF-C03BED24015D}" srcOrd="1" destOrd="0" presId="urn:microsoft.com/office/officeart/2008/layout/PictureStrips"/>
    <dgm:cxn modelId="{E88A14CD-EE0D-4D6F-8740-90F7A2FF6386}" type="presParOf" srcId="{C6668B06-9529-4EC8-8B1D-C1FFBE7248C7}" destId="{7E78C753-07B5-4309-89D1-E5EE65A142C9}" srcOrd="1" destOrd="0" presId="urn:microsoft.com/office/officeart/2008/layout/PictureStrips"/>
    <dgm:cxn modelId="{1E0FC636-0A93-4016-8D09-9B1B852B2663}" type="presParOf" srcId="{C6668B06-9529-4EC8-8B1D-C1FFBE7248C7}" destId="{2D7927D2-38A3-4071-8D83-D11C64C03F2D}" srcOrd="2" destOrd="0" presId="urn:microsoft.com/office/officeart/2008/layout/PictureStrips"/>
    <dgm:cxn modelId="{FE32E937-07FE-42A1-9A30-128A5FE21F35}" type="presParOf" srcId="{2D7927D2-38A3-4071-8D83-D11C64C03F2D}" destId="{E8283C9B-5497-4189-8512-13EACD11D3AD}" srcOrd="0" destOrd="0" presId="urn:microsoft.com/office/officeart/2008/layout/PictureStrips"/>
    <dgm:cxn modelId="{524AFC24-2D36-4CCE-B20F-A43CB8667F3A}" type="presParOf" srcId="{2D7927D2-38A3-4071-8D83-D11C64C03F2D}" destId="{03F3E9C8-791A-4F11-B720-EB8237EB9398}"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F34DC-30E1-4C06-86BE-9D42D8FD7FFE}">
      <dsp:nvSpPr>
        <dsp:cNvPr id="0" name=""/>
        <dsp:cNvSpPr/>
      </dsp:nvSpPr>
      <dsp:spPr>
        <a:xfrm>
          <a:off x="1687554" y="440409"/>
          <a:ext cx="6938920" cy="2168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68738" tIns="106680" rIns="106680" bIns="106680" numCol="1" spcCol="1270" anchor="ctr" anchorCtr="0">
          <a:noAutofit/>
        </a:bodyPr>
        <a:lstStyle/>
        <a:p>
          <a:pPr marL="0" lvl="0" indent="0" algn="l" defTabSz="1244600">
            <a:lnSpc>
              <a:spcPct val="90000"/>
            </a:lnSpc>
            <a:spcBef>
              <a:spcPct val="0"/>
            </a:spcBef>
            <a:spcAft>
              <a:spcPct val="35000"/>
            </a:spcAft>
            <a:buNone/>
          </a:pPr>
          <a:endParaRPr lang="en-US" sz="2800" kern="1200" dirty="0">
            <a:solidFill>
              <a:srgbClr val="C00000"/>
            </a:solidFill>
            <a:latin typeface="Times New Roman" panose="02020603050405020304" pitchFamily="18" charset="0"/>
            <a:cs typeface="Times New Roman" panose="02020603050405020304" pitchFamily="18" charset="0"/>
          </a:endParaRPr>
        </a:p>
      </dsp:txBody>
      <dsp:txXfrm>
        <a:off x="1687554" y="440409"/>
        <a:ext cx="6938920" cy="2168412"/>
      </dsp:txXfrm>
    </dsp:sp>
    <dsp:sp modelId="{1E787537-A2E3-45EB-B0CF-C03BED24015D}">
      <dsp:nvSpPr>
        <dsp:cNvPr id="0" name=""/>
        <dsp:cNvSpPr/>
      </dsp:nvSpPr>
      <dsp:spPr>
        <a:xfrm>
          <a:off x="564522" y="103624"/>
          <a:ext cx="2056663" cy="2276833"/>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283C9B-5497-4189-8512-13EACD11D3AD}">
      <dsp:nvSpPr>
        <dsp:cNvPr id="0" name=""/>
        <dsp:cNvSpPr/>
      </dsp:nvSpPr>
      <dsp:spPr>
        <a:xfrm>
          <a:off x="1664083" y="3080211"/>
          <a:ext cx="6854127" cy="2168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68738" tIns="106680" rIns="106680" bIns="106680" numCol="1" spcCol="1270" anchor="ctr" anchorCtr="0">
          <a:noAutofit/>
        </a:bodyPr>
        <a:lstStyle/>
        <a:p>
          <a:pPr marL="0" lvl="0" indent="0" algn="l" defTabSz="1244600">
            <a:lnSpc>
              <a:spcPct val="90000"/>
            </a:lnSpc>
            <a:spcBef>
              <a:spcPct val="0"/>
            </a:spcBef>
            <a:spcAft>
              <a:spcPct val="35000"/>
            </a:spcAft>
            <a:buNone/>
          </a:pPr>
          <a:endParaRPr lang="en-US" sz="2800" kern="1200" dirty="0">
            <a:solidFill>
              <a:srgbClr val="C00000"/>
            </a:solidFill>
            <a:latin typeface="Times New Roman" panose="02020603050405020304" pitchFamily="18" charset="0"/>
            <a:cs typeface="Times New Roman" panose="02020603050405020304" pitchFamily="18" charset="0"/>
          </a:endParaRPr>
        </a:p>
      </dsp:txBody>
      <dsp:txXfrm>
        <a:off x="1664083" y="3080211"/>
        <a:ext cx="6854127" cy="2168412"/>
      </dsp:txXfrm>
    </dsp:sp>
    <dsp:sp modelId="{03F3E9C8-791A-4F11-B720-EB8237EB9398}">
      <dsp:nvSpPr>
        <dsp:cNvPr id="0" name=""/>
        <dsp:cNvSpPr/>
      </dsp:nvSpPr>
      <dsp:spPr>
        <a:xfrm>
          <a:off x="570743" y="2833414"/>
          <a:ext cx="2116574" cy="2276833"/>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BE097-CAC3-431D-B4BC-44896738D6A8}" type="datetimeFigureOut">
              <a:rPr lang="en-US" smtClean="0"/>
              <a:t>9/26/2022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A4BDE-3501-45E3-A692-EC9436633E2C}" type="slidenum">
              <a:rPr lang="en-US" smtClean="0"/>
              <a:t>‹#›</a:t>
            </a:fld>
            <a:endParaRPr lang="en-US"/>
          </a:p>
        </p:txBody>
      </p:sp>
    </p:spTree>
    <p:extLst>
      <p:ext uri="{BB962C8B-B14F-4D97-AF65-F5344CB8AC3E}">
        <p14:creationId xmlns:p14="http://schemas.microsoft.com/office/powerpoint/2010/main" val="391646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7F2C-C3BA-468C-A503-C8DB1BC07E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6B993C-5CF3-4B26-BC60-B4216A1D5D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8FA33-4E53-44CF-BB91-76436FFA2B86}"/>
              </a:ext>
            </a:extLst>
          </p:cNvPr>
          <p:cNvSpPr>
            <a:spLocks noGrp="1"/>
          </p:cNvSpPr>
          <p:nvPr>
            <p:ph type="dt" sz="half" idx="10"/>
          </p:nvPr>
        </p:nvSpPr>
        <p:spPr/>
        <p:txBody>
          <a:bodyPr/>
          <a:lstStyle/>
          <a:p>
            <a:fld id="{CA1421BB-BE0B-473C-8A75-BC7DADF83DCA}" type="datetimeFigureOut">
              <a:rPr lang="en-US" smtClean="0"/>
              <a:t>9/26/2022</a:t>
            </a:fld>
            <a:endParaRPr lang="en-US"/>
          </a:p>
        </p:txBody>
      </p:sp>
      <p:sp>
        <p:nvSpPr>
          <p:cNvPr id="5" name="Footer Placeholder 4">
            <a:extLst>
              <a:ext uri="{FF2B5EF4-FFF2-40B4-BE49-F238E27FC236}">
                <a16:creationId xmlns:a16="http://schemas.microsoft.com/office/drawing/2014/main" id="{E1122EBA-80FA-49D7-82A6-BB3B2A872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63BCC-3642-421F-AC5B-6359833BF39B}"/>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68908082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B99E-D4AC-4F63-8ED7-B3DC00AF33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7133C1-F666-44A5-9DA0-0502EA622B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D8455-8F5E-4970-9758-45E07B1373D4}"/>
              </a:ext>
            </a:extLst>
          </p:cNvPr>
          <p:cNvSpPr>
            <a:spLocks noGrp="1"/>
          </p:cNvSpPr>
          <p:nvPr>
            <p:ph type="dt" sz="half" idx="10"/>
          </p:nvPr>
        </p:nvSpPr>
        <p:spPr/>
        <p:txBody>
          <a:bodyPr/>
          <a:lstStyle/>
          <a:p>
            <a:fld id="{CA1421BB-BE0B-473C-8A75-BC7DADF83DCA}" type="datetimeFigureOut">
              <a:rPr lang="en-US" smtClean="0"/>
              <a:t>9/26/2022</a:t>
            </a:fld>
            <a:endParaRPr lang="en-US"/>
          </a:p>
        </p:txBody>
      </p:sp>
      <p:sp>
        <p:nvSpPr>
          <p:cNvPr id="5" name="Footer Placeholder 4">
            <a:extLst>
              <a:ext uri="{FF2B5EF4-FFF2-40B4-BE49-F238E27FC236}">
                <a16:creationId xmlns:a16="http://schemas.microsoft.com/office/drawing/2014/main" id="{090A9830-BB2A-49D6-9DC2-4A1C30CBB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7DD0D7-D698-45F8-B15D-3C5234ACCCE3}"/>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338529256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9E587B-51AA-4F94-9BBC-AAEE99A772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2EAD27-5E2E-4EDA-8234-2441FD275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08596-29F3-4015-BF3F-7D57B708ABB3}"/>
              </a:ext>
            </a:extLst>
          </p:cNvPr>
          <p:cNvSpPr>
            <a:spLocks noGrp="1"/>
          </p:cNvSpPr>
          <p:nvPr>
            <p:ph type="dt" sz="half" idx="10"/>
          </p:nvPr>
        </p:nvSpPr>
        <p:spPr/>
        <p:txBody>
          <a:bodyPr/>
          <a:lstStyle/>
          <a:p>
            <a:fld id="{CA1421BB-BE0B-473C-8A75-BC7DADF83DCA}" type="datetimeFigureOut">
              <a:rPr lang="en-US" smtClean="0"/>
              <a:t>9/26/2022</a:t>
            </a:fld>
            <a:endParaRPr lang="en-US"/>
          </a:p>
        </p:txBody>
      </p:sp>
      <p:sp>
        <p:nvSpPr>
          <p:cNvPr id="5" name="Footer Placeholder 4">
            <a:extLst>
              <a:ext uri="{FF2B5EF4-FFF2-40B4-BE49-F238E27FC236}">
                <a16:creationId xmlns:a16="http://schemas.microsoft.com/office/drawing/2014/main" id="{FCB79749-E7C7-4A8F-83E0-FF2B91B29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0F6FC-F79C-4584-A16F-05FA22C43C10}"/>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24374256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71983-49FA-4414-A7AC-68E4AF7060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7C0517-3D06-414D-8E57-0C23B3D3B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29BF53-0B0B-4DF8-A198-59EF6CC2C182}"/>
              </a:ext>
            </a:extLst>
          </p:cNvPr>
          <p:cNvSpPr>
            <a:spLocks noGrp="1"/>
          </p:cNvSpPr>
          <p:nvPr>
            <p:ph type="dt" sz="half" idx="10"/>
          </p:nvPr>
        </p:nvSpPr>
        <p:spPr/>
        <p:txBody>
          <a:bodyPr/>
          <a:lstStyle/>
          <a:p>
            <a:fld id="{CA1421BB-BE0B-473C-8A75-BC7DADF83DCA}" type="datetimeFigureOut">
              <a:rPr lang="en-US" smtClean="0"/>
              <a:t>9/26/2022</a:t>
            </a:fld>
            <a:endParaRPr lang="en-US"/>
          </a:p>
        </p:txBody>
      </p:sp>
      <p:sp>
        <p:nvSpPr>
          <p:cNvPr id="5" name="Footer Placeholder 4">
            <a:extLst>
              <a:ext uri="{FF2B5EF4-FFF2-40B4-BE49-F238E27FC236}">
                <a16:creationId xmlns:a16="http://schemas.microsoft.com/office/drawing/2014/main" id="{EDE2AC4C-0A4F-4D64-8D1A-638701D53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6E13F-76B5-4717-A54F-DDD787702CC6}"/>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411132238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538C-21C8-4464-99D5-7C5EB474A2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5C6120-7884-4B67-AF99-37A08FBA47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CFD7CD-483D-4A22-B412-305D109D30F8}"/>
              </a:ext>
            </a:extLst>
          </p:cNvPr>
          <p:cNvSpPr>
            <a:spLocks noGrp="1"/>
          </p:cNvSpPr>
          <p:nvPr>
            <p:ph type="dt" sz="half" idx="10"/>
          </p:nvPr>
        </p:nvSpPr>
        <p:spPr/>
        <p:txBody>
          <a:bodyPr/>
          <a:lstStyle/>
          <a:p>
            <a:fld id="{CA1421BB-BE0B-473C-8A75-BC7DADF83DCA}" type="datetimeFigureOut">
              <a:rPr lang="en-US" smtClean="0"/>
              <a:t>9/26/2022</a:t>
            </a:fld>
            <a:endParaRPr lang="en-US"/>
          </a:p>
        </p:txBody>
      </p:sp>
      <p:sp>
        <p:nvSpPr>
          <p:cNvPr id="5" name="Footer Placeholder 4">
            <a:extLst>
              <a:ext uri="{FF2B5EF4-FFF2-40B4-BE49-F238E27FC236}">
                <a16:creationId xmlns:a16="http://schemas.microsoft.com/office/drawing/2014/main" id="{4FE4E2EE-C239-4CF3-8EF1-601E39A0A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6E256-A3D1-4A7D-85C9-121787055272}"/>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78422254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4344D-6EF6-4431-B3EF-ADC3496613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BBB037-467C-4F58-BEBF-2741CC332D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7E396E-3007-4EDB-BAF6-EAAA8759AD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C922E0-F887-4861-9D74-7A30F82200D5}"/>
              </a:ext>
            </a:extLst>
          </p:cNvPr>
          <p:cNvSpPr>
            <a:spLocks noGrp="1"/>
          </p:cNvSpPr>
          <p:nvPr>
            <p:ph type="dt" sz="half" idx="10"/>
          </p:nvPr>
        </p:nvSpPr>
        <p:spPr/>
        <p:txBody>
          <a:bodyPr/>
          <a:lstStyle/>
          <a:p>
            <a:fld id="{CA1421BB-BE0B-473C-8A75-BC7DADF83DCA}" type="datetimeFigureOut">
              <a:rPr lang="en-US" smtClean="0"/>
              <a:t>9/26/2022</a:t>
            </a:fld>
            <a:endParaRPr lang="en-US"/>
          </a:p>
        </p:txBody>
      </p:sp>
      <p:sp>
        <p:nvSpPr>
          <p:cNvPr id="6" name="Footer Placeholder 5">
            <a:extLst>
              <a:ext uri="{FF2B5EF4-FFF2-40B4-BE49-F238E27FC236}">
                <a16:creationId xmlns:a16="http://schemas.microsoft.com/office/drawing/2014/main" id="{A49C9FCB-2041-49A9-B888-C8AD89369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441F01-2637-4143-AF95-6C184A78A0BD}"/>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201282971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AB48-CD44-4FBA-A9AD-C8C6EDC6F5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868429-9A8D-40F0-B881-69177676B5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51CA40-0FC6-4B7C-A62F-775E43CF53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61C2FE-195A-4033-87C1-E61BDA2D83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E5819E-350C-4B5D-8FF3-FFC9A7369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55155E-01AB-475E-B15B-AAFC8FD6CEEF}"/>
              </a:ext>
            </a:extLst>
          </p:cNvPr>
          <p:cNvSpPr>
            <a:spLocks noGrp="1"/>
          </p:cNvSpPr>
          <p:nvPr>
            <p:ph type="dt" sz="half" idx="10"/>
          </p:nvPr>
        </p:nvSpPr>
        <p:spPr/>
        <p:txBody>
          <a:bodyPr/>
          <a:lstStyle/>
          <a:p>
            <a:fld id="{CA1421BB-BE0B-473C-8A75-BC7DADF83DCA}" type="datetimeFigureOut">
              <a:rPr lang="en-US" smtClean="0"/>
              <a:t>9/26/2022</a:t>
            </a:fld>
            <a:endParaRPr lang="en-US"/>
          </a:p>
        </p:txBody>
      </p:sp>
      <p:sp>
        <p:nvSpPr>
          <p:cNvPr id="8" name="Footer Placeholder 7">
            <a:extLst>
              <a:ext uri="{FF2B5EF4-FFF2-40B4-BE49-F238E27FC236}">
                <a16:creationId xmlns:a16="http://schemas.microsoft.com/office/drawing/2014/main" id="{6BFD337C-54A8-499C-9E34-FDCFF03CF6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1B17FE-8BE7-4E2B-BE7F-F214F1965E0E}"/>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90301193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7D1C-50CA-49EE-8956-5E87F84A73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727A7A-9A10-48AA-9B28-9B9086DA9963}"/>
              </a:ext>
            </a:extLst>
          </p:cNvPr>
          <p:cNvSpPr>
            <a:spLocks noGrp="1"/>
          </p:cNvSpPr>
          <p:nvPr>
            <p:ph type="dt" sz="half" idx="10"/>
          </p:nvPr>
        </p:nvSpPr>
        <p:spPr/>
        <p:txBody>
          <a:bodyPr/>
          <a:lstStyle/>
          <a:p>
            <a:fld id="{CA1421BB-BE0B-473C-8A75-BC7DADF83DCA}" type="datetimeFigureOut">
              <a:rPr lang="en-US" smtClean="0"/>
              <a:t>9/26/2022</a:t>
            </a:fld>
            <a:endParaRPr lang="en-US"/>
          </a:p>
        </p:txBody>
      </p:sp>
      <p:sp>
        <p:nvSpPr>
          <p:cNvPr id="4" name="Footer Placeholder 3">
            <a:extLst>
              <a:ext uri="{FF2B5EF4-FFF2-40B4-BE49-F238E27FC236}">
                <a16:creationId xmlns:a16="http://schemas.microsoft.com/office/drawing/2014/main" id="{C6D95645-2540-413E-93E3-8E42C499A4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FD5BE4-A7BC-46B8-9681-F02716E7D5F6}"/>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209402600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1B71F5-5311-4772-9B33-4D2CC93C588F}"/>
              </a:ext>
            </a:extLst>
          </p:cNvPr>
          <p:cNvSpPr>
            <a:spLocks noGrp="1"/>
          </p:cNvSpPr>
          <p:nvPr>
            <p:ph type="dt" sz="half" idx="10"/>
          </p:nvPr>
        </p:nvSpPr>
        <p:spPr/>
        <p:txBody>
          <a:bodyPr/>
          <a:lstStyle/>
          <a:p>
            <a:fld id="{CA1421BB-BE0B-473C-8A75-BC7DADF83DCA}" type="datetimeFigureOut">
              <a:rPr lang="en-US" smtClean="0"/>
              <a:t>9/26/2022</a:t>
            </a:fld>
            <a:endParaRPr lang="en-US"/>
          </a:p>
        </p:txBody>
      </p:sp>
      <p:sp>
        <p:nvSpPr>
          <p:cNvPr id="3" name="Footer Placeholder 2">
            <a:extLst>
              <a:ext uri="{FF2B5EF4-FFF2-40B4-BE49-F238E27FC236}">
                <a16:creationId xmlns:a16="http://schemas.microsoft.com/office/drawing/2014/main" id="{C8E1385F-E8A2-4967-8AA9-5A3D172538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7737E3-E92C-443F-A17C-5D311CEA94CE}"/>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167752504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7AC6-0B5A-46EF-97C1-CB579BC6AE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BDFDFE-4C84-4DA5-ABE5-BA0C94ACA9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2F0FC3-3D12-4640-9301-D3ED434EF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43C8B2-41D3-437B-AEA8-C1CFC7A6B361}"/>
              </a:ext>
            </a:extLst>
          </p:cNvPr>
          <p:cNvSpPr>
            <a:spLocks noGrp="1"/>
          </p:cNvSpPr>
          <p:nvPr>
            <p:ph type="dt" sz="half" idx="10"/>
          </p:nvPr>
        </p:nvSpPr>
        <p:spPr/>
        <p:txBody>
          <a:bodyPr/>
          <a:lstStyle/>
          <a:p>
            <a:fld id="{CA1421BB-BE0B-473C-8A75-BC7DADF83DCA}" type="datetimeFigureOut">
              <a:rPr lang="en-US" smtClean="0"/>
              <a:t>9/26/2022</a:t>
            </a:fld>
            <a:endParaRPr lang="en-US"/>
          </a:p>
        </p:txBody>
      </p:sp>
      <p:sp>
        <p:nvSpPr>
          <p:cNvPr id="6" name="Footer Placeholder 5">
            <a:extLst>
              <a:ext uri="{FF2B5EF4-FFF2-40B4-BE49-F238E27FC236}">
                <a16:creationId xmlns:a16="http://schemas.microsoft.com/office/drawing/2014/main" id="{DED66A6E-5A8E-46CD-8F66-C5F4468802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8C7EF7-FECB-4A00-A024-22B4F99DE6B1}"/>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313252952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A502-0CA6-4F7D-8F53-E408970CD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81326C-A442-4851-AC37-4F632EC5EA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6F29A-3FAD-4E98-9001-34A5D0A682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6D0D1-3047-4541-87A1-FD0406AA73AB}"/>
              </a:ext>
            </a:extLst>
          </p:cNvPr>
          <p:cNvSpPr>
            <a:spLocks noGrp="1"/>
          </p:cNvSpPr>
          <p:nvPr>
            <p:ph type="dt" sz="half" idx="10"/>
          </p:nvPr>
        </p:nvSpPr>
        <p:spPr/>
        <p:txBody>
          <a:bodyPr/>
          <a:lstStyle/>
          <a:p>
            <a:fld id="{CA1421BB-BE0B-473C-8A75-BC7DADF83DCA}" type="datetimeFigureOut">
              <a:rPr lang="en-US" smtClean="0"/>
              <a:t>9/26/2022</a:t>
            </a:fld>
            <a:endParaRPr lang="en-US"/>
          </a:p>
        </p:txBody>
      </p:sp>
      <p:sp>
        <p:nvSpPr>
          <p:cNvPr id="6" name="Footer Placeholder 5">
            <a:extLst>
              <a:ext uri="{FF2B5EF4-FFF2-40B4-BE49-F238E27FC236}">
                <a16:creationId xmlns:a16="http://schemas.microsoft.com/office/drawing/2014/main" id="{26F9B866-07ED-4768-82EB-94984681E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54492-6869-4579-9B6A-6934263F5B78}"/>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399862540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16202D-5B03-417A-BE7F-BEFF3A1713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751344-37F6-4319-9F2C-46A5F55E1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8F573-AD10-4872-A8EF-9FF11D4D76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421BB-BE0B-473C-8A75-BC7DADF83DCA}" type="datetimeFigureOut">
              <a:rPr lang="en-US" smtClean="0"/>
              <a:t>9/26/2022</a:t>
            </a:fld>
            <a:endParaRPr lang="en-US"/>
          </a:p>
        </p:txBody>
      </p:sp>
      <p:sp>
        <p:nvSpPr>
          <p:cNvPr id="5" name="Footer Placeholder 4">
            <a:extLst>
              <a:ext uri="{FF2B5EF4-FFF2-40B4-BE49-F238E27FC236}">
                <a16:creationId xmlns:a16="http://schemas.microsoft.com/office/drawing/2014/main" id="{C2DE7D54-008E-4DB0-A252-B19716CC31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EEF493-0F60-4F3F-BCC1-3C85AABF94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8AC64-ED80-4B0E-8E6F-72FCD7CB44C3}" type="slidenum">
              <a:rPr lang="en-US" smtClean="0"/>
              <a:t>‹#›</a:t>
            </a:fld>
            <a:endParaRPr lang="en-US"/>
          </a:p>
        </p:txBody>
      </p:sp>
    </p:spTree>
    <p:extLst>
      <p:ext uri="{BB962C8B-B14F-4D97-AF65-F5344CB8AC3E}">
        <p14:creationId xmlns:p14="http://schemas.microsoft.com/office/powerpoint/2010/main" val="1198715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1219" y="219911"/>
            <a:ext cx="5878118" cy="2701562"/>
          </a:xfrm>
          <a:prstGeom prst="rect">
            <a:avLst/>
          </a:prstGeom>
          <a:solidFill>
            <a:srgbClr val="4FCF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2B7D971-7D67-4461-B9FE-3DC72B4D07FD}"/>
              </a:ext>
            </a:extLst>
          </p:cNvPr>
          <p:cNvSpPr txBox="1"/>
          <p:nvPr/>
        </p:nvSpPr>
        <p:spPr>
          <a:xfrm>
            <a:off x="377417" y="601196"/>
            <a:ext cx="5625721" cy="830997"/>
          </a:xfrm>
          <a:prstGeom prst="rect">
            <a:avLst/>
          </a:prstGeom>
          <a:solidFill>
            <a:schemeClr val="accent4"/>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HS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video </a:t>
            </a:r>
            <a:r>
              <a:rPr lang="vi-VN" sz="2400" dirty="0">
                <a:latin typeface="Times New Roman" panose="02020603050405020304" pitchFamily="18" charset="0"/>
                <a:cs typeface="Times New Roman" panose="02020603050405020304" pitchFamily="18" charset="0"/>
              </a:rPr>
              <a:t>sau: cho biết video về hiện tượng nào?</a:t>
            </a:r>
            <a:endParaRPr lang="en-US" sz="2400" b="1" i="1" dirty="0">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849526" y="3187337"/>
            <a:ext cx="5094824" cy="3670663"/>
          </a:xfrm>
          <a:prstGeom prst="rect">
            <a:avLst/>
          </a:prstGeom>
        </p:spPr>
      </p:pic>
      <p:sp>
        <p:nvSpPr>
          <p:cNvPr id="5" name="Sun 4"/>
          <p:cNvSpPr/>
          <p:nvPr/>
        </p:nvSpPr>
        <p:spPr>
          <a:xfrm>
            <a:off x="6849526" y="0"/>
            <a:ext cx="4896410" cy="292147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51219" y="3302759"/>
            <a:ext cx="5878118" cy="3555242"/>
          </a:xfrm>
          <a:prstGeom prst="rect">
            <a:avLst/>
          </a:prstGeom>
        </p:spPr>
      </p:pic>
    </p:spTree>
    <p:extLst>
      <p:ext uri="{BB962C8B-B14F-4D97-AF65-F5344CB8AC3E}">
        <p14:creationId xmlns:p14="http://schemas.microsoft.com/office/powerpoint/2010/main" val="3665840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BC66E-3480-4F75-9D0D-F216CA23A85B}"/>
              </a:ext>
            </a:extLst>
          </p:cNvPr>
          <p:cNvPicPr>
            <a:picLocks noChangeAspect="1"/>
          </p:cNvPicPr>
          <p:nvPr/>
        </p:nvPicPr>
        <p:blipFill>
          <a:blip r:embed="rId4"/>
          <a:stretch>
            <a:fillRect/>
          </a:stretch>
        </p:blipFill>
        <p:spPr>
          <a:xfrm>
            <a:off x="1317905" y="666028"/>
            <a:ext cx="9856602" cy="6093172"/>
          </a:xfrm>
          <a:prstGeom prst="rect">
            <a:avLst/>
          </a:prstGeom>
        </p:spPr>
      </p:pic>
      <p:sp>
        <p:nvSpPr>
          <p:cNvPr id="4" name="TextBox 3">
            <a:extLst>
              <a:ext uri="{FF2B5EF4-FFF2-40B4-BE49-F238E27FC236}">
                <a16:creationId xmlns:a16="http://schemas.microsoft.com/office/drawing/2014/main" id="{42BD06EF-F6C8-416B-9BE6-CBCC657FB935}"/>
              </a:ext>
            </a:extLst>
          </p:cNvPr>
          <p:cNvSpPr txBox="1"/>
          <p:nvPr/>
        </p:nvSpPr>
        <p:spPr>
          <a:xfrm>
            <a:off x="2846552" y="175093"/>
            <a:ext cx="7511886" cy="646331"/>
          </a:xfrm>
          <a:prstGeom prst="rect">
            <a:avLst/>
          </a:prstGeom>
          <a:noFill/>
        </p:spPr>
        <p:txBody>
          <a:bodyPr wrap="square" rtlCol="0">
            <a:spAutoFit/>
          </a:bodyPr>
          <a:lstStyle/>
          <a:p>
            <a:r>
              <a:rPr lang="vi-VN" sz="3600" dirty="0">
                <a:solidFill>
                  <a:srgbClr val="FF0000"/>
                </a:solidFill>
                <a:latin typeface="#9Slide03 Bebas Neue Bold" panose="020B0606020202050201" pitchFamily="34" charset="0"/>
              </a:rPr>
              <a:t>VIDEO VỀ CÁCH TIẾP XÚC CÁC MẢNG KIẾN TẠO</a:t>
            </a:r>
          </a:p>
        </p:txBody>
      </p:sp>
      <p:grpSp>
        <p:nvGrpSpPr>
          <p:cNvPr id="5" name="Nhóm 1">
            <a:extLst>
              <a:ext uri="{FF2B5EF4-FFF2-40B4-BE49-F238E27FC236}">
                <a16:creationId xmlns:a16="http://schemas.microsoft.com/office/drawing/2014/main" id="{767DC13D-74D3-4B21-AA42-BC8FAA39C8C3}"/>
              </a:ext>
            </a:extLst>
          </p:cNvPr>
          <p:cNvGrpSpPr/>
          <p:nvPr/>
        </p:nvGrpSpPr>
        <p:grpSpPr>
          <a:xfrm>
            <a:off x="0" y="-14068"/>
            <a:ext cx="12206068" cy="6858000"/>
            <a:chOff x="-14068" y="0"/>
            <a:chExt cx="12206068" cy="6858000"/>
          </a:xfrm>
        </p:grpSpPr>
        <p:grpSp>
          <p:nvGrpSpPr>
            <p:cNvPr id="6" name="Nhóm 2">
              <a:extLst>
                <a:ext uri="{FF2B5EF4-FFF2-40B4-BE49-F238E27FC236}">
                  <a16:creationId xmlns:a16="http://schemas.microsoft.com/office/drawing/2014/main" id="{56B34CE2-800D-460D-957E-96E8154B5FBC}"/>
                </a:ext>
              </a:extLst>
            </p:cNvPr>
            <p:cNvGrpSpPr/>
            <p:nvPr/>
          </p:nvGrpSpPr>
          <p:grpSpPr>
            <a:xfrm>
              <a:off x="-14068" y="0"/>
              <a:ext cx="12206068" cy="6858000"/>
              <a:chOff x="-14068" y="0"/>
              <a:chExt cx="12206068" cy="6858000"/>
            </a:xfrm>
          </p:grpSpPr>
          <p:cxnSp>
            <p:nvCxnSpPr>
              <p:cNvPr id="8" name="Đường nối Thẳng 4">
                <a:extLst>
                  <a:ext uri="{FF2B5EF4-FFF2-40B4-BE49-F238E27FC236}">
                    <a16:creationId xmlns:a16="http://schemas.microsoft.com/office/drawing/2014/main" id="{E1F7E7AE-6800-4731-9861-95CDEDF746C0}"/>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9" name="Đường nối Thẳng 5">
                <a:extLst>
                  <a:ext uri="{FF2B5EF4-FFF2-40B4-BE49-F238E27FC236}">
                    <a16:creationId xmlns:a16="http://schemas.microsoft.com/office/drawing/2014/main" id="{16B16AB3-A7EF-4A13-AB3C-919CF32773CD}"/>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0" name="Đường nối Thẳng 6">
                <a:extLst>
                  <a:ext uri="{FF2B5EF4-FFF2-40B4-BE49-F238E27FC236}">
                    <a16:creationId xmlns:a16="http://schemas.microsoft.com/office/drawing/2014/main" id="{A4674A55-8ED8-40E9-9F6C-539733F60F5C}"/>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7" name="Đường nối Thẳng 3">
              <a:extLst>
                <a:ext uri="{FF2B5EF4-FFF2-40B4-BE49-F238E27FC236}">
                  <a16:creationId xmlns:a16="http://schemas.microsoft.com/office/drawing/2014/main" id="{0470E8B8-F1C8-463E-8980-8AB543D98536}"/>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pic>
        <p:nvPicPr>
          <p:cNvPr id="11" name="cach t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3099" y="906156"/>
            <a:ext cx="8615363" cy="4551669"/>
          </a:xfrm>
          <a:prstGeom prst="rect">
            <a:avLst/>
          </a:prstGeom>
        </p:spPr>
      </p:pic>
    </p:spTree>
    <p:extLst>
      <p:ext uri="{BB962C8B-B14F-4D97-AF65-F5344CB8AC3E}">
        <p14:creationId xmlns:p14="http://schemas.microsoft.com/office/powerpoint/2010/main" val="23366116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Tup_nui_l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6801"/>
            <a:ext cx="4267200" cy="3248025"/>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Dung_nham_nui_l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350" y="990600"/>
            <a:ext cx="40576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dao san ho- dao nui l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343400"/>
            <a:ext cx="42672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dong d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419600"/>
            <a:ext cx="41148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nui lu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667001"/>
            <a:ext cx="3581400" cy="2290763"/>
          </a:xfrm>
          <a:prstGeom prst="rect">
            <a:avLst/>
          </a:prstGeom>
          <a:noFill/>
          <a:extLst>
            <a:ext uri="{909E8E84-426E-40DD-AFC4-6F175D3DCCD1}">
              <a14:hiddenFill xmlns:a14="http://schemas.microsoft.com/office/drawing/2010/main">
                <a:solidFill>
                  <a:srgbClr val="FFFFFF"/>
                </a:solidFill>
              </a14:hiddenFill>
            </a:ext>
          </a:extLst>
        </p:spPr>
      </p:pic>
      <p:sp>
        <p:nvSpPr>
          <p:cNvPr id="14345" name="Text Box 9"/>
          <p:cNvSpPr txBox="1">
            <a:spLocks noChangeArrowheads="1"/>
          </p:cNvSpPr>
          <p:nvPr/>
        </p:nvSpPr>
        <p:spPr bwMode="auto">
          <a:xfrm>
            <a:off x="2574926" y="1641475"/>
            <a:ext cx="1101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FFFF66"/>
                </a:solidFill>
              </a:rPr>
              <a:t>Núi lửa</a:t>
            </a:r>
          </a:p>
        </p:txBody>
      </p:sp>
      <p:sp>
        <p:nvSpPr>
          <p:cNvPr id="14346" name="Text Box 10"/>
          <p:cNvSpPr txBox="1">
            <a:spLocks noChangeArrowheads="1"/>
          </p:cNvSpPr>
          <p:nvPr/>
        </p:nvSpPr>
        <p:spPr bwMode="auto">
          <a:xfrm>
            <a:off x="7315200" y="1295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FFFF66"/>
                </a:solidFill>
              </a:rPr>
              <a:t>Dung nham núi lửa</a:t>
            </a:r>
          </a:p>
        </p:txBody>
      </p:sp>
      <p:sp>
        <p:nvSpPr>
          <p:cNvPr id="14347" name="Text Box 11"/>
          <p:cNvSpPr txBox="1">
            <a:spLocks noChangeArrowheads="1"/>
          </p:cNvSpPr>
          <p:nvPr/>
        </p:nvSpPr>
        <p:spPr bwMode="auto">
          <a:xfrm>
            <a:off x="2362201" y="5943600"/>
            <a:ext cx="1617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chemeClr val="bg2"/>
                </a:solidFill>
              </a:rPr>
              <a:t>Đảo núi lửa</a:t>
            </a:r>
          </a:p>
        </p:txBody>
      </p:sp>
      <p:sp>
        <p:nvSpPr>
          <p:cNvPr id="14348" name="Text Box 12"/>
          <p:cNvSpPr txBox="1">
            <a:spLocks noChangeArrowheads="1"/>
          </p:cNvSpPr>
          <p:nvPr/>
        </p:nvSpPr>
        <p:spPr bwMode="auto">
          <a:xfrm>
            <a:off x="5029201" y="3962401"/>
            <a:ext cx="24356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FFFF66"/>
                </a:solidFill>
              </a:rPr>
              <a:t>Núi lửa hoạt động</a:t>
            </a:r>
          </a:p>
        </p:txBody>
      </p:sp>
      <p:sp>
        <p:nvSpPr>
          <p:cNvPr id="14349" name="Text Box 13"/>
          <p:cNvSpPr txBox="1">
            <a:spLocks noChangeArrowheads="1"/>
          </p:cNvSpPr>
          <p:nvPr/>
        </p:nvSpPr>
        <p:spPr bwMode="auto">
          <a:xfrm>
            <a:off x="7391400" y="6172201"/>
            <a:ext cx="13311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FFFF66"/>
                </a:solidFill>
              </a:rPr>
              <a:t>Động đất</a:t>
            </a:r>
          </a:p>
        </p:txBody>
      </p:sp>
    </p:spTree>
    <p:extLst>
      <p:ext uri="{BB962C8B-B14F-4D97-AF65-F5344CB8AC3E}">
        <p14:creationId xmlns:p14="http://schemas.microsoft.com/office/powerpoint/2010/main" val="288708878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5" name="Picture 9" descr="Java, Indone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066800"/>
            <a:ext cx="6477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mian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33400"/>
            <a:ext cx="43434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Đông đất ở Pakist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33400"/>
            <a:ext cx="44196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images567037_Nui_lua_b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800600"/>
            <a:ext cx="51816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98020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65"/>
                                        </p:tgtEl>
                                        <p:attrNameLst>
                                          <p:attrName>style.visibility</p:attrName>
                                        </p:attrNameLst>
                                      </p:cBhvr>
                                      <p:to>
                                        <p:strVal val="visible"/>
                                      </p:to>
                                    </p:set>
                                    <p:animEffect transition="in" filter="box(in)">
                                      <p:cBhvr>
                                        <p:cTn id="7" dur="500"/>
                                        <p:tgtEl>
                                          <p:spTgt spid="194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19465"/>
                                        </p:tgtEl>
                                      </p:cBhvr>
                                    </p:animEffect>
                                    <p:set>
                                      <p:cBhvr>
                                        <p:cTn id="12" dur="1" fill="hold">
                                          <p:stCondLst>
                                            <p:cond delay="499"/>
                                          </p:stCondLst>
                                        </p:cTn>
                                        <p:tgtEl>
                                          <p:spTgt spid="1946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9463"/>
                                        </p:tgtEl>
                                        <p:attrNameLst>
                                          <p:attrName>style.visibility</p:attrName>
                                        </p:attrNameLst>
                                      </p:cBhvr>
                                      <p:to>
                                        <p:strVal val="visible"/>
                                      </p:to>
                                    </p:set>
                                    <p:animEffect transition="in" filter="blinds(horizontal)">
                                      <p:cBhvr>
                                        <p:cTn id="17" dur="500"/>
                                        <p:tgtEl>
                                          <p:spTgt spid="194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nodeType="clickEffect">
                                  <p:stCondLst>
                                    <p:cond delay="0"/>
                                  </p:stCondLst>
                                  <p:childTnLst>
                                    <p:set>
                                      <p:cBhvr>
                                        <p:cTn id="21" dur="1" fill="hold">
                                          <p:stCondLst>
                                            <p:cond delay="0"/>
                                          </p:stCondLst>
                                        </p:cTn>
                                        <p:tgtEl>
                                          <p:spTgt spid="19464"/>
                                        </p:tgtEl>
                                        <p:attrNameLst>
                                          <p:attrName>style.visibility</p:attrName>
                                        </p:attrNameLst>
                                      </p:cBhvr>
                                      <p:to>
                                        <p:strVal val="visible"/>
                                      </p:to>
                                    </p:set>
                                    <p:anim calcmode="lin" valueType="num">
                                      <p:cBhvr>
                                        <p:cTn id="22" dur="1000" fill="hold"/>
                                        <p:tgtEl>
                                          <p:spTgt spid="19464"/>
                                        </p:tgtEl>
                                        <p:attrNameLst>
                                          <p:attrName>ppt_w</p:attrName>
                                        </p:attrNameLst>
                                      </p:cBhvr>
                                      <p:tavLst>
                                        <p:tav tm="0">
                                          <p:val>
                                            <p:strVal val="#ppt_w*0.70"/>
                                          </p:val>
                                        </p:tav>
                                        <p:tav tm="100000">
                                          <p:val>
                                            <p:strVal val="#ppt_w"/>
                                          </p:val>
                                        </p:tav>
                                      </p:tavLst>
                                    </p:anim>
                                    <p:anim calcmode="lin" valueType="num">
                                      <p:cBhvr>
                                        <p:cTn id="23" dur="1000" fill="hold"/>
                                        <p:tgtEl>
                                          <p:spTgt spid="19464"/>
                                        </p:tgtEl>
                                        <p:attrNameLst>
                                          <p:attrName>ppt_h</p:attrName>
                                        </p:attrNameLst>
                                      </p:cBhvr>
                                      <p:tavLst>
                                        <p:tav tm="0">
                                          <p:val>
                                            <p:strVal val="#ppt_h"/>
                                          </p:val>
                                        </p:tav>
                                        <p:tav tm="100000">
                                          <p:val>
                                            <p:strVal val="#ppt_h"/>
                                          </p:val>
                                        </p:tav>
                                      </p:tavLst>
                                    </p:anim>
                                    <p:animEffect transition="in" filter="fade">
                                      <p:cBhvr>
                                        <p:cTn id="24" dur="1000"/>
                                        <p:tgtEl>
                                          <p:spTgt spid="1946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9466"/>
                                        </p:tgtEl>
                                        <p:attrNameLst>
                                          <p:attrName>style.visibility</p:attrName>
                                        </p:attrNameLst>
                                      </p:cBhvr>
                                      <p:to>
                                        <p:strVal val="visible"/>
                                      </p:to>
                                    </p:set>
                                    <p:animEffect transition="in" filter="blinds(horizontal)">
                                      <p:cBhvr>
                                        <p:cTn id="29" dur="5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3879"/>
            <a:ext cx="12192000" cy="6325006"/>
            <a:chOff x="0" y="0"/>
            <a:chExt cx="11377035" cy="6071422"/>
          </a:xfrm>
        </p:grpSpPr>
        <p:sp>
          <p:nvSpPr>
            <p:cNvPr id="3" name="Freeform 3"/>
            <p:cNvSpPr/>
            <p:nvPr/>
          </p:nvSpPr>
          <p:spPr>
            <a:xfrm>
              <a:off x="10160" y="16510"/>
              <a:ext cx="11354175" cy="6043482"/>
            </a:xfrm>
            <a:custGeom>
              <a:avLst/>
              <a:gdLst/>
              <a:ahLst/>
              <a:cxnLst/>
              <a:rect l="l" t="t" r="r" b="b"/>
              <a:pathLst>
                <a:path w="11354175" h="6043482">
                  <a:moveTo>
                    <a:pt x="11354175" y="6043482"/>
                  </a:moveTo>
                  <a:lnTo>
                    <a:pt x="0" y="6035862"/>
                  </a:lnTo>
                  <a:lnTo>
                    <a:pt x="0" y="2109265"/>
                  </a:lnTo>
                  <a:lnTo>
                    <a:pt x="17780" y="19050"/>
                  </a:lnTo>
                  <a:lnTo>
                    <a:pt x="5660212" y="0"/>
                  </a:lnTo>
                  <a:lnTo>
                    <a:pt x="11335125" y="5080"/>
                  </a:lnTo>
                  <a:close/>
                </a:path>
              </a:pathLst>
            </a:custGeom>
            <a:solidFill>
              <a:srgbClr val="C0F0F7"/>
            </a:solidFill>
          </p:spPr>
        </p:sp>
        <p:sp>
          <p:nvSpPr>
            <p:cNvPr id="4" name="Freeform 4"/>
            <p:cNvSpPr/>
            <p:nvPr/>
          </p:nvSpPr>
          <p:spPr>
            <a:xfrm>
              <a:off x="-3810" y="0"/>
              <a:ext cx="11383385" cy="6070152"/>
            </a:xfrm>
            <a:custGeom>
              <a:avLst/>
              <a:gdLst/>
              <a:ahLst/>
              <a:cxnLst/>
              <a:rect l="l" t="t" r="r" b="b"/>
              <a:pathLst>
                <a:path w="11383385" h="6070152">
                  <a:moveTo>
                    <a:pt x="11349095" y="21590"/>
                  </a:moveTo>
                  <a:cubicBezTo>
                    <a:pt x="11350365" y="34290"/>
                    <a:pt x="11350365" y="44450"/>
                    <a:pt x="11351635" y="54610"/>
                  </a:cubicBezTo>
                  <a:cubicBezTo>
                    <a:pt x="11354175" y="156314"/>
                    <a:pt x="11355445" y="289514"/>
                    <a:pt x="11357985" y="417957"/>
                  </a:cubicBezTo>
                  <a:cubicBezTo>
                    <a:pt x="11357985" y="603486"/>
                    <a:pt x="11370685" y="4261735"/>
                    <a:pt x="11377035" y="4447263"/>
                  </a:cubicBezTo>
                  <a:cubicBezTo>
                    <a:pt x="11383385" y="4727935"/>
                    <a:pt x="11379575" y="5013364"/>
                    <a:pt x="11379575" y="5294036"/>
                  </a:cubicBezTo>
                  <a:cubicBezTo>
                    <a:pt x="11379575" y="5541408"/>
                    <a:pt x="11380845" y="5769751"/>
                    <a:pt x="11382115" y="6009192"/>
                  </a:cubicBezTo>
                  <a:cubicBezTo>
                    <a:pt x="11382115" y="6030782"/>
                    <a:pt x="11382115" y="6044752"/>
                    <a:pt x="11382115" y="6068882"/>
                  </a:cubicBezTo>
                  <a:cubicBezTo>
                    <a:pt x="11359256" y="6068882"/>
                    <a:pt x="11338935" y="6070152"/>
                    <a:pt x="11287254" y="6068882"/>
                  </a:cubicBezTo>
                  <a:cubicBezTo>
                    <a:pt x="10706283" y="6063802"/>
                    <a:pt x="10116374" y="6070152"/>
                    <a:pt x="9535403" y="6065072"/>
                  </a:cubicBezTo>
                  <a:cubicBezTo>
                    <a:pt x="9186821" y="6061262"/>
                    <a:pt x="8847176" y="6063802"/>
                    <a:pt x="8498594" y="6061262"/>
                  </a:cubicBezTo>
                  <a:cubicBezTo>
                    <a:pt x="8337710" y="6059992"/>
                    <a:pt x="8176825" y="6058722"/>
                    <a:pt x="8015941" y="6057452"/>
                  </a:cubicBezTo>
                  <a:cubicBezTo>
                    <a:pt x="7917623" y="6057452"/>
                    <a:pt x="7828242" y="6058722"/>
                    <a:pt x="7729924" y="6058722"/>
                  </a:cubicBezTo>
                  <a:cubicBezTo>
                    <a:pt x="7479660" y="6057452"/>
                    <a:pt x="6791433" y="6058722"/>
                    <a:pt x="6541169" y="6057452"/>
                  </a:cubicBezTo>
                  <a:cubicBezTo>
                    <a:pt x="6362409" y="6056182"/>
                    <a:pt x="2787203" y="6065072"/>
                    <a:pt x="2608443" y="6063802"/>
                  </a:cubicBezTo>
                  <a:cubicBezTo>
                    <a:pt x="2563753" y="6063802"/>
                    <a:pt x="2510125" y="6065072"/>
                    <a:pt x="2465435" y="6065072"/>
                  </a:cubicBezTo>
                  <a:cubicBezTo>
                    <a:pt x="2358179" y="6065072"/>
                    <a:pt x="2259860" y="6066342"/>
                    <a:pt x="2152604" y="6066342"/>
                  </a:cubicBezTo>
                  <a:cubicBezTo>
                    <a:pt x="1884464" y="6066342"/>
                    <a:pt x="1625262" y="6065072"/>
                    <a:pt x="1357121" y="6063802"/>
                  </a:cubicBezTo>
                  <a:cubicBezTo>
                    <a:pt x="1196237" y="6062532"/>
                    <a:pt x="1035353" y="6061262"/>
                    <a:pt x="883407" y="6059992"/>
                  </a:cubicBezTo>
                  <a:cubicBezTo>
                    <a:pt x="597390" y="6058722"/>
                    <a:pt x="311374" y="6057452"/>
                    <a:pt x="48260" y="6057452"/>
                  </a:cubicBezTo>
                  <a:cubicBezTo>
                    <a:pt x="38100" y="6057452"/>
                    <a:pt x="29210" y="6057452"/>
                    <a:pt x="19050" y="6056182"/>
                  </a:cubicBezTo>
                  <a:cubicBezTo>
                    <a:pt x="10160" y="6054912"/>
                    <a:pt x="5080" y="6048562"/>
                    <a:pt x="7620" y="6039672"/>
                  </a:cubicBezTo>
                  <a:cubicBezTo>
                    <a:pt x="16510" y="6007608"/>
                    <a:pt x="12700" y="5888680"/>
                    <a:pt x="11430" y="5764994"/>
                  </a:cubicBezTo>
                  <a:cubicBezTo>
                    <a:pt x="10160" y="5512865"/>
                    <a:pt x="6350" y="5265493"/>
                    <a:pt x="7620" y="5013364"/>
                  </a:cubicBezTo>
                  <a:cubicBezTo>
                    <a:pt x="5080" y="4699392"/>
                    <a:pt x="0" y="812801"/>
                    <a:pt x="7620" y="494072"/>
                  </a:cubicBezTo>
                  <a:cubicBezTo>
                    <a:pt x="8890" y="432229"/>
                    <a:pt x="7620" y="365629"/>
                    <a:pt x="8890" y="303786"/>
                  </a:cubicBezTo>
                  <a:cubicBezTo>
                    <a:pt x="10160" y="203886"/>
                    <a:pt x="12700" y="94471"/>
                    <a:pt x="13970" y="44450"/>
                  </a:cubicBezTo>
                  <a:cubicBezTo>
                    <a:pt x="13970" y="41910"/>
                    <a:pt x="15240" y="39370"/>
                    <a:pt x="16510" y="38100"/>
                  </a:cubicBezTo>
                  <a:cubicBezTo>
                    <a:pt x="38100" y="35560"/>
                    <a:pt x="87923" y="30480"/>
                    <a:pt x="230932" y="29210"/>
                  </a:cubicBezTo>
                  <a:cubicBezTo>
                    <a:pt x="472258" y="25400"/>
                    <a:pt x="713584" y="22860"/>
                    <a:pt x="963849" y="20320"/>
                  </a:cubicBezTo>
                  <a:cubicBezTo>
                    <a:pt x="1133671" y="17780"/>
                    <a:pt x="1303493" y="16510"/>
                    <a:pt x="1464377" y="13970"/>
                  </a:cubicBezTo>
                  <a:cubicBezTo>
                    <a:pt x="1625262" y="11430"/>
                    <a:pt x="1795084" y="8890"/>
                    <a:pt x="1955968" y="8890"/>
                  </a:cubicBezTo>
                  <a:cubicBezTo>
                    <a:pt x="2134728" y="7620"/>
                    <a:pt x="2313489" y="10160"/>
                    <a:pt x="2492249" y="8890"/>
                  </a:cubicBezTo>
                  <a:cubicBezTo>
                    <a:pt x="2715699" y="8890"/>
                    <a:pt x="6764619" y="6350"/>
                    <a:pt x="6988070" y="5080"/>
                  </a:cubicBezTo>
                  <a:cubicBezTo>
                    <a:pt x="7202582" y="3810"/>
                    <a:pt x="7417094" y="2540"/>
                    <a:pt x="7640545" y="2540"/>
                  </a:cubicBezTo>
                  <a:cubicBezTo>
                    <a:pt x="8007003" y="1270"/>
                    <a:pt x="8364524" y="0"/>
                    <a:pt x="8730982" y="0"/>
                  </a:cubicBezTo>
                  <a:cubicBezTo>
                    <a:pt x="8882928" y="0"/>
                    <a:pt x="9043812" y="2540"/>
                    <a:pt x="9195759" y="2540"/>
                  </a:cubicBezTo>
                  <a:cubicBezTo>
                    <a:pt x="9615846" y="3810"/>
                    <a:pt x="10044870" y="5080"/>
                    <a:pt x="10464957" y="7620"/>
                  </a:cubicBezTo>
                  <a:cubicBezTo>
                    <a:pt x="10688407" y="8890"/>
                    <a:pt x="10911857" y="12700"/>
                    <a:pt x="11135307" y="16510"/>
                  </a:cubicBezTo>
                  <a:cubicBezTo>
                    <a:pt x="11188936" y="16510"/>
                    <a:pt x="11242564" y="16510"/>
                    <a:pt x="11287254" y="16510"/>
                  </a:cubicBezTo>
                  <a:cubicBezTo>
                    <a:pt x="11330045" y="17780"/>
                    <a:pt x="11338935" y="20320"/>
                    <a:pt x="11349095" y="21590"/>
                  </a:cubicBezTo>
                  <a:close/>
                  <a:moveTo>
                    <a:pt x="11359256" y="6052372"/>
                  </a:moveTo>
                  <a:cubicBezTo>
                    <a:pt x="11360525" y="6035862"/>
                    <a:pt x="11361795" y="6023162"/>
                    <a:pt x="11361795" y="6010462"/>
                  </a:cubicBezTo>
                  <a:cubicBezTo>
                    <a:pt x="11360525" y="5745966"/>
                    <a:pt x="11359256" y="5493836"/>
                    <a:pt x="11359256" y="5222679"/>
                  </a:cubicBezTo>
                  <a:cubicBezTo>
                    <a:pt x="11359256" y="5098993"/>
                    <a:pt x="11361795" y="4975307"/>
                    <a:pt x="11360525" y="4851621"/>
                  </a:cubicBezTo>
                  <a:cubicBezTo>
                    <a:pt x="11360525" y="4737450"/>
                    <a:pt x="11359256" y="4618521"/>
                    <a:pt x="11357985" y="4504349"/>
                  </a:cubicBezTo>
                  <a:cubicBezTo>
                    <a:pt x="11352906" y="4328335"/>
                    <a:pt x="11341475" y="684358"/>
                    <a:pt x="11341475" y="508343"/>
                  </a:cubicBezTo>
                  <a:cubicBezTo>
                    <a:pt x="11338935" y="360872"/>
                    <a:pt x="11336395" y="208643"/>
                    <a:pt x="11333856" y="63500"/>
                  </a:cubicBezTo>
                  <a:cubicBezTo>
                    <a:pt x="11332585" y="44450"/>
                    <a:pt x="11331315" y="43180"/>
                    <a:pt x="11260440" y="41910"/>
                  </a:cubicBezTo>
                  <a:cubicBezTo>
                    <a:pt x="11233626" y="41910"/>
                    <a:pt x="11215750" y="41910"/>
                    <a:pt x="11188936" y="40640"/>
                  </a:cubicBezTo>
                  <a:cubicBezTo>
                    <a:pt x="10965486" y="36830"/>
                    <a:pt x="10733098" y="31750"/>
                    <a:pt x="10509647" y="30480"/>
                  </a:cubicBezTo>
                  <a:cubicBezTo>
                    <a:pt x="9964428" y="26670"/>
                    <a:pt x="9410271" y="25400"/>
                    <a:pt x="8865053" y="22860"/>
                  </a:cubicBezTo>
                  <a:cubicBezTo>
                    <a:pt x="8784610" y="22860"/>
                    <a:pt x="8695231" y="22860"/>
                    <a:pt x="8614788" y="22860"/>
                  </a:cubicBezTo>
                  <a:cubicBezTo>
                    <a:pt x="8480718" y="22860"/>
                    <a:pt x="8346648" y="22860"/>
                    <a:pt x="8221515" y="22860"/>
                  </a:cubicBezTo>
                  <a:cubicBezTo>
                    <a:pt x="7935500" y="22860"/>
                    <a:pt x="7649483" y="22860"/>
                    <a:pt x="7372404" y="24130"/>
                  </a:cubicBezTo>
                  <a:cubicBezTo>
                    <a:pt x="7131078" y="25400"/>
                    <a:pt x="3064282" y="29210"/>
                    <a:pt x="2822956" y="29210"/>
                  </a:cubicBezTo>
                  <a:cubicBezTo>
                    <a:pt x="2429683" y="29210"/>
                    <a:pt x="2036411" y="26670"/>
                    <a:pt x="1643138" y="33020"/>
                  </a:cubicBezTo>
                  <a:cubicBezTo>
                    <a:pt x="1437563" y="36830"/>
                    <a:pt x="1240927" y="36830"/>
                    <a:pt x="1044291" y="38100"/>
                  </a:cubicBezTo>
                  <a:cubicBezTo>
                    <a:pt x="704646" y="41910"/>
                    <a:pt x="365002" y="45720"/>
                    <a:pt x="49530" y="50800"/>
                  </a:cubicBezTo>
                  <a:cubicBezTo>
                    <a:pt x="36830" y="50800"/>
                    <a:pt x="34290" y="53340"/>
                    <a:pt x="33020" y="80200"/>
                  </a:cubicBezTo>
                  <a:cubicBezTo>
                    <a:pt x="31750" y="165829"/>
                    <a:pt x="31750" y="251457"/>
                    <a:pt x="30480" y="337086"/>
                  </a:cubicBezTo>
                  <a:cubicBezTo>
                    <a:pt x="29210" y="479800"/>
                    <a:pt x="26670" y="617758"/>
                    <a:pt x="25400" y="760472"/>
                  </a:cubicBezTo>
                  <a:cubicBezTo>
                    <a:pt x="20320" y="912701"/>
                    <a:pt x="26670" y="4632792"/>
                    <a:pt x="29210" y="4785021"/>
                  </a:cubicBezTo>
                  <a:cubicBezTo>
                    <a:pt x="29210" y="4946764"/>
                    <a:pt x="29210" y="5113265"/>
                    <a:pt x="30480" y="5275007"/>
                  </a:cubicBezTo>
                  <a:cubicBezTo>
                    <a:pt x="30480" y="5393936"/>
                    <a:pt x="33020" y="5512865"/>
                    <a:pt x="33020" y="5631794"/>
                  </a:cubicBezTo>
                  <a:cubicBezTo>
                    <a:pt x="33020" y="5760237"/>
                    <a:pt x="33020" y="5888680"/>
                    <a:pt x="31750" y="6010462"/>
                  </a:cubicBezTo>
                  <a:cubicBezTo>
                    <a:pt x="31750" y="6014272"/>
                    <a:pt x="31750" y="6016812"/>
                    <a:pt x="31750" y="6020622"/>
                  </a:cubicBezTo>
                  <a:cubicBezTo>
                    <a:pt x="31750" y="6030782"/>
                    <a:pt x="35560" y="6034592"/>
                    <a:pt x="44450" y="6034592"/>
                  </a:cubicBezTo>
                  <a:cubicBezTo>
                    <a:pt x="105799" y="6034592"/>
                    <a:pt x="230932" y="6035862"/>
                    <a:pt x="347126" y="6035862"/>
                  </a:cubicBezTo>
                  <a:cubicBezTo>
                    <a:pt x="516948" y="6035862"/>
                    <a:pt x="695708" y="6033322"/>
                    <a:pt x="865531" y="6035862"/>
                  </a:cubicBezTo>
                  <a:cubicBezTo>
                    <a:pt x="1142609" y="6039672"/>
                    <a:pt x="1419687" y="6042212"/>
                    <a:pt x="1696766" y="6040942"/>
                  </a:cubicBezTo>
                  <a:cubicBezTo>
                    <a:pt x="1875526" y="6039672"/>
                    <a:pt x="2045348" y="6042212"/>
                    <a:pt x="2224109" y="6042212"/>
                  </a:cubicBezTo>
                  <a:cubicBezTo>
                    <a:pt x="2483311" y="6042212"/>
                    <a:pt x="2742513" y="6040942"/>
                    <a:pt x="3001716" y="6042212"/>
                  </a:cubicBezTo>
                  <a:cubicBezTo>
                    <a:pt x="3386050" y="6043482"/>
                    <a:pt x="7604793" y="6033322"/>
                    <a:pt x="7998065" y="6035862"/>
                  </a:cubicBezTo>
                  <a:cubicBezTo>
                    <a:pt x="8167888" y="6037132"/>
                    <a:pt x="8337710" y="6038402"/>
                    <a:pt x="8498594" y="6038402"/>
                  </a:cubicBezTo>
                  <a:cubicBezTo>
                    <a:pt x="8793549" y="6040942"/>
                    <a:pt x="9079565" y="6037132"/>
                    <a:pt x="9374519" y="6040942"/>
                  </a:cubicBezTo>
                  <a:cubicBezTo>
                    <a:pt x="9615846" y="6043482"/>
                    <a:pt x="9857172" y="6043482"/>
                    <a:pt x="10098498" y="6046022"/>
                  </a:cubicBezTo>
                  <a:cubicBezTo>
                    <a:pt x="10456019" y="6049832"/>
                    <a:pt x="10813539" y="6052372"/>
                    <a:pt x="11171060" y="6053642"/>
                  </a:cubicBezTo>
                  <a:cubicBezTo>
                    <a:pt x="11305130" y="6053642"/>
                    <a:pt x="11338935" y="6052372"/>
                    <a:pt x="11359256" y="6052372"/>
                  </a:cubicBezTo>
                  <a:close/>
                </a:path>
              </a:pathLst>
            </a:custGeom>
            <a:solidFill>
              <a:srgbClr val="303437"/>
            </a:solidFill>
          </p:spPr>
        </p:sp>
      </p:grpSp>
      <p:sp>
        <p:nvSpPr>
          <p:cNvPr id="23" name="TextBox 23"/>
          <p:cNvSpPr txBox="1"/>
          <p:nvPr/>
        </p:nvSpPr>
        <p:spPr>
          <a:xfrm>
            <a:off x="2580118" y="-17354"/>
            <a:ext cx="6870488" cy="553998"/>
          </a:xfrm>
          <a:prstGeom prst="rect">
            <a:avLst/>
          </a:prstGeom>
        </p:spPr>
        <p:txBody>
          <a:bodyPr lIns="0" tIns="0" rIns="0" bIns="0" rtlCol="0" anchor="t">
            <a:spAutoFit/>
          </a:bodyPr>
          <a:lstStyle/>
          <a:p>
            <a:pPr algn="ctr"/>
            <a:r>
              <a:rPr lang="vi-VN" sz="3600" b="1" dirty="0">
                <a:ln w="22225">
                  <a:solidFill>
                    <a:schemeClr val="accent2"/>
                  </a:solidFill>
                  <a:prstDash val="solid"/>
                </a:ln>
                <a:solidFill>
                  <a:srgbClr val="FF6931"/>
                </a:solidFill>
              </a:rPr>
              <a:t>LUYỆN TẬP</a:t>
            </a:r>
            <a:endParaRPr lang="en-US" sz="3600" b="1" dirty="0">
              <a:ln w="22225">
                <a:solidFill>
                  <a:schemeClr val="accent2"/>
                </a:solidFill>
                <a:prstDash val="solid"/>
              </a:ln>
              <a:solidFill>
                <a:srgbClr val="FF6931"/>
              </a:solidFill>
            </a:endParaRPr>
          </a:p>
        </p:txBody>
      </p:sp>
      <p:sp>
        <p:nvSpPr>
          <p:cNvPr id="6" name="Flowchart: Preparation 5"/>
          <p:cNvSpPr/>
          <p:nvPr/>
        </p:nvSpPr>
        <p:spPr>
          <a:xfrm>
            <a:off x="542925" y="609589"/>
            <a:ext cx="11115675" cy="2329554"/>
          </a:xfrm>
          <a:prstGeom prst="flowChartPreparation">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rPr>
              <a:t>Câu</a:t>
            </a:r>
            <a:r>
              <a:rPr lang="en-US" b="1" dirty="0">
                <a:solidFill>
                  <a:schemeClr val="tx1"/>
                </a:solidFill>
              </a:rPr>
              <a:t> 1. </a:t>
            </a:r>
            <a:r>
              <a:rPr lang="en-US" dirty="0" err="1">
                <a:solidFill>
                  <a:schemeClr val="tx1"/>
                </a:solidFill>
              </a:rPr>
              <a:t>Trong</a:t>
            </a:r>
            <a:r>
              <a:rPr lang="en-US" dirty="0">
                <a:solidFill>
                  <a:schemeClr val="tx1"/>
                </a:solidFill>
              </a:rPr>
              <a:t> </a:t>
            </a:r>
            <a:r>
              <a:rPr lang="en-US" dirty="0" err="1">
                <a:solidFill>
                  <a:schemeClr val="tx1"/>
                </a:solidFill>
              </a:rPr>
              <a:t>các</a:t>
            </a:r>
            <a:r>
              <a:rPr lang="en-US" dirty="0">
                <a:solidFill>
                  <a:schemeClr val="tx1"/>
                </a:solidFill>
              </a:rPr>
              <a:t> </a:t>
            </a:r>
            <a:r>
              <a:rPr lang="en-US" dirty="0" err="1">
                <a:solidFill>
                  <a:schemeClr val="tx1"/>
                </a:solidFill>
              </a:rPr>
              <a:t>đứt</a:t>
            </a:r>
            <a:r>
              <a:rPr lang="en-US" dirty="0">
                <a:solidFill>
                  <a:schemeClr val="tx1"/>
                </a:solidFill>
              </a:rPr>
              <a:t> </a:t>
            </a:r>
            <a:r>
              <a:rPr lang="en-US" dirty="0" err="1">
                <a:solidFill>
                  <a:schemeClr val="tx1"/>
                </a:solidFill>
              </a:rPr>
              <a:t>gãy</a:t>
            </a:r>
            <a:r>
              <a:rPr lang="en-US" dirty="0">
                <a:solidFill>
                  <a:schemeClr val="tx1"/>
                </a:solidFill>
              </a:rPr>
              <a:t>, </a:t>
            </a:r>
            <a:r>
              <a:rPr lang="en-US" dirty="0" err="1">
                <a:solidFill>
                  <a:schemeClr val="tx1"/>
                </a:solidFill>
              </a:rPr>
              <a:t>bộ</a:t>
            </a:r>
            <a:r>
              <a:rPr lang="en-US" dirty="0">
                <a:solidFill>
                  <a:schemeClr val="tx1"/>
                </a:solidFill>
              </a:rPr>
              <a:t> </a:t>
            </a:r>
            <a:r>
              <a:rPr lang="en-US" dirty="0" err="1">
                <a:solidFill>
                  <a:schemeClr val="tx1"/>
                </a:solidFill>
              </a:rPr>
              <a:t>phận</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trồi</a:t>
            </a:r>
            <a:r>
              <a:rPr lang="en-US" dirty="0">
                <a:solidFill>
                  <a:schemeClr val="tx1"/>
                </a:solidFill>
              </a:rPr>
              <a:t> </a:t>
            </a:r>
            <a:r>
              <a:rPr lang="en-US" dirty="0" err="1">
                <a:solidFill>
                  <a:schemeClr val="tx1"/>
                </a:solidFill>
              </a:rPr>
              <a:t>lên</a:t>
            </a:r>
            <a:r>
              <a:rPr lang="en-US" dirty="0">
                <a:solidFill>
                  <a:schemeClr val="tx1"/>
                </a:solidFill>
              </a:rPr>
              <a:t> </a:t>
            </a:r>
            <a:r>
              <a:rPr lang="en-US" dirty="0" err="1">
                <a:solidFill>
                  <a:schemeClr val="tx1"/>
                </a:solidFill>
              </a:rPr>
              <a:t>gọi</a:t>
            </a:r>
            <a:r>
              <a:rPr lang="en-US" dirty="0">
                <a:solidFill>
                  <a:schemeClr val="tx1"/>
                </a:solidFill>
              </a:rPr>
              <a:t> </a:t>
            </a:r>
            <a:r>
              <a:rPr lang="en-US" dirty="0" err="1">
                <a:solidFill>
                  <a:schemeClr val="tx1"/>
                </a:solidFill>
              </a:rPr>
              <a:t>là</a:t>
            </a:r>
            <a:endParaRPr lang="en-US" sz="2400" dirty="0">
              <a:solidFill>
                <a:schemeClr val="tx1"/>
              </a:solidFill>
            </a:endParaRPr>
          </a:p>
          <a:p>
            <a:r>
              <a:rPr lang="en-US" b="1" dirty="0">
                <a:solidFill>
                  <a:schemeClr val="tx1"/>
                </a:solidFill>
              </a:rPr>
              <a:t>A. </a:t>
            </a:r>
            <a:r>
              <a:rPr lang="en-US" dirty="0" err="1">
                <a:solidFill>
                  <a:schemeClr val="tx1"/>
                </a:solidFill>
              </a:rPr>
              <a:t>địa</a:t>
            </a:r>
            <a:r>
              <a:rPr lang="en-US" dirty="0">
                <a:solidFill>
                  <a:schemeClr val="tx1"/>
                </a:solidFill>
              </a:rPr>
              <a:t> </a:t>
            </a:r>
            <a:r>
              <a:rPr lang="en-US" dirty="0" err="1">
                <a:solidFill>
                  <a:schemeClr val="tx1"/>
                </a:solidFill>
              </a:rPr>
              <a:t>hào</a:t>
            </a:r>
            <a:r>
              <a:rPr lang="en-US" dirty="0">
                <a:solidFill>
                  <a:schemeClr val="tx1"/>
                </a:solidFill>
              </a:rPr>
              <a:t>. </a:t>
            </a:r>
            <a:r>
              <a:rPr lang="en-US" b="1" dirty="0">
                <a:solidFill>
                  <a:schemeClr val="tx1"/>
                </a:solidFill>
              </a:rPr>
              <a:t>		B. </a:t>
            </a:r>
            <a:r>
              <a:rPr lang="en-US" dirty="0" err="1">
                <a:solidFill>
                  <a:schemeClr val="tx1"/>
                </a:solidFill>
              </a:rPr>
              <a:t>địa</a:t>
            </a:r>
            <a:r>
              <a:rPr lang="en-US" dirty="0">
                <a:solidFill>
                  <a:schemeClr val="tx1"/>
                </a:solidFill>
              </a:rPr>
              <a:t> </a:t>
            </a:r>
            <a:r>
              <a:rPr lang="en-US" dirty="0" err="1">
                <a:solidFill>
                  <a:schemeClr val="tx1"/>
                </a:solidFill>
              </a:rPr>
              <a:t>lũy</a:t>
            </a:r>
            <a:r>
              <a:rPr lang="en-US" dirty="0">
                <a:solidFill>
                  <a:schemeClr val="tx1"/>
                </a:solidFill>
              </a:rPr>
              <a:t>. 	</a:t>
            </a:r>
            <a:endParaRPr lang="en-US" sz="2400" dirty="0">
              <a:solidFill>
                <a:schemeClr val="tx1"/>
              </a:solidFill>
            </a:endParaRPr>
          </a:p>
          <a:p>
            <a:r>
              <a:rPr lang="en-US" b="1" dirty="0">
                <a:solidFill>
                  <a:schemeClr val="tx1"/>
                </a:solidFill>
              </a:rPr>
              <a:t>C. </a:t>
            </a:r>
            <a:r>
              <a:rPr lang="en-US" dirty="0" err="1">
                <a:solidFill>
                  <a:schemeClr val="tx1"/>
                </a:solidFill>
              </a:rPr>
              <a:t>địa</a:t>
            </a:r>
            <a:r>
              <a:rPr lang="en-US" dirty="0">
                <a:solidFill>
                  <a:schemeClr val="tx1"/>
                </a:solidFill>
              </a:rPr>
              <a:t> </a:t>
            </a:r>
            <a:r>
              <a:rPr lang="en-US" dirty="0" err="1">
                <a:solidFill>
                  <a:schemeClr val="tx1"/>
                </a:solidFill>
              </a:rPr>
              <a:t>tầng</a:t>
            </a:r>
            <a:r>
              <a:rPr lang="en-US" dirty="0">
                <a:solidFill>
                  <a:schemeClr val="tx1"/>
                </a:solidFill>
              </a:rPr>
              <a:t>. 		</a:t>
            </a:r>
            <a:r>
              <a:rPr lang="en-US" b="1" dirty="0">
                <a:solidFill>
                  <a:schemeClr val="tx1"/>
                </a:solidFill>
              </a:rPr>
              <a:t>D. </a:t>
            </a:r>
            <a:r>
              <a:rPr lang="en-US" dirty="0" err="1">
                <a:solidFill>
                  <a:schemeClr val="tx1"/>
                </a:solidFill>
              </a:rPr>
              <a:t>nâng</a:t>
            </a:r>
            <a:r>
              <a:rPr lang="en-US" dirty="0">
                <a:solidFill>
                  <a:schemeClr val="tx1"/>
                </a:solidFill>
              </a:rPr>
              <a:t> </a:t>
            </a:r>
            <a:r>
              <a:rPr lang="en-US" dirty="0" err="1">
                <a:solidFill>
                  <a:schemeClr val="tx1"/>
                </a:solidFill>
              </a:rPr>
              <a:t>lên</a:t>
            </a:r>
            <a:r>
              <a:rPr lang="en-US" dirty="0">
                <a:solidFill>
                  <a:schemeClr val="tx1"/>
                </a:solidFill>
              </a:rPr>
              <a:t>. </a:t>
            </a:r>
            <a:endParaRPr lang="en-US" sz="2400" dirty="0">
              <a:solidFill>
                <a:schemeClr val="tx1"/>
              </a:solidFill>
              <a:effectLst/>
            </a:endParaRPr>
          </a:p>
        </p:txBody>
      </p:sp>
      <p:sp>
        <p:nvSpPr>
          <p:cNvPr id="5" name="Oval 4"/>
          <p:cNvSpPr/>
          <p:nvPr/>
        </p:nvSpPr>
        <p:spPr>
          <a:xfrm>
            <a:off x="5421086" y="1645920"/>
            <a:ext cx="457200" cy="2351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eparation 11"/>
          <p:cNvSpPr/>
          <p:nvPr/>
        </p:nvSpPr>
        <p:spPr>
          <a:xfrm>
            <a:off x="457524" y="3811693"/>
            <a:ext cx="11115675" cy="2329554"/>
          </a:xfrm>
          <a:prstGeom prst="flowChartPreparation">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tx1"/>
                </a:solidFill>
              </a:rPr>
              <a:t>Câu</a:t>
            </a:r>
            <a:r>
              <a:rPr lang="en-US" sz="2000" b="1" dirty="0">
                <a:solidFill>
                  <a:schemeClr val="tx1"/>
                </a:solidFill>
              </a:rPr>
              <a:t> 2</a:t>
            </a:r>
            <a:r>
              <a:rPr lang="vi-VN" sz="2000" b="1" dirty="0">
                <a:solidFill>
                  <a:schemeClr val="tx1"/>
                </a:solidFill>
              </a:rPr>
              <a:t>. </a:t>
            </a:r>
            <a:r>
              <a:rPr lang="vi-VN" sz="2000" dirty="0">
                <a:solidFill>
                  <a:schemeClr val="tx1"/>
                </a:solidFill>
              </a:rPr>
              <a:t>Nơi tiếp xúc giữa các mảng</a:t>
            </a:r>
            <a:r>
              <a:rPr lang="en-US" sz="2000" dirty="0">
                <a:solidFill>
                  <a:schemeClr val="tx1"/>
                </a:solidFill>
              </a:rPr>
              <a:t> </a:t>
            </a:r>
            <a:r>
              <a:rPr lang="en-US" sz="2000" dirty="0" err="1">
                <a:solidFill>
                  <a:schemeClr val="tx1"/>
                </a:solidFill>
              </a:rPr>
              <a:t>kiến</a:t>
            </a:r>
            <a:r>
              <a:rPr lang="en-US" sz="2000" dirty="0">
                <a:solidFill>
                  <a:schemeClr val="tx1"/>
                </a:solidFill>
              </a:rPr>
              <a:t> </a:t>
            </a:r>
            <a:r>
              <a:rPr lang="en-US" sz="2000" dirty="0" err="1">
                <a:solidFill>
                  <a:schemeClr val="tx1"/>
                </a:solidFill>
              </a:rPr>
              <a:t>tạo</a:t>
            </a:r>
            <a:r>
              <a:rPr lang="vi-VN" sz="2000" dirty="0">
                <a:solidFill>
                  <a:schemeClr val="tx1"/>
                </a:solidFill>
              </a:rPr>
              <a:t> sẽ </a:t>
            </a:r>
            <a:r>
              <a:rPr lang="en-US" sz="2000" dirty="0" err="1">
                <a:solidFill>
                  <a:schemeClr val="tx1"/>
                </a:solidFill>
              </a:rPr>
              <a:t>thường</a:t>
            </a:r>
            <a:r>
              <a:rPr lang="en-US" sz="2000" dirty="0">
                <a:solidFill>
                  <a:schemeClr val="tx1"/>
                </a:solidFill>
              </a:rPr>
              <a:t> </a:t>
            </a:r>
            <a:r>
              <a:rPr lang="vi-VN" sz="2000" dirty="0">
                <a:solidFill>
                  <a:schemeClr val="tx1"/>
                </a:solidFill>
              </a:rPr>
              <a:t>xuất hiện</a:t>
            </a:r>
            <a:endParaRPr lang="en-US" sz="2000" dirty="0">
              <a:solidFill>
                <a:schemeClr val="tx1"/>
              </a:solidFill>
            </a:endParaRPr>
          </a:p>
          <a:p>
            <a:r>
              <a:rPr lang="vi-VN" sz="2000" b="1" dirty="0">
                <a:solidFill>
                  <a:schemeClr val="tx1"/>
                </a:solidFill>
              </a:rPr>
              <a:t>A. </a:t>
            </a:r>
            <a:r>
              <a:rPr lang="vi-VN" sz="2000" dirty="0">
                <a:solidFill>
                  <a:schemeClr val="tx1"/>
                </a:solidFill>
              </a:rPr>
              <a:t>động đất, núi lửa</a:t>
            </a:r>
            <a:r>
              <a:rPr lang="en-US" sz="2000" dirty="0">
                <a:solidFill>
                  <a:schemeClr val="tx1"/>
                </a:solidFill>
              </a:rPr>
              <a:t>. </a:t>
            </a:r>
            <a:r>
              <a:rPr lang="vi-VN" sz="2000" dirty="0">
                <a:solidFill>
                  <a:schemeClr val="tx1"/>
                </a:solidFill>
              </a:rPr>
              <a:t>	</a:t>
            </a:r>
            <a:r>
              <a:rPr lang="en-US" sz="2000" dirty="0">
                <a:solidFill>
                  <a:schemeClr val="tx1"/>
                </a:solidFill>
              </a:rPr>
              <a:t>	</a:t>
            </a:r>
            <a:r>
              <a:rPr lang="vi-VN" sz="2000" b="1" dirty="0">
                <a:solidFill>
                  <a:schemeClr val="tx1"/>
                </a:solidFill>
              </a:rPr>
              <a:t>B. </a:t>
            </a:r>
            <a:r>
              <a:rPr lang="en-US" sz="2000" dirty="0">
                <a:solidFill>
                  <a:schemeClr val="tx1"/>
                </a:solidFill>
              </a:rPr>
              <a:t>b</a:t>
            </a:r>
            <a:r>
              <a:rPr lang="vi-VN" sz="2000" dirty="0">
                <a:solidFill>
                  <a:schemeClr val="tx1"/>
                </a:solidFill>
              </a:rPr>
              <a:t>ão</a:t>
            </a:r>
            <a:r>
              <a:rPr lang="en-US" sz="2000" dirty="0">
                <a:solidFill>
                  <a:schemeClr val="tx1"/>
                </a:solidFill>
              </a:rPr>
              <a:t>. 	</a:t>
            </a:r>
          </a:p>
          <a:p>
            <a:r>
              <a:rPr lang="vi-VN" sz="2000" b="1" dirty="0">
                <a:solidFill>
                  <a:schemeClr val="tx1"/>
                </a:solidFill>
              </a:rPr>
              <a:t>C. </a:t>
            </a:r>
            <a:r>
              <a:rPr lang="vi-VN" sz="2000" dirty="0">
                <a:solidFill>
                  <a:schemeClr val="tx1"/>
                </a:solidFill>
              </a:rPr>
              <a:t>ngập lụ</a:t>
            </a:r>
            <a:r>
              <a:rPr lang="en-US" sz="2000" dirty="0">
                <a:solidFill>
                  <a:schemeClr val="tx1"/>
                </a:solidFill>
              </a:rPr>
              <a:t>t. 		</a:t>
            </a:r>
            <a:r>
              <a:rPr lang="vi-VN" sz="2000" dirty="0">
                <a:solidFill>
                  <a:schemeClr val="tx1"/>
                </a:solidFill>
              </a:rPr>
              <a:t>             </a:t>
            </a:r>
            <a:r>
              <a:rPr lang="vi-VN" sz="2000" b="1" dirty="0">
                <a:solidFill>
                  <a:schemeClr val="tx1"/>
                </a:solidFill>
              </a:rPr>
              <a:t>D. </a:t>
            </a:r>
            <a:r>
              <a:rPr lang="vi-VN" sz="2000" dirty="0">
                <a:solidFill>
                  <a:schemeClr val="tx1"/>
                </a:solidFill>
              </a:rPr>
              <a:t>thủy triều dâng</a:t>
            </a:r>
            <a:r>
              <a:rPr lang="en-US" sz="2000" dirty="0">
                <a:solidFill>
                  <a:schemeClr val="tx1"/>
                </a:solidFill>
              </a:rPr>
              <a:t>. </a:t>
            </a:r>
            <a:endParaRPr lang="en-US" sz="2000" dirty="0">
              <a:solidFill>
                <a:schemeClr val="tx1"/>
              </a:solidFill>
              <a:effectLst/>
            </a:endParaRPr>
          </a:p>
        </p:txBody>
      </p:sp>
      <p:sp>
        <p:nvSpPr>
          <p:cNvPr id="8" name="Oval 7"/>
          <p:cNvSpPr/>
          <p:nvPr/>
        </p:nvSpPr>
        <p:spPr>
          <a:xfrm>
            <a:off x="2580118" y="4990011"/>
            <a:ext cx="489653"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31824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ircle(in)">
                                      <p:cBhvr>
                                        <p:cTn id="17" dur="2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ircle(in)">
                                      <p:cBhvr>
                                        <p:cTn id="22" dur="20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circle(in)">
                                      <p:cBhvr>
                                        <p:cTn id="37" dur="20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circle(in)">
                                      <p:cBhvr>
                                        <p:cTn id="42" dur="20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2">
                                            <p:txEl>
                                              <p:pRg st="2" end="2"/>
                                            </p:txEl>
                                          </p:spTgt>
                                        </p:tgtEl>
                                        <p:attrNameLst>
                                          <p:attrName>style.visibility</p:attrName>
                                        </p:attrNameLst>
                                      </p:cBhvr>
                                      <p:to>
                                        <p:strVal val="visible"/>
                                      </p:to>
                                    </p:set>
                                    <p:animEffect transition="in" filter="circle(in)">
                                      <p:cBhvr>
                                        <p:cTn id="47" dur="2000"/>
                                        <p:tgtEl>
                                          <p:spTgt spid="1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circle(in)">
                                      <p:cBhvr>
                                        <p:cTn id="5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1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3879"/>
            <a:ext cx="12192000" cy="6325006"/>
            <a:chOff x="0" y="0"/>
            <a:chExt cx="11377035" cy="6071422"/>
          </a:xfrm>
        </p:grpSpPr>
        <p:sp>
          <p:nvSpPr>
            <p:cNvPr id="3" name="Freeform 3"/>
            <p:cNvSpPr/>
            <p:nvPr/>
          </p:nvSpPr>
          <p:spPr>
            <a:xfrm>
              <a:off x="10160" y="16510"/>
              <a:ext cx="11354175" cy="6043482"/>
            </a:xfrm>
            <a:custGeom>
              <a:avLst/>
              <a:gdLst/>
              <a:ahLst/>
              <a:cxnLst/>
              <a:rect l="l" t="t" r="r" b="b"/>
              <a:pathLst>
                <a:path w="11354175" h="6043482">
                  <a:moveTo>
                    <a:pt x="11354175" y="6043482"/>
                  </a:moveTo>
                  <a:lnTo>
                    <a:pt x="0" y="6035862"/>
                  </a:lnTo>
                  <a:lnTo>
                    <a:pt x="0" y="2109265"/>
                  </a:lnTo>
                  <a:lnTo>
                    <a:pt x="17780" y="19050"/>
                  </a:lnTo>
                  <a:lnTo>
                    <a:pt x="5660212" y="0"/>
                  </a:lnTo>
                  <a:lnTo>
                    <a:pt x="11335125" y="5080"/>
                  </a:lnTo>
                  <a:close/>
                </a:path>
              </a:pathLst>
            </a:custGeom>
            <a:solidFill>
              <a:srgbClr val="C0F0F7"/>
            </a:solidFill>
          </p:spPr>
        </p:sp>
        <p:sp>
          <p:nvSpPr>
            <p:cNvPr id="4" name="Freeform 4"/>
            <p:cNvSpPr/>
            <p:nvPr/>
          </p:nvSpPr>
          <p:spPr>
            <a:xfrm>
              <a:off x="-3810" y="0"/>
              <a:ext cx="11383385" cy="6070152"/>
            </a:xfrm>
            <a:custGeom>
              <a:avLst/>
              <a:gdLst/>
              <a:ahLst/>
              <a:cxnLst/>
              <a:rect l="l" t="t" r="r" b="b"/>
              <a:pathLst>
                <a:path w="11383385" h="6070152">
                  <a:moveTo>
                    <a:pt x="11349095" y="21590"/>
                  </a:moveTo>
                  <a:cubicBezTo>
                    <a:pt x="11350365" y="34290"/>
                    <a:pt x="11350365" y="44450"/>
                    <a:pt x="11351635" y="54610"/>
                  </a:cubicBezTo>
                  <a:cubicBezTo>
                    <a:pt x="11354175" y="156314"/>
                    <a:pt x="11355445" y="289514"/>
                    <a:pt x="11357985" y="417957"/>
                  </a:cubicBezTo>
                  <a:cubicBezTo>
                    <a:pt x="11357985" y="603486"/>
                    <a:pt x="11370685" y="4261735"/>
                    <a:pt x="11377035" y="4447263"/>
                  </a:cubicBezTo>
                  <a:cubicBezTo>
                    <a:pt x="11383385" y="4727935"/>
                    <a:pt x="11379575" y="5013364"/>
                    <a:pt x="11379575" y="5294036"/>
                  </a:cubicBezTo>
                  <a:cubicBezTo>
                    <a:pt x="11379575" y="5541408"/>
                    <a:pt x="11380845" y="5769751"/>
                    <a:pt x="11382115" y="6009192"/>
                  </a:cubicBezTo>
                  <a:cubicBezTo>
                    <a:pt x="11382115" y="6030782"/>
                    <a:pt x="11382115" y="6044752"/>
                    <a:pt x="11382115" y="6068882"/>
                  </a:cubicBezTo>
                  <a:cubicBezTo>
                    <a:pt x="11359256" y="6068882"/>
                    <a:pt x="11338935" y="6070152"/>
                    <a:pt x="11287254" y="6068882"/>
                  </a:cubicBezTo>
                  <a:cubicBezTo>
                    <a:pt x="10706283" y="6063802"/>
                    <a:pt x="10116374" y="6070152"/>
                    <a:pt x="9535403" y="6065072"/>
                  </a:cubicBezTo>
                  <a:cubicBezTo>
                    <a:pt x="9186821" y="6061262"/>
                    <a:pt x="8847176" y="6063802"/>
                    <a:pt x="8498594" y="6061262"/>
                  </a:cubicBezTo>
                  <a:cubicBezTo>
                    <a:pt x="8337710" y="6059992"/>
                    <a:pt x="8176825" y="6058722"/>
                    <a:pt x="8015941" y="6057452"/>
                  </a:cubicBezTo>
                  <a:cubicBezTo>
                    <a:pt x="7917623" y="6057452"/>
                    <a:pt x="7828242" y="6058722"/>
                    <a:pt x="7729924" y="6058722"/>
                  </a:cubicBezTo>
                  <a:cubicBezTo>
                    <a:pt x="7479660" y="6057452"/>
                    <a:pt x="6791433" y="6058722"/>
                    <a:pt x="6541169" y="6057452"/>
                  </a:cubicBezTo>
                  <a:cubicBezTo>
                    <a:pt x="6362409" y="6056182"/>
                    <a:pt x="2787203" y="6065072"/>
                    <a:pt x="2608443" y="6063802"/>
                  </a:cubicBezTo>
                  <a:cubicBezTo>
                    <a:pt x="2563753" y="6063802"/>
                    <a:pt x="2510125" y="6065072"/>
                    <a:pt x="2465435" y="6065072"/>
                  </a:cubicBezTo>
                  <a:cubicBezTo>
                    <a:pt x="2358179" y="6065072"/>
                    <a:pt x="2259860" y="6066342"/>
                    <a:pt x="2152604" y="6066342"/>
                  </a:cubicBezTo>
                  <a:cubicBezTo>
                    <a:pt x="1884464" y="6066342"/>
                    <a:pt x="1625262" y="6065072"/>
                    <a:pt x="1357121" y="6063802"/>
                  </a:cubicBezTo>
                  <a:cubicBezTo>
                    <a:pt x="1196237" y="6062532"/>
                    <a:pt x="1035353" y="6061262"/>
                    <a:pt x="883407" y="6059992"/>
                  </a:cubicBezTo>
                  <a:cubicBezTo>
                    <a:pt x="597390" y="6058722"/>
                    <a:pt x="311374" y="6057452"/>
                    <a:pt x="48260" y="6057452"/>
                  </a:cubicBezTo>
                  <a:cubicBezTo>
                    <a:pt x="38100" y="6057452"/>
                    <a:pt x="29210" y="6057452"/>
                    <a:pt x="19050" y="6056182"/>
                  </a:cubicBezTo>
                  <a:cubicBezTo>
                    <a:pt x="10160" y="6054912"/>
                    <a:pt x="5080" y="6048562"/>
                    <a:pt x="7620" y="6039672"/>
                  </a:cubicBezTo>
                  <a:cubicBezTo>
                    <a:pt x="16510" y="6007608"/>
                    <a:pt x="12700" y="5888680"/>
                    <a:pt x="11430" y="5764994"/>
                  </a:cubicBezTo>
                  <a:cubicBezTo>
                    <a:pt x="10160" y="5512865"/>
                    <a:pt x="6350" y="5265493"/>
                    <a:pt x="7620" y="5013364"/>
                  </a:cubicBezTo>
                  <a:cubicBezTo>
                    <a:pt x="5080" y="4699392"/>
                    <a:pt x="0" y="812801"/>
                    <a:pt x="7620" y="494072"/>
                  </a:cubicBezTo>
                  <a:cubicBezTo>
                    <a:pt x="8890" y="432229"/>
                    <a:pt x="7620" y="365629"/>
                    <a:pt x="8890" y="303786"/>
                  </a:cubicBezTo>
                  <a:cubicBezTo>
                    <a:pt x="10160" y="203886"/>
                    <a:pt x="12700" y="94471"/>
                    <a:pt x="13970" y="44450"/>
                  </a:cubicBezTo>
                  <a:cubicBezTo>
                    <a:pt x="13970" y="41910"/>
                    <a:pt x="15240" y="39370"/>
                    <a:pt x="16510" y="38100"/>
                  </a:cubicBezTo>
                  <a:cubicBezTo>
                    <a:pt x="38100" y="35560"/>
                    <a:pt x="87923" y="30480"/>
                    <a:pt x="230932" y="29210"/>
                  </a:cubicBezTo>
                  <a:cubicBezTo>
                    <a:pt x="472258" y="25400"/>
                    <a:pt x="713584" y="22860"/>
                    <a:pt x="963849" y="20320"/>
                  </a:cubicBezTo>
                  <a:cubicBezTo>
                    <a:pt x="1133671" y="17780"/>
                    <a:pt x="1303493" y="16510"/>
                    <a:pt x="1464377" y="13970"/>
                  </a:cubicBezTo>
                  <a:cubicBezTo>
                    <a:pt x="1625262" y="11430"/>
                    <a:pt x="1795084" y="8890"/>
                    <a:pt x="1955968" y="8890"/>
                  </a:cubicBezTo>
                  <a:cubicBezTo>
                    <a:pt x="2134728" y="7620"/>
                    <a:pt x="2313489" y="10160"/>
                    <a:pt x="2492249" y="8890"/>
                  </a:cubicBezTo>
                  <a:cubicBezTo>
                    <a:pt x="2715699" y="8890"/>
                    <a:pt x="6764619" y="6350"/>
                    <a:pt x="6988070" y="5080"/>
                  </a:cubicBezTo>
                  <a:cubicBezTo>
                    <a:pt x="7202582" y="3810"/>
                    <a:pt x="7417094" y="2540"/>
                    <a:pt x="7640545" y="2540"/>
                  </a:cubicBezTo>
                  <a:cubicBezTo>
                    <a:pt x="8007003" y="1270"/>
                    <a:pt x="8364524" y="0"/>
                    <a:pt x="8730982" y="0"/>
                  </a:cubicBezTo>
                  <a:cubicBezTo>
                    <a:pt x="8882928" y="0"/>
                    <a:pt x="9043812" y="2540"/>
                    <a:pt x="9195759" y="2540"/>
                  </a:cubicBezTo>
                  <a:cubicBezTo>
                    <a:pt x="9615846" y="3810"/>
                    <a:pt x="10044870" y="5080"/>
                    <a:pt x="10464957" y="7620"/>
                  </a:cubicBezTo>
                  <a:cubicBezTo>
                    <a:pt x="10688407" y="8890"/>
                    <a:pt x="10911857" y="12700"/>
                    <a:pt x="11135307" y="16510"/>
                  </a:cubicBezTo>
                  <a:cubicBezTo>
                    <a:pt x="11188936" y="16510"/>
                    <a:pt x="11242564" y="16510"/>
                    <a:pt x="11287254" y="16510"/>
                  </a:cubicBezTo>
                  <a:cubicBezTo>
                    <a:pt x="11330045" y="17780"/>
                    <a:pt x="11338935" y="20320"/>
                    <a:pt x="11349095" y="21590"/>
                  </a:cubicBezTo>
                  <a:close/>
                  <a:moveTo>
                    <a:pt x="11359256" y="6052372"/>
                  </a:moveTo>
                  <a:cubicBezTo>
                    <a:pt x="11360525" y="6035862"/>
                    <a:pt x="11361795" y="6023162"/>
                    <a:pt x="11361795" y="6010462"/>
                  </a:cubicBezTo>
                  <a:cubicBezTo>
                    <a:pt x="11360525" y="5745966"/>
                    <a:pt x="11359256" y="5493836"/>
                    <a:pt x="11359256" y="5222679"/>
                  </a:cubicBezTo>
                  <a:cubicBezTo>
                    <a:pt x="11359256" y="5098993"/>
                    <a:pt x="11361795" y="4975307"/>
                    <a:pt x="11360525" y="4851621"/>
                  </a:cubicBezTo>
                  <a:cubicBezTo>
                    <a:pt x="11360525" y="4737450"/>
                    <a:pt x="11359256" y="4618521"/>
                    <a:pt x="11357985" y="4504349"/>
                  </a:cubicBezTo>
                  <a:cubicBezTo>
                    <a:pt x="11352906" y="4328335"/>
                    <a:pt x="11341475" y="684358"/>
                    <a:pt x="11341475" y="508343"/>
                  </a:cubicBezTo>
                  <a:cubicBezTo>
                    <a:pt x="11338935" y="360872"/>
                    <a:pt x="11336395" y="208643"/>
                    <a:pt x="11333856" y="63500"/>
                  </a:cubicBezTo>
                  <a:cubicBezTo>
                    <a:pt x="11332585" y="44450"/>
                    <a:pt x="11331315" y="43180"/>
                    <a:pt x="11260440" y="41910"/>
                  </a:cubicBezTo>
                  <a:cubicBezTo>
                    <a:pt x="11233626" y="41910"/>
                    <a:pt x="11215750" y="41910"/>
                    <a:pt x="11188936" y="40640"/>
                  </a:cubicBezTo>
                  <a:cubicBezTo>
                    <a:pt x="10965486" y="36830"/>
                    <a:pt x="10733098" y="31750"/>
                    <a:pt x="10509647" y="30480"/>
                  </a:cubicBezTo>
                  <a:cubicBezTo>
                    <a:pt x="9964428" y="26670"/>
                    <a:pt x="9410271" y="25400"/>
                    <a:pt x="8865053" y="22860"/>
                  </a:cubicBezTo>
                  <a:cubicBezTo>
                    <a:pt x="8784610" y="22860"/>
                    <a:pt x="8695231" y="22860"/>
                    <a:pt x="8614788" y="22860"/>
                  </a:cubicBezTo>
                  <a:cubicBezTo>
                    <a:pt x="8480718" y="22860"/>
                    <a:pt x="8346648" y="22860"/>
                    <a:pt x="8221515" y="22860"/>
                  </a:cubicBezTo>
                  <a:cubicBezTo>
                    <a:pt x="7935500" y="22860"/>
                    <a:pt x="7649483" y="22860"/>
                    <a:pt x="7372404" y="24130"/>
                  </a:cubicBezTo>
                  <a:cubicBezTo>
                    <a:pt x="7131078" y="25400"/>
                    <a:pt x="3064282" y="29210"/>
                    <a:pt x="2822956" y="29210"/>
                  </a:cubicBezTo>
                  <a:cubicBezTo>
                    <a:pt x="2429683" y="29210"/>
                    <a:pt x="2036411" y="26670"/>
                    <a:pt x="1643138" y="33020"/>
                  </a:cubicBezTo>
                  <a:cubicBezTo>
                    <a:pt x="1437563" y="36830"/>
                    <a:pt x="1240927" y="36830"/>
                    <a:pt x="1044291" y="38100"/>
                  </a:cubicBezTo>
                  <a:cubicBezTo>
                    <a:pt x="704646" y="41910"/>
                    <a:pt x="365002" y="45720"/>
                    <a:pt x="49530" y="50800"/>
                  </a:cubicBezTo>
                  <a:cubicBezTo>
                    <a:pt x="36830" y="50800"/>
                    <a:pt x="34290" y="53340"/>
                    <a:pt x="33020" y="80200"/>
                  </a:cubicBezTo>
                  <a:cubicBezTo>
                    <a:pt x="31750" y="165829"/>
                    <a:pt x="31750" y="251457"/>
                    <a:pt x="30480" y="337086"/>
                  </a:cubicBezTo>
                  <a:cubicBezTo>
                    <a:pt x="29210" y="479800"/>
                    <a:pt x="26670" y="617758"/>
                    <a:pt x="25400" y="760472"/>
                  </a:cubicBezTo>
                  <a:cubicBezTo>
                    <a:pt x="20320" y="912701"/>
                    <a:pt x="26670" y="4632792"/>
                    <a:pt x="29210" y="4785021"/>
                  </a:cubicBezTo>
                  <a:cubicBezTo>
                    <a:pt x="29210" y="4946764"/>
                    <a:pt x="29210" y="5113265"/>
                    <a:pt x="30480" y="5275007"/>
                  </a:cubicBezTo>
                  <a:cubicBezTo>
                    <a:pt x="30480" y="5393936"/>
                    <a:pt x="33020" y="5512865"/>
                    <a:pt x="33020" y="5631794"/>
                  </a:cubicBezTo>
                  <a:cubicBezTo>
                    <a:pt x="33020" y="5760237"/>
                    <a:pt x="33020" y="5888680"/>
                    <a:pt x="31750" y="6010462"/>
                  </a:cubicBezTo>
                  <a:cubicBezTo>
                    <a:pt x="31750" y="6014272"/>
                    <a:pt x="31750" y="6016812"/>
                    <a:pt x="31750" y="6020622"/>
                  </a:cubicBezTo>
                  <a:cubicBezTo>
                    <a:pt x="31750" y="6030782"/>
                    <a:pt x="35560" y="6034592"/>
                    <a:pt x="44450" y="6034592"/>
                  </a:cubicBezTo>
                  <a:cubicBezTo>
                    <a:pt x="105799" y="6034592"/>
                    <a:pt x="230932" y="6035862"/>
                    <a:pt x="347126" y="6035862"/>
                  </a:cubicBezTo>
                  <a:cubicBezTo>
                    <a:pt x="516948" y="6035862"/>
                    <a:pt x="695708" y="6033322"/>
                    <a:pt x="865531" y="6035862"/>
                  </a:cubicBezTo>
                  <a:cubicBezTo>
                    <a:pt x="1142609" y="6039672"/>
                    <a:pt x="1419687" y="6042212"/>
                    <a:pt x="1696766" y="6040942"/>
                  </a:cubicBezTo>
                  <a:cubicBezTo>
                    <a:pt x="1875526" y="6039672"/>
                    <a:pt x="2045348" y="6042212"/>
                    <a:pt x="2224109" y="6042212"/>
                  </a:cubicBezTo>
                  <a:cubicBezTo>
                    <a:pt x="2483311" y="6042212"/>
                    <a:pt x="2742513" y="6040942"/>
                    <a:pt x="3001716" y="6042212"/>
                  </a:cubicBezTo>
                  <a:cubicBezTo>
                    <a:pt x="3386050" y="6043482"/>
                    <a:pt x="7604793" y="6033322"/>
                    <a:pt x="7998065" y="6035862"/>
                  </a:cubicBezTo>
                  <a:cubicBezTo>
                    <a:pt x="8167888" y="6037132"/>
                    <a:pt x="8337710" y="6038402"/>
                    <a:pt x="8498594" y="6038402"/>
                  </a:cubicBezTo>
                  <a:cubicBezTo>
                    <a:pt x="8793549" y="6040942"/>
                    <a:pt x="9079565" y="6037132"/>
                    <a:pt x="9374519" y="6040942"/>
                  </a:cubicBezTo>
                  <a:cubicBezTo>
                    <a:pt x="9615846" y="6043482"/>
                    <a:pt x="9857172" y="6043482"/>
                    <a:pt x="10098498" y="6046022"/>
                  </a:cubicBezTo>
                  <a:cubicBezTo>
                    <a:pt x="10456019" y="6049832"/>
                    <a:pt x="10813539" y="6052372"/>
                    <a:pt x="11171060" y="6053642"/>
                  </a:cubicBezTo>
                  <a:cubicBezTo>
                    <a:pt x="11305130" y="6053642"/>
                    <a:pt x="11338935" y="6052372"/>
                    <a:pt x="11359256" y="6052372"/>
                  </a:cubicBezTo>
                  <a:close/>
                </a:path>
              </a:pathLst>
            </a:custGeom>
            <a:solidFill>
              <a:srgbClr val="303437"/>
            </a:solidFill>
          </p:spPr>
        </p:sp>
      </p:grpSp>
      <p:sp>
        <p:nvSpPr>
          <p:cNvPr id="23" name="TextBox 23"/>
          <p:cNvSpPr txBox="1"/>
          <p:nvPr/>
        </p:nvSpPr>
        <p:spPr>
          <a:xfrm>
            <a:off x="2580118" y="-17354"/>
            <a:ext cx="6870488" cy="553998"/>
          </a:xfrm>
          <a:prstGeom prst="rect">
            <a:avLst/>
          </a:prstGeom>
        </p:spPr>
        <p:txBody>
          <a:bodyPr lIns="0" tIns="0" rIns="0" bIns="0" rtlCol="0" anchor="t">
            <a:spAutoFit/>
          </a:bodyPr>
          <a:lstStyle/>
          <a:p>
            <a:pPr algn="ctr"/>
            <a:r>
              <a:rPr lang="vi-VN" sz="3600" b="1" dirty="0">
                <a:ln w="22225">
                  <a:solidFill>
                    <a:schemeClr val="accent2"/>
                  </a:solidFill>
                  <a:prstDash val="solid"/>
                </a:ln>
                <a:solidFill>
                  <a:srgbClr val="FF6931"/>
                </a:solidFill>
              </a:rPr>
              <a:t>LUYỆN TẬP</a:t>
            </a:r>
            <a:endParaRPr lang="en-US" sz="3600" b="1" dirty="0">
              <a:ln w="22225">
                <a:solidFill>
                  <a:schemeClr val="accent2"/>
                </a:solidFill>
                <a:prstDash val="solid"/>
              </a:ln>
              <a:solidFill>
                <a:srgbClr val="FF6931"/>
              </a:solidFill>
            </a:endParaRPr>
          </a:p>
        </p:txBody>
      </p:sp>
      <p:sp>
        <p:nvSpPr>
          <p:cNvPr id="6" name="Flowchart: Preparation 5"/>
          <p:cNvSpPr/>
          <p:nvPr/>
        </p:nvSpPr>
        <p:spPr>
          <a:xfrm>
            <a:off x="542925" y="609589"/>
            <a:ext cx="11115675" cy="2329554"/>
          </a:xfrm>
          <a:prstGeom prst="flowChartPreparation">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000" b="1" dirty="0">
                <a:solidFill>
                  <a:schemeClr val="tx1"/>
                </a:solidFill>
              </a:rPr>
              <a:t>Câu 3</a:t>
            </a:r>
            <a:r>
              <a:rPr lang="pt-BR" sz="2000" dirty="0">
                <a:solidFill>
                  <a:schemeClr val="tx1"/>
                </a:solidFill>
              </a:rPr>
              <a:t>. Những vùng bất ổn của vỏ Trái Đất thường nằm ở </a:t>
            </a:r>
            <a:endParaRPr lang="en-US" sz="2000" dirty="0">
              <a:solidFill>
                <a:schemeClr val="tx1"/>
              </a:solidFill>
            </a:endParaRPr>
          </a:p>
          <a:p>
            <a:r>
              <a:rPr lang="pt-BR" sz="2000" b="1" dirty="0">
                <a:solidFill>
                  <a:schemeClr val="tx1"/>
                </a:solidFill>
              </a:rPr>
              <a:t>A. </a:t>
            </a:r>
            <a:r>
              <a:rPr lang="pt-BR" sz="2000" dirty="0">
                <a:solidFill>
                  <a:schemeClr val="tx1"/>
                </a:solidFill>
              </a:rPr>
              <a:t>trung tâm các lục địa. 	</a:t>
            </a:r>
            <a:endParaRPr lang="en-US" sz="2000" dirty="0">
              <a:solidFill>
                <a:schemeClr val="tx1"/>
              </a:solidFill>
            </a:endParaRPr>
          </a:p>
          <a:p>
            <a:r>
              <a:rPr lang="pt-BR" sz="2000" b="1" dirty="0">
                <a:solidFill>
                  <a:schemeClr val="tx1"/>
                </a:solidFill>
              </a:rPr>
              <a:t>B. </a:t>
            </a:r>
            <a:r>
              <a:rPr lang="pt-BR" sz="2000" dirty="0">
                <a:solidFill>
                  <a:schemeClr val="tx1"/>
                </a:solidFill>
              </a:rPr>
              <a:t>ngoài khơi đại dương. </a:t>
            </a:r>
            <a:endParaRPr lang="en-US" sz="2000" dirty="0">
              <a:solidFill>
                <a:schemeClr val="tx1"/>
              </a:solidFill>
            </a:endParaRPr>
          </a:p>
          <a:p>
            <a:r>
              <a:rPr lang="pt-BR" sz="2000" b="1" dirty="0">
                <a:solidFill>
                  <a:schemeClr val="tx1"/>
                </a:solidFill>
              </a:rPr>
              <a:t>C. </a:t>
            </a:r>
            <a:r>
              <a:rPr lang="pt-BR" sz="2000" dirty="0">
                <a:solidFill>
                  <a:schemeClr val="tx1"/>
                </a:solidFill>
              </a:rPr>
              <a:t>trên các dãy núi cao. 		</a:t>
            </a:r>
            <a:endParaRPr lang="en-US" sz="2000" dirty="0">
              <a:solidFill>
                <a:schemeClr val="tx1"/>
              </a:solidFill>
            </a:endParaRPr>
          </a:p>
          <a:p>
            <a:r>
              <a:rPr lang="pt-BR" sz="2000" b="1" dirty="0">
                <a:solidFill>
                  <a:schemeClr val="tx1"/>
                </a:solidFill>
              </a:rPr>
              <a:t>D. </a:t>
            </a:r>
            <a:r>
              <a:rPr lang="pt-BR" sz="2000" dirty="0">
                <a:solidFill>
                  <a:schemeClr val="tx1"/>
                </a:solidFill>
              </a:rPr>
              <a:t>nơi tiếp xúc của các mảng kiến tạo. </a:t>
            </a:r>
            <a:endParaRPr lang="en-US" sz="2000" dirty="0">
              <a:solidFill>
                <a:schemeClr val="tx1"/>
              </a:solidFill>
              <a:effectLst/>
            </a:endParaRPr>
          </a:p>
        </p:txBody>
      </p:sp>
      <p:sp>
        <p:nvSpPr>
          <p:cNvPr id="5" name="Oval 4"/>
          <p:cNvSpPr/>
          <p:nvPr/>
        </p:nvSpPr>
        <p:spPr>
          <a:xfrm>
            <a:off x="2612571" y="2311615"/>
            <a:ext cx="457200" cy="2351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eparation 11"/>
          <p:cNvSpPr/>
          <p:nvPr/>
        </p:nvSpPr>
        <p:spPr>
          <a:xfrm>
            <a:off x="457524" y="3811693"/>
            <a:ext cx="11115675" cy="2329554"/>
          </a:xfrm>
          <a:prstGeom prst="flowChartPreparation">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000" b="1" dirty="0">
                <a:solidFill>
                  <a:schemeClr val="tx1"/>
                </a:solidFill>
              </a:rPr>
              <a:t>Câu 4</a:t>
            </a:r>
            <a:r>
              <a:rPr lang="pt-BR" sz="2000" dirty="0">
                <a:solidFill>
                  <a:schemeClr val="tx1"/>
                </a:solidFill>
              </a:rPr>
              <a:t>. Những vùng bất ổn của vỏ Trái Đất thường nằm ở vị trí</a:t>
            </a:r>
            <a:endParaRPr lang="en-US" sz="2000" dirty="0">
              <a:solidFill>
                <a:schemeClr val="tx1"/>
              </a:solidFill>
            </a:endParaRPr>
          </a:p>
          <a:p>
            <a:r>
              <a:rPr lang="pt-BR" sz="2000" b="1" dirty="0">
                <a:solidFill>
                  <a:schemeClr val="tx1"/>
                </a:solidFill>
              </a:rPr>
              <a:t>A. </a:t>
            </a:r>
            <a:r>
              <a:rPr lang="pt-BR" sz="2000" dirty="0">
                <a:solidFill>
                  <a:schemeClr val="tx1"/>
                </a:solidFill>
              </a:rPr>
              <a:t>trung tâm các lục địa. 	</a:t>
            </a:r>
            <a:endParaRPr lang="en-US" sz="2000" dirty="0">
              <a:solidFill>
                <a:schemeClr val="tx1"/>
              </a:solidFill>
            </a:endParaRPr>
          </a:p>
          <a:p>
            <a:r>
              <a:rPr lang="pt-BR" sz="2000" b="1" dirty="0">
                <a:solidFill>
                  <a:schemeClr val="tx1"/>
                </a:solidFill>
              </a:rPr>
              <a:t>B. </a:t>
            </a:r>
            <a:r>
              <a:rPr lang="pt-BR" sz="2000" dirty="0">
                <a:solidFill>
                  <a:schemeClr val="tx1"/>
                </a:solidFill>
              </a:rPr>
              <a:t>nơi tiếp xúc giữa các mảng kiến tạo. </a:t>
            </a:r>
            <a:endParaRPr lang="en-US" sz="2000" dirty="0">
              <a:solidFill>
                <a:schemeClr val="tx1"/>
              </a:solidFill>
            </a:endParaRPr>
          </a:p>
          <a:p>
            <a:r>
              <a:rPr lang="pt-BR" sz="2000" b="1" dirty="0">
                <a:solidFill>
                  <a:schemeClr val="tx1"/>
                </a:solidFill>
              </a:rPr>
              <a:t>C. </a:t>
            </a:r>
            <a:r>
              <a:rPr lang="pt-BR" sz="2000" dirty="0">
                <a:solidFill>
                  <a:schemeClr val="tx1"/>
                </a:solidFill>
              </a:rPr>
              <a:t>ngoài khơi đại dương. 		</a:t>
            </a:r>
            <a:endParaRPr lang="en-US" sz="2000" dirty="0">
              <a:solidFill>
                <a:schemeClr val="tx1"/>
              </a:solidFill>
            </a:endParaRPr>
          </a:p>
          <a:p>
            <a:r>
              <a:rPr lang="pt-BR" sz="2000" b="1" dirty="0">
                <a:solidFill>
                  <a:schemeClr val="tx1"/>
                </a:solidFill>
              </a:rPr>
              <a:t>D. </a:t>
            </a:r>
            <a:r>
              <a:rPr lang="pt-BR" sz="2000" dirty="0">
                <a:solidFill>
                  <a:schemeClr val="tx1"/>
                </a:solidFill>
              </a:rPr>
              <a:t>trên các dãy núi cao. </a:t>
            </a:r>
            <a:endParaRPr lang="en-US" sz="2000" dirty="0">
              <a:solidFill>
                <a:schemeClr val="tx1"/>
              </a:solidFill>
              <a:effectLst/>
            </a:endParaRPr>
          </a:p>
        </p:txBody>
      </p:sp>
      <p:sp>
        <p:nvSpPr>
          <p:cNvPr id="8" name="Oval 7"/>
          <p:cNvSpPr/>
          <p:nvPr/>
        </p:nvSpPr>
        <p:spPr>
          <a:xfrm>
            <a:off x="2580118" y="4826247"/>
            <a:ext cx="489653"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79755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ircle(in)">
                                      <p:cBhvr>
                                        <p:cTn id="17" dur="2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ircle(in)">
                                      <p:cBhvr>
                                        <p:cTn id="22" dur="20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ircle(in)">
                                      <p:cBhvr>
                                        <p:cTn id="27" dur="20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circle(in)">
                                      <p:cBhvr>
                                        <p:cTn id="32" dur="20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circle(in)">
                                      <p:cBhvr>
                                        <p:cTn id="47" dur="20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2">
                                            <p:txEl>
                                              <p:pRg st="1" end="1"/>
                                            </p:txEl>
                                          </p:spTgt>
                                        </p:tgtEl>
                                        <p:attrNameLst>
                                          <p:attrName>style.visibility</p:attrName>
                                        </p:attrNameLst>
                                      </p:cBhvr>
                                      <p:to>
                                        <p:strVal val="visible"/>
                                      </p:to>
                                    </p:set>
                                    <p:animEffect transition="in" filter="circle(in)">
                                      <p:cBhvr>
                                        <p:cTn id="52" dur="2000"/>
                                        <p:tgtEl>
                                          <p:spTgt spid="12">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2">
                                            <p:txEl>
                                              <p:pRg st="2" end="2"/>
                                            </p:txEl>
                                          </p:spTgt>
                                        </p:tgtEl>
                                        <p:attrNameLst>
                                          <p:attrName>style.visibility</p:attrName>
                                        </p:attrNameLst>
                                      </p:cBhvr>
                                      <p:to>
                                        <p:strVal val="visible"/>
                                      </p:to>
                                    </p:set>
                                    <p:animEffect transition="in" filter="circle(in)">
                                      <p:cBhvr>
                                        <p:cTn id="57" dur="2000"/>
                                        <p:tgtEl>
                                          <p:spTgt spid="12">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2">
                                            <p:txEl>
                                              <p:pRg st="3" end="3"/>
                                            </p:txEl>
                                          </p:spTgt>
                                        </p:tgtEl>
                                        <p:attrNameLst>
                                          <p:attrName>style.visibility</p:attrName>
                                        </p:attrNameLst>
                                      </p:cBhvr>
                                      <p:to>
                                        <p:strVal val="visible"/>
                                      </p:to>
                                    </p:set>
                                    <p:animEffect transition="in" filter="circle(in)">
                                      <p:cBhvr>
                                        <p:cTn id="62" dur="2000"/>
                                        <p:tgtEl>
                                          <p:spTgt spid="12">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12">
                                            <p:txEl>
                                              <p:pRg st="4" end="4"/>
                                            </p:txEl>
                                          </p:spTgt>
                                        </p:tgtEl>
                                        <p:attrNameLst>
                                          <p:attrName>style.visibility</p:attrName>
                                        </p:attrNameLst>
                                      </p:cBhvr>
                                      <p:to>
                                        <p:strVal val="visible"/>
                                      </p:to>
                                    </p:set>
                                    <p:animEffect transition="in" filter="circle(in)">
                                      <p:cBhvr>
                                        <p:cTn id="67" dur="2000"/>
                                        <p:tgtEl>
                                          <p:spTgt spid="12">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circle(in)">
                                      <p:cBhvr>
                                        <p:cTn id="7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1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3879"/>
            <a:ext cx="12192000" cy="6325006"/>
            <a:chOff x="0" y="0"/>
            <a:chExt cx="11377035" cy="6071422"/>
          </a:xfrm>
        </p:grpSpPr>
        <p:sp>
          <p:nvSpPr>
            <p:cNvPr id="3" name="Freeform 3"/>
            <p:cNvSpPr/>
            <p:nvPr/>
          </p:nvSpPr>
          <p:spPr>
            <a:xfrm>
              <a:off x="10160" y="16510"/>
              <a:ext cx="11354175" cy="6043482"/>
            </a:xfrm>
            <a:custGeom>
              <a:avLst/>
              <a:gdLst/>
              <a:ahLst/>
              <a:cxnLst/>
              <a:rect l="l" t="t" r="r" b="b"/>
              <a:pathLst>
                <a:path w="11354175" h="6043482">
                  <a:moveTo>
                    <a:pt x="11354175" y="6043482"/>
                  </a:moveTo>
                  <a:lnTo>
                    <a:pt x="0" y="6035862"/>
                  </a:lnTo>
                  <a:lnTo>
                    <a:pt x="0" y="2109265"/>
                  </a:lnTo>
                  <a:lnTo>
                    <a:pt x="17780" y="19050"/>
                  </a:lnTo>
                  <a:lnTo>
                    <a:pt x="5660212" y="0"/>
                  </a:lnTo>
                  <a:lnTo>
                    <a:pt x="11335125" y="5080"/>
                  </a:lnTo>
                  <a:close/>
                </a:path>
              </a:pathLst>
            </a:custGeom>
            <a:solidFill>
              <a:srgbClr val="C0F0F7"/>
            </a:solidFill>
          </p:spPr>
        </p:sp>
        <p:sp>
          <p:nvSpPr>
            <p:cNvPr id="4" name="Freeform 4"/>
            <p:cNvSpPr/>
            <p:nvPr/>
          </p:nvSpPr>
          <p:spPr>
            <a:xfrm>
              <a:off x="-3810" y="0"/>
              <a:ext cx="11383385" cy="6070152"/>
            </a:xfrm>
            <a:custGeom>
              <a:avLst/>
              <a:gdLst/>
              <a:ahLst/>
              <a:cxnLst/>
              <a:rect l="l" t="t" r="r" b="b"/>
              <a:pathLst>
                <a:path w="11383385" h="6070152">
                  <a:moveTo>
                    <a:pt x="11349095" y="21590"/>
                  </a:moveTo>
                  <a:cubicBezTo>
                    <a:pt x="11350365" y="34290"/>
                    <a:pt x="11350365" y="44450"/>
                    <a:pt x="11351635" y="54610"/>
                  </a:cubicBezTo>
                  <a:cubicBezTo>
                    <a:pt x="11354175" y="156314"/>
                    <a:pt x="11355445" y="289514"/>
                    <a:pt x="11357985" y="417957"/>
                  </a:cubicBezTo>
                  <a:cubicBezTo>
                    <a:pt x="11357985" y="603486"/>
                    <a:pt x="11370685" y="4261735"/>
                    <a:pt x="11377035" y="4447263"/>
                  </a:cubicBezTo>
                  <a:cubicBezTo>
                    <a:pt x="11383385" y="4727935"/>
                    <a:pt x="11379575" y="5013364"/>
                    <a:pt x="11379575" y="5294036"/>
                  </a:cubicBezTo>
                  <a:cubicBezTo>
                    <a:pt x="11379575" y="5541408"/>
                    <a:pt x="11380845" y="5769751"/>
                    <a:pt x="11382115" y="6009192"/>
                  </a:cubicBezTo>
                  <a:cubicBezTo>
                    <a:pt x="11382115" y="6030782"/>
                    <a:pt x="11382115" y="6044752"/>
                    <a:pt x="11382115" y="6068882"/>
                  </a:cubicBezTo>
                  <a:cubicBezTo>
                    <a:pt x="11359256" y="6068882"/>
                    <a:pt x="11338935" y="6070152"/>
                    <a:pt x="11287254" y="6068882"/>
                  </a:cubicBezTo>
                  <a:cubicBezTo>
                    <a:pt x="10706283" y="6063802"/>
                    <a:pt x="10116374" y="6070152"/>
                    <a:pt x="9535403" y="6065072"/>
                  </a:cubicBezTo>
                  <a:cubicBezTo>
                    <a:pt x="9186821" y="6061262"/>
                    <a:pt x="8847176" y="6063802"/>
                    <a:pt x="8498594" y="6061262"/>
                  </a:cubicBezTo>
                  <a:cubicBezTo>
                    <a:pt x="8337710" y="6059992"/>
                    <a:pt x="8176825" y="6058722"/>
                    <a:pt x="8015941" y="6057452"/>
                  </a:cubicBezTo>
                  <a:cubicBezTo>
                    <a:pt x="7917623" y="6057452"/>
                    <a:pt x="7828242" y="6058722"/>
                    <a:pt x="7729924" y="6058722"/>
                  </a:cubicBezTo>
                  <a:cubicBezTo>
                    <a:pt x="7479660" y="6057452"/>
                    <a:pt x="6791433" y="6058722"/>
                    <a:pt x="6541169" y="6057452"/>
                  </a:cubicBezTo>
                  <a:cubicBezTo>
                    <a:pt x="6362409" y="6056182"/>
                    <a:pt x="2787203" y="6065072"/>
                    <a:pt x="2608443" y="6063802"/>
                  </a:cubicBezTo>
                  <a:cubicBezTo>
                    <a:pt x="2563753" y="6063802"/>
                    <a:pt x="2510125" y="6065072"/>
                    <a:pt x="2465435" y="6065072"/>
                  </a:cubicBezTo>
                  <a:cubicBezTo>
                    <a:pt x="2358179" y="6065072"/>
                    <a:pt x="2259860" y="6066342"/>
                    <a:pt x="2152604" y="6066342"/>
                  </a:cubicBezTo>
                  <a:cubicBezTo>
                    <a:pt x="1884464" y="6066342"/>
                    <a:pt x="1625262" y="6065072"/>
                    <a:pt x="1357121" y="6063802"/>
                  </a:cubicBezTo>
                  <a:cubicBezTo>
                    <a:pt x="1196237" y="6062532"/>
                    <a:pt x="1035353" y="6061262"/>
                    <a:pt x="883407" y="6059992"/>
                  </a:cubicBezTo>
                  <a:cubicBezTo>
                    <a:pt x="597390" y="6058722"/>
                    <a:pt x="311374" y="6057452"/>
                    <a:pt x="48260" y="6057452"/>
                  </a:cubicBezTo>
                  <a:cubicBezTo>
                    <a:pt x="38100" y="6057452"/>
                    <a:pt x="29210" y="6057452"/>
                    <a:pt x="19050" y="6056182"/>
                  </a:cubicBezTo>
                  <a:cubicBezTo>
                    <a:pt x="10160" y="6054912"/>
                    <a:pt x="5080" y="6048562"/>
                    <a:pt x="7620" y="6039672"/>
                  </a:cubicBezTo>
                  <a:cubicBezTo>
                    <a:pt x="16510" y="6007608"/>
                    <a:pt x="12700" y="5888680"/>
                    <a:pt x="11430" y="5764994"/>
                  </a:cubicBezTo>
                  <a:cubicBezTo>
                    <a:pt x="10160" y="5512865"/>
                    <a:pt x="6350" y="5265493"/>
                    <a:pt x="7620" y="5013364"/>
                  </a:cubicBezTo>
                  <a:cubicBezTo>
                    <a:pt x="5080" y="4699392"/>
                    <a:pt x="0" y="812801"/>
                    <a:pt x="7620" y="494072"/>
                  </a:cubicBezTo>
                  <a:cubicBezTo>
                    <a:pt x="8890" y="432229"/>
                    <a:pt x="7620" y="365629"/>
                    <a:pt x="8890" y="303786"/>
                  </a:cubicBezTo>
                  <a:cubicBezTo>
                    <a:pt x="10160" y="203886"/>
                    <a:pt x="12700" y="94471"/>
                    <a:pt x="13970" y="44450"/>
                  </a:cubicBezTo>
                  <a:cubicBezTo>
                    <a:pt x="13970" y="41910"/>
                    <a:pt x="15240" y="39370"/>
                    <a:pt x="16510" y="38100"/>
                  </a:cubicBezTo>
                  <a:cubicBezTo>
                    <a:pt x="38100" y="35560"/>
                    <a:pt x="87923" y="30480"/>
                    <a:pt x="230932" y="29210"/>
                  </a:cubicBezTo>
                  <a:cubicBezTo>
                    <a:pt x="472258" y="25400"/>
                    <a:pt x="713584" y="22860"/>
                    <a:pt x="963849" y="20320"/>
                  </a:cubicBezTo>
                  <a:cubicBezTo>
                    <a:pt x="1133671" y="17780"/>
                    <a:pt x="1303493" y="16510"/>
                    <a:pt x="1464377" y="13970"/>
                  </a:cubicBezTo>
                  <a:cubicBezTo>
                    <a:pt x="1625262" y="11430"/>
                    <a:pt x="1795084" y="8890"/>
                    <a:pt x="1955968" y="8890"/>
                  </a:cubicBezTo>
                  <a:cubicBezTo>
                    <a:pt x="2134728" y="7620"/>
                    <a:pt x="2313489" y="10160"/>
                    <a:pt x="2492249" y="8890"/>
                  </a:cubicBezTo>
                  <a:cubicBezTo>
                    <a:pt x="2715699" y="8890"/>
                    <a:pt x="6764619" y="6350"/>
                    <a:pt x="6988070" y="5080"/>
                  </a:cubicBezTo>
                  <a:cubicBezTo>
                    <a:pt x="7202582" y="3810"/>
                    <a:pt x="7417094" y="2540"/>
                    <a:pt x="7640545" y="2540"/>
                  </a:cubicBezTo>
                  <a:cubicBezTo>
                    <a:pt x="8007003" y="1270"/>
                    <a:pt x="8364524" y="0"/>
                    <a:pt x="8730982" y="0"/>
                  </a:cubicBezTo>
                  <a:cubicBezTo>
                    <a:pt x="8882928" y="0"/>
                    <a:pt x="9043812" y="2540"/>
                    <a:pt x="9195759" y="2540"/>
                  </a:cubicBezTo>
                  <a:cubicBezTo>
                    <a:pt x="9615846" y="3810"/>
                    <a:pt x="10044870" y="5080"/>
                    <a:pt x="10464957" y="7620"/>
                  </a:cubicBezTo>
                  <a:cubicBezTo>
                    <a:pt x="10688407" y="8890"/>
                    <a:pt x="10911857" y="12700"/>
                    <a:pt x="11135307" y="16510"/>
                  </a:cubicBezTo>
                  <a:cubicBezTo>
                    <a:pt x="11188936" y="16510"/>
                    <a:pt x="11242564" y="16510"/>
                    <a:pt x="11287254" y="16510"/>
                  </a:cubicBezTo>
                  <a:cubicBezTo>
                    <a:pt x="11330045" y="17780"/>
                    <a:pt x="11338935" y="20320"/>
                    <a:pt x="11349095" y="21590"/>
                  </a:cubicBezTo>
                  <a:close/>
                  <a:moveTo>
                    <a:pt x="11359256" y="6052372"/>
                  </a:moveTo>
                  <a:cubicBezTo>
                    <a:pt x="11360525" y="6035862"/>
                    <a:pt x="11361795" y="6023162"/>
                    <a:pt x="11361795" y="6010462"/>
                  </a:cubicBezTo>
                  <a:cubicBezTo>
                    <a:pt x="11360525" y="5745966"/>
                    <a:pt x="11359256" y="5493836"/>
                    <a:pt x="11359256" y="5222679"/>
                  </a:cubicBezTo>
                  <a:cubicBezTo>
                    <a:pt x="11359256" y="5098993"/>
                    <a:pt x="11361795" y="4975307"/>
                    <a:pt x="11360525" y="4851621"/>
                  </a:cubicBezTo>
                  <a:cubicBezTo>
                    <a:pt x="11360525" y="4737450"/>
                    <a:pt x="11359256" y="4618521"/>
                    <a:pt x="11357985" y="4504349"/>
                  </a:cubicBezTo>
                  <a:cubicBezTo>
                    <a:pt x="11352906" y="4328335"/>
                    <a:pt x="11341475" y="684358"/>
                    <a:pt x="11341475" y="508343"/>
                  </a:cubicBezTo>
                  <a:cubicBezTo>
                    <a:pt x="11338935" y="360872"/>
                    <a:pt x="11336395" y="208643"/>
                    <a:pt x="11333856" y="63500"/>
                  </a:cubicBezTo>
                  <a:cubicBezTo>
                    <a:pt x="11332585" y="44450"/>
                    <a:pt x="11331315" y="43180"/>
                    <a:pt x="11260440" y="41910"/>
                  </a:cubicBezTo>
                  <a:cubicBezTo>
                    <a:pt x="11233626" y="41910"/>
                    <a:pt x="11215750" y="41910"/>
                    <a:pt x="11188936" y="40640"/>
                  </a:cubicBezTo>
                  <a:cubicBezTo>
                    <a:pt x="10965486" y="36830"/>
                    <a:pt x="10733098" y="31750"/>
                    <a:pt x="10509647" y="30480"/>
                  </a:cubicBezTo>
                  <a:cubicBezTo>
                    <a:pt x="9964428" y="26670"/>
                    <a:pt x="9410271" y="25400"/>
                    <a:pt x="8865053" y="22860"/>
                  </a:cubicBezTo>
                  <a:cubicBezTo>
                    <a:pt x="8784610" y="22860"/>
                    <a:pt x="8695231" y="22860"/>
                    <a:pt x="8614788" y="22860"/>
                  </a:cubicBezTo>
                  <a:cubicBezTo>
                    <a:pt x="8480718" y="22860"/>
                    <a:pt x="8346648" y="22860"/>
                    <a:pt x="8221515" y="22860"/>
                  </a:cubicBezTo>
                  <a:cubicBezTo>
                    <a:pt x="7935500" y="22860"/>
                    <a:pt x="7649483" y="22860"/>
                    <a:pt x="7372404" y="24130"/>
                  </a:cubicBezTo>
                  <a:cubicBezTo>
                    <a:pt x="7131078" y="25400"/>
                    <a:pt x="3064282" y="29210"/>
                    <a:pt x="2822956" y="29210"/>
                  </a:cubicBezTo>
                  <a:cubicBezTo>
                    <a:pt x="2429683" y="29210"/>
                    <a:pt x="2036411" y="26670"/>
                    <a:pt x="1643138" y="33020"/>
                  </a:cubicBezTo>
                  <a:cubicBezTo>
                    <a:pt x="1437563" y="36830"/>
                    <a:pt x="1240927" y="36830"/>
                    <a:pt x="1044291" y="38100"/>
                  </a:cubicBezTo>
                  <a:cubicBezTo>
                    <a:pt x="704646" y="41910"/>
                    <a:pt x="365002" y="45720"/>
                    <a:pt x="49530" y="50800"/>
                  </a:cubicBezTo>
                  <a:cubicBezTo>
                    <a:pt x="36830" y="50800"/>
                    <a:pt x="34290" y="53340"/>
                    <a:pt x="33020" y="80200"/>
                  </a:cubicBezTo>
                  <a:cubicBezTo>
                    <a:pt x="31750" y="165829"/>
                    <a:pt x="31750" y="251457"/>
                    <a:pt x="30480" y="337086"/>
                  </a:cubicBezTo>
                  <a:cubicBezTo>
                    <a:pt x="29210" y="479800"/>
                    <a:pt x="26670" y="617758"/>
                    <a:pt x="25400" y="760472"/>
                  </a:cubicBezTo>
                  <a:cubicBezTo>
                    <a:pt x="20320" y="912701"/>
                    <a:pt x="26670" y="4632792"/>
                    <a:pt x="29210" y="4785021"/>
                  </a:cubicBezTo>
                  <a:cubicBezTo>
                    <a:pt x="29210" y="4946764"/>
                    <a:pt x="29210" y="5113265"/>
                    <a:pt x="30480" y="5275007"/>
                  </a:cubicBezTo>
                  <a:cubicBezTo>
                    <a:pt x="30480" y="5393936"/>
                    <a:pt x="33020" y="5512865"/>
                    <a:pt x="33020" y="5631794"/>
                  </a:cubicBezTo>
                  <a:cubicBezTo>
                    <a:pt x="33020" y="5760237"/>
                    <a:pt x="33020" y="5888680"/>
                    <a:pt x="31750" y="6010462"/>
                  </a:cubicBezTo>
                  <a:cubicBezTo>
                    <a:pt x="31750" y="6014272"/>
                    <a:pt x="31750" y="6016812"/>
                    <a:pt x="31750" y="6020622"/>
                  </a:cubicBezTo>
                  <a:cubicBezTo>
                    <a:pt x="31750" y="6030782"/>
                    <a:pt x="35560" y="6034592"/>
                    <a:pt x="44450" y="6034592"/>
                  </a:cubicBezTo>
                  <a:cubicBezTo>
                    <a:pt x="105799" y="6034592"/>
                    <a:pt x="230932" y="6035862"/>
                    <a:pt x="347126" y="6035862"/>
                  </a:cubicBezTo>
                  <a:cubicBezTo>
                    <a:pt x="516948" y="6035862"/>
                    <a:pt x="695708" y="6033322"/>
                    <a:pt x="865531" y="6035862"/>
                  </a:cubicBezTo>
                  <a:cubicBezTo>
                    <a:pt x="1142609" y="6039672"/>
                    <a:pt x="1419687" y="6042212"/>
                    <a:pt x="1696766" y="6040942"/>
                  </a:cubicBezTo>
                  <a:cubicBezTo>
                    <a:pt x="1875526" y="6039672"/>
                    <a:pt x="2045348" y="6042212"/>
                    <a:pt x="2224109" y="6042212"/>
                  </a:cubicBezTo>
                  <a:cubicBezTo>
                    <a:pt x="2483311" y="6042212"/>
                    <a:pt x="2742513" y="6040942"/>
                    <a:pt x="3001716" y="6042212"/>
                  </a:cubicBezTo>
                  <a:cubicBezTo>
                    <a:pt x="3386050" y="6043482"/>
                    <a:pt x="7604793" y="6033322"/>
                    <a:pt x="7998065" y="6035862"/>
                  </a:cubicBezTo>
                  <a:cubicBezTo>
                    <a:pt x="8167888" y="6037132"/>
                    <a:pt x="8337710" y="6038402"/>
                    <a:pt x="8498594" y="6038402"/>
                  </a:cubicBezTo>
                  <a:cubicBezTo>
                    <a:pt x="8793549" y="6040942"/>
                    <a:pt x="9079565" y="6037132"/>
                    <a:pt x="9374519" y="6040942"/>
                  </a:cubicBezTo>
                  <a:cubicBezTo>
                    <a:pt x="9615846" y="6043482"/>
                    <a:pt x="9857172" y="6043482"/>
                    <a:pt x="10098498" y="6046022"/>
                  </a:cubicBezTo>
                  <a:cubicBezTo>
                    <a:pt x="10456019" y="6049832"/>
                    <a:pt x="10813539" y="6052372"/>
                    <a:pt x="11171060" y="6053642"/>
                  </a:cubicBezTo>
                  <a:cubicBezTo>
                    <a:pt x="11305130" y="6053642"/>
                    <a:pt x="11338935" y="6052372"/>
                    <a:pt x="11359256" y="6052372"/>
                  </a:cubicBezTo>
                  <a:close/>
                </a:path>
              </a:pathLst>
            </a:custGeom>
            <a:solidFill>
              <a:srgbClr val="303437"/>
            </a:solidFill>
          </p:spPr>
        </p:sp>
      </p:grpSp>
      <p:sp>
        <p:nvSpPr>
          <p:cNvPr id="23" name="TextBox 23"/>
          <p:cNvSpPr txBox="1"/>
          <p:nvPr/>
        </p:nvSpPr>
        <p:spPr>
          <a:xfrm>
            <a:off x="2580118" y="-17354"/>
            <a:ext cx="6870488" cy="553998"/>
          </a:xfrm>
          <a:prstGeom prst="rect">
            <a:avLst/>
          </a:prstGeom>
        </p:spPr>
        <p:txBody>
          <a:bodyPr lIns="0" tIns="0" rIns="0" bIns="0" rtlCol="0" anchor="t">
            <a:spAutoFit/>
          </a:bodyPr>
          <a:lstStyle/>
          <a:p>
            <a:pPr algn="ctr"/>
            <a:r>
              <a:rPr lang="vi-VN" sz="3600" b="1" dirty="0">
                <a:ln w="22225">
                  <a:solidFill>
                    <a:schemeClr val="accent2"/>
                  </a:solidFill>
                  <a:prstDash val="solid"/>
                </a:ln>
                <a:solidFill>
                  <a:srgbClr val="FF6931"/>
                </a:solidFill>
              </a:rPr>
              <a:t>LUYỆN TẬP</a:t>
            </a:r>
            <a:endParaRPr lang="en-US" sz="3600" b="1" dirty="0">
              <a:ln w="22225">
                <a:solidFill>
                  <a:schemeClr val="accent2"/>
                </a:solidFill>
                <a:prstDash val="solid"/>
              </a:ln>
              <a:solidFill>
                <a:srgbClr val="FF6931"/>
              </a:solidFill>
            </a:endParaRPr>
          </a:p>
        </p:txBody>
      </p:sp>
      <p:sp>
        <p:nvSpPr>
          <p:cNvPr id="6" name="Flowchart: Preparation 5"/>
          <p:cNvSpPr/>
          <p:nvPr/>
        </p:nvSpPr>
        <p:spPr>
          <a:xfrm>
            <a:off x="91848" y="818595"/>
            <a:ext cx="11115675" cy="2329554"/>
          </a:xfrm>
          <a:prstGeom prst="flowChartPreparation">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tx1"/>
                </a:solidFill>
              </a:rPr>
              <a:t>Câu</a:t>
            </a:r>
            <a:r>
              <a:rPr lang="en-US" sz="2000" b="1" dirty="0">
                <a:solidFill>
                  <a:schemeClr val="tx1"/>
                </a:solidFill>
              </a:rPr>
              <a:t> 5</a:t>
            </a:r>
            <a:r>
              <a:rPr lang="vi-VN" sz="2000" b="1" dirty="0">
                <a:solidFill>
                  <a:schemeClr val="tx1"/>
                </a:solidFill>
              </a:rPr>
              <a:t>. </a:t>
            </a:r>
            <a:r>
              <a:rPr lang="en-US" sz="2000" dirty="0" err="1">
                <a:solidFill>
                  <a:schemeClr val="tx1"/>
                </a:solidFill>
              </a:rPr>
              <a:t>Số</a:t>
            </a:r>
            <a:r>
              <a:rPr lang="vi-VN" sz="2000" dirty="0">
                <a:solidFill>
                  <a:schemeClr val="tx1"/>
                </a:solidFill>
              </a:rPr>
              <a:t>ng núi ngầm dưới đáy Đại Tây Dương là kết quả của vận động</a:t>
            </a:r>
            <a:endParaRPr lang="en-US" sz="2000" dirty="0">
              <a:solidFill>
                <a:schemeClr val="tx1"/>
              </a:solidFill>
            </a:endParaRPr>
          </a:p>
          <a:p>
            <a:r>
              <a:rPr lang="vi-VN" sz="2000" b="1" dirty="0">
                <a:solidFill>
                  <a:schemeClr val="tx1"/>
                </a:solidFill>
              </a:rPr>
              <a:t>A. </a:t>
            </a:r>
            <a:r>
              <a:rPr lang="vi-VN" sz="2000" dirty="0">
                <a:solidFill>
                  <a:schemeClr val="tx1"/>
                </a:solidFill>
              </a:rPr>
              <a:t>tách dãn</a:t>
            </a:r>
            <a:r>
              <a:rPr lang="en-US" sz="2000" dirty="0">
                <a:solidFill>
                  <a:schemeClr val="tx1"/>
                </a:solidFill>
              </a:rPr>
              <a:t> </a:t>
            </a:r>
            <a:r>
              <a:rPr lang="en-US" sz="2000" dirty="0" err="1">
                <a:solidFill>
                  <a:schemeClr val="tx1"/>
                </a:solidFill>
              </a:rPr>
              <a:t>giữa</a:t>
            </a:r>
            <a:r>
              <a:rPr lang="vi-VN" sz="2000" dirty="0">
                <a:solidFill>
                  <a:schemeClr val="tx1"/>
                </a:solidFill>
              </a:rPr>
              <a:t> mảng Bắc Mỹ và</a:t>
            </a:r>
            <a:r>
              <a:rPr lang="en-US" sz="2000" dirty="0">
                <a:solidFill>
                  <a:schemeClr val="tx1"/>
                </a:solidFill>
              </a:rPr>
              <a:t> </a:t>
            </a:r>
            <a:r>
              <a:rPr lang="en-US" sz="2000" dirty="0" err="1">
                <a:solidFill>
                  <a:schemeClr val="tx1"/>
                </a:solidFill>
              </a:rPr>
              <a:t>mảng</a:t>
            </a:r>
            <a:r>
              <a:rPr lang="vi-VN" sz="2000" dirty="0">
                <a:solidFill>
                  <a:schemeClr val="tx1"/>
                </a:solidFill>
              </a:rPr>
              <a:t> Âu </a:t>
            </a:r>
            <a:r>
              <a:rPr lang="en-US" sz="2000" dirty="0">
                <a:solidFill>
                  <a:schemeClr val="tx1"/>
                </a:solidFill>
              </a:rPr>
              <a:t>- </a:t>
            </a:r>
            <a:r>
              <a:rPr lang="vi-VN" sz="2000" dirty="0">
                <a:solidFill>
                  <a:schemeClr val="tx1"/>
                </a:solidFill>
              </a:rPr>
              <a:t>Á. 	</a:t>
            </a:r>
            <a:endParaRPr lang="en-US" sz="2000" dirty="0">
              <a:solidFill>
                <a:schemeClr val="tx1"/>
              </a:solidFill>
            </a:endParaRPr>
          </a:p>
          <a:p>
            <a:r>
              <a:rPr lang="vi-VN" sz="2000" b="1" dirty="0">
                <a:solidFill>
                  <a:schemeClr val="tx1"/>
                </a:solidFill>
              </a:rPr>
              <a:t>B. </a:t>
            </a:r>
            <a:r>
              <a:rPr lang="en-US" sz="2000" dirty="0">
                <a:solidFill>
                  <a:schemeClr val="tx1"/>
                </a:solidFill>
              </a:rPr>
              <a:t>d</a:t>
            </a:r>
            <a:r>
              <a:rPr lang="vi-VN" sz="2000" dirty="0">
                <a:solidFill>
                  <a:schemeClr val="tx1"/>
                </a:solidFill>
              </a:rPr>
              <a:t>ồn ép </a:t>
            </a:r>
            <a:r>
              <a:rPr lang="en-US" sz="2000" dirty="0" err="1">
                <a:solidFill>
                  <a:schemeClr val="tx1"/>
                </a:solidFill>
              </a:rPr>
              <a:t>giữa</a:t>
            </a:r>
            <a:r>
              <a:rPr lang="en-US" sz="2000" dirty="0">
                <a:solidFill>
                  <a:schemeClr val="tx1"/>
                </a:solidFill>
              </a:rPr>
              <a:t> </a:t>
            </a:r>
            <a:r>
              <a:rPr lang="vi-VN" sz="2000" dirty="0">
                <a:solidFill>
                  <a:schemeClr val="tx1"/>
                </a:solidFill>
              </a:rPr>
              <a:t>mảng Bắc Mỹ và</a:t>
            </a:r>
            <a:r>
              <a:rPr lang="en-US" sz="2000" dirty="0">
                <a:solidFill>
                  <a:schemeClr val="tx1"/>
                </a:solidFill>
              </a:rPr>
              <a:t> </a:t>
            </a:r>
            <a:r>
              <a:rPr lang="en-US" sz="2000" dirty="0" err="1">
                <a:solidFill>
                  <a:schemeClr val="tx1"/>
                </a:solidFill>
              </a:rPr>
              <a:t>mảng</a:t>
            </a:r>
            <a:r>
              <a:rPr lang="vi-VN" sz="2000" dirty="0">
                <a:solidFill>
                  <a:schemeClr val="tx1"/>
                </a:solidFill>
              </a:rPr>
              <a:t> Âu - Á</a:t>
            </a:r>
            <a:r>
              <a:rPr lang="en-US" sz="2000" dirty="0">
                <a:solidFill>
                  <a:schemeClr val="tx1"/>
                </a:solidFill>
              </a:rPr>
              <a:t>. </a:t>
            </a:r>
          </a:p>
          <a:p>
            <a:r>
              <a:rPr lang="vi-VN" sz="2000" b="1" dirty="0">
                <a:solidFill>
                  <a:schemeClr val="tx1"/>
                </a:solidFill>
              </a:rPr>
              <a:t>C. </a:t>
            </a:r>
            <a:r>
              <a:rPr lang="vi-VN" sz="2000" dirty="0">
                <a:solidFill>
                  <a:schemeClr val="tx1"/>
                </a:solidFill>
              </a:rPr>
              <a:t>tách dãn</a:t>
            </a:r>
            <a:r>
              <a:rPr lang="en-US" sz="2000" dirty="0">
                <a:solidFill>
                  <a:schemeClr val="tx1"/>
                </a:solidFill>
              </a:rPr>
              <a:t> </a:t>
            </a:r>
            <a:r>
              <a:rPr lang="en-US" sz="2000" dirty="0" err="1">
                <a:solidFill>
                  <a:schemeClr val="tx1"/>
                </a:solidFill>
              </a:rPr>
              <a:t>giữa</a:t>
            </a:r>
            <a:r>
              <a:rPr lang="vi-VN" sz="2000" dirty="0">
                <a:solidFill>
                  <a:schemeClr val="tx1"/>
                </a:solidFill>
              </a:rPr>
              <a:t> mảng Ấn Độ và </a:t>
            </a:r>
            <a:r>
              <a:rPr lang="en-US" sz="2000" dirty="0" err="1">
                <a:solidFill>
                  <a:schemeClr val="tx1"/>
                </a:solidFill>
              </a:rPr>
              <a:t>mảng</a:t>
            </a:r>
            <a:r>
              <a:rPr lang="en-US" sz="2000" dirty="0">
                <a:solidFill>
                  <a:schemeClr val="tx1"/>
                </a:solidFill>
              </a:rPr>
              <a:t> </a:t>
            </a:r>
            <a:r>
              <a:rPr lang="vi-VN" sz="2000" dirty="0">
                <a:solidFill>
                  <a:schemeClr val="tx1"/>
                </a:solidFill>
              </a:rPr>
              <a:t>Âu - Á</a:t>
            </a:r>
            <a:r>
              <a:rPr lang="en-US" sz="2000" dirty="0">
                <a:solidFill>
                  <a:schemeClr val="tx1"/>
                </a:solidFill>
              </a:rPr>
              <a:t>. 	</a:t>
            </a:r>
          </a:p>
          <a:p>
            <a:r>
              <a:rPr lang="vi-VN" sz="2000" b="1" dirty="0">
                <a:solidFill>
                  <a:schemeClr val="tx1"/>
                </a:solidFill>
              </a:rPr>
              <a:t>D. </a:t>
            </a:r>
            <a:r>
              <a:rPr lang="vi-VN" sz="2000" dirty="0">
                <a:solidFill>
                  <a:schemeClr val="tx1"/>
                </a:solidFill>
              </a:rPr>
              <a:t>Dồn ép</a:t>
            </a:r>
            <a:r>
              <a:rPr lang="en-US" sz="2000" dirty="0">
                <a:solidFill>
                  <a:schemeClr val="tx1"/>
                </a:solidFill>
              </a:rPr>
              <a:t> </a:t>
            </a:r>
            <a:r>
              <a:rPr lang="en-US" sz="2000" dirty="0" err="1">
                <a:solidFill>
                  <a:schemeClr val="tx1"/>
                </a:solidFill>
              </a:rPr>
              <a:t>giữa</a:t>
            </a:r>
            <a:r>
              <a:rPr lang="vi-VN" sz="2000" dirty="0">
                <a:solidFill>
                  <a:schemeClr val="tx1"/>
                </a:solidFill>
              </a:rPr>
              <a:t> mảng Ấn Độ và mảng Âu - Á</a:t>
            </a:r>
            <a:r>
              <a:rPr lang="en-US" sz="2000" dirty="0">
                <a:solidFill>
                  <a:schemeClr val="tx1"/>
                </a:solidFill>
              </a:rPr>
              <a:t>. </a:t>
            </a:r>
            <a:endParaRPr lang="en-US" sz="2000" dirty="0">
              <a:solidFill>
                <a:schemeClr val="tx1"/>
              </a:solidFill>
              <a:effectLst/>
            </a:endParaRPr>
          </a:p>
        </p:txBody>
      </p:sp>
      <p:sp>
        <p:nvSpPr>
          <p:cNvPr id="5" name="Oval 4"/>
          <p:cNvSpPr/>
          <p:nvPr/>
        </p:nvSpPr>
        <p:spPr>
          <a:xfrm>
            <a:off x="2233749" y="1748241"/>
            <a:ext cx="457200" cy="2351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27966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ircle(in)">
                                      <p:cBhvr>
                                        <p:cTn id="17" dur="2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ircle(in)">
                                      <p:cBhvr>
                                        <p:cTn id="22" dur="20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ircle(in)">
                                      <p:cBhvr>
                                        <p:cTn id="27" dur="20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circle(in)">
                                      <p:cBhvr>
                                        <p:cTn id="32" dur="20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1438" y="2332436"/>
            <a:ext cx="3571875" cy="3393280"/>
          </a:xfrm>
          <a:prstGeom prst="rect">
            <a:avLst/>
          </a:prstGeom>
        </p:spPr>
      </p:pic>
      <p:sp>
        <p:nvSpPr>
          <p:cNvPr id="7" name="Rounded Rectangle 6"/>
          <p:cNvSpPr/>
          <p:nvPr/>
        </p:nvSpPr>
        <p:spPr>
          <a:xfrm>
            <a:off x="785813" y="857250"/>
            <a:ext cx="2286000" cy="70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buClr>
                <a:srgbClr val="000000"/>
              </a:buClr>
              <a:defRPr/>
            </a:pPr>
            <a:r>
              <a:rPr lang="en-US" sz="28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VẬN DỤNG</a:t>
            </a:r>
          </a:p>
        </p:txBody>
      </p:sp>
      <p:sp>
        <p:nvSpPr>
          <p:cNvPr id="2" name="Cloud Callout 1"/>
          <p:cNvSpPr/>
          <p:nvPr/>
        </p:nvSpPr>
        <p:spPr>
          <a:xfrm>
            <a:off x="4000501" y="342901"/>
            <a:ext cx="8191500" cy="1714500"/>
          </a:xfrm>
          <a:prstGeom prst="cloud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cs typeface="Times New Roman" panose="02020603050405020304" pitchFamily="18" charset="0"/>
              </a:rPr>
              <a:t>HS THỰC HIÊNH NHIỆM VỤ SAU:</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 name="Double Wave 3"/>
          <p:cNvSpPr/>
          <p:nvPr/>
        </p:nvSpPr>
        <p:spPr>
          <a:xfrm>
            <a:off x="4114800" y="2143126"/>
            <a:ext cx="7772400" cy="3582590"/>
          </a:xfrm>
          <a:prstGeom prst="doubleWave">
            <a:avLst>
              <a:gd name="adj1" fmla="val 6250"/>
              <a:gd name="adj2" fmla="val 165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rPr>
              <a:t>Tìm</a:t>
            </a:r>
            <a:r>
              <a:rPr lang="vi-VN" sz="2800" dirty="0">
                <a:solidFill>
                  <a:schemeClr val="tx1"/>
                </a:solidFill>
              </a:rPr>
              <a:t> hiểu thông tin , cho biết ở Việt Nam đã từng xảy ra hiện tượng động đất và núi lửa ở đâu?</a:t>
            </a:r>
            <a:endParaRPr lang="en-US" sz="2800" dirty="0">
              <a:solidFill>
                <a:schemeClr val="tx1"/>
              </a:solidFill>
              <a:effectLst/>
            </a:endParaRPr>
          </a:p>
        </p:txBody>
      </p:sp>
    </p:spTree>
    <p:extLst>
      <p:ext uri="{BB962C8B-B14F-4D97-AF65-F5344CB8AC3E}">
        <p14:creationId xmlns:p14="http://schemas.microsoft.com/office/powerpoint/2010/main" val="29729476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00051" y="157163"/>
            <a:ext cx="2286000" cy="70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buClr>
                <a:srgbClr val="000000"/>
              </a:buClr>
              <a:defRPr/>
            </a:pPr>
            <a:r>
              <a:rPr lang="en-US" sz="28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VẬN DỤNG</a:t>
            </a:r>
          </a:p>
        </p:txBody>
      </p:sp>
      <p:sp>
        <p:nvSpPr>
          <p:cNvPr id="2" name="Cloud Callout 1"/>
          <p:cNvSpPr/>
          <p:nvPr/>
        </p:nvSpPr>
        <p:spPr>
          <a:xfrm>
            <a:off x="2957513" y="0"/>
            <a:ext cx="5272087" cy="1471613"/>
          </a:xfrm>
          <a:prstGeom prst="cloud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cs typeface="Times New Roman" panose="02020603050405020304" pitchFamily="18" charset="0"/>
              </a:rPr>
              <a:t>GỢI Ý TRẢ LỜI: </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Horizontal Scroll 2"/>
          <p:cNvSpPr/>
          <p:nvPr/>
        </p:nvSpPr>
        <p:spPr>
          <a:xfrm>
            <a:off x="0" y="857250"/>
            <a:ext cx="11795760" cy="6115050"/>
          </a:xfrm>
          <a:prstGeom prst="horizontalScroll">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 </a:t>
            </a:r>
            <a:r>
              <a:rPr lang="vi-VN" sz="2400" dirty="0">
                <a:solidFill>
                  <a:schemeClr val="tx1"/>
                </a:solidFill>
              </a:rPr>
              <a:t>_ Động đất xảy ra mạnh nhất ở khu vực Tây Bắc, tiếp đến là vùng Đông Bắc, trên biển xảy ra nhiều nhất ở DHNTB.</a:t>
            </a:r>
            <a:endParaRPr lang="en-US" sz="2400" dirty="0">
              <a:solidFill>
                <a:schemeClr val="tx1"/>
              </a:solidFill>
            </a:endParaRPr>
          </a:p>
          <a:p>
            <a:pPr marL="342900" indent="-342900">
              <a:buFontTx/>
              <a:buChar char="-"/>
            </a:pPr>
            <a:r>
              <a:rPr lang="vi-VN" sz="2400" dirty="0">
                <a:solidFill>
                  <a:schemeClr val="tx1"/>
                </a:solidFill>
              </a:rPr>
              <a:t>Núi lửa đã từng xảy ra ở khu vực Tây Nguyên. </a:t>
            </a:r>
          </a:p>
          <a:p>
            <a:pPr marL="342900" indent="-342900">
              <a:buFontTx/>
              <a:buChar char="-"/>
            </a:pPr>
            <a:endParaRPr lang="vi-VN" sz="2400" dirty="0">
              <a:solidFill>
                <a:schemeClr val="tx1"/>
              </a:solidFill>
            </a:endParaRPr>
          </a:p>
          <a:p>
            <a:endParaRPr lang="vi-VN" sz="2400" dirty="0">
              <a:solidFill>
                <a:schemeClr val="tx1"/>
              </a:solidFill>
            </a:endParaRPr>
          </a:p>
          <a:p>
            <a:r>
              <a:rPr lang="vi-VN" i="1" dirty="0">
                <a:solidFill>
                  <a:srgbClr val="7030A0"/>
                </a:solidFill>
                <a:effectLst>
                  <a:outerShdw blurRad="38100" dist="38100" dir="2700000" algn="tl">
                    <a:srgbClr val="000000">
                      <a:alpha val="43137"/>
                    </a:srgbClr>
                  </a:outerShdw>
                </a:effectLst>
              </a:rPr>
              <a:t>Trận động đất 6,1 độ Richter xảy ra ở vùng ngoài khơi Nam Trung Bộ năm 1923, đi cùng hiện tượng phun trào núi lửa Hòn Tro.</a:t>
            </a:r>
          </a:p>
          <a:p>
            <a:r>
              <a:rPr lang="vi-VN" i="1" dirty="0">
                <a:solidFill>
                  <a:srgbClr val="7030A0"/>
                </a:solidFill>
                <a:effectLst>
                  <a:outerShdw blurRad="38100" dist="38100" dir="2700000" algn="tl">
                    <a:srgbClr val="000000">
                      <a:alpha val="43137"/>
                    </a:srgbClr>
                  </a:outerShdw>
                </a:effectLst>
              </a:rPr>
              <a:t>Hai trận trận động đất mạnh ghi nhận là động đất Điện Biên năm 1935 cường độ 6,75 độ Richter, và động đất Tuần Giáo năm 1983 cường độ 6,8 độ Richter.</a:t>
            </a:r>
          </a:p>
          <a:p>
            <a:pPr marL="342900" indent="-342900">
              <a:buFontTx/>
              <a:buChar char="-"/>
            </a:pPr>
            <a:endParaRPr lang="en-US" sz="2400" i="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62011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BC66E-3480-4F75-9D0D-F216CA23A85B}"/>
              </a:ext>
            </a:extLst>
          </p:cNvPr>
          <p:cNvPicPr>
            <a:picLocks noChangeAspect="1"/>
          </p:cNvPicPr>
          <p:nvPr/>
        </p:nvPicPr>
        <p:blipFill>
          <a:blip r:embed="rId4"/>
          <a:stretch>
            <a:fillRect/>
          </a:stretch>
        </p:blipFill>
        <p:spPr>
          <a:xfrm>
            <a:off x="889280" y="729806"/>
            <a:ext cx="9856602" cy="6093172"/>
          </a:xfrm>
          <a:prstGeom prst="rect">
            <a:avLst/>
          </a:prstGeom>
        </p:spPr>
      </p:pic>
      <p:grpSp>
        <p:nvGrpSpPr>
          <p:cNvPr id="5" name="Nhóm 1">
            <a:extLst>
              <a:ext uri="{FF2B5EF4-FFF2-40B4-BE49-F238E27FC236}">
                <a16:creationId xmlns:a16="http://schemas.microsoft.com/office/drawing/2014/main" id="{767DC13D-74D3-4B21-AA42-BC8FAA39C8C3}"/>
              </a:ext>
            </a:extLst>
          </p:cNvPr>
          <p:cNvGrpSpPr/>
          <p:nvPr/>
        </p:nvGrpSpPr>
        <p:grpSpPr>
          <a:xfrm>
            <a:off x="0" y="-14068"/>
            <a:ext cx="12206068" cy="6858000"/>
            <a:chOff x="-14068" y="0"/>
            <a:chExt cx="12206068" cy="6858000"/>
          </a:xfrm>
        </p:grpSpPr>
        <p:grpSp>
          <p:nvGrpSpPr>
            <p:cNvPr id="6" name="Nhóm 2">
              <a:extLst>
                <a:ext uri="{FF2B5EF4-FFF2-40B4-BE49-F238E27FC236}">
                  <a16:creationId xmlns:a16="http://schemas.microsoft.com/office/drawing/2014/main" id="{56B34CE2-800D-460D-957E-96E8154B5FBC}"/>
                </a:ext>
              </a:extLst>
            </p:cNvPr>
            <p:cNvGrpSpPr/>
            <p:nvPr/>
          </p:nvGrpSpPr>
          <p:grpSpPr>
            <a:xfrm>
              <a:off x="-14068" y="0"/>
              <a:ext cx="12206068" cy="6858000"/>
              <a:chOff x="-14068" y="0"/>
              <a:chExt cx="12206068" cy="6858000"/>
            </a:xfrm>
          </p:grpSpPr>
          <p:cxnSp>
            <p:nvCxnSpPr>
              <p:cNvPr id="8" name="Đường nối Thẳng 4">
                <a:extLst>
                  <a:ext uri="{FF2B5EF4-FFF2-40B4-BE49-F238E27FC236}">
                    <a16:creationId xmlns:a16="http://schemas.microsoft.com/office/drawing/2014/main" id="{E1F7E7AE-6800-4731-9861-95CDEDF746C0}"/>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9" name="Đường nối Thẳng 5">
                <a:extLst>
                  <a:ext uri="{FF2B5EF4-FFF2-40B4-BE49-F238E27FC236}">
                    <a16:creationId xmlns:a16="http://schemas.microsoft.com/office/drawing/2014/main" id="{16B16AB3-A7EF-4A13-AB3C-919CF32773CD}"/>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0" name="Đường nối Thẳng 6">
                <a:extLst>
                  <a:ext uri="{FF2B5EF4-FFF2-40B4-BE49-F238E27FC236}">
                    <a16:creationId xmlns:a16="http://schemas.microsoft.com/office/drawing/2014/main" id="{A4674A55-8ED8-40E9-9F6C-539733F60F5C}"/>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7" name="Đường nối Thẳng 3">
              <a:extLst>
                <a:ext uri="{FF2B5EF4-FFF2-40B4-BE49-F238E27FC236}">
                  <a16:creationId xmlns:a16="http://schemas.microsoft.com/office/drawing/2014/main" id="{0470E8B8-F1C8-463E-8980-8AB543D98536}"/>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pic>
        <p:nvPicPr>
          <p:cNvPr id="2" name="Kenhvideo.com-Cận cảnh núi lửa phun trào ở Nga 00_01_02-00_02_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7543" y="987605"/>
            <a:ext cx="8503920" cy="4720863"/>
          </a:xfrm>
          <a:prstGeom prst="rect">
            <a:avLst/>
          </a:prstGeom>
        </p:spPr>
      </p:pic>
    </p:spTree>
    <p:extLst>
      <p:ext uri="{BB962C8B-B14F-4D97-AF65-F5344CB8AC3E}">
        <p14:creationId xmlns:p14="http://schemas.microsoft.com/office/powerpoint/2010/main" val="13345110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1703" y="244882"/>
            <a:ext cx="10802983" cy="1655762"/>
          </a:xfrm>
        </p:spPr>
        <p:txBody>
          <a:bodyPr>
            <a:normAutofit/>
          </a:bodyPr>
          <a:lstStyle/>
          <a:p>
            <a:r>
              <a:rPr lang="vi-VN" sz="3200" b="1" dirty="0">
                <a:solidFill>
                  <a:srgbClr val="7030A0"/>
                </a:solidFill>
                <a:latin typeface="+mj-lt"/>
                <a:cs typeface="Times New Roman" panose="02020603050405020304" pitchFamily="18" charset="0"/>
              </a:rPr>
              <a:t>BÀI 8:THỰC HÀNH: SỰ PHÂN BỐ  CÁC VÀNH ĐAI ĐỘNG ĐẤT, NÚI LỬA</a:t>
            </a:r>
            <a:endParaRPr lang="en-US" sz="3200" dirty="0">
              <a:solidFill>
                <a:srgbClr val="7030A0"/>
              </a:solidFill>
              <a:latin typeface="Times New Roman" panose="02020603050405020304" pitchFamily="18" charset="0"/>
              <a:cs typeface="Times New Roman" panose="02020603050405020304" pitchFamily="18" charset="0"/>
            </a:endParaRPr>
          </a:p>
          <a:p>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85109" y="1412747"/>
            <a:ext cx="9170125" cy="4935801"/>
          </a:xfrm>
          <a:prstGeom prst="rect">
            <a:avLst/>
          </a:prstGeom>
        </p:spPr>
      </p:pic>
    </p:spTree>
    <p:extLst>
      <p:ext uri="{BB962C8B-B14F-4D97-AF65-F5344CB8AC3E}">
        <p14:creationId xmlns:p14="http://schemas.microsoft.com/office/powerpoint/2010/main" val="389617824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18907" y="2306699"/>
            <a:ext cx="3332185" cy="1150583"/>
            <a:chOff x="4083027" y="1857610"/>
            <a:chExt cx="2197145" cy="1150583"/>
          </a:xfrm>
        </p:grpSpPr>
        <p:sp>
          <p:nvSpPr>
            <p:cNvPr id="4" name="Rounded Rectangle 3"/>
            <p:cNvSpPr/>
            <p:nvPr/>
          </p:nvSpPr>
          <p:spPr>
            <a:xfrm>
              <a:off x="4083027" y="1857610"/>
              <a:ext cx="2197145" cy="115058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ounded Rectangle 4"/>
            <p:cNvSpPr txBox="1"/>
            <p:nvPr/>
          </p:nvSpPr>
          <p:spPr>
            <a:xfrm>
              <a:off x="4139193" y="1969944"/>
              <a:ext cx="2084811" cy="10382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vi-VN" sz="3000" b="1" dirty="0">
                  <a:latin typeface="Times New Roman" panose="02020603050405020304" pitchFamily="18" charset="0"/>
                  <a:cs typeface="Times New Roman" panose="02020603050405020304" pitchFamily="18" charset="0"/>
                </a:rPr>
                <a:t>HĐ NHÓM</a:t>
              </a:r>
              <a:endParaRPr lang="en-US" sz="3000" b="1" kern="1200" dirty="0">
                <a:latin typeface="Times New Roman" panose="02020603050405020304" pitchFamily="18" charset="0"/>
                <a:cs typeface="Times New Roman" panose="02020603050405020304" pitchFamily="18" charset="0"/>
              </a:endParaRPr>
            </a:p>
          </p:txBody>
        </p:sp>
      </p:grpSp>
      <p:sp>
        <p:nvSpPr>
          <p:cNvPr id="7" name="Rectangle 6"/>
          <p:cNvSpPr/>
          <p:nvPr/>
        </p:nvSpPr>
        <p:spPr>
          <a:xfrm>
            <a:off x="0" y="91932"/>
            <a:ext cx="4715691" cy="1200329"/>
          </a:xfrm>
          <a:prstGeom prst="rect">
            <a:avLst/>
          </a:prstGeom>
        </p:spPr>
        <p:txBody>
          <a:bodyPr wrap="square">
            <a:spAutoFit/>
          </a:bodyPr>
          <a:lstStyle/>
          <a:p>
            <a:pPr fontAlgn="base"/>
            <a:r>
              <a:rPr lang="en-US" sz="2400" b="1" dirty="0">
                <a:latin typeface="Times New Roman" panose="02020603050405020304" pitchFamily="18" charset="0"/>
                <a:cs typeface="Times New Roman" panose="02020603050405020304" pitchFamily="18" charset="0"/>
              </a:rPr>
              <a:t>I</a:t>
            </a:r>
            <a:r>
              <a:rPr lang="vi-VN" sz="2400" b="1" dirty="0">
                <a:latin typeface="Times New Roman" panose="02020603050405020304" pitchFamily="18" charset="0"/>
                <a:cs typeface="Times New Roman" panose="02020603050405020304" pitchFamily="18" charset="0"/>
              </a:rPr>
              <a:t>. Sự phân bố các vành đai động đất, núi lửa trên TG.</a:t>
            </a:r>
            <a:endParaRPr lang="en-US" sz="2400" dirty="0">
              <a:latin typeface="Times New Roman" panose="02020603050405020304" pitchFamily="18" charset="0"/>
              <a:cs typeface="Times New Roman" panose="02020603050405020304" pitchFamily="18" charset="0"/>
            </a:endParaRPr>
          </a:p>
          <a:p>
            <a:pPr fontAlgn="base"/>
            <a:r>
              <a:rPr lang="vi-VN" sz="2400" b="1" dirty="0">
                <a:solidFill>
                  <a:srgbClr val="C00000"/>
                </a:solidFill>
                <a:latin typeface="Times New Roman" panose="02020603050405020304" pitchFamily="18" charset="0"/>
                <a:cs typeface="Times New Roman" panose="02020603050405020304" pitchFamily="18" charset="0"/>
              </a:rPr>
              <a:t> </a:t>
            </a:r>
            <a:endParaRPr lang="en-US" sz="2400" dirty="0">
              <a:solidFill>
                <a:srgbClr val="C00000"/>
              </a:solidFill>
              <a:effectLst/>
              <a:latin typeface="Times New Roman" panose="02020603050405020304" pitchFamily="18" charset="0"/>
              <a:cs typeface="Times New Roman" panose="02020603050405020304" pitchFamily="18" charset="0"/>
            </a:endParaRPr>
          </a:p>
        </p:txBody>
      </p:sp>
      <p:sp>
        <p:nvSpPr>
          <p:cNvPr id="8" name="Vertical Scroll 7"/>
          <p:cNvSpPr/>
          <p:nvPr/>
        </p:nvSpPr>
        <p:spPr>
          <a:xfrm>
            <a:off x="4715691" y="1986977"/>
            <a:ext cx="3351403" cy="3188561"/>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rgbClr val="002060"/>
                </a:solidFill>
                <a:latin typeface="Times New Roman" panose="02020603050405020304" pitchFamily="18" charset="0"/>
                <a:cs typeface="Times New Roman" panose="02020603050405020304" pitchFamily="18" charset="0"/>
              </a:rPr>
              <a:t>Xác</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định</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vị</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trí</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một</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số</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vùng</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có</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nhiều</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động</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đất</a:t>
            </a:r>
            <a:r>
              <a:rPr lang="en-US" sz="2000" b="1" i="1" dirty="0">
                <a:solidFill>
                  <a:srgbClr val="002060"/>
                </a:solidFill>
                <a:latin typeface="Times New Roman" panose="02020603050405020304" pitchFamily="18" charset="0"/>
                <a:cs typeface="Times New Roman" panose="02020603050405020304" pitchFamily="18" charset="0"/>
              </a:rPr>
              <a:t>.</a:t>
            </a:r>
            <a:r>
              <a:rPr lang="en-US" sz="2000" dirty="0"/>
              <a:t> </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biết</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núi</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lửa</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trung</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nhiều</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nhất</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khu</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vực</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thế</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giới</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2400" b="1" i="1" dirty="0">
              <a:solidFill>
                <a:srgbClr val="002060"/>
              </a:solidFill>
              <a:effectLst/>
              <a:latin typeface="Times New Roman" panose="02020603050405020304" pitchFamily="18" charset="0"/>
              <a:cs typeface="Times New Roman" panose="02020603050405020304" pitchFamily="18" charset="0"/>
            </a:endParaRPr>
          </a:p>
        </p:txBody>
      </p:sp>
      <p:sp>
        <p:nvSpPr>
          <p:cNvPr id="9" name="Vertical Scroll 8"/>
          <p:cNvSpPr/>
          <p:nvPr/>
        </p:nvSpPr>
        <p:spPr>
          <a:xfrm>
            <a:off x="8189390" y="1986978"/>
            <a:ext cx="3614738" cy="3188561"/>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rgbClr val="002060"/>
                </a:solidFill>
                <a:latin typeface="Times New Roman" panose="02020603050405020304" pitchFamily="18" charset="0"/>
                <a:cs typeface="Times New Roman" panose="02020603050405020304" pitchFamily="18" charset="0"/>
              </a:rPr>
              <a:t>Xác</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định</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vị</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trí</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một</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số</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vùng</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có</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nhiều</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núi</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lửa</a:t>
            </a:r>
            <a:r>
              <a:rPr lang="en-US" sz="2000" b="1" i="1" dirty="0">
                <a:solidFill>
                  <a:srgbClr val="002060"/>
                </a:solidFill>
                <a:latin typeface="Times New Roman" panose="02020603050405020304" pitchFamily="18" charset="0"/>
                <a:cs typeface="Times New Roman" panose="02020603050405020304" pitchFamily="18" charset="0"/>
              </a:rPr>
              <a:t>.</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Cho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biết</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núi</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lửa</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trung</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nhiều</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nhất</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khu</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vực</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thế</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giới</a:t>
            </a:r>
            <a:r>
              <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2400" b="1" i="1" dirty="0">
              <a:solidFill>
                <a:srgbClr val="002060"/>
              </a:solidFill>
              <a:effectLst/>
              <a:latin typeface="Times New Roman" panose="02020603050405020304" pitchFamily="18" charset="0"/>
              <a:cs typeface="Times New Roman" panose="02020603050405020304" pitchFamily="18" charset="0"/>
            </a:endParaRPr>
          </a:p>
        </p:txBody>
      </p:sp>
      <p:sp>
        <p:nvSpPr>
          <p:cNvPr id="2" name="Rounded Rectangle 1"/>
          <p:cNvSpPr/>
          <p:nvPr/>
        </p:nvSpPr>
        <p:spPr>
          <a:xfrm>
            <a:off x="4877343" y="89373"/>
            <a:ext cx="6624095" cy="1672045"/>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i="1" dirty="0">
                <a:solidFill>
                  <a:schemeClr val="tx1"/>
                </a:solidFill>
                <a:latin typeface="Times New Roman" panose="02020603050405020304" pitchFamily="18" charset="0"/>
                <a:cs typeface="Times New Roman" panose="02020603050405020304" pitchFamily="18" charset="0"/>
              </a:rPr>
              <a:t>Nhiệm vụ: </a:t>
            </a:r>
            <a:r>
              <a:rPr lang="en-US" sz="2400" i="1" dirty="0">
                <a:solidFill>
                  <a:schemeClr val="tx1"/>
                </a:solidFill>
                <a:latin typeface="Times New Roman" panose="02020603050405020304" pitchFamily="18" charset="0"/>
                <a:cs typeface="Times New Roman" panose="02020603050405020304" pitchFamily="18" charset="0"/>
              </a:rPr>
              <a:t>HS </a:t>
            </a:r>
            <a:r>
              <a:rPr lang="en-US" sz="2400" i="1" dirty="0" err="1">
                <a:solidFill>
                  <a:schemeClr val="tx1"/>
                </a:solidFill>
                <a:latin typeface="Times New Roman" panose="02020603050405020304" pitchFamily="18" charset="0"/>
                <a:cs typeface="Times New Roman" panose="02020603050405020304" pitchFamily="18" charset="0"/>
              </a:rPr>
              <a:t>đọc</a:t>
            </a:r>
            <a:r>
              <a:rPr lang="en-US" sz="2400" i="1" dirty="0">
                <a:solidFill>
                  <a:schemeClr val="tx1"/>
                </a:solidFill>
                <a:latin typeface="Times New Roman" panose="02020603050405020304" pitchFamily="18" charset="0"/>
                <a:cs typeface="Times New Roman" panose="02020603050405020304" pitchFamily="18" charset="0"/>
              </a:rPr>
              <a:t> SGK, </a:t>
            </a:r>
            <a:r>
              <a:rPr lang="en-US" sz="2400" i="1" dirty="0" err="1">
                <a:solidFill>
                  <a:schemeClr val="tx1"/>
                </a:solidFill>
                <a:latin typeface="Times New Roman" panose="02020603050405020304" pitchFamily="18" charset="0"/>
                <a:cs typeface="Times New Roman" panose="02020603050405020304" pitchFamily="18" charset="0"/>
              </a:rPr>
              <a:t>kết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hợp</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vốn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hiểu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biết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của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bản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thân</a:t>
            </a:r>
            <a:r>
              <a:rPr lang="en-US" sz="2400" i="1" dirty="0">
                <a:solidFill>
                  <a:schemeClr val="tx1"/>
                </a:solidFill>
                <a:latin typeface="Times New Roman" panose="02020603050405020304" pitchFamily="18" charset="0"/>
                <a:cs typeface="Times New Roman" panose="02020603050405020304" pitchFamily="18" charset="0"/>
              </a:rPr>
              <a:t> </a:t>
            </a:r>
            <a:r>
              <a:rPr lang="vi-VN" sz="2400" i="1" dirty="0">
                <a:solidFill>
                  <a:schemeClr val="tx1"/>
                </a:solidFill>
                <a:latin typeface="Times New Roman" panose="02020603050405020304" pitchFamily="18" charset="0"/>
                <a:cs typeface="Times New Roman" panose="02020603050405020304" pitchFamily="18" charset="0"/>
              </a:rPr>
              <a:t>thảo luận nhóm:</a:t>
            </a:r>
            <a:endParaRPr lang="en-US" sz="2400" i="1" dirty="0">
              <a:solidFill>
                <a:schemeClr val="tx1"/>
              </a:solidFill>
              <a:effectLst/>
              <a:latin typeface="Times New Roman" panose="02020603050405020304" pitchFamily="18" charset="0"/>
              <a:cs typeface="Times New Roman" panose="02020603050405020304" pitchFamily="18" charset="0"/>
            </a:endParaRPr>
          </a:p>
        </p:txBody>
      </p:sp>
      <p:sp>
        <p:nvSpPr>
          <p:cNvPr id="10" name="Right Arrow 9"/>
          <p:cNvSpPr/>
          <p:nvPr/>
        </p:nvSpPr>
        <p:spPr>
          <a:xfrm>
            <a:off x="4371974" y="4944811"/>
            <a:ext cx="7951678" cy="1913189"/>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a:p>
            <a:pPr algn="ctr"/>
            <a:r>
              <a:rPr lang="vi-VN" sz="2000" dirty="0">
                <a:solidFill>
                  <a:schemeClr val="tx1"/>
                </a:solidFill>
                <a:latin typeface="Times New Roman" panose="02020603050405020304" pitchFamily="18" charset="0"/>
                <a:cs typeface="Times New Roman" panose="02020603050405020304" pitchFamily="18" charset="0"/>
              </a:rPr>
              <a:t>Thời gian: </a:t>
            </a:r>
            <a:r>
              <a:rPr lang="en-US" sz="2000" dirty="0">
                <a:solidFill>
                  <a:schemeClr val="tx1"/>
                </a:solidFill>
                <a:latin typeface="Times New Roman" panose="02020603050405020304" pitchFamily="18" charset="0"/>
                <a:cs typeface="Times New Roman" panose="02020603050405020304" pitchFamily="18" charset="0"/>
              </a:rPr>
              <a:t>05 </a:t>
            </a:r>
            <a:r>
              <a:rPr lang="en-US" sz="2000" dirty="0" err="1">
                <a:solidFill>
                  <a:schemeClr val="tx1"/>
                </a:solidFill>
                <a:latin typeface="Times New Roman" panose="02020603050405020304" pitchFamily="18" charset="0"/>
                <a:cs typeface="Times New Roman" panose="02020603050405020304" pitchFamily="18" charset="0"/>
              </a:rPr>
              <a:t>phút</a:t>
            </a:r>
            <a:r>
              <a:rPr lang="en-US" sz="2000" dirty="0">
                <a:solidFill>
                  <a:schemeClr val="tx1"/>
                </a:solidFill>
                <a:latin typeface="Times New Roman" panose="02020603050405020304" pitchFamily="18" charset="0"/>
                <a:cs typeface="Times New Roman" panose="02020603050405020304" pitchFamily="18" charset="0"/>
              </a:rPr>
              <a:t>.</a:t>
            </a:r>
            <a:endParaRPr lang="vi-VN" sz="2000" dirty="0">
              <a:solidFill>
                <a:schemeClr val="tx1"/>
              </a:solidFill>
              <a:latin typeface="Times New Roman" panose="02020603050405020304" pitchFamily="18" charset="0"/>
              <a:cs typeface="Times New Roman" panose="02020603050405020304" pitchFamily="18" charset="0"/>
            </a:endParaRPr>
          </a:p>
          <a:p>
            <a:pPr algn="ctr"/>
            <a:r>
              <a:rPr lang="en-US" sz="2000"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a:t>
            </a:r>
            <a:r>
              <a:rPr lang="vi-VN" sz="2000" b="1" dirty="0">
                <a:solidFill>
                  <a:schemeClr val="tx1"/>
                </a:solidFill>
                <a:latin typeface="Times New Roman" panose="02020603050405020304" pitchFamily="18" charset="0"/>
                <a:cs typeface="Times New Roman" panose="02020603050405020304" pitchFamily="18" charset="0"/>
              </a:rPr>
              <a:t>nhóm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trao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đổi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chéo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kết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quả</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bổ</a:t>
            </a:r>
            <a:r>
              <a:rPr lang="en-US" sz="2000" b="1" dirty="0">
                <a:solidFill>
                  <a:schemeClr val="tx1"/>
                </a:solidFill>
                <a:latin typeface="Times New Roman" panose="02020603050405020304" pitchFamily="18" charset="0"/>
                <a:cs typeface="Times New Roman" panose="02020603050405020304" pitchFamily="18" charset="0"/>
              </a:rPr>
              <a:t> sung </a:t>
            </a:r>
            <a:r>
              <a:rPr lang="en-US" sz="2000" b="1" dirty="0" err="1">
                <a:solidFill>
                  <a:schemeClr val="tx1"/>
                </a:solidFill>
                <a:latin typeface="Times New Roman" panose="02020603050405020304" pitchFamily="18" charset="0"/>
                <a:cs typeface="Times New Roman" panose="02020603050405020304" pitchFamily="18" charset="0"/>
              </a:rPr>
              <a:t>cho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nhau</a:t>
            </a:r>
            <a:endParaRPr lang="en-US" sz="2000" b="1" dirty="0">
              <a:solidFill>
                <a:schemeClr val="tx1"/>
              </a:solidFill>
              <a:latin typeface="Times New Roman" panose="02020603050405020304" pitchFamily="18" charset="0"/>
              <a:cs typeface="Times New Roman" panose="02020603050405020304" pitchFamily="18" charset="0"/>
            </a:endParaRPr>
          </a:p>
          <a:p>
            <a:pPr algn="ctr"/>
            <a:r>
              <a:rPr lang="en-US" sz="2000" b="1" dirty="0">
                <a:solidFill>
                  <a:schemeClr val="tx1"/>
                </a:solidFill>
                <a:latin typeface="Times New Roman" panose="02020603050405020304" pitchFamily="18" charset="0"/>
                <a:cs typeface="Times New Roman" panose="02020603050405020304" pitchFamily="18" charset="0"/>
              </a:rPr>
              <a:t> + </a:t>
            </a:r>
            <a:r>
              <a:rPr lang="en-US" sz="2000" b="1" dirty="0" err="1">
                <a:solidFill>
                  <a:schemeClr val="tx1"/>
                </a:solidFill>
                <a:latin typeface="Times New Roman" panose="02020603050405020304" pitchFamily="18" charset="0"/>
                <a:cs typeface="Times New Roman" panose="02020603050405020304" pitchFamily="18" charset="0"/>
              </a:rPr>
              <a:t>Đại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diện</a:t>
            </a:r>
            <a:r>
              <a:rPr lang="en-US" sz="2000" b="1" dirty="0">
                <a:solidFill>
                  <a:schemeClr val="tx1"/>
                </a:solidFill>
                <a:latin typeface="Times New Roman" panose="02020603050405020304" pitchFamily="18" charset="0"/>
                <a:cs typeface="Times New Roman" panose="02020603050405020304" pitchFamily="18" charset="0"/>
              </a:rPr>
              <a:t> </a:t>
            </a:r>
            <a:r>
              <a:rPr lang="vi-VN" sz="2000" b="1" dirty="0">
                <a:solidFill>
                  <a:schemeClr val="tx1"/>
                </a:solidFill>
                <a:latin typeface="Times New Roman" panose="02020603050405020304" pitchFamily="18" charset="0"/>
                <a:cs typeface="Times New Roman" panose="02020603050405020304" pitchFamily="18" charset="0"/>
              </a:rPr>
              <a:t>các nhóm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trình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bày</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a:t>
            </a:r>
            <a:r>
              <a:rPr lang="vi-VN" sz="2000" b="1" dirty="0">
                <a:solidFill>
                  <a:schemeClr val="tx1"/>
                </a:solidFill>
                <a:latin typeface="Times New Roman" panose="02020603050405020304" pitchFamily="18" charset="0"/>
                <a:cs typeface="Times New Roman" panose="02020603050405020304" pitchFamily="18" charset="0"/>
              </a:rPr>
              <a:t>nhóm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khác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bổ</a:t>
            </a:r>
            <a:r>
              <a:rPr lang="en-US" sz="2000" b="1" dirty="0">
                <a:solidFill>
                  <a:schemeClr val="tx1"/>
                </a:solidFill>
                <a:latin typeface="Times New Roman" panose="02020603050405020304" pitchFamily="18" charset="0"/>
                <a:cs typeface="Times New Roman" panose="02020603050405020304" pitchFamily="18" charset="0"/>
              </a:rPr>
              <a:t> sung. </a:t>
            </a:r>
          </a:p>
          <a:p>
            <a:pPr algn="ctr"/>
            <a:endParaRPr lang="en-US" dirty="0">
              <a:solidFill>
                <a:schemeClr val="tx1"/>
              </a:solidFill>
            </a:endParaRPr>
          </a:p>
        </p:txBody>
      </p:sp>
      <p:sp>
        <p:nvSpPr>
          <p:cNvPr id="11" name="Oval 10"/>
          <p:cNvSpPr/>
          <p:nvPr/>
        </p:nvSpPr>
        <p:spPr>
          <a:xfrm>
            <a:off x="6087291" y="1986977"/>
            <a:ext cx="1123405" cy="432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1 + 3</a:t>
            </a:r>
            <a:endParaRPr lang="en-US" dirty="0"/>
          </a:p>
        </p:txBody>
      </p:sp>
      <p:sp>
        <p:nvSpPr>
          <p:cNvPr id="12" name="Oval 11"/>
          <p:cNvSpPr/>
          <p:nvPr/>
        </p:nvSpPr>
        <p:spPr>
          <a:xfrm>
            <a:off x="9438694" y="1954564"/>
            <a:ext cx="1123405" cy="432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2 + 4</a:t>
            </a:r>
            <a:endParaRPr lang="en-US" dirty="0"/>
          </a:p>
        </p:txBody>
      </p:sp>
    </p:spTree>
    <p:extLst>
      <p:ext uri="{BB962C8B-B14F-4D97-AF65-F5344CB8AC3E}">
        <p14:creationId xmlns:p14="http://schemas.microsoft.com/office/powerpoint/2010/main" val="173795124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17566"/>
            <a:ext cx="9156192" cy="4387160"/>
          </a:xfrm>
          <a:prstGeom prst="rect">
            <a:avLst/>
          </a:prstGeom>
        </p:spPr>
      </p:pic>
      <p:sp>
        <p:nvSpPr>
          <p:cNvPr id="3" name="TextBox 2"/>
          <p:cNvSpPr txBox="1"/>
          <p:nvPr/>
        </p:nvSpPr>
        <p:spPr>
          <a:xfrm>
            <a:off x="1423416" y="4622466"/>
            <a:ext cx="6309360" cy="369332"/>
          </a:xfrm>
          <a:prstGeom prst="rect">
            <a:avLst/>
          </a:prstGeom>
          <a:noFill/>
        </p:spPr>
        <p:txBody>
          <a:bodyPr wrap="square" rtlCol="0">
            <a:spAutoFit/>
          </a:bodyPr>
          <a:lstStyle/>
          <a:p>
            <a:r>
              <a:rPr lang="vi-VN" dirty="0"/>
              <a:t>H8: Các vành đai động đất, núi lửa.</a:t>
            </a:r>
            <a:endParaRPr lang="en-US" dirty="0"/>
          </a:p>
        </p:txBody>
      </p:sp>
      <p:sp>
        <p:nvSpPr>
          <p:cNvPr id="4" name="Rectangle 3"/>
          <p:cNvSpPr/>
          <p:nvPr/>
        </p:nvSpPr>
        <p:spPr>
          <a:xfrm>
            <a:off x="6095999" y="4033520"/>
            <a:ext cx="5895703" cy="2677656"/>
          </a:xfrm>
          <a:prstGeom prst="rect">
            <a:avLst/>
          </a:prstGeom>
        </p:spPr>
        <p:txBody>
          <a:bodyPr wrap="square">
            <a:spAutoFit/>
          </a:bodyPr>
          <a:lstStyle/>
          <a:p>
            <a:pPr algn="just"/>
            <a:r>
              <a:rPr lang="vi-VN"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Vành đai động đất ở phía tây châu Mĩ.</a:t>
            </a:r>
          </a:p>
          <a:p>
            <a:pPr algn="just"/>
            <a:r>
              <a:rPr lang="vi-VN" sz="24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Vành đai động đất giữa Đại Tây Dương.</a:t>
            </a:r>
          </a:p>
          <a:p>
            <a:pPr algn="just"/>
            <a:r>
              <a:rPr lang="vi-VN" sz="24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Vành đai động đất Địa Trung Hải qua Nam Á đến In-đô-nê-xi-a.</a:t>
            </a:r>
          </a:p>
          <a:p>
            <a:pPr algn="just"/>
            <a:r>
              <a:rPr lang="vi-VN" sz="24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Vành đai động đất ở phía tây của Thái Bình Dương, từ eo biển Bê - rinh qua Nhật Bản đến Phi-lip-pin.</a:t>
            </a:r>
          </a:p>
        </p:txBody>
      </p:sp>
      <p:sp>
        <p:nvSpPr>
          <p:cNvPr id="5" name="Right Arrow 4"/>
          <p:cNvSpPr/>
          <p:nvPr/>
        </p:nvSpPr>
        <p:spPr>
          <a:xfrm>
            <a:off x="1240971" y="5225143"/>
            <a:ext cx="4284618" cy="15209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CÁC VÀNH ĐAI ĐỘNG ĐẤT</a:t>
            </a:r>
            <a:endParaRPr lang="en-US" dirty="0"/>
          </a:p>
        </p:txBody>
      </p:sp>
    </p:spTree>
    <p:extLst>
      <p:ext uri="{BB962C8B-B14F-4D97-AF65-F5344CB8AC3E}">
        <p14:creationId xmlns:p14="http://schemas.microsoft.com/office/powerpoint/2010/main" val="348011789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17566"/>
            <a:ext cx="9156192" cy="4387160"/>
          </a:xfrm>
          <a:prstGeom prst="rect">
            <a:avLst/>
          </a:prstGeom>
        </p:spPr>
      </p:pic>
      <p:sp>
        <p:nvSpPr>
          <p:cNvPr id="3" name="TextBox 2"/>
          <p:cNvSpPr txBox="1"/>
          <p:nvPr/>
        </p:nvSpPr>
        <p:spPr>
          <a:xfrm>
            <a:off x="1423416" y="4622466"/>
            <a:ext cx="6309360" cy="369332"/>
          </a:xfrm>
          <a:prstGeom prst="rect">
            <a:avLst/>
          </a:prstGeom>
          <a:noFill/>
        </p:spPr>
        <p:txBody>
          <a:bodyPr wrap="square" rtlCol="0">
            <a:spAutoFit/>
          </a:bodyPr>
          <a:lstStyle/>
          <a:p>
            <a:r>
              <a:rPr lang="vi-VN" dirty="0"/>
              <a:t>H8: Các vành đai động đất, núi lửa.</a:t>
            </a:r>
            <a:endParaRPr lang="en-US" dirty="0"/>
          </a:p>
        </p:txBody>
      </p:sp>
      <p:sp>
        <p:nvSpPr>
          <p:cNvPr id="5" name="Right Arrow 4"/>
          <p:cNvSpPr/>
          <p:nvPr/>
        </p:nvSpPr>
        <p:spPr>
          <a:xfrm>
            <a:off x="1240971" y="5225143"/>
            <a:ext cx="4284618" cy="15209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CÁC VÀNH ĐAI NÚI LỬA</a:t>
            </a:r>
            <a:endParaRPr lang="en-US" dirty="0"/>
          </a:p>
        </p:txBody>
      </p:sp>
      <p:sp>
        <p:nvSpPr>
          <p:cNvPr id="6" name="Rectangle 5"/>
          <p:cNvSpPr/>
          <p:nvPr/>
        </p:nvSpPr>
        <p:spPr>
          <a:xfrm>
            <a:off x="6096000" y="3860800"/>
            <a:ext cx="5947954" cy="3046988"/>
          </a:xfrm>
          <a:prstGeom prst="rect">
            <a:avLst/>
          </a:prstGeom>
        </p:spPr>
        <p:txBody>
          <a:bodyPr wrap="square">
            <a:spAutoFit/>
          </a:bodyPr>
          <a:lstStyle/>
          <a:p>
            <a:pPr algn="just"/>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Vành đai núi lửa ở phía tây châu Mĩ.</a:t>
            </a:r>
          </a:p>
          <a:p>
            <a:pPr algn="just"/>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Vành đai núi lửa phía đông Đại Tây Dương.</a:t>
            </a:r>
          </a:p>
          <a:p>
            <a:pPr algn="just"/>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Vành đai núi lửa Địa Trung Hải qua Nam Á đến In-đô-nê-xi-a.</a:t>
            </a:r>
          </a:p>
          <a:p>
            <a:pPr algn="just"/>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Vành đai núi lửa ở phía tây của Thái Bình Dương, từ eo biển Bê - rinh qua Nhật Bản đến Phi - lip - pin.</a:t>
            </a:r>
            <a:endParaRPr lang="vi-VN" sz="2400" b="1" i="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369601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139165409"/>
              </p:ext>
            </p:extLst>
          </p:nvPr>
        </p:nvGraphicFramePr>
        <p:xfrm>
          <a:off x="2032000" y="719666"/>
          <a:ext cx="862647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p:cNvSpPr/>
          <p:nvPr/>
        </p:nvSpPr>
        <p:spPr>
          <a:xfrm>
            <a:off x="2784290" y="1200150"/>
            <a:ext cx="1685925" cy="152876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latin typeface="Times New Roman" panose="02020603050405020304" pitchFamily="18" charset="0"/>
                <a:cs typeface="Times New Roman" panose="02020603050405020304" pitchFamily="18" charset="0"/>
              </a:rPr>
              <a:t>HĐ CÁ NHÂN</a:t>
            </a:r>
            <a:endParaRPr lang="en-US" sz="2200" b="1" dirty="0">
              <a:latin typeface="Times New Roman" panose="02020603050405020304" pitchFamily="18" charset="0"/>
              <a:cs typeface="Times New Roman" panose="02020603050405020304" pitchFamily="18" charset="0"/>
            </a:endParaRPr>
          </a:p>
        </p:txBody>
      </p:sp>
      <p:sp>
        <p:nvSpPr>
          <p:cNvPr id="9" name="Oval 8"/>
          <p:cNvSpPr/>
          <p:nvPr/>
        </p:nvSpPr>
        <p:spPr>
          <a:xfrm>
            <a:off x="2784291" y="3800475"/>
            <a:ext cx="1844860" cy="17145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C00000"/>
                </a:solidFill>
                <a:latin typeface="Times New Roman" panose="02020603050405020304" pitchFamily="18" charset="0"/>
                <a:cs typeface="Times New Roman" panose="02020603050405020304" pitchFamily="18" charset="0"/>
              </a:rPr>
              <a:t>CÂU  HỎI</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316583" y="1489166"/>
            <a:ext cx="4598126" cy="1015663"/>
          </a:xfrm>
          <a:prstGeom prst="rect">
            <a:avLst/>
          </a:prstGeom>
          <a:noFill/>
        </p:spPr>
        <p:txBody>
          <a:bodyPr wrap="square" rtlCol="0">
            <a:spAutoFit/>
          </a:bodyPr>
          <a:lstStyle/>
          <a:p>
            <a:r>
              <a:rPr lang="pt-BR"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HS quan sát hình 8 và hình 6</a:t>
            </a:r>
            <a:r>
              <a:rPr lang="vi-VN"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pt-BR"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SGK,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hợp</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vốn</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biết</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bản</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thân</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trao</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bên</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cạnh</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hỏi</a:t>
            </a:r>
            <a:r>
              <a:rPr lang="en-US" sz="20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4" name="TextBox 3"/>
          <p:cNvSpPr txBox="1"/>
          <p:nvPr/>
        </p:nvSpPr>
        <p:spPr>
          <a:xfrm>
            <a:off x="5316583" y="4036423"/>
            <a:ext cx="4598126" cy="1569660"/>
          </a:xfrm>
          <a:prstGeom prst="rect">
            <a:avLst/>
          </a:prstGeom>
          <a:noFill/>
        </p:spPr>
        <p:txBody>
          <a:bodyPr wrap="square" rtlCol="0">
            <a:spAutoFit/>
          </a:bodyPr>
          <a:lstStyle/>
          <a:p>
            <a:r>
              <a:rPr lang="vi-VN" dirty="0"/>
              <a:t>T</a:t>
            </a:r>
            <a:r>
              <a:rPr lang="pt-BR" sz="2400"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rình bày mối quan hệ giữa sự phân bố các vành đai động đất, núi lửa, với sự chuyển dịch các mảng kiến tạo của thạch </a:t>
            </a:r>
            <a:r>
              <a:rPr lang="vi-VN" sz="2400"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quyển.</a:t>
            </a:r>
            <a:endParaRPr lang="en-US" sz="2400"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352118" y="64095"/>
            <a:ext cx="11182963" cy="830997"/>
          </a:xfrm>
          <a:prstGeom prst="rect">
            <a:avLst/>
          </a:prstGeom>
        </p:spPr>
        <p:txBody>
          <a:bodyPr wrap="square">
            <a:spAutoFit/>
          </a:bodyPr>
          <a:lstStyle/>
          <a:p>
            <a:r>
              <a:rPr lang="vi-VN" sz="2400" b="1" dirty="0">
                <a:solidFill>
                  <a:srgbClr val="7030A0"/>
                </a:solidFill>
                <a:latin typeface="Times New Roman" panose="02020603050405020304" pitchFamily="18" charset="0"/>
                <a:cs typeface="Times New Roman" panose="02020603050405020304" pitchFamily="18" charset="0"/>
              </a:rPr>
              <a:t>II. Mối quan hệ giữa </a:t>
            </a:r>
            <a:r>
              <a:rPr lang="en-US" sz="2400" b="1" dirty="0" err="1">
                <a:solidFill>
                  <a:srgbClr val="7030A0"/>
                </a:solidFill>
                <a:latin typeface="Times New Roman" panose="02020603050405020304" pitchFamily="18" charset="0"/>
                <a:cs typeface="Times New Roman" panose="02020603050405020304" pitchFamily="18" charset="0"/>
              </a:rPr>
              <a:t>sự</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phân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bố</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các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vành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đai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động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đất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núi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lửa</a:t>
            </a:r>
            <a:r>
              <a:rPr lang="vi-VN" sz="2400" b="1" dirty="0">
                <a:solidFill>
                  <a:srgbClr val="7030A0"/>
                </a:solidFill>
                <a:latin typeface="Times New Roman" panose="02020603050405020304" pitchFamily="18" charset="0"/>
                <a:cs typeface="Times New Roman" panose="02020603050405020304" pitchFamily="18" charset="0"/>
              </a:rPr>
              <a:t> với sự chuyển dịch của các mảng kiến tạo</a:t>
            </a:r>
            <a:endParaRPr lang="en-US" sz="2400" dirty="0">
              <a:solidFill>
                <a:srgbClr val="7030A0"/>
              </a:solidFill>
              <a:effectLst/>
              <a:latin typeface="Times New Roman" panose="02020603050405020304" pitchFamily="18" charset="0"/>
              <a:cs typeface="Times New Roman" panose="02020603050405020304" pitchFamily="18" charset="0"/>
            </a:endParaRPr>
          </a:p>
        </p:txBody>
      </p:sp>
      <p:sp>
        <p:nvSpPr>
          <p:cNvPr id="10" name="Action Button: Help 9">
            <a:hlinkClick r:id="" action="ppaction://noaction" highlightClick="1"/>
          </p:cNvPr>
          <p:cNvSpPr/>
          <p:nvPr/>
        </p:nvSpPr>
        <p:spPr>
          <a:xfrm>
            <a:off x="1531937" y="4187791"/>
            <a:ext cx="1000125" cy="939867"/>
          </a:xfrm>
          <a:prstGeom prst="actionButtonHelp">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0646678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2118" y="64095"/>
            <a:ext cx="11182963" cy="830997"/>
          </a:xfrm>
          <a:prstGeom prst="rect">
            <a:avLst/>
          </a:prstGeom>
        </p:spPr>
        <p:txBody>
          <a:bodyPr wrap="square">
            <a:spAutoFit/>
          </a:bodyPr>
          <a:lstStyle/>
          <a:p>
            <a:r>
              <a:rPr lang="vi-VN" sz="2400" b="1" dirty="0">
                <a:solidFill>
                  <a:srgbClr val="7030A0"/>
                </a:solidFill>
                <a:latin typeface="Times New Roman" panose="02020603050405020304" pitchFamily="18" charset="0"/>
                <a:cs typeface="Times New Roman" panose="02020603050405020304" pitchFamily="18" charset="0"/>
              </a:rPr>
              <a:t>II. Mối quan hệ giữa </a:t>
            </a:r>
            <a:r>
              <a:rPr lang="en-US" sz="2400" b="1" dirty="0" err="1">
                <a:solidFill>
                  <a:srgbClr val="7030A0"/>
                </a:solidFill>
                <a:latin typeface="Times New Roman" panose="02020603050405020304" pitchFamily="18" charset="0"/>
                <a:cs typeface="Times New Roman" panose="02020603050405020304" pitchFamily="18" charset="0"/>
              </a:rPr>
              <a:t>sự</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phân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bố</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các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vành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đai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động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đất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núi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lửa</a:t>
            </a:r>
            <a:r>
              <a:rPr lang="vi-VN" sz="2400" b="1" dirty="0">
                <a:solidFill>
                  <a:srgbClr val="7030A0"/>
                </a:solidFill>
                <a:latin typeface="Times New Roman" panose="02020603050405020304" pitchFamily="18" charset="0"/>
                <a:cs typeface="Times New Roman" panose="02020603050405020304" pitchFamily="18" charset="0"/>
              </a:rPr>
              <a:t> với sự chuyển dịch của các mảng kiến tạo</a:t>
            </a:r>
            <a:endParaRPr lang="en-US" sz="2400" dirty="0">
              <a:solidFill>
                <a:srgbClr val="7030A0"/>
              </a:solidFill>
              <a:effectLst/>
              <a:latin typeface="Times New Roman" panose="02020603050405020304" pitchFamily="18" charset="0"/>
              <a:cs typeface="Times New Roman" panose="02020603050405020304" pitchFamily="18" charset="0"/>
            </a:endParaRPr>
          </a:p>
        </p:txBody>
      </p:sp>
      <p:sp>
        <p:nvSpPr>
          <p:cNvPr id="8" name="Vertical Scroll 7"/>
          <p:cNvSpPr/>
          <p:nvPr/>
        </p:nvSpPr>
        <p:spPr>
          <a:xfrm>
            <a:off x="888275" y="1057720"/>
            <a:ext cx="9757954" cy="1568452"/>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t> </a:t>
            </a:r>
            <a:r>
              <a:rPr lang="vi-VN" sz="2400" b="1" i="1" dirty="0">
                <a:solidFill>
                  <a:schemeClr val="tx1"/>
                </a:solidFill>
                <a:latin typeface="Times New Roman" panose="02020603050405020304" pitchFamily="18" charset="0"/>
                <a:cs typeface="Times New Roman" panose="02020603050405020304" pitchFamily="18" charset="0"/>
              </a:rPr>
              <a:t>Các vành đai động đất, núi lửa và các vùng núi trẻ nằm ờ nơi tiếp xúc của các màng kiến tạo, nơi diễn ra sự chuyển dịch cùa các mảng (tách rời hoặc xô hủc </a:t>
            </a:r>
            <a:r>
              <a:rPr lang="vi-VN" sz="2000" b="1" i="1" dirty="0">
                <a:solidFill>
                  <a:schemeClr val="tx1"/>
                </a:solidFill>
                <a:latin typeface="Times New Roman" panose="02020603050405020304" pitchFamily="18" charset="0"/>
                <a:cs typeface="Times New Roman" panose="02020603050405020304" pitchFamily="18" charset="0"/>
              </a:rPr>
              <a:t>nhau):</a:t>
            </a:r>
            <a:endParaRPr lang="en-US" sz="2000" b="1" i="1"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40971" y="2951427"/>
            <a:ext cx="9405258" cy="3785652"/>
          </a:xfrm>
          <a:prstGeom prst="rect">
            <a:avLst/>
          </a:prstGeom>
        </p:spPr>
        <p:txBody>
          <a:bodyPr wrap="square">
            <a:spAutoFit/>
          </a:bodyPr>
          <a:lstStyle/>
          <a:p>
            <a:pPr algn="just"/>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Khi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hai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mảng</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tách</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rời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sẽ</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hình</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thành</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nên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sống</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núi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ngầm</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kèm</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theo</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là</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hiện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tượng</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động</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đất</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núi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lứa</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Ví</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dụ</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sự</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tách</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rời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của</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mảng</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Bắc</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Mĩ</a:t>
            </a:r>
            <a:r>
              <a:rPr lang="en-US" sz="2400" dirty="0">
                <a:solidFill>
                  <a:srgbClr val="C00000"/>
                </a:solidFill>
                <a:latin typeface="Times New Roman" panose="02020603050405020304" pitchFamily="18" charset="0"/>
                <a:ea typeface="Times New Roman" panose="02020603050405020304" pitchFamily="18" charset="0"/>
              </a:rPr>
              <a:t> – Á- </a:t>
            </a:r>
            <a:r>
              <a:rPr lang="en-US" sz="2400" dirty="0" err="1">
                <a:solidFill>
                  <a:srgbClr val="C00000"/>
                </a:solidFill>
                <a:latin typeface="Times New Roman" panose="02020603050405020304" pitchFamily="18" charset="0"/>
                <a:ea typeface="Times New Roman" panose="02020603050405020304" pitchFamily="18" charset="0"/>
              </a:rPr>
              <a:t>Âu</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mảng</a:t>
            </a:r>
            <a:r>
              <a:rPr lang="en-US" sz="2400" dirty="0">
                <a:solidFill>
                  <a:srgbClr val="C00000"/>
                </a:solidFill>
                <a:latin typeface="Times New Roman" panose="02020603050405020304" pitchFamily="18" charset="0"/>
                <a:ea typeface="Times New Roman" panose="02020603050405020304" pitchFamily="18" charset="0"/>
              </a:rPr>
              <a:t> Nam </a:t>
            </a:r>
            <a:r>
              <a:rPr lang="en-US" sz="2400" dirty="0" err="1">
                <a:solidFill>
                  <a:srgbClr val="C00000"/>
                </a:solidFill>
                <a:latin typeface="Times New Roman" panose="02020603050405020304" pitchFamily="18" charset="0"/>
                <a:ea typeface="Times New Roman" panose="02020603050405020304" pitchFamily="18" charset="0"/>
              </a:rPr>
              <a:t>Mĩ</a:t>
            </a:r>
            <a:r>
              <a:rPr lang="en-US" sz="2400" dirty="0">
                <a:solidFill>
                  <a:srgbClr val="C00000"/>
                </a:solidFill>
                <a:latin typeface="Times New Roman" panose="02020603050405020304" pitchFamily="18" charset="0"/>
                <a:ea typeface="Times New Roman" panose="02020603050405020304" pitchFamily="18" charset="0"/>
              </a:rPr>
              <a:t>- Phi </a:t>
            </a:r>
            <a:r>
              <a:rPr lang="en-US" sz="2400" dirty="0" err="1">
                <a:solidFill>
                  <a:srgbClr val="C00000"/>
                </a:solidFill>
                <a:latin typeface="Times New Roman" panose="02020603050405020304" pitchFamily="18" charset="0"/>
                <a:ea typeface="Times New Roman" panose="02020603050405020304" pitchFamily="18" charset="0"/>
              </a:rPr>
              <a:t>hình</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thành</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nên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vành</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đai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động</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đất</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dọc</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sổng</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núi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ngầm</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Đại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Tây</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Dương</a:t>
            </a:r>
            <a:r>
              <a:rPr lang="en-US" sz="2400" dirty="0">
                <a:solidFill>
                  <a:srgbClr val="C00000"/>
                </a:solidFill>
                <a:latin typeface="Times New Roman" panose="02020603050405020304" pitchFamily="18" charset="0"/>
                <a:ea typeface="Times New Roman" panose="02020603050405020304" pitchFamily="18" charset="0"/>
              </a:rPr>
              <a:t>.</a:t>
            </a:r>
          </a:p>
          <a:p>
            <a:pPr algn="just"/>
            <a:endParaRPr lang="vi-VN" sz="2400" dirty="0">
              <a:solidFill>
                <a:srgbClr val="C00000"/>
              </a:solidFill>
              <a:latin typeface="Times New Roman" panose="02020603050405020304" pitchFamily="18" charset="0"/>
              <a:ea typeface="Times New Roman" panose="02020603050405020304" pitchFamily="18" charset="0"/>
            </a:endParaRPr>
          </a:p>
          <a:p>
            <a:pPr algn="just"/>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Khi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hai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mảng</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xô</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húc</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vào</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nhau</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hình</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thành</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nên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các</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dãy</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núi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uốn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nếp</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trẻ</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vực</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sâu</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đảo</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núi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lửa</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kèm</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theo</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đó</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động</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đất</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núi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lừa</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cùng</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xảy</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ra.</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Ví</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dụ</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sự</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xô</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húc</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cùa</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mảng</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Bắc</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Mĩ</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và</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màng</a:t>
            </a:r>
            <a:r>
              <a:rPr lang="en-US" sz="2400" dirty="0">
                <a:solidFill>
                  <a:srgbClr val="C00000"/>
                </a:solidFill>
                <a:latin typeface="Times New Roman" panose="02020603050405020304" pitchFamily="18" charset="0"/>
                <a:ea typeface="Times New Roman" panose="02020603050405020304" pitchFamily="18" charset="0"/>
              </a:rPr>
              <a:t> Nam </a:t>
            </a:r>
            <a:r>
              <a:rPr lang="en-US" sz="2400" dirty="0" err="1">
                <a:solidFill>
                  <a:srgbClr val="C00000"/>
                </a:solidFill>
                <a:latin typeface="Times New Roman" panose="02020603050405020304" pitchFamily="18" charset="0"/>
                <a:ea typeface="Times New Roman" panose="02020603050405020304" pitchFamily="18" charset="0"/>
              </a:rPr>
              <a:t>Mĩ</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với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mảng</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Thái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Binh</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Dương</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hình</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thành</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nên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hệ</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thông</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núi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trỏ</a:t>
            </a:r>
            <a:r>
              <a:rPr lang="en-US" sz="2400" dirty="0">
                <a:solidFill>
                  <a:srgbClr val="C00000"/>
                </a:solidFill>
                <a:latin typeface="Times New Roman" panose="02020603050405020304" pitchFamily="18" charset="0"/>
                <a:ea typeface="Times New Roman" panose="02020603050405020304" pitchFamily="18" charset="0"/>
              </a:rPr>
              <a:t> ở ria </a:t>
            </a:r>
            <a:r>
              <a:rPr lang="en-US" sz="2400" dirty="0" err="1">
                <a:solidFill>
                  <a:srgbClr val="C00000"/>
                </a:solidFill>
                <a:latin typeface="Times New Roman" panose="02020603050405020304" pitchFamily="18" charset="0"/>
                <a:ea typeface="Times New Roman" panose="02020603050405020304" pitchFamily="18" charset="0"/>
              </a:rPr>
              <a:t>phía</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tây</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châu</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Mĩ</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theo</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đó</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là</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vành</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đai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động</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đất</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và</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núi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lửa</a:t>
            </a:r>
            <a:r>
              <a:rPr lang="en-US" sz="2400" dirty="0">
                <a:solidFill>
                  <a:srgbClr val="C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63369932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4290" y="600184"/>
            <a:ext cx="8588560" cy="5109399"/>
          </a:xfrm>
          <a:prstGeom prst="rect">
            <a:avLst/>
          </a:prstGeom>
        </p:spPr>
      </p:pic>
      <p:sp>
        <p:nvSpPr>
          <p:cNvPr id="8" name="TextBox 7"/>
          <p:cNvSpPr txBox="1"/>
          <p:nvPr/>
        </p:nvSpPr>
        <p:spPr>
          <a:xfrm>
            <a:off x="4819650" y="5749731"/>
            <a:ext cx="5681662" cy="400110"/>
          </a:xfrm>
          <a:prstGeom prst="rect">
            <a:avLst/>
          </a:prstGeom>
          <a:noFill/>
        </p:spPr>
        <p:txBody>
          <a:bodyPr wrap="square" rtlCol="0">
            <a:spAutoFit/>
          </a:bodyPr>
          <a:lstStyle/>
          <a:p>
            <a:r>
              <a:rPr lang="vi-VN" sz="2000" b="1" dirty="0">
                <a:latin typeface="+mj-lt"/>
              </a:rPr>
              <a:t>Hình 6.2: Lược đồ các mảng kiến tạo của Trái Đất</a:t>
            </a:r>
            <a:endParaRPr lang="en-US" sz="2000" b="1" dirty="0">
              <a:latin typeface="+mj-lt"/>
            </a:endParaRPr>
          </a:p>
        </p:txBody>
      </p:sp>
    </p:spTree>
    <p:extLst>
      <p:ext uri="{BB962C8B-B14F-4D97-AF65-F5344CB8AC3E}">
        <p14:creationId xmlns:p14="http://schemas.microsoft.com/office/powerpoint/2010/main" val="98394795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3871</TotalTime>
  <Words>1089</Words>
  <Application>Microsoft Office PowerPoint</Application>
  <PresentationFormat>Màn hình rộng</PresentationFormat>
  <Paragraphs>79</Paragraphs>
  <Slides>17</Slides>
  <Notes>0</Notes>
  <HiddenSlides>0</HiddenSlides>
  <MMClips>2</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17</vt:i4>
      </vt:variant>
    </vt:vector>
  </HeadingPairs>
  <TitlesOfParts>
    <vt:vector size="23" baseType="lpstr">
      <vt:lpstr>#9Slide03 Bebas Neue Bold</vt:lpstr>
      <vt:lpstr>Calibri</vt:lpstr>
      <vt:lpstr>Arial</vt:lpstr>
      <vt:lpstr>Times New Roman</vt:lpstr>
      <vt:lpstr>Calibri Light</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Thuy Pham Thanh</cp:lastModifiedBy>
  <cp:revision>234</cp:revision>
  <dcterms:created xsi:type="dcterms:W3CDTF">2021-01-27T14:21:58Z</dcterms:created>
  <dcterms:modified xsi:type="dcterms:W3CDTF">2022-09-26T02:59:57Z</dcterms:modified>
</cp:coreProperties>
</file>