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528" r:id="rId2"/>
    <p:sldId id="529" r:id="rId3"/>
    <p:sldId id="530" r:id="rId4"/>
    <p:sldId id="531" r:id="rId5"/>
    <p:sldId id="503" r:id="rId6"/>
    <p:sldId id="532" r:id="rId7"/>
    <p:sldId id="572" r:id="rId8"/>
    <p:sldId id="545" r:id="rId9"/>
    <p:sldId id="546" r:id="rId10"/>
    <p:sldId id="547" r:id="rId11"/>
    <p:sldId id="548" r:id="rId12"/>
    <p:sldId id="549" r:id="rId13"/>
    <p:sldId id="550" r:id="rId14"/>
    <p:sldId id="567" r:id="rId15"/>
    <p:sldId id="552" r:id="rId16"/>
    <p:sldId id="568" r:id="rId17"/>
    <p:sldId id="555" r:id="rId18"/>
    <p:sldId id="556" r:id="rId19"/>
    <p:sldId id="563" r:id="rId20"/>
    <p:sldId id="557" r:id="rId21"/>
    <p:sldId id="558" r:id="rId22"/>
    <p:sldId id="559" r:id="rId23"/>
    <p:sldId id="561" r:id="rId24"/>
    <p:sldId id="560" r:id="rId25"/>
    <p:sldId id="569" r:id="rId26"/>
    <p:sldId id="527" r:id="rId27"/>
    <p:sldId id="519" r:id="rId28"/>
    <p:sldId id="570" r:id="rId29"/>
    <p:sldId id="571" r:id="rId30"/>
    <p:sldId id="52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59" d="100"/>
          <a:sy n="59" d="100"/>
        </p:scale>
        <p:origin x="152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a:latin typeface="Cambria" pitchFamily="18" charset="0"/>
              <a:ea typeface="Cambria" pitchFamily="18" charset="0"/>
            </a:rPr>
            <a:t>4 </a:t>
          </a:r>
          <a:r>
            <a:rPr lang="en-US" sz="2200" b="1" dirty="0" err="1">
              <a:latin typeface="Cambria" pitchFamily="18" charset="0"/>
              <a:ea typeface="Cambria" pitchFamily="18" charset="0"/>
            </a:rPr>
            <a:t>đặc</a:t>
          </a:r>
          <a:r>
            <a:rPr lang="en-US" sz="2200" b="1" dirty="0">
              <a:latin typeface="Cambria" pitchFamily="18" charset="0"/>
              <a:ea typeface="Cambria" pitchFamily="18" charset="0"/>
            </a:rPr>
            <a:t> </a:t>
          </a:r>
          <a:r>
            <a:rPr lang="en-US" sz="2200" b="1" dirty="0" err="1">
              <a:latin typeface="Cambria" pitchFamily="18" charset="0"/>
              <a:ea typeface="Cambria" pitchFamily="18" charset="0"/>
            </a:rPr>
            <a:t>điểm</a:t>
          </a:r>
          <a:endParaRPr lang="en-US" sz="2200" b="1" dirty="0">
            <a:latin typeface="Cambria" pitchFamily="18" charset="0"/>
            <a:ea typeface="Cambria" pitchFamily="18" charset="0"/>
          </a:endParaRPr>
        </a:p>
        <a:p>
          <a:r>
            <a:rPr lang="en-US" sz="2200" b="1" dirty="0" err="1">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400" b="1" dirty="0">
              <a:latin typeface="Cambria" pitchFamily="18" charset="0"/>
              <a:ea typeface="Cambria" pitchFamily="18" charset="0"/>
            </a:rPr>
            <a:t>Mạng lưới sông ngòi dày đặc</a:t>
          </a:r>
          <a:r>
            <a:rPr lang="en-US" sz="2400" b="1" dirty="0">
              <a:latin typeface="Cambria" pitchFamily="18" charset="0"/>
              <a:ea typeface="Cambria" pitchFamily="18" charset="0"/>
            </a:rPr>
            <a:t>. </a:t>
          </a: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400" b="1" dirty="0">
              <a:latin typeface="Cambria" pitchFamily="18" charset="0"/>
              <a:ea typeface="Cambria" pitchFamily="18" charset="0"/>
            </a:rPr>
            <a:t>Lưu lượng nước lớn, giàu phù sa.</a:t>
          </a:r>
          <a:endParaRPr lang="en-US" sz="2400" b="1"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400" b="1" dirty="0">
              <a:latin typeface="Cambria" pitchFamily="18" charset="0"/>
              <a:ea typeface="Cambria" pitchFamily="18" charset="0"/>
            </a:rPr>
            <a:t>Phần lớn sông ngòi chảy theo 2 hướng chính.</a:t>
          </a:r>
          <a:endParaRPr lang="en-US" sz="2400" b="1"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400" b="1" dirty="0">
              <a:latin typeface="Cambria" pitchFamily="18" charset="0"/>
              <a:ea typeface="Cambria" pitchFamily="18" charset="0"/>
            </a:rPr>
            <a:t>Chế độ dòng chảy theo 2 mùa rõ rệt.</a:t>
          </a:r>
          <a:endParaRPr lang="en-US" sz="2400" b="1"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7F131D0F-9F8E-4AEF-9BE2-A057BD6EC5BF}" type="presOf" srcId="{7DA43C6A-B607-4E73-BABB-48F4DB078CE5}" destId="{EDB4E737-2141-4BB1-B813-7B76AF376A28}"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F88ECE20-D54A-40D9-9ADC-E7731A22A7F7}" type="presOf" srcId="{33505401-C1B2-4468-B86E-70745E096832}" destId="{E8278B7B-0FAD-4B56-BFD7-99CDD2D15D7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FAA73283-0442-4942-8BE5-7793B0FCEAF7}" type="presOf" srcId="{9005D8F4-2F55-4BF6-A353-2E56F4C4C2E3}" destId="{90BCF881-EB1A-449F-BD7A-DA4E3052AEF9}" srcOrd="0"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D9BA168C-D149-434E-94F5-DC16DB950F66}" type="presOf" srcId="{D9234A93-74FC-4F5B-939C-6F0E7B5BDCE9}" destId="{6B664DAE-CFAB-4EB3-86DA-BCD831827A4A}" srcOrd="1"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A5DE0EC6-00FF-42D0-BE6C-5E4B2F80C3E5}" type="presOf" srcId="{D9234A93-74FC-4F5B-939C-6F0E7B5BDCE9}" destId="{CB055323-E44E-407A-8665-53A08ECD62A4}" srcOrd="0" destOrd="0" presId="urn:microsoft.com/office/officeart/2005/8/layout/hierarchy2"/>
    <dgm:cxn modelId="{698246D7-6895-4ACE-987D-FC5E5444D1FC}" type="presOf" srcId="{0ABB49B6-8467-42F6-AC15-344F799C1469}" destId="{CD7C0DA7-4673-430F-B17D-F4A6D0CF8E7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DB28F6EE-51B5-47D7-9688-3FEE543B4C9F}" type="presOf" srcId="{BFCC809B-7BA7-4A0D-B695-0E9D47EC411D}" destId="{AA7767D3-53FF-41C3-964D-0C09B48DF49F}"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a:solidFill>
                <a:schemeClr val="tx1"/>
              </a:solidFill>
              <a:latin typeface="Cambria" pitchFamily="18" charset="0"/>
              <a:ea typeface="Cambria" pitchFamily="18" charset="0"/>
            </a:rPr>
            <a:t>- Đặc điểm mạng lưới sông:</a:t>
          </a:r>
          <a:endParaRPr lang="en-US" sz="1800" b="1" dirty="0">
            <a:solidFill>
              <a:schemeClr val="tx1"/>
            </a:solidFill>
            <a:latin typeface="Cambria" pitchFamily="18" charset="0"/>
            <a:ea typeface="Cambria" pitchFamily="18" charset="0"/>
          </a:endParaRPr>
        </a:p>
        <a:p>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Có 78 phụ lưu dài trên 10km.</a:t>
          </a:r>
          <a:endParaRPr lang="en-US" sz="1800" b="0" dirty="0">
            <a:solidFill>
              <a:schemeClr val="tx1"/>
            </a:solidFill>
            <a:latin typeface="Cambria" pitchFamily="18" charset="0"/>
            <a:ea typeface="Cambria" pitchFamily="18" charset="0"/>
          </a:endParaRPr>
        </a:p>
        <a:p>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vi-VN" sz="1800" b="1" dirty="0">
              <a:solidFill>
                <a:schemeClr val="tx1"/>
              </a:solidFill>
              <a:latin typeface="Cambria" pitchFamily="18" charset="0"/>
              <a:ea typeface="Cambria" pitchFamily="18" charset="0"/>
            </a:rPr>
            <a:t>- Chế độ nước sông:</a:t>
          </a:r>
          <a:endParaRPr lang="en-US" sz="1800" b="1" dirty="0">
            <a:solidFill>
              <a:schemeClr val="tx1"/>
            </a:solidFill>
            <a:latin typeface="Cambria" pitchFamily="18" charset="0"/>
            <a:ea typeface="Cambria" pitchFamily="18" charset="0"/>
          </a:endParaRPr>
        </a:p>
        <a:p>
          <a:r>
            <a:rPr lang="vi-VN" sz="1800" b="0" dirty="0">
              <a:solidFill>
                <a:schemeClr val="tx1"/>
              </a:solidFill>
              <a:latin typeface="Cambria" pitchFamily="18" charset="0"/>
              <a:ea typeface="Cambria" pitchFamily="18" charset="0"/>
            </a:rPr>
            <a:t>+ Mùa lũ: từ tháng 10 - tháng 12, chiếm khoảng 65% tổng lượng nước cả năm.</a:t>
          </a:r>
          <a:endParaRPr lang="en-US" sz="1800" b="0" dirty="0">
            <a:solidFill>
              <a:schemeClr val="tx1"/>
            </a:solidFill>
            <a:latin typeface="Cambria" pitchFamily="18" charset="0"/>
            <a:ea typeface="Cambria" pitchFamily="18" charset="0"/>
          </a:endParaRPr>
        </a:p>
        <a:p>
          <a:r>
            <a:rPr lang="vi-VN" sz="1800" b="0" dirty="0">
              <a:solidFill>
                <a:schemeClr val="tx1"/>
              </a:solidFill>
              <a:latin typeface="Cambria" pitchFamily="18" charset="0"/>
              <a:ea typeface="Cambria" pitchFamily="18" charset="0"/>
            </a:rPr>
            <a:t>+ Mùa cạn: từ tháng 1 đến tháng 9, chiếm khoảng 35% tổng lượng nước cả năm.</a:t>
          </a:r>
          <a:endParaRPr lang="en-US" sz="1800" b="0" dirty="0">
            <a:solidFill>
              <a:schemeClr val="tx1"/>
            </a:solidFill>
            <a:latin typeface="Cambria" pitchFamily="18" charset="0"/>
            <a:ea typeface="Cambria" pitchFamily="18" charset="0"/>
          </a:endParaRPr>
        </a:p>
        <a:p>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do </a:t>
          </a:r>
          <a:r>
            <a:rPr lang="vi-VN" sz="1800" dirty="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9860AE14-D6E3-404B-A301-BE401753CE91}" type="presOf" srcId="{9DA92A08-ED37-48A9-A0DD-F521D2142CD2}" destId="{C7497E28-FAE4-42DA-8D9D-5B4659273D7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6719B8D9-E5C5-40EA-B2B4-5B17B8053D94}" type="presOf" srcId="{9B38993F-91D9-4E45-89FE-E7C2053BB052}" destId="{A0E9B536-5134-4AC7-990D-17E1F41843BA}" srcOrd="0" destOrd="0" presId="urn:microsoft.com/office/officeart/2008/layout/VerticalCurvedList"/>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mbria" pitchFamily="18" charset="0"/>
              <a:ea typeface="Cambria" pitchFamily="18" charset="0"/>
            </a:rPr>
            <a:t>4 </a:t>
          </a:r>
          <a:r>
            <a:rPr lang="en-US" sz="2200" b="1" kern="1200" dirty="0" err="1">
              <a:latin typeface="Cambria" pitchFamily="18" charset="0"/>
              <a:ea typeface="Cambria" pitchFamily="18" charset="0"/>
            </a:rPr>
            <a:t>đặc</a:t>
          </a:r>
          <a:r>
            <a:rPr lang="en-US" sz="2200" b="1" kern="1200" dirty="0">
              <a:latin typeface="Cambria" pitchFamily="18" charset="0"/>
              <a:ea typeface="Cambria" pitchFamily="18" charset="0"/>
            </a:rPr>
            <a:t> </a:t>
          </a:r>
          <a:r>
            <a:rPr lang="en-US" sz="2200" b="1" kern="1200" dirty="0" err="1">
              <a:latin typeface="Cambria" pitchFamily="18" charset="0"/>
              <a:ea typeface="Cambria" pitchFamily="18" charset="0"/>
            </a:rPr>
            <a:t>điểm</a:t>
          </a:r>
          <a:endParaRPr lang="en-US" sz="2200" b="1" kern="1200" dirty="0">
            <a:latin typeface="Cambria" pitchFamily="18" charset="0"/>
            <a:ea typeface="Cambria" pitchFamily="18" charset="0"/>
          </a:endParaRPr>
        </a:p>
        <a:p>
          <a:pPr marL="0" lvl="0" indent="0" algn="ctr" defTabSz="977900">
            <a:lnSpc>
              <a:spcPct val="90000"/>
            </a:lnSpc>
            <a:spcBef>
              <a:spcPct val="0"/>
            </a:spcBef>
            <a:spcAft>
              <a:spcPct val="35000"/>
            </a:spcAft>
            <a:buNone/>
          </a:pPr>
          <a:r>
            <a:rPr lang="en-US" sz="2200" b="1" kern="1200" dirty="0" err="1">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vi-VN" sz="2400" b="1" kern="1200" dirty="0">
              <a:latin typeface="Cambria" pitchFamily="18" charset="0"/>
              <a:ea typeface="Cambria" pitchFamily="18" charset="0"/>
            </a:rPr>
            <a:t>Mạng lưới sông ngòi dày đặc</a:t>
          </a:r>
          <a:r>
            <a:rPr lang="en-US" sz="2400" b="1" kern="1200" dirty="0">
              <a:latin typeface="Cambria" pitchFamily="18" charset="0"/>
              <a:ea typeface="Cambria" pitchFamily="18" charset="0"/>
            </a:rPr>
            <a:t>. </a:t>
          </a: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vi-VN" sz="2400" b="1" kern="1200" dirty="0">
              <a:latin typeface="Cambria" pitchFamily="18" charset="0"/>
              <a:ea typeface="Cambria" pitchFamily="18" charset="0"/>
            </a:rPr>
            <a:t>Lưu lượng nước lớn, giàu phù sa.</a:t>
          </a:r>
          <a:endParaRPr lang="en-US" sz="2400" b="1"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vi-VN" sz="2400" b="1" kern="1200" dirty="0">
              <a:latin typeface="Cambria" pitchFamily="18" charset="0"/>
              <a:ea typeface="Cambria" pitchFamily="18" charset="0"/>
            </a:rPr>
            <a:t>Phần lớn sông ngòi chảy theo 2 hướng chính.</a:t>
          </a:r>
          <a:endParaRPr lang="en-US" sz="2400" b="1"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vi-VN" sz="2400" b="1" kern="1200" dirty="0">
              <a:latin typeface="Cambria" pitchFamily="18" charset="0"/>
              <a:ea typeface="Cambria" pitchFamily="18" charset="0"/>
            </a:rPr>
            <a:t>Chế độ dòng chảy theo 2 mùa rõ rệt.</a:t>
          </a:r>
          <a:endParaRPr lang="en-US" sz="2400" b="1"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a:t>
          </a: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Có 78 phụ lưu dài trên 10km.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Chế độ nước sông:</a:t>
          </a: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do </a:t>
          </a:r>
          <a:r>
            <a:rPr lang="vi-VN" sz="1800" kern="1200" dirty="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diagramQuickStyle" Target="../diagrams/quickStyle2.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image" Target="../media/image15.jpe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35.png"/><Relationship Id="rId4" Type="http://schemas.openxmlformats.org/officeDocument/2006/relationships/image" Target="../media/image15.jpeg"/><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16.png"/><Relationship Id="rId10" Type="http://schemas.openxmlformats.org/officeDocument/2006/relationships/image" Target="../media/image36.png"/><Relationship Id="rId4" Type="http://schemas.openxmlformats.org/officeDocument/2006/relationships/image" Target="../media/image15.jpeg"/><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15.jpeg"/><Relationship Id="rId9" Type="http://schemas.openxmlformats.org/officeDocument/2006/relationships/image" Target="../media/image18.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18.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đỏ nặng phù sa?</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HỒNG</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CỬU LONG</a:t>
            </a: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Trà</a:t>
            </a:r>
            <a:r>
              <a:rPr lang="en-US" sz="1000" b="1" dirty="0">
                <a:effectLst/>
              </a:rPr>
              <a:t> </a:t>
            </a:r>
            <a:r>
              <a:rPr lang="en-US" sz="1000" b="1" dirty="0" err="1">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45738" y="1424818"/>
            <a:ext cx="6717060" cy="4616648"/>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a:t>
            </a:r>
            <a:r>
              <a:rPr lang="vi-VN" sz="2400" b="1" dirty="0">
                <a:latin typeface="Cambria" pitchFamily="18" charset="0"/>
                <a:ea typeface="Cambria" pitchFamily="18" charset="0"/>
              </a:rPr>
              <a:t>Hệ thống sông Hồng</a:t>
            </a:r>
          </a:p>
          <a:p>
            <a:pPr algn="just">
              <a:spcBef>
                <a:spcPts val="600"/>
              </a:spcBef>
              <a:spcAft>
                <a:spcPts val="0"/>
              </a:spcAft>
            </a:pPr>
            <a:r>
              <a:rPr lang="vi-VN" sz="2400" b="1" i="1" dirty="0">
                <a:latin typeface="Cambria" pitchFamily="18" charset="0"/>
                <a:ea typeface="Cambria" pitchFamily="18" charset="0"/>
              </a:rPr>
              <a:t>- Đặc điểm mạng lưới sông:</a:t>
            </a:r>
          </a:p>
          <a:p>
            <a:pPr algn="just">
              <a:spcBef>
                <a:spcPts val="600"/>
              </a:spcBef>
              <a:spcAft>
                <a:spcPts val="0"/>
              </a:spcAft>
            </a:pPr>
            <a:r>
              <a:rPr lang="vi-VN" sz="2400" b="1" dirty="0">
                <a:latin typeface="Cambria" pitchFamily="18" charset="0"/>
                <a:ea typeface="Cambria" pitchFamily="18" charset="0"/>
              </a:rPr>
              <a:t>+ Là hệ thống sông lớn thứ 2 cả nước.</a:t>
            </a:r>
          </a:p>
          <a:p>
            <a:pPr algn="just">
              <a:spcBef>
                <a:spcPts val="600"/>
              </a:spcBef>
              <a:spcAft>
                <a:spcPts val="0"/>
              </a:spcAft>
            </a:pPr>
            <a:r>
              <a:rPr lang="vi-VN" sz="2400" b="1" dirty="0">
                <a:latin typeface="Cambria" pitchFamily="18" charset="0"/>
                <a:ea typeface="Cambria" pitchFamily="18" charset="0"/>
              </a:rPr>
              <a:t>+ Tất cả các phụ lưu lớn hợp với dòng chính sông Hồng tạo thành một mạng lưới sông hình nan quạt.</a:t>
            </a:r>
          </a:p>
          <a:p>
            <a:pPr algn="just">
              <a:spcBef>
                <a:spcPts val="600"/>
              </a:spcBef>
              <a:spcAft>
                <a:spcPts val="0"/>
              </a:spcAft>
            </a:pPr>
            <a:r>
              <a:rPr lang="vi-VN" sz="2400" b="1" i="1" dirty="0">
                <a:latin typeface="Cambria" pitchFamily="18" charset="0"/>
                <a:ea typeface="Cambria" pitchFamily="18" charset="0"/>
              </a:rPr>
              <a:t>- Chế độ nước sông: </a:t>
            </a:r>
          </a:p>
          <a:p>
            <a:pPr algn="just">
              <a:spcBef>
                <a:spcPts val="600"/>
              </a:spcBef>
              <a:spcAft>
                <a:spcPts val="0"/>
              </a:spcAft>
            </a:pPr>
            <a:r>
              <a:rPr lang="vi-VN" sz="2400" b="1" dirty="0">
                <a:latin typeface="Cambria" pitchFamily="18" charset="0"/>
                <a:ea typeface="Cambria" pitchFamily="18" charset="0"/>
              </a:rPr>
              <a:t>+ Mùa lũ: từ tháng 6 - tháng 10, chiếm khoảng 75% tổng lượng nước cả năm.</a:t>
            </a:r>
          </a:p>
          <a:p>
            <a:pPr algn="just">
              <a:spcBef>
                <a:spcPts val="600"/>
              </a:spcBef>
              <a:spcAft>
                <a:spcPts val="0"/>
              </a:spcAft>
            </a:pPr>
            <a:r>
              <a:rPr lang="vi-VN" sz="2400" b="1" dirty="0">
                <a:latin typeface="Cambria" pitchFamily="18" charset="0"/>
                <a:ea typeface="Cambria" pitchFamily="18" charset="0"/>
              </a:rPr>
              <a:t>+ Mùa cạn: từ tháng 11 đến tháng 5 năm sau, chiếm khoảng 25% tổng lượng nước cả năm.</a:t>
            </a: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4" dur="500"/>
                                        <p:tgtEl>
                                          <p:spTgt spid="3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4" dur="500"/>
                                        <p:tgtEl>
                                          <p:spTgt spid="3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9" dur="500"/>
                                        <p:tgtEl>
                                          <p:spTgt spid="3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4" dur="500"/>
                                        <p:tgtEl>
                                          <p:spTgt spid="3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9" dur="500"/>
                                        <p:tgtEl>
                                          <p:spTgt spid="3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4"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Vu </a:t>
            </a:r>
            <a:r>
              <a:rPr lang="en-US" sz="1000" b="1" dirty="0" err="1">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4</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233160" y="1757065"/>
            <a:ext cx="8606040" cy="4765087"/>
          </a:xfrm>
          <a:prstGeom prst="rect">
            <a:avLst/>
          </a:prstGeom>
        </p:spPr>
        <p:txBody>
          <a:bodyPr wrap="square">
            <a:spAutoFit/>
          </a:bodyPr>
          <a:lstStyle/>
          <a:p>
            <a:pPr algn="just">
              <a:lnSpc>
                <a:spcPct val="115000"/>
              </a:lnSpc>
              <a:spcBef>
                <a:spcPts val="600"/>
              </a:spcBef>
              <a:spcAft>
                <a:spcPts val="0"/>
              </a:spcAft>
            </a:pPr>
            <a:r>
              <a:rPr lang="vi-VN" sz="1700" b="1" dirty="0">
                <a:latin typeface="Cambria" pitchFamily="18" charset="0"/>
                <a:ea typeface="Cambria" pitchFamily="18" charset="0"/>
                <a:cs typeface="Times New Roman"/>
              </a:rPr>
              <a:t>*</a:t>
            </a:r>
            <a:r>
              <a:rPr lang="en-US" sz="2400" b="1" dirty="0">
                <a:latin typeface="Cambria" pitchFamily="18" charset="0"/>
                <a:ea typeface="Cambria" pitchFamily="18" charset="0"/>
                <a:cs typeface="Times New Roman"/>
              </a:rPr>
              <a:t>b.</a:t>
            </a:r>
            <a:r>
              <a:rPr lang="nl-NL" sz="2400" b="1" dirty="0">
                <a:latin typeface="Cambria" pitchFamily="18" charset="0"/>
                <a:ea typeface="Cambria" pitchFamily="18" charset="0"/>
                <a:cs typeface="Times New Roman"/>
              </a:rPr>
              <a:t> Hệ thống sông Thu Bồn</a:t>
            </a:r>
            <a:endParaRPr lang="en-US" sz="2400" b="1" dirty="0">
              <a:latin typeface="Cambria" pitchFamily="18" charset="0"/>
              <a:ea typeface="Cambria" pitchFamily="18" charset="0"/>
              <a:cs typeface="Times New Roman"/>
            </a:endParaRPr>
          </a:p>
          <a:p>
            <a:pPr algn="just">
              <a:lnSpc>
                <a:spcPct val="115000"/>
              </a:lnSpc>
              <a:spcBef>
                <a:spcPts val="600"/>
              </a:spcBef>
              <a:spcAft>
                <a:spcPts val="0"/>
              </a:spcAft>
            </a:pPr>
            <a:r>
              <a:rPr lang="nl-NL" sz="2400" b="1" i="1" dirty="0">
                <a:latin typeface="Cambria" pitchFamily="18" charset="0"/>
                <a:ea typeface="Cambria" pitchFamily="18" charset="0"/>
                <a:cs typeface="Times New Roman"/>
              </a:rPr>
              <a:t>- </a:t>
            </a:r>
            <a:r>
              <a:rPr lang="vi-VN" sz="2400" b="1" i="1" dirty="0">
                <a:latin typeface="Cambria" pitchFamily="18" charset="0"/>
                <a:ea typeface="Cambria" pitchFamily="18" charset="0"/>
                <a:cs typeface="Times New Roman"/>
              </a:rPr>
              <a:t>Đặc điểm mạng lưới sông:</a:t>
            </a:r>
            <a:endParaRPr lang="en-US" sz="24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2400" b="1" dirty="0">
                <a:latin typeface="Cambria" pitchFamily="18" charset="0"/>
                <a:ea typeface="Cambria" pitchFamily="18" charset="0"/>
                <a:cs typeface="Times New Roman"/>
              </a:rPr>
              <a:t>- Có 78 phụ lưu dài trên 10km.</a:t>
            </a:r>
            <a:endParaRPr lang="en-US" sz="2400" b="1" dirty="0">
              <a:latin typeface="Cambria" pitchFamily="18" charset="0"/>
              <a:ea typeface="Cambria" pitchFamily="18" charset="0"/>
              <a:cs typeface="Times New Roman"/>
            </a:endParaRPr>
          </a:p>
          <a:p>
            <a:pPr algn="just">
              <a:lnSpc>
                <a:spcPct val="115000"/>
              </a:lnSpc>
              <a:spcBef>
                <a:spcPts val="600"/>
              </a:spcBef>
              <a:spcAft>
                <a:spcPts val="0"/>
              </a:spcAft>
            </a:pPr>
            <a:r>
              <a:rPr lang="vi-VN" sz="2400" b="1" dirty="0">
                <a:latin typeface="Cambria" pitchFamily="18" charset="0"/>
                <a:ea typeface="Cambria" pitchFamily="18" charset="0"/>
                <a:cs typeface="Times New Roman"/>
              </a:rPr>
              <a:t>- Hệ thống sông thường ngắn, dốc, phân thành nhiều lưu vực nhỏ độc lập có dạng nan quạt.</a:t>
            </a:r>
            <a:endParaRPr lang="en-US" sz="2400" b="1" dirty="0">
              <a:latin typeface="Cambria" pitchFamily="18" charset="0"/>
              <a:ea typeface="Cambria" pitchFamily="18" charset="0"/>
              <a:cs typeface="Times New Roman"/>
            </a:endParaRPr>
          </a:p>
          <a:p>
            <a:pPr algn="just">
              <a:lnSpc>
                <a:spcPct val="115000"/>
              </a:lnSpc>
              <a:spcBef>
                <a:spcPts val="600"/>
              </a:spcBef>
              <a:spcAft>
                <a:spcPts val="0"/>
              </a:spcAft>
            </a:pPr>
            <a:r>
              <a:rPr lang="vi-VN" sz="2400" b="1" i="1" dirty="0">
                <a:latin typeface="Cambria" pitchFamily="18" charset="0"/>
                <a:ea typeface="Cambria" pitchFamily="18" charset="0"/>
                <a:cs typeface="Times New Roman"/>
              </a:rPr>
              <a:t>- Chế độ nước sông:</a:t>
            </a:r>
            <a:endParaRPr lang="en-US" sz="24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2400" b="1" dirty="0">
                <a:latin typeface="Cambria" pitchFamily="18" charset="0"/>
                <a:ea typeface="Cambria" pitchFamily="18" charset="0"/>
                <a:cs typeface="Times New Roman"/>
              </a:rPr>
              <a:t>+ Mùa lũ: từ tháng 10 - tháng 12, chiếm khoảng 65% tổng lượng nước cả năm.</a:t>
            </a:r>
            <a:endParaRPr lang="en-US" sz="2400" b="1" dirty="0">
              <a:latin typeface="Cambria" pitchFamily="18" charset="0"/>
              <a:ea typeface="Cambria" pitchFamily="18" charset="0"/>
              <a:cs typeface="Times New Roman"/>
            </a:endParaRPr>
          </a:p>
          <a:p>
            <a:pPr algn="just">
              <a:lnSpc>
                <a:spcPct val="115000"/>
              </a:lnSpc>
              <a:spcBef>
                <a:spcPts val="600"/>
              </a:spcBef>
              <a:spcAft>
                <a:spcPts val="0"/>
              </a:spcAft>
            </a:pPr>
            <a:r>
              <a:rPr lang="vi-VN" sz="2400" b="1" dirty="0">
                <a:latin typeface="Cambria" pitchFamily="18" charset="0"/>
                <a:ea typeface="Cambria" pitchFamily="18" charset="0"/>
                <a:cs typeface="Times New Roman"/>
              </a:rPr>
              <a:t>+ Mùa cạn: từ tháng 1 đến tháng 9, chiếm khoảng 35% tổng lượng nước cả năm.</a:t>
            </a:r>
            <a:endParaRPr lang="en-US" sz="2400" b="1"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2.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5"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Ba Lai</a:t>
            </a: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Cổ</a:t>
            </a:r>
            <a:r>
              <a:rPr lang="en-US" sz="1000" b="1" dirty="0">
                <a:effectLst/>
              </a:rPr>
              <a:t> </a:t>
            </a:r>
            <a:r>
              <a:rPr lang="en-US" sz="1000" b="1" dirty="0" err="1">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Xê</a:t>
            </a:r>
            <a:r>
              <a:rPr lang="en-US" sz="1000" b="1" dirty="0">
                <a:effectLst/>
              </a:rPr>
              <a:t> </a:t>
            </a:r>
            <a:r>
              <a:rPr lang="en-US" sz="1000" b="1" dirty="0" err="1">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Srê</a:t>
            </a:r>
            <a:r>
              <a:rPr lang="en-US" sz="1000" b="1" dirty="0">
                <a:effectLst/>
              </a:rPr>
              <a:t> </a:t>
            </a:r>
            <a:r>
              <a:rPr lang="en-US" sz="1000" b="1" dirty="0" err="1">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89944"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233160" y="1455038"/>
            <a:ext cx="9083284" cy="4340355"/>
          </a:xfrm>
          <a:prstGeom prst="rect">
            <a:avLst/>
          </a:prstGeom>
        </p:spPr>
        <p:txBody>
          <a:bodyPr wrap="square">
            <a:spAutoFit/>
          </a:bodyPr>
          <a:lstStyle/>
          <a:p>
            <a:pPr algn="just">
              <a:lnSpc>
                <a:spcPct val="115000"/>
              </a:lnSpc>
              <a:spcBef>
                <a:spcPts val="600"/>
              </a:spcBef>
              <a:spcAft>
                <a:spcPts val="0"/>
              </a:spcAft>
            </a:pPr>
            <a:r>
              <a:rPr lang="vi-VN" b="1" dirty="0">
                <a:latin typeface="Cambria" pitchFamily="18" charset="0"/>
                <a:ea typeface="Cambria" pitchFamily="18" charset="0"/>
                <a:cs typeface="Times New Roman"/>
              </a:rPr>
              <a:t>*</a:t>
            </a:r>
            <a:r>
              <a:rPr lang="en-US" sz="2400" b="1" dirty="0">
                <a:latin typeface="Cambria" pitchFamily="18" charset="0"/>
                <a:ea typeface="Cambria" pitchFamily="18" charset="0"/>
                <a:cs typeface="Times New Roman"/>
              </a:rPr>
              <a:t>C.</a:t>
            </a:r>
            <a:r>
              <a:rPr lang="nl-NL" b="1" dirty="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Hệ thống sông </a:t>
            </a:r>
            <a:r>
              <a:rPr lang="en-US" sz="2400" b="1" dirty="0" err="1">
                <a:latin typeface="Cambria" pitchFamily="18" charset="0"/>
                <a:ea typeface="Cambria" pitchFamily="18" charset="0"/>
                <a:cs typeface="Times New Roman"/>
              </a:rPr>
              <a:t>Mê</a:t>
            </a:r>
            <a:r>
              <a:rPr lang="en-US" sz="2400" b="1" dirty="0">
                <a:latin typeface="Cambria" pitchFamily="18" charset="0"/>
                <a:ea typeface="Cambria" pitchFamily="18" charset="0"/>
                <a:cs typeface="Times New Roman"/>
              </a:rPr>
              <a:t> </a:t>
            </a:r>
            <a:r>
              <a:rPr lang="en-US" sz="2400" b="1" dirty="0" err="1">
                <a:latin typeface="Cambria" pitchFamily="18" charset="0"/>
                <a:ea typeface="Cambria" pitchFamily="18" charset="0"/>
                <a:cs typeface="Times New Roman"/>
              </a:rPr>
              <a:t>Công</a:t>
            </a:r>
            <a:r>
              <a:rPr lang="en-US" sz="2400" b="1" dirty="0">
                <a:latin typeface="Cambria" pitchFamily="18" charset="0"/>
                <a:ea typeface="Cambria" pitchFamily="18" charset="0"/>
                <a:cs typeface="Times New Roman"/>
              </a:rPr>
              <a:t>:</a:t>
            </a:r>
          </a:p>
          <a:p>
            <a:pPr algn="just">
              <a:lnSpc>
                <a:spcPct val="115000"/>
              </a:lnSpc>
              <a:spcBef>
                <a:spcPts val="600"/>
              </a:spcBef>
              <a:spcAft>
                <a:spcPts val="0"/>
              </a:spcAft>
            </a:pPr>
            <a:r>
              <a:rPr lang="nl-NL" sz="2400" b="1" i="1" dirty="0">
                <a:latin typeface="Cambria" pitchFamily="18" charset="0"/>
                <a:ea typeface="Cambria" pitchFamily="18" charset="0"/>
                <a:cs typeface="Times New Roman"/>
              </a:rPr>
              <a:t>- </a:t>
            </a:r>
            <a:r>
              <a:rPr lang="vi-VN" sz="2400" b="1" i="1" dirty="0">
                <a:latin typeface="Cambria" pitchFamily="18" charset="0"/>
                <a:ea typeface="Cambria" pitchFamily="18" charset="0"/>
                <a:cs typeface="Times New Roman"/>
              </a:rPr>
              <a:t>Đặc điểm mạng lưới sông:</a:t>
            </a:r>
            <a:endParaRPr lang="en-US" sz="24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2400" b="1"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spcAft>
                <a:spcPts val="0"/>
              </a:spcAft>
            </a:pPr>
            <a:r>
              <a:rPr lang="vi-VN" sz="2400" b="1" dirty="0">
                <a:latin typeface="Cambria" pitchFamily="18" charset="0"/>
                <a:ea typeface="Cambria" pitchFamily="18" charset="0"/>
                <a:cs typeface="Times New Roman"/>
              </a:rPr>
              <a:t>+ Hệ thống kênh rạch chằng chịt.</a:t>
            </a:r>
          </a:p>
          <a:p>
            <a:pPr algn="just">
              <a:lnSpc>
                <a:spcPct val="115000"/>
              </a:lnSpc>
              <a:spcBef>
                <a:spcPts val="600"/>
              </a:spcBef>
              <a:spcAft>
                <a:spcPts val="0"/>
              </a:spcAft>
            </a:pPr>
            <a:r>
              <a:rPr lang="vi-VN" sz="2400" b="1" i="1" dirty="0">
                <a:latin typeface="Cambria" pitchFamily="18" charset="0"/>
                <a:ea typeface="Cambria" pitchFamily="18" charset="0"/>
                <a:cs typeface="Times New Roman"/>
              </a:rPr>
              <a:t>- Chế độ nước sông:</a:t>
            </a:r>
          </a:p>
          <a:p>
            <a:pPr algn="just">
              <a:lnSpc>
                <a:spcPct val="115000"/>
              </a:lnSpc>
              <a:spcBef>
                <a:spcPts val="600"/>
              </a:spcBef>
              <a:spcAft>
                <a:spcPts val="0"/>
              </a:spcAft>
            </a:pPr>
            <a:r>
              <a:rPr lang="vi-VN" sz="2400" b="1"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sz="2400" b="1"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5"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H</a:t>
            </a:r>
            <a:r>
              <a:rPr lang="vi-VN" sz="2400" dirty="0">
                <a:latin typeface="Cambria" pitchFamily="18" charset="0"/>
                <a:ea typeface="Cambria" pitchFamily="18" charset="0"/>
                <a:cs typeface="Times New Roman"/>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tạo</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VAI TRÒ CỦA </a:t>
            </a:r>
            <a:r>
              <a:rPr lang="en-US" sz="2400" b="1" dirty="0">
                <a:solidFill>
                  <a:srgbClr val="0D30DD"/>
                </a:solidFill>
                <a:latin typeface="Cambria" pitchFamily="18" charset="0"/>
              </a:rPr>
              <a:t>HỒ, ĐẦM </a:t>
            </a:r>
            <a:r>
              <a:rPr lang="vi-VN" sz="2400" b="1" dirty="0">
                <a:solidFill>
                  <a:srgbClr val="0D30DD"/>
                </a:solidFill>
                <a:latin typeface="Cambria" pitchFamily="18" charset="0"/>
              </a:rPr>
              <a:t>VÀ 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Trị</a:t>
            </a:r>
            <a:r>
              <a:rPr lang="en-US" sz="1000" b="1" dirty="0">
                <a:effectLst/>
              </a:rPr>
              <a:t> An</a:t>
            </a: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Xuân</a:t>
            </a:r>
            <a:r>
              <a:rPr lang="en-US" sz="1000" b="1" dirty="0"/>
              <a:t> </a:t>
            </a:r>
            <a:r>
              <a:rPr lang="en-US" sz="1000" b="1" dirty="0" err="1"/>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Hòa</a:t>
            </a:r>
            <a:r>
              <a:rPr lang="en-US" sz="1000" b="1" dirty="0">
                <a:effectLst/>
              </a:rPr>
              <a:t> </a:t>
            </a:r>
            <a:r>
              <a:rPr lang="en-US" sz="1000" b="1" dirty="0" err="1">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Dầu</a:t>
            </a:r>
            <a:r>
              <a:rPr lang="en-US" sz="1000" b="1" dirty="0"/>
              <a:t> </a:t>
            </a:r>
            <a:r>
              <a:rPr lang="en-US" sz="1000" b="1" dirty="0" err="1"/>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Trị</a:t>
            </a:r>
            <a:r>
              <a:rPr lang="en-US" dirty="0">
                <a:solidFill>
                  <a:prstClr val="black"/>
                </a:solidFill>
                <a:latin typeface="Cambria" pitchFamily="18" charset="0"/>
                <a:ea typeface="Cambria" pitchFamily="18" charset="0"/>
              </a:rPr>
              <a:t> An</a:t>
            </a: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Ô Loan</a:t>
            </a: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CẦU</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LAM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Nông nghiệp: cung cấp nước cho trồng trọt và chăn nuôi, nuôi trồng, đánh bắt thuỷ sản</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Công nghiệp: phát triển thuỷ điện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cung cấp nước cho các ngành công nghiệp.</a:t>
            </a:r>
          </a:p>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Dịch vụ: có giá trị về giao thông, phát triển du lịch</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hoạt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môi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trường</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cs typeface="Times New Roman"/>
              </a:rPr>
              <a:t>- Đ</a:t>
            </a:r>
            <a:r>
              <a:rPr lang="vi-VN" sz="1900" dirty="0">
                <a:latin typeface="Cambria" pitchFamily="18" charset="0"/>
                <a:ea typeface="Cambria" pitchFamily="18" charset="0"/>
                <a:cs typeface="Times New Roman"/>
              </a:rPr>
              <a:t>ối với sinh hoạt: </a:t>
            </a:r>
            <a:endParaRPr lang="en-US" sz="1900" dirty="0">
              <a:latin typeface="Cambria" pitchFamily="18" charset="0"/>
              <a:ea typeface="Cambria" pitchFamily="18" charset="0"/>
              <a:cs typeface="Times New Roman"/>
            </a:endParaRPr>
          </a:p>
          <a:p>
            <a:pPr algn="just">
              <a:spcBef>
                <a:spcPts val="600"/>
              </a:spcBef>
              <a:spcAft>
                <a:spcPts val="0"/>
              </a:spcAft>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Phục vụ nhu cầu nước trong sinh hoạt, là nguồn ngọt lớn.</a:t>
            </a:r>
          </a:p>
          <a:p>
            <a:pPr algn="just">
              <a:spcBef>
                <a:spcPts val="600"/>
              </a:spcBef>
              <a:spcAft>
                <a:spcPts val="0"/>
              </a:spcAft>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Đóng vai trò đảm bảo an ninh nguồn nước, nhất là ở các khu vực có mùa khô sâu sắc.</a:t>
            </a:r>
          </a:p>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a:latin typeface="Cambria" pitchFamily="18" charset="0"/>
                <a:ea typeface="Cambria" pitchFamily="18" charset="0"/>
                <a:cs typeface="Times New Roman"/>
              </a:rPr>
              <a:t>ối với môi 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nước ngầm là gì?</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vai trò của nước ngầm đối với </a:t>
            </a:r>
            <a:r>
              <a:rPr lang="en-US" sz="2200" i="1" dirty="0" err="1">
                <a:solidFill>
                  <a:srgbClr val="FF0000"/>
                </a:solidFill>
                <a:latin typeface="Cambria" panose="02040503050406030204" pitchFamily="18" charset="0"/>
                <a:ea typeface="Cambria" panose="02040503050406030204" pitchFamily="18" charset="0"/>
              </a:rPr>
              <a:t>sinh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hoạt</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nước nằm dưới bề mặt đất do nước mưa, băng tuyết tan và sông hồ thấm vào mặt đất.</a:t>
            </a:r>
            <a:endParaRPr lang="en-US"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Vai trò đối với sinh hoạt:</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nguồn nước quan trọng phục vụ cho sinh hoạt của người dân ở </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r>
              <a:rPr lang="en-US" sz="1600" dirty="0">
                <a:latin typeface="Cambria" pitchFamily="18" charset="0"/>
                <a:ea typeface="Cambria" pitchFamily="18" charset="0"/>
              </a:rPr>
              <a:t> </a:t>
            </a:r>
            <a:r>
              <a:rPr lang="en-US" sz="1600" dirty="0" err="1">
                <a:latin typeface="Cambria" pitchFamily="18" charset="0"/>
                <a:ea typeface="Cambria" pitchFamily="18" charset="0"/>
              </a:rPr>
              <a:t>để</a:t>
            </a:r>
            <a:r>
              <a:rPr lang="en-US" sz="1600" dirty="0">
                <a:latin typeface="Cambria" pitchFamily="18" charset="0"/>
                <a:ea typeface="Cambria" pitchFamily="18" charset="0"/>
              </a:rPr>
              <a:t> </a:t>
            </a:r>
            <a:r>
              <a:rPr lang="en-US" sz="1600" dirty="0" err="1">
                <a:latin typeface="Cambria" pitchFamily="18" charset="0"/>
                <a:ea typeface="Cambria" pitchFamily="18" charset="0"/>
              </a:rPr>
              <a:t>sinh</a:t>
            </a:r>
            <a:r>
              <a:rPr lang="en-US" sz="1600" dirty="0">
                <a:latin typeface="Cambria" pitchFamily="18" charset="0"/>
                <a:ea typeface="Cambria" pitchFamily="18" charset="0"/>
              </a:rPr>
              <a:t> </a:t>
            </a:r>
            <a:r>
              <a:rPr lang="en-US" sz="1600" dirty="0" err="1">
                <a:latin typeface="Cambria" pitchFamily="18" charset="0"/>
                <a:ea typeface="Cambria" pitchFamily="18" charset="0"/>
              </a:rPr>
              <a:t>hoạt</a:t>
            </a:r>
            <a:r>
              <a:rPr lang="en-US" sz="1600" dirty="0">
                <a:latin typeface="Cambria" pitchFamily="18" charset="0"/>
                <a:ea typeface="Cambria" pitchFamily="18" charset="0"/>
              </a:rPr>
              <a:t> ở </a:t>
            </a:r>
            <a:r>
              <a:rPr lang="en-US" sz="1600" dirty="0" err="1">
                <a:latin typeface="Cambria" pitchFamily="18" charset="0"/>
                <a:ea typeface="Cambria" pitchFamily="18" charset="0"/>
              </a:rPr>
              <a:t>đồng</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Cửu</a:t>
            </a:r>
            <a:r>
              <a:rPr lang="en-US" sz="1600" dirty="0">
                <a:latin typeface="Cambria" pitchFamily="18" charset="0"/>
                <a:ea typeface="Cambria" pitchFamily="18" charset="0"/>
              </a:rPr>
              <a:t> Long</a:t>
            </a: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vai trò của nước ngầm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Nông nghiệp: cung cấp nước cho sản xuất nông nghiệp (trồng trọt, chăn nuôi, nuôi trồng thuỷ sản,...).</a:t>
            </a:r>
          </a:p>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Công nghiệp: được sử dụng trong nhiều ngành công nghiệp như: chế biến lương thực - thực phẩm, sản xuất giấy,...</a:t>
            </a:r>
          </a:p>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tưới</a:t>
            </a:r>
            <a:r>
              <a:rPr lang="en-US" dirty="0">
                <a:latin typeface="Cambria" pitchFamily="18" charset="0"/>
                <a:ea typeface="Cambria" pitchFamily="18" charset="0"/>
              </a:rPr>
              <a:t> </a:t>
            </a:r>
            <a:r>
              <a:rPr lang="en-US" dirty="0" err="1">
                <a:latin typeface="Cambria" pitchFamily="18" charset="0"/>
                <a:ea typeface="Cambria" pitchFamily="18" charset="0"/>
              </a:rPr>
              <a:t>cho</a:t>
            </a:r>
            <a:r>
              <a:rPr lang="en-US" dirty="0">
                <a:latin typeface="Cambria" pitchFamily="18" charset="0"/>
                <a:ea typeface="Cambria" pitchFamily="18" charset="0"/>
              </a:rPr>
              <a:t> </a:t>
            </a:r>
            <a:r>
              <a:rPr lang="en-US" dirty="0" err="1">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NƯỚC NGẦM</a:t>
            </a: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6 - 10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10 - 12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7 - 11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11 - 5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1 - 9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12 - 6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Trà</a:t>
            </a:r>
            <a:r>
              <a:rPr lang="en-US" sz="1000" b="1" dirty="0">
                <a:effectLst/>
              </a:rPr>
              <a:t> </a:t>
            </a:r>
            <a:r>
              <a:rPr lang="en-US" sz="1000" b="1" dirty="0" err="1">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tiếng vó ngựa phi vang trời?</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chẳng thể nổi lên. Bởi tên của nó gắn liền dưới sâu</a:t>
            </a:r>
            <a:r>
              <a:rPr lang="en-US" sz="2400" i="1" dirty="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MÃ</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ĐÁY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a:solidFill>
                  <a:srgbClr val="0D30DD"/>
                </a:solidFill>
                <a:latin typeface="Cambria" panose="02040503050406030204" pitchFamily="18" charset="0"/>
                <a:ea typeface="Cambria" panose="02040503050406030204" pitchFamily="18" charset="0"/>
              </a:rPr>
              <a:t>HỒ DẦU TIẾNG</a:t>
            </a:r>
          </a:p>
          <a:p>
            <a:pPr algn="just"/>
            <a:r>
              <a:rPr lang="vi-VN" sz="1820" dirty="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a:latin typeface="Cambria" panose="02040503050406030204" pitchFamily="18" charset="0"/>
                <a:ea typeface="Cambria" panose="02040503050406030204" pitchFamily="18" charset="0"/>
              </a:rPr>
              <a:t>2</a:t>
            </a:r>
            <a:r>
              <a:rPr lang="vi-VN" sz="1820" dirty="0">
                <a:latin typeface="Cambria" panose="02040503050406030204" pitchFamily="18" charset="0"/>
                <a:ea typeface="Cambria" panose="02040503050406030204" pitchFamily="18" charset="0"/>
              </a:rPr>
              <a:t>, chứa 1,5 tỉ m</a:t>
            </a:r>
            <a:r>
              <a:rPr lang="vi-VN" sz="1820" baseline="30000" dirty="0">
                <a:latin typeface="Cambria" panose="02040503050406030204" pitchFamily="18" charset="0"/>
                <a:ea typeface="Cambria" panose="02040503050406030204" pitchFamily="18" charset="0"/>
              </a:rPr>
              <a:t>3</a:t>
            </a:r>
            <a:r>
              <a:rPr lang="vi-VN" sz="1820" dirty="0">
                <a:latin typeface="Cambria" panose="02040503050406030204" pitchFamily="18" charset="0"/>
                <a:ea typeface="Cambria" panose="02040503050406030204" pitchFamily="18" charset="0"/>
              </a:rPr>
              <a:t> nước.</a:t>
            </a:r>
          </a:p>
          <a:p>
            <a:pPr algn="just"/>
            <a:r>
              <a:rPr lang="vi-VN" sz="1820" dirty="0">
                <a:latin typeface="Cambria" panose="02040503050406030204" pitchFamily="18" charset="0"/>
                <a:ea typeface="Cambria" panose="02040503050406030204" pitchFamily="18" charset="0"/>
              </a:rPr>
              <a:t>- Vai trò:</a:t>
            </a:r>
          </a:p>
          <a:p>
            <a:pPr algn="just"/>
            <a:r>
              <a:rPr lang="vi-VN" sz="1820" dirty="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a:latin typeface="Cambria" panose="02040503050406030204" pitchFamily="18" charset="0"/>
                <a:ea typeface="Cambria" panose="02040503050406030204" pitchFamily="18" charset="0"/>
              </a:rPr>
              <a:t>+ Phát triển du lịch.</a:t>
            </a:r>
          </a:p>
          <a:p>
            <a:pPr algn="just"/>
            <a:r>
              <a:rPr lang="vi-VN" sz="1820" dirty="0">
                <a:latin typeface="Cambria" panose="02040503050406030204" pitchFamily="18" charset="0"/>
                <a:ea typeface="Cambria" panose="02040503050406030204" pitchFamily="18" charset="0"/>
              </a:rPr>
              <a:t>+ Cải tạo môi trường, sinh thái.</a:t>
            </a:r>
          </a:p>
          <a:p>
            <a:pPr algn="just"/>
            <a:r>
              <a:rPr lang="vi-VN" sz="1820" dirty="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a:solidFill>
                  <a:srgbClr val="FF0000"/>
                </a:solidFill>
                <a:latin typeface="Cambria" pitchFamily="18" charset="0"/>
                <a:ea typeface="Cambria" pitchFamily="18" charset="0"/>
              </a:rPr>
              <a:t>Quan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sát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các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hình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ảnh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sau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và</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hiểu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của</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bản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thân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hãy</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cho</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Hai dòng sông trước sông sau. Hỏi hai dòng sông ấy ở đâu? Sông nào?</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Sông 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TIỀN, SÔNG HẬU</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BẠCH ĐẰNG</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3000" b="1" dirty="0">
                <a:ln w="10541" cmpd="sng">
                  <a:solidFill>
                    <a:schemeClr val="accent1">
                      <a:shade val="88000"/>
                      <a:satMod val="110000"/>
                    </a:schemeClr>
                  </a:solidFill>
                  <a:prstDash val="solid"/>
                </a:ln>
                <a:solidFill>
                  <a:srgbClr val="FF0000"/>
                </a:solidFill>
                <a:latin typeface="Cambria" pitchFamily="18" charset="0"/>
              </a:rPr>
              <a:t>ĐẶC ĐIỂM </a:t>
            </a:r>
            <a:r>
              <a:rPr lang="en-US" sz="3000" b="1" dirty="0">
                <a:ln w="10541" cmpd="sng">
                  <a:solidFill>
                    <a:schemeClr val="accent1">
                      <a:shade val="88000"/>
                      <a:satMod val="110000"/>
                    </a:schemeClr>
                  </a:solidFill>
                  <a:prstDash val="solid"/>
                </a:ln>
                <a:solidFill>
                  <a:srgbClr val="FF0000"/>
                </a:solidFill>
                <a:latin typeface="Cambria" pitchFamily="18" charset="0"/>
              </a:rPr>
              <a:t>THỦY VĂN</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8</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nước ta có mấy đặc điểm?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a:t>
            </a:r>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684080313"/>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04800" y="2057400"/>
            <a:ext cx="8494135" cy="4247317"/>
          </a:xfrm>
          <a:prstGeom prst="rect">
            <a:avLst/>
          </a:prstGeom>
          <a:solidFill>
            <a:srgbClr val="BCFCD4"/>
          </a:solidFill>
          <a:ln>
            <a:solidFill>
              <a:srgbClr val="00B050"/>
            </a:solidFill>
          </a:ln>
        </p:spPr>
        <p:txBody>
          <a:bodyPr wrap="square">
            <a:spAutoFit/>
          </a:bodyPr>
          <a:lstStyle/>
          <a:p>
            <a:pPr algn="ctr"/>
            <a:r>
              <a:rPr lang="en-US" b="1" dirty="0">
                <a:solidFill>
                  <a:srgbClr val="00B050"/>
                </a:solidFill>
                <a:latin typeface="Cambria" panose="02040503050406030204" pitchFamily="18" charset="0"/>
                <a:ea typeface="Cambria" panose="02040503050406030204" pitchFamily="18" charset="0"/>
              </a:rPr>
              <a:t>HOẠT ĐỘNG NHÓM</a:t>
            </a:r>
          </a:p>
          <a:p>
            <a:pPr algn="ctr"/>
            <a:r>
              <a:rPr lang="en-US" b="1" dirty="0" err="1">
                <a:solidFill>
                  <a:srgbClr val="00B050"/>
                </a:solidFill>
                <a:latin typeface="Cambria" panose="02040503050406030204" pitchFamily="18" charset="0"/>
                <a:ea typeface="Cambria" panose="02040503050406030204" pitchFamily="18" charset="0"/>
              </a:rPr>
              <a:t>Thời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gian</a:t>
            </a:r>
            <a:r>
              <a:rPr lang="en-US" b="1" dirty="0">
                <a:solidFill>
                  <a:srgbClr val="00B050"/>
                </a:solidFill>
                <a:latin typeface="Cambria" panose="02040503050406030204" pitchFamily="18" charset="0"/>
                <a:ea typeface="Cambria" panose="02040503050406030204" pitchFamily="18" charset="0"/>
              </a:rPr>
              <a:t>: 10 </a:t>
            </a:r>
            <a:r>
              <a:rPr lang="en-US" b="1" dirty="0" err="1">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a:solidFill>
                  <a:srgbClr val="FF0000"/>
                </a:solidFill>
                <a:latin typeface="Cambria" panose="02040503050406030204" pitchFamily="18" charset="0"/>
                <a:ea typeface="Cambria" panose="02040503050406030204" pitchFamily="18" charset="0"/>
              </a:rPr>
              <a:t>NHIỆM VỤ</a:t>
            </a:r>
          </a:p>
          <a:p>
            <a:pPr algn="just"/>
            <a:r>
              <a:rPr lang="en-US" b="1" dirty="0">
                <a:solidFill>
                  <a:srgbClr val="00B050"/>
                </a:solidFill>
                <a:latin typeface="Cambria" panose="02040503050406030204" pitchFamily="18" charset="0"/>
                <a:ea typeface="Cambria" panose="02040503050406030204" pitchFamily="18" charset="0"/>
              </a:rPr>
              <a:t>* NHÓM 1, 2: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vị</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một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con </a:t>
            </a:r>
            <a:r>
              <a:rPr lang="en-US" i="1" dirty="0" err="1">
                <a:solidFill>
                  <a:srgbClr val="FF0000"/>
                </a:solidFill>
                <a:latin typeface="Cambria" panose="02040503050406030204" pitchFamily="18" charset="0"/>
                <a:ea typeface="Cambria" panose="02040503050406030204" pitchFamily="18" charset="0"/>
              </a:rPr>
              <a:t>sông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t</a:t>
            </a:r>
            <a:r>
              <a:rPr lang="vi-VN" i="1" dirty="0">
                <a:solidFill>
                  <a:srgbClr val="FF0000"/>
                </a:solidFill>
                <a:latin typeface="Cambria" panose="02040503050406030204" pitchFamily="18" charset="0"/>
                <a:ea typeface="Cambria" panose="02040503050406030204" pitchFamily="18" charset="0"/>
              </a:rPr>
              <a:t>rình bày đặc điểm mạng lưới sông Hồng trên </a:t>
            </a:r>
            <a:r>
              <a:rPr lang="en-US" i="1" dirty="0" err="1">
                <a:solidFill>
                  <a:srgbClr val="FF0000"/>
                </a:solidFill>
                <a:latin typeface="Cambria" panose="02040503050406030204" pitchFamily="18" charset="0"/>
                <a:ea typeface="Cambria" panose="02040503050406030204" pitchFamily="18" charset="0"/>
              </a:rPr>
              <a:t>bản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đồ</a:t>
            </a:r>
            <a:r>
              <a:rPr lang="en-US" i="1" dirty="0">
                <a:solidFill>
                  <a:srgbClr val="FF0000"/>
                </a:solidFill>
                <a:latin typeface="Cambria" panose="02040503050406030204" pitchFamily="18" charset="0"/>
                <a:ea typeface="Cambria" panose="02040503050406030204" pitchFamily="18" charset="0"/>
              </a:rPr>
              <a:t>. </a:t>
            </a: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Hồng.</a:t>
            </a:r>
            <a:endParaRPr lang="en-US" i="1" dirty="0">
              <a:solidFill>
                <a:srgbClr val="FF0000"/>
              </a:solidFill>
              <a:latin typeface="Cambria" panose="02040503050406030204" pitchFamily="18" charset="0"/>
              <a:ea typeface="Cambria" panose="02040503050406030204" pitchFamily="18" charset="0"/>
            </a:endParaRPr>
          </a:p>
          <a:p>
            <a:pPr algn="just"/>
            <a:r>
              <a:rPr lang="en-US" b="1" dirty="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X</a:t>
            </a:r>
            <a:r>
              <a:rPr lang="vi-VN"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i="1" dirty="0">
                <a:solidFill>
                  <a:srgbClr val="FF0000"/>
                </a:solidFill>
                <a:latin typeface="Cambria" panose="02040503050406030204" pitchFamily="18" charset="0"/>
                <a:ea typeface="Cambria" panose="02040503050406030204" pitchFamily="18" charset="0"/>
              </a:rPr>
              <a:t>Thu </a:t>
            </a:r>
            <a:r>
              <a:rPr lang="en-US" i="1" dirty="0" err="1">
                <a:solidFill>
                  <a:srgbClr val="FF0000"/>
                </a:solidFill>
                <a:latin typeface="Cambria" panose="02040503050406030204" pitchFamily="18" charset="0"/>
                <a:ea typeface="Cambria" panose="02040503050406030204" pitchFamily="18" charset="0"/>
              </a:rPr>
              <a:t>Bồn</a:t>
            </a:r>
            <a:r>
              <a:rPr lang="vi-VN" i="1" dirty="0">
                <a:solidFill>
                  <a:srgbClr val="FF0000"/>
                </a:solidFill>
                <a:latin typeface="Cambria" panose="02040503050406030204" pitchFamily="18" charset="0"/>
                <a:ea typeface="Cambria" panose="02040503050406030204" pitchFamily="18" charset="0"/>
              </a:rPr>
              <a:t> trên bản đồ. </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i="1" dirty="0">
                <a:solidFill>
                  <a:srgbClr val="FF0000"/>
                </a:solidFill>
                <a:latin typeface="Cambria" panose="02040503050406030204" pitchFamily="18" charset="0"/>
                <a:ea typeface="Cambria" panose="02040503050406030204" pitchFamily="18" charset="0"/>
              </a:rPr>
              <a:t>Thu </a:t>
            </a:r>
            <a:r>
              <a:rPr lang="en-US" i="1" dirty="0" err="1">
                <a:solidFill>
                  <a:srgbClr val="FF0000"/>
                </a:solidFill>
                <a:latin typeface="Cambria" panose="02040503050406030204" pitchFamily="18" charset="0"/>
                <a:ea typeface="Cambria" panose="02040503050406030204" pitchFamily="18" charset="0"/>
              </a:rPr>
              <a:t>Bồn</a:t>
            </a:r>
            <a:r>
              <a:rPr lang="vi-VN" i="1" dirty="0">
                <a:solidFill>
                  <a:srgbClr val="FF0000"/>
                </a:solidFill>
                <a:latin typeface="Cambria" panose="02040503050406030204" pitchFamily="18" charset="0"/>
                <a:ea typeface="Cambria" panose="02040503050406030204" pitchFamily="18" charset="0"/>
              </a:rPr>
              <a:t>.</a:t>
            </a:r>
          </a:p>
          <a:p>
            <a:pPr algn="just"/>
            <a:r>
              <a:rPr lang="en-US" b="1" dirty="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 X</a:t>
            </a:r>
            <a:r>
              <a:rPr lang="vi-VN"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i="1" dirty="0" err="1">
                <a:solidFill>
                  <a:srgbClr val="FF0000"/>
                </a:solidFill>
                <a:latin typeface="Cambria" panose="02040503050406030204" pitchFamily="18" charset="0"/>
                <a:ea typeface="Cambria" panose="02040503050406030204" pitchFamily="18" charset="0"/>
              </a:rPr>
              <a:t>Mê</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Công</a:t>
            </a:r>
            <a:r>
              <a:rPr lang="vi-VN" i="1" dirty="0">
                <a:solidFill>
                  <a:srgbClr val="FF0000"/>
                </a:solidFill>
                <a:latin typeface="Cambria" panose="02040503050406030204" pitchFamily="18" charset="0"/>
                <a:ea typeface="Cambria" panose="02040503050406030204" pitchFamily="18" charset="0"/>
              </a:rPr>
              <a:t> trên bản đồ. </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i="1" dirty="0" err="1">
                <a:solidFill>
                  <a:srgbClr val="FF0000"/>
                </a:solidFill>
                <a:latin typeface="Cambria" panose="02040503050406030204" pitchFamily="18" charset="0"/>
                <a:ea typeface="Cambria" panose="02040503050406030204" pitchFamily="18" charset="0"/>
              </a:rPr>
              <a:t>Mê</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Công</a:t>
            </a:r>
            <a:r>
              <a:rPr lang="vi-VN" i="1" dirty="0">
                <a:solidFill>
                  <a:srgbClr val="FF0000"/>
                </a:solidFill>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2.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3776514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5697</TotalTime>
  <Words>2230</Words>
  <Application>Microsoft Office PowerPoint</Application>
  <PresentationFormat>Trình chiếu Trên màn hình (4:3)</PresentationFormat>
  <Paragraphs>235</Paragraphs>
  <Slides>30</Slides>
  <Notes>1</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30</vt:i4>
      </vt:variant>
    </vt:vector>
  </HeadingPairs>
  <TitlesOfParts>
    <vt:vector size="35" baseType="lpstr">
      <vt:lpstr>Arial</vt:lpstr>
      <vt:lpstr>Calibri</vt:lpstr>
      <vt:lpstr>Cambria</vt:lpstr>
      <vt:lpstr>Times New Roman</vt:lpstr>
      <vt:lpstr>Office Theme</vt:lpstr>
      <vt:lpstr>Bản trình bày PowerPoint</vt:lpstr>
      <vt:lpstr>Bản trình bày PowerPoint</vt:lpstr>
      <vt:lpstr>Bản trình bày PowerPoint</vt:lpstr>
      <vt:lpstr>Bản trình bày PowerPoint</vt:lpstr>
      <vt:lpstr>ĐẶC ĐIỂM THỦY VĂN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Việt Phạm Lê Hoài</cp:lastModifiedBy>
  <cp:revision>420</cp:revision>
  <dcterms:created xsi:type="dcterms:W3CDTF">2016-02-15T14:28:12Z</dcterms:created>
  <dcterms:modified xsi:type="dcterms:W3CDTF">2023-10-17T01:49:42Z</dcterms:modified>
</cp:coreProperties>
</file>