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503" r:id="rId2"/>
    <p:sldId id="525" r:id="rId3"/>
    <p:sldId id="497" r:id="rId4"/>
    <p:sldId id="548" r:id="rId5"/>
    <p:sldId id="547" r:id="rId6"/>
    <p:sldId id="528" r:id="rId7"/>
    <p:sldId id="530" r:id="rId8"/>
    <p:sldId id="549" r:id="rId9"/>
    <p:sldId id="532" r:id="rId10"/>
    <p:sldId id="515" r:id="rId11"/>
    <p:sldId id="551" r:id="rId12"/>
    <p:sldId id="521" r:id="rId13"/>
    <p:sldId id="534" r:id="rId14"/>
    <p:sldId id="535" r:id="rId15"/>
    <p:sldId id="536" r:id="rId16"/>
    <p:sldId id="538" r:id="rId17"/>
    <p:sldId id="540" r:id="rId18"/>
    <p:sldId id="544" r:id="rId19"/>
    <p:sldId id="545" r:id="rId20"/>
    <p:sldId id="546" r:id="rId21"/>
    <p:sldId id="527" r:id="rId22"/>
    <p:sldId id="519" r:id="rId23"/>
    <p:sldId id="523" r:id="rId24"/>
    <p:sldId id="537"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99FF66"/>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59" d="100"/>
          <a:sy n="59" d="100"/>
        </p:scale>
        <p:origin x="1524" y="5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iagrams/_rels/data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Thời</a:t>
          </a:r>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gian</a:t>
          </a:r>
          <a:r>
            <a:rPr lang="en-US" sz="1600" b="1"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từ</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tháng</a:t>
          </a:r>
          <a:r>
            <a:rPr lang="en-US" sz="1600" dirty="0">
              <a:solidFill>
                <a:schemeClr val="tx1"/>
              </a:solidFill>
              <a:effectLst/>
              <a:latin typeface="Cambria" pitchFamily="18" charset="0"/>
              <a:ea typeface="Cambria" pitchFamily="18" charset="0"/>
              <a:cs typeface="Times New Roman"/>
            </a:rPr>
            <a:t> 11 – 4 </a:t>
          </a:r>
          <a:r>
            <a:rPr lang="en-US" sz="1600" dirty="0" err="1">
              <a:solidFill>
                <a:schemeClr val="tx1"/>
              </a:solidFill>
              <a:effectLst/>
              <a:latin typeface="Cambria" pitchFamily="18" charset="0"/>
              <a:ea typeface="Cambria" pitchFamily="18" charset="0"/>
              <a:cs typeface="Times New Roman"/>
            </a:rPr>
            <a:t>năm</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sau</a:t>
          </a:r>
          <a:r>
            <a:rPr lang="en-US" sz="1600" dirty="0">
              <a:solidFill>
                <a:schemeClr val="tx1"/>
              </a:solidFill>
              <a:effectLst/>
              <a:latin typeface="Cambria" pitchFamily="18" charset="0"/>
              <a:ea typeface="Cambria" pitchFamily="18" charset="0"/>
              <a:cs typeface="Times New Roman"/>
            </a:rPr>
            <a:t>.</a:t>
          </a:r>
        </a:p>
        <a:p>
          <a:pPr algn="just"/>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Nguồn</a:t>
          </a:r>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gốc</a:t>
          </a:r>
          <a:r>
            <a:rPr lang="en-US" sz="1600" b="1"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áp</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cao</a:t>
          </a:r>
          <a:r>
            <a:rPr lang="en-US" sz="1600" dirty="0">
              <a:solidFill>
                <a:schemeClr val="tx1"/>
              </a:solidFill>
              <a:effectLst/>
              <a:latin typeface="Cambria" pitchFamily="18" charset="0"/>
              <a:ea typeface="Cambria" pitchFamily="18" charset="0"/>
              <a:cs typeface="Times New Roman"/>
            </a:rPr>
            <a:t> Xi-</a:t>
          </a:r>
          <a:r>
            <a:rPr lang="en-US" sz="1600" dirty="0" err="1">
              <a:solidFill>
                <a:schemeClr val="tx1"/>
              </a:solidFill>
              <a:effectLst/>
              <a:latin typeface="Cambria" pitchFamily="18" charset="0"/>
              <a:ea typeface="Cambria" pitchFamily="18" charset="0"/>
              <a:cs typeface="Times New Roman"/>
            </a:rPr>
            <a:t>bia</a:t>
          </a:r>
          <a:r>
            <a:rPr lang="en-US" sz="1600" dirty="0">
              <a:solidFill>
                <a:schemeClr val="tx1"/>
              </a:solidFill>
              <a:effectLst/>
              <a:latin typeface="Cambria" pitchFamily="18" charset="0"/>
              <a:ea typeface="Cambria" pitchFamily="18" charset="0"/>
              <a:cs typeface="Times New Roman"/>
            </a:rPr>
            <a:t>.</a:t>
          </a:r>
        </a:p>
        <a:p>
          <a:pPr algn="just"/>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Hướng</a:t>
          </a:r>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gió</a:t>
          </a:r>
          <a:r>
            <a:rPr lang="en-US" sz="1600" b="1"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đông</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bắc</a:t>
          </a:r>
          <a:endParaRPr lang="en-US" sz="16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l"/>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Đặc</a:t>
          </a:r>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điểm</a:t>
          </a:r>
          <a:r>
            <a:rPr lang="en-US" sz="1600" b="1" dirty="0">
              <a:solidFill>
                <a:schemeClr val="tx1"/>
              </a:solidFill>
              <a:effectLst/>
              <a:latin typeface="Cambria" pitchFamily="18" charset="0"/>
              <a:ea typeface="Cambria" pitchFamily="18" charset="0"/>
              <a:cs typeface="Times New Roman"/>
            </a:rPr>
            <a:t>: </a:t>
          </a:r>
        </a:p>
        <a:p>
          <a:pPr algn="just"/>
          <a:r>
            <a:rPr lang="en-US" sz="1600" dirty="0">
              <a:solidFill>
                <a:schemeClr val="tx1"/>
              </a:solidFill>
              <a:effectLst/>
              <a:latin typeface="Cambria" pitchFamily="18" charset="0"/>
              <a:ea typeface="Cambria" pitchFamily="18" charset="0"/>
              <a:cs typeface="Times New Roman"/>
            </a:rPr>
            <a:t>+ Ở </a:t>
          </a:r>
          <a:r>
            <a:rPr lang="en-US" sz="1600" dirty="0" err="1">
              <a:solidFill>
                <a:schemeClr val="tx1"/>
              </a:solidFill>
              <a:effectLst/>
              <a:latin typeface="Cambria" pitchFamily="18" charset="0"/>
              <a:ea typeface="Cambria" pitchFamily="18" charset="0"/>
              <a:cs typeface="Times New Roman"/>
            </a:rPr>
            <a:t>miền</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Bắc</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nửa</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đầu</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mùa</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đông</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thời</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tiết</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lạnh</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khô</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nửa</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cuối</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mùa</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đông</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thời</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tiết</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lạnh</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ẩm</a:t>
          </a:r>
          <a:r>
            <a:rPr lang="en-US" sz="1600" dirty="0">
              <a:solidFill>
                <a:schemeClr val="tx1"/>
              </a:solidFill>
              <a:effectLst/>
              <a:latin typeface="Cambria" pitchFamily="18" charset="0"/>
              <a:ea typeface="Cambria" pitchFamily="18" charset="0"/>
              <a:cs typeface="Times New Roman"/>
            </a:rPr>
            <a:t>.</a:t>
          </a:r>
        </a:p>
        <a:p>
          <a:r>
            <a:rPr lang="en-US" sz="1600" dirty="0">
              <a:solidFill>
                <a:schemeClr val="tx1"/>
              </a:solidFill>
              <a:effectLst/>
              <a:latin typeface="Cambria" pitchFamily="18" charset="0"/>
              <a:ea typeface="Cambria" pitchFamily="18" charset="0"/>
              <a:cs typeface="Times New Roman"/>
            </a:rPr>
            <a:t>+ Ở </a:t>
          </a:r>
          <a:r>
            <a:rPr lang="en-US" sz="1600" dirty="0" err="1">
              <a:solidFill>
                <a:schemeClr val="tx1"/>
              </a:solidFill>
              <a:effectLst/>
              <a:latin typeface="Cambria" pitchFamily="18" charset="0"/>
              <a:ea typeface="Cambria" pitchFamily="18" charset="0"/>
              <a:cs typeface="Times New Roman"/>
            </a:rPr>
            <a:t>miền</a:t>
          </a:r>
          <a:r>
            <a:rPr lang="en-US" sz="1600" dirty="0">
              <a:solidFill>
                <a:schemeClr val="tx1"/>
              </a:solidFill>
              <a:effectLst/>
              <a:latin typeface="Cambria" pitchFamily="18" charset="0"/>
              <a:ea typeface="Cambria" pitchFamily="18" charset="0"/>
              <a:cs typeface="Times New Roman"/>
            </a:rPr>
            <a:t> Nam, </a:t>
          </a:r>
          <a:r>
            <a:rPr lang="en-US" sz="1600" dirty="0" err="1">
              <a:solidFill>
                <a:schemeClr val="tx1"/>
              </a:solidFill>
              <a:effectLst/>
              <a:latin typeface="Cambria" pitchFamily="18" charset="0"/>
              <a:ea typeface="Cambria" pitchFamily="18" charset="0"/>
              <a:cs typeface="Times New Roman"/>
            </a:rPr>
            <a:t>Tín</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phong</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gây</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mưa</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cho</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vùng</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biển</a:t>
          </a:r>
          <a:r>
            <a:rPr lang="en-US" sz="1600" dirty="0">
              <a:solidFill>
                <a:schemeClr val="tx1"/>
              </a:solidFill>
              <a:effectLst/>
              <a:latin typeface="Cambria" pitchFamily="18" charset="0"/>
              <a:ea typeface="Cambria" pitchFamily="18" charset="0"/>
              <a:cs typeface="Times New Roman"/>
            </a:rPr>
            <a:t> Nam </a:t>
          </a:r>
          <a:r>
            <a:rPr lang="en-US" sz="1600" dirty="0" err="1">
              <a:solidFill>
                <a:schemeClr val="tx1"/>
              </a:solidFill>
              <a:effectLst/>
              <a:latin typeface="Cambria" pitchFamily="18" charset="0"/>
              <a:ea typeface="Cambria" pitchFamily="18" charset="0"/>
              <a:cs typeface="Times New Roman"/>
            </a:rPr>
            <a:t>Trung</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Bộ</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gây</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thời</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tiết</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nóng</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khô</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cho</a:t>
          </a:r>
          <a:r>
            <a:rPr lang="en-US" sz="1600" dirty="0">
              <a:solidFill>
                <a:schemeClr val="tx1"/>
              </a:solidFill>
              <a:effectLst/>
              <a:latin typeface="Cambria" pitchFamily="18" charset="0"/>
              <a:ea typeface="Cambria" pitchFamily="18" charset="0"/>
              <a:cs typeface="Times New Roman"/>
            </a:rPr>
            <a:t> Nan </a:t>
          </a:r>
          <a:r>
            <a:rPr lang="en-US" sz="1600" dirty="0" err="1">
              <a:solidFill>
                <a:schemeClr val="tx1"/>
              </a:solidFill>
              <a:effectLst/>
              <a:latin typeface="Cambria" pitchFamily="18" charset="0"/>
              <a:ea typeface="Cambria" pitchFamily="18" charset="0"/>
              <a:cs typeface="Times New Roman"/>
            </a:rPr>
            <a:t>Bộ</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và</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Tây</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Nguyên</a:t>
          </a:r>
          <a:r>
            <a:rPr lang="en-US" sz="1600" dirty="0">
              <a:solidFill>
                <a:schemeClr val="tx1"/>
              </a:solidFill>
              <a:effectLst/>
              <a:latin typeface="Cambria" pitchFamily="18" charset="0"/>
              <a:ea typeface="Cambria" pitchFamily="18" charset="0"/>
              <a:cs typeface="Times New Roman"/>
            </a:rPr>
            <a:t>.</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600" dirty="0">
              <a:solidFill>
                <a:schemeClr val="tx1"/>
              </a:solidFill>
              <a:latin typeface="Cambria" pitchFamily="18" charset="0"/>
              <a:ea typeface="Cambria" pitchFamily="18" charset="0"/>
            </a:rPr>
            <a:t>- </a:t>
          </a:r>
          <a:r>
            <a:rPr lang="en-US" sz="1600" b="1" dirty="0" err="1">
              <a:solidFill>
                <a:schemeClr val="tx1"/>
              </a:solidFill>
              <a:latin typeface="Cambria" pitchFamily="18" charset="0"/>
              <a:ea typeface="Cambria" pitchFamily="18" charset="0"/>
            </a:rPr>
            <a:t>Nguyên</a:t>
          </a:r>
          <a:r>
            <a:rPr lang="en-US" sz="1600" b="1" dirty="0">
              <a:solidFill>
                <a:schemeClr val="tx1"/>
              </a:solidFill>
              <a:latin typeface="Cambria" pitchFamily="18" charset="0"/>
              <a:ea typeface="Cambria" pitchFamily="18" charset="0"/>
            </a:rPr>
            <a:t> </a:t>
          </a:r>
          <a:r>
            <a:rPr lang="en-US" sz="1600" b="1" dirty="0" err="1">
              <a:solidFill>
                <a:schemeClr val="tx1"/>
              </a:solidFill>
              <a:latin typeface="Cambria" pitchFamily="18" charset="0"/>
              <a:ea typeface="Cambria" pitchFamily="18" charset="0"/>
            </a:rPr>
            <a:t>nhân</a:t>
          </a:r>
          <a:r>
            <a:rPr lang="en-US" sz="1600" dirty="0">
              <a:solidFill>
                <a:schemeClr val="tx1"/>
              </a:solidFill>
              <a:latin typeface="Cambria" pitchFamily="18" charset="0"/>
              <a:ea typeface="Cambria" pitchFamily="18" charset="0"/>
            </a:rPr>
            <a:t>:</a:t>
          </a:r>
        </a:p>
        <a:p>
          <a:pPr algn="just"/>
          <a:r>
            <a:rPr lang="en-US" sz="1600" dirty="0">
              <a:solidFill>
                <a:schemeClr val="tx1"/>
              </a:solidFill>
              <a:latin typeface="Cambria" pitchFamily="18" charset="0"/>
              <a:ea typeface="Cambria" pitchFamily="18" charset="0"/>
            </a:rPr>
            <a:t>+</a:t>
          </a:r>
          <a:r>
            <a:rPr lang="vi-VN" sz="1600" dirty="0">
              <a:solidFill>
                <a:schemeClr val="tx1"/>
              </a:solidFill>
              <a:latin typeface="Cambria" pitchFamily="18" charset="0"/>
              <a:ea typeface="Cambria" pitchFamily="18" charset="0"/>
            </a:rPr>
            <a:t> </a:t>
          </a:r>
          <a:r>
            <a:rPr lang="en-US" sz="1600" dirty="0">
              <a:solidFill>
                <a:schemeClr val="tx1"/>
              </a:solidFill>
              <a:latin typeface="Cambria" pitchFamily="18" charset="0"/>
              <a:ea typeface="Cambria" pitchFamily="18" charset="0"/>
            </a:rPr>
            <a:t>V</a:t>
          </a:r>
          <a:r>
            <a:rPr lang="vi-VN" sz="1600" dirty="0">
              <a:solidFill>
                <a:schemeClr val="tx1"/>
              </a:solidFill>
              <a:latin typeface="Cambria" pitchFamily="18" charset="0"/>
              <a:ea typeface="Cambria" pitchFamily="18" charset="0"/>
            </a:rPr>
            <a:t>ào đầu mùa đông, gió mùa đông bắc di chuyển với quãng đường dài qua lục địa Trung Quốc nên lạnh và mất ẩm.</a:t>
          </a:r>
          <a:endParaRPr lang="en-US" sz="1600" dirty="0">
            <a:solidFill>
              <a:schemeClr val="tx1"/>
            </a:solidFill>
            <a:latin typeface="Cambria" pitchFamily="18" charset="0"/>
            <a:ea typeface="Cambria" pitchFamily="18" charset="0"/>
          </a:endParaRPr>
        </a:p>
        <a:p>
          <a:pPr algn="just"/>
          <a:r>
            <a:rPr lang="en-US" sz="1600" dirty="0">
              <a:solidFill>
                <a:schemeClr val="tx1"/>
              </a:solidFill>
              <a:latin typeface="Cambria" pitchFamily="18" charset="0"/>
              <a:ea typeface="Cambria" pitchFamily="18" charset="0"/>
            </a:rPr>
            <a:t>+</a:t>
          </a:r>
          <a:r>
            <a:rPr lang="vi-VN" sz="1600" dirty="0">
              <a:solidFill>
                <a:schemeClr val="tx1"/>
              </a:solidFill>
              <a:latin typeface="Cambria" pitchFamily="18" charset="0"/>
              <a:ea typeface="Cambria" pitchFamily="18" charset="0"/>
            </a:rPr>
            <a:t> Vào cuối mùa đông, khối không khí lạnh di chuyển qua vùng biển phía đông Nhật Bản và Trung Quốc nên được tăng cường ẩm. </a:t>
          </a:r>
          <a:endParaRPr lang="en-US" sz="16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37464" custLinFactNeighborX="-386" custLinFactNeighborY="-6391">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25123">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072D405D-73E7-4DF3-80DB-1252449F3E8A}" type="presOf" srcId="{9DA92A08-ED37-48A9-A0DD-F521D2142CD2}" destId="{C7497E28-FAE4-42DA-8D9D-5B4659273D7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76FE2FB9-A478-43AD-950A-4F15718C4D4F}"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500" b="1" dirty="0">
              <a:solidFill>
                <a:schemeClr val="tx1"/>
              </a:solidFill>
              <a:effectLst/>
              <a:latin typeface="Cambria" pitchFamily="18" charset="0"/>
              <a:ea typeface="Cambria" pitchFamily="18" charset="0"/>
              <a:cs typeface="Times New Roman"/>
            </a:rPr>
            <a:t>- </a:t>
          </a:r>
          <a:r>
            <a:rPr lang="en-US" sz="1500" b="1" dirty="0" err="1">
              <a:solidFill>
                <a:schemeClr val="tx1"/>
              </a:solidFill>
              <a:effectLst/>
              <a:latin typeface="Cambria" pitchFamily="18" charset="0"/>
              <a:ea typeface="Cambria" pitchFamily="18" charset="0"/>
              <a:cs typeface="Times New Roman"/>
            </a:rPr>
            <a:t>Thời</a:t>
          </a:r>
          <a:r>
            <a:rPr lang="en-US" sz="1500" b="1" dirty="0">
              <a:solidFill>
                <a:schemeClr val="tx1"/>
              </a:solidFill>
              <a:effectLst/>
              <a:latin typeface="Cambria" pitchFamily="18" charset="0"/>
              <a:ea typeface="Cambria" pitchFamily="18" charset="0"/>
              <a:cs typeface="Times New Roman"/>
            </a:rPr>
            <a:t> </a:t>
          </a:r>
          <a:r>
            <a:rPr lang="en-US" sz="1500" b="1" dirty="0" err="1">
              <a:solidFill>
                <a:schemeClr val="tx1"/>
              </a:solidFill>
              <a:effectLst/>
              <a:latin typeface="Cambria" pitchFamily="18" charset="0"/>
              <a:ea typeface="Cambria" pitchFamily="18" charset="0"/>
              <a:cs typeface="Times New Roman"/>
            </a:rPr>
            <a:t>gian</a:t>
          </a:r>
          <a:r>
            <a:rPr lang="en-US" sz="1500" b="1" dirty="0">
              <a:solidFill>
                <a:schemeClr val="tx1"/>
              </a:solidFill>
              <a:effectLst/>
              <a:latin typeface="Cambria" pitchFamily="18" charset="0"/>
              <a:ea typeface="Cambria" pitchFamily="18" charset="0"/>
              <a:cs typeface="Times New Roman"/>
            </a:rPr>
            <a:t>: </a:t>
          </a:r>
          <a:r>
            <a:rPr lang="en-US" sz="1500" b="0" dirty="0" err="1">
              <a:solidFill>
                <a:schemeClr val="tx1"/>
              </a:solidFill>
              <a:effectLst/>
              <a:latin typeface="Cambria" pitchFamily="18" charset="0"/>
              <a:ea typeface="Cambria" pitchFamily="18" charset="0"/>
              <a:cs typeface="Times New Roman"/>
            </a:rPr>
            <a:t>từ</a:t>
          </a:r>
          <a:r>
            <a:rPr lang="en-US" sz="1500" b="0" dirty="0">
              <a:solidFill>
                <a:schemeClr val="tx1"/>
              </a:solidFill>
              <a:effectLst/>
              <a:latin typeface="Cambria" pitchFamily="18" charset="0"/>
              <a:ea typeface="Cambria" pitchFamily="18" charset="0"/>
              <a:cs typeface="Times New Roman"/>
            </a:rPr>
            <a:t> </a:t>
          </a:r>
          <a:r>
            <a:rPr lang="en-US" sz="1500" b="0" dirty="0" err="1">
              <a:solidFill>
                <a:schemeClr val="tx1"/>
              </a:solidFill>
              <a:effectLst/>
              <a:latin typeface="Cambria" pitchFamily="18" charset="0"/>
              <a:ea typeface="Cambria" pitchFamily="18" charset="0"/>
              <a:cs typeface="Times New Roman"/>
            </a:rPr>
            <a:t>tháng</a:t>
          </a:r>
          <a:r>
            <a:rPr lang="en-US" sz="1500" b="0" dirty="0">
              <a:solidFill>
                <a:schemeClr val="tx1"/>
              </a:solidFill>
              <a:effectLst/>
              <a:latin typeface="Cambria" pitchFamily="18" charset="0"/>
              <a:ea typeface="Cambria" pitchFamily="18" charset="0"/>
              <a:cs typeface="Times New Roman"/>
            </a:rPr>
            <a:t> 5 – 10. </a:t>
          </a:r>
        </a:p>
        <a:p>
          <a:pPr algn="just"/>
          <a:r>
            <a:rPr lang="vi-VN" sz="1500" b="1" dirty="0">
              <a:solidFill>
                <a:schemeClr val="tx1"/>
              </a:solidFill>
              <a:effectLst/>
              <a:latin typeface="Cambria" pitchFamily="18" charset="0"/>
              <a:ea typeface="Cambria" pitchFamily="18" charset="0"/>
              <a:cs typeface="Times New Roman"/>
            </a:rPr>
            <a:t>- Nguồn gốc: </a:t>
          </a:r>
          <a:r>
            <a:rPr lang="vi-VN" sz="1500" b="0" dirty="0">
              <a:solidFill>
                <a:schemeClr val="tx1"/>
              </a:solidFill>
              <a:effectLst/>
              <a:latin typeface="Cambria" pitchFamily="18" charset="0"/>
              <a:ea typeface="Cambria" pitchFamily="18" charset="0"/>
              <a:cs typeface="Times New Roman"/>
            </a:rPr>
            <a:t>áp cao Bắc Ấn Độ Dương và áp cao cận chí tuyến Nam bán cầu.</a:t>
          </a:r>
          <a:endParaRPr lang="en-US" sz="1500" b="0" dirty="0">
            <a:solidFill>
              <a:schemeClr val="tx1"/>
            </a:solidFill>
            <a:effectLst/>
            <a:latin typeface="Cambria" pitchFamily="18" charset="0"/>
            <a:ea typeface="Cambria" pitchFamily="18" charset="0"/>
            <a:cs typeface="Times New Roman"/>
          </a:endParaRPr>
        </a:p>
        <a:p>
          <a:pPr algn="just"/>
          <a:r>
            <a:rPr lang="vi-VN" sz="1500" b="1" dirty="0">
              <a:solidFill>
                <a:schemeClr val="tx1"/>
              </a:solidFill>
              <a:effectLst/>
              <a:latin typeface="Cambria" pitchFamily="18" charset="0"/>
              <a:ea typeface="Cambria" pitchFamily="18" charset="0"/>
              <a:cs typeface="Times New Roman"/>
            </a:rPr>
            <a:t>- Hướng gió: </a:t>
          </a:r>
          <a:r>
            <a:rPr lang="en-US" sz="1500" b="0" dirty="0" err="1">
              <a:solidFill>
                <a:schemeClr val="tx1"/>
              </a:solidFill>
              <a:effectLst/>
              <a:latin typeface="Cambria" pitchFamily="18" charset="0"/>
              <a:ea typeface="Cambria" pitchFamily="18" charset="0"/>
              <a:cs typeface="Times New Roman"/>
            </a:rPr>
            <a:t>tây</a:t>
          </a:r>
          <a:r>
            <a:rPr lang="en-US" sz="1500" b="0" dirty="0">
              <a:solidFill>
                <a:schemeClr val="tx1"/>
              </a:solidFill>
              <a:effectLst/>
              <a:latin typeface="Cambria" pitchFamily="18" charset="0"/>
              <a:ea typeface="Cambria" pitchFamily="18" charset="0"/>
              <a:cs typeface="Times New Roman"/>
            </a:rPr>
            <a:t> </a:t>
          </a:r>
          <a:r>
            <a:rPr lang="en-US" sz="1500" b="0" dirty="0" err="1">
              <a:solidFill>
                <a:schemeClr val="tx1"/>
              </a:solidFill>
              <a:effectLst/>
              <a:latin typeface="Cambria" pitchFamily="18" charset="0"/>
              <a:ea typeface="Cambria" pitchFamily="18" charset="0"/>
              <a:cs typeface="Times New Roman"/>
            </a:rPr>
            <a:t>nam</a:t>
          </a:r>
          <a:r>
            <a:rPr lang="vi-VN" sz="1500" b="0" dirty="0">
              <a:solidFill>
                <a:schemeClr val="tx1"/>
              </a:solidFill>
              <a:effectLst/>
              <a:latin typeface="Cambria" pitchFamily="18" charset="0"/>
              <a:ea typeface="Cambria" pitchFamily="18" charset="0"/>
              <a:cs typeface="Times New Roman"/>
            </a:rPr>
            <a:t>, đối với miền Bắc là </a:t>
          </a:r>
          <a:r>
            <a:rPr lang="en-US" sz="1500" b="0" dirty="0" err="1">
              <a:solidFill>
                <a:schemeClr val="tx1"/>
              </a:solidFill>
              <a:effectLst/>
              <a:latin typeface="Cambria" pitchFamily="18" charset="0"/>
              <a:ea typeface="Cambria" pitchFamily="18" charset="0"/>
              <a:cs typeface="Times New Roman"/>
            </a:rPr>
            <a:t>đông</a:t>
          </a:r>
          <a:r>
            <a:rPr lang="en-US" sz="1500" b="0" dirty="0">
              <a:solidFill>
                <a:schemeClr val="tx1"/>
              </a:solidFill>
              <a:effectLst/>
              <a:latin typeface="Cambria" pitchFamily="18" charset="0"/>
              <a:ea typeface="Cambria" pitchFamily="18" charset="0"/>
              <a:cs typeface="Times New Roman"/>
            </a:rPr>
            <a:t> </a:t>
          </a:r>
          <a:r>
            <a:rPr lang="en-US" sz="1500" b="0" dirty="0" err="1">
              <a:solidFill>
                <a:schemeClr val="tx1"/>
              </a:solidFill>
              <a:effectLst/>
              <a:latin typeface="Cambria" pitchFamily="18" charset="0"/>
              <a:ea typeface="Cambria" pitchFamily="18" charset="0"/>
              <a:cs typeface="Times New Roman"/>
            </a:rPr>
            <a:t>nam</a:t>
          </a:r>
          <a:r>
            <a:rPr lang="en-US" sz="1500" b="0" dirty="0">
              <a:solidFill>
                <a:schemeClr val="tx1"/>
              </a:solidFill>
              <a:effectLst/>
              <a:latin typeface="Cambria" pitchFamily="18" charset="0"/>
              <a:ea typeface="Cambria" pitchFamily="18" charset="0"/>
              <a:cs typeface="Times New Roman"/>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l"/>
          <a:r>
            <a:rPr lang="en-US" sz="1500" b="1" dirty="0">
              <a:solidFill>
                <a:schemeClr val="tx1"/>
              </a:solidFill>
              <a:effectLst/>
              <a:latin typeface="Cambria" pitchFamily="18" charset="0"/>
              <a:ea typeface="Cambria" pitchFamily="18" charset="0"/>
              <a:cs typeface="Times New Roman"/>
            </a:rPr>
            <a:t>- </a:t>
          </a:r>
          <a:r>
            <a:rPr lang="en-US" sz="1500" b="1" dirty="0" err="1">
              <a:solidFill>
                <a:schemeClr val="tx1"/>
              </a:solidFill>
              <a:effectLst/>
              <a:latin typeface="Cambria" pitchFamily="18" charset="0"/>
              <a:ea typeface="Cambria" pitchFamily="18" charset="0"/>
              <a:cs typeface="Times New Roman"/>
            </a:rPr>
            <a:t>Đặc</a:t>
          </a:r>
          <a:r>
            <a:rPr lang="en-US" sz="1500" b="1" dirty="0">
              <a:solidFill>
                <a:schemeClr val="tx1"/>
              </a:solidFill>
              <a:effectLst/>
              <a:latin typeface="Cambria" pitchFamily="18" charset="0"/>
              <a:ea typeface="Cambria" pitchFamily="18" charset="0"/>
              <a:cs typeface="Times New Roman"/>
            </a:rPr>
            <a:t> </a:t>
          </a:r>
          <a:r>
            <a:rPr lang="en-US" sz="1500" b="1" dirty="0" err="1">
              <a:solidFill>
                <a:schemeClr val="tx1"/>
              </a:solidFill>
              <a:effectLst/>
              <a:latin typeface="Cambria" pitchFamily="18" charset="0"/>
              <a:ea typeface="Cambria" pitchFamily="18" charset="0"/>
              <a:cs typeface="Times New Roman"/>
            </a:rPr>
            <a:t>điểm</a:t>
          </a:r>
          <a:r>
            <a:rPr lang="en-US" sz="1500" b="1" dirty="0">
              <a:solidFill>
                <a:schemeClr val="tx1"/>
              </a:solidFill>
              <a:effectLst/>
              <a:latin typeface="Cambria" pitchFamily="18" charset="0"/>
              <a:ea typeface="Cambria" pitchFamily="18" charset="0"/>
              <a:cs typeface="Times New Roman"/>
            </a:rPr>
            <a:t>: </a:t>
          </a:r>
        </a:p>
        <a:p>
          <a:pPr algn="just"/>
          <a:r>
            <a:rPr lang="vi-VN" sz="1500" b="0" dirty="0">
              <a:solidFill>
                <a:schemeClr val="tx1"/>
              </a:solidFill>
              <a:effectLst/>
              <a:latin typeface="Cambria" pitchFamily="18" charset="0"/>
              <a:ea typeface="Cambria" pitchFamily="18" charset="0"/>
              <a:cs typeface="Times New Roman"/>
            </a:rPr>
            <a:t>+ Đầu mùa hạ: gây mưa cho Nam Bộ, Tây Nguyên nhưng gây khô nóng cho </a:t>
          </a:r>
          <a:r>
            <a:rPr lang="en-US" sz="1500" b="0" dirty="0" err="1">
              <a:solidFill>
                <a:schemeClr val="tx1"/>
              </a:solidFill>
              <a:effectLst/>
              <a:latin typeface="Cambria" pitchFamily="18" charset="0"/>
              <a:ea typeface="Cambria" pitchFamily="18" charset="0"/>
              <a:cs typeface="Times New Roman"/>
            </a:rPr>
            <a:t>phía</a:t>
          </a:r>
          <a:r>
            <a:rPr lang="en-US" sz="1500" b="0" dirty="0">
              <a:solidFill>
                <a:schemeClr val="tx1"/>
              </a:solidFill>
              <a:effectLst/>
              <a:latin typeface="Cambria" pitchFamily="18" charset="0"/>
              <a:ea typeface="Cambria" pitchFamily="18" charset="0"/>
              <a:cs typeface="Times New Roman"/>
            </a:rPr>
            <a:t>  </a:t>
          </a:r>
          <a:r>
            <a:rPr lang="en-US" sz="1500" b="0" dirty="0" err="1">
              <a:solidFill>
                <a:schemeClr val="tx1"/>
              </a:solidFill>
              <a:effectLst/>
              <a:latin typeface="Cambria" pitchFamily="18" charset="0"/>
              <a:ea typeface="Cambria" pitchFamily="18" charset="0"/>
              <a:cs typeface="Times New Roman"/>
            </a:rPr>
            <a:t>đông</a:t>
          </a:r>
          <a:r>
            <a:rPr lang="en-US" sz="1500" b="0" dirty="0">
              <a:solidFill>
                <a:schemeClr val="tx1"/>
              </a:solidFill>
              <a:effectLst/>
              <a:latin typeface="Cambria" pitchFamily="18" charset="0"/>
              <a:ea typeface="Cambria" pitchFamily="18" charset="0"/>
              <a:cs typeface="Times New Roman"/>
            </a:rPr>
            <a:t> </a:t>
          </a:r>
          <a:r>
            <a:rPr lang="en-US" sz="1500" b="0" dirty="0" err="1">
              <a:solidFill>
                <a:schemeClr val="tx1"/>
              </a:solidFill>
              <a:effectLst/>
              <a:latin typeface="Cambria" pitchFamily="18" charset="0"/>
              <a:ea typeface="Cambria" pitchFamily="18" charset="0"/>
              <a:cs typeface="Times New Roman"/>
            </a:rPr>
            <a:t>Trường</a:t>
          </a:r>
          <a:r>
            <a:rPr lang="en-US" sz="1500" b="0" dirty="0">
              <a:solidFill>
                <a:schemeClr val="tx1"/>
              </a:solidFill>
              <a:effectLst/>
              <a:latin typeface="Cambria" pitchFamily="18" charset="0"/>
              <a:ea typeface="Cambria" pitchFamily="18" charset="0"/>
              <a:cs typeface="Times New Roman"/>
            </a:rPr>
            <a:t> </a:t>
          </a:r>
          <a:r>
            <a:rPr lang="en-US" sz="1500" b="0" dirty="0" err="1">
              <a:solidFill>
                <a:schemeClr val="tx1"/>
              </a:solidFill>
              <a:effectLst/>
              <a:latin typeface="Cambria" pitchFamily="18" charset="0"/>
              <a:ea typeface="Cambria" pitchFamily="18" charset="0"/>
              <a:cs typeface="Times New Roman"/>
            </a:rPr>
            <a:t>Sơn</a:t>
          </a:r>
          <a:r>
            <a:rPr lang="en-US" sz="1500" b="0" dirty="0">
              <a:solidFill>
                <a:schemeClr val="tx1"/>
              </a:solidFill>
              <a:effectLst/>
              <a:latin typeface="Cambria" pitchFamily="18" charset="0"/>
              <a:ea typeface="Cambria" pitchFamily="18" charset="0"/>
              <a:cs typeface="Times New Roman"/>
            </a:rPr>
            <a:t> </a:t>
          </a:r>
          <a:r>
            <a:rPr lang="en-US" sz="1500" b="0" dirty="0" err="1">
              <a:solidFill>
                <a:schemeClr val="tx1"/>
              </a:solidFill>
              <a:effectLst/>
              <a:latin typeface="Cambria" pitchFamily="18" charset="0"/>
              <a:ea typeface="Cambria" pitchFamily="18" charset="0"/>
              <a:cs typeface="Times New Roman"/>
            </a:rPr>
            <a:t>và</a:t>
          </a:r>
          <a:r>
            <a:rPr lang="en-US" sz="1500" b="0" dirty="0">
              <a:solidFill>
                <a:schemeClr val="tx1"/>
              </a:solidFill>
              <a:effectLst/>
              <a:latin typeface="Cambria" pitchFamily="18" charset="0"/>
              <a:ea typeface="Cambria" pitchFamily="18" charset="0"/>
              <a:cs typeface="Times New Roman"/>
            </a:rPr>
            <a:t> </a:t>
          </a:r>
          <a:r>
            <a:rPr lang="en-US" sz="1500" b="0" dirty="0" err="1">
              <a:solidFill>
                <a:schemeClr val="tx1"/>
              </a:solidFill>
              <a:effectLst/>
              <a:latin typeface="Cambria" pitchFamily="18" charset="0"/>
              <a:ea typeface="Cambria" pitchFamily="18" charset="0"/>
              <a:cs typeface="Times New Roman"/>
            </a:rPr>
            <a:t>nam</a:t>
          </a:r>
          <a:r>
            <a:rPr lang="en-US" sz="1500" b="0" dirty="0">
              <a:solidFill>
                <a:schemeClr val="tx1"/>
              </a:solidFill>
              <a:effectLst/>
              <a:latin typeface="Cambria" pitchFamily="18" charset="0"/>
              <a:ea typeface="Cambria" pitchFamily="18" charset="0"/>
              <a:cs typeface="Times New Roman"/>
            </a:rPr>
            <a:t> </a:t>
          </a:r>
          <a:r>
            <a:rPr lang="vi-VN" sz="1500" b="0" dirty="0">
              <a:solidFill>
                <a:schemeClr val="tx1"/>
              </a:solidFill>
              <a:effectLst/>
              <a:latin typeface="Cambria" pitchFamily="18" charset="0"/>
              <a:ea typeface="Cambria" pitchFamily="18" charset="0"/>
              <a:cs typeface="Times New Roman"/>
            </a:rPr>
            <a:t>Tây Bắc.</a:t>
          </a:r>
          <a:endParaRPr lang="en-US" sz="1500" b="0" dirty="0">
            <a:solidFill>
              <a:schemeClr val="tx1"/>
            </a:solidFill>
            <a:effectLst/>
            <a:latin typeface="Cambria" pitchFamily="18" charset="0"/>
            <a:ea typeface="Cambria" pitchFamily="18" charset="0"/>
            <a:cs typeface="Times New Roman"/>
          </a:endParaRPr>
        </a:p>
        <a:p>
          <a:pPr algn="just"/>
          <a:r>
            <a:rPr lang="vi-VN" sz="1500" b="0" dirty="0">
              <a:solidFill>
                <a:schemeClr val="tx1"/>
              </a:solidFill>
              <a:effectLst/>
              <a:latin typeface="Cambria" pitchFamily="18" charset="0"/>
              <a:ea typeface="Cambria" pitchFamily="18" charset="0"/>
              <a:cs typeface="Times New Roman"/>
            </a:rPr>
            <a:t>+ Giữa và cuối mùa hạ: </a:t>
          </a:r>
          <a:r>
            <a:rPr lang="en-US" sz="1500" b="0" dirty="0" err="1">
              <a:solidFill>
                <a:schemeClr val="tx1"/>
              </a:solidFill>
              <a:effectLst/>
              <a:latin typeface="Cambria" pitchFamily="18" charset="0"/>
              <a:ea typeface="Cambria" pitchFamily="18" charset="0"/>
              <a:cs typeface="Times New Roman"/>
            </a:rPr>
            <a:t>nóng</a:t>
          </a:r>
          <a:r>
            <a:rPr lang="en-US" sz="1500" b="0" dirty="0">
              <a:solidFill>
                <a:schemeClr val="tx1"/>
              </a:solidFill>
              <a:effectLst/>
              <a:latin typeface="Cambria" pitchFamily="18" charset="0"/>
              <a:ea typeface="Cambria" pitchFamily="18" charset="0"/>
              <a:cs typeface="Times New Roman"/>
            </a:rPr>
            <a:t> </a:t>
          </a:r>
          <a:r>
            <a:rPr lang="en-US" sz="1500" b="0" dirty="0" err="1">
              <a:solidFill>
                <a:schemeClr val="tx1"/>
              </a:solidFill>
              <a:effectLst/>
              <a:latin typeface="Cambria" pitchFamily="18" charset="0"/>
              <a:ea typeface="Cambria" pitchFamily="18" charset="0"/>
              <a:cs typeface="Times New Roman"/>
            </a:rPr>
            <a:t>ẩm</a:t>
          </a:r>
          <a:r>
            <a:rPr lang="en-US" sz="1500" b="0" dirty="0">
              <a:solidFill>
                <a:schemeClr val="tx1"/>
              </a:solidFill>
              <a:effectLst/>
              <a:latin typeface="Cambria" pitchFamily="18" charset="0"/>
              <a:ea typeface="Cambria" pitchFamily="18" charset="0"/>
              <a:cs typeface="Times New Roman"/>
            </a:rPr>
            <a:t>, </a:t>
          </a:r>
          <a:r>
            <a:rPr lang="en-US" sz="1500" b="0" dirty="0" err="1">
              <a:solidFill>
                <a:schemeClr val="tx1"/>
              </a:solidFill>
              <a:effectLst/>
              <a:latin typeface="Cambria" pitchFamily="18" charset="0"/>
              <a:ea typeface="Cambria" pitchFamily="18" charset="0"/>
              <a:cs typeface="Times New Roman"/>
            </a:rPr>
            <a:t>mưa</a:t>
          </a:r>
          <a:r>
            <a:rPr lang="en-US" sz="1500" b="0" dirty="0">
              <a:solidFill>
                <a:schemeClr val="tx1"/>
              </a:solidFill>
              <a:effectLst/>
              <a:latin typeface="Cambria" pitchFamily="18" charset="0"/>
              <a:ea typeface="Cambria" pitchFamily="18" charset="0"/>
              <a:cs typeface="Times New Roman"/>
            </a:rPr>
            <a:t> </a:t>
          </a:r>
          <a:r>
            <a:rPr lang="en-US" sz="1500" b="0" dirty="0" err="1">
              <a:solidFill>
                <a:schemeClr val="tx1"/>
              </a:solidFill>
              <a:effectLst/>
              <a:latin typeface="Cambria" pitchFamily="18" charset="0"/>
              <a:ea typeface="Cambria" pitchFamily="18" charset="0"/>
              <a:cs typeface="Times New Roman"/>
            </a:rPr>
            <a:t>nhiều</a:t>
          </a:r>
          <a:r>
            <a:rPr lang="en-US" sz="1500" b="0" dirty="0">
              <a:solidFill>
                <a:schemeClr val="tx1"/>
              </a:solidFill>
              <a:effectLst/>
              <a:latin typeface="Cambria" pitchFamily="18" charset="0"/>
              <a:ea typeface="Cambria" pitchFamily="18" charset="0"/>
              <a:cs typeface="Times New Roman"/>
            </a:rPr>
            <a:t> </a:t>
          </a:r>
          <a:r>
            <a:rPr lang="vi-VN" sz="1500" b="0" dirty="0">
              <a:solidFill>
                <a:schemeClr val="tx1"/>
              </a:solidFill>
              <a:effectLst/>
              <a:latin typeface="Cambria" pitchFamily="18" charset="0"/>
              <a:ea typeface="Cambria" pitchFamily="18" charset="0"/>
              <a:cs typeface="Times New Roman"/>
            </a:rPr>
            <a:t>trên phạm vi cả nước.</a:t>
          </a:r>
          <a:endParaRPr lang="en-US" sz="1500" b="0" dirty="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500" dirty="0">
              <a:solidFill>
                <a:schemeClr val="tx1"/>
              </a:solidFill>
              <a:latin typeface="Cambria" pitchFamily="18" charset="0"/>
              <a:ea typeface="Cambria" pitchFamily="18" charset="0"/>
            </a:rPr>
            <a:t>- </a:t>
          </a:r>
          <a:r>
            <a:rPr lang="en-US" sz="1500" b="1" dirty="0" err="1">
              <a:solidFill>
                <a:schemeClr val="tx1"/>
              </a:solidFill>
              <a:latin typeface="Cambria" pitchFamily="18" charset="0"/>
              <a:ea typeface="Cambria" pitchFamily="18" charset="0"/>
            </a:rPr>
            <a:t>Nguyên</a:t>
          </a:r>
          <a:r>
            <a:rPr lang="en-US" sz="1500" b="1" dirty="0">
              <a:solidFill>
                <a:schemeClr val="tx1"/>
              </a:solidFill>
              <a:latin typeface="Cambria" pitchFamily="18" charset="0"/>
              <a:ea typeface="Cambria" pitchFamily="18" charset="0"/>
            </a:rPr>
            <a:t> </a:t>
          </a:r>
          <a:r>
            <a:rPr lang="en-US" sz="1500" b="1" dirty="0" err="1">
              <a:solidFill>
                <a:schemeClr val="tx1"/>
              </a:solidFill>
              <a:latin typeface="Cambria" pitchFamily="18" charset="0"/>
              <a:ea typeface="Cambria" pitchFamily="18" charset="0"/>
            </a:rPr>
            <a:t>nhân</a:t>
          </a:r>
          <a:r>
            <a:rPr lang="en-US" sz="1500" dirty="0">
              <a:solidFill>
                <a:schemeClr val="tx1"/>
              </a:solidFill>
              <a:latin typeface="Cambria" pitchFamily="18" charset="0"/>
              <a:ea typeface="Cambria" pitchFamily="18" charset="0"/>
            </a:rPr>
            <a:t>:</a:t>
          </a:r>
        </a:p>
        <a:p>
          <a:pPr algn="just"/>
          <a:r>
            <a:rPr lang="en-US" sz="1500" dirty="0">
              <a:solidFill>
                <a:schemeClr val="tx1"/>
              </a:solidFill>
              <a:latin typeface="Cambria" pitchFamily="18" charset="0"/>
              <a:ea typeface="Cambria" pitchFamily="18" charset="0"/>
            </a:rPr>
            <a:t>+ </a:t>
          </a:r>
          <a:r>
            <a:rPr lang="vi-VN" sz="1500" dirty="0">
              <a:solidFill>
                <a:schemeClr val="tx1"/>
              </a:solidFill>
              <a:latin typeface="Cambria" pitchFamily="18" charset="0"/>
              <a:ea typeface="Cambria" pitchFamily="18" charset="0"/>
            </a:rPr>
            <a:t>Ở miền Bắc, do ảnh hưởng của áp thấp Bắc Bộ nén gió thổi vào đất liền theo hướng </a:t>
          </a:r>
          <a:r>
            <a:rPr lang="en-US" sz="1500" dirty="0" err="1">
              <a:solidFill>
                <a:schemeClr val="tx1"/>
              </a:solidFill>
              <a:latin typeface="Cambria" pitchFamily="18" charset="0"/>
              <a:ea typeface="Cambria" pitchFamily="18" charset="0"/>
            </a:rPr>
            <a:t>đông</a:t>
          </a:r>
          <a:r>
            <a:rPr lang="en-US" sz="1500" dirty="0">
              <a:solidFill>
                <a:schemeClr val="tx1"/>
              </a:solidFill>
              <a:latin typeface="Cambria" pitchFamily="18" charset="0"/>
              <a:ea typeface="Cambria" pitchFamily="18" charset="0"/>
            </a:rPr>
            <a:t> </a:t>
          </a:r>
          <a:r>
            <a:rPr lang="en-US" sz="1500" dirty="0" err="1">
              <a:solidFill>
                <a:schemeClr val="tx1"/>
              </a:solidFill>
              <a:latin typeface="Cambria" pitchFamily="18" charset="0"/>
              <a:ea typeface="Cambria" pitchFamily="18" charset="0"/>
            </a:rPr>
            <a:t>nam</a:t>
          </a:r>
          <a:r>
            <a:rPr lang="vi-VN" sz="1500" dirty="0">
              <a:solidFill>
                <a:schemeClr val="tx1"/>
              </a:solidFill>
              <a:latin typeface="Cambria" pitchFamily="18" charset="0"/>
              <a:ea typeface="Cambria" pitchFamily="18" charset="0"/>
            </a:rPr>
            <a:t>.</a:t>
          </a:r>
          <a:endParaRPr lang="en-US" sz="1500" dirty="0">
            <a:solidFill>
              <a:schemeClr val="tx1"/>
            </a:solidFill>
            <a:latin typeface="Cambria" pitchFamily="18" charset="0"/>
            <a:ea typeface="Cambria" pitchFamily="18" charset="0"/>
          </a:endParaRPr>
        </a:p>
        <a:p>
          <a:pPr algn="just"/>
          <a:r>
            <a:rPr lang="vi-VN" sz="1500" dirty="0">
              <a:solidFill>
                <a:schemeClr val="tx1"/>
              </a:solidFill>
              <a:latin typeface="Cambria" pitchFamily="18" charset="0"/>
              <a:ea typeface="Cambria" pitchFamily="18" charset="0"/>
            </a:rPr>
            <a:t>- Nửa đầu mùa hạ, gió </a:t>
          </a:r>
          <a:r>
            <a:rPr lang="en-US" sz="1500" dirty="0" err="1">
              <a:solidFill>
                <a:schemeClr val="tx1"/>
              </a:solidFill>
              <a:latin typeface="Cambria" pitchFamily="18" charset="0"/>
              <a:ea typeface="Cambria" pitchFamily="18" charset="0"/>
            </a:rPr>
            <a:t>mùa</a:t>
          </a:r>
          <a:r>
            <a:rPr lang="en-US" sz="1500" dirty="0">
              <a:solidFill>
                <a:schemeClr val="tx1"/>
              </a:solidFill>
              <a:latin typeface="Cambria" pitchFamily="18" charset="0"/>
              <a:ea typeface="Cambria" pitchFamily="18" charset="0"/>
            </a:rPr>
            <a:t> </a:t>
          </a:r>
          <a:r>
            <a:rPr lang="en-US" sz="1500" dirty="0" err="1">
              <a:solidFill>
                <a:schemeClr val="tx1"/>
              </a:solidFill>
              <a:latin typeface="Cambria" pitchFamily="18" charset="0"/>
              <a:ea typeface="Cambria" pitchFamily="18" charset="0"/>
            </a:rPr>
            <a:t>tây</a:t>
          </a:r>
          <a:r>
            <a:rPr lang="en-US" sz="1500" dirty="0">
              <a:solidFill>
                <a:schemeClr val="tx1"/>
              </a:solidFill>
              <a:latin typeface="Cambria" pitchFamily="18" charset="0"/>
              <a:ea typeface="Cambria" pitchFamily="18" charset="0"/>
            </a:rPr>
            <a:t> </a:t>
          </a:r>
          <a:r>
            <a:rPr lang="en-US" sz="1500" dirty="0" err="1">
              <a:solidFill>
                <a:schemeClr val="tx1"/>
              </a:solidFill>
              <a:latin typeface="Cambria" pitchFamily="18" charset="0"/>
              <a:ea typeface="Cambria" pitchFamily="18" charset="0"/>
            </a:rPr>
            <a:t>nam</a:t>
          </a:r>
          <a:r>
            <a:rPr lang="en-US" sz="1500" dirty="0">
              <a:solidFill>
                <a:schemeClr val="tx1"/>
              </a:solidFill>
              <a:latin typeface="Cambria" pitchFamily="18" charset="0"/>
              <a:ea typeface="Cambria" pitchFamily="18" charset="0"/>
            </a:rPr>
            <a:t> </a:t>
          </a:r>
          <a:r>
            <a:rPr lang="vi-VN" sz="1500" dirty="0">
              <a:solidFill>
                <a:schemeClr val="tx1"/>
              </a:solidFill>
              <a:latin typeface="Cambria" pitchFamily="18" charset="0"/>
              <a:ea typeface="Cambria" pitchFamily="18" charset="0"/>
            </a:rPr>
            <a:t>vượt dãy Trường Sơn, Pu Đen Đinh, Pu Sam Sao gây ra hiệu ứng phơn khô nóng cho cho phía  đông Trường Sơn và nam Tây Bắc</a:t>
          </a:r>
          <a:r>
            <a:rPr lang="en-US" sz="1500" dirty="0">
              <a:solidFill>
                <a:schemeClr val="tx1"/>
              </a:solidFill>
              <a:latin typeface="Cambria" pitchFamily="18" charset="0"/>
              <a:ea typeface="Cambria" pitchFamily="18" charset="0"/>
            </a:rPr>
            <a:t>, </a:t>
          </a:r>
          <a:r>
            <a:rPr lang="en-US" sz="1500" dirty="0" err="1">
              <a:solidFill>
                <a:schemeClr val="tx1"/>
              </a:solidFill>
              <a:latin typeface="Cambria" pitchFamily="18" charset="0"/>
              <a:ea typeface="Cambria" pitchFamily="18" charset="0"/>
            </a:rPr>
            <a:t>nên</a:t>
          </a:r>
          <a:r>
            <a:rPr lang="en-US" sz="1500" dirty="0">
              <a:solidFill>
                <a:schemeClr val="tx1"/>
              </a:solidFill>
              <a:latin typeface="Cambria" pitchFamily="18" charset="0"/>
              <a:ea typeface="Cambria" pitchFamily="18" charset="0"/>
            </a:rPr>
            <a:t> </a:t>
          </a:r>
          <a:r>
            <a:rPr lang="vi-VN" sz="1500" dirty="0">
              <a:solidFill>
                <a:schemeClr val="tx1"/>
              </a:solidFill>
              <a:latin typeface="Cambria" pitchFamily="18" charset="0"/>
              <a:ea typeface="Cambria" pitchFamily="18" charset="0"/>
            </a:rPr>
            <a:t>Trường Sơn Tây hay Tây Nguyên mưa quây, Trường Sơn Đông hay ven biển miền Trung thì nắng đốt.</a:t>
          </a:r>
          <a:endParaRPr lang="en-US" sz="15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6256">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22686" custLinFactNeighborX="-386" custLinFactNeighborY="-6391">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69458" custLinFactNeighborX="-131" custLinFactNeighborY="7389">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E924C404-B05C-465B-8D1C-00EC910A951E}" type="presOf" srcId="{75A2E02A-7769-4E94-8561-8178449CF35B}" destId="{534504B8-3AD3-4D7F-BA10-772C4BC9F4D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B266245F-5263-4E70-88F5-4D1674DB3B84}" type="presOf" srcId="{9B38993F-91D9-4E45-89FE-E7C2053BB052}" destId="{A0E9B536-5134-4AC7-990D-17E1F41843BA}" srcOrd="0" destOrd="0" presId="urn:microsoft.com/office/officeart/2008/layout/VerticalCurvedList"/>
    <dgm:cxn modelId="{8761B4AA-516C-43AC-9284-45EC045711C4}" type="presOf" srcId="{A55E36B4-5DBD-4D69-9E07-2ACE1B02C75C}" destId="{287E208B-7CBA-48D9-A845-7C3BA9246006}" srcOrd="0" destOrd="0" presId="urn:microsoft.com/office/officeart/2008/layout/VerticalCurvedList"/>
    <dgm:cxn modelId="{5778B1B4-E560-4E84-AD4D-A813FF78C10F}"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9B0613D0-75A7-4897-8914-A71D4AB711FD}" type="presOf" srcId="{2EA4557B-2359-4BA8-9F14-A6ECB8DAC4AB}" destId="{DD97E049-4A6C-47F8-8707-C5FFDBF743ED}"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C4F98C06-AD96-432A-B4D9-282520DE6931}" type="presParOf" srcId="{287E208B-7CBA-48D9-A845-7C3BA9246006}" destId="{5A99791D-9E28-4B3D-8ACD-8F48A5C6199A}" srcOrd="0" destOrd="0" presId="urn:microsoft.com/office/officeart/2008/layout/VerticalCurvedList"/>
    <dgm:cxn modelId="{99688B73-F52A-4B19-BFC8-912C86E0CE37}" type="presParOf" srcId="{5A99791D-9E28-4B3D-8ACD-8F48A5C6199A}" destId="{9839DEA4-81CC-40F3-A882-992AC1AF75D3}" srcOrd="0" destOrd="0" presId="urn:microsoft.com/office/officeart/2008/layout/VerticalCurvedList"/>
    <dgm:cxn modelId="{59FE6BC5-49C9-4D06-A5DE-A9A49B8BF90F}" type="presParOf" srcId="{9839DEA4-81CC-40F3-A882-992AC1AF75D3}" destId="{28F6DBF1-E187-4C38-B1F1-C875CC0EEA2D}" srcOrd="0" destOrd="0" presId="urn:microsoft.com/office/officeart/2008/layout/VerticalCurvedList"/>
    <dgm:cxn modelId="{12D7A639-2081-46BC-A6D9-C40AEB029806}" type="presParOf" srcId="{9839DEA4-81CC-40F3-A882-992AC1AF75D3}" destId="{C7497E28-FAE4-42DA-8D9D-5B4659273D7A}" srcOrd="1" destOrd="0" presId="urn:microsoft.com/office/officeart/2008/layout/VerticalCurvedList"/>
    <dgm:cxn modelId="{B85A564F-332C-4C27-8212-07053B76FA55}" type="presParOf" srcId="{9839DEA4-81CC-40F3-A882-992AC1AF75D3}" destId="{175AA276-58F2-4DD9-80FC-A508711E986D}" srcOrd="2" destOrd="0" presId="urn:microsoft.com/office/officeart/2008/layout/VerticalCurvedList"/>
    <dgm:cxn modelId="{91D9C5BB-E272-4F49-85F8-42160FDBDCA7}" type="presParOf" srcId="{9839DEA4-81CC-40F3-A882-992AC1AF75D3}" destId="{99D1BCB1-BBEC-4020-AF46-9B84DFEEEB12}" srcOrd="3" destOrd="0" presId="urn:microsoft.com/office/officeart/2008/layout/VerticalCurvedList"/>
    <dgm:cxn modelId="{87D60E70-C750-4784-9701-EA9A65D9C29D}" type="presParOf" srcId="{5A99791D-9E28-4B3D-8ACD-8F48A5C6199A}" destId="{534504B8-3AD3-4D7F-BA10-772C4BC9F4DA}" srcOrd="1" destOrd="0" presId="urn:microsoft.com/office/officeart/2008/layout/VerticalCurvedList"/>
    <dgm:cxn modelId="{C50289AF-CC35-43F9-97D6-9BCFF4DA522E}" type="presParOf" srcId="{5A99791D-9E28-4B3D-8ACD-8F48A5C6199A}" destId="{449D8CCB-25E3-4F77-9AA7-F013F49094ED}" srcOrd="2" destOrd="0" presId="urn:microsoft.com/office/officeart/2008/layout/VerticalCurvedList"/>
    <dgm:cxn modelId="{84363DD2-33CD-4AD3-9C19-6DEC7CD11601}" type="presParOf" srcId="{449D8CCB-25E3-4F77-9AA7-F013F49094ED}" destId="{467C472B-F399-46AE-B017-5DC56BBEA7D7}" srcOrd="0" destOrd="0" presId="urn:microsoft.com/office/officeart/2008/layout/VerticalCurvedList"/>
    <dgm:cxn modelId="{53733497-AA19-4E1B-BA25-1E01CD2BFE69}" type="presParOf" srcId="{5A99791D-9E28-4B3D-8ACD-8F48A5C6199A}" destId="{DD97E049-4A6C-47F8-8707-C5FFDBF743ED}" srcOrd="3" destOrd="0" presId="urn:microsoft.com/office/officeart/2008/layout/VerticalCurvedList"/>
    <dgm:cxn modelId="{61777AB4-CD13-405F-8969-F233BE03E632}" type="presParOf" srcId="{5A99791D-9E28-4B3D-8ACD-8F48A5C6199A}" destId="{7DBD23B7-51C8-4591-8906-0B740EFCF017}" srcOrd="4" destOrd="0" presId="urn:microsoft.com/office/officeart/2008/layout/VerticalCurvedList"/>
    <dgm:cxn modelId="{4850C10E-D050-489E-802B-FC0905711AB4}" type="presParOf" srcId="{7DBD23B7-51C8-4591-8906-0B740EFCF017}" destId="{9D6C96D5-59F1-4074-AA4E-276172A59D56}" srcOrd="0" destOrd="0" presId="urn:microsoft.com/office/officeart/2008/layout/VerticalCurvedList"/>
    <dgm:cxn modelId="{EC709D6F-5D7D-47FE-9831-D33B042E3E43}" type="presParOf" srcId="{5A99791D-9E28-4B3D-8ACD-8F48A5C6199A}" destId="{A0E9B536-5134-4AC7-990D-17E1F41843BA}" srcOrd="5" destOrd="0" presId="urn:microsoft.com/office/officeart/2008/layout/VerticalCurvedList"/>
    <dgm:cxn modelId="{96211963-6FC7-44C5-BBE7-BCD02AD2AAF5}" type="presParOf" srcId="{5A99791D-9E28-4B3D-8ACD-8F48A5C6199A}" destId="{E6CA5371-E765-4FE6-A6BE-7ECD1C15C765}" srcOrd="6" destOrd="0" presId="urn:microsoft.com/office/officeart/2008/layout/VerticalCurvedList"/>
    <dgm:cxn modelId="{912F6EC4-5AB2-49FB-BEF4-AD9D2E4E5D37}"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0640" rIns="40640" bIns="40640" numCol="1" spcCol="1270" anchor="ctr" anchorCtr="0">
          <a:noAutofit/>
        </a:bodyPr>
        <a:lstStyle/>
        <a:p>
          <a:pPr marL="0" lvl="0" indent="0" algn="just" defTabSz="711200">
            <a:lnSpc>
              <a:spcPct val="90000"/>
            </a:lnSpc>
            <a:spcBef>
              <a:spcPct val="0"/>
            </a:spcBef>
            <a:spcAft>
              <a:spcPct val="35000"/>
            </a:spcAft>
            <a:buNone/>
          </a:pP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Thời</a:t>
          </a: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gian</a:t>
          </a:r>
          <a:r>
            <a:rPr lang="en-US" sz="1600" b="1"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từ</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tháng</a:t>
          </a:r>
          <a:r>
            <a:rPr lang="en-US" sz="1600" kern="1200" dirty="0">
              <a:solidFill>
                <a:schemeClr val="tx1"/>
              </a:solidFill>
              <a:effectLst/>
              <a:latin typeface="Cambria" pitchFamily="18" charset="0"/>
              <a:ea typeface="Cambria" pitchFamily="18" charset="0"/>
              <a:cs typeface="Times New Roman"/>
            </a:rPr>
            <a:t> 11 – 4 </a:t>
          </a:r>
          <a:r>
            <a:rPr lang="en-US" sz="1600" kern="1200" dirty="0" err="1">
              <a:solidFill>
                <a:schemeClr val="tx1"/>
              </a:solidFill>
              <a:effectLst/>
              <a:latin typeface="Cambria" pitchFamily="18" charset="0"/>
              <a:ea typeface="Cambria" pitchFamily="18" charset="0"/>
              <a:cs typeface="Times New Roman"/>
            </a:rPr>
            <a:t>năm</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sau</a:t>
          </a:r>
          <a:r>
            <a:rPr lang="en-US" sz="1600" kern="1200" dirty="0">
              <a:solidFill>
                <a:schemeClr val="tx1"/>
              </a:solidFill>
              <a:effectLst/>
              <a:latin typeface="Cambria" pitchFamily="18" charset="0"/>
              <a:ea typeface="Cambria" pitchFamily="18" charset="0"/>
              <a:cs typeface="Times New Roman"/>
            </a:rPr>
            <a:t>.</a:t>
          </a:r>
        </a:p>
        <a:p>
          <a:pPr marL="0" lvl="0" indent="0" algn="just" defTabSz="711200">
            <a:lnSpc>
              <a:spcPct val="90000"/>
            </a:lnSpc>
            <a:spcBef>
              <a:spcPct val="0"/>
            </a:spcBef>
            <a:spcAft>
              <a:spcPct val="35000"/>
            </a:spcAft>
            <a:buNone/>
          </a:pP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Nguồn</a:t>
          </a: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gốc</a:t>
          </a:r>
          <a:r>
            <a:rPr lang="en-US" sz="1600" b="1"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áp</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cao</a:t>
          </a:r>
          <a:r>
            <a:rPr lang="en-US" sz="1600" kern="1200" dirty="0">
              <a:solidFill>
                <a:schemeClr val="tx1"/>
              </a:solidFill>
              <a:effectLst/>
              <a:latin typeface="Cambria" pitchFamily="18" charset="0"/>
              <a:ea typeface="Cambria" pitchFamily="18" charset="0"/>
              <a:cs typeface="Times New Roman"/>
            </a:rPr>
            <a:t> Xi-</a:t>
          </a:r>
          <a:r>
            <a:rPr lang="en-US" sz="1600" kern="1200" dirty="0" err="1">
              <a:solidFill>
                <a:schemeClr val="tx1"/>
              </a:solidFill>
              <a:effectLst/>
              <a:latin typeface="Cambria" pitchFamily="18" charset="0"/>
              <a:ea typeface="Cambria" pitchFamily="18" charset="0"/>
              <a:cs typeface="Times New Roman"/>
            </a:rPr>
            <a:t>bia</a:t>
          </a:r>
          <a:r>
            <a:rPr lang="en-US" sz="1600" kern="1200" dirty="0">
              <a:solidFill>
                <a:schemeClr val="tx1"/>
              </a:solidFill>
              <a:effectLst/>
              <a:latin typeface="Cambria" pitchFamily="18" charset="0"/>
              <a:ea typeface="Cambria" pitchFamily="18" charset="0"/>
              <a:cs typeface="Times New Roman"/>
            </a:rPr>
            <a:t>.</a:t>
          </a:r>
        </a:p>
        <a:p>
          <a:pPr marL="0" lvl="0" indent="0" algn="just" defTabSz="711200">
            <a:lnSpc>
              <a:spcPct val="90000"/>
            </a:lnSpc>
            <a:spcBef>
              <a:spcPct val="0"/>
            </a:spcBef>
            <a:spcAft>
              <a:spcPct val="35000"/>
            </a:spcAft>
            <a:buNone/>
          </a:pP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Hướng</a:t>
          </a: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gió</a:t>
          </a:r>
          <a:r>
            <a:rPr lang="en-US" sz="1600" b="1"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đông</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bắc</a:t>
          </a:r>
          <a:endParaRPr lang="en-US" sz="1600" b="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66783" y="1803401"/>
          <a:ext cx="6153508" cy="141758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Đặc</a:t>
          </a: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điểm</a:t>
          </a:r>
          <a:r>
            <a:rPr lang="en-US" sz="1600" b="1" kern="1200" dirty="0">
              <a:solidFill>
                <a:schemeClr val="tx1"/>
              </a:solidFill>
              <a:effectLst/>
              <a:latin typeface="Cambria" pitchFamily="18" charset="0"/>
              <a:ea typeface="Cambria" pitchFamily="18" charset="0"/>
              <a:cs typeface="Times New Roman"/>
            </a:rPr>
            <a:t>: </a:t>
          </a:r>
        </a:p>
        <a:p>
          <a:pPr marL="0" lvl="0" indent="0" algn="just" defTabSz="711200">
            <a:lnSpc>
              <a:spcPct val="90000"/>
            </a:lnSpc>
            <a:spcBef>
              <a:spcPct val="0"/>
            </a:spcBef>
            <a:spcAft>
              <a:spcPct val="35000"/>
            </a:spcAft>
            <a:buNone/>
          </a:pPr>
          <a:r>
            <a:rPr lang="en-US" sz="1600" kern="1200" dirty="0">
              <a:solidFill>
                <a:schemeClr val="tx1"/>
              </a:solidFill>
              <a:effectLst/>
              <a:latin typeface="Cambria" pitchFamily="18" charset="0"/>
              <a:ea typeface="Cambria" pitchFamily="18" charset="0"/>
              <a:cs typeface="Times New Roman"/>
            </a:rPr>
            <a:t>+ Ở </a:t>
          </a:r>
          <a:r>
            <a:rPr lang="en-US" sz="1600" kern="1200" dirty="0" err="1">
              <a:solidFill>
                <a:schemeClr val="tx1"/>
              </a:solidFill>
              <a:effectLst/>
              <a:latin typeface="Cambria" pitchFamily="18" charset="0"/>
              <a:ea typeface="Cambria" pitchFamily="18" charset="0"/>
              <a:cs typeface="Times New Roman"/>
            </a:rPr>
            <a:t>miền</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Bắc</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nửa</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đầu</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mùa</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đông</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thời</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tiết</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lạnh</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khô</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nửa</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cuối</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mùa</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đông</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thời</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tiết</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lạnh</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ẩm</a:t>
          </a:r>
          <a:r>
            <a:rPr lang="en-US" sz="1600" kern="1200" dirty="0">
              <a:solidFill>
                <a:schemeClr val="tx1"/>
              </a:solidFill>
              <a:effectLst/>
              <a:latin typeface="Cambria" pitchFamily="18" charset="0"/>
              <a:ea typeface="Cambria" pitchFamily="18" charset="0"/>
              <a:cs typeface="Times New Roman"/>
            </a:rPr>
            <a:t>.</a:t>
          </a:r>
        </a:p>
        <a:p>
          <a:pPr marL="0" lvl="0" indent="0" defTabSz="711200">
            <a:lnSpc>
              <a:spcPct val="90000"/>
            </a:lnSpc>
            <a:spcBef>
              <a:spcPct val="0"/>
            </a:spcBef>
            <a:spcAft>
              <a:spcPct val="35000"/>
            </a:spcAft>
            <a:buNone/>
          </a:pPr>
          <a:r>
            <a:rPr lang="en-US" sz="1600" kern="1200" dirty="0">
              <a:solidFill>
                <a:schemeClr val="tx1"/>
              </a:solidFill>
              <a:effectLst/>
              <a:latin typeface="Cambria" pitchFamily="18" charset="0"/>
              <a:ea typeface="Cambria" pitchFamily="18" charset="0"/>
              <a:cs typeface="Times New Roman"/>
            </a:rPr>
            <a:t>+ Ở </a:t>
          </a:r>
          <a:r>
            <a:rPr lang="en-US" sz="1600" kern="1200" dirty="0" err="1">
              <a:solidFill>
                <a:schemeClr val="tx1"/>
              </a:solidFill>
              <a:effectLst/>
              <a:latin typeface="Cambria" pitchFamily="18" charset="0"/>
              <a:ea typeface="Cambria" pitchFamily="18" charset="0"/>
              <a:cs typeface="Times New Roman"/>
            </a:rPr>
            <a:t>miền</a:t>
          </a:r>
          <a:r>
            <a:rPr lang="en-US" sz="1600" kern="1200" dirty="0">
              <a:solidFill>
                <a:schemeClr val="tx1"/>
              </a:solidFill>
              <a:effectLst/>
              <a:latin typeface="Cambria" pitchFamily="18" charset="0"/>
              <a:ea typeface="Cambria" pitchFamily="18" charset="0"/>
              <a:cs typeface="Times New Roman"/>
            </a:rPr>
            <a:t> Nam, </a:t>
          </a:r>
          <a:r>
            <a:rPr lang="en-US" sz="1600" kern="1200" dirty="0" err="1">
              <a:solidFill>
                <a:schemeClr val="tx1"/>
              </a:solidFill>
              <a:effectLst/>
              <a:latin typeface="Cambria" pitchFamily="18" charset="0"/>
              <a:ea typeface="Cambria" pitchFamily="18" charset="0"/>
              <a:cs typeface="Times New Roman"/>
            </a:rPr>
            <a:t>Tín</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phong</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gây</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mưa</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cho</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vùng</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biển</a:t>
          </a:r>
          <a:r>
            <a:rPr lang="en-US" sz="1600" kern="1200" dirty="0">
              <a:solidFill>
                <a:schemeClr val="tx1"/>
              </a:solidFill>
              <a:effectLst/>
              <a:latin typeface="Cambria" pitchFamily="18" charset="0"/>
              <a:ea typeface="Cambria" pitchFamily="18" charset="0"/>
              <a:cs typeface="Times New Roman"/>
            </a:rPr>
            <a:t> Nam </a:t>
          </a:r>
          <a:r>
            <a:rPr lang="en-US" sz="1600" kern="1200" dirty="0" err="1">
              <a:solidFill>
                <a:schemeClr val="tx1"/>
              </a:solidFill>
              <a:effectLst/>
              <a:latin typeface="Cambria" pitchFamily="18" charset="0"/>
              <a:ea typeface="Cambria" pitchFamily="18" charset="0"/>
              <a:cs typeface="Times New Roman"/>
            </a:rPr>
            <a:t>Trung</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Bộ</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gây</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thời</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tiết</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nóng</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khô</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cho</a:t>
          </a:r>
          <a:r>
            <a:rPr lang="en-US" sz="1600" kern="1200" dirty="0">
              <a:solidFill>
                <a:schemeClr val="tx1"/>
              </a:solidFill>
              <a:effectLst/>
              <a:latin typeface="Cambria" pitchFamily="18" charset="0"/>
              <a:ea typeface="Cambria" pitchFamily="18" charset="0"/>
              <a:cs typeface="Times New Roman"/>
            </a:rPr>
            <a:t> Nan </a:t>
          </a:r>
          <a:r>
            <a:rPr lang="en-US" sz="1600" kern="1200" dirty="0" err="1">
              <a:solidFill>
                <a:schemeClr val="tx1"/>
              </a:solidFill>
              <a:effectLst/>
              <a:latin typeface="Cambria" pitchFamily="18" charset="0"/>
              <a:ea typeface="Cambria" pitchFamily="18" charset="0"/>
              <a:cs typeface="Times New Roman"/>
            </a:rPr>
            <a:t>Bộ</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và</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Tây</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Nguyên</a:t>
          </a:r>
          <a:r>
            <a:rPr lang="en-US" sz="1600" kern="1200" dirty="0">
              <a:solidFill>
                <a:schemeClr val="tx1"/>
              </a:solidFill>
              <a:effectLst/>
              <a:latin typeface="Cambria" pitchFamily="18" charset="0"/>
              <a:ea typeface="Cambria" pitchFamily="18" charset="0"/>
              <a:cs typeface="Times New Roman"/>
            </a:rPr>
            <a:t>.</a:t>
          </a:r>
        </a:p>
      </dsp:txBody>
      <dsp:txXfrm>
        <a:off x="1066783" y="1803401"/>
        <a:ext cx="6153508" cy="141758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79800"/>
          <a:ext cx="6528363" cy="12903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0640" rIns="40640" bIns="40640" numCol="1" spcCol="1270" anchor="ctr" anchorCtr="0">
          <a:noAutofit/>
        </a:bodyPr>
        <a:lstStyle/>
        <a:p>
          <a:pPr marL="0" lvl="0" indent="0" algn="just" defTabSz="711200">
            <a:lnSpc>
              <a:spcPct val="90000"/>
            </a:lnSpc>
            <a:spcBef>
              <a:spcPct val="0"/>
            </a:spcBef>
            <a:spcAft>
              <a:spcPct val="35000"/>
            </a:spcAft>
            <a:buNone/>
          </a:pPr>
          <a:r>
            <a:rPr lang="en-US" sz="1600" kern="1200" dirty="0">
              <a:solidFill>
                <a:schemeClr val="tx1"/>
              </a:solidFill>
              <a:latin typeface="Cambria" pitchFamily="18" charset="0"/>
              <a:ea typeface="Cambria" pitchFamily="18" charset="0"/>
            </a:rPr>
            <a:t>- </a:t>
          </a:r>
          <a:r>
            <a:rPr lang="en-US" sz="1600" b="1" kern="1200" dirty="0" err="1">
              <a:solidFill>
                <a:schemeClr val="tx1"/>
              </a:solidFill>
              <a:latin typeface="Cambria" pitchFamily="18" charset="0"/>
              <a:ea typeface="Cambria" pitchFamily="18" charset="0"/>
            </a:rPr>
            <a:t>Nguyên</a:t>
          </a:r>
          <a:r>
            <a:rPr lang="en-US" sz="1600" b="1" kern="1200" dirty="0">
              <a:solidFill>
                <a:schemeClr val="tx1"/>
              </a:solidFill>
              <a:latin typeface="Cambria" pitchFamily="18" charset="0"/>
              <a:ea typeface="Cambria" pitchFamily="18" charset="0"/>
            </a:rPr>
            <a:t> </a:t>
          </a:r>
          <a:r>
            <a:rPr lang="en-US" sz="1600" b="1" kern="1200" dirty="0" err="1">
              <a:solidFill>
                <a:schemeClr val="tx1"/>
              </a:solidFill>
              <a:latin typeface="Cambria" pitchFamily="18" charset="0"/>
              <a:ea typeface="Cambria" pitchFamily="18" charset="0"/>
            </a:rPr>
            <a:t>nhân</a:t>
          </a:r>
          <a:r>
            <a:rPr lang="en-US" sz="1600" kern="1200" dirty="0">
              <a:solidFill>
                <a:schemeClr val="tx1"/>
              </a:solidFill>
              <a:latin typeface="Cambria" pitchFamily="18" charset="0"/>
              <a:ea typeface="Cambria" pitchFamily="18" charset="0"/>
            </a:rPr>
            <a:t>:</a:t>
          </a:r>
        </a:p>
        <a:p>
          <a:pPr marL="0" lvl="0" indent="0" algn="just" defTabSz="711200">
            <a:lnSpc>
              <a:spcPct val="90000"/>
            </a:lnSpc>
            <a:spcBef>
              <a:spcPct val="0"/>
            </a:spcBef>
            <a:spcAft>
              <a:spcPct val="35000"/>
            </a:spcAft>
            <a:buNone/>
          </a:pPr>
          <a:r>
            <a:rPr lang="en-US" sz="1600" kern="1200" dirty="0">
              <a:solidFill>
                <a:schemeClr val="tx1"/>
              </a:solidFill>
              <a:latin typeface="Cambria" pitchFamily="18" charset="0"/>
              <a:ea typeface="Cambria" pitchFamily="18" charset="0"/>
            </a:rPr>
            <a:t>+</a:t>
          </a:r>
          <a:r>
            <a:rPr lang="vi-VN" sz="1600" kern="1200" dirty="0">
              <a:solidFill>
                <a:schemeClr val="tx1"/>
              </a:solidFill>
              <a:latin typeface="Cambria" pitchFamily="18" charset="0"/>
              <a:ea typeface="Cambria" pitchFamily="18" charset="0"/>
            </a:rPr>
            <a:t> </a:t>
          </a:r>
          <a:r>
            <a:rPr lang="en-US" sz="1600" kern="1200" dirty="0">
              <a:solidFill>
                <a:schemeClr val="tx1"/>
              </a:solidFill>
              <a:latin typeface="Cambria" pitchFamily="18" charset="0"/>
              <a:ea typeface="Cambria" pitchFamily="18" charset="0"/>
            </a:rPr>
            <a:t>V</a:t>
          </a:r>
          <a:r>
            <a:rPr lang="vi-VN" sz="1600" kern="1200" dirty="0">
              <a:solidFill>
                <a:schemeClr val="tx1"/>
              </a:solidFill>
              <a:latin typeface="Cambria" pitchFamily="18" charset="0"/>
              <a:ea typeface="Cambria" pitchFamily="18" charset="0"/>
            </a:rPr>
            <a:t>ào đầu mùa đông, gió mùa đông bắc di chuyển với quãng đường dài qua lục địa Trung Quốc nên lạnh và mất ẩm.</a:t>
          </a:r>
          <a:endParaRPr lang="en-US" sz="1600" kern="1200" dirty="0">
            <a:solidFill>
              <a:schemeClr val="tx1"/>
            </a:solidFill>
            <a:latin typeface="Cambria" pitchFamily="18" charset="0"/>
            <a:ea typeface="Cambria" pitchFamily="18" charset="0"/>
          </a:endParaRPr>
        </a:p>
        <a:p>
          <a:pPr marL="0" lvl="0" indent="0" algn="just" defTabSz="711200">
            <a:lnSpc>
              <a:spcPct val="90000"/>
            </a:lnSpc>
            <a:spcBef>
              <a:spcPct val="0"/>
            </a:spcBef>
            <a:spcAft>
              <a:spcPct val="35000"/>
            </a:spcAft>
            <a:buNone/>
          </a:pPr>
          <a:r>
            <a:rPr lang="en-US" sz="1600" kern="1200" dirty="0">
              <a:solidFill>
                <a:schemeClr val="tx1"/>
              </a:solidFill>
              <a:latin typeface="Cambria" pitchFamily="18" charset="0"/>
              <a:ea typeface="Cambria" pitchFamily="18" charset="0"/>
            </a:rPr>
            <a:t>+</a:t>
          </a:r>
          <a:r>
            <a:rPr lang="vi-VN" sz="1600" kern="1200" dirty="0">
              <a:solidFill>
                <a:schemeClr val="tx1"/>
              </a:solidFill>
              <a:latin typeface="Cambria" pitchFamily="18" charset="0"/>
              <a:ea typeface="Cambria" pitchFamily="18" charset="0"/>
            </a:rPr>
            <a:t> Vào cuối mùa đông, khối không khí lạnh di chuyển qua vùng biển phía đông Nhật Bản và Trung Quốc nên được tăng cường ẩm. </a:t>
          </a:r>
          <a:endParaRPr lang="en-US" sz="1600" kern="1200" dirty="0">
            <a:solidFill>
              <a:schemeClr val="tx1"/>
            </a:solidFill>
            <a:latin typeface="Cambria" pitchFamily="18" charset="0"/>
            <a:ea typeface="Cambria" pitchFamily="18" charset="0"/>
          </a:endParaRPr>
        </a:p>
      </dsp:txBody>
      <dsp:txXfrm>
        <a:off x="715680" y="3479800"/>
        <a:ext cx="6528363" cy="12903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31800"/>
          <a:ext cx="6528363" cy="11988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marL="0" lvl="0" indent="0" algn="just" defTabSz="666750">
            <a:lnSpc>
              <a:spcPct val="90000"/>
            </a:lnSpc>
            <a:spcBef>
              <a:spcPct val="0"/>
            </a:spcBef>
            <a:spcAft>
              <a:spcPct val="35000"/>
            </a:spcAft>
            <a:buNone/>
          </a:pPr>
          <a:r>
            <a:rPr lang="en-US" sz="1500" b="1" kern="1200" dirty="0">
              <a:solidFill>
                <a:schemeClr val="tx1"/>
              </a:solidFill>
              <a:effectLst/>
              <a:latin typeface="Cambria" pitchFamily="18" charset="0"/>
              <a:ea typeface="Cambria" pitchFamily="18" charset="0"/>
              <a:cs typeface="Times New Roman"/>
            </a:rPr>
            <a:t>- </a:t>
          </a:r>
          <a:r>
            <a:rPr lang="en-US" sz="1500" b="1" kern="1200" dirty="0" err="1">
              <a:solidFill>
                <a:schemeClr val="tx1"/>
              </a:solidFill>
              <a:effectLst/>
              <a:latin typeface="Cambria" pitchFamily="18" charset="0"/>
              <a:ea typeface="Cambria" pitchFamily="18" charset="0"/>
              <a:cs typeface="Times New Roman"/>
            </a:rPr>
            <a:t>Thời</a:t>
          </a:r>
          <a:r>
            <a:rPr lang="en-US" sz="1500" b="1" kern="1200" dirty="0">
              <a:solidFill>
                <a:schemeClr val="tx1"/>
              </a:solidFill>
              <a:effectLst/>
              <a:latin typeface="Cambria" pitchFamily="18" charset="0"/>
              <a:ea typeface="Cambria" pitchFamily="18" charset="0"/>
              <a:cs typeface="Times New Roman"/>
            </a:rPr>
            <a:t> </a:t>
          </a:r>
          <a:r>
            <a:rPr lang="en-US" sz="1500" b="1" kern="1200" dirty="0" err="1">
              <a:solidFill>
                <a:schemeClr val="tx1"/>
              </a:solidFill>
              <a:effectLst/>
              <a:latin typeface="Cambria" pitchFamily="18" charset="0"/>
              <a:ea typeface="Cambria" pitchFamily="18" charset="0"/>
              <a:cs typeface="Times New Roman"/>
            </a:rPr>
            <a:t>gian</a:t>
          </a:r>
          <a:r>
            <a:rPr lang="en-US" sz="1500" b="1" kern="1200" dirty="0">
              <a:solidFill>
                <a:schemeClr val="tx1"/>
              </a:solidFill>
              <a:effectLst/>
              <a:latin typeface="Cambria" pitchFamily="18" charset="0"/>
              <a:ea typeface="Cambria" pitchFamily="18" charset="0"/>
              <a:cs typeface="Times New Roman"/>
            </a:rPr>
            <a:t>: </a:t>
          </a:r>
          <a:r>
            <a:rPr lang="en-US" sz="1500" b="0" kern="1200" dirty="0" err="1">
              <a:solidFill>
                <a:schemeClr val="tx1"/>
              </a:solidFill>
              <a:effectLst/>
              <a:latin typeface="Cambria" pitchFamily="18" charset="0"/>
              <a:ea typeface="Cambria" pitchFamily="18" charset="0"/>
              <a:cs typeface="Times New Roman"/>
            </a:rPr>
            <a:t>từ</a:t>
          </a:r>
          <a:r>
            <a:rPr lang="en-US" sz="1500" b="0" kern="1200" dirty="0">
              <a:solidFill>
                <a:schemeClr val="tx1"/>
              </a:solidFill>
              <a:effectLst/>
              <a:latin typeface="Cambria" pitchFamily="18" charset="0"/>
              <a:ea typeface="Cambria" pitchFamily="18" charset="0"/>
              <a:cs typeface="Times New Roman"/>
            </a:rPr>
            <a:t> </a:t>
          </a:r>
          <a:r>
            <a:rPr lang="en-US" sz="1500" b="0" kern="1200" dirty="0" err="1">
              <a:solidFill>
                <a:schemeClr val="tx1"/>
              </a:solidFill>
              <a:effectLst/>
              <a:latin typeface="Cambria" pitchFamily="18" charset="0"/>
              <a:ea typeface="Cambria" pitchFamily="18" charset="0"/>
              <a:cs typeface="Times New Roman"/>
            </a:rPr>
            <a:t>tháng</a:t>
          </a:r>
          <a:r>
            <a:rPr lang="en-US" sz="1500" b="0" kern="1200" dirty="0">
              <a:solidFill>
                <a:schemeClr val="tx1"/>
              </a:solidFill>
              <a:effectLst/>
              <a:latin typeface="Cambria" pitchFamily="18" charset="0"/>
              <a:ea typeface="Cambria" pitchFamily="18" charset="0"/>
              <a:cs typeface="Times New Roman"/>
            </a:rPr>
            <a:t> 5 – 10. </a:t>
          </a:r>
        </a:p>
        <a:p>
          <a:pPr marL="0" lvl="0" indent="0" algn="just" defTabSz="666750">
            <a:lnSpc>
              <a:spcPct val="90000"/>
            </a:lnSpc>
            <a:spcBef>
              <a:spcPct val="0"/>
            </a:spcBef>
            <a:spcAft>
              <a:spcPct val="35000"/>
            </a:spcAft>
            <a:buNone/>
          </a:pPr>
          <a:r>
            <a:rPr lang="vi-VN" sz="1500" b="1" kern="1200" dirty="0">
              <a:solidFill>
                <a:schemeClr val="tx1"/>
              </a:solidFill>
              <a:effectLst/>
              <a:latin typeface="Cambria" pitchFamily="18" charset="0"/>
              <a:ea typeface="Cambria" pitchFamily="18" charset="0"/>
              <a:cs typeface="Times New Roman"/>
            </a:rPr>
            <a:t>- Nguồn gốc: </a:t>
          </a:r>
          <a:r>
            <a:rPr lang="vi-VN" sz="1500" b="0" kern="1200" dirty="0">
              <a:solidFill>
                <a:schemeClr val="tx1"/>
              </a:solidFill>
              <a:effectLst/>
              <a:latin typeface="Cambria" pitchFamily="18" charset="0"/>
              <a:ea typeface="Cambria" pitchFamily="18" charset="0"/>
              <a:cs typeface="Times New Roman"/>
            </a:rPr>
            <a:t>áp cao Bắc Ấn Độ Dương và áp cao cận chí tuyến Nam bán cầu.</a:t>
          </a:r>
          <a:endParaRPr lang="en-US" sz="1500" b="0" kern="1200" dirty="0">
            <a:solidFill>
              <a:schemeClr val="tx1"/>
            </a:solidFill>
            <a:effectLst/>
            <a:latin typeface="Cambria" pitchFamily="18" charset="0"/>
            <a:ea typeface="Cambria" pitchFamily="18" charset="0"/>
            <a:cs typeface="Times New Roman"/>
          </a:endParaRPr>
        </a:p>
        <a:p>
          <a:pPr marL="0" lvl="0" indent="0" algn="just" defTabSz="666750">
            <a:lnSpc>
              <a:spcPct val="90000"/>
            </a:lnSpc>
            <a:spcBef>
              <a:spcPct val="0"/>
            </a:spcBef>
            <a:spcAft>
              <a:spcPct val="35000"/>
            </a:spcAft>
            <a:buNone/>
          </a:pPr>
          <a:r>
            <a:rPr lang="vi-VN" sz="1500" b="1" kern="1200" dirty="0">
              <a:solidFill>
                <a:schemeClr val="tx1"/>
              </a:solidFill>
              <a:effectLst/>
              <a:latin typeface="Cambria" pitchFamily="18" charset="0"/>
              <a:ea typeface="Cambria" pitchFamily="18" charset="0"/>
              <a:cs typeface="Times New Roman"/>
            </a:rPr>
            <a:t>- Hướng gió: </a:t>
          </a:r>
          <a:r>
            <a:rPr lang="en-US" sz="1500" b="0" kern="1200" dirty="0" err="1">
              <a:solidFill>
                <a:schemeClr val="tx1"/>
              </a:solidFill>
              <a:effectLst/>
              <a:latin typeface="Cambria" pitchFamily="18" charset="0"/>
              <a:ea typeface="Cambria" pitchFamily="18" charset="0"/>
              <a:cs typeface="Times New Roman"/>
            </a:rPr>
            <a:t>tây</a:t>
          </a:r>
          <a:r>
            <a:rPr lang="en-US" sz="1500" b="0" kern="1200" dirty="0">
              <a:solidFill>
                <a:schemeClr val="tx1"/>
              </a:solidFill>
              <a:effectLst/>
              <a:latin typeface="Cambria" pitchFamily="18" charset="0"/>
              <a:ea typeface="Cambria" pitchFamily="18" charset="0"/>
              <a:cs typeface="Times New Roman"/>
            </a:rPr>
            <a:t> </a:t>
          </a:r>
          <a:r>
            <a:rPr lang="en-US" sz="1500" b="0" kern="1200" dirty="0" err="1">
              <a:solidFill>
                <a:schemeClr val="tx1"/>
              </a:solidFill>
              <a:effectLst/>
              <a:latin typeface="Cambria" pitchFamily="18" charset="0"/>
              <a:ea typeface="Cambria" pitchFamily="18" charset="0"/>
              <a:cs typeface="Times New Roman"/>
            </a:rPr>
            <a:t>nam</a:t>
          </a:r>
          <a:r>
            <a:rPr lang="vi-VN" sz="1500" b="0" kern="1200" dirty="0">
              <a:solidFill>
                <a:schemeClr val="tx1"/>
              </a:solidFill>
              <a:effectLst/>
              <a:latin typeface="Cambria" pitchFamily="18" charset="0"/>
              <a:ea typeface="Cambria" pitchFamily="18" charset="0"/>
              <a:cs typeface="Times New Roman"/>
            </a:rPr>
            <a:t>, đối với miền Bắc là </a:t>
          </a:r>
          <a:r>
            <a:rPr lang="en-US" sz="1500" b="0" kern="1200" dirty="0" err="1">
              <a:solidFill>
                <a:schemeClr val="tx1"/>
              </a:solidFill>
              <a:effectLst/>
              <a:latin typeface="Cambria" pitchFamily="18" charset="0"/>
              <a:ea typeface="Cambria" pitchFamily="18" charset="0"/>
              <a:cs typeface="Times New Roman"/>
            </a:rPr>
            <a:t>đông</a:t>
          </a:r>
          <a:r>
            <a:rPr lang="en-US" sz="1500" b="0" kern="1200" dirty="0">
              <a:solidFill>
                <a:schemeClr val="tx1"/>
              </a:solidFill>
              <a:effectLst/>
              <a:latin typeface="Cambria" pitchFamily="18" charset="0"/>
              <a:ea typeface="Cambria" pitchFamily="18" charset="0"/>
              <a:cs typeface="Times New Roman"/>
            </a:rPr>
            <a:t> </a:t>
          </a:r>
          <a:r>
            <a:rPr lang="en-US" sz="1500" b="0" kern="1200" dirty="0" err="1">
              <a:solidFill>
                <a:schemeClr val="tx1"/>
              </a:solidFill>
              <a:effectLst/>
              <a:latin typeface="Cambria" pitchFamily="18" charset="0"/>
              <a:ea typeface="Cambria" pitchFamily="18" charset="0"/>
              <a:cs typeface="Times New Roman"/>
            </a:rPr>
            <a:t>nam</a:t>
          </a:r>
          <a:r>
            <a:rPr lang="en-US" sz="1500" b="0" kern="1200" dirty="0">
              <a:solidFill>
                <a:schemeClr val="tx1"/>
              </a:solidFill>
              <a:effectLst/>
              <a:latin typeface="Cambria" pitchFamily="18" charset="0"/>
              <a:ea typeface="Cambria" pitchFamily="18" charset="0"/>
              <a:cs typeface="Times New Roman"/>
            </a:rPr>
            <a:t>.</a:t>
          </a:r>
        </a:p>
      </dsp:txBody>
      <dsp:txXfrm>
        <a:off x="715680" y="431800"/>
        <a:ext cx="6528363" cy="11988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66783" y="1879599"/>
          <a:ext cx="6153508" cy="1265187"/>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marL="0" lvl="0" indent="0" algn="l" defTabSz="666750">
            <a:lnSpc>
              <a:spcPct val="90000"/>
            </a:lnSpc>
            <a:spcBef>
              <a:spcPct val="0"/>
            </a:spcBef>
            <a:spcAft>
              <a:spcPct val="35000"/>
            </a:spcAft>
            <a:buNone/>
          </a:pPr>
          <a:r>
            <a:rPr lang="en-US" sz="1500" b="1" kern="1200" dirty="0">
              <a:solidFill>
                <a:schemeClr val="tx1"/>
              </a:solidFill>
              <a:effectLst/>
              <a:latin typeface="Cambria" pitchFamily="18" charset="0"/>
              <a:ea typeface="Cambria" pitchFamily="18" charset="0"/>
              <a:cs typeface="Times New Roman"/>
            </a:rPr>
            <a:t>- </a:t>
          </a:r>
          <a:r>
            <a:rPr lang="en-US" sz="1500" b="1" kern="1200" dirty="0" err="1">
              <a:solidFill>
                <a:schemeClr val="tx1"/>
              </a:solidFill>
              <a:effectLst/>
              <a:latin typeface="Cambria" pitchFamily="18" charset="0"/>
              <a:ea typeface="Cambria" pitchFamily="18" charset="0"/>
              <a:cs typeface="Times New Roman"/>
            </a:rPr>
            <a:t>Đặc</a:t>
          </a:r>
          <a:r>
            <a:rPr lang="en-US" sz="1500" b="1" kern="1200" dirty="0">
              <a:solidFill>
                <a:schemeClr val="tx1"/>
              </a:solidFill>
              <a:effectLst/>
              <a:latin typeface="Cambria" pitchFamily="18" charset="0"/>
              <a:ea typeface="Cambria" pitchFamily="18" charset="0"/>
              <a:cs typeface="Times New Roman"/>
            </a:rPr>
            <a:t> </a:t>
          </a:r>
          <a:r>
            <a:rPr lang="en-US" sz="1500" b="1" kern="1200" dirty="0" err="1">
              <a:solidFill>
                <a:schemeClr val="tx1"/>
              </a:solidFill>
              <a:effectLst/>
              <a:latin typeface="Cambria" pitchFamily="18" charset="0"/>
              <a:ea typeface="Cambria" pitchFamily="18" charset="0"/>
              <a:cs typeface="Times New Roman"/>
            </a:rPr>
            <a:t>điểm</a:t>
          </a:r>
          <a:r>
            <a:rPr lang="en-US" sz="1500" b="1" kern="1200" dirty="0">
              <a:solidFill>
                <a:schemeClr val="tx1"/>
              </a:solidFill>
              <a:effectLst/>
              <a:latin typeface="Cambria" pitchFamily="18" charset="0"/>
              <a:ea typeface="Cambria" pitchFamily="18" charset="0"/>
              <a:cs typeface="Times New Roman"/>
            </a:rPr>
            <a:t>: </a:t>
          </a:r>
        </a:p>
        <a:p>
          <a:pPr marL="0" lvl="0" indent="0" algn="just" defTabSz="666750">
            <a:lnSpc>
              <a:spcPct val="90000"/>
            </a:lnSpc>
            <a:spcBef>
              <a:spcPct val="0"/>
            </a:spcBef>
            <a:spcAft>
              <a:spcPct val="35000"/>
            </a:spcAft>
            <a:buNone/>
          </a:pPr>
          <a:r>
            <a:rPr lang="vi-VN" sz="1500" b="0" kern="1200" dirty="0">
              <a:solidFill>
                <a:schemeClr val="tx1"/>
              </a:solidFill>
              <a:effectLst/>
              <a:latin typeface="Cambria" pitchFamily="18" charset="0"/>
              <a:ea typeface="Cambria" pitchFamily="18" charset="0"/>
              <a:cs typeface="Times New Roman"/>
            </a:rPr>
            <a:t>+ Đầu mùa hạ: gây mưa cho Nam Bộ, Tây Nguyên nhưng gây khô nóng cho </a:t>
          </a:r>
          <a:r>
            <a:rPr lang="en-US" sz="1500" b="0" kern="1200" dirty="0" err="1">
              <a:solidFill>
                <a:schemeClr val="tx1"/>
              </a:solidFill>
              <a:effectLst/>
              <a:latin typeface="Cambria" pitchFamily="18" charset="0"/>
              <a:ea typeface="Cambria" pitchFamily="18" charset="0"/>
              <a:cs typeface="Times New Roman"/>
            </a:rPr>
            <a:t>phía</a:t>
          </a:r>
          <a:r>
            <a:rPr lang="en-US" sz="1500" b="0" kern="1200" dirty="0">
              <a:solidFill>
                <a:schemeClr val="tx1"/>
              </a:solidFill>
              <a:effectLst/>
              <a:latin typeface="Cambria" pitchFamily="18" charset="0"/>
              <a:ea typeface="Cambria" pitchFamily="18" charset="0"/>
              <a:cs typeface="Times New Roman"/>
            </a:rPr>
            <a:t>  </a:t>
          </a:r>
          <a:r>
            <a:rPr lang="en-US" sz="1500" b="0" kern="1200" dirty="0" err="1">
              <a:solidFill>
                <a:schemeClr val="tx1"/>
              </a:solidFill>
              <a:effectLst/>
              <a:latin typeface="Cambria" pitchFamily="18" charset="0"/>
              <a:ea typeface="Cambria" pitchFamily="18" charset="0"/>
              <a:cs typeface="Times New Roman"/>
            </a:rPr>
            <a:t>đông</a:t>
          </a:r>
          <a:r>
            <a:rPr lang="en-US" sz="1500" b="0" kern="1200" dirty="0">
              <a:solidFill>
                <a:schemeClr val="tx1"/>
              </a:solidFill>
              <a:effectLst/>
              <a:latin typeface="Cambria" pitchFamily="18" charset="0"/>
              <a:ea typeface="Cambria" pitchFamily="18" charset="0"/>
              <a:cs typeface="Times New Roman"/>
            </a:rPr>
            <a:t> </a:t>
          </a:r>
          <a:r>
            <a:rPr lang="en-US" sz="1500" b="0" kern="1200" dirty="0" err="1">
              <a:solidFill>
                <a:schemeClr val="tx1"/>
              </a:solidFill>
              <a:effectLst/>
              <a:latin typeface="Cambria" pitchFamily="18" charset="0"/>
              <a:ea typeface="Cambria" pitchFamily="18" charset="0"/>
              <a:cs typeface="Times New Roman"/>
            </a:rPr>
            <a:t>Trường</a:t>
          </a:r>
          <a:r>
            <a:rPr lang="en-US" sz="1500" b="0" kern="1200" dirty="0">
              <a:solidFill>
                <a:schemeClr val="tx1"/>
              </a:solidFill>
              <a:effectLst/>
              <a:latin typeface="Cambria" pitchFamily="18" charset="0"/>
              <a:ea typeface="Cambria" pitchFamily="18" charset="0"/>
              <a:cs typeface="Times New Roman"/>
            </a:rPr>
            <a:t> </a:t>
          </a:r>
          <a:r>
            <a:rPr lang="en-US" sz="1500" b="0" kern="1200" dirty="0" err="1">
              <a:solidFill>
                <a:schemeClr val="tx1"/>
              </a:solidFill>
              <a:effectLst/>
              <a:latin typeface="Cambria" pitchFamily="18" charset="0"/>
              <a:ea typeface="Cambria" pitchFamily="18" charset="0"/>
              <a:cs typeface="Times New Roman"/>
            </a:rPr>
            <a:t>Sơn</a:t>
          </a:r>
          <a:r>
            <a:rPr lang="en-US" sz="1500" b="0" kern="1200" dirty="0">
              <a:solidFill>
                <a:schemeClr val="tx1"/>
              </a:solidFill>
              <a:effectLst/>
              <a:latin typeface="Cambria" pitchFamily="18" charset="0"/>
              <a:ea typeface="Cambria" pitchFamily="18" charset="0"/>
              <a:cs typeface="Times New Roman"/>
            </a:rPr>
            <a:t> </a:t>
          </a:r>
          <a:r>
            <a:rPr lang="en-US" sz="1500" b="0" kern="1200" dirty="0" err="1">
              <a:solidFill>
                <a:schemeClr val="tx1"/>
              </a:solidFill>
              <a:effectLst/>
              <a:latin typeface="Cambria" pitchFamily="18" charset="0"/>
              <a:ea typeface="Cambria" pitchFamily="18" charset="0"/>
              <a:cs typeface="Times New Roman"/>
            </a:rPr>
            <a:t>và</a:t>
          </a:r>
          <a:r>
            <a:rPr lang="en-US" sz="1500" b="0" kern="1200" dirty="0">
              <a:solidFill>
                <a:schemeClr val="tx1"/>
              </a:solidFill>
              <a:effectLst/>
              <a:latin typeface="Cambria" pitchFamily="18" charset="0"/>
              <a:ea typeface="Cambria" pitchFamily="18" charset="0"/>
              <a:cs typeface="Times New Roman"/>
            </a:rPr>
            <a:t> </a:t>
          </a:r>
          <a:r>
            <a:rPr lang="en-US" sz="1500" b="0" kern="1200" dirty="0" err="1">
              <a:solidFill>
                <a:schemeClr val="tx1"/>
              </a:solidFill>
              <a:effectLst/>
              <a:latin typeface="Cambria" pitchFamily="18" charset="0"/>
              <a:ea typeface="Cambria" pitchFamily="18" charset="0"/>
              <a:cs typeface="Times New Roman"/>
            </a:rPr>
            <a:t>nam</a:t>
          </a:r>
          <a:r>
            <a:rPr lang="en-US" sz="1500" b="0" kern="1200" dirty="0">
              <a:solidFill>
                <a:schemeClr val="tx1"/>
              </a:solidFill>
              <a:effectLst/>
              <a:latin typeface="Cambria" pitchFamily="18" charset="0"/>
              <a:ea typeface="Cambria" pitchFamily="18" charset="0"/>
              <a:cs typeface="Times New Roman"/>
            </a:rPr>
            <a:t> </a:t>
          </a:r>
          <a:r>
            <a:rPr lang="vi-VN" sz="1500" b="0" kern="1200" dirty="0">
              <a:solidFill>
                <a:schemeClr val="tx1"/>
              </a:solidFill>
              <a:effectLst/>
              <a:latin typeface="Cambria" pitchFamily="18" charset="0"/>
              <a:ea typeface="Cambria" pitchFamily="18" charset="0"/>
              <a:cs typeface="Times New Roman"/>
            </a:rPr>
            <a:t>Tây Bắc.</a:t>
          </a:r>
          <a:endParaRPr lang="en-US" sz="1500" b="0" kern="1200" dirty="0">
            <a:solidFill>
              <a:schemeClr val="tx1"/>
            </a:solidFill>
            <a:effectLst/>
            <a:latin typeface="Cambria" pitchFamily="18" charset="0"/>
            <a:ea typeface="Cambria" pitchFamily="18" charset="0"/>
            <a:cs typeface="Times New Roman"/>
          </a:endParaRPr>
        </a:p>
        <a:p>
          <a:pPr marL="0" lvl="0" indent="0" algn="just" defTabSz="666750">
            <a:lnSpc>
              <a:spcPct val="90000"/>
            </a:lnSpc>
            <a:spcBef>
              <a:spcPct val="0"/>
            </a:spcBef>
            <a:spcAft>
              <a:spcPct val="35000"/>
            </a:spcAft>
            <a:buNone/>
          </a:pPr>
          <a:r>
            <a:rPr lang="vi-VN" sz="1500" b="0" kern="1200" dirty="0">
              <a:solidFill>
                <a:schemeClr val="tx1"/>
              </a:solidFill>
              <a:effectLst/>
              <a:latin typeface="Cambria" pitchFamily="18" charset="0"/>
              <a:ea typeface="Cambria" pitchFamily="18" charset="0"/>
              <a:cs typeface="Times New Roman"/>
            </a:rPr>
            <a:t>+ Giữa và cuối mùa hạ: </a:t>
          </a:r>
          <a:r>
            <a:rPr lang="en-US" sz="1500" b="0" kern="1200" dirty="0" err="1">
              <a:solidFill>
                <a:schemeClr val="tx1"/>
              </a:solidFill>
              <a:effectLst/>
              <a:latin typeface="Cambria" pitchFamily="18" charset="0"/>
              <a:ea typeface="Cambria" pitchFamily="18" charset="0"/>
              <a:cs typeface="Times New Roman"/>
            </a:rPr>
            <a:t>nóng</a:t>
          </a:r>
          <a:r>
            <a:rPr lang="en-US" sz="1500" b="0" kern="1200" dirty="0">
              <a:solidFill>
                <a:schemeClr val="tx1"/>
              </a:solidFill>
              <a:effectLst/>
              <a:latin typeface="Cambria" pitchFamily="18" charset="0"/>
              <a:ea typeface="Cambria" pitchFamily="18" charset="0"/>
              <a:cs typeface="Times New Roman"/>
            </a:rPr>
            <a:t> </a:t>
          </a:r>
          <a:r>
            <a:rPr lang="en-US" sz="1500" b="0" kern="1200" dirty="0" err="1">
              <a:solidFill>
                <a:schemeClr val="tx1"/>
              </a:solidFill>
              <a:effectLst/>
              <a:latin typeface="Cambria" pitchFamily="18" charset="0"/>
              <a:ea typeface="Cambria" pitchFamily="18" charset="0"/>
              <a:cs typeface="Times New Roman"/>
            </a:rPr>
            <a:t>ẩm</a:t>
          </a:r>
          <a:r>
            <a:rPr lang="en-US" sz="1500" b="0" kern="1200" dirty="0">
              <a:solidFill>
                <a:schemeClr val="tx1"/>
              </a:solidFill>
              <a:effectLst/>
              <a:latin typeface="Cambria" pitchFamily="18" charset="0"/>
              <a:ea typeface="Cambria" pitchFamily="18" charset="0"/>
              <a:cs typeface="Times New Roman"/>
            </a:rPr>
            <a:t>, </a:t>
          </a:r>
          <a:r>
            <a:rPr lang="en-US" sz="1500" b="0" kern="1200" dirty="0" err="1">
              <a:solidFill>
                <a:schemeClr val="tx1"/>
              </a:solidFill>
              <a:effectLst/>
              <a:latin typeface="Cambria" pitchFamily="18" charset="0"/>
              <a:ea typeface="Cambria" pitchFamily="18" charset="0"/>
              <a:cs typeface="Times New Roman"/>
            </a:rPr>
            <a:t>mưa</a:t>
          </a:r>
          <a:r>
            <a:rPr lang="en-US" sz="1500" b="0" kern="1200" dirty="0">
              <a:solidFill>
                <a:schemeClr val="tx1"/>
              </a:solidFill>
              <a:effectLst/>
              <a:latin typeface="Cambria" pitchFamily="18" charset="0"/>
              <a:ea typeface="Cambria" pitchFamily="18" charset="0"/>
              <a:cs typeface="Times New Roman"/>
            </a:rPr>
            <a:t> </a:t>
          </a:r>
          <a:r>
            <a:rPr lang="en-US" sz="1500" b="0" kern="1200" dirty="0" err="1">
              <a:solidFill>
                <a:schemeClr val="tx1"/>
              </a:solidFill>
              <a:effectLst/>
              <a:latin typeface="Cambria" pitchFamily="18" charset="0"/>
              <a:ea typeface="Cambria" pitchFamily="18" charset="0"/>
              <a:cs typeface="Times New Roman"/>
            </a:rPr>
            <a:t>nhiều</a:t>
          </a:r>
          <a:r>
            <a:rPr lang="en-US" sz="1500" b="0" kern="1200" dirty="0">
              <a:solidFill>
                <a:schemeClr val="tx1"/>
              </a:solidFill>
              <a:effectLst/>
              <a:latin typeface="Cambria" pitchFamily="18" charset="0"/>
              <a:ea typeface="Cambria" pitchFamily="18" charset="0"/>
              <a:cs typeface="Times New Roman"/>
            </a:rPr>
            <a:t> </a:t>
          </a:r>
          <a:r>
            <a:rPr lang="vi-VN" sz="1500" b="0" kern="1200" dirty="0">
              <a:solidFill>
                <a:schemeClr val="tx1"/>
              </a:solidFill>
              <a:effectLst/>
              <a:latin typeface="Cambria" pitchFamily="18" charset="0"/>
              <a:ea typeface="Cambria" pitchFamily="18" charset="0"/>
              <a:cs typeface="Times New Roman"/>
            </a:rPr>
            <a:t>trên phạm vi cả nước.</a:t>
          </a:r>
          <a:endParaRPr lang="en-US" sz="1500" b="0" kern="1200" dirty="0">
            <a:solidFill>
              <a:schemeClr val="tx1"/>
            </a:solidFill>
            <a:effectLst/>
            <a:latin typeface="Cambria" pitchFamily="18" charset="0"/>
            <a:ea typeface="Cambria" pitchFamily="18" charset="0"/>
            <a:cs typeface="Times New Roman"/>
          </a:endParaRPr>
        </a:p>
      </dsp:txBody>
      <dsp:txXfrm>
        <a:off x="1066783" y="1879599"/>
        <a:ext cx="6153508" cy="1265187"/>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07128" y="3327398"/>
          <a:ext cx="6528363" cy="17475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marL="0" lvl="0" indent="0" algn="just" defTabSz="666750">
            <a:lnSpc>
              <a:spcPct val="90000"/>
            </a:lnSpc>
            <a:spcBef>
              <a:spcPct val="0"/>
            </a:spcBef>
            <a:spcAft>
              <a:spcPct val="35000"/>
            </a:spcAft>
            <a:buNone/>
          </a:pPr>
          <a:r>
            <a:rPr lang="en-US" sz="1500" kern="1200" dirty="0">
              <a:solidFill>
                <a:schemeClr val="tx1"/>
              </a:solidFill>
              <a:latin typeface="Cambria" pitchFamily="18" charset="0"/>
              <a:ea typeface="Cambria" pitchFamily="18" charset="0"/>
            </a:rPr>
            <a:t>- </a:t>
          </a:r>
          <a:r>
            <a:rPr lang="en-US" sz="1500" b="1" kern="1200" dirty="0" err="1">
              <a:solidFill>
                <a:schemeClr val="tx1"/>
              </a:solidFill>
              <a:latin typeface="Cambria" pitchFamily="18" charset="0"/>
              <a:ea typeface="Cambria" pitchFamily="18" charset="0"/>
            </a:rPr>
            <a:t>Nguyên</a:t>
          </a:r>
          <a:r>
            <a:rPr lang="en-US" sz="1500" b="1" kern="1200" dirty="0">
              <a:solidFill>
                <a:schemeClr val="tx1"/>
              </a:solidFill>
              <a:latin typeface="Cambria" pitchFamily="18" charset="0"/>
              <a:ea typeface="Cambria" pitchFamily="18" charset="0"/>
            </a:rPr>
            <a:t> </a:t>
          </a:r>
          <a:r>
            <a:rPr lang="en-US" sz="1500" b="1" kern="1200" dirty="0" err="1">
              <a:solidFill>
                <a:schemeClr val="tx1"/>
              </a:solidFill>
              <a:latin typeface="Cambria" pitchFamily="18" charset="0"/>
              <a:ea typeface="Cambria" pitchFamily="18" charset="0"/>
            </a:rPr>
            <a:t>nhân</a:t>
          </a:r>
          <a:r>
            <a:rPr lang="en-US" sz="1500" kern="1200" dirty="0">
              <a:solidFill>
                <a:schemeClr val="tx1"/>
              </a:solidFill>
              <a:latin typeface="Cambria" pitchFamily="18" charset="0"/>
              <a:ea typeface="Cambria" pitchFamily="18" charset="0"/>
            </a:rPr>
            <a:t>:</a:t>
          </a:r>
        </a:p>
        <a:p>
          <a:pPr marL="0" lvl="0" indent="0" algn="just" defTabSz="666750">
            <a:lnSpc>
              <a:spcPct val="90000"/>
            </a:lnSpc>
            <a:spcBef>
              <a:spcPct val="0"/>
            </a:spcBef>
            <a:spcAft>
              <a:spcPct val="35000"/>
            </a:spcAft>
            <a:buNone/>
          </a:pPr>
          <a:r>
            <a:rPr lang="en-US" sz="1500" kern="1200" dirty="0">
              <a:solidFill>
                <a:schemeClr val="tx1"/>
              </a:solidFill>
              <a:latin typeface="Cambria" pitchFamily="18" charset="0"/>
              <a:ea typeface="Cambria" pitchFamily="18" charset="0"/>
            </a:rPr>
            <a:t>+ </a:t>
          </a:r>
          <a:r>
            <a:rPr lang="vi-VN" sz="1500" kern="1200" dirty="0">
              <a:solidFill>
                <a:schemeClr val="tx1"/>
              </a:solidFill>
              <a:latin typeface="Cambria" pitchFamily="18" charset="0"/>
              <a:ea typeface="Cambria" pitchFamily="18" charset="0"/>
            </a:rPr>
            <a:t>Ở miền Bắc, do ảnh hưởng của áp thấp Bắc Bộ nén gió thổi vào đất liền theo hướng </a:t>
          </a:r>
          <a:r>
            <a:rPr lang="en-US" sz="1500" kern="1200" dirty="0" err="1">
              <a:solidFill>
                <a:schemeClr val="tx1"/>
              </a:solidFill>
              <a:latin typeface="Cambria" pitchFamily="18" charset="0"/>
              <a:ea typeface="Cambria" pitchFamily="18" charset="0"/>
            </a:rPr>
            <a:t>đông</a:t>
          </a:r>
          <a:r>
            <a:rPr lang="en-US" sz="1500" kern="1200" dirty="0">
              <a:solidFill>
                <a:schemeClr val="tx1"/>
              </a:solidFill>
              <a:latin typeface="Cambria" pitchFamily="18" charset="0"/>
              <a:ea typeface="Cambria" pitchFamily="18" charset="0"/>
            </a:rPr>
            <a:t> </a:t>
          </a:r>
          <a:r>
            <a:rPr lang="en-US" sz="1500" kern="1200" dirty="0" err="1">
              <a:solidFill>
                <a:schemeClr val="tx1"/>
              </a:solidFill>
              <a:latin typeface="Cambria" pitchFamily="18" charset="0"/>
              <a:ea typeface="Cambria" pitchFamily="18" charset="0"/>
            </a:rPr>
            <a:t>nam</a:t>
          </a:r>
          <a:r>
            <a:rPr lang="vi-VN" sz="1500" kern="1200" dirty="0">
              <a:solidFill>
                <a:schemeClr val="tx1"/>
              </a:solidFill>
              <a:latin typeface="Cambria" pitchFamily="18" charset="0"/>
              <a:ea typeface="Cambria" pitchFamily="18" charset="0"/>
            </a:rPr>
            <a:t>.</a:t>
          </a:r>
          <a:endParaRPr lang="en-US" sz="1500" kern="1200" dirty="0">
            <a:solidFill>
              <a:schemeClr val="tx1"/>
            </a:solidFill>
            <a:latin typeface="Cambria" pitchFamily="18" charset="0"/>
            <a:ea typeface="Cambria" pitchFamily="18" charset="0"/>
          </a:endParaRPr>
        </a:p>
        <a:p>
          <a:pPr marL="0" lvl="0" indent="0" algn="just" defTabSz="666750">
            <a:lnSpc>
              <a:spcPct val="90000"/>
            </a:lnSpc>
            <a:spcBef>
              <a:spcPct val="0"/>
            </a:spcBef>
            <a:spcAft>
              <a:spcPct val="35000"/>
            </a:spcAft>
            <a:buNone/>
          </a:pPr>
          <a:r>
            <a:rPr lang="vi-VN" sz="1500" kern="1200" dirty="0">
              <a:solidFill>
                <a:schemeClr val="tx1"/>
              </a:solidFill>
              <a:latin typeface="Cambria" pitchFamily="18" charset="0"/>
              <a:ea typeface="Cambria" pitchFamily="18" charset="0"/>
            </a:rPr>
            <a:t>- Nửa đầu mùa hạ, gió </a:t>
          </a:r>
          <a:r>
            <a:rPr lang="en-US" sz="1500" kern="1200" dirty="0" err="1">
              <a:solidFill>
                <a:schemeClr val="tx1"/>
              </a:solidFill>
              <a:latin typeface="Cambria" pitchFamily="18" charset="0"/>
              <a:ea typeface="Cambria" pitchFamily="18" charset="0"/>
            </a:rPr>
            <a:t>mùa</a:t>
          </a:r>
          <a:r>
            <a:rPr lang="en-US" sz="1500" kern="1200" dirty="0">
              <a:solidFill>
                <a:schemeClr val="tx1"/>
              </a:solidFill>
              <a:latin typeface="Cambria" pitchFamily="18" charset="0"/>
              <a:ea typeface="Cambria" pitchFamily="18" charset="0"/>
            </a:rPr>
            <a:t> </a:t>
          </a:r>
          <a:r>
            <a:rPr lang="en-US" sz="1500" kern="1200" dirty="0" err="1">
              <a:solidFill>
                <a:schemeClr val="tx1"/>
              </a:solidFill>
              <a:latin typeface="Cambria" pitchFamily="18" charset="0"/>
              <a:ea typeface="Cambria" pitchFamily="18" charset="0"/>
            </a:rPr>
            <a:t>tây</a:t>
          </a:r>
          <a:r>
            <a:rPr lang="en-US" sz="1500" kern="1200" dirty="0">
              <a:solidFill>
                <a:schemeClr val="tx1"/>
              </a:solidFill>
              <a:latin typeface="Cambria" pitchFamily="18" charset="0"/>
              <a:ea typeface="Cambria" pitchFamily="18" charset="0"/>
            </a:rPr>
            <a:t> </a:t>
          </a:r>
          <a:r>
            <a:rPr lang="en-US" sz="1500" kern="1200" dirty="0" err="1">
              <a:solidFill>
                <a:schemeClr val="tx1"/>
              </a:solidFill>
              <a:latin typeface="Cambria" pitchFamily="18" charset="0"/>
              <a:ea typeface="Cambria" pitchFamily="18" charset="0"/>
            </a:rPr>
            <a:t>nam</a:t>
          </a:r>
          <a:r>
            <a:rPr lang="en-US" sz="1500" kern="1200" dirty="0">
              <a:solidFill>
                <a:schemeClr val="tx1"/>
              </a:solidFill>
              <a:latin typeface="Cambria" pitchFamily="18" charset="0"/>
              <a:ea typeface="Cambria" pitchFamily="18" charset="0"/>
            </a:rPr>
            <a:t> </a:t>
          </a:r>
          <a:r>
            <a:rPr lang="vi-VN" sz="1500" kern="1200" dirty="0">
              <a:solidFill>
                <a:schemeClr val="tx1"/>
              </a:solidFill>
              <a:latin typeface="Cambria" pitchFamily="18" charset="0"/>
              <a:ea typeface="Cambria" pitchFamily="18" charset="0"/>
            </a:rPr>
            <a:t>vượt dãy Trường Sơn, Pu Đen Đinh, Pu Sam Sao gây ra hiệu ứng phơn khô nóng cho cho phía  đông Trường Sơn và nam Tây Bắc</a:t>
          </a:r>
          <a:r>
            <a:rPr lang="en-US" sz="1500" kern="1200" dirty="0">
              <a:solidFill>
                <a:schemeClr val="tx1"/>
              </a:solidFill>
              <a:latin typeface="Cambria" pitchFamily="18" charset="0"/>
              <a:ea typeface="Cambria" pitchFamily="18" charset="0"/>
            </a:rPr>
            <a:t>, </a:t>
          </a:r>
          <a:r>
            <a:rPr lang="en-US" sz="1500" kern="1200" dirty="0" err="1">
              <a:solidFill>
                <a:schemeClr val="tx1"/>
              </a:solidFill>
              <a:latin typeface="Cambria" pitchFamily="18" charset="0"/>
              <a:ea typeface="Cambria" pitchFamily="18" charset="0"/>
            </a:rPr>
            <a:t>nên</a:t>
          </a:r>
          <a:r>
            <a:rPr lang="en-US" sz="1500" kern="1200" dirty="0">
              <a:solidFill>
                <a:schemeClr val="tx1"/>
              </a:solidFill>
              <a:latin typeface="Cambria" pitchFamily="18" charset="0"/>
              <a:ea typeface="Cambria" pitchFamily="18" charset="0"/>
            </a:rPr>
            <a:t> </a:t>
          </a:r>
          <a:r>
            <a:rPr lang="vi-VN" sz="1500" kern="1200" dirty="0">
              <a:solidFill>
                <a:schemeClr val="tx1"/>
              </a:solidFill>
              <a:latin typeface="Cambria" pitchFamily="18" charset="0"/>
              <a:ea typeface="Cambria" pitchFamily="18" charset="0"/>
            </a:rPr>
            <a:t>Trường Sơn Tây hay Tây Nguyên mưa quây, Trường Sơn Đông hay ven biển miền Trung thì nắng đốt.</a:t>
          </a:r>
          <a:endParaRPr lang="en-US" sz="1500" kern="1200" dirty="0">
            <a:solidFill>
              <a:schemeClr val="tx1"/>
            </a:solidFill>
            <a:latin typeface="Cambria" pitchFamily="18" charset="0"/>
            <a:ea typeface="Cambria" pitchFamily="18" charset="0"/>
          </a:endParaRPr>
        </a:p>
      </dsp:txBody>
      <dsp:txXfrm>
        <a:off x="707128" y="3327398"/>
        <a:ext cx="6528363" cy="17475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10/3/2023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1</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10/3/2023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10/3/2023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10/3/2023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10/3/2023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2.jpe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3.png"/><Relationship Id="rId4" Type="http://schemas.openxmlformats.org/officeDocument/2006/relationships/image" Target="../media/image8.jpeg"/><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3.png"/><Relationship Id="rId4" Type="http://schemas.openxmlformats.org/officeDocument/2006/relationships/image" Target="../media/image8.jpeg"/><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3.pn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8.jpeg"/><Relationship Id="rId9" Type="http://schemas.microsoft.com/office/2007/relationships/hdphoto" Target="../media/hdphoto9.wdp"/></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8.jpeg"/></Relationships>
</file>

<file path=ppt/slides/_rels/slide22.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jpe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8.jpe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38.jpe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jpeg"/><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18.png"/><Relationship Id="rId4" Type="http://schemas.openxmlformats.org/officeDocument/2006/relationships/image" Target="../media/image8.jpeg"/><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12" Type="http://schemas.microsoft.com/office/2007/relationships/hdphoto" Target="../media/hdphoto6.wdp"/><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9.png"/><Relationship Id="rId10" Type="http://schemas.openxmlformats.org/officeDocument/2006/relationships/image" Target="../media/image19.png"/><Relationship Id="rId4" Type="http://schemas.openxmlformats.org/officeDocument/2006/relationships/image" Target="../media/image8.jpeg"/><Relationship Id="rId9"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7.wdp"/><Relationship Id="rId5" Type="http://schemas.openxmlformats.org/officeDocument/2006/relationships/image" Target="../media/image9.png"/><Relationship Id="rId10" Type="http://schemas.openxmlformats.org/officeDocument/2006/relationships/image" Target="../media/image21.png"/><Relationship Id="rId4" Type="http://schemas.openxmlformats.org/officeDocument/2006/relationships/image" Target="../media/image8.jpeg"/><Relationship Id="rId9"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ĐẶC ĐIỂM KHÍ HẬU</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4</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8"/>
            <a:ext cx="3535053" cy="5257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228600" y="1290221"/>
            <a:ext cx="4953000" cy="5216813"/>
          </a:xfrm>
          <a:prstGeom prst="rect">
            <a:avLst/>
          </a:prstGeom>
          <a:solidFill>
            <a:srgbClr val="BCFCD4"/>
          </a:solidFill>
          <a:ln>
            <a:solidFill>
              <a:srgbClr val="00B050"/>
            </a:solidFill>
          </a:ln>
        </p:spPr>
        <p:txBody>
          <a:bodyPr wrap="square">
            <a:spAutoFit/>
          </a:bodyPr>
          <a:lstStyle/>
          <a:p>
            <a:pPr algn="ctr"/>
            <a:r>
              <a:rPr lang="en-US" sz="1850" b="1" dirty="0">
                <a:solidFill>
                  <a:srgbClr val="00B050"/>
                </a:solidFill>
                <a:latin typeface="Cambria" panose="02040503050406030204" pitchFamily="18" charset="0"/>
                <a:ea typeface="Cambria" panose="02040503050406030204" pitchFamily="18" charset="0"/>
              </a:rPr>
              <a:t>HOẠT ĐỘNG NHÓM</a:t>
            </a:r>
          </a:p>
          <a:p>
            <a:pPr algn="ctr"/>
            <a:r>
              <a:rPr lang="en-US" sz="1850" b="1" dirty="0" err="1">
                <a:solidFill>
                  <a:srgbClr val="00B050"/>
                </a:solidFill>
                <a:latin typeface="Cambria" panose="02040503050406030204" pitchFamily="18" charset="0"/>
                <a:ea typeface="Cambria" panose="02040503050406030204" pitchFamily="18" charset="0"/>
              </a:rPr>
              <a:t>Thời</a:t>
            </a:r>
            <a:r>
              <a:rPr lang="en-US" sz="1850" b="1" dirty="0">
                <a:solidFill>
                  <a:srgbClr val="00B050"/>
                </a:solidFill>
                <a:latin typeface="Cambria" panose="02040503050406030204" pitchFamily="18" charset="0"/>
                <a:ea typeface="Cambria" panose="02040503050406030204" pitchFamily="18" charset="0"/>
              </a:rPr>
              <a:t> </a:t>
            </a:r>
            <a:r>
              <a:rPr lang="en-US" sz="1850" b="1" dirty="0" err="1">
                <a:solidFill>
                  <a:srgbClr val="00B050"/>
                </a:solidFill>
                <a:latin typeface="Cambria" panose="02040503050406030204" pitchFamily="18" charset="0"/>
                <a:ea typeface="Cambria" panose="02040503050406030204" pitchFamily="18" charset="0"/>
              </a:rPr>
              <a:t>gian</a:t>
            </a:r>
            <a:r>
              <a:rPr lang="en-US" sz="1850" b="1" dirty="0">
                <a:solidFill>
                  <a:srgbClr val="00B050"/>
                </a:solidFill>
                <a:latin typeface="Cambria" panose="02040503050406030204" pitchFamily="18" charset="0"/>
                <a:ea typeface="Cambria" panose="02040503050406030204" pitchFamily="18" charset="0"/>
              </a:rPr>
              <a:t>: 10 </a:t>
            </a:r>
            <a:r>
              <a:rPr lang="en-US" sz="1850" b="1" dirty="0" err="1">
                <a:solidFill>
                  <a:srgbClr val="00B050"/>
                </a:solidFill>
                <a:latin typeface="Cambria" panose="02040503050406030204" pitchFamily="18" charset="0"/>
                <a:ea typeface="Cambria" panose="02040503050406030204" pitchFamily="18" charset="0"/>
              </a:rPr>
              <a:t>phút</a:t>
            </a:r>
            <a:endParaRPr lang="en-US" sz="1850" b="1" dirty="0">
              <a:solidFill>
                <a:srgbClr val="00B050"/>
              </a:solidFill>
              <a:latin typeface="Cambria" panose="02040503050406030204" pitchFamily="18" charset="0"/>
              <a:ea typeface="Cambria" panose="02040503050406030204" pitchFamily="18" charset="0"/>
            </a:endParaRPr>
          </a:p>
          <a:p>
            <a:pPr algn="ctr"/>
            <a:r>
              <a:rPr lang="en-US" sz="1850" b="1" dirty="0">
                <a:solidFill>
                  <a:srgbClr val="FF0000"/>
                </a:solidFill>
                <a:latin typeface="Cambria" panose="02040503050406030204" pitchFamily="18" charset="0"/>
                <a:ea typeface="Cambria" panose="02040503050406030204" pitchFamily="18" charset="0"/>
              </a:rPr>
              <a:t>NHIỆM VỤ</a:t>
            </a:r>
          </a:p>
          <a:p>
            <a:pPr algn="just"/>
            <a:r>
              <a:rPr lang="en-US" sz="1850" b="1" dirty="0">
                <a:solidFill>
                  <a:srgbClr val="00B050"/>
                </a:solidFill>
                <a:latin typeface="Cambria" panose="02040503050406030204" pitchFamily="18" charset="0"/>
                <a:ea typeface="Cambria" panose="02040503050406030204" pitchFamily="18" charset="0"/>
              </a:rPr>
              <a:t>* NHÓM 1, 2, 3 VÀ 4: </a:t>
            </a:r>
            <a:r>
              <a:rPr lang="en-US" sz="1850" i="1" dirty="0" err="1">
                <a:solidFill>
                  <a:srgbClr val="FF0000"/>
                </a:solidFill>
                <a:latin typeface="Cambria" panose="02040503050406030204" pitchFamily="18" charset="0"/>
                <a:ea typeface="Cambria" panose="02040503050406030204" pitchFamily="18" charset="0"/>
              </a:rPr>
              <a:t>Quan</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sát</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hình</a:t>
            </a:r>
            <a:r>
              <a:rPr lang="en-US" sz="1850" i="1" dirty="0">
                <a:solidFill>
                  <a:srgbClr val="FF0000"/>
                </a:solidFill>
                <a:latin typeface="Cambria" panose="02040503050406030204" pitchFamily="18" charset="0"/>
                <a:ea typeface="Cambria" panose="02040503050406030204" pitchFamily="18" charset="0"/>
              </a:rPr>
              <a:t> 4.1, video clip </a:t>
            </a:r>
            <a:r>
              <a:rPr lang="en-US" sz="1850" i="1" dirty="0" err="1">
                <a:solidFill>
                  <a:srgbClr val="FF0000"/>
                </a:solidFill>
                <a:latin typeface="Cambria" panose="02040503050406030204" pitchFamily="18" charset="0"/>
                <a:ea typeface="Cambria" panose="02040503050406030204" pitchFamily="18" charset="0"/>
              </a:rPr>
              <a:t>và</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kênh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chữ</a:t>
            </a:r>
            <a:r>
              <a:rPr lang="en-US" sz="1850" i="1" dirty="0">
                <a:solidFill>
                  <a:srgbClr val="FF0000"/>
                </a:solidFill>
                <a:latin typeface="Cambria" panose="02040503050406030204" pitchFamily="18" charset="0"/>
                <a:ea typeface="Cambria" panose="02040503050406030204" pitchFamily="18" charset="0"/>
              </a:rPr>
              <a:t> SGK, </a:t>
            </a:r>
            <a:r>
              <a:rPr lang="en-US" sz="1850" i="1" dirty="0" err="1">
                <a:solidFill>
                  <a:srgbClr val="FF0000"/>
                </a:solidFill>
                <a:latin typeface="Cambria" panose="02040503050406030204" pitchFamily="18" charset="0"/>
                <a:ea typeface="Cambria" panose="02040503050406030204" pitchFamily="18" charset="0"/>
              </a:rPr>
              <a:t>hãy</a:t>
            </a:r>
            <a:r>
              <a:rPr lang="en-US" sz="1850" i="1" dirty="0">
                <a:solidFill>
                  <a:srgbClr val="FF0000"/>
                </a:solidFill>
                <a:latin typeface="Cambria" panose="02040503050406030204" pitchFamily="18" charset="0"/>
                <a:ea typeface="Cambria" panose="02040503050406030204" pitchFamily="18" charset="0"/>
              </a:rPr>
              <a:t>: </a:t>
            </a:r>
          </a:p>
          <a:p>
            <a:pPr algn="just"/>
            <a:r>
              <a:rPr lang="en-US" sz="1850" i="1" dirty="0">
                <a:solidFill>
                  <a:srgbClr val="FF0000"/>
                </a:solidFill>
                <a:latin typeface="Cambria" panose="02040503050406030204" pitchFamily="18" charset="0"/>
                <a:ea typeface="Cambria" panose="02040503050406030204" pitchFamily="18" charset="0"/>
              </a:rPr>
              <a:t>- Cho </a:t>
            </a:r>
            <a:r>
              <a:rPr lang="en-US" sz="1850" i="1" dirty="0" err="1">
                <a:solidFill>
                  <a:srgbClr val="FF0000"/>
                </a:solidFill>
                <a:latin typeface="Cambria" panose="02040503050406030204" pitchFamily="18" charset="0"/>
                <a:ea typeface="Cambria" panose="02040503050406030204" pitchFamily="18" charset="0"/>
              </a:rPr>
              <a:t>biết</a:t>
            </a:r>
            <a:r>
              <a:rPr lang="en-US" sz="1850" i="1" dirty="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thời gian hoạt động, nguồn gốc, hướng gió và đặc điểm của gió mùa mùa đông ở nước ta. </a:t>
            </a:r>
            <a:endParaRPr lang="en-US" sz="1850" i="1" dirty="0">
              <a:solidFill>
                <a:srgbClr val="FF0000"/>
              </a:solidFill>
              <a:latin typeface="Cambria" panose="02040503050406030204" pitchFamily="18" charset="0"/>
              <a:ea typeface="Cambria" panose="02040503050406030204" pitchFamily="18" charset="0"/>
            </a:endParaRPr>
          </a:p>
          <a:p>
            <a:pPr algn="just"/>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Giải</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thích</a:t>
            </a:r>
            <a:r>
              <a:rPr lang="en-US" sz="1850" i="1" dirty="0">
                <a:solidFill>
                  <a:srgbClr val="FF0000"/>
                </a:solidFill>
                <a:latin typeface="Cambria" panose="02040503050406030204" pitchFamily="18" charset="0"/>
                <a:ea typeface="Cambria" panose="02040503050406030204" pitchFamily="18" charset="0"/>
              </a:rPr>
              <a:t> v</a:t>
            </a:r>
            <a:r>
              <a:rPr lang="vi-VN" sz="1850" i="1" dirty="0">
                <a:solidFill>
                  <a:srgbClr val="FF0000"/>
                </a:solidFill>
                <a:latin typeface="Cambria" panose="02040503050406030204" pitchFamily="18" charset="0"/>
                <a:ea typeface="Cambria" panose="02040503050406030204" pitchFamily="18" charset="0"/>
              </a:rPr>
              <a:t>ì sao Ở miền Bắc: nửa đầu mùa đông thời tiết lạnh khô, nửa sau mùa đông thời tiết lạnh ẩm, có mưa phùn?</a:t>
            </a:r>
            <a:endParaRPr lang="en-US" sz="1850" i="1" dirty="0">
              <a:solidFill>
                <a:srgbClr val="FF0000"/>
              </a:solidFill>
              <a:latin typeface="Cambria" panose="02040503050406030204" pitchFamily="18" charset="0"/>
              <a:ea typeface="Cambria" panose="02040503050406030204" pitchFamily="18" charset="0"/>
            </a:endParaRPr>
          </a:p>
          <a:p>
            <a:pPr algn="just"/>
            <a:r>
              <a:rPr lang="en-US" sz="1850" b="1" dirty="0">
                <a:solidFill>
                  <a:srgbClr val="00B050"/>
                </a:solidFill>
                <a:latin typeface="Cambria" panose="02040503050406030204" pitchFamily="18" charset="0"/>
                <a:ea typeface="Cambria" panose="02040503050406030204" pitchFamily="18" charset="0"/>
              </a:rPr>
              <a:t>* NHÓM 5, 6, 7 VÀ 8: </a:t>
            </a:r>
            <a:r>
              <a:rPr lang="vi-VN" sz="1850" i="1" dirty="0">
                <a:solidFill>
                  <a:srgbClr val="FF0000"/>
                </a:solidFill>
                <a:latin typeface="Cambria" panose="02040503050406030204" pitchFamily="18" charset="0"/>
                <a:ea typeface="Cambria" panose="02040503050406030204" pitchFamily="18" charset="0"/>
              </a:rPr>
              <a:t>Quan sát </a:t>
            </a:r>
            <a:r>
              <a:rPr lang="en-US" sz="1850" i="1" dirty="0" err="1">
                <a:solidFill>
                  <a:srgbClr val="FF0000"/>
                </a:solidFill>
                <a:latin typeface="Cambria" panose="02040503050406030204" pitchFamily="18" charset="0"/>
                <a:ea typeface="Cambria" panose="02040503050406030204" pitchFamily="18" charset="0"/>
              </a:rPr>
              <a:t>hình</a:t>
            </a:r>
            <a:r>
              <a:rPr lang="en-US" sz="1850" i="1" dirty="0">
                <a:solidFill>
                  <a:srgbClr val="FF0000"/>
                </a:solidFill>
                <a:latin typeface="Cambria" panose="02040503050406030204" pitchFamily="18" charset="0"/>
                <a:ea typeface="Cambria" panose="02040503050406030204" pitchFamily="18" charset="0"/>
              </a:rPr>
              <a:t> 4.1, video clip </a:t>
            </a:r>
            <a:r>
              <a:rPr lang="vi-VN" sz="1850" i="1" dirty="0">
                <a:solidFill>
                  <a:srgbClr val="FF0000"/>
                </a:solidFill>
                <a:latin typeface="Cambria" panose="02040503050406030204" pitchFamily="18" charset="0"/>
                <a:ea typeface="Cambria" panose="02040503050406030204" pitchFamily="18" charset="0"/>
              </a:rPr>
              <a:t>và kênh chữ SGK, </a:t>
            </a:r>
            <a:r>
              <a:rPr lang="en-US" sz="1850" i="1" dirty="0" err="1">
                <a:solidFill>
                  <a:srgbClr val="FF0000"/>
                </a:solidFill>
                <a:latin typeface="Cambria" panose="02040503050406030204" pitchFamily="18" charset="0"/>
                <a:ea typeface="Cambria" panose="02040503050406030204" pitchFamily="18" charset="0"/>
              </a:rPr>
              <a:t>hãy</a:t>
            </a:r>
            <a:r>
              <a:rPr lang="en-US" sz="1850" i="1" dirty="0">
                <a:solidFill>
                  <a:srgbClr val="FF0000"/>
                </a:solidFill>
                <a:latin typeface="Cambria" panose="02040503050406030204" pitchFamily="18" charset="0"/>
                <a:ea typeface="Cambria" panose="02040503050406030204" pitchFamily="18" charset="0"/>
              </a:rPr>
              <a:t>:</a:t>
            </a:r>
          </a:p>
          <a:p>
            <a:pPr algn="just"/>
            <a:r>
              <a:rPr lang="en-US" sz="1850" i="1" dirty="0">
                <a:solidFill>
                  <a:srgbClr val="FF0000"/>
                </a:solidFill>
                <a:latin typeface="Cambria" panose="02040503050406030204" pitchFamily="18" charset="0"/>
                <a:ea typeface="Cambria" panose="02040503050406030204" pitchFamily="18" charset="0"/>
              </a:rPr>
              <a:t>- C</a:t>
            </a:r>
            <a:r>
              <a:rPr lang="vi-VN" sz="1850" i="1" dirty="0">
                <a:solidFill>
                  <a:srgbClr val="FF0000"/>
                </a:solidFill>
                <a:latin typeface="Cambria" panose="02040503050406030204" pitchFamily="18" charset="0"/>
                <a:ea typeface="Cambria" panose="02040503050406030204" pitchFamily="18" charset="0"/>
              </a:rPr>
              <a:t>ho biết thời gian hoạt động, nguồn gốc, hướng gió và đặc điểm của gió mùa mùa hạ ở nước ta. </a:t>
            </a:r>
            <a:endParaRPr lang="en-US" sz="1850" i="1" dirty="0">
              <a:solidFill>
                <a:srgbClr val="FF0000"/>
              </a:solidFill>
              <a:latin typeface="Cambria" panose="02040503050406030204" pitchFamily="18" charset="0"/>
              <a:ea typeface="Cambria" panose="02040503050406030204" pitchFamily="18" charset="0"/>
            </a:endParaRPr>
          </a:p>
          <a:p>
            <a:pPr algn="just"/>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Giải</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thích</a:t>
            </a:r>
            <a:r>
              <a:rPr lang="en-US" sz="1850" i="1" dirty="0">
                <a:solidFill>
                  <a:srgbClr val="FF0000"/>
                </a:solidFill>
                <a:latin typeface="Cambria" panose="02040503050406030204" pitchFamily="18" charset="0"/>
                <a:ea typeface="Cambria" panose="02040503050406030204" pitchFamily="18" charset="0"/>
              </a:rPr>
              <a:t> v</a:t>
            </a:r>
            <a:r>
              <a:rPr lang="vi-VN" sz="1850" i="1" dirty="0">
                <a:solidFill>
                  <a:srgbClr val="FF0000"/>
                </a:solidFill>
                <a:latin typeface="Cambria" panose="02040503050406030204" pitchFamily="18" charset="0"/>
                <a:ea typeface="Cambria" panose="02040503050406030204" pitchFamily="18" charset="0"/>
              </a:rPr>
              <a:t>ì sao loại gió này lại có hướng </a:t>
            </a:r>
            <a:r>
              <a:rPr lang="en-US" sz="1850" i="1" dirty="0" err="1">
                <a:solidFill>
                  <a:srgbClr val="FF0000"/>
                </a:solidFill>
                <a:latin typeface="Cambria" panose="02040503050406030204" pitchFamily="18" charset="0"/>
                <a:ea typeface="Cambria" panose="02040503050406030204" pitchFamily="18" charset="0"/>
              </a:rPr>
              <a:t>đông</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nam</a:t>
            </a:r>
            <a:r>
              <a:rPr lang="vi-VN" sz="1850" i="1" dirty="0">
                <a:solidFill>
                  <a:srgbClr val="FF0000"/>
                </a:solidFill>
                <a:latin typeface="Cambria" panose="02040503050406030204" pitchFamily="18" charset="0"/>
                <a:ea typeface="Cambria" panose="02040503050406030204" pitchFamily="18" charset="0"/>
              </a:rPr>
              <a:t> ở Bắc Bộ  và gây khô nóng vào đầu mùa cho Trung Bộ và Tây Bắc?</a:t>
            </a:r>
          </a:p>
        </p:txBody>
      </p:sp>
      <p:pic>
        <p:nvPicPr>
          <p:cNvPr id="25"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2085" y="1351320"/>
            <a:ext cx="815670" cy="764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15" dur="500"/>
                                        <p:tgtEl>
                                          <p:spTgt spid="24">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18" dur="500"/>
                                        <p:tgtEl>
                                          <p:spTgt spid="2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4">
                                            <p:txEl>
                                              <p:pRg st="2" end="2"/>
                                            </p:txEl>
                                          </p:spTgt>
                                        </p:tgtEl>
                                        <p:attrNameLst>
                                          <p:attrName>style.visibility</p:attrName>
                                        </p:attrNameLst>
                                      </p:cBhvr>
                                      <p:to>
                                        <p:strVal val="visible"/>
                                      </p:to>
                                    </p:set>
                                    <p:animEffect transition="in" filter="randombar(horizontal)">
                                      <p:cBhvr>
                                        <p:cTn id="23" dur="500"/>
                                        <p:tgtEl>
                                          <p:spTgt spid="2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4">
                                            <p:txEl>
                                              <p:pRg st="3" end="3"/>
                                            </p:txEl>
                                          </p:spTgt>
                                        </p:tgtEl>
                                        <p:attrNameLst>
                                          <p:attrName>style.visibility</p:attrName>
                                        </p:attrNameLst>
                                      </p:cBhvr>
                                      <p:to>
                                        <p:strVal val="visible"/>
                                      </p:to>
                                    </p:set>
                                    <p:animEffect transition="in" filter="randombar(horizontal)">
                                      <p:cBhvr>
                                        <p:cTn id="28" dur="500"/>
                                        <p:tgtEl>
                                          <p:spTgt spid="2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randombar(horizont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4">
                                            <p:txEl>
                                              <p:pRg st="4" end="4"/>
                                            </p:txEl>
                                          </p:spTgt>
                                        </p:tgtEl>
                                        <p:attrNameLst>
                                          <p:attrName>style.visibility</p:attrName>
                                        </p:attrNameLst>
                                      </p:cBhvr>
                                      <p:to>
                                        <p:strVal val="visible"/>
                                      </p:to>
                                    </p:set>
                                    <p:animEffect transition="in" filter="randombar(horizontal)">
                                      <p:cBhvr>
                                        <p:cTn id="38" dur="500"/>
                                        <p:tgtEl>
                                          <p:spTgt spid="2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4">
                                            <p:txEl>
                                              <p:pRg st="5" end="5"/>
                                            </p:txEl>
                                          </p:spTgt>
                                        </p:tgtEl>
                                        <p:attrNameLst>
                                          <p:attrName>style.visibility</p:attrName>
                                        </p:attrNameLst>
                                      </p:cBhvr>
                                      <p:to>
                                        <p:strVal val="visible"/>
                                      </p:to>
                                    </p:set>
                                    <p:animEffect transition="in" filter="randombar(horizontal)">
                                      <p:cBhvr>
                                        <p:cTn id="43" dur="500"/>
                                        <p:tgtEl>
                                          <p:spTgt spid="24">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4">
                                            <p:txEl>
                                              <p:pRg st="6" end="6"/>
                                            </p:txEl>
                                          </p:spTgt>
                                        </p:tgtEl>
                                        <p:attrNameLst>
                                          <p:attrName>style.visibility</p:attrName>
                                        </p:attrNameLst>
                                      </p:cBhvr>
                                      <p:to>
                                        <p:strVal val="visible"/>
                                      </p:to>
                                    </p:set>
                                    <p:animEffect transition="in" filter="randombar(horizontal)">
                                      <p:cBhvr>
                                        <p:cTn id="48" dur="500"/>
                                        <p:tgtEl>
                                          <p:spTgt spid="24">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4">
                                            <p:txEl>
                                              <p:pRg st="7" end="7"/>
                                            </p:txEl>
                                          </p:spTgt>
                                        </p:tgtEl>
                                        <p:attrNameLst>
                                          <p:attrName>style.visibility</p:attrName>
                                        </p:attrNameLst>
                                      </p:cBhvr>
                                      <p:to>
                                        <p:strVal val="visible"/>
                                      </p:to>
                                    </p:set>
                                    <p:animEffect transition="in" filter="randombar(horizontal)">
                                      <p:cBhvr>
                                        <p:cTn id="53" dur="500"/>
                                        <p:tgtEl>
                                          <p:spTgt spid="24">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4">
                                            <p:txEl>
                                              <p:pRg st="8" end="8"/>
                                            </p:txEl>
                                          </p:spTgt>
                                        </p:tgtEl>
                                        <p:attrNameLst>
                                          <p:attrName>style.visibility</p:attrName>
                                        </p:attrNameLst>
                                      </p:cBhvr>
                                      <p:to>
                                        <p:strVal val="visible"/>
                                      </p:to>
                                    </p:set>
                                    <p:animEffect transition="in" filter="randombar(horizontal)">
                                      <p:cBhvr>
                                        <p:cTn id="58" dur="500"/>
                                        <p:tgtEl>
                                          <p:spTgt spid="2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Bai 6-2">
            <a:hlinkClick r:id="" action="ppaction://media"/>
            <a:extLst>
              <a:ext uri="{FF2B5EF4-FFF2-40B4-BE49-F238E27FC236}">
                <a16:creationId xmlns:a16="http://schemas.microsoft.com/office/drawing/2014/main" id="{DED1931C-4D2A-1104-8525-FD107861A3C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76200"/>
            <a:ext cx="8991600" cy="6705600"/>
          </a:xfrm>
          <a:prstGeom prst="rect">
            <a:avLst/>
          </a:prstGeom>
        </p:spPr>
      </p:pic>
    </p:spTree>
    <p:extLst>
      <p:ext uri="{BB962C8B-B14F-4D97-AF65-F5344CB8AC3E}">
        <p14:creationId xmlns:p14="http://schemas.microsoft.com/office/powerpoint/2010/main" val="325523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7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graphicFrame>
        <p:nvGraphicFramePr>
          <p:cNvPr id="2" name="Diagram 1"/>
          <p:cNvGraphicFramePr/>
          <p:nvPr>
            <p:extLst>
              <p:ext uri="{D42A27DB-BD31-4B8C-83A1-F6EECF244321}">
                <p14:modId xmlns:p14="http://schemas.microsoft.com/office/powerpoint/2010/main" val="1073954233"/>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1</a:t>
            </a: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Tính chất </a:t>
            </a:r>
            <a:r>
              <a:rPr lang="en-US" sz="2400" b="1" dirty="0" err="1">
                <a:solidFill>
                  <a:srgbClr val="CC0000"/>
                </a:solidFill>
                <a:latin typeface="Times New Roman" pitchFamily="18" charset="0"/>
                <a:cs typeface="Times New Roman" pitchFamily="18" charset="0"/>
              </a:rPr>
              <a:t>gió</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mùa</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437401" y="1909463"/>
            <a:ext cx="6725397" cy="4247317"/>
          </a:xfrm>
          <a:prstGeom prst="rect">
            <a:avLst/>
          </a:prstGeom>
        </p:spPr>
        <p:txBody>
          <a:bodyPr wrap="square">
            <a:spAutoFit/>
          </a:bodyPr>
          <a:lstStyle/>
          <a:p>
            <a:pPr algn="just">
              <a:spcBef>
                <a:spcPts val="600"/>
              </a:spcBef>
              <a:spcAft>
                <a:spcPts val="0"/>
              </a:spcAft>
            </a:pPr>
            <a:r>
              <a:rPr lang="nl-NL" sz="1950" b="1" dirty="0">
                <a:latin typeface="Cambria" pitchFamily="18" charset="0"/>
                <a:ea typeface="Cambria" pitchFamily="18" charset="0"/>
              </a:rPr>
              <a:t>* </a:t>
            </a:r>
            <a:r>
              <a:rPr lang="nl-NL" sz="2400" b="1" dirty="0">
                <a:latin typeface="Cambria" pitchFamily="18" charset="0"/>
                <a:ea typeface="Cambria" pitchFamily="18" charset="0"/>
              </a:rPr>
              <a:t>Gió mùa mùa đông: </a:t>
            </a:r>
            <a:endParaRPr lang="en-US" sz="2400" b="1" dirty="0">
              <a:latin typeface="Cambria" pitchFamily="18" charset="0"/>
              <a:ea typeface="Cambria" pitchFamily="18" charset="0"/>
            </a:endParaRPr>
          </a:p>
          <a:p>
            <a:pPr algn="just">
              <a:spcBef>
                <a:spcPts val="600"/>
              </a:spcBef>
              <a:spcAft>
                <a:spcPts val="0"/>
              </a:spcAft>
            </a:pPr>
            <a:r>
              <a:rPr lang="nl-NL" sz="2400" b="1" dirty="0">
                <a:latin typeface="Cambria" pitchFamily="18" charset="0"/>
                <a:ea typeface="Cambria" pitchFamily="18" charset="0"/>
              </a:rPr>
              <a:t>- Thời gian: từ tháng 11 – 4 năm sau</a:t>
            </a:r>
            <a:endParaRPr lang="en-US" sz="2400" b="1" dirty="0">
              <a:latin typeface="Cambria" pitchFamily="18" charset="0"/>
              <a:ea typeface="Cambria" pitchFamily="18" charset="0"/>
            </a:endParaRPr>
          </a:p>
          <a:p>
            <a:pPr algn="just">
              <a:spcBef>
                <a:spcPts val="600"/>
              </a:spcBef>
              <a:spcAft>
                <a:spcPts val="0"/>
              </a:spcAft>
            </a:pPr>
            <a:r>
              <a:rPr lang="nl-NL" sz="2400" b="1" dirty="0">
                <a:latin typeface="Cambria" pitchFamily="18" charset="0"/>
                <a:ea typeface="Cambria" pitchFamily="18" charset="0"/>
              </a:rPr>
              <a:t>- Nguồn gốc: áp cao Xi-bia.</a:t>
            </a:r>
            <a:endParaRPr lang="en-US" sz="2400" b="1" dirty="0">
              <a:latin typeface="Cambria" pitchFamily="18" charset="0"/>
              <a:ea typeface="Cambria" pitchFamily="18" charset="0"/>
            </a:endParaRPr>
          </a:p>
          <a:p>
            <a:pPr algn="just">
              <a:spcBef>
                <a:spcPts val="600"/>
              </a:spcBef>
              <a:spcAft>
                <a:spcPts val="0"/>
              </a:spcAft>
            </a:pPr>
            <a:r>
              <a:rPr lang="nl-NL" sz="2400" b="1" dirty="0">
                <a:latin typeface="Cambria" pitchFamily="18" charset="0"/>
                <a:ea typeface="Cambria" pitchFamily="18" charset="0"/>
              </a:rPr>
              <a:t>- Hướng gió: đ</a:t>
            </a:r>
            <a:r>
              <a:rPr lang="en-US" sz="2400" b="1" dirty="0" err="1">
                <a:latin typeface="Cambria" pitchFamily="18" charset="0"/>
                <a:ea typeface="Cambria" pitchFamily="18" charset="0"/>
              </a:rPr>
              <a:t>ông</a:t>
            </a:r>
            <a:r>
              <a:rPr lang="en-US" sz="2400" b="1" dirty="0">
                <a:latin typeface="Cambria" pitchFamily="18" charset="0"/>
                <a:ea typeface="Cambria" pitchFamily="18" charset="0"/>
              </a:rPr>
              <a:t> </a:t>
            </a:r>
            <a:r>
              <a:rPr lang="en-US" sz="2400" b="1" dirty="0" err="1">
                <a:latin typeface="Cambria" pitchFamily="18" charset="0"/>
                <a:ea typeface="Cambria" pitchFamily="18" charset="0"/>
              </a:rPr>
              <a:t>bắc</a:t>
            </a:r>
            <a:r>
              <a:rPr lang="en-US" sz="2400" b="1" dirty="0">
                <a:latin typeface="Cambria" pitchFamily="18" charset="0"/>
                <a:ea typeface="Cambria" pitchFamily="18" charset="0"/>
              </a:rPr>
              <a:t>.</a:t>
            </a:r>
          </a:p>
          <a:p>
            <a:pPr algn="just">
              <a:spcBef>
                <a:spcPts val="600"/>
              </a:spcBef>
              <a:spcAft>
                <a:spcPts val="0"/>
              </a:spcAft>
            </a:pPr>
            <a:r>
              <a:rPr lang="nl-NL" sz="2400" b="1" dirty="0">
                <a:latin typeface="Cambria" pitchFamily="18" charset="0"/>
                <a:ea typeface="Cambria" pitchFamily="18" charset="0"/>
              </a:rPr>
              <a:t>- Đặc điểm: </a:t>
            </a:r>
            <a:endParaRPr lang="en-US" sz="2400" b="1" dirty="0">
              <a:latin typeface="Cambria" pitchFamily="18" charset="0"/>
              <a:ea typeface="Cambria" pitchFamily="18" charset="0"/>
            </a:endParaRPr>
          </a:p>
          <a:p>
            <a:pPr algn="just">
              <a:spcBef>
                <a:spcPts val="600"/>
              </a:spcBef>
              <a:spcAft>
                <a:spcPts val="0"/>
              </a:spcAft>
            </a:pPr>
            <a:r>
              <a:rPr lang="vi-VN" sz="2400" b="1" dirty="0">
                <a:latin typeface="Cambria" pitchFamily="18" charset="0"/>
                <a:ea typeface="Cambria" pitchFamily="18" charset="0"/>
              </a:rPr>
              <a:t>+ Ở miền Bắc: nửa đầu mùa đông thời tiết lạnh khô, nửa cuối mùa đông thời tiết lạnh ẩm.</a:t>
            </a:r>
          </a:p>
          <a:p>
            <a:pPr algn="just">
              <a:spcBef>
                <a:spcPts val="600"/>
              </a:spcBef>
              <a:spcAft>
                <a:spcPts val="0"/>
              </a:spcAft>
            </a:pPr>
            <a:r>
              <a:rPr lang="vi-VN" sz="2400" b="1" dirty="0">
                <a:latin typeface="Cambria" pitchFamily="18" charset="0"/>
                <a:ea typeface="Cambria" pitchFamily="18" charset="0"/>
              </a:rPr>
              <a:t>+ Ở miền Nam, Tín phong gây mưa cho vùng biển Nam Trung Bộ, gây thời tiết nóng, khô cho Nan Bộ và Tây Nguyên.</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1289312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graphicFrame>
        <p:nvGraphicFramePr>
          <p:cNvPr id="2" name="Diagram 1"/>
          <p:cNvGraphicFramePr/>
          <p:nvPr>
            <p:extLst>
              <p:ext uri="{D42A27DB-BD31-4B8C-83A1-F6EECF244321}">
                <p14:modId xmlns:p14="http://schemas.microsoft.com/office/powerpoint/2010/main" val="3731361591"/>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5</a:t>
            </a:r>
          </a:p>
        </p:txBody>
      </p:sp>
    </p:spTree>
    <p:extLst>
      <p:ext uri="{BB962C8B-B14F-4D97-AF65-F5344CB8AC3E}">
        <p14:creationId xmlns:p14="http://schemas.microsoft.com/office/powerpoint/2010/main" val="2340977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Tính chất </a:t>
            </a:r>
            <a:r>
              <a:rPr lang="en-US" sz="2400" b="1" dirty="0" err="1">
                <a:solidFill>
                  <a:srgbClr val="CC0000"/>
                </a:solidFill>
                <a:latin typeface="Times New Roman" pitchFamily="18" charset="0"/>
                <a:cs typeface="Times New Roman" pitchFamily="18" charset="0"/>
              </a:rPr>
              <a:t>gió</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mùa</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280121" y="1757064"/>
            <a:ext cx="6958879" cy="4985980"/>
          </a:xfrm>
          <a:prstGeom prst="rect">
            <a:avLst/>
          </a:prstGeom>
        </p:spPr>
        <p:txBody>
          <a:bodyPr wrap="square">
            <a:spAutoFit/>
          </a:bodyPr>
          <a:lstStyle/>
          <a:p>
            <a:pPr algn="just">
              <a:spcBef>
                <a:spcPts val="600"/>
              </a:spcBef>
              <a:spcAft>
                <a:spcPts val="0"/>
              </a:spcAft>
            </a:pPr>
            <a:r>
              <a:rPr lang="nl-NL" sz="2400" b="1" dirty="0">
                <a:latin typeface="Cambria" pitchFamily="18" charset="0"/>
                <a:ea typeface="Cambria" pitchFamily="18" charset="0"/>
              </a:rPr>
              <a:t>* Gió mùa mùa hạ: </a:t>
            </a:r>
            <a:endParaRPr lang="en-US" sz="2400" b="1" dirty="0">
              <a:latin typeface="Cambria" pitchFamily="18" charset="0"/>
              <a:ea typeface="Cambria" pitchFamily="18" charset="0"/>
            </a:endParaRPr>
          </a:p>
          <a:p>
            <a:pPr algn="just">
              <a:spcBef>
                <a:spcPts val="600"/>
              </a:spcBef>
              <a:spcAft>
                <a:spcPts val="0"/>
              </a:spcAft>
            </a:pPr>
            <a:r>
              <a:rPr lang="nl-NL" sz="2400" b="1" dirty="0">
                <a:latin typeface="Cambria" pitchFamily="18" charset="0"/>
                <a:ea typeface="Cambria" pitchFamily="18" charset="0"/>
              </a:rPr>
              <a:t>- Thời gian: từ tháng 5 – 10. </a:t>
            </a:r>
            <a:endParaRPr lang="en-US" sz="2400" b="1" dirty="0">
              <a:latin typeface="Cambria" pitchFamily="18" charset="0"/>
              <a:ea typeface="Cambria" pitchFamily="18" charset="0"/>
            </a:endParaRPr>
          </a:p>
          <a:p>
            <a:pPr algn="just">
              <a:spcBef>
                <a:spcPts val="600"/>
              </a:spcBef>
              <a:spcAft>
                <a:spcPts val="0"/>
              </a:spcAft>
            </a:pPr>
            <a:r>
              <a:rPr lang="nl-NL" sz="2400" b="1" dirty="0">
                <a:latin typeface="Cambria" pitchFamily="18" charset="0"/>
                <a:ea typeface="Cambria" pitchFamily="18" charset="0"/>
              </a:rPr>
              <a:t>- Nguồn gốc: áp cao Bắc Ấn Độ Dương và áp cao cận chí tuyến Nam bán cầu.</a:t>
            </a:r>
            <a:endParaRPr lang="en-US" sz="2400" b="1" dirty="0">
              <a:latin typeface="Cambria" pitchFamily="18" charset="0"/>
              <a:ea typeface="Cambria" pitchFamily="18" charset="0"/>
            </a:endParaRPr>
          </a:p>
          <a:p>
            <a:pPr algn="just">
              <a:spcBef>
                <a:spcPts val="600"/>
              </a:spcBef>
              <a:spcAft>
                <a:spcPts val="0"/>
              </a:spcAft>
            </a:pPr>
            <a:r>
              <a:rPr lang="nl-NL" sz="2400" b="1" dirty="0">
                <a:latin typeface="Cambria" pitchFamily="18" charset="0"/>
                <a:ea typeface="Cambria" pitchFamily="18" charset="0"/>
              </a:rPr>
              <a:t>- Hướng gió: tây nam, đối với miền Bắc là đông nam.</a:t>
            </a:r>
            <a:endParaRPr lang="en-US" sz="2400" b="1" dirty="0">
              <a:latin typeface="Cambria" pitchFamily="18" charset="0"/>
              <a:ea typeface="Cambria" pitchFamily="18" charset="0"/>
            </a:endParaRPr>
          </a:p>
          <a:p>
            <a:pPr algn="just">
              <a:spcBef>
                <a:spcPts val="600"/>
              </a:spcBef>
              <a:spcAft>
                <a:spcPts val="0"/>
              </a:spcAft>
            </a:pPr>
            <a:r>
              <a:rPr lang="nl-NL" sz="2400" b="1" dirty="0">
                <a:latin typeface="Cambria" pitchFamily="18" charset="0"/>
                <a:ea typeface="Cambria" pitchFamily="18" charset="0"/>
              </a:rPr>
              <a:t>- Đặc điểm: </a:t>
            </a:r>
            <a:endParaRPr lang="en-US" sz="2400" b="1" dirty="0">
              <a:latin typeface="Cambria" pitchFamily="18" charset="0"/>
              <a:ea typeface="Cambria" pitchFamily="18" charset="0"/>
            </a:endParaRPr>
          </a:p>
          <a:p>
            <a:pPr algn="just">
              <a:spcBef>
                <a:spcPts val="600"/>
              </a:spcBef>
              <a:spcAft>
                <a:spcPts val="0"/>
              </a:spcAft>
            </a:pPr>
            <a:r>
              <a:rPr lang="vi-VN" sz="2400" b="1" dirty="0">
                <a:latin typeface="Cambria" pitchFamily="18" charset="0"/>
                <a:ea typeface="Cambria" pitchFamily="18" charset="0"/>
              </a:rPr>
              <a:t>+ Đầu mùa hạ: gây mưa cho Nam Bộ, Tây Nguyên nhưng gây khô nóng cho phía  đông Trường Sơn và nam Tây Bắc.</a:t>
            </a:r>
          </a:p>
          <a:p>
            <a:pPr algn="just">
              <a:spcBef>
                <a:spcPts val="600"/>
              </a:spcBef>
              <a:spcAft>
                <a:spcPts val="0"/>
              </a:spcAft>
            </a:pPr>
            <a:r>
              <a:rPr lang="vi-VN" sz="2400" b="1" dirty="0">
                <a:latin typeface="Cambria" pitchFamily="18" charset="0"/>
                <a:ea typeface="Cambria" pitchFamily="18" charset="0"/>
              </a:rPr>
              <a:t>+ Giữa và cuối mùa hạ: nóng ẩm, mưa nhiều trên phạm vi </a:t>
            </a:r>
            <a:r>
              <a:rPr lang="en-US" sz="2400" b="1" dirty="0">
                <a:latin typeface="Cambria" pitchFamily="18" charset="0"/>
                <a:ea typeface="Cambria" pitchFamily="18" charset="0"/>
              </a:rPr>
              <a:t>      </a:t>
            </a:r>
            <a:r>
              <a:rPr lang="vi-VN" sz="2400" b="1" dirty="0">
                <a:latin typeface="Cambria" pitchFamily="18" charset="0"/>
                <a:ea typeface="Cambria" pitchFamily="18" charset="0"/>
              </a:rPr>
              <a:t>cả nước.</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2824225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2" name="Rectangle 21"/>
          <p:cNvSpPr/>
          <p:nvPr/>
        </p:nvSpPr>
        <p:spPr>
          <a:xfrm>
            <a:off x="228600" y="1371600"/>
            <a:ext cx="4953000" cy="5170646"/>
          </a:xfrm>
          <a:prstGeom prst="rect">
            <a:avLst/>
          </a:prstGeom>
          <a:solidFill>
            <a:srgbClr val="BCFCD4"/>
          </a:solidFill>
          <a:ln>
            <a:solidFill>
              <a:srgbClr val="00B050"/>
            </a:solidFill>
          </a:ln>
        </p:spPr>
        <p:txBody>
          <a:bodyPr wrap="square">
            <a:spAutoFit/>
          </a:bodyPr>
          <a:lstStyle/>
          <a:p>
            <a:pPr algn="ctr"/>
            <a:r>
              <a:rPr lang="en-US" sz="2200" b="1" dirty="0">
                <a:solidFill>
                  <a:srgbClr val="00B050"/>
                </a:solidFill>
                <a:latin typeface="Cambria" panose="02040503050406030204" pitchFamily="18" charset="0"/>
                <a:ea typeface="Cambria" panose="02040503050406030204" pitchFamily="18" charset="0"/>
              </a:rPr>
              <a:t>HOẠT ĐỘNG NHÓM</a:t>
            </a:r>
          </a:p>
          <a:p>
            <a:pPr algn="ctr"/>
            <a:r>
              <a:rPr lang="en-US" sz="2200" b="1" dirty="0" err="1">
                <a:solidFill>
                  <a:srgbClr val="00B050"/>
                </a:solidFill>
                <a:latin typeface="Cambria" panose="02040503050406030204" pitchFamily="18" charset="0"/>
                <a:ea typeface="Cambria" panose="02040503050406030204" pitchFamily="18" charset="0"/>
              </a:rPr>
              <a:t>Thời</a:t>
            </a:r>
            <a:r>
              <a:rPr lang="en-US" sz="2200" b="1" dirty="0">
                <a:solidFill>
                  <a:srgbClr val="00B050"/>
                </a:solidFill>
                <a:latin typeface="Cambria" panose="02040503050406030204" pitchFamily="18" charset="0"/>
                <a:ea typeface="Cambria" panose="02040503050406030204" pitchFamily="18" charset="0"/>
              </a:rPr>
              <a:t> </a:t>
            </a:r>
            <a:r>
              <a:rPr lang="en-US" sz="2200" b="1" dirty="0" err="1">
                <a:solidFill>
                  <a:srgbClr val="00B050"/>
                </a:solidFill>
                <a:latin typeface="Cambria" panose="02040503050406030204" pitchFamily="18" charset="0"/>
                <a:ea typeface="Cambria" panose="02040503050406030204" pitchFamily="18" charset="0"/>
              </a:rPr>
              <a:t>gian</a:t>
            </a:r>
            <a:r>
              <a:rPr lang="en-US" sz="2200" b="1" dirty="0">
                <a:solidFill>
                  <a:srgbClr val="00B050"/>
                </a:solidFill>
                <a:latin typeface="Cambria" panose="02040503050406030204" pitchFamily="18" charset="0"/>
                <a:ea typeface="Cambria" panose="02040503050406030204" pitchFamily="18" charset="0"/>
              </a:rPr>
              <a:t>: 10 </a:t>
            </a:r>
            <a:r>
              <a:rPr lang="en-US" sz="2200" b="1" dirty="0" err="1">
                <a:solidFill>
                  <a:srgbClr val="00B050"/>
                </a:solidFill>
                <a:latin typeface="Cambria" panose="02040503050406030204" pitchFamily="18" charset="0"/>
                <a:ea typeface="Cambria" panose="02040503050406030204" pitchFamily="18" charset="0"/>
              </a:rPr>
              <a:t>phút</a:t>
            </a:r>
            <a:endParaRPr lang="en-US" sz="2200" b="1" dirty="0">
              <a:solidFill>
                <a:srgbClr val="00B050"/>
              </a:solidFill>
              <a:latin typeface="Cambria" panose="02040503050406030204" pitchFamily="18" charset="0"/>
              <a:ea typeface="Cambria" panose="02040503050406030204" pitchFamily="18" charset="0"/>
            </a:endParaRPr>
          </a:p>
          <a:p>
            <a:pPr algn="ctr"/>
            <a:r>
              <a:rPr lang="en-US" sz="2200" b="1" dirty="0">
                <a:solidFill>
                  <a:srgbClr val="FF0000"/>
                </a:solidFill>
                <a:latin typeface="Cambria" panose="02040503050406030204" pitchFamily="18" charset="0"/>
                <a:ea typeface="Cambria" panose="02040503050406030204" pitchFamily="18" charset="0"/>
              </a:rPr>
              <a:t>NHIỆM VỤ</a:t>
            </a:r>
          </a:p>
          <a:p>
            <a:pPr algn="just"/>
            <a:r>
              <a:rPr lang="en-US" sz="2200" b="1" dirty="0">
                <a:solidFill>
                  <a:srgbClr val="00B050"/>
                </a:solidFill>
                <a:latin typeface="Cambria" panose="02040503050406030204" pitchFamily="18" charset="0"/>
                <a:ea typeface="Cambria" panose="02040503050406030204" pitchFamily="18" charset="0"/>
              </a:rPr>
              <a:t>* NHÓM 1 VÀ 2: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4.1,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n</a:t>
            </a:r>
            <a:r>
              <a:rPr lang="vi-VN" sz="2200" i="1" dirty="0">
                <a:solidFill>
                  <a:srgbClr val="FF0000"/>
                </a:solidFill>
                <a:latin typeface="Cambria" panose="02040503050406030204" pitchFamily="18" charset="0"/>
                <a:ea typeface="Cambria" panose="02040503050406030204" pitchFamily="18" charset="0"/>
              </a:rPr>
              <a:t>êu biểu hiện của sự sự phân hóa bắc – nam của khí hậu nước ta.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nguyên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nhân</a:t>
            </a:r>
            <a:r>
              <a:rPr lang="en-US" sz="2200" i="1" dirty="0">
                <a:solidFill>
                  <a:srgbClr val="FF0000"/>
                </a:solidFill>
                <a:latin typeface="Cambria" panose="02040503050406030204" pitchFamily="18" charset="0"/>
                <a:ea typeface="Cambria" panose="02040503050406030204" pitchFamily="18" charset="0"/>
              </a:rPr>
              <a:t>.</a:t>
            </a:r>
          </a:p>
          <a:p>
            <a:pPr algn="just"/>
            <a:r>
              <a:rPr lang="en-US" sz="2200" b="1" dirty="0">
                <a:solidFill>
                  <a:srgbClr val="00B050"/>
                </a:solidFill>
                <a:latin typeface="Cambria" panose="02040503050406030204" pitchFamily="18" charset="0"/>
                <a:ea typeface="Cambria" panose="02040503050406030204" pitchFamily="18" charset="0"/>
              </a:rPr>
              <a:t>* NHÓM 3 VÀ 4: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4.1,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n</a:t>
            </a:r>
            <a:r>
              <a:rPr lang="vi-VN" sz="2200" i="1" dirty="0">
                <a:solidFill>
                  <a:srgbClr val="FF0000"/>
                </a:solidFill>
                <a:latin typeface="Cambria" panose="02040503050406030204" pitchFamily="18" charset="0"/>
                <a:ea typeface="Cambria" panose="02040503050406030204" pitchFamily="18" charset="0"/>
              </a:rPr>
              <a:t>êu biểu hiện của sự sự phân hóa </a:t>
            </a:r>
            <a:r>
              <a:rPr lang="en-US" sz="2200" i="1" dirty="0" err="1">
                <a:solidFill>
                  <a:srgbClr val="FF0000"/>
                </a:solidFill>
                <a:latin typeface="Cambria" panose="02040503050406030204" pitchFamily="18" charset="0"/>
                <a:ea typeface="Cambria" panose="02040503050406030204" pitchFamily="18" charset="0"/>
              </a:rPr>
              <a:t>đông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tây</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của khí hậu nước ta.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nguyên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nhân</a:t>
            </a:r>
            <a:r>
              <a:rPr lang="en-US" sz="2200" i="1" dirty="0">
                <a:solidFill>
                  <a:srgbClr val="FF0000"/>
                </a:solidFill>
                <a:latin typeface="Cambria" panose="02040503050406030204" pitchFamily="18" charset="0"/>
                <a:ea typeface="Cambria" panose="02040503050406030204" pitchFamily="18" charset="0"/>
              </a:rPr>
              <a:t>.</a:t>
            </a:r>
          </a:p>
          <a:p>
            <a:pPr algn="just"/>
            <a:r>
              <a:rPr lang="en-US" sz="2200" b="1" dirty="0">
                <a:solidFill>
                  <a:srgbClr val="00B050"/>
                </a:solidFill>
                <a:latin typeface="Cambria" panose="02040503050406030204" pitchFamily="18" charset="0"/>
                <a:ea typeface="Cambria" panose="02040503050406030204" pitchFamily="18" charset="0"/>
              </a:rPr>
              <a:t>* NHÓM 5 VÀ 6: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4.1,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n</a:t>
            </a:r>
            <a:r>
              <a:rPr lang="vi-VN" sz="2200" i="1" dirty="0">
                <a:solidFill>
                  <a:srgbClr val="FF0000"/>
                </a:solidFill>
                <a:latin typeface="Cambria" panose="02040503050406030204" pitchFamily="18" charset="0"/>
                <a:ea typeface="Cambria" panose="02040503050406030204" pitchFamily="18" charset="0"/>
              </a:rPr>
              <a:t>êu biểu hiện của sự sự phân hóa </a:t>
            </a:r>
            <a:r>
              <a:rPr lang="en-US" sz="2200" i="1" dirty="0" err="1">
                <a:solidFill>
                  <a:srgbClr val="FF0000"/>
                </a:solidFill>
                <a:latin typeface="Cambria" panose="02040503050406030204" pitchFamily="18" charset="0"/>
                <a:ea typeface="Cambria" panose="02040503050406030204" pitchFamily="18" charset="0"/>
              </a:rPr>
              <a:t>theo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độ</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cao</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của khí hậu nước ta.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nguyên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nhân</a:t>
            </a:r>
            <a:r>
              <a:rPr lang="en-US" sz="2200" i="1" dirty="0">
                <a:solidFill>
                  <a:srgbClr val="FF0000"/>
                </a:solidFill>
                <a:latin typeface="Cambria" panose="02040503050406030204" pitchFamily="18" charset="0"/>
                <a:ea typeface="Cambria" panose="02040503050406030204" pitchFamily="18" charset="0"/>
              </a:rPr>
              <a:t>.</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037" y="1524000"/>
            <a:ext cx="815670" cy="764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6" name="Picture 8" descr="https://media.baosonla.org.vn/public/hieupt/2023-02-16/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1295398"/>
            <a:ext cx="3528126" cy="5269201"/>
          </a:xfrm>
          <a:prstGeom prst="rect">
            <a:avLst/>
          </a:prstGeom>
          <a:noFill/>
          <a:ln>
            <a:solidFill>
              <a:srgbClr val="FF0000"/>
            </a:solidFill>
          </a:ln>
        </p:spPr>
      </p:pic>
    </p:spTree>
    <p:extLst>
      <p:ext uri="{BB962C8B-B14F-4D97-AF65-F5344CB8AC3E}">
        <p14:creationId xmlns:p14="http://schemas.microsoft.com/office/powerpoint/2010/main" val="3311780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randombar(horizontal)">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5</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Dãy</a:t>
            </a:r>
            <a:r>
              <a:rPr lang="en-US" dirty="0">
                <a:latin typeface="Cambria" pitchFamily="18" charset="0"/>
                <a:ea typeface="Cambria" pitchFamily="18" charset="0"/>
              </a:rPr>
              <a:t> </a:t>
            </a:r>
            <a:r>
              <a:rPr lang="en-US" dirty="0" err="1">
                <a:latin typeface="Cambria" pitchFamily="18" charset="0"/>
                <a:ea typeface="Cambria" pitchFamily="18" charset="0"/>
              </a:rPr>
              <a:t>Hoàng</a:t>
            </a:r>
            <a:r>
              <a:rPr lang="en-US" dirty="0">
                <a:latin typeface="Cambria" pitchFamily="18" charset="0"/>
                <a:ea typeface="Cambria" pitchFamily="18" charset="0"/>
              </a:rPr>
              <a:t> </a:t>
            </a:r>
            <a:r>
              <a:rPr lang="en-US" dirty="0" err="1">
                <a:latin typeface="Cambria" pitchFamily="18" charset="0"/>
                <a:ea typeface="Cambria" pitchFamily="18" charset="0"/>
              </a:rPr>
              <a:t>Liên</a:t>
            </a:r>
            <a:r>
              <a:rPr lang="en-US" dirty="0">
                <a:latin typeface="Cambria" pitchFamily="18" charset="0"/>
                <a:ea typeface="Cambria" pitchFamily="18" charset="0"/>
              </a:rPr>
              <a:t> </a:t>
            </a:r>
            <a:r>
              <a:rPr lang="en-US" dirty="0" err="1">
                <a:latin typeface="Cambria" pitchFamily="18" charset="0"/>
                <a:ea typeface="Cambria" pitchFamily="18" charset="0"/>
              </a:rPr>
              <a:t>Sơn</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Tuyết</a:t>
            </a:r>
            <a:r>
              <a:rPr lang="en-US" dirty="0">
                <a:latin typeface="Cambria" pitchFamily="18" charset="0"/>
                <a:ea typeface="Cambria" pitchFamily="18" charset="0"/>
              </a:rPr>
              <a:t> </a:t>
            </a:r>
            <a:r>
              <a:rPr lang="en-US" dirty="0" err="1">
                <a:latin typeface="Cambria" pitchFamily="18" charset="0"/>
                <a:ea typeface="Cambria" pitchFamily="18" charset="0"/>
              </a:rPr>
              <a:t>rơi</a:t>
            </a:r>
            <a:r>
              <a:rPr lang="en-US" dirty="0">
                <a:latin typeface="Cambria" pitchFamily="18" charset="0"/>
                <a:ea typeface="Cambria" pitchFamily="18" charset="0"/>
              </a:rPr>
              <a:t> ở Sa Pa</a:t>
            </a: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Mùa</a:t>
            </a:r>
            <a:r>
              <a:rPr lang="en-US" dirty="0">
                <a:latin typeface="Cambria" pitchFamily="18" charset="0"/>
                <a:ea typeface="Cambria" pitchFamily="18" charset="0"/>
              </a:rPr>
              <a:t> </a:t>
            </a:r>
            <a:r>
              <a:rPr lang="en-US" dirty="0" err="1">
                <a:latin typeface="Cambria" pitchFamily="18" charset="0"/>
                <a:ea typeface="Cambria" pitchFamily="18" charset="0"/>
              </a:rPr>
              <a:t>khô</a:t>
            </a:r>
            <a:r>
              <a:rPr lang="en-US" dirty="0">
                <a:latin typeface="Cambria" pitchFamily="18" charset="0"/>
                <a:ea typeface="Cambria" pitchFamily="18" charset="0"/>
              </a:rPr>
              <a:t> ở TPHCM</a:t>
            </a: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199" y="1418722"/>
            <a:ext cx="3886200" cy="21486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5151" y="4114800"/>
            <a:ext cx="3889248"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2" y="4114801"/>
            <a:ext cx="379701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pic>
        <p:nvPicPr>
          <p:cNvPr id="28" name="Picture 27"/>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22582" y="1424818"/>
            <a:ext cx="3720671" cy="2341248"/>
          </a:xfrm>
          <a:prstGeom prst="rect">
            <a:avLst/>
          </a:prstGeom>
          <a:noFill/>
          <a:ln>
            <a:solidFill>
              <a:srgbClr val="FF0000"/>
            </a:solidFill>
          </a:ln>
        </p:spPr>
      </p:pic>
    </p:spTree>
    <p:extLst>
      <p:ext uri="{BB962C8B-B14F-4D97-AF65-F5344CB8AC3E}">
        <p14:creationId xmlns:p14="http://schemas.microsoft.com/office/powerpoint/2010/main" val="2011746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randombar(horizontal)">
                                      <p:cBhvr>
                                        <p:cTn id="10" dur="500"/>
                                        <p:tgtEl>
                                          <p:spTgt spid="1229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nodeType="withEffect">
                                  <p:stCondLst>
                                    <p:cond delay="0"/>
                                  </p:stCondLst>
                                  <p:childTnLst>
                                    <p:set>
                                      <p:cBhvr>
                                        <p:cTn id="15" dur="1" fill="hold">
                                          <p:stCondLst>
                                            <p:cond delay="0"/>
                                          </p:stCondLst>
                                        </p:cTn>
                                        <p:tgtEl>
                                          <p:spTgt spid="12292"/>
                                        </p:tgtEl>
                                        <p:attrNameLst>
                                          <p:attrName>style.visibility</p:attrName>
                                        </p:attrNameLst>
                                      </p:cBhvr>
                                      <p:to>
                                        <p:strVal val="visible"/>
                                      </p:to>
                                    </p:set>
                                    <p:animEffect transition="in" filter="randombar(horizontal)">
                                      <p:cBhvr>
                                        <p:cTn id="16" dur="500"/>
                                        <p:tgtEl>
                                          <p:spTgt spid="12292"/>
                                        </p:tgtEl>
                                      </p:cBhvr>
                                    </p:animEffect>
                                  </p:childTnLst>
                                </p:cTn>
                              </p:par>
                              <p:par>
                                <p:cTn id="17" presetID="14" presetClass="entr" presetSubtype="10" fill="hold" nodeType="withEffect">
                                  <p:stCondLst>
                                    <p:cond delay="0"/>
                                  </p:stCondLst>
                                  <p:childTnLst>
                                    <p:set>
                                      <p:cBhvr>
                                        <p:cTn id="18" dur="1" fill="hold">
                                          <p:stCondLst>
                                            <p:cond delay="0"/>
                                          </p:stCondLst>
                                        </p:cTn>
                                        <p:tgtEl>
                                          <p:spTgt spid="12291"/>
                                        </p:tgtEl>
                                        <p:attrNameLst>
                                          <p:attrName>style.visibility</p:attrName>
                                        </p:attrNameLst>
                                      </p:cBhvr>
                                      <p:to>
                                        <p:strVal val="visible"/>
                                      </p:to>
                                    </p:set>
                                    <p:animEffect transition="in" filter="randombar(horizontal)">
                                      <p:cBhvr>
                                        <p:cTn id="19" dur="500"/>
                                        <p:tgtEl>
                                          <p:spTgt spid="1229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7322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5</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209801"/>
            <a:ext cx="6792509" cy="3276600"/>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463933"/>
            <a:ext cx="6553198" cy="2717667"/>
          </a:xfrm>
          <a:prstGeom prst="rect">
            <a:avLst/>
          </a:prstGeom>
        </p:spPr>
        <p:txBody>
          <a:bodyPr wrap="square">
            <a:spAutoFit/>
          </a:bodyPr>
          <a:lstStyle/>
          <a:p>
            <a:pPr algn="just">
              <a:lnSpc>
                <a:spcPct val="115000"/>
              </a:lnSpc>
              <a:spcBef>
                <a:spcPts val="600"/>
              </a:spcBef>
              <a:spcAft>
                <a:spcPts val="0"/>
              </a:spcAft>
            </a:pPr>
            <a:r>
              <a:rPr lang="en-US" sz="2400" b="1" dirty="0">
                <a:latin typeface="Cambria" pitchFamily="18" charset="0"/>
                <a:ea typeface="Cambria" pitchFamily="18" charset="0"/>
                <a:cs typeface="Times New Roman"/>
              </a:rPr>
              <a:t>-</a:t>
            </a:r>
            <a:r>
              <a:rPr lang="nl-NL" sz="2400" b="1" dirty="0">
                <a:latin typeface="Cambria" pitchFamily="18" charset="0"/>
                <a:ea typeface="Cambria" pitchFamily="18" charset="0"/>
                <a:cs typeface="Times New Roman"/>
              </a:rPr>
              <a:t> Miền khí hậu phía Bắc:</a:t>
            </a:r>
            <a:r>
              <a:rPr lang="vi-VN" sz="2400" b="1"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nhiệt độ trung bình năm trên 20</a:t>
            </a:r>
            <a:r>
              <a:rPr lang="vi-VN" sz="2400" baseline="30000" dirty="0">
                <a:latin typeface="Cambria" pitchFamily="18" charset="0"/>
                <a:ea typeface="Cambria" pitchFamily="18" charset="0"/>
                <a:cs typeface="Times New Roman"/>
              </a:rPr>
              <a:t>0</a:t>
            </a:r>
            <a:r>
              <a:rPr lang="vi-VN" sz="2400" dirty="0">
                <a:latin typeface="Cambria" pitchFamily="18" charset="0"/>
                <a:ea typeface="Cambria" pitchFamily="18" charset="0"/>
                <a:cs typeface="Times New Roman"/>
              </a:rPr>
              <a:t>C,</a:t>
            </a:r>
            <a:r>
              <a:rPr lang="nl-NL" sz="2400" dirty="0">
                <a:latin typeface="Cambria" pitchFamily="18" charset="0"/>
                <a:ea typeface="Cambria" pitchFamily="18" charset="0"/>
                <a:cs typeface="Times New Roman"/>
              </a:rPr>
              <a:t> có mùa đông lạnh, ít mưa; mùa hạ nóng, ẩm và mưa nhiều.</a:t>
            </a:r>
            <a:endParaRPr lang="en-US" sz="2400" dirty="0">
              <a:latin typeface="Cambria" pitchFamily="18" charset="0"/>
              <a:ea typeface="Cambria" pitchFamily="18" charset="0"/>
              <a:cs typeface="Times New Roman"/>
            </a:endParaRPr>
          </a:p>
          <a:p>
            <a:pPr algn="just">
              <a:lnSpc>
                <a:spcPct val="115000"/>
              </a:lnSpc>
              <a:spcBef>
                <a:spcPts val="600"/>
              </a:spcBef>
              <a:spcAft>
                <a:spcPts val="0"/>
              </a:spcAft>
            </a:pPr>
            <a:r>
              <a:rPr lang="en-US" sz="2400" b="1" dirty="0">
                <a:latin typeface="Cambria" pitchFamily="18" charset="0"/>
                <a:ea typeface="Cambria" pitchFamily="18" charset="0"/>
                <a:cs typeface="Times New Roman"/>
              </a:rPr>
              <a:t>-</a:t>
            </a:r>
            <a:r>
              <a:rPr lang="nl-NL" sz="2400" b="1" dirty="0">
                <a:latin typeface="Cambria" pitchFamily="18" charset="0"/>
                <a:ea typeface="Cambria" pitchFamily="18" charset="0"/>
                <a:cs typeface="Times New Roman"/>
              </a:rPr>
              <a:t> Miền khí hậu phía Nam: </a:t>
            </a:r>
            <a:r>
              <a:rPr lang="vi-VN" sz="2400" dirty="0">
                <a:latin typeface="Cambria" pitchFamily="18" charset="0"/>
                <a:ea typeface="Cambria" pitchFamily="18" charset="0"/>
                <a:cs typeface="Times New Roman"/>
              </a:rPr>
              <a:t>nhiệt độ trung bình năm trên 25</a:t>
            </a:r>
            <a:r>
              <a:rPr lang="vi-VN" sz="2400" baseline="30000" dirty="0">
                <a:latin typeface="Cambria" pitchFamily="18" charset="0"/>
                <a:ea typeface="Cambria" pitchFamily="18" charset="0"/>
                <a:cs typeface="Times New Roman"/>
              </a:rPr>
              <a:t>0</a:t>
            </a:r>
            <a:r>
              <a:rPr lang="vi-VN" sz="2400" dirty="0">
                <a:latin typeface="Cambria" pitchFamily="18" charset="0"/>
                <a:ea typeface="Cambria" pitchFamily="18" charset="0"/>
                <a:cs typeface="Times New Roman"/>
              </a:rPr>
              <a:t>C</a:t>
            </a:r>
            <a:r>
              <a:rPr lang="nl-NL" sz="2400" dirty="0">
                <a:latin typeface="Cambria" pitchFamily="18" charset="0"/>
                <a:ea typeface="Cambria" pitchFamily="18" charset="0"/>
                <a:cs typeface="Times New Roman"/>
              </a:rPr>
              <a:t>, có 2 mùa mưa, khô phân hóa rõ rệt.</a:t>
            </a:r>
            <a:endParaRPr lang="en-US" sz="2400" dirty="0">
              <a:latin typeface="Cambria" pitchFamily="18" charset="0"/>
              <a:ea typeface="Cambria" pitchFamily="18" charset="0"/>
              <a:cs typeface="Times New Roman"/>
            </a:endParaRP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theo</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chiều</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bắc</a:t>
            </a:r>
            <a:r>
              <a:rPr lang="en-US" sz="2400" b="1" dirty="0">
                <a:solidFill>
                  <a:srgbClr val="CC0000"/>
                </a:solidFill>
                <a:latin typeface="Times New Roman" pitchFamily="18" charset="0"/>
                <a:cs typeface="Times New Roman" pitchFamily="18" charset="0"/>
              </a:rPr>
              <a:t> – </a:t>
            </a:r>
            <a:r>
              <a:rPr lang="en-US" sz="2400" b="1" dirty="0" err="1">
                <a:solidFill>
                  <a:srgbClr val="CC0000"/>
                </a:solidFill>
                <a:latin typeface="Times New Roman" pitchFamily="18" charset="0"/>
                <a:cs typeface="Times New Roman" pitchFamily="18" charset="0"/>
              </a:rPr>
              <a:t>nam</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04628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5</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133601"/>
            <a:ext cx="6792509" cy="3276600"/>
          </a:xfrm>
          <a:prstGeom prst="wedgeRoundRectCallout">
            <a:avLst>
              <a:gd name="adj1" fmla="val 46681"/>
              <a:gd name="adj2" fmla="val 5971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446955"/>
            <a:ext cx="6553198" cy="2938433"/>
          </a:xfrm>
          <a:prstGeom prst="rect">
            <a:avLst/>
          </a:prstGeom>
        </p:spPr>
        <p:txBody>
          <a:bodyPr wrap="square">
            <a:spAutoFit/>
          </a:bodyPr>
          <a:lstStyle/>
          <a:p>
            <a:pPr algn="just">
              <a:lnSpc>
                <a:spcPct val="115000"/>
              </a:lnSpc>
              <a:spcBef>
                <a:spcPts val="600"/>
              </a:spcBef>
              <a:spcAft>
                <a:spcPts val="0"/>
              </a:spcAft>
            </a:pPr>
            <a:r>
              <a:rPr lang="vi-VN" sz="2200" dirty="0">
                <a:latin typeface="Cambria" pitchFamily="18" charset="0"/>
                <a:ea typeface="Cambria" pitchFamily="18" charset="0"/>
                <a:cs typeface="Times New Roman"/>
              </a:rPr>
              <a:t>- </a:t>
            </a:r>
            <a:r>
              <a:rPr lang="vi-VN" sz="2200" b="1" dirty="0">
                <a:latin typeface="Cambria" pitchFamily="18" charset="0"/>
                <a:ea typeface="Cambria" pitchFamily="18" charset="0"/>
                <a:cs typeface="Times New Roman"/>
              </a:rPr>
              <a:t>Vùng biển và thềm lục địa có khí hậu ôn hoà hơn trong đất liền.</a:t>
            </a:r>
          </a:p>
          <a:p>
            <a:pPr algn="just">
              <a:lnSpc>
                <a:spcPct val="115000"/>
              </a:lnSpc>
              <a:spcBef>
                <a:spcPts val="600"/>
              </a:spcBef>
              <a:spcAft>
                <a:spcPts val="0"/>
              </a:spcAft>
            </a:pPr>
            <a:r>
              <a:rPr lang="vi-VN" sz="2200" b="1" dirty="0">
                <a:latin typeface="Cambria" pitchFamily="18" charset="0"/>
                <a:ea typeface="Cambria" pitchFamily="18" charset="0"/>
                <a:cs typeface="Times New Roman"/>
              </a:rPr>
              <a:t>- Vùng đồng bằng ven biển có khí hậu nhiệt đới ẩm gió mùa.</a:t>
            </a:r>
          </a:p>
          <a:p>
            <a:pPr algn="just">
              <a:lnSpc>
                <a:spcPct val="115000"/>
              </a:lnSpc>
              <a:spcBef>
                <a:spcPts val="600"/>
              </a:spcBef>
              <a:spcAft>
                <a:spcPts val="0"/>
              </a:spcAft>
            </a:pPr>
            <a:r>
              <a:rPr lang="vi-VN" sz="2200" b="1" dirty="0">
                <a:latin typeface="Cambria" pitchFamily="18" charset="0"/>
                <a:ea typeface="Cambria" pitchFamily="18" charset="0"/>
                <a:cs typeface="Times New Roman"/>
              </a:rPr>
              <a:t>- Vùng đồi núi phía tây khí hậu phân hóa phức tạp do tác động của gió mùa và hướng của các dãy núi.</a:t>
            </a: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theo</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chiều</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đông</a:t>
            </a:r>
            <a:r>
              <a:rPr lang="en-US" sz="2400" b="1" dirty="0">
                <a:solidFill>
                  <a:srgbClr val="CC0000"/>
                </a:solidFill>
                <a:latin typeface="Times New Roman" pitchFamily="18" charset="0"/>
                <a:cs typeface="Times New Roman" pitchFamily="18" charset="0"/>
              </a:rPr>
              <a:t> – </a:t>
            </a:r>
            <a:r>
              <a:rPr lang="en-US" sz="2400" b="1" dirty="0" err="1">
                <a:solidFill>
                  <a:srgbClr val="CC0000"/>
                </a:solidFill>
                <a:latin typeface="Times New Roman" pitchFamily="18" charset="0"/>
                <a:cs typeface="Times New Roman" pitchFamily="18" charset="0"/>
              </a:rPr>
              <a:t>tây</a:t>
            </a:r>
            <a:r>
              <a:rPr lang="en-US" sz="2400" b="1" dirty="0">
                <a:solidFill>
                  <a:srgbClr val="CC0000"/>
                </a:solidFill>
                <a:latin typeface="Times New Roman" pitchFamily="18" charset="0"/>
                <a:cs typeface="Times New Roman" pitchFamily="18" charset="0"/>
              </a:rPr>
              <a:t> </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09486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685800" y="14097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0000"/>
                </a:solidFill>
                <a:effectLst>
                  <a:outerShdw blurRad="38100" dist="38100" dir="2700000" algn="tl">
                    <a:srgbClr val="000000">
                      <a:alpha val="43137"/>
                    </a:srgbClr>
                  </a:outerShdw>
                </a:effectLst>
                <a:latin typeface="Cambria" pitchFamily="18" charset="0"/>
              </a:rPr>
              <a:t>BÀI 4. ĐẶC ĐIỂM KHÍ HẬU</a:t>
            </a:r>
          </a:p>
          <a:p>
            <a:r>
              <a:rPr lang="en-US" sz="24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KHÍ HẬU NHIỆT ĐỚI ẨM GIÓ MÙA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5" name="Title 1"/>
          <p:cNvSpPr txBox="1">
            <a:spLocks/>
          </p:cNvSpPr>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SỰ PHÂN HÓA ĐA DẠNG CỦA KHÍ HẬU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6" name="Title 1"/>
          <p:cNvSpPr txBox="1">
            <a:spLocks/>
          </p:cNvSpPr>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21" name="Title 1"/>
          <p:cNvSpPr txBox="1">
            <a:spLocks/>
          </p:cNvSpPr>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itle 1"/>
          <p:cNvSpPr txBox="1">
            <a:spLocks/>
          </p:cNvSpPr>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a:solidFill>
                  <a:schemeClr val="bg1"/>
                </a:solidFill>
                <a:effectLst>
                  <a:outerShdw blurRad="38100" dist="38100" dir="2700000" algn="tl">
                    <a:srgbClr val="000000">
                      <a:alpha val="43137"/>
                    </a:srgbClr>
                  </a:outerShdw>
                </a:effectLst>
                <a:latin typeface="Cambria" pitchFamily="18" charset="0"/>
              </a:rPr>
              <a:t>3</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142754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5</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590799"/>
            <a:ext cx="6792509" cy="2438401"/>
          </a:xfrm>
          <a:prstGeom prst="wedgeRoundRectCallout">
            <a:avLst>
              <a:gd name="adj1" fmla="val 46681"/>
              <a:gd name="adj2" fmla="val 77957"/>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3089299"/>
            <a:ext cx="6553198" cy="1330301"/>
          </a:xfrm>
          <a:prstGeom prst="rect">
            <a:avLst/>
          </a:prstGeom>
        </p:spPr>
        <p:txBody>
          <a:bodyPr wrap="square">
            <a:spAutoFit/>
          </a:bodyPr>
          <a:lstStyle/>
          <a:p>
            <a:pPr algn="just">
              <a:lnSpc>
                <a:spcPct val="115000"/>
              </a:lnSpc>
              <a:spcBef>
                <a:spcPts val="600"/>
              </a:spcBef>
              <a:spcAft>
                <a:spcPts val="0"/>
              </a:spcAft>
            </a:pPr>
            <a:r>
              <a:rPr lang="en-US" sz="2400" b="1" dirty="0">
                <a:latin typeface="Cambria" pitchFamily="18" charset="0"/>
                <a:ea typeface="Cambria" pitchFamily="18" charset="0"/>
                <a:cs typeface="Times New Roman"/>
              </a:rPr>
              <a:t>K</a:t>
            </a:r>
            <a:r>
              <a:rPr lang="vi-VN" sz="2400" b="1" dirty="0">
                <a:latin typeface="Cambria" pitchFamily="18" charset="0"/>
                <a:ea typeface="Cambria" pitchFamily="18" charset="0"/>
                <a:cs typeface="Times New Roman"/>
              </a:rPr>
              <a:t>hí hậu </a:t>
            </a:r>
            <a:r>
              <a:rPr lang="en-US" sz="2400" b="1" dirty="0" err="1">
                <a:latin typeface="Cambria" pitchFamily="18" charset="0"/>
                <a:ea typeface="Cambria" pitchFamily="18" charset="0"/>
                <a:cs typeface="Times New Roman"/>
              </a:rPr>
              <a:t>nước</a:t>
            </a:r>
            <a:r>
              <a:rPr lang="en-US" sz="2400" b="1" dirty="0">
                <a:latin typeface="Cambria" pitchFamily="18" charset="0"/>
                <a:ea typeface="Cambria" pitchFamily="18" charset="0"/>
                <a:cs typeface="Times New Roman"/>
              </a:rPr>
              <a:t> ta</a:t>
            </a:r>
            <a:r>
              <a:rPr lang="vi-VN" sz="2400" b="1" dirty="0">
                <a:latin typeface="Cambria" pitchFamily="18" charset="0"/>
                <a:ea typeface="Cambria" pitchFamily="18" charset="0"/>
                <a:cs typeface="Times New Roman"/>
              </a:rPr>
              <a:t> phân hóa thảnh 3 đai cao gồm: nhiệt đới gió mùa; cận nhiệt đới gió mùa trên núi và ôn đới gió mùa trên núi.</a:t>
            </a:r>
            <a:endParaRPr lang="en-US" sz="2400" b="1" dirty="0">
              <a:latin typeface="Cambria" pitchFamily="18" charset="0"/>
              <a:ea typeface="Cambria" pitchFamily="18" charset="0"/>
              <a:cs typeface="Times New Roman"/>
            </a:endParaRP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c.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theo</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độ</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cao</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876680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5</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446490" y="1174790"/>
            <a:ext cx="6259110" cy="2862322"/>
          </a:xfrm>
          <a:prstGeom prst="rect">
            <a:avLst/>
          </a:prstGeom>
        </p:spPr>
        <p:txBody>
          <a:bodyPr wrap="square">
            <a:spAutoFit/>
          </a:bodyPr>
          <a:lstStyle/>
          <a:p>
            <a:pPr algn="just"/>
            <a:r>
              <a:rPr lang="de-DE" sz="2000" dirty="0">
                <a:solidFill>
                  <a:srgbClr val="0D30DD"/>
                </a:solidFill>
                <a:latin typeface="Times New Roman"/>
                <a:ea typeface="Times New Roman"/>
              </a:rPr>
              <a:t>Hiện tượng gió vượt đèo được gọi là Phơn (foehn). Từ bên kia sườn núi gió thổi lên, càng lên cao không khí càng bị bị lạnh dần đi rồi ngưng kết tạo thành mây cho mưa ở sườn đón gió, đồng thời thu thêm nhiệt do ngưng kết toả ra. Sau khi vượt qua đỉnh gió thổi xuống bên này núi, nhiệt độ của nó tăng dần lên do quá trình không khí bị nén đoạn nhiệt, vì vậy đến chân núi bên này không khí trở nên khô và nóng hơn. Hiện tượng này gọi là “Hiệu ứng phơn”. Đỉnh núi càng cao chênh lệch nhiệt độ càng lớn.</a:t>
            </a:r>
            <a:endParaRPr lang="en-US" sz="1900" dirty="0">
              <a:solidFill>
                <a:srgbClr val="0D30DD"/>
              </a:solidFill>
              <a:latin typeface="Cambria" panose="02040503050406030204" pitchFamily="18" charset="0"/>
              <a:ea typeface="Cambria" panose="02040503050406030204" pitchFamily="18" charset="0"/>
            </a:endParaRPr>
          </a:p>
        </p:txBody>
      </p:sp>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4131308"/>
            <a:ext cx="6019800" cy="24218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6146"/>
                                        </p:tgtEl>
                                        <p:attrNameLst>
                                          <p:attrName>style.visibility</p:attrName>
                                        </p:attrNameLst>
                                      </p:cBhvr>
                                      <p:to>
                                        <p:strVal val="visible"/>
                                      </p:to>
                                    </p:set>
                                    <p:animEffect transition="in" filter="randombar(horizontal)">
                                      <p:cBhvr>
                                        <p:cTn id="24"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43238" y="1905000"/>
            <a:ext cx="7239001" cy="1061829"/>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Dựa vào bảng 4.1, nhận xét sự khác nhau về chế độ nhiệt (nhiệt độ trung bình năm, nhiệt độ trung bình tháng nóng nhất và tháng lạnh nhất; biên độ nhiệt năm) giữa Lạng Sơn và Cà Mau.</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2034137"/>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86000" y="3124200"/>
            <a:ext cx="4828164" cy="3429000"/>
          </a:xfrm>
          <a:prstGeom prst="rect">
            <a:avLst/>
          </a:prstGeom>
          <a:noFill/>
          <a:ln>
            <a:solidFill>
              <a:srgbClr val="FF0000"/>
            </a:solidFill>
          </a:ln>
        </p:spPr>
      </p:pic>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grpSp>
        <p:nvGrpSpPr>
          <p:cNvPr id="23" name="Group 22"/>
          <p:cNvGrpSpPr/>
          <p:nvPr/>
        </p:nvGrpSpPr>
        <p:grpSpPr>
          <a:xfrm>
            <a:off x="255446" y="1903104"/>
            <a:ext cx="874135" cy="867811"/>
            <a:chOff x="328593" y="3259179"/>
            <a:chExt cx="1256547" cy="1465221"/>
          </a:xfrm>
        </p:grpSpPr>
        <p:pic>
          <p:nvPicPr>
            <p:cNvPr id="24" name="Picture 4"/>
            <p:cNvPicPr>
              <a:picLocks noChangeAspect="1" noChangeArrowheads="1"/>
            </p:cNvPicPr>
            <p:nvPr/>
          </p:nvPicPr>
          <p:blipFill>
            <a:blip r:embed="rId5">
              <a:extLst>
                <a:ext uri="{BEBA8EAE-BF5A-486C-A8C5-ECC9F3942E4B}">
                  <a14:imgProps xmlns:a14="http://schemas.microsoft.com/office/drawing/2010/main">
                    <a14:imgLayer r:embed="rId6">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143000" y="1998851"/>
            <a:ext cx="7644799" cy="4478149"/>
          </a:xfrm>
          <a:prstGeom prst="rect">
            <a:avLst/>
          </a:prstGeom>
          <a:solidFill>
            <a:srgbClr val="FFCCFF"/>
          </a:solidFill>
          <a:ln w="12700">
            <a:solidFill>
              <a:srgbClr val="0070C0"/>
            </a:solidFill>
          </a:ln>
        </p:spPr>
        <p:txBody>
          <a:bodyPr wrap="square">
            <a:spAutoFit/>
          </a:bodyPr>
          <a:lstStyle/>
          <a:p>
            <a:pPr algn="just"/>
            <a:r>
              <a:rPr lang="en-US" sz="1900" b="1" dirty="0">
                <a:latin typeface="Cambria" panose="02040503050406030204" pitchFamily="18" charset="0"/>
                <a:ea typeface="Cambria" panose="02040503050406030204" pitchFamily="18" charset="0"/>
              </a:rPr>
              <a:t>- </a:t>
            </a:r>
            <a:r>
              <a:rPr lang="vi-VN" sz="1900" b="1" dirty="0">
                <a:latin typeface="Cambria" panose="02040503050406030204" pitchFamily="18" charset="0"/>
                <a:ea typeface="Cambria" panose="02040503050406030204" pitchFamily="18" charset="0"/>
              </a:rPr>
              <a:t>Nhận xét: </a:t>
            </a:r>
            <a:r>
              <a:rPr lang="vi-VN" sz="1900" dirty="0">
                <a:latin typeface="Cambria" panose="02040503050406030204" pitchFamily="18" charset="0"/>
                <a:ea typeface="Cambria" panose="02040503050406030204" pitchFamily="18" charset="0"/>
              </a:rPr>
              <a:t>Nhìn vào bảng số liệu ta thấy, giữa Lạng Sơn và Cà Mau có sự khác biệt lớn về nhiệt độ:</a:t>
            </a:r>
            <a:endParaRPr lang="en-US" sz="1900" dirty="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algn="just"/>
            <a:endParaRPr lang="en-US" sz="1900" b="1" dirty="0">
              <a:latin typeface="Cambria" panose="02040503050406030204" pitchFamily="18" charset="0"/>
              <a:ea typeface="Cambria" panose="02040503050406030204" pitchFamily="18" charset="0"/>
            </a:endParaRPr>
          </a:p>
          <a:p>
            <a:pPr algn="just"/>
            <a:r>
              <a:rPr lang="en-US" sz="1900" b="1" dirty="0">
                <a:latin typeface="Cambria" panose="02040503050406030204" pitchFamily="18" charset="0"/>
                <a:ea typeface="Cambria" panose="02040503050406030204" pitchFamily="18" charset="0"/>
              </a:rPr>
              <a:t> </a:t>
            </a:r>
            <a:r>
              <a:rPr lang="vi-VN" sz="1900" b="1" dirty="0">
                <a:latin typeface="Cambria" panose="02040503050406030204" pitchFamily="18" charset="0"/>
                <a:ea typeface="Cambria" panose="02040503050406030204" pitchFamily="18" charset="0"/>
              </a:rPr>
              <a:t>- Giải thích:</a:t>
            </a:r>
          </a:p>
          <a:p>
            <a:pPr algn="just"/>
            <a:r>
              <a:rPr lang="vi-VN" sz="1900" dirty="0">
                <a:latin typeface="Cambria" panose="02040503050406030204" pitchFamily="18" charset="0"/>
                <a:ea typeface="Cambria" panose="02040503050406030204" pitchFamily="18" charset="0"/>
              </a:rPr>
              <a:t>+ Nhiệt độ trung bình năm tăng dần từ Bắc vào Nam vì càng về phía Nam góc nhập xạ càng lớn, lượng nhiệt nhận được càng nhiều.</a:t>
            </a:r>
          </a:p>
          <a:p>
            <a:pPr algn="just"/>
            <a:r>
              <a:rPr lang="vi-VN" sz="1900" dirty="0">
                <a:latin typeface="Cambria" panose="02040503050406030204" pitchFamily="18" charset="0"/>
                <a:ea typeface="Cambria" panose="02040503050406030204" pitchFamily="18" charset="0"/>
              </a:rPr>
              <a:t> + Tháng I, chênh lệch nhiệt độ giữa 2 miền Bắc - Nam rõ rệt do miền Bắc chịu ảnh hưởng của gió mùa Đông Bắc lạnh, nhiệt độ giảm sâu; miền Nam nóng quanh năm.</a:t>
            </a:r>
          </a:p>
        </p:txBody>
      </p:sp>
      <p:graphicFrame>
        <p:nvGraphicFramePr>
          <p:cNvPr id="2" name="Table 1"/>
          <p:cNvGraphicFramePr>
            <a:graphicFrameLocks noGrp="1"/>
          </p:cNvGraphicFramePr>
          <p:nvPr>
            <p:extLst>
              <p:ext uri="{D42A27DB-BD31-4B8C-83A1-F6EECF244321}">
                <p14:modId xmlns:p14="http://schemas.microsoft.com/office/powerpoint/2010/main" val="2365942884"/>
              </p:ext>
            </p:extLst>
          </p:nvPr>
        </p:nvGraphicFramePr>
        <p:xfrm>
          <a:off x="1219200" y="2732916"/>
          <a:ext cx="7467600" cy="1854200"/>
        </p:xfrm>
        <a:graphic>
          <a:graphicData uri="http://schemas.openxmlformats.org/drawingml/2006/table">
            <a:tbl>
              <a:tblPr firstRow="1" bandRow="1">
                <a:tableStyleId>{5C22544A-7EE6-4342-B048-85BDC9FD1C3A}</a:tableStyleId>
              </a:tblPr>
              <a:tblGrid>
                <a:gridCol w="35814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tblGrid>
              <a:tr h="370840">
                <a:tc>
                  <a:txBody>
                    <a:bodyPr/>
                    <a:lstStyle/>
                    <a:p>
                      <a:pPr indent="215900" algn="just">
                        <a:lnSpc>
                          <a:spcPct val="115000"/>
                        </a:lnSpc>
                        <a:spcBef>
                          <a:spcPts val="600"/>
                        </a:spcBef>
                        <a:spcAft>
                          <a:spcPts val="0"/>
                        </a:spcAft>
                      </a:pPr>
                      <a:r>
                        <a:rPr lang="en-US" sz="1600" b="1" dirty="0">
                          <a:effectLst/>
                          <a:latin typeface="Cambria" pitchFamily="18" charset="0"/>
                          <a:ea typeface="Cambria" pitchFamily="18" charset="0"/>
                          <a:cs typeface="Times New Roman"/>
                        </a:rPr>
                        <a:t> </a:t>
                      </a:r>
                      <a:r>
                        <a:rPr lang="vi-VN" sz="1600" b="1" dirty="0">
                          <a:effectLst/>
                          <a:latin typeface="Cambria" pitchFamily="18" charset="0"/>
                          <a:ea typeface="Cambria" pitchFamily="18" charset="0"/>
                          <a:cs typeface="Times New Roman"/>
                        </a:rPr>
                        <a:t>Trạm khí tượng</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b="1">
                          <a:effectLst/>
                          <a:latin typeface="Cambria" pitchFamily="18" charset="0"/>
                          <a:ea typeface="Cambria" pitchFamily="18" charset="0"/>
                          <a:cs typeface="Times New Roman"/>
                        </a:rPr>
                        <a:t>Lạng Sơn</a:t>
                      </a:r>
                      <a:endParaRPr lang="en-US" sz="160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b="1">
                          <a:effectLst/>
                          <a:latin typeface="Cambria" pitchFamily="18" charset="0"/>
                          <a:ea typeface="Cambria" pitchFamily="18" charset="0"/>
                          <a:cs typeface="Times New Roman"/>
                        </a:rPr>
                        <a:t>Cà Mau</a:t>
                      </a:r>
                      <a:endParaRPr lang="en-US" sz="160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năm</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21,5</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27,5</a:t>
                      </a:r>
                      <a:r>
                        <a:rPr lang="en-US" sz="1600" baseline="30000">
                          <a:effectLst/>
                          <a:latin typeface="Cambria" pitchFamily="18" charset="0"/>
                          <a:ea typeface="Cambria" pitchFamily="18" charset="0"/>
                          <a:cs typeface="Times New Roman"/>
                        </a:rPr>
                        <a:t>0</a:t>
                      </a:r>
                      <a:r>
                        <a:rPr lang="en-US" sz="160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nóng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nhất</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27,2</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7)</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28,8</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lạnh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nhất</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13,4</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26,2</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Biên độ nhiệt năm</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13,8</a:t>
                      </a:r>
                      <a:r>
                        <a:rPr lang="en-US" sz="1600" baseline="30000">
                          <a:effectLst/>
                          <a:latin typeface="Cambria" pitchFamily="18" charset="0"/>
                          <a:ea typeface="Cambria" pitchFamily="18" charset="0"/>
                          <a:cs typeface="Times New Roman"/>
                        </a:rPr>
                        <a:t>0</a:t>
                      </a:r>
                      <a:r>
                        <a:rPr lang="en-US" sz="160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2,6</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5" dur="500"/>
                                        <p:tgtEl>
                                          <p:spTgt spid="2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7">
                                            <p:txEl>
                                              <p:pRg st="8" end="8"/>
                                            </p:txEl>
                                          </p:spTgt>
                                        </p:tgtEl>
                                        <p:attrNameLst>
                                          <p:attrName>style.visibility</p:attrName>
                                        </p:attrNameLst>
                                      </p:cBhvr>
                                      <p:to>
                                        <p:strVal val="visible"/>
                                      </p:to>
                                    </p:set>
                                    <p:animEffect transition="in" filter="randombar(horizontal)">
                                      <p:cBhvr>
                                        <p:cTn id="25" dur="500"/>
                                        <p:tgtEl>
                                          <p:spTgt spid="27">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7">
                                            <p:txEl>
                                              <p:pRg st="9" end="9"/>
                                            </p:txEl>
                                          </p:spTgt>
                                        </p:tgtEl>
                                        <p:attrNameLst>
                                          <p:attrName>style.visibility</p:attrName>
                                        </p:attrNameLst>
                                      </p:cBhvr>
                                      <p:to>
                                        <p:strVal val="visible"/>
                                      </p:to>
                                    </p:set>
                                    <p:animEffect transition="in" filter="randombar(horizontal)">
                                      <p:cBhvr>
                                        <p:cTn id="30" dur="500"/>
                                        <p:tgtEl>
                                          <p:spTgt spid="27">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7">
                                            <p:txEl>
                                              <p:pRg st="10" end="10"/>
                                            </p:txEl>
                                          </p:spTgt>
                                        </p:tgtEl>
                                        <p:attrNameLst>
                                          <p:attrName>style.visibility</p:attrName>
                                        </p:attrNameLst>
                                      </p:cBhvr>
                                      <p:to>
                                        <p:strVal val="visible"/>
                                      </p:to>
                                    </p:set>
                                    <p:animEffect transition="in" filter="randombar(horizontal)">
                                      <p:cBhvr>
                                        <p:cTn id="35" dur="500"/>
                                        <p:tgtEl>
                                          <p:spTgt spid="2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286422" y="2135832"/>
            <a:ext cx="7400378" cy="461665"/>
          </a:xfrm>
          <a:prstGeom prst="rect">
            <a:avLst/>
          </a:prstGeom>
          <a:solidFill>
            <a:srgbClr val="BCFCD4"/>
          </a:solidFill>
          <a:ln w="12700">
            <a:solidFill>
              <a:srgbClr val="009900"/>
            </a:solidFill>
          </a:ln>
        </p:spPr>
        <p:txBody>
          <a:bodyPr wrap="square">
            <a:spAutoFit/>
          </a:bodyPr>
          <a:lstStyle/>
          <a:p>
            <a:pPr algn="just"/>
            <a:r>
              <a:rPr lang="en-US" sz="2400" i="1" dirty="0">
                <a:solidFill>
                  <a:srgbClr val="FF0000"/>
                </a:solidFill>
                <a:latin typeface="Cambria" panose="02040503050406030204" pitchFamily="18" charset="0"/>
                <a:ea typeface="Cambria" panose="02040503050406030204" pitchFamily="18" charset="0"/>
              </a:rPr>
              <a:t>T</a:t>
            </a:r>
            <a:r>
              <a:rPr lang="vi-VN" sz="2400" i="1" dirty="0">
                <a:solidFill>
                  <a:srgbClr val="FF0000"/>
                </a:solidFill>
                <a:latin typeface="Cambria" panose="02040503050406030204" pitchFamily="18" charset="0"/>
                <a:ea typeface="Cambria" panose="02040503050406030204" pitchFamily="18" charset="0"/>
              </a:rPr>
              <a:t>ìm hiểu và cho biết đặc điểm khí hậu ở địa phương em</a:t>
            </a:r>
            <a:r>
              <a:rPr lang="vi-VN" sz="1750" i="1" dirty="0">
                <a:solidFill>
                  <a:srgbClr val="FF0000"/>
                </a:solidFill>
                <a:latin typeface="Cambria" panose="02040503050406030204" pitchFamily="18" charset="0"/>
                <a:ea typeface="Cambria" panose="02040503050406030204" pitchFamily="18" charset="0"/>
              </a:rPr>
              <a:t>.</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199"/>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323996" y="3962400"/>
            <a:ext cx="884052" cy="1008021"/>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286422" y="2819400"/>
            <a:ext cx="7400378" cy="3656963"/>
          </a:xfrm>
          <a:prstGeom prst="rect">
            <a:avLst/>
          </a:prstGeom>
          <a:solidFill>
            <a:srgbClr val="FFCCFF"/>
          </a:solidFill>
          <a:ln w="12700">
            <a:solidFill>
              <a:srgbClr val="0070C0"/>
            </a:solidFill>
          </a:ln>
        </p:spPr>
        <p:txBody>
          <a:bodyPr wrap="square">
            <a:spAutoFit/>
          </a:bodyPr>
          <a:lstStyle/>
          <a:p>
            <a:pPr algn="ctr">
              <a:lnSpc>
                <a:spcPct val="115000"/>
              </a:lnSpc>
              <a:spcBef>
                <a:spcPts val="600"/>
              </a:spcBef>
              <a:spcAft>
                <a:spcPts val="0"/>
              </a:spcAft>
            </a:pPr>
            <a:r>
              <a:rPr lang="en-US" sz="1900" b="1" dirty="0">
                <a:solidFill>
                  <a:srgbClr val="0D30DD"/>
                </a:solidFill>
                <a:latin typeface="Cambria" pitchFamily="18" charset="0"/>
                <a:ea typeface="Cambria" pitchFamily="18" charset="0"/>
                <a:cs typeface="Times New Roman"/>
              </a:rPr>
              <a:t>VÍ DỤ: KHÍ HẬU Ở TPHCM</a:t>
            </a:r>
          </a:p>
          <a:p>
            <a:pPr algn="just">
              <a:lnSpc>
                <a:spcPct val="115000"/>
              </a:lnSpc>
              <a:spcBef>
                <a:spcPts val="600"/>
              </a:spcBef>
              <a:spcAft>
                <a:spcPts val="0"/>
              </a:spcAft>
            </a:pPr>
            <a:r>
              <a:rPr lang="vi-VN"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Nằm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trong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vùng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gió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cận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xích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đạo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thành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phố</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Hồ</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Chí</a:t>
            </a:r>
            <a:r>
              <a:rPr lang="en-US" sz="1900" dirty="0">
                <a:latin typeface="Cambria" pitchFamily="18" charset="0"/>
                <a:ea typeface="Cambria" pitchFamily="18" charset="0"/>
                <a:cs typeface="Times New Roman"/>
              </a:rPr>
              <a:t> Minh </a:t>
            </a:r>
            <a:r>
              <a:rPr lang="en-US" sz="1900" dirty="0" err="1">
                <a:latin typeface="Cambria" pitchFamily="18" charset="0"/>
                <a:ea typeface="Cambria" pitchFamily="18" charset="0"/>
                <a:cs typeface="Times New Roman"/>
              </a:rPr>
              <a:t>cũng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như</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nhiều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tỉnh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thành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khác</a:t>
            </a:r>
            <a:r>
              <a:rPr lang="en-US" sz="1900" dirty="0">
                <a:latin typeface="Cambria" pitchFamily="18" charset="0"/>
                <a:ea typeface="Cambria" pitchFamily="18" charset="0"/>
                <a:cs typeface="Times New Roman"/>
              </a:rPr>
              <a:t> ở Nam </a:t>
            </a:r>
            <a:r>
              <a:rPr lang="en-US" sz="1900" dirty="0" err="1">
                <a:latin typeface="Cambria" pitchFamily="18" charset="0"/>
                <a:ea typeface="Cambria" pitchFamily="18" charset="0"/>
                <a:cs typeface="Times New Roman"/>
              </a:rPr>
              <a:t>Bộ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đủ</a:t>
            </a:r>
            <a:r>
              <a:rPr lang="en-US" sz="1900" dirty="0">
                <a:latin typeface="Cambria" pitchFamily="18" charset="0"/>
                <a:ea typeface="Cambria" pitchFamily="18" charset="0"/>
                <a:cs typeface="Times New Roman"/>
              </a:rPr>
              <a:t> 4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xuân</a:t>
            </a:r>
            <a:r>
              <a:rPr lang="en-US"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hạ</a:t>
            </a:r>
            <a:r>
              <a:rPr lang="en-US"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thu</a:t>
            </a:r>
            <a:r>
              <a:rPr lang="en-US"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như</a:t>
            </a:r>
            <a:r>
              <a:rPr lang="en-US" sz="1900" dirty="0">
                <a:latin typeface="Cambria" pitchFamily="18" charset="0"/>
                <a:ea typeface="Cambria" pitchFamily="18" charset="0"/>
                <a:cs typeface="Times New Roman"/>
              </a:rPr>
              <a:t> ở </a:t>
            </a:r>
            <a:r>
              <a:rPr lang="en-US" sz="1900" dirty="0" err="1">
                <a:latin typeface="Cambria" pitchFamily="18" charset="0"/>
                <a:ea typeface="Cambria" pitchFamily="18" charset="0"/>
                <a:cs typeface="Times New Roman"/>
              </a:rPr>
              <a:t>miền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Bắc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chỉ</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2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rõ</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a:t>
            </a:r>
          </a:p>
          <a:p>
            <a:pPr algn="just">
              <a:lnSpc>
                <a:spcPct val="115000"/>
              </a:lnSpc>
              <a:spcBef>
                <a:spcPts val="600"/>
              </a:spcBef>
              <a:spcAft>
                <a:spcPts val="0"/>
              </a:spcAft>
            </a:pPr>
            <a:r>
              <a:rPr lang="vi-VN"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diễn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5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11 </a:t>
            </a:r>
            <a:r>
              <a:rPr lang="en-US" sz="1900" dirty="0" err="1">
                <a:latin typeface="Cambria" pitchFamily="18" charset="0"/>
                <a:ea typeface="Cambria" pitchFamily="18" charset="0"/>
                <a:cs typeface="Times New Roman"/>
              </a:rPr>
              <a:t>với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lượng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quân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hàng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1.979 mm. </a:t>
            </a:r>
            <a:r>
              <a:rPr lang="en-US" sz="1900" dirty="0" err="1">
                <a:latin typeface="Cambria" pitchFamily="18" charset="0"/>
                <a:ea typeface="Cambria" pitchFamily="18" charset="0"/>
                <a:cs typeface="Times New Roman"/>
              </a:rPr>
              <a:t>Vào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này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hậu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nóng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ẩm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nhiều</a:t>
            </a:r>
            <a:endParaRPr lang="en-US" sz="1900" dirty="0">
              <a:latin typeface="Cambria" pitchFamily="18" charset="0"/>
              <a:ea typeface="Cambria" pitchFamily="18" charset="0"/>
              <a:cs typeface="Times New Roman"/>
            </a:endParaRPr>
          </a:p>
          <a:p>
            <a:pPr algn="just">
              <a:lnSpc>
                <a:spcPct val="115000"/>
              </a:lnSpc>
              <a:spcBef>
                <a:spcPts val="600"/>
              </a:spcBef>
              <a:spcAft>
                <a:spcPts val="0"/>
              </a:spcAft>
            </a:pPr>
            <a:r>
              <a:rPr lang="vi-VN"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diễn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12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4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sau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trung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hàng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27,55°C </a:t>
            </a:r>
            <a:r>
              <a:rPr lang="en-US" sz="1900" dirty="0" err="1">
                <a:latin typeface="Cambria" pitchFamily="18" charset="0"/>
                <a:ea typeface="Cambria" pitchFamily="18" charset="0"/>
                <a:cs typeface="Times New Roman"/>
              </a:rPr>
              <a:t>khí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hậu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ít</a:t>
            </a:r>
            <a:r>
              <a:rPr lang="en-US" sz="1900" dirty="0">
                <a:latin typeface="Cambria" pitchFamily="18" charset="0"/>
                <a:ea typeface="Cambria" pitchFamily="18" charset="0"/>
                <a:cs typeface="Times New Roman"/>
              </a:rPr>
              <a:t>.</a:t>
            </a:r>
          </a:p>
        </p:txBody>
      </p:sp>
    </p:spTree>
    <p:extLst>
      <p:ext uri="{BB962C8B-B14F-4D97-AF65-F5344CB8AC3E}">
        <p14:creationId xmlns:p14="http://schemas.microsoft.com/office/powerpoint/2010/main" val="3181743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23" dur="500"/>
                                        <p:tgtEl>
                                          <p:spTgt spid="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8" dur="500"/>
                                        <p:tgtEl>
                                          <p:spTgt spid="2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33" dur="500"/>
                                        <p:tgtEl>
                                          <p:spTgt spid="27">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8"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bảng</a:t>
            </a:r>
            <a:r>
              <a:rPr lang="en-US" sz="2100" i="1" dirty="0">
                <a:solidFill>
                  <a:srgbClr val="FF0000"/>
                </a:solidFill>
                <a:latin typeface="Cambria" panose="02040503050406030204" pitchFamily="18" charset="0"/>
                <a:ea typeface="Cambria" panose="02040503050406030204" pitchFamily="18" charset="0"/>
              </a:rPr>
              <a:t> 4.1, </a:t>
            </a:r>
            <a:r>
              <a:rPr lang="en-US" sz="2100" i="1" dirty="0" err="1">
                <a:solidFill>
                  <a:srgbClr val="FF0000"/>
                </a:solidFill>
                <a:latin typeface="Cambria" panose="02040503050406030204" pitchFamily="18" charset="0"/>
                <a:ea typeface="Cambria" panose="02040503050406030204" pitchFamily="18" charset="0"/>
              </a:rPr>
              <a:t>bản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đồ</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kênh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chữ</a:t>
            </a:r>
            <a:r>
              <a:rPr lang="en-US" sz="2100" i="1" dirty="0">
                <a:solidFill>
                  <a:srgbClr val="FF0000"/>
                </a:solidFill>
                <a:latin typeface="Cambria" panose="02040503050406030204" pitchFamily="18" charset="0"/>
                <a:ea typeface="Cambria" panose="02040503050406030204" pitchFamily="18" charset="0"/>
              </a:rPr>
              <a:t> SGK, </a:t>
            </a:r>
            <a:r>
              <a:rPr lang="en-US" sz="2100" i="1" dirty="0" err="1">
                <a:solidFill>
                  <a:srgbClr val="FF0000"/>
                </a:solidFill>
                <a:latin typeface="Cambria" panose="02040503050406030204" pitchFamily="18" charset="0"/>
                <a:ea typeface="Cambria" panose="02040503050406030204" pitchFamily="18" charset="0"/>
              </a:rPr>
              <a:t>hãy</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nhận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xét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về</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nhiệt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độ</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trung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bình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năm</a:t>
            </a:r>
            <a:r>
              <a:rPr lang="en-US" sz="2100" i="1" dirty="0">
                <a:solidFill>
                  <a:srgbClr val="FF0000"/>
                </a:solidFill>
                <a:latin typeface="Cambria" panose="02040503050406030204" pitchFamily="18" charset="0"/>
                <a:ea typeface="Cambria" panose="02040503050406030204" pitchFamily="18" charset="0"/>
              </a:rPr>
              <a:t> ở </a:t>
            </a:r>
            <a:r>
              <a:rPr lang="en-US" sz="2100" i="1" dirty="0" err="1">
                <a:solidFill>
                  <a:srgbClr val="FF0000"/>
                </a:solidFill>
                <a:latin typeface="Cambria" panose="02040503050406030204" pitchFamily="18" charset="0"/>
                <a:ea typeface="Cambria" panose="02040503050406030204" pitchFamily="18" charset="0"/>
              </a:rPr>
              <a:t>nước</a:t>
            </a:r>
            <a:r>
              <a:rPr lang="en-US" sz="2100" i="1" dirty="0">
                <a:solidFill>
                  <a:srgbClr val="FF0000"/>
                </a:solidFill>
                <a:latin typeface="Cambria" panose="02040503050406030204" pitchFamily="18" charset="0"/>
                <a:ea typeface="Cambria" panose="02040503050406030204" pitchFamily="18" charset="0"/>
              </a:rPr>
              <a:t> ta.   </a:t>
            </a:r>
            <a:r>
              <a:rPr lang="en-US" sz="2100" i="1" dirty="0" err="1">
                <a:solidFill>
                  <a:srgbClr val="FF0000"/>
                </a:solidFill>
                <a:latin typeface="Cambria" panose="02040503050406030204" pitchFamily="18" charset="0"/>
                <a:ea typeface="Cambria" panose="02040503050406030204" pitchFamily="18" charset="0"/>
              </a:rPr>
              <a:t>Giải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thích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vì</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nước</a:t>
            </a:r>
            <a:r>
              <a:rPr lang="en-US" sz="2100" i="1" dirty="0">
                <a:solidFill>
                  <a:srgbClr val="FF0000"/>
                </a:solidFill>
                <a:latin typeface="Cambria" panose="02040503050406030204" pitchFamily="18" charset="0"/>
                <a:ea typeface="Cambria" panose="02040503050406030204" pitchFamily="18" charset="0"/>
              </a:rPr>
              <a:t> ta </a:t>
            </a:r>
            <a:r>
              <a:rPr lang="en-US" sz="2100" i="1" dirty="0" err="1">
                <a:solidFill>
                  <a:srgbClr val="FF0000"/>
                </a:solidFill>
                <a:latin typeface="Cambria" panose="02040503050406030204" pitchFamily="18" charset="0"/>
                <a:ea typeface="Cambria" panose="02040503050406030204" pitchFamily="18" charset="0"/>
              </a:rPr>
              <a:t>có</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nhiệt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độ</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cao</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25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98600"/>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100" dirty="0">
                <a:latin typeface="Cambria" pitchFamily="18" charset="0"/>
                <a:ea typeface="Cambria" pitchFamily="18" charset="0"/>
              </a:rPr>
              <a:t>- </a:t>
            </a:r>
            <a:r>
              <a:rPr lang="nl-NL" sz="2100" dirty="0">
                <a:latin typeface="Cambria" pitchFamily="18" charset="0"/>
                <a:ea typeface="Cambria" pitchFamily="18" charset="0"/>
              </a:rPr>
              <a:t>Nhiệt độ trung bình năm trên 20</a:t>
            </a:r>
            <a:r>
              <a:rPr lang="nl-NL" sz="2100" baseline="30000" dirty="0">
                <a:latin typeface="Cambria" pitchFamily="18" charset="0"/>
                <a:ea typeface="Cambria" pitchFamily="18" charset="0"/>
              </a:rPr>
              <a:t>0</a:t>
            </a:r>
            <a:r>
              <a:rPr lang="nl-NL" sz="2100" dirty="0">
                <a:latin typeface="Cambria" pitchFamily="18" charset="0"/>
                <a:ea typeface="Cambria" pitchFamily="18" charset="0"/>
              </a:rPr>
              <a:t>C (trừ vùng núi cao) và tăng dần từ Bắc vào Nam (Lạng Sơn: 21,5</a:t>
            </a:r>
            <a:r>
              <a:rPr lang="nl-NL" sz="2100" baseline="30000" dirty="0">
                <a:latin typeface="Cambria" pitchFamily="18" charset="0"/>
                <a:ea typeface="Cambria" pitchFamily="18" charset="0"/>
              </a:rPr>
              <a:t>0</a:t>
            </a:r>
            <a:r>
              <a:rPr lang="nl-NL" sz="2100" dirty="0">
                <a:latin typeface="Cambria" pitchFamily="18" charset="0"/>
                <a:ea typeface="Cambria" pitchFamily="18" charset="0"/>
              </a:rPr>
              <a:t>C, Cà Mau: 27,5</a:t>
            </a:r>
            <a:r>
              <a:rPr lang="nl-NL" sz="2100" baseline="30000" dirty="0">
                <a:latin typeface="Cambria" pitchFamily="18" charset="0"/>
                <a:ea typeface="Cambria" pitchFamily="18" charset="0"/>
              </a:rPr>
              <a:t>0</a:t>
            </a:r>
            <a:r>
              <a:rPr lang="nl-NL" sz="2100" dirty="0">
                <a:latin typeface="Cambria" pitchFamily="18" charset="0"/>
                <a:ea typeface="Cambria" pitchFamily="18" charset="0"/>
              </a:rPr>
              <a:t>C).</a:t>
            </a:r>
            <a:endParaRPr lang="en-US" sz="2100" dirty="0">
              <a:latin typeface="Cambria" pitchFamily="18" charset="0"/>
              <a:ea typeface="Cambria" pitchFamily="18" charset="0"/>
            </a:endParaRPr>
          </a:p>
          <a:p>
            <a:pPr algn="just">
              <a:spcBef>
                <a:spcPts val="600"/>
              </a:spcBef>
              <a:spcAft>
                <a:spcPts val="0"/>
              </a:spcAft>
            </a:pPr>
            <a:r>
              <a:rPr lang="nl-NL" sz="2100" dirty="0">
                <a:latin typeface="Cambria" pitchFamily="18" charset="0"/>
                <a:ea typeface="Cambria" pitchFamily="18" charset="0"/>
              </a:rPr>
              <a:t>- Nguyên nhân: do nước ta nằm hoàn toàn trong vùng nội chí tuyến.</a:t>
            </a:r>
            <a:endParaRPr lang="en-US" sz="21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Tính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nhiệt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đới</a:t>
            </a:r>
            <a:endParaRPr lang="en-US" sz="2400" b="1" dirty="0">
              <a:solidFill>
                <a:srgbClr val="CC0000"/>
              </a:solidFill>
              <a:latin typeface="Times New Roman" pitchFamily="18" charset="0"/>
              <a:cs typeface="Times New Roman" pitchFamily="18" charset="0"/>
            </a:endParaRPr>
          </a:p>
        </p:txBody>
      </p:sp>
      <p:pic>
        <p:nvPicPr>
          <p:cNvPr id="24" name="Picture 23"/>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7906" y="1311232"/>
            <a:ext cx="3478212" cy="2422567"/>
          </a:xfrm>
          <a:prstGeom prst="rect">
            <a:avLst/>
          </a:prstGeom>
          <a:noFill/>
          <a:ln>
            <a:solidFill>
              <a:srgbClr val="FF0000"/>
            </a:solidFill>
          </a:ln>
        </p:spPr>
      </p:pic>
      <p:pic>
        <p:nvPicPr>
          <p:cNvPr id="2" name="Picture 2"/>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58567" y="3872614"/>
            <a:ext cx="3457551" cy="26919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par>
                                <p:cTn id="21" presetID="14" presetClass="entr" presetSubtype="1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6" dur="500"/>
                                        <p:tgtEl>
                                          <p:spTgt spid="3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1"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biểu</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nhận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xét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về</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số</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giờ</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nắng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cân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bức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xạ</a:t>
            </a:r>
            <a:r>
              <a:rPr lang="en-US" sz="2200" i="1" dirty="0">
                <a:solidFill>
                  <a:srgbClr val="FF0000"/>
                </a:solidFill>
                <a:latin typeface="Cambria" panose="02040503050406030204" pitchFamily="18" charset="0"/>
                <a:ea typeface="Cambria" panose="02040503050406030204" pitchFamily="18" charset="0"/>
              </a:rPr>
              <a:t> ở </a:t>
            </a:r>
            <a:r>
              <a:rPr lang="en-US" sz="2200" i="1" dirty="0" err="1">
                <a:solidFill>
                  <a:srgbClr val="FF0000"/>
                </a:solidFill>
                <a:latin typeface="Cambria" panose="02040503050406030204" pitchFamily="18" charset="0"/>
                <a:ea typeface="Cambria" panose="02040503050406030204" pitchFamily="18" charset="0"/>
              </a:rPr>
              <a:t>nước</a:t>
            </a:r>
            <a:r>
              <a:rPr lang="en-US" sz="2200" i="1" dirty="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25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9" y="4038600"/>
            <a:ext cx="3657601" cy="220060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200" dirty="0">
                <a:latin typeface="Cambria" pitchFamily="18" charset="0"/>
                <a:ea typeface="Cambria" pitchFamily="18" charset="0"/>
              </a:rPr>
              <a:t>- Số giờ nắng nhiều, đạt từ 1400 - 3000 giờ/ năm (Hà Nội là 1585 giờ, Huế là 1970 giờ, TPHCM là 2489 giờ).</a:t>
            </a:r>
          </a:p>
          <a:p>
            <a:pPr algn="just">
              <a:spcBef>
                <a:spcPts val="600"/>
              </a:spcBef>
              <a:spcAft>
                <a:spcPts val="0"/>
              </a:spcAft>
            </a:pPr>
            <a:r>
              <a:rPr lang="nl-NL" sz="2200" dirty="0">
                <a:latin typeface="Cambria" pitchFamily="18" charset="0"/>
                <a:ea typeface="Cambria" pitchFamily="18" charset="0"/>
              </a:rPr>
              <a:t> </a:t>
            </a:r>
            <a:r>
              <a:rPr lang="vi-VN" sz="2200" dirty="0">
                <a:latin typeface="Cambria" pitchFamily="18" charset="0"/>
                <a:ea typeface="Cambria" pitchFamily="18" charset="0"/>
              </a:rPr>
              <a:t>- Cán cân bức xạ từ 70-100 kcal/cm</a:t>
            </a:r>
            <a:r>
              <a:rPr lang="vi-VN" sz="2200" baseline="30000" dirty="0">
                <a:latin typeface="Cambria" pitchFamily="18" charset="0"/>
                <a:ea typeface="Cambria" pitchFamily="18" charset="0"/>
              </a:rPr>
              <a:t>2</a:t>
            </a:r>
            <a:r>
              <a:rPr lang="vi-VN" sz="2200" dirty="0">
                <a:latin typeface="Cambria" pitchFamily="18" charset="0"/>
                <a:ea typeface="Cambria" pitchFamily="18" charset="0"/>
              </a:rPr>
              <a:t>/năm.</a:t>
            </a:r>
            <a:endParaRPr lang="en-US" sz="2200" dirty="0">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Tính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nhiệt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đới</a:t>
            </a:r>
            <a:endParaRPr lang="en-US" sz="24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9"/>
            <a:ext cx="3535054"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11074" y="3953554"/>
            <a:ext cx="3528125" cy="237104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62600" y="6324600"/>
            <a:ext cx="2971800" cy="369332"/>
          </a:xfrm>
          <a:prstGeom prst="rect">
            <a:avLst/>
          </a:prstGeom>
          <a:noFill/>
        </p:spPr>
        <p:txBody>
          <a:bodyPr wrap="square" rtlCol="0">
            <a:spAutoFit/>
          </a:bodyPr>
          <a:lstStyle/>
          <a:p>
            <a:pPr algn="ctr"/>
            <a:r>
              <a:rPr lang="en-US" dirty="0" err="1">
                <a:latin typeface="Cambria" pitchFamily="18" charset="0"/>
                <a:ea typeface="Cambria" pitchFamily="18" charset="0"/>
              </a:rPr>
              <a:t>Buổi</a:t>
            </a:r>
            <a:r>
              <a:rPr lang="en-US" dirty="0">
                <a:latin typeface="Cambria" pitchFamily="18" charset="0"/>
                <a:ea typeface="Cambria" pitchFamily="18" charset="0"/>
              </a:rPr>
              <a:t> </a:t>
            </a:r>
            <a:r>
              <a:rPr lang="en-US" dirty="0" err="1">
                <a:latin typeface="Cambria" pitchFamily="18" charset="0"/>
                <a:ea typeface="Cambria" pitchFamily="18" charset="0"/>
              </a:rPr>
              <a:t>sáng</a:t>
            </a:r>
            <a:r>
              <a:rPr lang="en-US" dirty="0">
                <a:latin typeface="Cambria" pitchFamily="18" charset="0"/>
                <a:ea typeface="Cambria" pitchFamily="18" charset="0"/>
              </a:rPr>
              <a:t> ở </a:t>
            </a:r>
            <a:r>
              <a:rPr lang="en-US" dirty="0" err="1">
                <a:latin typeface="Cambria" pitchFamily="18" charset="0"/>
                <a:ea typeface="Cambria" pitchFamily="18" charset="0"/>
              </a:rPr>
              <a:t>Hà</a:t>
            </a:r>
            <a:r>
              <a:rPr lang="en-US" dirty="0">
                <a:latin typeface="Cambria" pitchFamily="18" charset="0"/>
                <a:ea typeface="Cambria" pitchFamily="18" charset="0"/>
              </a:rPr>
              <a:t> </a:t>
            </a:r>
            <a:r>
              <a:rPr lang="en-US" dirty="0" err="1">
                <a:latin typeface="Cambria" pitchFamily="18" charset="0"/>
                <a:ea typeface="Cambria" pitchFamily="18" charset="0"/>
              </a:rPr>
              <a:t>Nội</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107888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par>
                                <p:cTn id="21" presetID="14" presetClass="entr" presetSubtype="10"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randombar(horizontal)">
                                      <p:cBhvr>
                                        <p:cTn id="23" dur="500"/>
                                        <p:tgtEl>
                                          <p:spTgt spid="307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vi-VN" sz="2400" b="1" dirty="0">
                <a:solidFill>
                  <a:srgbClr val="CC0000"/>
                </a:solidFill>
                <a:latin typeface="Times New Roman" pitchFamily="18" charset="0"/>
                <a:cs typeface="Times New Roman" pitchFamily="18" charset="0"/>
              </a:rPr>
              <a:t>a. Tính chất nhiệt đới</a:t>
            </a: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514601"/>
            <a:ext cx="6792509" cy="2590800"/>
          </a:xfrm>
          <a:prstGeom prst="wedgeRoundRectCallout">
            <a:avLst>
              <a:gd name="adj1" fmla="val 47085"/>
              <a:gd name="adj2" fmla="val 7583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370289" y="2362200"/>
            <a:ext cx="6792509" cy="3262432"/>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a:t>
            </a:r>
            <a:r>
              <a:rPr lang="nl-NL" sz="2800" b="1" dirty="0">
                <a:latin typeface="Cambria" pitchFamily="18" charset="0"/>
                <a:ea typeface="Cambria" pitchFamily="18" charset="0"/>
              </a:rPr>
              <a:t>Nhiệt độ trung bình năm trên 20</a:t>
            </a:r>
            <a:r>
              <a:rPr lang="nl-NL" sz="2800" b="1" baseline="30000" dirty="0">
                <a:latin typeface="Cambria" pitchFamily="18" charset="0"/>
                <a:ea typeface="Cambria" pitchFamily="18" charset="0"/>
              </a:rPr>
              <a:t>0</a:t>
            </a:r>
            <a:r>
              <a:rPr lang="nl-NL" sz="2800" b="1" dirty="0">
                <a:latin typeface="Cambria" pitchFamily="18" charset="0"/>
                <a:ea typeface="Cambria" pitchFamily="18" charset="0"/>
              </a:rPr>
              <a:t>C (trừ vùng núi cao) và tăng dần từ Bắc vào Nam.</a:t>
            </a:r>
            <a:endParaRPr lang="en-US" sz="2800" b="1" dirty="0">
              <a:latin typeface="Cambria" pitchFamily="18" charset="0"/>
              <a:ea typeface="Cambria" pitchFamily="18" charset="0"/>
            </a:endParaRPr>
          </a:p>
          <a:p>
            <a:pPr algn="just">
              <a:spcBef>
                <a:spcPts val="600"/>
              </a:spcBef>
              <a:spcAft>
                <a:spcPts val="0"/>
              </a:spcAft>
            </a:pPr>
            <a:r>
              <a:rPr lang="vi-VN" sz="2800" b="1" dirty="0">
                <a:latin typeface="Cambria" pitchFamily="18" charset="0"/>
                <a:ea typeface="Cambria" pitchFamily="18" charset="0"/>
              </a:rPr>
              <a:t>-</a:t>
            </a:r>
            <a:r>
              <a:rPr lang="nl-NL" sz="2800" b="1" dirty="0">
                <a:latin typeface="Cambria" pitchFamily="18" charset="0"/>
                <a:ea typeface="Cambria" pitchFamily="18" charset="0"/>
              </a:rPr>
              <a:t> Số giờ nắng nhiều, đạt từ 1400 - 3000 giờ/năm.</a:t>
            </a:r>
            <a:endParaRPr lang="en-US" sz="2800" b="1" dirty="0">
              <a:latin typeface="Cambria" pitchFamily="18" charset="0"/>
              <a:ea typeface="Cambria" pitchFamily="18" charset="0"/>
            </a:endParaRPr>
          </a:p>
          <a:p>
            <a:pPr algn="just">
              <a:spcBef>
                <a:spcPts val="600"/>
              </a:spcBef>
              <a:spcAft>
                <a:spcPts val="0"/>
              </a:spcAft>
            </a:pPr>
            <a:r>
              <a:rPr lang="vi-VN" sz="2800" b="1" dirty="0">
                <a:latin typeface="Cambria" pitchFamily="18" charset="0"/>
                <a:ea typeface="Cambria" pitchFamily="18" charset="0"/>
              </a:rPr>
              <a:t>- Cán cân bức xạ từ 70-100 kcal/cm</a:t>
            </a:r>
            <a:r>
              <a:rPr lang="vi-VN" sz="2800" b="1" baseline="30000" dirty="0">
                <a:latin typeface="Cambria" pitchFamily="18" charset="0"/>
                <a:ea typeface="Cambria" pitchFamily="18" charset="0"/>
              </a:rPr>
              <a:t>2</a:t>
            </a:r>
            <a:r>
              <a:rPr lang="vi-VN" sz="2800" b="1" dirty="0">
                <a:latin typeface="Cambria" pitchFamily="18" charset="0"/>
                <a:ea typeface="Cambria" pitchFamily="18" charset="0"/>
              </a:rPr>
              <a:t>/năm.</a:t>
            </a:r>
            <a:endParaRPr lang="en-US" sz="2800" b="1" dirty="0">
              <a:effectLst/>
              <a:latin typeface="Cambria" pitchFamily="18" charset="0"/>
              <a:ea typeface="Cambria"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3821197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bản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đồ</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hãy</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nhận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xét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lượng</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mưa</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trung</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bình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năm</a:t>
            </a:r>
            <a:r>
              <a:rPr lang="en-US" sz="2300" i="1" dirty="0">
                <a:solidFill>
                  <a:srgbClr val="FF0000"/>
                </a:solidFill>
                <a:latin typeface="Cambria" panose="02040503050406030204" pitchFamily="18" charset="0"/>
                <a:ea typeface="Cambria" panose="02040503050406030204" pitchFamily="18" charset="0"/>
              </a:rPr>
              <a:t> ở </a:t>
            </a:r>
            <a:r>
              <a:rPr lang="en-US" sz="2300" i="1" dirty="0" err="1">
                <a:solidFill>
                  <a:srgbClr val="FF0000"/>
                </a:solidFill>
                <a:latin typeface="Cambria" panose="02040503050406030204" pitchFamily="18" charset="0"/>
                <a:ea typeface="Cambria" panose="02040503050406030204" pitchFamily="18" charset="0"/>
              </a:rPr>
              <a:t>nước</a:t>
            </a:r>
            <a:r>
              <a:rPr lang="en-US" sz="2300" i="1" dirty="0">
                <a:solidFill>
                  <a:srgbClr val="FF0000"/>
                </a:solidFill>
                <a:latin typeface="Cambria" panose="02040503050406030204" pitchFamily="18" charset="0"/>
                <a:ea typeface="Cambria" panose="02040503050406030204" pitchFamily="18" charset="0"/>
              </a:rPr>
              <a:t> ta.</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49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52379"/>
            <a:ext cx="3657601" cy="300082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300" dirty="0">
                <a:latin typeface="Cambria" pitchFamily="18" charset="0"/>
                <a:ea typeface="Cambria" pitchFamily="18" charset="0"/>
              </a:rPr>
              <a:t>- Lượng mưa trung bình năm lớn: từ 1500 - 2000 mm/năm. </a:t>
            </a:r>
          </a:p>
          <a:p>
            <a:pPr algn="just">
              <a:spcBef>
                <a:spcPts val="600"/>
              </a:spcBef>
              <a:spcAft>
                <a:spcPts val="0"/>
              </a:spcAft>
            </a:pPr>
            <a:r>
              <a:rPr lang="nl-NL" sz="2300" dirty="0">
                <a:latin typeface="Cambria" pitchFamily="18" charset="0"/>
                <a:ea typeface="Cambria" pitchFamily="18" charset="0"/>
              </a:rPr>
              <a:t>- Ở những khu vực đón gió biển hoặc vùng núi cao, lượng mưa trong năm thường nhiều hơn, khoảng 3000 - 4000 mm/ năm.</a:t>
            </a:r>
            <a:endParaRPr lang="en-US" sz="23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Tính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ẩm</a:t>
            </a:r>
            <a:endParaRPr lang="en-US" sz="2400" b="1" dirty="0">
              <a:solidFill>
                <a:srgbClr val="CC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5458" y="1317329"/>
            <a:ext cx="3503742" cy="523587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8595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randombar(horizontal)">
                                      <p:cBhvr>
                                        <p:cTn id="20" dur="500"/>
                                        <p:tgtEl>
                                          <p:spTgt spid="409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486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bảng</a:t>
            </a:r>
            <a:r>
              <a:rPr lang="en-US" sz="2200" i="1" dirty="0">
                <a:solidFill>
                  <a:srgbClr val="FF0000"/>
                </a:solidFill>
                <a:latin typeface="Cambria" panose="02040503050406030204" pitchFamily="18" charset="0"/>
                <a:ea typeface="Cambria" panose="02040503050406030204" pitchFamily="18" charset="0"/>
              </a:rPr>
              <a:t> 4.2,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nhận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xét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độ</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ẩm</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không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khí</a:t>
            </a:r>
            <a:r>
              <a:rPr lang="en-US" sz="2200" i="1" dirty="0">
                <a:solidFill>
                  <a:srgbClr val="FF0000"/>
                </a:solidFill>
                <a:latin typeface="Cambria" panose="02040503050406030204" pitchFamily="18" charset="0"/>
                <a:ea typeface="Cambria" panose="02040503050406030204" pitchFamily="18" charset="0"/>
              </a:rPr>
              <a:t> ở </a:t>
            </a:r>
            <a:r>
              <a:rPr lang="en-US" sz="2200" i="1" dirty="0" err="1">
                <a:solidFill>
                  <a:srgbClr val="FF0000"/>
                </a:solidFill>
                <a:latin typeface="Cambria" panose="02040503050406030204" pitchFamily="18" charset="0"/>
                <a:ea typeface="Cambria" panose="02040503050406030204" pitchFamily="18" charset="0"/>
              </a:rPr>
              <a:t>nước</a:t>
            </a:r>
            <a:r>
              <a:rPr lang="en-US" sz="2200" i="1" dirty="0">
                <a:solidFill>
                  <a:srgbClr val="FF0000"/>
                </a:solidFill>
                <a:latin typeface="Cambria" panose="02040503050406030204" pitchFamily="18" charset="0"/>
                <a:ea typeface="Cambria" panose="02040503050406030204" pitchFamily="18" charset="0"/>
              </a:rPr>
              <a:t> ta. </a:t>
            </a:r>
            <a:r>
              <a:rPr lang="en-US" sz="2200" i="1" dirty="0" err="1">
                <a:solidFill>
                  <a:srgbClr val="FF0000"/>
                </a:solidFill>
                <a:latin typeface="Cambria" panose="02040503050406030204" pitchFamily="18" charset="0"/>
                <a:ea typeface="Cambria" panose="02040503050406030204" pitchFamily="18" charset="0"/>
              </a:rPr>
              <a:t>Vì</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sao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nước</a:t>
            </a:r>
            <a:r>
              <a:rPr lang="en-US" sz="2200" i="1" dirty="0">
                <a:solidFill>
                  <a:srgbClr val="FF0000"/>
                </a:solidFill>
                <a:latin typeface="Cambria" panose="02040503050406030204" pitchFamily="18" charset="0"/>
                <a:ea typeface="Cambria" panose="02040503050406030204" pitchFamily="18" charset="0"/>
              </a:rPr>
              <a:t> ta </a:t>
            </a:r>
            <a:r>
              <a:rPr lang="en-US" sz="2200" i="1" dirty="0" err="1">
                <a:solidFill>
                  <a:srgbClr val="FF0000"/>
                </a:solidFill>
                <a:latin typeface="Cambria" panose="02040503050406030204" pitchFamily="18" charset="0"/>
                <a:ea typeface="Cambria" panose="02040503050406030204" pitchFamily="18" charset="0"/>
              </a:rPr>
              <a:t>có</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lượng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mưa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lớn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độ</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ẩm</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cao</a:t>
            </a:r>
            <a:r>
              <a:rPr lang="en-US" sz="2200" i="1" dirty="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62400"/>
            <a:ext cx="3657601" cy="253915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200" dirty="0">
                <a:latin typeface="Cambria" pitchFamily="18" charset="0"/>
                <a:ea typeface="Cambria" pitchFamily="18" charset="0"/>
              </a:rPr>
              <a:t>- Độ ẩm không khí cao, trên 80%, </a:t>
            </a:r>
            <a:r>
              <a:rPr lang="en-US" sz="2200" dirty="0">
                <a:latin typeface="Cambria" pitchFamily="18" charset="0"/>
                <a:ea typeface="Cambria" pitchFamily="18" charset="0"/>
              </a:rPr>
              <a:t>c</a:t>
            </a:r>
            <a:r>
              <a:rPr lang="vi-VN" sz="2200" dirty="0">
                <a:latin typeface="Cambria" pitchFamily="18" charset="0"/>
                <a:ea typeface="Cambria" pitchFamily="18" charset="0"/>
              </a:rPr>
              <a:t>ân bằng ẩm luôn dương</a:t>
            </a:r>
            <a:r>
              <a:rPr lang="en-US" sz="2200" dirty="0">
                <a:latin typeface="Cambria" pitchFamily="18" charset="0"/>
                <a:ea typeface="Cambria" pitchFamily="18" charset="0"/>
              </a:rPr>
              <a:t>.</a:t>
            </a:r>
          </a:p>
          <a:p>
            <a:pPr algn="just">
              <a:spcBef>
                <a:spcPts val="600"/>
              </a:spcBef>
              <a:spcAft>
                <a:spcPts val="0"/>
              </a:spcAft>
            </a:pPr>
            <a:r>
              <a:rPr lang="vi-VN" sz="2200" dirty="0">
                <a:latin typeface="Cambria" pitchFamily="18" charset="0"/>
                <a:ea typeface="Cambria" pitchFamily="18" charset="0"/>
              </a:rPr>
              <a:t>- Nguyên nhân: do tác động của các khối khí di chuyển qua biển kết hợp với vai trò của Biển Đông.</a:t>
            </a:r>
            <a:endParaRPr lang="en-US" sz="22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Tính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ẩm</a:t>
            </a:r>
            <a:endParaRPr lang="en-US" sz="2400" b="1" dirty="0">
              <a:solidFill>
                <a:srgbClr val="CC0000"/>
              </a:solidFill>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4038600"/>
            <a:ext cx="3535052"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638800" y="6205728"/>
            <a:ext cx="2971800" cy="369332"/>
          </a:xfrm>
          <a:prstGeom prst="rect">
            <a:avLst/>
          </a:prstGeom>
          <a:noFill/>
        </p:spPr>
        <p:txBody>
          <a:bodyPr wrap="square" rtlCol="0">
            <a:spAutoFit/>
          </a:bodyPr>
          <a:lstStyle/>
          <a:p>
            <a:pPr algn="ct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Đông</a:t>
            </a:r>
            <a:endParaRPr lang="en-US" dirty="0">
              <a:latin typeface="Cambria" pitchFamily="18" charset="0"/>
              <a:ea typeface="Cambria" pitchFamily="18" charset="0"/>
            </a:endParaRPr>
          </a:p>
        </p:txBody>
      </p:sp>
      <p:pic>
        <p:nvPicPr>
          <p:cNvPr id="34" name="Picture 33"/>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20220" y="1264918"/>
            <a:ext cx="3518980" cy="2545081"/>
          </a:xfrm>
          <a:prstGeom prst="rect">
            <a:avLst/>
          </a:prstGeom>
          <a:noFill/>
          <a:ln>
            <a:solidFill>
              <a:srgbClr val="FF0000"/>
            </a:solidFill>
          </a:ln>
        </p:spPr>
      </p:pic>
    </p:spTree>
    <p:extLst>
      <p:ext uri="{BB962C8B-B14F-4D97-AF65-F5344CB8AC3E}">
        <p14:creationId xmlns:p14="http://schemas.microsoft.com/office/powerpoint/2010/main" val="1425492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par>
                                <p:cTn id="21" presetID="14" presetClass="entr" presetSubtype="10" fill="hold" nodeType="withEffect">
                                  <p:stCondLst>
                                    <p:cond delay="0"/>
                                  </p:stCondLst>
                                  <p:childTnLst>
                                    <p:set>
                                      <p:cBhvr>
                                        <p:cTn id="22" dur="1" fill="hold">
                                          <p:stCondLst>
                                            <p:cond delay="0"/>
                                          </p:stCondLst>
                                        </p:cTn>
                                        <p:tgtEl>
                                          <p:spTgt spid="5123"/>
                                        </p:tgtEl>
                                        <p:attrNameLst>
                                          <p:attrName>style.visibility</p:attrName>
                                        </p:attrNameLst>
                                      </p:cBhvr>
                                      <p:to>
                                        <p:strVal val="visible"/>
                                      </p:to>
                                    </p:set>
                                    <p:animEffect transition="in" filter="randombar(horizontal)">
                                      <p:cBhvr>
                                        <p:cTn id="23" dur="500"/>
                                        <p:tgtEl>
                                          <p:spTgt spid="512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Tính chất </a:t>
            </a:r>
            <a:r>
              <a:rPr lang="en-US" sz="2400" b="1" dirty="0" err="1">
                <a:solidFill>
                  <a:srgbClr val="CC0000"/>
                </a:solidFill>
                <a:latin typeface="Times New Roman" pitchFamily="18" charset="0"/>
                <a:cs typeface="Times New Roman" pitchFamily="18" charset="0"/>
              </a:rPr>
              <a:t>ẩm</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743199"/>
            <a:ext cx="6792509" cy="2209801"/>
          </a:xfrm>
          <a:prstGeom prst="wedgeRoundRectCallout">
            <a:avLst>
              <a:gd name="adj1" fmla="val 46412"/>
              <a:gd name="adj2" fmla="val 8204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3142327"/>
            <a:ext cx="6553198" cy="1461939"/>
          </a:xfrm>
          <a:prstGeom prst="rect">
            <a:avLst/>
          </a:prstGeom>
        </p:spPr>
        <p:txBody>
          <a:bodyPr wrap="square">
            <a:spAutoFit/>
          </a:bodyPr>
          <a:lstStyle/>
          <a:p>
            <a:pPr algn="just">
              <a:spcBef>
                <a:spcPts val="600"/>
              </a:spcBef>
              <a:spcAft>
                <a:spcPts val="0"/>
              </a:spcAft>
            </a:pPr>
            <a:r>
              <a:rPr lang="vi-VN" sz="2800" b="1" dirty="0">
                <a:latin typeface="Cambria" pitchFamily="18" charset="0"/>
                <a:ea typeface="Cambria" pitchFamily="18" charset="0"/>
              </a:rPr>
              <a:t>-</a:t>
            </a:r>
            <a:r>
              <a:rPr lang="nl-NL" sz="2800" b="1" dirty="0">
                <a:latin typeface="Cambria" pitchFamily="18" charset="0"/>
                <a:ea typeface="Cambria" pitchFamily="18" charset="0"/>
              </a:rPr>
              <a:t> Lượng mưa trung bình năm lớn: từ 1500 - 2000 mm/năm. </a:t>
            </a:r>
            <a:endParaRPr lang="en-US" sz="2800" b="1" dirty="0">
              <a:latin typeface="Cambria" pitchFamily="18" charset="0"/>
              <a:ea typeface="Cambria" pitchFamily="18" charset="0"/>
            </a:endParaRPr>
          </a:p>
          <a:p>
            <a:pPr algn="just">
              <a:spcBef>
                <a:spcPts val="600"/>
              </a:spcBef>
              <a:spcAft>
                <a:spcPts val="0"/>
              </a:spcAft>
            </a:pPr>
            <a:r>
              <a:rPr lang="vi-VN" sz="2800" b="1" dirty="0">
                <a:latin typeface="Cambria" pitchFamily="18" charset="0"/>
                <a:ea typeface="Cambria" pitchFamily="18" charset="0"/>
              </a:rPr>
              <a:t>- Đ</a:t>
            </a:r>
            <a:r>
              <a:rPr lang="nl-NL" sz="2800" b="1" dirty="0">
                <a:latin typeface="Cambria" pitchFamily="18" charset="0"/>
                <a:ea typeface="Cambria" pitchFamily="18" charset="0"/>
              </a:rPr>
              <a:t>ộ ẩm không khí cao, trên 80%.</a:t>
            </a:r>
            <a:endParaRPr lang="en-US" sz="2800" b="1" dirty="0">
              <a:effectLst/>
              <a:latin typeface="Cambria" pitchFamily="18" charset="0"/>
              <a:ea typeface="Cambria"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3924649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862048"/>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hình</a:t>
            </a:r>
            <a:r>
              <a:rPr lang="en-US" sz="2300" i="1" dirty="0">
                <a:solidFill>
                  <a:srgbClr val="FF0000"/>
                </a:solidFill>
                <a:latin typeface="Cambria" panose="02040503050406030204" pitchFamily="18" charset="0"/>
                <a:ea typeface="Cambria" panose="02040503050406030204" pitchFamily="18" charset="0"/>
              </a:rPr>
              <a:t> 4.1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cho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biết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nước</a:t>
            </a:r>
            <a:r>
              <a:rPr lang="en-US" sz="2300" i="1" dirty="0">
                <a:solidFill>
                  <a:srgbClr val="FF0000"/>
                </a:solidFill>
                <a:latin typeface="Cambria" panose="02040503050406030204" pitchFamily="18" charset="0"/>
                <a:ea typeface="Cambria" panose="02040503050406030204" pitchFamily="18" charset="0"/>
              </a:rPr>
              <a:t> </a:t>
            </a:r>
            <a:r>
              <a:rPr lang="vi-VN" sz="2300" i="1" dirty="0">
                <a:solidFill>
                  <a:srgbClr val="FF0000"/>
                </a:solidFill>
                <a:latin typeface="Cambria" panose="02040503050406030204" pitchFamily="18" charset="0"/>
                <a:ea typeface="Cambria" panose="02040503050406030204" pitchFamily="18" charset="0"/>
              </a:rPr>
              <a:t>ta có mấy mùa gió chính? Vì sao nước ta lại có tính chất</a:t>
            </a:r>
            <a:r>
              <a:rPr lang="en-US" sz="2300" i="1" dirty="0">
                <a:solidFill>
                  <a:srgbClr val="FF0000"/>
                </a:solidFill>
                <a:latin typeface="Cambria" panose="02040503050406030204" pitchFamily="18" charset="0"/>
                <a:ea typeface="Cambria" panose="02040503050406030204" pitchFamily="18" charset="0"/>
              </a:rPr>
              <a:t>     </a:t>
            </a:r>
            <a:r>
              <a:rPr lang="vi-VN" sz="2300" i="1" dirty="0">
                <a:solidFill>
                  <a:srgbClr val="FF0000"/>
                </a:solidFill>
                <a:latin typeface="Cambria" panose="02040503050406030204" pitchFamily="18" charset="0"/>
                <a:ea typeface="Cambria" panose="02040503050406030204" pitchFamily="18" charset="0"/>
              </a:rPr>
              <a:t> gió mùa?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06322"/>
            <a:ext cx="3657601" cy="264687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300" dirty="0">
                <a:latin typeface="Cambria" pitchFamily="18" charset="0"/>
                <a:ea typeface="Cambria" pitchFamily="18" charset="0"/>
              </a:rPr>
              <a:t>- Nước ta có 2 mùa gió chính là gió mùa mùa đông và gió mùa mùa hạ. </a:t>
            </a:r>
          </a:p>
          <a:p>
            <a:pPr algn="just">
              <a:spcBef>
                <a:spcPts val="600"/>
              </a:spcBef>
              <a:spcAft>
                <a:spcPts val="0"/>
              </a:spcAft>
            </a:pPr>
            <a:r>
              <a:rPr lang="nl-NL" sz="2300" dirty="0">
                <a:latin typeface="Cambria" pitchFamily="18" charset="0"/>
                <a:ea typeface="Cambria" pitchFamily="18" charset="0"/>
              </a:rPr>
              <a:t>- Do nước ta chịu ảnh hưởng mạnh mẽ của các khối khí hoạt động theo mùa.</a:t>
            </a:r>
            <a:endParaRPr lang="en-US" sz="23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c. </a:t>
            </a:r>
            <a:r>
              <a:rPr lang="en-US" sz="2400" b="1" dirty="0" err="1">
                <a:solidFill>
                  <a:srgbClr val="CC0000"/>
                </a:solidFill>
                <a:latin typeface="Times New Roman" pitchFamily="18" charset="0"/>
                <a:cs typeface="Times New Roman" pitchFamily="18" charset="0"/>
              </a:rPr>
              <a:t>Tính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gió</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mùa</a:t>
            </a:r>
            <a:endParaRPr lang="en-US" sz="24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8"/>
            <a:ext cx="3535053" cy="5257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8635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5590</TotalTime>
  <Words>2268</Words>
  <Application>Microsoft Office PowerPoint</Application>
  <PresentationFormat>Trình chiếu Trên màn hình (4:3)</PresentationFormat>
  <Paragraphs>205</Paragraphs>
  <Slides>24</Slides>
  <Notes>1</Notes>
  <HiddenSlides>0</HiddenSlides>
  <MMClips>1</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24</vt:i4>
      </vt:variant>
    </vt:vector>
  </HeadingPairs>
  <TitlesOfParts>
    <vt:vector size="29" baseType="lpstr">
      <vt:lpstr>Arial</vt:lpstr>
      <vt:lpstr>Calibri</vt:lpstr>
      <vt:lpstr>Cambria</vt:lpstr>
      <vt:lpstr>Times New Roman</vt:lpstr>
      <vt:lpstr>Office Theme</vt:lpstr>
      <vt:lpstr>ĐẶC ĐIỂM KHÍ HẬU</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Thuy Pham Thanh</cp:lastModifiedBy>
  <cp:revision>412</cp:revision>
  <dcterms:created xsi:type="dcterms:W3CDTF">2016-02-15T14:28:12Z</dcterms:created>
  <dcterms:modified xsi:type="dcterms:W3CDTF">2023-10-03T01:50:17Z</dcterms:modified>
</cp:coreProperties>
</file>