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15" r:id="rId25"/>
    <p:sldId id="572" r:id="rId26"/>
    <p:sldId id="521" r:id="rId27"/>
    <p:sldId id="571" r:id="rId28"/>
    <p:sldId id="573" r:id="rId29"/>
    <p:sldId id="574" r:id="rId30"/>
    <p:sldId id="575" r:id="rId31"/>
    <p:sldId id="582" r:id="rId32"/>
    <p:sldId id="545" r:id="rId33"/>
    <p:sldId id="576" r:id="rId34"/>
    <p:sldId id="577" r:id="rId35"/>
    <p:sldId id="578" r:id="rId36"/>
    <p:sldId id="579" r:id="rId37"/>
    <p:sldId id="546" r:id="rId38"/>
    <p:sldId id="580" r:id="rId39"/>
    <p:sldId id="588" r:id="rId40"/>
    <p:sldId id="603" r:id="rId41"/>
    <p:sldId id="604" r:id="rId42"/>
    <p:sldId id="605" r:id="rId43"/>
    <p:sldId id="590" r:id="rId44"/>
    <p:sldId id="591" r:id="rId45"/>
    <p:sldId id="592" r:id="rId46"/>
    <p:sldId id="593" r:id="rId47"/>
    <p:sldId id="594" r:id="rId48"/>
    <p:sldId id="595" r:id="rId49"/>
    <p:sldId id="596" r:id="rId50"/>
    <p:sldId id="597" r:id="rId51"/>
    <p:sldId id="601" r:id="rId52"/>
    <p:sldId id="599" r:id="rId53"/>
    <p:sldId id="602" r:id="rId54"/>
    <p:sldId id="542" r:id="rId55"/>
    <p:sldId id="581" r:id="rId56"/>
    <p:sldId id="524"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77920" autoAdjust="0"/>
  </p:normalViewPr>
  <p:slideViewPr>
    <p:cSldViewPr>
      <p:cViewPr varScale="1">
        <p:scale>
          <a:sx n="49" d="100"/>
          <a:sy n="49" d="100"/>
        </p:scale>
        <p:origin x="1804" y="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a:latin typeface="Cambria" pitchFamily="18" charset="0"/>
              <a:ea typeface="Cambria" pitchFamily="18" charset="0"/>
            </a:rPr>
            <a:t>4 </a:t>
          </a:r>
          <a:r>
            <a:rPr lang="en-US" sz="2000" b="1" dirty="0" err="1">
              <a:latin typeface="Cambria" pitchFamily="18" charset="0"/>
              <a:ea typeface="Cambria" pitchFamily="18" charset="0"/>
            </a:rPr>
            <a:t>đặc</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điểm</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a:latin typeface="Cambria" pitchFamily="18" charset="0"/>
              <a:ea typeface="Cambria" pitchFamily="18" charset="0"/>
            </a:rPr>
            <a:t>Địa hình đồi núi chiếm ưu thế</a:t>
          </a:r>
          <a:r>
            <a:rPr lang="en-US" sz="2000" dirty="0">
              <a:latin typeface="Cambria" pitchFamily="18" charset="0"/>
              <a:ea typeface="Cambria" pitchFamily="18" charset="0"/>
            </a:rPr>
            <a:t>.</a:t>
          </a: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a:latin typeface="Cambria" pitchFamily="18" charset="0"/>
              <a:ea typeface="Cambria" pitchFamily="18" charset="0"/>
            </a:rPr>
            <a:t>Địa</a:t>
          </a:r>
          <a:r>
            <a:rPr lang="en-US" sz="2000" dirty="0">
              <a:latin typeface="Cambria" pitchFamily="18" charset="0"/>
              <a:ea typeface="Cambria" pitchFamily="18" charset="0"/>
            </a:rPr>
            <a:t> </a:t>
          </a:r>
          <a:r>
            <a:rPr lang="en-US" sz="2000" dirty="0" err="1">
              <a:latin typeface="Cambria" pitchFamily="18" charset="0"/>
              <a:ea typeface="Cambria" pitchFamily="18" charset="0"/>
            </a:rPr>
            <a:t>hình</a:t>
          </a:r>
          <a:r>
            <a:rPr lang="en-US" sz="2000" dirty="0">
              <a:latin typeface="Cambria" pitchFamily="18" charset="0"/>
              <a:ea typeface="Cambria" pitchFamily="18" charset="0"/>
            </a:rPr>
            <a:t> </a:t>
          </a:r>
          <a:r>
            <a:rPr lang="en-US" sz="2000" dirty="0" err="1">
              <a:latin typeface="Cambria" pitchFamily="18" charset="0"/>
              <a:ea typeface="Cambria" pitchFamily="18" charset="0"/>
            </a:rPr>
            <a:t>có</a:t>
          </a:r>
          <a:r>
            <a:rPr lang="en-US" sz="2000" dirty="0">
              <a:latin typeface="Cambria" pitchFamily="18" charset="0"/>
              <a:ea typeface="Cambria" pitchFamily="18" charset="0"/>
            </a:rPr>
            <a:t> </a:t>
          </a:r>
          <a:r>
            <a:rPr lang="en-US" sz="2000" dirty="0" err="1">
              <a:latin typeface="Cambria" pitchFamily="18" charset="0"/>
              <a:ea typeface="Cambria" pitchFamily="18" charset="0"/>
            </a:rPr>
            <a:t>tính</a:t>
          </a:r>
          <a:r>
            <a:rPr lang="en-US" sz="2000" dirty="0">
              <a:latin typeface="Cambria" pitchFamily="18" charset="0"/>
              <a:ea typeface="Cambria" pitchFamily="18" charset="0"/>
            </a:rPr>
            <a:t> </a:t>
          </a:r>
          <a:r>
            <a:rPr lang="en-US" sz="2000" dirty="0" err="1">
              <a:latin typeface="Cambria" pitchFamily="18" charset="0"/>
              <a:ea typeface="Cambria" pitchFamily="18" charset="0"/>
            </a:rPr>
            <a:t>chất</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bậc</a:t>
          </a:r>
          <a:r>
            <a:rPr lang="en-US" sz="2000" dirty="0">
              <a:latin typeface="Cambria" pitchFamily="18" charset="0"/>
              <a:ea typeface="Cambria" pitchFamily="18" charset="0"/>
            </a:rPr>
            <a:t> </a:t>
          </a:r>
          <a:r>
            <a:rPr lang="en-US" sz="2000" dirty="0" err="1">
              <a:latin typeface="Cambria" pitchFamily="18" charset="0"/>
              <a:ea typeface="Cambria" pitchFamily="18" charset="0"/>
            </a:rPr>
            <a:t>khá</a:t>
          </a:r>
          <a:r>
            <a:rPr lang="en-US" sz="2000" dirty="0">
              <a:latin typeface="Cambria" pitchFamily="18" charset="0"/>
              <a:ea typeface="Cambria" pitchFamily="18" charset="0"/>
            </a:rPr>
            <a:t> </a:t>
          </a:r>
          <a:r>
            <a:rPr lang="en-US" sz="2000" dirty="0" err="1">
              <a:latin typeface="Cambria" pitchFamily="18" charset="0"/>
              <a:ea typeface="Cambria" pitchFamily="18" charset="0"/>
            </a:rPr>
            <a:t>rõ</a:t>
          </a:r>
          <a:r>
            <a:rPr lang="en-US" sz="2000" dirty="0">
              <a:latin typeface="Cambria" pitchFamily="18" charset="0"/>
              <a:ea typeface="Cambria" pitchFamily="18" charset="0"/>
            </a:rPr>
            <a:t> </a:t>
          </a:r>
          <a:r>
            <a:rPr lang="en-US" sz="2000" dirty="0" err="1">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a:latin typeface="Cambria" pitchFamily="18" charset="0"/>
              <a:ea typeface="Cambria" pitchFamily="18" charset="0"/>
            </a:rPr>
            <a:t>Địa hình chịu tác động của khí hậu nhiệt đới ẩm gió mùa và con người</a:t>
          </a:r>
          <a:r>
            <a:rPr lang="en-US" sz="2000" dirty="0">
              <a:latin typeface="Cambria" pitchFamily="18" charset="0"/>
              <a:ea typeface="Cambria" pitchFamily="18" charset="0"/>
            </a:rPr>
            <a:t>.</a:t>
          </a: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1FEB5100-326C-46CC-9C21-82B20147C3FE}" type="presOf" srcId="{F72E7E77-CB09-42AF-ACC5-792126FFCA2E}" destId="{194FA8BE-403B-4438-BA10-D5FA171165B8}"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814D90C-945F-4E7A-BDA5-8BAFC61A9923}" type="presOf" srcId="{0ABB49B6-8467-42F6-AC15-344F799C1469}" destId="{2BE94A9D-F048-47D5-ADF2-709C6A945307}"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2AA5B627-4AEE-4574-8204-A25E0E6A34A9}" type="presOf" srcId="{33505401-C1B2-4468-B86E-70745E096832}" destId="{E8278B7B-0FAD-4B56-BFD7-99CDD2D15D79}" srcOrd="0"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80479130-C74F-41A2-A30D-4352F3B470A5}" type="presOf" srcId="{D9234A93-74FC-4F5B-939C-6F0E7B5BDCE9}" destId="{6B664DAE-CFAB-4EB3-86DA-BCD831827A4A}" srcOrd="1" destOrd="0" presId="urn:microsoft.com/office/officeart/2005/8/layout/hierarchy2"/>
    <dgm:cxn modelId="{99AEBE31-15D0-48C2-BD6D-0B59C40D6C35}" type="presOf" srcId="{0ABB49B6-8467-42F6-AC15-344F799C1469}" destId="{CD7C0DA7-4673-430F-B17D-F4A6D0CF8E78}" srcOrd="0" destOrd="0" presId="urn:microsoft.com/office/officeart/2005/8/layout/hierarchy2"/>
    <dgm:cxn modelId="{94075342-0968-47A5-83AA-6AD6BDB1678A}" type="presOf" srcId="{D9234A93-74FC-4F5B-939C-6F0E7B5BDCE9}" destId="{CB055323-E44E-407A-8665-53A08ECD62A4}"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EA64417C-74F9-4C99-98F1-7B27A9BC1635}" type="presOf" srcId="{7AB79125-B231-4799-84D0-EB928BE69659}" destId="{96F6B4A5-4316-483E-A215-A50AB58380C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C0CCC99A-303D-4ECE-8313-5C7EE6073328}" type="presOf" srcId="{9005D8F4-2F55-4BF6-A353-2E56F4C4C2E3}" destId="{90BCF881-EB1A-449F-BD7A-DA4E3052AEF9}" srcOrd="0"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a:solidFill>
              <a:schemeClr val="tx1"/>
            </a:solidFill>
            <a:latin typeface="Cambria" pitchFamily="18" charset="0"/>
            <a:ea typeface="Cambria" pitchFamily="18" charset="0"/>
          </a:endParaRPr>
        </a:p>
        <a:p>
          <a:pPr algn="just"/>
          <a:r>
            <a:rPr lang="en-US" sz="1800" b="0" dirty="0" err="1">
              <a:solidFill>
                <a:schemeClr val="tx1"/>
              </a:solidFill>
              <a:latin typeface="Cambria" pitchFamily="18" charset="0"/>
              <a:ea typeface="Cambria" pitchFamily="18" charset="0"/>
            </a:rPr>
            <a:t>Bờ</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bồi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châu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thổ</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Cửu</a:t>
          </a:r>
          <a:r>
            <a:rPr lang="en-US" sz="1800" b="0" dirty="0">
              <a:solidFill>
                <a:schemeClr val="tx1"/>
              </a:solidFill>
              <a:latin typeface="Cambria" pitchFamily="18" charset="0"/>
              <a:ea typeface="Cambria" pitchFamily="18" charset="0"/>
            </a:rPr>
            <a:t> Long),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bùn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rộng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rừng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cây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ngập</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thuận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nuôi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trồng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thủy</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sản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Mở</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rộng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tại</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các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vùng</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biển</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Bắc</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 </a:t>
          </a:r>
          <a:r>
            <a:rPr lang="en-US" sz="2000" b="0" dirty="0" err="1">
              <a:solidFill>
                <a:schemeClr val="tx1"/>
              </a:solidFill>
              <a:latin typeface="Cambria" pitchFamily="18" charset="0"/>
              <a:ea typeface="Cambria" pitchFamily="18" charset="0"/>
            </a:rPr>
            <a:t>và</a:t>
          </a:r>
          <a:r>
            <a:rPr lang="en-US" sz="2000" b="0" dirty="0">
              <a:solidFill>
                <a:schemeClr val="tx1"/>
              </a:solidFill>
              <a:latin typeface="Cambria" pitchFamily="18" charset="0"/>
              <a:ea typeface="Cambria" pitchFamily="18" charset="0"/>
            </a:rPr>
            <a:t> Nam </a:t>
          </a:r>
          <a:r>
            <a:rPr lang="en-US" sz="2000" b="0" dirty="0" err="1">
              <a:solidFill>
                <a:schemeClr val="tx1"/>
              </a:solidFill>
              <a:latin typeface="Cambria" pitchFamily="18" charset="0"/>
              <a:ea typeface="Cambria" pitchFamily="18" charset="0"/>
            </a:rPr>
            <a:t>Bộ</a:t>
          </a:r>
          <a:r>
            <a:rPr lang="en-US" sz="2000" b="0" dirty="0">
              <a:solidFill>
                <a:schemeClr val="tx1"/>
              </a:solidFill>
              <a:latin typeface="Cambria" pitchFamily="18" charset="0"/>
              <a:ea typeface="Cambria" pitchFamily="18" charset="0"/>
            </a:rPr>
            <a:t>.</a:t>
          </a:r>
        </a:p>
        <a:p>
          <a:r>
            <a:rPr lang="vi-VN" sz="2000" b="0" dirty="0">
              <a:solidFill>
                <a:schemeClr val="tx1"/>
              </a:solidFill>
              <a:latin typeface="Cambria" pitchFamily="18" charset="0"/>
              <a:ea typeface="Cambria" pitchFamily="18" charset="0"/>
            </a:rPr>
            <a:t>- Vùng biển miền Trung sâu và hẹp hơn.</a:t>
          </a:r>
          <a:endParaRPr lang="en-US" sz="20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A95AE1DE-EFE8-4967-8857-F9B5F875EFDC}" type="pres">
      <dgm:prSet presAssocID="{9A9D4387-40D8-499A-B6E8-CF30B92FE55C}" presName="text_2" presStyleLbl="node1" presStyleIdx="1" presStyleCnt="3" custScaleY="115764">
        <dgm:presLayoutVars>
          <dgm:bulletEnabled val="1"/>
        </dgm:presLayoutVars>
      </dgm:prSet>
      <dgm:spPr/>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pt>
    <dgm:pt modelId="{BE4692B3-4C35-4DEA-98BE-486FB22EFEFB}" type="pres">
      <dgm:prSet presAssocID="{2EA4557B-2359-4BA8-9F14-A6ECB8DAC4AB}" presName="text_3" presStyleLbl="node1" presStyleIdx="2" presStyleCnt="3">
        <dgm:presLayoutVars>
          <dgm:bulletEnabled val="1"/>
        </dgm:presLayoutVars>
      </dgm:prSet>
      <dgm:spPr/>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pt>
  </dgm:ptLst>
  <dgm:cxnLst>
    <dgm:cxn modelId="{5E61F118-3B5C-46F2-A8FB-A32EA42A55DF}" type="presOf" srcId="{9DA92A08-ED37-48A9-A0DD-F521D2142CD2}" destId="{C7497E28-FAE4-42DA-8D9D-5B4659273D7A}" srcOrd="0" destOrd="0" presId="urn:microsoft.com/office/officeart/2008/layout/VerticalCurvedList"/>
    <dgm:cxn modelId="{8BFC3127-5A08-41DD-A85D-D699C1E3B05A}" srcId="{A55E36B4-5DBD-4D69-9E07-2ACE1B02C75C}" destId="{9A9D4387-40D8-499A-B6E8-CF30B92FE55C}" srcOrd="1" destOrd="0" parTransId="{BC18CD03-F0D2-4A4D-B3CC-F0C48A677802}" sibTransId="{6E91F6B9-D95F-4765-9F6E-F8484F74B52B}"/>
    <dgm:cxn modelId="{D274CE2A-ED47-4CFE-981A-670E14BBB397}" srcId="{A55E36B4-5DBD-4D69-9E07-2ACE1B02C75C}" destId="{75A2E02A-7769-4E94-8561-8178449CF35B}" srcOrd="0" destOrd="0" parTransId="{985296F4-4FB3-49BD-BAEA-280CEAC6AFAC}" sibTransId="{9DA92A08-ED37-48A9-A0DD-F521D2142CD2}"/>
    <dgm:cxn modelId="{8091CF7E-5442-4103-9CBE-FD7FA5B05E76}" type="presOf" srcId="{A55E36B4-5DBD-4D69-9E07-2ACE1B02C75C}" destId="{287E208B-7CBA-48D9-A845-7C3BA9246006}" srcOrd="0" destOrd="0" presId="urn:microsoft.com/office/officeart/2008/layout/VerticalCurvedList"/>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1F8983DA-82A0-4855-8232-CDDEE3B0FDF5}" type="presOf" srcId="{75A2E02A-7769-4E94-8561-8178449CF35B}" destId="{534504B8-3AD3-4D7F-BA10-772C4BC9F4DA}" srcOrd="0" destOrd="0" presId="urn:microsoft.com/office/officeart/2008/layout/VerticalCurvedList"/>
    <dgm:cxn modelId="{9E50BEFA-C47E-4403-BF96-FD613E6023FB}" type="presOf" srcId="{2EA4557B-2359-4BA8-9F14-A6ECB8DAC4AB}" destId="{BE4692B3-4C35-4DEA-98BE-486FB22EFEFB}"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a:latin typeface="Cambria" pitchFamily="18" charset="0"/>
              <a:ea typeface="Cambria" pitchFamily="18" charset="0"/>
            </a:rPr>
            <a:t>Đai ôn đới gió mùa trên núi</a:t>
          </a:r>
          <a:r>
            <a:rPr lang="en-US" sz="1700" b="1" dirty="0">
              <a:latin typeface="Cambria" pitchFamily="18" charset="0"/>
              <a:ea typeface="Cambria" pitchFamily="18" charset="0"/>
            </a:rPr>
            <a:t>:</a:t>
          </a:r>
          <a:r>
            <a:rPr lang="vi-VN" sz="1700" dirty="0">
              <a:latin typeface="Cambria" pitchFamily="18" charset="0"/>
              <a:ea typeface="Cambria" pitchFamily="18" charset="0"/>
            </a:rPr>
            <a:t> sinh vật là các loài thực vật ôn đới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vi-VN" sz="1700" dirty="0">
              <a:latin typeface="Cambria" pitchFamily="18" charset="0"/>
              <a:ea typeface="Cambria" pitchFamily="18" charset="0"/>
            </a:rPr>
            <a:t>như </a:t>
          </a:r>
          <a:r>
            <a:rPr lang="en-US" sz="1700" dirty="0">
              <a:latin typeface="Cambria" pitchFamily="18" charset="0"/>
              <a:ea typeface="Cambria" pitchFamily="18" charset="0"/>
            </a:rPr>
            <a:t>đ</a:t>
          </a:r>
          <a:r>
            <a:rPr lang="vi-VN" sz="1700" dirty="0">
              <a:latin typeface="Cambria" pitchFamily="18" charset="0"/>
              <a:ea typeface="Cambria" pitchFamily="18" charset="0"/>
            </a:rPr>
            <a:t>ỗ quyên, </a:t>
          </a:r>
          <a:r>
            <a:rPr lang="en-US" sz="1700" dirty="0">
              <a:latin typeface="Cambria" pitchFamily="18" charset="0"/>
              <a:ea typeface="Cambria" pitchFamily="18" charset="0"/>
            </a:rPr>
            <a:t>l</a:t>
          </a:r>
          <a:r>
            <a:rPr lang="vi-VN" sz="1700" dirty="0">
              <a:latin typeface="Cambria" pitchFamily="18" charset="0"/>
              <a:ea typeface="Cambria" pitchFamily="18" charset="0"/>
            </a:rPr>
            <a:t>ãnh sam, </a:t>
          </a:r>
          <a:r>
            <a:rPr lang="en-US" sz="1700" dirty="0">
              <a:latin typeface="Cambria" pitchFamily="18" charset="0"/>
              <a:ea typeface="Cambria" pitchFamily="18" charset="0"/>
            </a:rPr>
            <a:t>t</a:t>
          </a:r>
          <a:r>
            <a:rPr lang="vi-VN" sz="1700" dirty="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a:latin typeface="Cambria" pitchFamily="18" charset="0"/>
              <a:ea typeface="Cambria" pitchFamily="18" charset="0"/>
            </a:rPr>
            <a:t>Đai cận nhiệt đới gió mùa trên núi</a:t>
          </a:r>
          <a:r>
            <a:rPr lang="en-US" sz="1700" dirty="0">
              <a:latin typeface="Cambria" pitchFamily="18" charset="0"/>
              <a:ea typeface="Cambria" pitchFamily="18" charset="0"/>
            </a:rPr>
            <a:t>: </a:t>
          </a:r>
          <a:r>
            <a:rPr lang="vi-VN" sz="1700" dirty="0">
              <a:latin typeface="Cambria" pitchFamily="18" charset="0"/>
              <a:ea typeface="Cambria" pitchFamily="18" charset="0"/>
            </a:rPr>
            <a:t>sinh vật gồm có rừng cận nhiệt lá rộng, rừng lá kim</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a:t>
          </a:r>
          <a:r>
            <a:rPr lang="en-US" sz="1700" dirty="0" err="1">
              <a:latin typeface="Cambria" pitchFamily="18" charset="0"/>
              <a:ea typeface="Cambria" pitchFamily="18" charset="0"/>
            </a:rPr>
            <a:t>rừng</a:t>
          </a:r>
          <a:r>
            <a:rPr lang="en-US" sz="1700" dirty="0">
              <a:latin typeface="Cambria" pitchFamily="18" charset="0"/>
              <a:ea typeface="Cambria" pitchFamily="18" charset="0"/>
            </a:rPr>
            <a:t> </a:t>
          </a:r>
          <a:r>
            <a:rPr lang="en-US" sz="1700" dirty="0" err="1">
              <a:latin typeface="Cambria" pitchFamily="18" charset="0"/>
              <a:ea typeface="Cambria" pitchFamily="18" charset="0"/>
            </a:rPr>
            <a:t>thông</a:t>
          </a:r>
          <a:r>
            <a:rPr lang="en-US" sz="1700" dirty="0">
              <a:latin typeface="Cambria" pitchFamily="18" charset="0"/>
              <a:ea typeface="Cambria" pitchFamily="18" charset="0"/>
            </a:rPr>
            <a:t> ở </a:t>
          </a:r>
          <a:r>
            <a:rPr lang="en-US" sz="1700" dirty="0" err="1">
              <a:latin typeface="Cambria" pitchFamily="18" charset="0"/>
              <a:ea typeface="Cambria" pitchFamily="18" charset="0"/>
            </a:rPr>
            <a:t>Đà</a:t>
          </a:r>
          <a:r>
            <a:rPr lang="en-US" sz="1700" dirty="0">
              <a:latin typeface="Cambria" pitchFamily="18" charset="0"/>
              <a:ea typeface="Cambria" pitchFamily="18" charset="0"/>
            </a:rPr>
            <a:t> </a:t>
          </a:r>
          <a:r>
            <a:rPr lang="en-US" sz="1700" dirty="0" err="1">
              <a:latin typeface="Cambria" pitchFamily="18" charset="0"/>
              <a:ea typeface="Cambria" pitchFamily="18" charset="0"/>
            </a:rPr>
            <a:t>Lạt</a:t>
          </a:r>
          <a:r>
            <a:rPr lang="en-US" sz="1700" dirty="0">
              <a:latin typeface="Cambria" pitchFamily="18" charset="0"/>
              <a:ea typeface="Cambria" pitchFamily="18" charset="0"/>
            </a:rPr>
            <a:t>.</a:t>
          </a: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a:latin typeface="Cambria" pitchFamily="18" charset="0"/>
              <a:ea typeface="Cambria" pitchFamily="18" charset="0"/>
            </a:rPr>
            <a:t>Đai nhiệt đới gió mùa</a:t>
          </a:r>
          <a:r>
            <a:rPr lang="vi-VN" sz="1700" dirty="0">
              <a:latin typeface="Cambria" pitchFamily="18" charset="0"/>
              <a:ea typeface="Cambria" pitchFamily="18" charset="0"/>
            </a:rPr>
            <a:t>: sinh vật tiêu biểu là hệ sinh thái rừng nhiệt đới ẩm lá rộng thường xanh và rừng nhiệt đới gió mùa</a:t>
          </a:r>
          <a:r>
            <a:rPr lang="en-US" sz="1700" dirty="0">
              <a:latin typeface="Cambria" pitchFamily="18" charset="0"/>
              <a:ea typeface="Cambria" pitchFamily="18" charset="0"/>
            </a:rPr>
            <a:t> </a:t>
          </a:r>
          <a:r>
            <a:rPr lang="en-US" sz="1700" dirty="0" err="1">
              <a:latin typeface="Cambria" pitchFamily="18" charset="0"/>
              <a:ea typeface="Cambria" pitchFamily="18" charset="0"/>
            </a:rPr>
            <a:t>ví</a:t>
          </a:r>
          <a:r>
            <a:rPr lang="en-US" sz="1700" dirty="0">
              <a:latin typeface="Cambria" pitchFamily="18" charset="0"/>
              <a:ea typeface="Cambria" pitchFamily="18" charset="0"/>
            </a:rPr>
            <a:t> </a:t>
          </a:r>
          <a:r>
            <a:rPr lang="en-US" sz="1700" dirty="0" err="1">
              <a:latin typeface="Cambria" pitchFamily="18" charset="0"/>
              <a:ea typeface="Cambria" pitchFamily="18" charset="0"/>
            </a:rPr>
            <a:t>dụ</a:t>
          </a:r>
          <a:r>
            <a:rPr lang="en-US" sz="1700" dirty="0">
              <a:latin typeface="Cambria" pitchFamily="18" charset="0"/>
              <a:ea typeface="Cambria" pitchFamily="18" charset="0"/>
            </a:rPr>
            <a:t> </a:t>
          </a:r>
          <a:r>
            <a:rPr lang="en-US" sz="1700" dirty="0" err="1">
              <a:latin typeface="Cambria" pitchFamily="18" charset="0"/>
              <a:ea typeface="Cambria" pitchFamily="18" charset="0"/>
            </a:rPr>
            <a:t>như</a:t>
          </a:r>
          <a:r>
            <a:rPr lang="en-US" sz="1700" dirty="0">
              <a:latin typeface="Cambria" pitchFamily="18" charset="0"/>
              <a:ea typeface="Cambria" pitchFamily="18" charset="0"/>
            </a:rPr>
            <a:t> ở VQG </a:t>
          </a:r>
          <a:r>
            <a:rPr lang="en-US" sz="1700" dirty="0" err="1">
              <a:latin typeface="Cambria" pitchFamily="18" charset="0"/>
              <a:ea typeface="Cambria" pitchFamily="18" charset="0"/>
            </a:rPr>
            <a:t>Cúc</a:t>
          </a:r>
          <a:r>
            <a:rPr lang="en-US" sz="1700" dirty="0">
              <a:latin typeface="Cambria" pitchFamily="18" charset="0"/>
              <a:ea typeface="Cambria" pitchFamily="18" charset="0"/>
            </a:rPr>
            <a:t> </a:t>
          </a:r>
          <a:r>
            <a:rPr lang="en-US" sz="1700" dirty="0" err="1">
              <a:latin typeface="Cambria" pitchFamily="18" charset="0"/>
              <a:ea typeface="Cambria" pitchFamily="18" charset="0"/>
            </a:rPr>
            <a:t>Phương</a:t>
          </a:r>
          <a:r>
            <a:rPr lang="en-US" sz="1700" dirty="0">
              <a:latin typeface="Cambria" pitchFamily="18" charset="0"/>
              <a:ea typeface="Cambria" pitchFamily="18" charset="0"/>
            </a:rPr>
            <a:t>.</a:t>
          </a: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pt>
    <dgm:pt modelId="{2F067563-BC6C-4A34-ABC5-96243DB663A8}" type="pres">
      <dgm:prSet presAssocID="{0B378FEF-87EA-4756-80DD-E0236AF7CE5E}" presName="aSpace" presStyleCnt="0"/>
      <dgm:spPr/>
    </dgm:pt>
  </dgm:ptLst>
  <dgm:cxnLst>
    <dgm:cxn modelId="{97E8BE2D-0BA8-41A4-BBE3-8B14CE77D8C7}" srcId="{4E5E5906-3986-493B-9E88-5E662AF3BBEA}" destId="{089310BF-6140-4E19-BEA0-D9B60CDEBDD2}" srcOrd="0" destOrd="0" parTransId="{A8055120-0601-47FD-9315-00C1E3DCB2D4}" sibTransId="{F1034278-DC90-4232-AF36-798DAD118940}"/>
    <dgm:cxn modelId="{FD884431-0125-477F-9303-52F15DCB41A5}" type="presOf" srcId="{4E5E5906-3986-493B-9E88-5E662AF3BBEA}" destId="{52436171-77E0-4D83-B497-AE0799F40825}"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E2D2617F-0101-4B45-9E10-5BD8AE8CF59B}" type="presOf" srcId="{0B378FEF-87EA-4756-80DD-E0236AF7CE5E}" destId="{54EB3799-FE36-48B1-AF18-3F53D17F0D01}"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903B38AF-C6AF-48B5-A2BF-E268257E6B43}" srcId="{4E5E5906-3986-493B-9E88-5E662AF3BBEA}" destId="{F020E571-4E85-45BE-BE54-C43CCEBC0F55}" srcOrd="1" destOrd="0" parTransId="{4081D713-9DB7-4A0B-8F3A-65424B1F0B1A}" sibTransId="{86490219-7BC8-468C-855F-812E9B168FB8}"/>
    <dgm:cxn modelId="{3A2CD8D5-C6E0-404D-A79C-0C1FC4E0D204}" type="presOf" srcId="{089310BF-6140-4E19-BEA0-D9B60CDEBDD2}" destId="{65BC949D-ED43-4F09-8968-C4EC959DD164}" srcOrd="0" destOrd="0" presId="urn:microsoft.com/office/officeart/2005/8/layout/pyramid2"/>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b="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công nghiệp: phát triển khai thác khoáng sản, luyện kim, thủy điện,...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Đối với du lịch: hình thành các điểm du lịch có giá trị.</a:t>
          </a:r>
          <a:endParaRPr lang="en-US" sz="1800" b="0" dirty="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địa hình bị chia cắt gây </a:t>
          </a:r>
          <a:r>
            <a:rPr lang="en-US" sz="1800" b="0" i="0" dirty="0" err="1">
              <a:solidFill>
                <a:schemeClr val="tx1"/>
              </a:solidFill>
              <a:latin typeface="Cambria" pitchFamily="18" charset="0"/>
              <a:ea typeface="Cambria" pitchFamily="18" charset="0"/>
            </a:rPr>
            <a:t>khó</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khăn</a:t>
          </a:r>
          <a:r>
            <a:rPr lang="en-US" sz="1800" b="0" i="0" dirty="0">
              <a:solidFill>
                <a:schemeClr val="tx1"/>
              </a:solidFill>
              <a:latin typeface="Cambria" pitchFamily="18" charset="0"/>
              <a:ea typeface="Cambria" pitchFamily="18" charset="0"/>
            </a:rPr>
            <a:t> </a:t>
          </a:r>
          <a:r>
            <a:rPr lang="en-US" sz="1800" b="0" i="0" dirty="0" err="1">
              <a:solidFill>
                <a:schemeClr val="tx1"/>
              </a:solidFill>
              <a:latin typeface="Cambria" pitchFamily="18" charset="0"/>
              <a:ea typeface="Cambria" pitchFamily="18" charset="0"/>
            </a:rPr>
            <a:t>cho</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giao thông</a:t>
          </a:r>
          <a:r>
            <a:rPr lang="en-US" sz="1800" b="0" i="0" dirty="0">
              <a:solidFill>
                <a:schemeClr val="tx1"/>
              </a:solidFill>
              <a:latin typeface="Cambria" pitchFamily="18" charset="0"/>
              <a:ea typeface="Cambria" pitchFamily="18" charset="0"/>
            </a:rPr>
            <a:t>, </a:t>
          </a:r>
          <a:r>
            <a:rPr lang="vi-VN" sz="1800" b="0" i="0" dirty="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phê</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nuôi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bò</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sữa</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a:t>
          </a:r>
        </a:p>
        <a:p>
          <a:pPr algn="just"/>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quét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Bắc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Tây</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Nguyên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267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6DA9236-D101-4E93-BCF7-ACD0AD4B8579}" type="presOf" srcId="{2EA4557B-2359-4BA8-9F14-A6ECB8DAC4AB}" destId="{DD97E049-4A6C-47F8-8707-C5FFDBF743ED}" srcOrd="0" destOrd="0" presId="urn:microsoft.com/office/officeart/2008/layout/VerticalCurvedList"/>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B15B1D4-8A7A-4AC8-9AA6-DC72B02DA4B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F4E8FDF4-4D5F-4678-B5C9-E8788A1E8376}" type="presOf" srcId="{A55E36B4-5DBD-4D69-9E07-2ACE1B02C75C}" destId="{287E208B-7CBA-48D9-A845-7C3BA9246006}"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p>
        <a:p>
          <a:pPr algn="just"/>
          <a:r>
            <a:rPr lang="vi-VN" sz="1800" dirty="0">
              <a:solidFill>
                <a:prstClr val="black"/>
              </a:solidFill>
              <a:latin typeface="Cambria" pitchFamily="18" charset="0"/>
              <a:ea typeface="Cambria" pitchFamily="18" charset="0"/>
            </a:rPr>
            <a:t>+ Đối với nông</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nghiệp</a:t>
          </a:r>
          <a:r>
            <a:rPr lang="en-US" sz="1800" dirty="0">
              <a:solidFill>
                <a:prstClr val="black"/>
              </a:solidFill>
              <a:latin typeface="Cambria" pitchFamily="18" charset="0"/>
              <a:ea typeface="Cambria" pitchFamily="18" charset="0"/>
            </a:rPr>
            <a:t>, </a:t>
          </a:r>
          <a:r>
            <a:rPr lang="en-US" sz="1800" dirty="0" err="1">
              <a:solidFill>
                <a:prstClr val="black"/>
              </a:solidFill>
              <a:latin typeface="Cambria" pitchFamily="18" charset="0"/>
              <a:ea typeface="Cambria" pitchFamily="18" charset="0"/>
            </a:rPr>
            <a:t>thủy</a:t>
          </a:r>
          <a:r>
            <a:rPr lang="en-US" sz="1800" dirty="0">
              <a:solidFill>
                <a:prstClr val="black"/>
              </a:solidFill>
              <a:latin typeface="Cambria" pitchFamily="18" charset="0"/>
              <a:ea typeface="Cambria" pitchFamily="18" charset="0"/>
            </a:rPr>
            <a:t> </a:t>
          </a:r>
          <a:r>
            <a:rPr lang="vi-VN" sz="18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a:solidFill>
                <a:prstClr val="black"/>
              </a:solidFill>
              <a:latin typeface="Cambria" pitchFamily="18" charset="0"/>
              <a:ea typeface="Cambria" pitchFamily="18" charset="0"/>
            </a:rPr>
            <a:t>+ Xây dựng cơ sở hạ tầng và cư trú.</a:t>
          </a:r>
          <a:endParaRPr lang="vi-VN"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t</a:t>
          </a:r>
          <a:r>
            <a:rPr lang="vi-VN" sz="1800" b="0" dirty="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lúa</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t</a:t>
          </a:r>
          <a:r>
            <a:rPr lang="vi-VN" sz="1800" dirty="0">
              <a:solidFill>
                <a:schemeClr val="tx1"/>
              </a:solidFill>
              <a:latin typeface="Cambria" pitchFamily="18" charset="0"/>
              <a:ea typeface="Cambria" pitchFamily="18" charset="0"/>
            </a:rPr>
            <a:t>rồng cây ăn quả</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như</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chôm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xoài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sầu</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riêng</a:t>
          </a: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ở ĐB. Sông Cửu Long</a:t>
          </a:r>
          <a:r>
            <a:rPr lang="en-US" sz="1800"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ngập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Hồng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đất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bị</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màu</a:t>
          </a:r>
          <a:r>
            <a:rPr lang="en-US" sz="1800" dirty="0">
              <a:solidFill>
                <a:schemeClr val="tx1"/>
              </a:solidFill>
              <a:latin typeface="Cambria" pitchFamily="18" charset="0"/>
              <a:ea typeface="Cambria" pitchFamily="18" charset="0"/>
            </a:rPr>
            <a:t> ở ĐB. </a:t>
          </a:r>
          <a:r>
            <a:rPr lang="en-US" sz="1800" dirty="0" err="1">
              <a:solidFill>
                <a:schemeClr val="tx1"/>
              </a:solidFill>
              <a:latin typeface="Cambria" pitchFamily="18" charset="0"/>
              <a:ea typeface="Cambria" pitchFamily="18" charset="0"/>
            </a:rPr>
            <a:t>Sông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Cửu</a:t>
          </a:r>
          <a:r>
            <a:rPr lang="en-US" sz="1800" dirty="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6E33F204-7FCC-4F8A-AD97-E2E9984172B5}" type="presOf" srcId="{A55E36B4-5DBD-4D69-9E07-2ACE1B02C75C}" destId="{287E208B-7CBA-48D9-A845-7C3BA9246006}" srcOrd="0" destOrd="0" presId="urn:microsoft.com/office/officeart/2008/layout/VerticalCurvedList"/>
    <dgm:cxn modelId="{C5029614-ABE3-4A34-8E46-2D5B648C8891}"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126DE2BA-692E-4C8D-99FE-F1A935839C4C}"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8E6BDFC2-963A-4FD4-AC23-C3307F74A336}" type="presOf" srcId="{9B38993F-91D9-4E45-89FE-E7C2053BB052}" destId="{A0E9B536-5134-4AC7-990D-17E1F41843BA}" srcOrd="0" destOrd="0" presId="urn:microsoft.com/office/officeart/2008/layout/VerticalCurvedList"/>
    <dgm:cxn modelId="{74A961C9-4296-4D0D-ADF1-CFA1067D77E1}"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Thế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mạnh</a:t>
          </a:r>
          <a:r>
            <a:rPr lang="en-US" sz="1800" b="1" dirty="0">
              <a:solidFill>
                <a:schemeClr val="tx1"/>
              </a:solidFill>
              <a:latin typeface="Cambria" pitchFamily="18" charset="0"/>
              <a:ea typeface="Cambria" pitchFamily="18" charset="0"/>
            </a:rPr>
            <a:t>: </a:t>
          </a:r>
          <a:r>
            <a:rPr lang="en-US" sz="1800" b="0" dirty="0">
              <a:solidFill>
                <a:schemeClr val="tx1"/>
              </a:solidFill>
              <a:latin typeface="Cambria" pitchFamily="18" charset="0"/>
              <a:ea typeface="Cambria" pitchFamily="18" charset="0"/>
            </a:rPr>
            <a:t>k</a:t>
          </a:r>
          <a:r>
            <a:rPr lang="vi-VN" sz="1800" b="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Hạn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vi-VN" sz="1800" b="1"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Thế</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mạnh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triển</a:t>
          </a:r>
          <a:r>
            <a:rPr lang="en-US" sz="1800" dirty="0">
              <a:solidFill>
                <a:schemeClr val="tx1"/>
              </a:solidFill>
              <a:latin typeface="Cambria" pitchFamily="18" charset="0"/>
              <a:ea typeface="Cambria" pitchFamily="18" charset="0"/>
            </a:rPr>
            <a:t> du </a:t>
          </a:r>
          <a:r>
            <a:rPr lang="en-US" sz="1800" dirty="0" err="1">
              <a:solidFill>
                <a:schemeClr val="tx1"/>
              </a:solidFill>
              <a:latin typeface="Cambria" pitchFamily="18" charset="0"/>
              <a:ea typeface="Cambria" pitchFamily="18" charset="0"/>
            </a:rPr>
            <a:t>lịch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Nha</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Trang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triên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giao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thông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vận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cảng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a:t>
          </a:r>
        </a:p>
        <a:p>
          <a:pPr algn="just"/>
          <a:r>
            <a:rPr lang="vi-VN"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chế</a:t>
          </a:r>
          <a:r>
            <a:rPr lang="en-US" sz="1800" dirty="0">
              <a:solidFill>
                <a:schemeClr val="tx1"/>
              </a:solidFill>
              <a:latin typeface="Cambria" pitchFamily="18" charset="0"/>
              <a:ea typeface="Cambria" pitchFamily="18" charset="0"/>
            </a:rPr>
            <a:t>: b</a:t>
          </a:r>
          <a:r>
            <a:rPr lang="vi-VN" sz="1800" dirty="0">
              <a:solidFill>
                <a:schemeClr val="tx1"/>
              </a:solidFill>
              <a:latin typeface="Cambria" pitchFamily="18" charset="0"/>
              <a:ea typeface="Cambria" pitchFamily="18" charset="0"/>
            </a:rPr>
            <a:t>ão đổ bộ vào Đà Nẵng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lở</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bờ</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biển</a:t>
          </a:r>
          <a:r>
            <a:rPr lang="en-US" sz="1800" dirty="0">
              <a:solidFill>
                <a:schemeClr val="tx1"/>
              </a:solidFill>
              <a:latin typeface="Cambria" pitchFamily="18" charset="0"/>
              <a:ea typeface="Cambria" pitchFamily="18" charset="0"/>
            </a:rPr>
            <a:t> ở </a:t>
          </a:r>
          <a:r>
            <a:rPr lang="en-US" sz="1800" dirty="0" err="1">
              <a:solidFill>
                <a:schemeClr val="tx1"/>
              </a:solidFill>
              <a:latin typeface="Cambria" pitchFamily="18" charset="0"/>
              <a:ea typeface="Cambria" pitchFamily="18" charset="0"/>
            </a:rPr>
            <a:t>Bình</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Thuận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6530">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39901">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5C89710-1B57-4817-A84E-35CBB626F204}"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3A024793-F8C6-4163-8708-6AA35E5E131E}" type="presOf" srcId="{9DA92A08-ED37-48A9-A0DD-F521D2142CD2}" destId="{C7497E28-FAE4-42DA-8D9D-5B4659273D7A}"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B84CA9AD-3EC2-40C6-8E3C-86A7E3B4EE14}"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CC8E6AE2-5978-4690-B6DC-C39921988ECC}" type="presOf" srcId="{9B38993F-91D9-4E45-89FE-E7C2053BB052}" destId="{A0E9B536-5134-4AC7-990D-17E1F41843BA}" srcOrd="0" destOrd="0" presId="urn:microsoft.com/office/officeart/2008/layout/VerticalCurvedList"/>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mbria" pitchFamily="18" charset="0"/>
              <a:ea typeface="Cambria" pitchFamily="18" charset="0"/>
            </a:rPr>
            <a:t>4 </a:t>
          </a:r>
          <a:r>
            <a:rPr lang="en-US" sz="2000" b="1" kern="1200" dirty="0" err="1">
              <a:latin typeface="Cambria" pitchFamily="18" charset="0"/>
              <a:ea typeface="Cambria" pitchFamily="18" charset="0"/>
            </a:rPr>
            <a:t>đặc</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điểm</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đồi núi chiếm ưu thế</a:t>
          </a:r>
          <a:r>
            <a:rPr lang="en-US" sz="2000" kern="1200" dirty="0">
              <a:latin typeface="Cambria" pitchFamily="18" charset="0"/>
              <a:ea typeface="Cambria" pitchFamily="18" charset="0"/>
            </a:rPr>
            <a:t>.</a:t>
          </a: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Cambria" pitchFamily="18" charset="0"/>
              <a:ea typeface="Cambria" pitchFamily="18" charset="0"/>
            </a:rPr>
            <a:t>Địa</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hình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tính</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chất</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phân</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bậc</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khá</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rõ</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2000" kern="1200" dirty="0">
              <a:latin typeface="Cambria" pitchFamily="18" charset="0"/>
              <a:ea typeface="Cambria" pitchFamily="18" charset="0"/>
            </a:rPr>
            <a:t>Địa hình chịu tác động của khí hậu nhiệt đới ẩm gió mùa và con người</a:t>
          </a:r>
          <a:r>
            <a:rPr lang="en-US" sz="2000" kern="1200" dirty="0">
              <a:latin typeface="Cambria" pitchFamily="18" charset="0"/>
              <a:ea typeface="Cambria" pitchFamily="18" charset="0"/>
            </a:rPr>
            <a:t>.</a:t>
          </a: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err="1">
              <a:solidFill>
                <a:schemeClr val="tx1"/>
              </a:solidFill>
              <a:latin typeface="Cambria" pitchFamily="18" charset="0"/>
              <a:ea typeface="Cambria" pitchFamily="18" charset="0"/>
            </a:rPr>
            <a:t>Bờ</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bồi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châu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thổ</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Cửu</a:t>
          </a:r>
          <a:r>
            <a:rPr lang="en-US" sz="1800" b="0" kern="1200" dirty="0">
              <a:solidFill>
                <a:schemeClr val="tx1"/>
              </a:solidFill>
              <a:latin typeface="Cambria" pitchFamily="18" charset="0"/>
              <a:ea typeface="Cambria" pitchFamily="18" charset="0"/>
            </a:rPr>
            <a:t> Long),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bùn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rộng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rừng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cây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ngập</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thuận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nuôi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trồng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thủy</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sản</a:t>
          </a:r>
          <a:r>
            <a:rPr lang="en-US" sz="1800" b="0" kern="1200" dirty="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Mở</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rộng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tại</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các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vùng</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biển</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Bắc</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 </a:t>
          </a:r>
          <a:r>
            <a:rPr lang="en-US" sz="2000" b="0" kern="1200" dirty="0" err="1">
              <a:solidFill>
                <a:schemeClr val="tx1"/>
              </a:solidFill>
              <a:latin typeface="Cambria" pitchFamily="18" charset="0"/>
              <a:ea typeface="Cambria" pitchFamily="18" charset="0"/>
            </a:rPr>
            <a:t>và</a:t>
          </a:r>
          <a:r>
            <a:rPr lang="en-US" sz="2000" b="0" kern="1200" dirty="0">
              <a:solidFill>
                <a:schemeClr val="tx1"/>
              </a:solidFill>
              <a:latin typeface="Cambria" pitchFamily="18" charset="0"/>
              <a:ea typeface="Cambria" pitchFamily="18" charset="0"/>
            </a:rPr>
            <a:t> Nam </a:t>
          </a:r>
          <a:r>
            <a:rPr lang="en-US" sz="2000" b="0" kern="1200" dirty="0" err="1">
              <a:solidFill>
                <a:schemeClr val="tx1"/>
              </a:solidFill>
              <a:latin typeface="Cambria" pitchFamily="18" charset="0"/>
              <a:ea typeface="Cambria" pitchFamily="18" charset="0"/>
            </a:rPr>
            <a:t>Bộ</a:t>
          </a:r>
          <a:r>
            <a:rPr lang="en-US" sz="2000" b="0" kern="1200" dirty="0">
              <a:solidFill>
                <a:schemeClr val="tx1"/>
              </a:solidFill>
              <a:latin typeface="Cambria" pitchFamily="18" charset="0"/>
              <a:ea typeface="Cambria" pitchFamily="18" charset="0"/>
            </a:rPr>
            <a:t>.</a:t>
          </a:r>
        </a:p>
        <a:p>
          <a:pPr marL="0" lvl="0" indent="0" algn="l" defTabSz="889000">
            <a:lnSpc>
              <a:spcPct val="90000"/>
            </a:lnSpc>
            <a:spcBef>
              <a:spcPct val="0"/>
            </a:spcBef>
            <a:spcAft>
              <a:spcPct val="35000"/>
            </a:spcAft>
            <a:buNone/>
          </a:pPr>
          <a:r>
            <a:rPr lang="vi-VN" sz="2000" b="0" kern="1200" dirty="0">
              <a:solidFill>
                <a:schemeClr val="tx1"/>
              </a:solidFill>
              <a:latin typeface="Cambria" pitchFamily="18" charset="0"/>
              <a:ea typeface="Cambria" pitchFamily="18" charset="0"/>
            </a:rPr>
            <a:t>- Vùng biển miền Trung sâu và hẹp hơn.</a:t>
          </a:r>
          <a:endParaRPr lang="en-US" sz="2000" b="0" kern="1200" dirty="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ôn đới gió mùa trên núi</a:t>
          </a:r>
          <a:r>
            <a:rPr lang="en-US" sz="1700" b="1" kern="1200" dirty="0">
              <a:latin typeface="Cambria" pitchFamily="18" charset="0"/>
              <a:ea typeface="Cambria" pitchFamily="18" charset="0"/>
            </a:rPr>
            <a:t>:</a:t>
          </a:r>
          <a:r>
            <a:rPr lang="vi-VN" sz="1700" kern="1200" dirty="0">
              <a:latin typeface="Cambria" pitchFamily="18" charset="0"/>
              <a:ea typeface="Cambria" pitchFamily="18" charset="0"/>
            </a:rPr>
            <a:t> sinh vật là các loài thực vật ôn đới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như </a:t>
          </a:r>
          <a:r>
            <a:rPr lang="en-US" sz="1700" kern="1200" dirty="0">
              <a:latin typeface="Cambria" pitchFamily="18" charset="0"/>
              <a:ea typeface="Cambria" pitchFamily="18" charset="0"/>
            </a:rPr>
            <a:t>đ</a:t>
          </a:r>
          <a:r>
            <a:rPr lang="vi-VN" sz="1700" kern="1200" dirty="0">
              <a:latin typeface="Cambria" pitchFamily="18" charset="0"/>
              <a:ea typeface="Cambria" pitchFamily="18" charset="0"/>
            </a:rPr>
            <a:t>ỗ quyên, </a:t>
          </a:r>
          <a:r>
            <a:rPr lang="en-US" sz="1700" kern="1200" dirty="0">
              <a:latin typeface="Cambria" pitchFamily="18" charset="0"/>
              <a:ea typeface="Cambria" pitchFamily="18" charset="0"/>
            </a:rPr>
            <a:t>l</a:t>
          </a:r>
          <a:r>
            <a:rPr lang="vi-VN" sz="1700" kern="1200" dirty="0">
              <a:latin typeface="Cambria" pitchFamily="18" charset="0"/>
              <a:ea typeface="Cambria" pitchFamily="18" charset="0"/>
            </a:rPr>
            <a:t>ãnh sam, </a:t>
          </a:r>
          <a:r>
            <a:rPr lang="en-US" sz="1700" kern="1200" dirty="0">
              <a:latin typeface="Cambria" pitchFamily="18" charset="0"/>
              <a:ea typeface="Cambria" pitchFamily="18" charset="0"/>
            </a:rPr>
            <a:t>t</a:t>
          </a:r>
          <a:r>
            <a:rPr lang="vi-VN" sz="1700" kern="1200" dirty="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cận nhiệt đới gió mùa trên núi</a:t>
          </a:r>
          <a:r>
            <a:rPr lang="en-US" sz="1700" kern="1200" dirty="0">
              <a:latin typeface="Cambria" pitchFamily="18" charset="0"/>
              <a:ea typeface="Cambria" pitchFamily="18" charset="0"/>
            </a:rPr>
            <a:t>: </a:t>
          </a:r>
          <a:r>
            <a:rPr lang="vi-VN" sz="1700" kern="1200" dirty="0">
              <a:latin typeface="Cambria" pitchFamily="18" charset="0"/>
              <a:ea typeface="Cambria" pitchFamily="18" charset="0"/>
            </a:rPr>
            <a:t>sinh vật gồm có rừng cận nhiệt lá rộng, rừng lá kim</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rừng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thông</a:t>
          </a:r>
          <a:r>
            <a:rPr lang="en-US" sz="1700" kern="1200" dirty="0">
              <a:latin typeface="Cambria" pitchFamily="18" charset="0"/>
              <a:ea typeface="Cambria" pitchFamily="18" charset="0"/>
            </a:rPr>
            <a:t> ở </a:t>
          </a:r>
          <a:r>
            <a:rPr lang="en-US" sz="1700" kern="1200" dirty="0" err="1">
              <a:latin typeface="Cambria" pitchFamily="18" charset="0"/>
              <a:ea typeface="Cambria" pitchFamily="18" charset="0"/>
            </a:rPr>
            <a:t>Đà</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Lạt</a:t>
          </a:r>
          <a:r>
            <a:rPr lang="en-US" sz="1700" kern="1200" dirty="0">
              <a:latin typeface="Cambria" pitchFamily="18" charset="0"/>
              <a:ea typeface="Cambria" pitchFamily="18" charset="0"/>
            </a:rPr>
            <a:t>.</a:t>
          </a: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b="1" kern="1200" dirty="0">
              <a:latin typeface="Cambria" pitchFamily="18" charset="0"/>
              <a:ea typeface="Cambria" pitchFamily="18" charset="0"/>
            </a:rPr>
            <a:t>Đai nhiệt đới gió mùa</a:t>
          </a:r>
          <a:r>
            <a:rPr lang="vi-VN" sz="1700" kern="1200" dirty="0">
              <a:latin typeface="Cambria" pitchFamily="18" charset="0"/>
              <a:ea typeface="Cambria" pitchFamily="18" charset="0"/>
            </a:rPr>
            <a:t>: sinh vật tiêu biểu là hệ sinh thái rừng nhiệt đới ẩm lá rộng thường xanh và rừng nhiệt đới gió mùa</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ví</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dụ</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như</a:t>
          </a:r>
          <a:r>
            <a:rPr lang="en-US" sz="1700" kern="1200" dirty="0">
              <a:latin typeface="Cambria" pitchFamily="18" charset="0"/>
              <a:ea typeface="Cambria" pitchFamily="18" charset="0"/>
            </a:rPr>
            <a:t> ở VQG </a:t>
          </a:r>
          <a:r>
            <a:rPr lang="en-US" sz="1700" kern="1200" dirty="0" err="1">
              <a:latin typeface="Cambria" pitchFamily="18" charset="0"/>
              <a:ea typeface="Cambria" pitchFamily="18" charset="0"/>
            </a:rPr>
            <a:t>Cúc</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Phương</a:t>
          </a:r>
          <a:r>
            <a:rPr lang="en-US" sz="1700" kern="1200" dirty="0">
              <a:latin typeface="Cambria" pitchFamily="18" charset="0"/>
              <a:ea typeface="Cambria" pitchFamily="18" charset="0"/>
            </a:rPr>
            <a:t>.</a:t>
          </a: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Đối với du lịch: hình thành các điểm du lịch có giá trị.</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địa hình bị chia cắt gây </a:t>
          </a:r>
          <a:r>
            <a:rPr lang="en-US" sz="1800" b="0" i="0" kern="1200" dirty="0" err="1">
              <a:solidFill>
                <a:schemeClr val="tx1"/>
              </a:solidFill>
              <a:latin typeface="Cambria" pitchFamily="18" charset="0"/>
              <a:ea typeface="Cambria" pitchFamily="18" charset="0"/>
            </a:rPr>
            <a:t>khó</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khăn</a:t>
          </a:r>
          <a:r>
            <a:rPr lang="en-US" sz="1800" b="0" i="0" kern="1200" dirty="0">
              <a:solidFill>
                <a:schemeClr val="tx1"/>
              </a:solidFill>
              <a:latin typeface="Cambria" pitchFamily="18" charset="0"/>
              <a:ea typeface="Cambria" pitchFamily="18" charset="0"/>
            </a:rPr>
            <a:t> </a:t>
          </a:r>
          <a:r>
            <a:rPr lang="en-US" sz="1800" b="0" i="0" kern="1200" dirty="0" err="1">
              <a:solidFill>
                <a:schemeClr val="tx1"/>
              </a:solidFill>
              <a:latin typeface="Cambria" pitchFamily="18" charset="0"/>
              <a:ea typeface="Cambria" pitchFamily="18" charset="0"/>
            </a:rPr>
            <a:t>cho</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giao thông</a:t>
          </a:r>
          <a:r>
            <a:rPr lang="en-US" sz="1800" b="0" i="0" kern="1200" dirty="0">
              <a:solidFill>
                <a:schemeClr val="tx1"/>
              </a:solidFill>
              <a:latin typeface="Cambria" pitchFamily="18" charset="0"/>
              <a:ea typeface="Cambria" pitchFamily="18" charset="0"/>
            </a:rPr>
            <a:t>, </a:t>
          </a:r>
          <a:r>
            <a:rPr lang="vi-VN" sz="1800" b="0" i="0" kern="1200" dirty="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phê</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nuôi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bò</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sữa</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quét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Bắc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Tây</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Nguyên</a:t>
          </a:r>
          <a:r>
            <a:rPr lang="en-US" sz="1800" kern="1200" dirty="0">
              <a:solidFill>
                <a:schemeClr val="tx1"/>
              </a:solidFill>
              <a:latin typeface="Cambria" pitchFamily="18" charset="0"/>
              <a:ea typeface="Cambria" pitchFamily="18" charset="0"/>
            </a:rPr>
            <a:t>.</a:t>
          </a: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Đối với nông</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nghiệp</a:t>
          </a:r>
          <a:r>
            <a:rPr lang="en-US" sz="1800" kern="1200" dirty="0">
              <a:solidFill>
                <a:prstClr val="black"/>
              </a:solidFill>
              <a:latin typeface="Cambria" pitchFamily="18" charset="0"/>
              <a:ea typeface="Cambria" pitchFamily="18" charset="0"/>
            </a:rPr>
            <a:t>, </a:t>
          </a:r>
          <a:r>
            <a:rPr lang="en-US" sz="1800" kern="1200" dirty="0" err="1">
              <a:solidFill>
                <a:prstClr val="black"/>
              </a:solidFill>
              <a:latin typeface="Cambria" pitchFamily="18" charset="0"/>
              <a:ea typeface="Cambria" pitchFamily="18" charset="0"/>
            </a:rPr>
            <a:t>thủy</a:t>
          </a:r>
          <a:r>
            <a:rPr lang="en-US" sz="1800" kern="1200" dirty="0">
              <a:solidFill>
                <a:prstClr val="black"/>
              </a:solidFill>
              <a:latin typeface="Cambria" pitchFamily="18" charset="0"/>
              <a:ea typeface="Cambria" pitchFamily="18" charset="0"/>
            </a:rPr>
            <a:t> </a:t>
          </a:r>
          <a:r>
            <a:rPr lang="vi-VN" sz="1800" kern="120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marL="0" lvl="0" indent="0" algn="just" defTabSz="800100">
            <a:lnSpc>
              <a:spcPct val="90000"/>
            </a:lnSpc>
            <a:spcBef>
              <a:spcPct val="0"/>
            </a:spcBef>
            <a:spcAft>
              <a:spcPct val="35000"/>
            </a:spcAft>
            <a:buNone/>
          </a:pPr>
          <a:r>
            <a:rPr lang="vi-VN" sz="1800" kern="1200" dirty="0">
              <a:solidFill>
                <a:prstClr val="black"/>
              </a:solidFill>
              <a:latin typeface="Cambria" pitchFamily="18" charset="0"/>
              <a:ea typeface="Cambria" pitchFamily="18" charset="0"/>
            </a:rPr>
            <a:t>+ Xây dựng cơ sở hạ tầng và cư trú.</a:t>
          </a:r>
          <a:endParaRPr lang="vi-VN" sz="1800" b="0" kern="1200" dirty="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t</a:t>
          </a:r>
          <a:r>
            <a:rPr lang="vi-VN" sz="1800" b="0" kern="1200" dirty="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lúa</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t</a:t>
          </a:r>
          <a:r>
            <a:rPr lang="vi-VN" sz="1800" kern="1200" dirty="0">
              <a:solidFill>
                <a:schemeClr val="tx1"/>
              </a:solidFill>
              <a:latin typeface="Cambria" pitchFamily="18" charset="0"/>
              <a:ea typeface="Cambria" pitchFamily="18" charset="0"/>
            </a:rPr>
            <a:t>rồng cây ăn quả</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như</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chôm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xoài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sầu</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riêng</a:t>
          </a: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ở ĐB. Sông Cửu Long</a:t>
          </a:r>
          <a:r>
            <a:rPr lang="en-US" sz="1800"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ngập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Hồng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đất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bị</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màu</a:t>
          </a:r>
          <a:r>
            <a:rPr lang="en-US" sz="1800" kern="1200" dirty="0">
              <a:solidFill>
                <a:schemeClr val="tx1"/>
              </a:solidFill>
              <a:latin typeface="Cambria" pitchFamily="18" charset="0"/>
              <a:ea typeface="Cambria" pitchFamily="18" charset="0"/>
            </a:rPr>
            <a:t> ở ĐB. </a:t>
          </a:r>
          <a:r>
            <a:rPr lang="en-US" sz="1800" kern="1200" dirty="0" err="1">
              <a:solidFill>
                <a:schemeClr val="tx1"/>
              </a:solidFill>
              <a:latin typeface="Cambria" pitchFamily="18" charset="0"/>
              <a:ea typeface="Cambria" pitchFamily="18" charset="0"/>
            </a:rPr>
            <a:t>Sông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Cửu</a:t>
          </a:r>
          <a:r>
            <a:rPr lang="en-US" sz="1800" kern="1200" dirty="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Thế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mạnh</a:t>
          </a:r>
          <a:r>
            <a:rPr lang="en-US" sz="1800" b="1" kern="1200" dirty="0">
              <a:solidFill>
                <a:schemeClr val="tx1"/>
              </a:solidFill>
              <a:latin typeface="Cambria" pitchFamily="18" charset="0"/>
              <a:ea typeface="Cambria" pitchFamily="18" charset="0"/>
            </a:rPr>
            <a:t>: </a:t>
          </a:r>
          <a:r>
            <a:rPr lang="en-US" sz="1800" b="0" kern="1200" dirty="0">
              <a:solidFill>
                <a:schemeClr val="tx1"/>
              </a:solidFill>
              <a:latin typeface="Cambria" pitchFamily="18" charset="0"/>
              <a:ea typeface="Cambria" pitchFamily="18" charset="0"/>
            </a:rPr>
            <a:t>k</a:t>
          </a:r>
          <a:r>
            <a:rPr lang="vi-VN" sz="1800" b="0" kern="1200" dirty="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a:solidFill>
                <a:schemeClr val="tx1"/>
              </a:solidFill>
              <a:latin typeface="Cambria" pitchFamily="18" charset="0"/>
              <a:ea typeface="Cambria" pitchFamily="18" charset="0"/>
            </a:rPr>
            <a:t>.</a:t>
          </a: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Hạn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vi-VN" sz="1800" b="1"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Thế</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mạnh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triển</a:t>
          </a:r>
          <a:r>
            <a:rPr lang="en-US" sz="1800" kern="1200" dirty="0">
              <a:solidFill>
                <a:schemeClr val="tx1"/>
              </a:solidFill>
              <a:latin typeface="Cambria" pitchFamily="18" charset="0"/>
              <a:ea typeface="Cambria" pitchFamily="18" charset="0"/>
            </a:rPr>
            <a:t> du </a:t>
          </a:r>
          <a:r>
            <a:rPr lang="en-US" sz="1800" kern="1200" dirty="0" err="1">
              <a:solidFill>
                <a:schemeClr val="tx1"/>
              </a:solidFill>
              <a:latin typeface="Cambria" pitchFamily="18" charset="0"/>
              <a:ea typeface="Cambria" pitchFamily="18" charset="0"/>
            </a:rPr>
            <a:t>lịch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Nha</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Trang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triên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giao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thông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vận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cảng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chế</a:t>
          </a: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ão đổ bộ vào Đà Nẵng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lở</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bờ</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biển</a:t>
          </a:r>
          <a:r>
            <a:rPr lang="en-US" sz="1800" kern="1200" dirty="0">
              <a:solidFill>
                <a:schemeClr val="tx1"/>
              </a:solidFill>
              <a:latin typeface="Cambria" pitchFamily="18" charset="0"/>
              <a:ea typeface="Cambria" pitchFamily="18" charset="0"/>
            </a:rPr>
            <a:t> ở </a:t>
          </a:r>
          <a:r>
            <a:rPr lang="en-US" sz="1800" kern="1200" dirty="0" err="1">
              <a:solidFill>
                <a:schemeClr val="tx1"/>
              </a:solidFill>
              <a:latin typeface="Cambria" pitchFamily="18" charset="0"/>
              <a:ea typeface="Cambria" pitchFamily="18" charset="0"/>
            </a:rPr>
            <a:t>Bình</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Thuận</a:t>
          </a:r>
          <a:r>
            <a:rPr lang="en-US" sz="1800" kern="1200" dirty="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8/29/2023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93328319-1D47-4DB5-A083-897E335DAC7C}" type="slidenum">
              <a:rPr lang="en-US" smtClean="0"/>
              <a:t>25</a:t>
            </a:fld>
            <a:endParaRPr lang="en-US"/>
          </a:p>
        </p:txBody>
      </p:sp>
    </p:spTree>
    <p:extLst>
      <p:ext uri="{BB962C8B-B14F-4D97-AF65-F5344CB8AC3E}">
        <p14:creationId xmlns:p14="http://schemas.microsoft.com/office/powerpoint/2010/main" val="150770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93328319-1D47-4DB5-A083-897E335DAC7C}" type="slidenum">
              <a:rPr lang="en-US" smtClean="0"/>
              <a:t>37</a:t>
            </a:fld>
            <a:endParaRPr lang="en-US"/>
          </a:p>
        </p:txBody>
      </p:sp>
    </p:spTree>
    <p:extLst>
      <p:ext uri="{BB962C8B-B14F-4D97-AF65-F5344CB8AC3E}">
        <p14:creationId xmlns:p14="http://schemas.microsoft.com/office/powerpoint/2010/main" val="418341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8/29/2023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8/29/2023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8/29/2023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8/29/2023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8.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jpe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7.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a:latin typeface="Cambria" pitchFamily="18" charset="0"/>
                <a:ea typeface="Cambria" pitchFamily="18" charset="0"/>
              </a:rPr>
              <a:t>ĐỒNG BẰNG</a:t>
            </a: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ồng bằng chiếm bao nhiêu diện tích lãnh thổ?</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Đồng 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Đồng bằng chiếm 1/4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Được 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núi</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3/4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a:p>
            <a:pPr algn="just">
              <a:spcBef>
                <a:spcPts val="600"/>
              </a:spcBef>
              <a:spcAft>
                <a:spcPts val="0"/>
              </a:spcAft>
            </a:pP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Đồng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bằng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chiếm</a:t>
            </a:r>
            <a:r>
              <a:rPr lang="en-US" sz="2400" dirty="0">
                <a:latin typeface="Cambria" pitchFamily="18" charset="0"/>
                <a:ea typeface="Cambria" pitchFamily="18" charset="0"/>
                <a:cs typeface="Times New Roman"/>
              </a:rPr>
              <a:t> 1/4 </a:t>
            </a:r>
            <a:r>
              <a:rPr lang="en-US" sz="2400" dirty="0" err="1">
                <a:latin typeface="Cambria" pitchFamily="18" charset="0"/>
                <a:ea typeface="Cambria" pitchFamily="18" charset="0"/>
                <a:cs typeface="Times New Roman"/>
              </a:rPr>
              <a:t>diện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tích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lãnh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thổ</a:t>
            </a:r>
            <a:r>
              <a:rPr lang="en-US" sz="2400" dirty="0">
                <a:latin typeface="Cambria" pitchFamily="18" charset="0"/>
                <a:ea typeface="Cambria" pitchFamily="18" charset="0"/>
                <a:cs typeface="Times New Roman"/>
              </a:rPr>
              <a:t>.</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k</a:t>
            </a:r>
            <a:r>
              <a:rPr lang="vi-VN" sz="2400" i="1" dirty="0">
                <a:solidFill>
                  <a:srgbClr val="FF0000"/>
                </a:solidFill>
                <a:latin typeface="Cambria" panose="02040503050406030204" pitchFamily="18" charset="0"/>
                <a:ea typeface="Cambria" panose="02040503050406030204" pitchFamily="18" charset="0"/>
              </a:rPr>
              <a:t>ể tên và xác định trên bản đồ các 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a:t>Con </a:t>
            </a:r>
            <a:r>
              <a:rPr lang="en-US" sz="1000" b="1" dirty="0" err="1"/>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r>
              <a:rPr lang="en-US" sz="1000" b="1" dirty="0"/>
              <a:t> </a:t>
            </a:r>
            <a:r>
              <a:rPr lang="en-US" sz="1000" b="1" dirty="0" err="1"/>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Đ</a:t>
            </a:r>
            <a:r>
              <a:rPr lang="en-US" sz="2400" dirty="0" err="1">
                <a:latin typeface="Cambria" pitchFamily="18" charset="0"/>
                <a:ea typeface="Cambria" pitchFamily="18" charset="0"/>
                <a:cs typeface="Times New Roman"/>
              </a:rPr>
              <a:t>ông</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Bắc</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Việt</a:t>
            </a:r>
            <a:r>
              <a:rPr lang="en-US" sz="2200" i="1" dirty="0">
                <a:solidFill>
                  <a:srgbClr val="FF0000"/>
                </a:solidFill>
                <a:latin typeface="Cambria" panose="02040503050406030204" pitchFamily="18" charset="0"/>
                <a:ea typeface="Cambria" panose="02040503050406030204" pitchFamily="18" charset="0"/>
              </a:rPr>
              <a:t> Nam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v</a:t>
            </a:r>
            <a:r>
              <a:rPr lang="vi-VN" sz="2200" i="1" dirty="0">
                <a:solidFill>
                  <a:srgbClr val="FF0000"/>
                </a:solidFill>
                <a:latin typeface="Cambria" panose="02040503050406030204" pitchFamily="18" charset="0"/>
                <a:ea typeface="Cambria" panose="02040503050406030204" pitchFamily="18" charset="0"/>
              </a:rPr>
              <a:t>ì 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b="1"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b="1"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429981" y="2155684"/>
            <a:ext cx="3767754" cy="364715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Nguyên nhân: nhiệt độ cao, lượng mưa lớn tập trung theo mùa</a:t>
            </a:r>
            <a:r>
              <a:rPr lang="en-US" sz="2400" b="1" dirty="0">
                <a:latin typeface="Cambria" pitchFamily="18" charset="0"/>
                <a:ea typeface="Cambria" pitchFamily="18" charset="0"/>
                <a:cs typeface="Times New Roman"/>
              </a:rPr>
              <a:t>.</a:t>
            </a:r>
            <a:endParaRPr lang="vi-VN" sz="2400" b="1" dirty="0">
              <a:latin typeface="Cambria" pitchFamily="18" charset="0"/>
              <a:ea typeface="Cambria" pitchFamily="18" charset="0"/>
              <a:cs typeface="Times New Roman"/>
            </a:endParaRPr>
          </a:p>
          <a:p>
            <a:pPr algn="just">
              <a:spcBef>
                <a:spcPts val="600"/>
              </a:spcBef>
              <a:spcAft>
                <a:spcPts val="0"/>
              </a:spcAft>
            </a:pPr>
            <a:r>
              <a:rPr lang="vi-VN" sz="2400" b="1" dirty="0">
                <a:latin typeface="Cambria" pitchFamily="18" charset="0"/>
                <a:ea typeface="Cambria" pitchFamily="18" charset="0"/>
                <a:cs typeface="Times New Roman"/>
              </a:rPr>
              <a:t>- Biểu hiện:</a:t>
            </a:r>
          </a:p>
          <a:p>
            <a:pPr algn="just">
              <a:spcBef>
                <a:spcPts val="600"/>
              </a:spcBef>
              <a:spcAft>
                <a:spcPts val="0"/>
              </a:spcAft>
            </a:pPr>
            <a:r>
              <a:rPr lang="vi-VN" sz="2400" b="1"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2400" b="1" dirty="0">
                <a:latin typeface="Cambria" pitchFamily="18" charset="0"/>
                <a:ea typeface="Cambria" pitchFamily="18" charset="0"/>
                <a:cs typeface="Times New Roman"/>
              </a:rPr>
              <a:t>+ Bồi tụ ở vùng đồng bằng và thung lũng.</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phía</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a:latin typeface="Cambria" pitchFamily="18" charset="0"/>
                <a:ea typeface="Cambria" pitchFamily="18" charset="0"/>
              </a:rPr>
              <a:t>Bồi</a:t>
            </a:r>
            <a:r>
              <a:rPr lang="en-US" dirty="0">
                <a:latin typeface="Cambria" pitchFamily="18" charset="0"/>
                <a:ea typeface="Cambria" pitchFamily="18" charset="0"/>
              </a:rPr>
              <a:t> </a:t>
            </a:r>
            <a:r>
              <a:rPr lang="en-US" dirty="0" err="1">
                <a:latin typeface="Cambria" pitchFamily="18" charset="0"/>
                <a:ea typeface="Cambria" pitchFamily="18" charset="0"/>
              </a:rPr>
              <a:t>tụ</a:t>
            </a:r>
            <a:r>
              <a:rPr lang="en-US" dirty="0">
                <a:latin typeface="Cambria" pitchFamily="18" charset="0"/>
                <a:ea typeface="Cambria" pitchFamily="18" charset="0"/>
              </a:rPr>
              <a:t> ở </a:t>
            </a: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randombar(horizontal)">
                                      <p:cBhvr>
                                        <p:cTn id="7" dur="500"/>
                                        <p:tgtEl>
                                          <p:spTgt spid="205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3" dur="500"/>
                                        <p:tgtEl>
                                          <p:spTgt spid="2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8" dur="500"/>
                                        <p:tgtEl>
                                          <p:spTgt spid="2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3" dur="500"/>
                                        <p:tgtEl>
                                          <p:spTgt spid="25">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48"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động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Phong</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được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hình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thành</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như</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thế</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nào</a:t>
            </a:r>
            <a:r>
              <a:rPr lang="en-US" sz="2100"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Do </a:t>
            </a:r>
            <a:r>
              <a:rPr lang="vi-VN" sz="2200" dirty="0">
                <a:latin typeface="Cambria" pitchFamily="18" charset="0"/>
                <a:ea typeface="Cambria" pitchFamily="18" charset="0"/>
              </a:rPr>
              <a:t>nước 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a:latin typeface="Cambria" pitchFamily="18" charset="0"/>
                <a:ea typeface="Cambria" pitchFamily="18" charset="0"/>
              </a:rPr>
              <a:t>Đập</a:t>
            </a:r>
            <a:r>
              <a:rPr lang="en-US" dirty="0">
                <a:latin typeface="Cambria" pitchFamily="18" charset="0"/>
                <a:ea typeface="Cambria" pitchFamily="18" charset="0"/>
              </a:rPr>
              <a:t> </a:t>
            </a:r>
            <a:r>
              <a:rPr lang="en-US" dirty="0" err="1">
                <a:latin typeface="Cambria" pitchFamily="18" charset="0"/>
                <a:ea typeface="Cambria" pitchFamily="18" charset="0"/>
              </a:rPr>
              <a:t>thủy</a:t>
            </a:r>
            <a:r>
              <a:rPr lang="en-US" dirty="0">
                <a:latin typeface="Cambria" pitchFamily="18" charset="0"/>
                <a:ea typeface="Cambria" pitchFamily="18" charset="0"/>
              </a:rPr>
              <a:t> </a:t>
            </a:r>
            <a:r>
              <a:rPr lang="en-US" dirty="0" err="1">
                <a:latin typeface="Cambria" pitchFamily="18" charset="0"/>
                <a:ea typeface="Cambria" pitchFamily="18" charset="0"/>
              </a:rPr>
              <a:t>điện</a:t>
            </a:r>
            <a:r>
              <a:rPr lang="en-US" dirty="0">
                <a:latin typeface="Cambria" pitchFamily="18" charset="0"/>
                <a:ea typeface="Cambria" pitchFamily="18" charset="0"/>
              </a:rPr>
              <a:t> </a:t>
            </a:r>
            <a:r>
              <a:rPr lang="en-US" dirty="0" err="1">
                <a:latin typeface="Cambria" pitchFamily="18" charset="0"/>
                <a:ea typeface="Cambria" pitchFamily="18" charset="0"/>
              </a:rPr>
              <a:t>Hòa</a:t>
            </a:r>
            <a:r>
              <a:rPr lang="en-US" dirty="0">
                <a:latin typeface="Cambria" pitchFamily="18" charset="0"/>
                <a:ea typeface="Cambria" pitchFamily="18" charset="0"/>
              </a:rPr>
              <a:t> </a:t>
            </a:r>
            <a:r>
              <a:rPr lang="en-US" dirty="0" err="1">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BÁN BÌNH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Q</a:t>
            </a:r>
            <a:r>
              <a:rPr lang="en-US" sz="2400" dirty="0" err="1">
                <a:latin typeface="Cambria" pitchFamily="18" charset="0"/>
                <a:ea typeface="Cambria" pitchFamily="18" charset="0"/>
                <a:cs typeface="Times New Roman"/>
              </a:rPr>
              <a:t>uá</a:t>
            </a:r>
            <a:r>
              <a:rPr lang="vi-VN" sz="2400" dirty="0">
                <a:latin typeface="Cambria" pitchFamily="18" charset="0"/>
                <a:ea typeface="Cambria" pitchFamily="18" charset="0"/>
                <a:cs typeface="Times New Roman"/>
              </a:rPr>
              <a:t> 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Kể</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tên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khu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vực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ở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Khu</a:t>
            </a:r>
            <a:r>
              <a:rPr lang="en-US" b="1" dirty="0">
                <a:solidFill>
                  <a:srgbClr val="990099"/>
                </a:solidFill>
                <a:latin typeface="Times New Roman" pitchFamily="18" charset="0"/>
              </a:rPr>
              <a:t> </a:t>
            </a:r>
            <a:r>
              <a:rPr lang="en-US" b="1" dirty="0" err="1">
                <a:solidFill>
                  <a:srgbClr val="990099"/>
                </a:solidFill>
                <a:latin typeface="Times New Roman" pitchFamily="18" charset="0"/>
              </a:rPr>
              <a:t>vực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đồi</a:t>
            </a:r>
            <a:r>
              <a:rPr lang="en-US" b="1" dirty="0">
                <a:solidFill>
                  <a:srgbClr val="990099"/>
                </a:solidFill>
                <a:latin typeface="Times New Roman" pitchFamily="18" charset="0"/>
              </a:rPr>
              <a:t> </a:t>
            </a:r>
            <a:r>
              <a:rPr lang="en-US" b="1" dirty="0" err="1">
                <a:solidFill>
                  <a:srgbClr val="990099"/>
                </a:solidFill>
                <a:latin typeface="Times New Roman" pitchFamily="18" charset="0"/>
              </a:rPr>
              <a:t>núi</a:t>
            </a:r>
            <a:endParaRPr lang="en-US" b="1" dirty="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Đông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r>
              <a:rPr lang="en-US" b="1" dirty="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Tây</a:t>
            </a:r>
            <a:r>
              <a:rPr lang="en-US" b="1" dirty="0">
                <a:solidFill>
                  <a:srgbClr val="990099"/>
                </a:solidFill>
                <a:latin typeface="Times New Roman" pitchFamily="18" charset="0"/>
              </a:rPr>
              <a:t> </a:t>
            </a:r>
            <a:r>
              <a:rPr lang="en-US" b="1" dirty="0" err="1">
                <a:solidFill>
                  <a:srgbClr val="990099"/>
                </a:solidFill>
                <a:latin typeface="Times New Roman" pitchFamily="18" charset="0"/>
              </a:rPr>
              <a:t>Bắc</a:t>
            </a:r>
            <a:endParaRPr lang="en-US" b="1" dirty="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Đồng</a:t>
            </a:r>
            <a:r>
              <a:rPr lang="en-US" b="1" dirty="0">
                <a:solidFill>
                  <a:srgbClr val="990099"/>
                </a:solidFill>
                <a:latin typeface="Times New Roman" pitchFamily="18" charset="0"/>
              </a:rPr>
              <a:t> </a:t>
            </a:r>
            <a:r>
              <a:rPr lang="en-US" b="1" dirty="0" err="1">
                <a:solidFill>
                  <a:srgbClr val="990099"/>
                </a:solidFill>
                <a:latin typeface="Times New Roman" pitchFamily="18" charset="0"/>
              </a:rPr>
              <a:t>bằng</a:t>
            </a:r>
            <a:r>
              <a:rPr lang="en-US" b="1" dirty="0">
                <a:solidFill>
                  <a:srgbClr val="990099"/>
                </a:solidFill>
                <a:latin typeface="Times New Roman" pitchFamily="18" charset="0"/>
              </a:rPr>
              <a:t> </a:t>
            </a:r>
            <a:r>
              <a:rPr lang="en-US" b="1" dirty="0" err="1">
                <a:solidFill>
                  <a:srgbClr val="990099"/>
                </a:solidFill>
                <a:latin typeface="Times New Roman" pitchFamily="18" charset="0"/>
              </a:rPr>
              <a:t>ven</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r>
              <a:rPr lang="en-US" b="1" dirty="0">
                <a:solidFill>
                  <a:srgbClr val="990099"/>
                </a:solidFill>
                <a:latin typeface="Times New Roman" pitchFamily="18" charset="0"/>
              </a:rPr>
              <a:t> </a:t>
            </a:r>
            <a:r>
              <a:rPr lang="en-US" b="1" dirty="0" err="1">
                <a:solidFill>
                  <a:srgbClr val="990099"/>
                </a:solidFill>
                <a:latin typeface="Times New Roman" pitchFamily="18" charset="0"/>
              </a:rPr>
              <a:t>miền</a:t>
            </a:r>
            <a:r>
              <a:rPr lang="en-US" b="1" dirty="0">
                <a:solidFill>
                  <a:srgbClr val="990099"/>
                </a:solidFill>
                <a:latin typeface="Times New Roman" pitchFamily="18" charset="0"/>
              </a:rPr>
              <a:t> </a:t>
            </a:r>
            <a:r>
              <a:rPr lang="en-US" b="1" dirty="0" err="1">
                <a:solidFill>
                  <a:srgbClr val="990099"/>
                </a:solidFill>
                <a:latin typeface="Times New Roman" pitchFamily="18" charset="0"/>
              </a:rPr>
              <a:t>Trung</a:t>
            </a:r>
            <a:endParaRPr lang="en-US" b="1" dirty="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Bờ</a:t>
            </a:r>
            <a:r>
              <a:rPr lang="en-US" b="1" dirty="0">
                <a:solidFill>
                  <a:srgbClr val="990099"/>
                </a:solidFill>
                <a:latin typeface="Times New Roman" pitchFamily="18" charset="0"/>
              </a:rPr>
              <a:t> </a:t>
            </a:r>
            <a:r>
              <a:rPr lang="en-US" b="1" dirty="0" err="1">
                <a:solidFill>
                  <a:srgbClr val="990099"/>
                </a:solidFill>
                <a:latin typeface="Times New Roman" pitchFamily="18" charset="0"/>
              </a:rPr>
              <a:t>biển</a:t>
            </a:r>
            <a:endParaRPr lang="en-US" b="1" dirty="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a:solidFill>
                  <a:srgbClr val="990099"/>
                </a:solidFill>
                <a:latin typeface="Times New Roman" pitchFamily="18" charset="0"/>
              </a:rPr>
              <a:t>Thềm</a:t>
            </a:r>
            <a:r>
              <a:rPr lang="en-US" b="1" dirty="0">
                <a:solidFill>
                  <a:srgbClr val="990099"/>
                </a:solidFill>
                <a:latin typeface="Times New Roman" pitchFamily="18" charset="0"/>
              </a:rPr>
              <a:t> </a:t>
            </a:r>
            <a:r>
              <a:rPr lang="en-US" b="1" dirty="0" err="1">
                <a:solidFill>
                  <a:srgbClr val="990099"/>
                </a:solidFill>
                <a:latin typeface="Times New Roman" pitchFamily="18" charset="0"/>
              </a:rPr>
              <a:t>lục</a:t>
            </a:r>
            <a:r>
              <a:rPr lang="en-US" b="1" dirty="0">
                <a:solidFill>
                  <a:srgbClr val="990099"/>
                </a:solidFill>
                <a:latin typeface="Times New Roman" pitchFamily="18" charset="0"/>
              </a:rPr>
              <a:t> </a:t>
            </a:r>
            <a:r>
              <a:rPr lang="en-US" b="1" dirty="0" err="1">
                <a:solidFill>
                  <a:srgbClr val="990099"/>
                </a:solidFill>
                <a:latin typeface="Times New Roman" pitchFamily="18" charset="0"/>
              </a:rPr>
              <a:t>địa</a:t>
            </a:r>
            <a:endParaRPr lang="en-US" b="1" dirty="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10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phạm</a:t>
            </a:r>
            <a:r>
              <a:rPr lang="en-US" sz="1900" i="1" dirty="0">
                <a:solidFill>
                  <a:srgbClr val="FF0000"/>
                </a:solidFill>
                <a:latin typeface="Cambria" panose="02040503050406030204" pitchFamily="18" charset="0"/>
                <a:ea typeface="Cambria" panose="02040503050406030204" pitchFamily="18" charset="0"/>
              </a:rPr>
              <a:t> vi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thái</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Trường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Sơn</a:t>
            </a:r>
            <a:r>
              <a:rPr lang="en-US" sz="1900" i="1" dirty="0">
                <a:solidFill>
                  <a:srgbClr val="FF0000"/>
                </a:solidFill>
                <a:latin typeface="Cambria" panose="02040503050406030204" pitchFamily="18" charset="0"/>
                <a:ea typeface="Cambria" panose="02040503050406030204" pitchFamily="18" charset="0"/>
              </a:rPr>
              <a:t> Nam</a:t>
            </a:r>
            <a:r>
              <a:rPr lang="vi-VN" sz="1900" i="1" dirty="0">
                <a:solidFill>
                  <a:srgbClr val="FF0000"/>
                </a:solidFill>
                <a:latin typeface="Cambria" panose="02040503050406030204" pitchFamily="18" charset="0"/>
                <a:ea typeface="Cambria" panose="02040503050406030204" pitchFamily="18" charset="0"/>
              </a:rPr>
              <a:t> về phạm vi và đặc điểm hình thái.</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về</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diện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tích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nguồn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gốc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thành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đặc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điểm</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t</a:t>
            </a:r>
            <a:r>
              <a:rPr lang="vi-VN" sz="1900" i="1" dirty="0">
                <a:solidFill>
                  <a:srgbClr val="FF0000"/>
                </a:solidFill>
                <a:latin typeface="Cambria" panose="02040503050406030204" pitchFamily="18" charset="0"/>
                <a:ea typeface="Cambria" panose="02040503050406030204" pitchFamily="18" charset="0"/>
              </a:rPr>
              <a:t>rình bày đặc điểm địa hình </a:t>
            </a:r>
            <a:r>
              <a:rPr lang="en-US" sz="1900" i="1" dirty="0" err="1">
                <a:solidFill>
                  <a:srgbClr val="FF0000"/>
                </a:solidFill>
                <a:latin typeface="Cambria" panose="02040503050406030204" pitchFamily="18" charset="0"/>
                <a:ea typeface="Cambria" panose="02040503050406030204" pitchFamily="18" charset="0"/>
              </a:rPr>
              <a:t>bờ</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thềm lục địa nước ta.</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Ngân</a:t>
            </a:r>
            <a:r>
              <a:rPr lang="en-US" sz="1000" b="1" dirty="0"/>
              <a:t> </a:t>
            </a:r>
            <a:r>
              <a:rPr lang="en-US" sz="1000" b="1" dirty="0" err="1"/>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Bắc</a:t>
            </a:r>
            <a:r>
              <a:rPr lang="en-US" sz="1000" b="1" dirty="0"/>
              <a:t> </a:t>
            </a:r>
            <a:r>
              <a:rPr lang="en-US" sz="1000" b="1" dirty="0" err="1"/>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Đông</a:t>
            </a:r>
            <a:r>
              <a:rPr lang="en-US" sz="1000" b="1" dirty="0"/>
              <a:t> </a:t>
            </a:r>
            <a:r>
              <a:rPr lang="en-US" sz="1000" b="1" dirty="0" err="1"/>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Đen</a:t>
            </a:r>
            <a:r>
              <a:rPr lang="en-US" sz="1000" b="1" dirty="0"/>
              <a:t> </a:t>
            </a:r>
            <a:r>
              <a:rPr lang="en-US" sz="1000" b="1" dirty="0" err="1"/>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2532607846"/>
              </p:ext>
            </p:extLst>
          </p:nvPr>
        </p:nvGraphicFramePr>
        <p:xfrm>
          <a:off x="-78707" y="1"/>
          <a:ext cx="9146507" cy="6931810"/>
        </p:xfrm>
        <a:graphic>
          <a:graphicData uri="http://schemas.openxmlformats.org/drawingml/2006/table">
            <a:tbl>
              <a:tblPr firstRow="1" bandRow="1">
                <a:tableStyleId>{5C22544A-7EE6-4342-B048-85BDC9FD1C3A}</a:tableStyleId>
              </a:tblPr>
              <a:tblGrid>
                <a:gridCol w="1155349">
                  <a:extLst>
                    <a:ext uri="{9D8B030D-6E8A-4147-A177-3AD203B41FA5}">
                      <a16:colId xmlns:a16="http://schemas.microsoft.com/office/drawing/2014/main" val="20000"/>
                    </a:ext>
                  </a:extLst>
                </a:gridCol>
                <a:gridCol w="1354050">
                  <a:extLst>
                    <a:ext uri="{9D8B030D-6E8A-4147-A177-3AD203B41FA5}">
                      <a16:colId xmlns:a16="http://schemas.microsoft.com/office/drawing/2014/main" val="20001"/>
                    </a:ext>
                  </a:extLst>
                </a:gridCol>
                <a:gridCol w="6637108">
                  <a:extLst>
                    <a:ext uri="{9D8B030D-6E8A-4147-A177-3AD203B41FA5}">
                      <a16:colId xmlns:a16="http://schemas.microsoft.com/office/drawing/2014/main" val="20002"/>
                    </a:ext>
                  </a:extLst>
                </a:gridCol>
              </a:tblGrid>
              <a:tr h="760564">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Khu</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vực</a:t>
                      </a:r>
                      <a:endParaRPr lang="en-US" sz="22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Phạm</a:t>
                      </a:r>
                      <a:r>
                        <a:rPr lang="en-US" sz="2200" b="1" i="0" dirty="0">
                          <a:effectLst/>
                          <a:latin typeface="Cambria" pitchFamily="18" charset="0"/>
                          <a:ea typeface="Cambria" pitchFamily="18" charset="0"/>
                          <a:cs typeface="Times New Roman"/>
                        </a:rPr>
                        <a:t> vi</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200" b="1" i="0" dirty="0" err="1">
                          <a:effectLst/>
                          <a:latin typeface="Cambria" pitchFamily="18" charset="0"/>
                          <a:ea typeface="Cambria" pitchFamily="18" charset="0"/>
                          <a:cs typeface="Times New Roman"/>
                        </a:rPr>
                        <a:t>Đặc</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điểm</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hình</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thái</a:t>
                      </a:r>
                      <a:endParaRPr lang="en-US" sz="22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92046">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Đông</a:t>
                      </a:r>
                      <a:r>
                        <a:rPr lang="en-US" sz="2200" b="1" i="0" dirty="0">
                          <a:effectLst/>
                          <a:latin typeface="Cambria" pitchFamily="18" charset="0"/>
                          <a:ea typeface="Cambria" pitchFamily="18" charset="0"/>
                          <a:cs typeface="Times New Roman"/>
                        </a:rPr>
                        <a:t> </a:t>
                      </a:r>
                      <a:r>
                        <a:rPr lang="en-US" sz="2200" b="1" i="0" dirty="0" err="1">
                          <a:effectLst/>
                          <a:latin typeface="Cambria" pitchFamily="18" charset="0"/>
                          <a:ea typeface="Cambria" pitchFamily="18" charset="0"/>
                          <a:cs typeface="Times New Roman"/>
                        </a:rPr>
                        <a:t>Bắc</a:t>
                      </a:r>
                      <a:endParaRPr lang="en-US" sz="22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200" b="1" dirty="0" err="1">
                          <a:effectLst/>
                          <a:latin typeface="Cambria" pitchFamily="18" charset="0"/>
                          <a:ea typeface="Cambria" pitchFamily="18" charset="0"/>
                          <a:cs typeface="Times New Roman"/>
                        </a:rPr>
                        <a:t>Nằm</a:t>
                      </a:r>
                      <a:r>
                        <a:rPr lang="en-US" sz="2200" b="1" dirty="0">
                          <a:effectLst/>
                          <a:latin typeface="Cambria" pitchFamily="18" charset="0"/>
                          <a:ea typeface="Cambria" pitchFamily="18" charset="0"/>
                          <a:cs typeface="Times New Roman"/>
                        </a:rPr>
                        <a:t> ở </a:t>
                      </a:r>
                      <a:r>
                        <a:rPr lang="en-US" sz="2200" b="1" dirty="0" err="1">
                          <a:effectLst/>
                          <a:latin typeface="Cambria" pitchFamily="18" charset="0"/>
                          <a:ea typeface="Cambria" pitchFamily="18" charset="0"/>
                          <a:cs typeface="Times New Roman"/>
                        </a:rPr>
                        <a:t>tả</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ngạn</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sông</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Hồng</a:t>
                      </a:r>
                      <a:r>
                        <a:rPr lang="en-US" sz="2200" b="1"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2200" b="1"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Độ</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cao</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trung</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bình</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phổ</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biến</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dưới</a:t>
                      </a:r>
                      <a:r>
                        <a:rPr lang="en-US" sz="2200" b="1"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Chủ</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yếu</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là</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đồi</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núi</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thấp</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có</a:t>
                      </a:r>
                      <a:r>
                        <a:rPr lang="en-US" sz="2200" b="1" dirty="0">
                          <a:effectLst/>
                          <a:latin typeface="Cambria" pitchFamily="18" charset="0"/>
                          <a:ea typeface="Cambria" pitchFamily="18" charset="0"/>
                          <a:cs typeface="Times New Roman"/>
                        </a:rPr>
                        <a:t> 4 </a:t>
                      </a:r>
                      <a:r>
                        <a:rPr lang="en-US" sz="2200" b="1" dirty="0" err="1">
                          <a:effectLst/>
                          <a:latin typeface="Cambria" pitchFamily="18" charset="0"/>
                          <a:ea typeface="Cambria" pitchFamily="18" charset="0"/>
                          <a:cs typeface="Times New Roman"/>
                        </a:rPr>
                        <a:t>dãy</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núi</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hình</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cánh</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cung</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Sông</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Gâm</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Ngân</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Sơn</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Bắc</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Sơn</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Đông</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Triều</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chụm</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lại</a:t>
                      </a:r>
                      <a:r>
                        <a:rPr lang="en-US" sz="2200" b="1" dirty="0">
                          <a:effectLst/>
                          <a:latin typeface="Cambria" pitchFamily="18" charset="0"/>
                          <a:ea typeface="Cambria" pitchFamily="18" charset="0"/>
                          <a:cs typeface="Times New Roman"/>
                        </a:rPr>
                        <a:t> ở Tam </a:t>
                      </a:r>
                      <a:r>
                        <a:rPr lang="en-US" sz="2200" b="1" dirty="0" err="1">
                          <a:effectLst/>
                          <a:latin typeface="Cambria" pitchFamily="18" charset="0"/>
                          <a:ea typeface="Cambria" pitchFamily="18" charset="0"/>
                          <a:cs typeface="Times New Roman"/>
                        </a:rPr>
                        <a:t>Đảo</a:t>
                      </a:r>
                      <a:r>
                        <a:rPr lang="en-US" sz="2200" b="1"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2200" b="1"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2200" b="1"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379200">
                <a:tc>
                  <a:txBody>
                    <a:bodyPr/>
                    <a:lstStyle/>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Tây</a:t>
                      </a:r>
                      <a:r>
                        <a:rPr lang="en-US" sz="220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2200" b="1" i="0" dirty="0" err="1">
                          <a:effectLst/>
                          <a:latin typeface="Cambria" pitchFamily="18" charset="0"/>
                          <a:ea typeface="Cambria" pitchFamily="18" charset="0"/>
                          <a:cs typeface="Times New Roman"/>
                        </a:rPr>
                        <a:t>Bắc</a:t>
                      </a:r>
                      <a:endParaRPr lang="en-US" sz="22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200" b="1" dirty="0">
                          <a:effectLst/>
                          <a:latin typeface="Cambria" pitchFamily="18" charset="0"/>
                          <a:ea typeface="Cambria" pitchFamily="18" charset="0"/>
                          <a:cs typeface="Times New Roman"/>
                        </a:rPr>
                        <a:t>Nằm giữa sông Hồng đến sông Cả.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Địa</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hình</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cao</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nhất</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nước</a:t>
                      </a:r>
                      <a:r>
                        <a:rPr lang="en-US" sz="2200" b="1" dirty="0">
                          <a:effectLst/>
                          <a:latin typeface="Cambria" pitchFamily="18" charset="0"/>
                          <a:ea typeface="Cambria" pitchFamily="18" charset="0"/>
                          <a:cs typeface="Times New Roman"/>
                        </a:rPr>
                        <a:t> ta (</a:t>
                      </a:r>
                      <a:r>
                        <a:rPr lang="en-US" sz="2200" b="1" dirty="0" err="1">
                          <a:effectLst/>
                          <a:latin typeface="Cambria" pitchFamily="18" charset="0"/>
                          <a:ea typeface="Cambria" pitchFamily="18" charset="0"/>
                          <a:cs typeface="Times New Roman"/>
                        </a:rPr>
                        <a:t>đỉnh</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Phan</a:t>
                      </a:r>
                      <a:r>
                        <a:rPr lang="en-US" sz="2200" b="1" dirty="0">
                          <a:effectLst/>
                          <a:latin typeface="Cambria" pitchFamily="18" charset="0"/>
                          <a:ea typeface="Cambria" pitchFamily="18" charset="0"/>
                          <a:cs typeface="Times New Roman"/>
                        </a:rPr>
                        <a:t>-xi-</a:t>
                      </a:r>
                      <a:r>
                        <a:rPr lang="en-US" sz="2200" b="1" dirty="0" err="1">
                          <a:effectLst/>
                          <a:latin typeface="Cambria" pitchFamily="18" charset="0"/>
                          <a:ea typeface="Cambria" pitchFamily="18" charset="0"/>
                          <a:cs typeface="Times New Roman"/>
                        </a:rPr>
                        <a:t>păng</a:t>
                      </a:r>
                      <a:r>
                        <a:rPr lang="en-US" sz="2200" b="1" dirty="0">
                          <a:effectLst/>
                          <a:latin typeface="Cambria" pitchFamily="18" charset="0"/>
                          <a:ea typeface="Cambria" pitchFamily="18" charset="0"/>
                          <a:cs typeface="Times New Roman"/>
                        </a:rPr>
                        <a:t> 3147m)</a:t>
                      </a:r>
                      <a:r>
                        <a:rPr lang="vi-VN" sz="2200" b="1" dirty="0">
                          <a:effectLst/>
                          <a:latin typeface="Cambria" pitchFamily="18" charset="0"/>
                          <a:ea typeface="Cambria" pitchFamily="18" charset="0"/>
                          <a:cs typeface="Times New Roman"/>
                        </a:rPr>
                        <a:t>.</a:t>
                      </a:r>
                      <a:endParaRPr lang="en-US" sz="2200" b="1"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effectLst/>
                          <a:latin typeface="Cambria" pitchFamily="18" charset="0"/>
                          <a:ea typeface="Cambria" pitchFamily="18" charset="0"/>
                          <a:cs typeface="Times New Roman"/>
                        </a:rPr>
                        <a:t>- Độ cao trung bình 1000-2000m.</a:t>
                      </a:r>
                      <a:endParaRPr lang="en-US" sz="2200" b="1"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effectLst/>
                          <a:latin typeface="Cambria" pitchFamily="18" charset="0"/>
                          <a:ea typeface="Cambria" pitchFamily="18" charset="0"/>
                          <a:cs typeface="Times New Roman"/>
                        </a:rPr>
                        <a:t>- C</a:t>
                      </a:r>
                      <a:r>
                        <a:rPr lang="en-US" sz="2200" b="1" dirty="0" err="1">
                          <a:effectLst/>
                          <a:latin typeface="Cambria" pitchFamily="18" charset="0"/>
                          <a:ea typeface="Cambria" pitchFamily="18" charset="0"/>
                          <a:cs typeface="Times New Roman"/>
                        </a:rPr>
                        <a:t>ác</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dãy</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núi</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lớn</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có</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hướng</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tây</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bắc</a:t>
                      </a:r>
                      <a:r>
                        <a:rPr lang="en-US" sz="2200" b="1" dirty="0">
                          <a:effectLst/>
                          <a:latin typeface="Cambria" pitchFamily="18" charset="0"/>
                          <a:ea typeface="Cambria" pitchFamily="18" charset="0"/>
                          <a:cs typeface="Times New Roman"/>
                        </a:rPr>
                        <a:t> - </a:t>
                      </a:r>
                      <a:r>
                        <a:rPr lang="en-US" sz="2200" b="1" dirty="0" err="1">
                          <a:effectLst/>
                          <a:latin typeface="Cambria" pitchFamily="18" charset="0"/>
                          <a:ea typeface="Cambria" pitchFamily="18" charset="0"/>
                          <a:cs typeface="Times New Roman"/>
                        </a:rPr>
                        <a:t>đông</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nam</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như</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Hoàng</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Liên</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Sơn</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Pu</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Đen</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Đinh</a:t>
                      </a:r>
                      <a:r>
                        <a:rPr lang="en-US" sz="2200" b="1" dirty="0">
                          <a:effectLst/>
                          <a:latin typeface="Cambria" pitchFamily="18" charset="0"/>
                          <a:ea typeface="Cambria" pitchFamily="18" charset="0"/>
                          <a:cs typeface="Times New Roman"/>
                        </a:rPr>
                        <a:t>, </a:t>
                      </a:r>
                      <a:r>
                        <a:rPr lang="en-US" sz="2200" b="1" dirty="0" err="1">
                          <a:effectLst/>
                          <a:latin typeface="Cambria" pitchFamily="18" charset="0"/>
                          <a:ea typeface="Cambria" pitchFamily="18" charset="0"/>
                          <a:cs typeface="Times New Roman"/>
                        </a:rPr>
                        <a:t>Pu</a:t>
                      </a:r>
                      <a:r>
                        <a:rPr lang="en-US" sz="2200" b="1"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2200" b="1" dirty="0">
                          <a:effectLst/>
                          <a:latin typeface="Cambria" pitchFamily="18" charset="0"/>
                          <a:ea typeface="Cambria" pitchFamily="18" charset="0"/>
                          <a:cs typeface="Times New Roman"/>
                        </a:rPr>
                        <a:t>- Đặc trưng của địa hình Tây Bắc là bị chia cắt mạnh. Xen giữa các cao nguyên đá vôi: Sơn La, Mộc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Mộc</a:t>
            </a:r>
            <a:r>
              <a:rPr lang="en-US" dirty="0">
                <a:latin typeface="Cambria" pitchFamily="18" charset="0"/>
                <a:ea typeface="Cambria" pitchFamily="18" charset="0"/>
              </a:rPr>
              <a:t> </a:t>
            </a:r>
            <a:r>
              <a:rPr lang="en-US" dirty="0" err="1">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Vịnh</a:t>
            </a:r>
            <a:r>
              <a:rPr lang="en-US" dirty="0">
                <a:latin typeface="Cambria" pitchFamily="18" charset="0"/>
                <a:ea typeface="Cambria" pitchFamily="18" charset="0"/>
              </a:rPr>
              <a:t> </a:t>
            </a:r>
            <a:r>
              <a:rPr lang="en-US" dirty="0" err="1">
                <a:latin typeface="Cambria" pitchFamily="18" charset="0"/>
                <a:ea typeface="Cambria" pitchFamily="18" charset="0"/>
              </a:rPr>
              <a:t>Hạ</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Cánh</a:t>
            </a:r>
            <a:r>
              <a:rPr lang="en-US" dirty="0">
                <a:latin typeface="Cambria" pitchFamily="18" charset="0"/>
                <a:ea typeface="Cambria" pitchFamily="18" charset="0"/>
              </a:rPr>
              <a:t> </a:t>
            </a: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Hoành</a:t>
            </a:r>
            <a:r>
              <a:rPr lang="en-US" sz="1000" b="1" dirty="0"/>
              <a:t> </a:t>
            </a:r>
            <a:r>
              <a:rPr lang="en-US" sz="1000" b="1" dirty="0" err="1"/>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Bạch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Mã</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Hoành</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Sơn</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50" b="1" i="0" dirty="0">
                          <a:effectLst/>
                          <a:latin typeface="Cambria" pitchFamily="18" charset="0"/>
                          <a:ea typeface="Cambria" pitchFamily="18" charset="0"/>
                          <a:cs typeface="Times New Roman"/>
                        </a:rPr>
                        <a:t>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badan</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như</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Kon</a:t>
                      </a:r>
                      <a:r>
                        <a:rPr lang="en-US" sz="1650" baseline="0" dirty="0">
                          <a:effectLst/>
                          <a:latin typeface="Cambria" pitchFamily="18" charset="0"/>
                          <a:ea typeface="Cambria" pitchFamily="18" charset="0"/>
                          <a:cs typeface="Times New Roman"/>
                        </a:rPr>
                        <a:t> Tum, </a:t>
                      </a:r>
                      <a:r>
                        <a:rPr lang="en-US" sz="1650" baseline="0" dirty="0" err="1">
                          <a:effectLst/>
                          <a:latin typeface="Cambria" pitchFamily="18" charset="0"/>
                          <a:ea typeface="Cambria" pitchFamily="18" charset="0"/>
                          <a:cs typeface="Times New Roman"/>
                        </a:rPr>
                        <a:t>Plei</a:t>
                      </a:r>
                      <a:r>
                        <a:rPr lang="en-US" sz="1650" baseline="0" dirty="0">
                          <a:effectLst/>
                          <a:latin typeface="Cambria" pitchFamily="18" charset="0"/>
                          <a:ea typeface="Cambria" pitchFamily="18" charset="0"/>
                          <a:cs typeface="Times New Roman"/>
                        </a:rPr>
                        <a:t> Ku, </a:t>
                      </a:r>
                      <a:r>
                        <a:rPr lang="en-US" sz="1650" baseline="0" dirty="0" err="1">
                          <a:effectLst/>
                          <a:latin typeface="Cambria" pitchFamily="18" charset="0"/>
                          <a:ea typeface="Cambria" pitchFamily="18" charset="0"/>
                          <a:cs typeface="Times New Roman"/>
                        </a:rPr>
                        <a:t>Lâm</a:t>
                      </a:r>
                      <a:r>
                        <a:rPr lang="en-US" sz="1650" baseline="0" dirty="0">
                          <a:effectLst/>
                          <a:latin typeface="Cambria" pitchFamily="18" charset="0"/>
                          <a:ea typeface="Cambria" pitchFamily="18" charset="0"/>
                          <a:cs typeface="Times New Roman"/>
                        </a:rPr>
                        <a:t> </a:t>
                      </a:r>
                      <a:r>
                        <a:rPr lang="en-US" sz="1650" baseline="0" dirty="0" err="1">
                          <a:effectLst/>
                          <a:latin typeface="Cambria" pitchFamily="18" charset="0"/>
                          <a:ea typeface="Cambria" pitchFamily="18" charset="0"/>
                          <a:cs typeface="Times New Roman"/>
                        </a:rPr>
                        <a:t>viên</a:t>
                      </a:r>
                      <a:r>
                        <a:rPr lang="en-US" sz="1650" baseline="0" dirty="0">
                          <a:effectLst/>
                          <a:latin typeface="Cambria" pitchFamily="18" charset="0"/>
                          <a:ea typeface="Cambria" pitchFamily="18" charset="0"/>
                          <a:cs typeface="Times New Roman"/>
                        </a:rPr>
                        <a:t>, Di </a:t>
                      </a:r>
                      <a:r>
                        <a:rPr lang="en-US" sz="1650" baseline="0" dirty="0" err="1">
                          <a:effectLst/>
                          <a:latin typeface="Cambria" pitchFamily="18" charset="0"/>
                          <a:ea typeface="Cambria" pitchFamily="18" charset="0"/>
                          <a:cs typeface="Times New Roman"/>
                        </a:rPr>
                        <a:t>Linh</a:t>
                      </a:r>
                      <a:r>
                        <a:rPr lang="en-US" sz="1650" baseline="0" dirty="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a:solidFill>
                  <a:srgbClr val="FF0000"/>
                </a:solidFill>
                <a:latin typeface="Cambria" pitchFamily="18" charset="0"/>
                <a:ea typeface="Cambria" pitchFamily="18" charset="0"/>
              </a:rPr>
              <a:t>3</a:t>
            </a: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Plei</a:t>
            </a:r>
            <a:r>
              <a:rPr lang="en-US" dirty="0">
                <a:latin typeface="Cambria" pitchFamily="18" charset="0"/>
                <a:ea typeface="Cambria" pitchFamily="18" charset="0"/>
              </a:rPr>
              <a:t> Ku</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a:latin typeface="Cambria" pitchFamily="18" charset="0"/>
                <a:ea typeface="Cambria" pitchFamily="18" charset="0"/>
              </a:rPr>
              <a:t>Cao </a:t>
            </a:r>
            <a:r>
              <a:rPr lang="en-US" dirty="0" err="1">
                <a:latin typeface="Cambria" pitchFamily="18" charset="0"/>
                <a:ea typeface="Cambria" pitchFamily="18" charset="0"/>
              </a:rPr>
              <a:t>nguyên</a:t>
            </a:r>
            <a:r>
              <a:rPr lang="en-US" dirty="0">
                <a:latin typeface="Cambria" pitchFamily="18" charset="0"/>
                <a:ea typeface="Cambria" pitchFamily="18" charset="0"/>
              </a:rPr>
              <a:t> </a:t>
            </a:r>
            <a:r>
              <a:rPr lang="en-US" dirty="0" err="1">
                <a:latin typeface="Cambria" pitchFamily="18" charset="0"/>
                <a:ea typeface="Cambria" pitchFamily="18" charset="0"/>
              </a:rPr>
              <a:t>Lâm</a:t>
            </a:r>
            <a:r>
              <a:rPr lang="en-US" dirty="0">
                <a:latin typeface="Cambria" pitchFamily="18" charset="0"/>
                <a:ea typeface="Cambria" pitchFamily="18" charset="0"/>
              </a:rPr>
              <a:t> </a:t>
            </a:r>
            <a:r>
              <a:rPr lang="en-US" dirty="0" err="1">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Hoành</a:t>
            </a:r>
            <a:r>
              <a:rPr lang="en-US" dirty="0">
                <a:latin typeface="Cambria" pitchFamily="18" charset="0"/>
                <a:ea typeface="Cambria" pitchFamily="18" charset="0"/>
              </a:rPr>
              <a:t> </a:t>
            </a:r>
            <a:r>
              <a:rPr lang="en-US" dirty="0" err="1">
                <a:latin typeface="Cambria" pitchFamily="18" charset="0"/>
                <a:ea typeface="Cambria" pitchFamily="18" charset="0"/>
              </a:rPr>
              <a:t>Sơn</a:t>
            </a:r>
            <a:r>
              <a:rPr lang="en-US" dirty="0">
                <a:latin typeface="Cambria" pitchFamily="18" charset="0"/>
                <a:ea typeface="Cambria" pitchFamily="18" charset="0"/>
              </a:rPr>
              <a:t> </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a:latin typeface="Cambria" pitchFamily="18" charset="0"/>
                <a:ea typeface="Cambria" pitchFamily="18" charset="0"/>
              </a:rPr>
              <a:t>CAO NGUYÊN</a:t>
            </a: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a:solidFill>
                  <a:srgbClr val="FF0000"/>
                </a:solidFill>
                <a:latin typeface="Cambria" pitchFamily="18" charset="0"/>
                <a:ea typeface="Cambria" pitchFamily="18" charset="0"/>
              </a:rPr>
              <a:t>Đây</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là</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dạng</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địa</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hình</a:t>
            </a:r>
            <a:r>
              <a:rPr lang="en-US" sz="2800" i="1" dirty="0">
                <a:solidFill>
                  <a:srgbClr val="FF0000"/>
                </a:solidFill>
                <a:latin typeface="Cambria" pitchFamily="18" charset="0"/>
                <a:ea typeface="Cambria" pitchFamily="18" charset="0"/>
              </a:rPr>
              <a:t> </a:t>
            </a:r>
            <a:r>
              <a:rPr lang="en-US" sz="2800" i="1" dirty="0" err="1">
                <a:solidFill>
                  <a:srgbClr val="FF0000"/>
                </a:solidFill>
                <a:latin typeface="Cambria" pitchFamily="18" charset="0"/>
                <a:ea typeface="Cambria" pitchFamily="18" charset="0"/>
              </a:rPr>
              <a:t>gì</a:t>
            </a:r>
            <a:r>
              <a:rPr lang="en-US" sz="2800" i="1" dirty="0">
                <a:solidFill>
                  <a:srgbClr val="FF0000"/>
                </a:solidFill>
                <a:latin typeface="Cambria" pitchFamily="18" charset="0"/>
                <a:ea typeface="Cambria" pitchFamily="18" charset="0"/>
              </a:rPr>
              <a:t>?</a:t>
            </a: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kể</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trên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dạng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địa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chuyển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tiếp</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giữa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miền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núi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bằng</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C</a:t>
            </a:r>
            <a:r>
              <a:rPr lang="vi-VN" sz="2200" dirty="0">
                <a:latin typeface="Cambria" pitchFamily="18" charset="0"/>
                <a:ea typeface="Cambria" pitchFamily="18" charset="0"/>
                <a:cs typeface="Times New Roman"/>
              </a:rPr>
              <a:t>ác dạng địa hình chuyển tiếp giữa miền núi và đồng bằng</a:t>
            </a:r>
            <a:r>
              <a:rPr lang="en-US" sz="2200" dirty="0">
                <a:latin typeface="Cambria" pitchFamily="18" charset="0"/>
                <a:ea typeface="Cambria" pitchFamily="18" charset="0"/>
                <a:cs typeface="Times New Roman"/>
              </a:rPr>
              <a:t>:</a:t>
            </a:r>
          </a:p>
          <a:p>
            <a:pPr algn="just">
              <a:spcBef>
                <a:spcPts val="600"/>
              </a:spcBef>
              <a:spcAft>
                <a:spcPts val="0"/>
              </a:spcAft>
            </a:pPr>
            <a:r>
              <a:rPr lang="vi-VN" sz="2200" dirty="0">
                <a:latin typeface="Cambria" pitchFamily="18" charset="0"/>
                <a:ea typeface="Cambria" pitchFamily="18" charset="0"/>
                <a:cs typeface="Times New Roman"/>
              </a:rPr>
              <a:t> + </a:t>
            </a:r>
            <a:r>
              <a:rPr lang="en-US" sz="2200" dirty="0" err="1">
                <a:latin typeface="Cambria" pitchFamily="18" charset="0"/>
                <a:ea typeface="Cambria" pitchFamily="18" charset="0"/>
                <a:cs typeface="Times New Roman"/>
              </a:rPr>
              <a:t>Vùng</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đồi</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trung</a:t>
            </a:r>
            <a:r>
              <a:rPr lang="en-US" sz="2200" dirty="0">
                <a:latin typeface="Cambria" pitchFamily="18" charset="0"/>
                <a:ea typeface="Cambria" pitchFamily="18" charset="0"/>
                <a:cs typeface="Times New Roman"/>
              </a:rPr>
              <a:t> du ở </a:t>
            </a:r>
            <a:r>
              <a:rPr lang="en-US" sz="2200" dirty="0" err="1">
                <a:latin typeface="Cambria" pitchFamily="18" charset="0"/>
                <a:ea typeface="Cambria" pitchFamily="18" charset="0"/>
                <a:cs typeface="Times New Roman"/>
              </a:rPr>
              <a:t>Bắc</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B</a:t>
            </a:r>
            <a:r>
              <a:rPr lang="en-US" sz="2200" dirty="0" err="1">
                <a:latin typeface="Cambria" pitchFamily="18" charset="0"/>
                <a:ea typeface="Cambria" pitchFamily="18" charset="0"/>
                <a:cs typeface="Times New Roman"/>
              </a:rPr>
              <a:t>án</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bình</a:t>
            </a:r>
            <a:r>
              <a:rPr lang="en-US" sz="2200" dirty="0">
                <a:latin typeface="Cambria" pitchFamily="18" charset="0"/>
                <a:ea typeface="Cambria" pitchFamily="18" charset="0"/>
                <a:cs typeface="Times New Roman"/>
              </a:rPr>
              <a:t> </a:t>
            </a:r>
            <a:r>
              <a:rPr lang="en-US" sz="2200" dirty="0" err="1">
                <a:latin typeface="Cambria" pitchFamily="18" charset="0"/>
                <a:ea typeface="Cambria" pitchFamily="18" charset="0"/>
                <a:cs typeface="Times New Roman"/>
              </a:rPr>
              <a:t>nguyên</a:t>
            </a:r>
            <a:r>
              <a:rPr lang="en-US" sz="2200" dirty="0">
                <a:latin typeface="Cambria" pitchFamily="18" charset="0"/>
                <a:ea typeface="Cambria" pitchFamily="18" charset="0"/>
                <a:cs typeface="Times New Roman"/>
              </a:rPr>
              <a:t> ở </a:t>
            </a:r>
            <a:r>
              <a:rPr lang="en-US" sz="2200" dirty="0" err="1">
                <a:latin typeface="Cambria" pitchFamily="18" charset="0"/>
                <a:ea typeface="Cambria" pitchFamily="18" charset="0"/>
                <a:cs typeface="Times New Roman"/>
              </a:rPr>
              <a:t>Đông</a:t>
            </a:r>
            <a:r>
              <a:rPr lang="en-US" sz="2200" dirty="0">
                <a:latin typeface="Cambria" pitchFamily="18" charset="0"/>
                <a:ea typeface="Cambria" pitchFamily="18" charset="0"/>
                <a:cs typeface="Times New Roman"/>
              </a:rPr>
              <a:t> Nam </a:t>
            </a:r>
            <a:r>
              <a:rPr lang="en-US" sz="2200" dirty="0" err="1">
                <a:latin typeface="Cambria" pitchFamily="18" charset="0"/>
                <a:ea typeface="Cambria" pitchFamily="18" charset="0"/>
                <a:cs typeface="Times New Roman"/>
              </a:rPr>
              <a:t>Bộ</a:t>
            </a:r>
            <a:r>
              <a:rPr lang="en-US" sz="2200" dirty="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a:solidFill>
                  <a:srgbClr val="CC0000"/>
                </a:solidFill>
                <a:latin typeface="Times New Roman" pitchFamily="18" charset="0"/>
                <a:cs typeface="Times New Roman" pitchFamily="18" charset="0"/>
              </a:rPr>
              <a:t> 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598911"/>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Chủ</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cung</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Gâm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Ngân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Triều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cac-xtơ</a:t>
                      </a:r>
                      <a:r>
                        <a:rPr lang="en-US" sz="16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g</a:t>
                      </a:r>
                      <a:r>
                        <a:rPr lang="en-US" sz="1600" i="0" dirty="0" err="1">
                          <a:effectLst/>
                          <a:latin typeface="Cambria" pitchFamily="18" charset="0"/>
                          <a:ea typeface="Cambria" pitchFamily="18" charset="0"/>
                          <a:cs typeface="Times New Roman"/>
                        </a:rPr>
                        <a:t>i</a:t>
                      </a:r>
                      <a:r>
                        <a:rPr lang="en-US" sz="1600" i="0" baseline="0" dirty="0" err="1">
                          <a:effectLst/>
                          <a:latin typeface="Cambria" pitchFamily="18" charset="0"/>
                          <a:ea typeface="Cambria" pitchFamily="18" charset="0"/>
                          <a:cs typeface="Times New Roman"/>
                        </a:rPr>
                        <a:t>ữa</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a:effectLst/>
                          <a:latin typeface="Cambria" pitchFamily="18" charset="0"/>
                          <a:ea typeface="Cambria" pitchFamily="18" charset="0"/>
                          <a:cs typeface="Times New Roman"/>
                        </a:rPr>
                        <a:t>Địa</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3147m),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nam</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Hoàng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Sao</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và</a:t>
                      </a:r>
                      <a:r>
                        <a:rPr lang="en-US" sz="1600" i="0" baseline="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các</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nguyên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đá</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vôi</a:t>
                      </a:r>
                      <a:r>
                        <a:rPr lang="en-US" sz="1600" i="0" dirty="0">
                          <a:effectLst/>
                          <a:latin typeface="Cambria" pitchFamily="18" charset="0"/>
                          <a:ea typeface="Cambria" pitchFamily="18" charset="0"/>
                          <a:cs typeface="Times New Roman"/>
                        </a:rPr>
                        <a:t>:</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Sơn</a:t>
                      </a:r>
                      <a:r>
                        <a:rPr lang="en-US" sz="1600" i="0" baseline="0" dirty="0">
                          <a:effectLst/>
                          <a:latin typeface="Cambria" pitchFamily="18" charset="0"/>
                          <a:ea typeface="Cambria" pitchFamily="18" charset="0"/>
                          <a:cs typeface="Times New Roman"/>
                        </a:rPr>
                        <a:t> La, </a:t>
                      </a:r>
                      <a:r>
                        <a:rPr lang="en-US" sz="1600" i="0" baseline="0" dirty="0" err="1">
                          <a:effectLst/>
                          <a:latin typeface="Cambria" pitchFamily="18" charset="0"/>
                          <a:ea typeface="Cambria" pitchFamily="18" charset="0"/>
                          <a:cs typeface="Times New Roman"/>
                        </a:rPr>
                        <a:t>Mộc</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Châu</a:t>
                      </a:r>
                      <a:r>
                        <a:rPr lang="en-US" sz="1600" i="0" baseline="0" dirty="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a:effectLst/>
                          <a:latin typeface="Cambria" pitchFamily="18" charset="0"/>
                          <a:ea typeface="Cambria" pitchFamily="18" charset="0"/>
                          <a:cs typeface="Times New Roman"/>
                        </a:rPr>
                        <a:t>C</a:t>
                      </a:r>
                      <a:r>
                        <a:rPr lang="vi-VN" sz="1600" b="0" dirty="0">
                          <a:effectLst/>
                          <a:latin typeface="Cambria" pitchFamily="18" charset="0"/>
                          <a:ea typeface="Cambria" pitchFamily="18" charset="0"/>
                          <a:cs typeface="Times New Roman"/>
                        </a:rPr>
                        <a:t>ó nhiều nhánh núi đâm ngang ra biển chia cắt đồng bằng duyên hải miền Trung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Bạch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Mã</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Hoành</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Sơn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nằm</a:t>
                      </a:r>
                      <a:r>
                        <a:rPr lang="en-US" sz="1600" b="0" baseline="0" dirty="0">
                          <a:effectLst/>
                          <a:latin typeface="Cambria" pitchFamily="18" charset="0"/>
                          <a:ea typeface="Cambria" pitchFamily="18" charset="0"/>
                          <a:cs typeface="Times New Roman"/>
                        </a:rPr>
                        <a:t> ở </a:t>
                      </a:r>
                      <a:r>
                        <a:rPr lang="en-US" sz="1600" b="0" baseline="0" dirty="0" err="1">
                          <a:effectLst/>
                          <a:latin typeface="Cambria" pitchFamily="18" charset="0"/>
                          <a:ea typeface="Cambria" pitchFamily="18" charset="0"/>
                          <a:cs typeface="Times New Roman"/>
                        </a:rPr>
                        <a:t>phía</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bắc</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nam</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Kon</a:t>
                      </a:r>
                      <a:r>
                        <a:rPr lang="en-US" sz="1600" b="0" dirty="0">
                          <a:effectLst/>
                          <a:latin typeface="Cambria" pitchFamily="18" charset="0"/>
                          <a:ea typeface="Cambria" pitchFamily="18" charset="0"/>
                          <a:cs typeface="Times New Roman"/>
                        </a:rPr>
                        <a:t> Tum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và</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cực</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và</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tầng</a:t>
                      </a:r>
                      <a:r>
                        <a:rPr lang="en-US" sz="1600" b="0" dirty="0">
                          <a:effectLst/>
                          <a:latin typeface="Cambria" pitchFamily="18" charset="0"/>
                          <a:ea typeface="Cambria" pitchFamily="18" charset="0"/>
                          <a:cs typeface="Times New Roman"/>
                        </a:rPr>
                        <a:t>:</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Kon</a:t>
                      </a:r>
                      <a:r>
                        <a:rPr lang="en-US" sz="1600" b="0" baseline="0" dirty="0">
                          <a:effectLst/>
                          <a:latin typeface="Cambria" pitchFamily="18" charset="0"/>
                          <a:ea typeface="Cambria" pitchFamily="18" charset="0"/>
                          <a:cs typeface="Times New Roman"/>
                        </a:rPr>
                        <a:t> Tum, </a:t>
                      </a:r>
                      <a:r>
                        <a:rPr lang="en-US" sz="1600" b="0" baseline="0" dirty="0" err="1">
                          <a:effectLst/>
                          <a:latin typeface="Cambria" pitchFamily="18" charset="0"/>
                          <a:ea typeface="Cambria" pitchFamily="18" charset="0"/>
                          <a:cs typeface="Times New Roman"/>
                        </a:rPr>
                        <a:t>Plei</a:t>
                      </a:r>
                      <a:r>
                        <a:rPr lang="en-US" sz="1600" b="0" baseline="0" dirty="0">
                          <a:effectLst/>
                          <a:latin typeface="Cambria" pitchFamily="18" charset="0"/>
                          <a:ea typeface="Cambria" pitchFamily="18" charset="0"/>
                          <a:cs typeface="Times New Roman"/>
                        </a:rPr>
                        <a:t> Ku, </a:t>
                      </a:r>
                      <a:r>
                        <a:rPr lang="en-US" sz="1600" b="0" baseline="0" dirty="0" err="1">
                          <a:effectLst/>
                          <a:latin typeface="Cambria" pitchFamily="18" charset="0"/>
                          <a:ea typeface="Cambria" pitchFamily="18" charset="0"/>
                          <a:cs typeface="Times New Roman"/>
                        </a:rPr>
                        <a:t>Lâm</a:t>
                      </a:r>
                      <a:r>
                        <a:rPr lang="en-US" sz="1600" b="0" baseline="0" dirty="0">
                          <a:effectLst/>
                          <a:latin typeface="Cambria" pitchFamily="18" charset="0"/>
                          <a:ea typeface="Cambria" pitchFamily="18" charset="0"/>
                          <a:cs typeface="Times New Roman"/>
                        </a:rPr>
                        <a:t> </a:t>
                      </a:r>
                      <a:r>
                        <a:rPr lang="en-US" sz="1600" b="0" baseline="0" dirty="0" err="1">
                          <a:effectLst/>
                          <a:latin typeface="Cambria" pitchFamily="18" charset="0"/>
                          <a:ea typeface="Cambria" pitchFamily="18" charset="0"/>
                          <a:cs typeface="Times New Roman"/>
                        </a:rPr>
                        <a:t>Viên</a:t>
                      </a:r>
                      <a:r>
                        <a:rPr lang="en-US" sz="1600" b="0" baseline="0" dirty="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74420327"/>
              </p:ext>
            </p:extLst>
          </p:nvPr>
        </p:nvGraphicFramePr>
        <p:xfrm>
          <a:off x="172082" y="303439"/>
          <a:ext cx="8827478" cy="6369764"/>
        </p:xfrm>
        <a:graphic>
          <a:graphicData uri="http://schemas.openxmlformats.org/drawingml/2006/table">
            <a:tbl>
              <a:tblPr firstRow="1" bandRow="1">
                <a:tableStyleId>{5C22544A-7EE6-4342-B048-85BDC9FD1C3A}</a:tableStyleId>
              </a:tblPr>
              <a:tblGrid>
                <a:gridCol w="1359876">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3886202">
                  <a:extLst>
                    <a:ext uri="{9D8B030D-6E8A-4147-A177-3AD203B41FA5}">
                      <a16:colId xmlns:a16="http://schemas.microsoft.com/office/drawing/2014/main" val="20003"/>
                    </a:ext>
                  </a:extLst>
                </a:gridCol>
              </a:tblGrid>
              <a:tr h="776515">
                <a:tc>
                  <a:txBody>
                    <a:bodyPr/>
                    <a:lstStyle/>
                    <a:p>
                      <a:pPr algn="ctr">
                        <a:lnSpc>
                          <a:spcPct val="115000"/>
                        </a:lnSpc>
                        <a:spcBef>
                          <a:spcPts val="600"/>
                        </a:spcBef>
                        <a:spcAft>
                          <a:spcPts val="0"/>
                        </a:spcAft>
                      </a:pPr>
                      <a:r>
                        <a:rPr lang="en-US" sz="2400" b="1" i="0" dirty="0" err="1">
                          <a:effectLst/>
                          <a:latin typeface="Cambria" pitchFamily="18" charset="0"/>
                          <a:ea typeface="Cambria" pitchFamily="18" charset="0"/>
                          <a:cs typeface="Times New Roman"/>
                        </a:rPr>
                        <a:t>Đồng</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bằng</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i="0" dirty="0" err="1">
                          <a:effectLst/>
                          <a:latin typeface="Cambria" pitchFamily="18" charset="0"/>
                          <a:ea typeface="Cambria" pitchFamily="18" charset="0"/>
                          <a:cs typeface="Times New Roman"/>
                        </a:rPr>
                        <a:t>Diện</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tích</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i="0" dirty="0" err="1">
                          <a:effectLst/>
                          <a:latin typeface="Cambria" pitchFamily="18" charset="0"/>
                          <a:ea typeface="Cambria" pitchFamily="18" charset="0"/>
                          <a:cs typeface="Times New Roman"/>
                        </a:rPr>
                        <a:t>Nguồn</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gốc</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hình</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thành</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400" b="1" i="0" dirty="0" err="1">
                          <a:effectLst/>
                          <a:latin typeface="Cambria" pitchFamily="18" charset="0"/>
                          <a:ea typeface="Cambria" pitchFamily="18" charset="0"/>
                          <a:cs typeface="Times New Roman"/>
                        </a:rPr>
                        <a:t>Đặc</a:t>
                      </a:r>
                      <a:r>
                        <a:rPr lang="en-US" sz="2400" b="1" i="0" dirty="0">
                          <a:effectLst/>
                          <a:latin typeface="Cambria" pitchFamily="18" charset="0"/>
                          <a:ea typeface="Cambria" pitchFamily="18" charset="0"/>
                          <a:cs typeface="Times New Roman"/>
                        </a:rPr>
                        <a:t> </a:t>
                      </a:r>
                      <a:r>
                        <a:rPr lang="en-US" sz="2400" b="1" i="0" dirty="0" err="1">
                          <a:effectLst/>
                          <a:latin typeface="Cambria" pitchFamily="18" charset="0"/>
                          <a:ea typeface="Cambria" pitchFamily="18" charset="0"/>
                          <a:cs typeface="Times New Roman"/>
                        </a:rPr>
                        <a:t>điểm</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89711">
                <a:tc>
                  <a:txBody>
                    <a:bodyPr/>
                    <a:lstStyle/>
                    <a:p>
                      <a:pPr algn="ctr">
                        <a:lnSpc>
                          <a:spcPct val="115000"/>
                        </a:lnSpc>
                        <a:spcBef>
                          <a:spcPts val="600"/>
                        </a:spcBef>
                        <a:spcAft>
                          <a:spcPts val="0"/>
                        </a:spcAft>
                      </a:pPr>
                      <a:r>
                        <a:rPr lang="en-US" sz="2400" b="1" i="0" baseline="0" dirty="0" err="1">
                          <a:effectLst/>
                          <a:latin typeface="Cambria" pitchFamily="18" charset="0"/>
                          <a:ea typeface="Cambria" pitchFamily="18" charset="0"/>
                          <a:cs typeface="Times New Roman"/>
                        </a:rPr>
                        <a:t>Sông</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Hồng</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dirty="0">
                          <a:effectLst/>
                          <a:latin typeface="Times New Roman"/>
                          <a:ea typeface="Times New Roman"/>
                          <a:cs typeface="Times New Roman"/>
                        </a:rPr>
                        <a:t>15000 km</a:t>
                      </a:r>
                      <a:r>
                        <a:rPr lang="en-US" sz="2400" b="1" baseline="30000" dirty="0">
                          <a:effectLst/>
                          <a:latin typeface="Times New Roman"/>
                          <a:ea typeface="Times New Roman"/>
                          <a:cs typeface="Times New Roman"/>
                        </a:rPr>
                        <a:t>2</a:t>
                      </a:r>
                      <a:endParaRPr lang="en-US" sz="2400" b="1"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400" b="1" dirty="0">
                          <a:effectLst/>
                          <a:latin typeface="Times New Roman"/>
                          <a:ea typeface="Times New Roman"/>
                          <a:cs typeface="Times New Roman"/>
                        </a:rPr>
                        <a:t>Do </a:t>
                      </a:r>
                      <a:r>
                        <a:rPr lang="en-US" sz="2400" b="1" dirty="0" err="1">
                          <a:effectLst/>
                          <a:latin typeface="Times New Roman"/>
                          <a:ea typeface="Times New Roman"/>
                          <a:cs typeface="Times New Roman"/>
                        </a:rPr>
                        <a:t>phù</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sa</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sông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Hồng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và</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sông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Thái</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Bình</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bồi</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đắp</a:t>
                      </a:r>
                      <a:r>
                        <a:rPr lang="en-US" sz="2400" b="1" dirty="0">
                          <a:effectLst/>
                          <a:latin typeface="Times New Roman"/>
                          <a:ea typeface="Times New Roman"/>
                          <a:cs typeface="Times New Roman"/>
                        </a:rPr>
                        <a:t>.</a:t>
                      </a:r>
                      <a:endParaRPr lang="en-US" sz="2400" b="1"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400" b="1"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2400" b="1"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41033">
                <a:tc>
                  <a:txBody>
                    <a:bodyPr/>
                    <a:lstStyle/>
                    <a:p>
                      <a:pPr algn="ctr">
                        <a:lnSpc>
                          <a:spcPct val="115000"/>
                        </a:lnSpc>
                        <a:spcBef>
                          <a:spcPts val="600"/>
                        </a:spcBef>
                        <a:spcAft>
                          <a:spcPts val="0"/>
                        </a:spcAft>
                      </a:pPr>
                      <a:r>
                        <a:rPr lang="en-US" sz="2400" b="1" i="0" baseline="0" dirty="0" err="1">
                          <a:effectLst/>
                          <a:latin typeface="Cambria" pitchFamily="18" charset="0"/>
                          <a:ea typeface="Cambria" pitchFamily="18" charset="0"/>
                          <a:cs typeface="Times New Roman"/>
                        </a:rPr>
                        <a:t>Sông</a:t>
                      </a:r>
                      <a:r>
                        <a:rPr lang="en-US" sz="24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2400" b="1" i="0" baseline="0" dirty="0" err="1">
                          <a:effectLst/>
                          <a:latin typeface="Cambria" pitchFamily="18" charset="0"/>
                          <a:ea typeface="Cambria" pitchFamily="18" charset="0"/>
                          <a:cs typeface="Times New Roman"/>
                        </a:rPr>
                        <a:t>Cửu</a:t>
                      </a:r>
                      <a:r>
                        <a:rPr lang="en-US" sz="2400" b="1" i="0" baseline="0" dirty="0">
                          <a:effectLst/>
                          <a:latin typeface="Cambria" pitchFamily="18" charset="0"/>
                          <a:ea typeface="Cambria" pitchFamily="18" charset="0"/>
                          <a:cs typeface="Times New Roman"/>
                        </a:rPr>
                        <a:t> Long</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400" b="1" dirty="0">
                          <a:effectLst/>
                          <a:latin typeface="Times New Roman"/>
                          <a:ea typeface="Times New Roman"/>
                          <a:cs typeface="Times New Roman"/>
                        </a:rPr>
                        <a:t>40000 km</a:t>
                      </a:r>
                      <a:r>
                        <a:rPr lang="en-US" sz="2400" b="1" baseline="30000" dirty="0">
                          <a:effectLst/>
                          <a:latin typeface="Times New Roman"/>
                          <a:ea typeface="Times New Roman"/>
                          <a:cs typeface="Times New Roman"/>
                        </a:rPr>
                        <a:t>2</a:t>
                      </a:r>
                      <a:endParaRPr lang="en-US" sz="2400" b="1"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400" b="1" dirty="0">
                          <a:effectLst/>
                          <a:latin typeface="Times New Roman"/>
                          <a:ea typeface="Times New Roman"/>
                          <a:cs typeface="Times New Roman"/>
                        </a:rPr>
                        <a:t>Do </a:t>
                      </a:r>
                      <a:r>
                        <a:rPr lang="en-US" sz="2400" b="1" dirty="0" err="1">
                          <a:effectLst/>
                          <a:latin typeface="Times New Roman"/>
                          <a:ea typeface="Times New Roman"/>
                          <a:cs typeface="Times New Roman"/>
                        </a:rPr>
                        <a:t>phù</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sa</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của</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hệ</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thống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sông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Mê</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Công</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bồi</a:t>
                      </a:r>
                      <a:r>
                        <a:rPr lang="en-US" sz="2400" b="1" dirty="0">
                          <a:effectLst/>
                          <a:latin typeface="Times New Roman"/>
                          <a:ea typeface="Times New Roman"/>
                          <a:cs typeface="Times New Roman"/>
                        </a:rPr>
                        <a:t> </a:t>
                      </a:r>
                      <a:r>
                        <a:rPr lang="en-US" sz="2400" b="1" dirty="0" err="1">
                          <a:effectLst/>
                          <a:latin typeface="Times New Roman"/>
                          <a:ea typeface="Times New Roman"/>
                          <a:cs typeface="Times New Roman"/>
                        </a:rPr>
                        <a:t>đắp</a:t>
                      </a:r>
                      <a:r>
                        <a:rPr lang="en-US" sz="2400" b="1" dirty="0">
                          <a:effectLst/>
                          <a:latin typeface="Times New Roman"/>
                          <a:ea typeface="Times New Roman"/>
                          <a:cs typeface="Times New Roman"/>
                        </a:rPr>
                        <a:t>.</a:t>
                      </a:r>
                      <a:endParaRPr lang="en-US" sz="2400" b="1"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400" b="1" dirty="0">
                          <a:effectLst/>
                          <a:latin typeface="Cambria" pitchFamily="18" charset="0"/>
                          <a:ea typeface="Cambria" pitchFamily="18" charset="0"/>
                          <a:cs typeface="Times New Roman"/>
                        </a:rPr>
                        <a:t>Không có đê ngăn lũ, c</a:t>
                      </a:r>
                      <a:r>
                        <a:rPr lang="en-US" sz="2400" b="1" dirty="0">
                          <a:effectLst/>
                          <a:latin typeface="Cambria" pitchFamily="18" charset="0"/>
                          <a:ea typeface="Cambria" pitchFamily="18" charset="0"/>
                          <a:cs typeface="Times New Roman"/>
                        </a:rPr>
                        <a:t>ó </a:t>
                      </a:r>
                      <a:r>
                        <a:rPr lang="en-US" sz="2400" b="1" dirty="0" err="1">
                          <a:effectLst/>
                          <a:latin typeface="Cambria" pitchFamily="18" charset="0"/>
                          <a:ea typeface="Cambria" pitchFamily="18" charset="0"/>
                          <a:cs typeface="Times New Roman"/>
                        </a:rPr>
                        <a:t>hệ</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thống</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kênh</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rạch</a:t>
                      </a:r>
                      <a:r>
                        <a:rPr lang="en-US" sz="2400" b="1" dirty="0">
                          <a:effectLst/>
                          <a:latin typeface="Cambria" pitchFamily="18" charset="0"/>
                          <a:ea typeface="Cambria" pitchFamily="18" charset="0"/>
                          <a:cs typeface="Times New Roman"/>
                        </a:rPr>
                        <a:t> </a:t>
                      </a:r>
                      <a:r>
                        <a:rPr lang="vi-VN" sz="2400" b="1" dirty="0">
                          <a:effectLst/>
                          <a:latin typeface="Cambria" pitchFamily="18" charset="0"/>
                          <a:ea typeface="Cambria" pitchFamily="18" charset="0"/>
                          <a:cs typeface="Times New Roman"/>
                        </a:rPr>
                        <a:t>dày đặc</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Nhiều</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vùng</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trũng</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lớn</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Đồng</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Tháp</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Mười</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Tứ</a:t>
                      </a:r>
                      <a:r>
                        <a:rPr lang="en-US" sz="2400" b="1" dirty="0">
                          <a:effectLst/>
                          <a:latin typeface="Cambria" pitchFamily="18" charset="0"/>
                          <a:ea typeface="Cambria" pitchFamily="18" charset="0"/>
                          <a:cs typeface="Times New Roman"/>
                        </a:rPr>
                        <a:t> </a:t>
                      </a:r>
                      <a:r>
                        <a:rPr lang="en-US" sz="2400" b="1" dirty="0" err="1">
                          <a:effectLst/>
                          <a:latin typeface="Cambria" pitchFamily="18" charset="0"/>
                          <a:ea typeface="Cambria" pitchFamily="18" charset="0"/>
                          <a:cs typeface="Times New Roman"/>
                        </a:rPr>
                        <a:t>giác</a:t>
                      </a:r>
                      <a:r>
                        <a:rPr lang="en-US" sz="2400" b="1" dirty="0">
                          <a:effectLst/>
                          <a:latin typeface="Cambria" pitchFamily="18" charset="0"/>
                          <a:ea typeface="Cambria" pitchFamily="18" charset="0"/>
                          <a:cs typeface="Times New Roman"/>
                        </a:rPr>
                        <a:t> Long </a:t>
                      </a:r>
                      <a:r>
                        <a:rPr lang="en-US" sz="2400" b="1" dirty="0" err="1">
                          <a:effectLst/>
                          <a:latin typeface="Cambria" pitchFamily="18" charset="0"/>
                          <a:ea typeface="Cambria" pitchFamily="18" charset="0"/>
                          <a:cs typeface="Times New Roman"/>
                        </a:rPr>
                        <a:t>Xuyên</a:t>
                      </a:r>
                      <a:r>
                        <a:rPr lang="vi-VN" sz="2400" b="1" dirty="0">
                          <a:effectLst/>
                          <a:latin typeface="Cambria" pitchFamily="18" charset="0"/>
                          <a:ea typeface="Cambria" pitchFamily="18" charset="0"/>
                          <a:cs typeface="Times New Roman"/>
                        </a:rPr>
                        <a:t>.</a:t>
                      </a:r>
                      <a:endParaRPr lang="en-US" sz="2400" b="1"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541033">
                <a:tc>
                  <a:txBody>
                    <a:bodyPr/>
                    <a:lstStyle/>
                    <a:p>
                      <a:pPr algn="ctr">
                        <a:lnSpc>
                          <a:spcPct val="115000"/>
                        </a:lnSpc>
                        <a:spcBef>
                          <a:spcPts val="600"/>
                        </a:spcBef>
                        <a:spcAft>
                          <a:spcPts val="0"/>
                        </a:spcAft>
                      </a:pPr>
                      <a:r>
                        <a:rPr lang="en-US" sz="2400" b="1" i="0" dirty="0" err="1">
                          <a:effectLst/>
                          <a:latin typeface="Cambria" pitchFamily="18" charset="0"/>
                          <a:ea typeface="Cambria" pitchFamily="18" charset="0"/>
                          <a:cs typeface="Times New Roman"/>
                        </a:rPr>
                        <a:t>V</a:t>
                      </a:r>
                      <a:r>
                        <a:rPr lang="en-US" sz="2400" b="1" i="0" baseline="0" dirty="0" err="1">
                          <a:effectLst/>
                          <a:latin typeface="Cambria" pitchFamily="18" charset="0"/>
                          <a:ea typeface="Cambria" pitchFamily="18" charset="0"/>
                          <a:cs typeface="Times New Roman"/>
                        </a:rPr>
                        <a:t>en</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biển</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miền</a:t>
                      </a:r>
                      <a:r>
                        <a:rPr lang="en-US" sz="2400" b="1" i="0" baseline="0" dirty="0">
                          <a:effectLst/>
                          <a:latin typeface="Cambria" pitchFamily="18" charset="0"/>
                          <a:ea typeface="Cambria" pitchFamily="18" charset="0"/>
                          <a:cs typeface="Times New Roman"/>
                        </a:rPr>
                        <a:t> </a:t>
                      </a:r>
                      <a:r>
                        <a:rPr lang="en-US" sz="2400" b="1" i="0" baseline="0" dirty="0" err="1">
                          <a:effectLst/>
                          <a:latin typeface="Cambria" pitchFamily="18" charset="0"/>
                          <a:ea typeface="Cambria" pitchFamily="18" charset="0"/>
                          <a:cs typeface="Times New Roman"/>
                        </a:rPr>
                        <a:t>Trung</a:t>
                      </a:r>
                      <a:endParaRPr lang="en-US" sz="24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400" b="1" dirty="0">
                          <a:effectLst/>
                          <a:latin typeface="Times New Roman"/>
                          <a:ea typeface="Times New Roman"/>
                          <a:cs typeface="Times New Roman"/>
                        </a:rPr>
                        <a:t>15000 km</a:t>
                      </a:r>
                      <a:r>
                        <a:rPr lang="en-US" sz="2400" b="1" baseline="30000" dirty="0">
                          <a:effectLst/>
                          <a:latin typeface="Times New Roman"/>
                          <a:ea typeface="Times New Roman"/>
                          <a:cs typeface="Times New Roman"/>
                        </a:rPr>
                        <a:t>2</a:t>
                      </a:r>
                      <a:endParaRPr lang="en-US" sz="2400" b="1"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400" b="1">
                          <a:effectLst/>
                          <a:latin typeface="Times New Roman"/>
                          <a:ea typeface="Times New Roman"/>
                          <a:cs typeface="Times New Roman"/>
                        </a:rPr>
                        <a:t>Từ phù sa sông hoặc kết hợp giữa phù sa sông và biển.</a:t>
                      </a:r>
                      <a:endParaRPr lang="en-US" sz="2400" b="1">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2400" b="1" dirty="0">
                          <a:effectLst/>
                          <a:latin typeface="Cambria" pitchFamily="18" charset="0"/>
                          <a:ea typeface="Cambria" pitchFamily="18" charset="0"/>
                          <a:cs typeface="Times New Roman"/>
                        </a:rPr>
                        <a:t>Nhiều đồng bằng nhỏ hẹp, có nhiều cồn cát.</a:t>
                      </a:r>
                      <a:endParaRPr lang="en-US" sz="2400" b="1"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Thanh</a:t>
            </a:r>
            <a:r>
              <a:rPr lang="en-US" dirty="0">
                <a:latin typeface="Cambria" pitchFamily="18" charset="0"/>
                <a:ea typeface="Cambria" pitchFamily="18" charset="0"/>
              </a:rPr>
              <a:t> </a:t>
            </a:r>
            <a:r>
              <a:rPr lang="en-US" dirty="0" err="1">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Tuy</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a:solidFill>
                  <a:srgbClr val="CC0000"/>
                </a:solidFill>
                <a:latin typeface="Times New Roman" pitchFamily="18" charset="0"/>
                <a:cs typeface="Times New Roman" pitchFamily="18" charset="0"/>
              </a:rPr>
              <a:t>đồng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510994">
                  <a:extLst>
                    <a:ext uri="{9D8B030D-6E8A-4147-A177-3AD203B41FA5}">
                      <a16:colId xmlns:a16="http://schemas.microsoft.com/office/drawing/2014/main" val="20002"/>
                    </a:ext>
                  </a:extLst>
                </a:gridCol>
                <a:gridCol w="2909825">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Đồng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Diện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a:effectLst/>
                          <a:latin typeface="Cambria" pitchFamily="18" charset="0"/>
                          <a:ea typeface="Cambria" pitchFamily="18" charset="0"/>
                          <a:cs typeface="Times New Roman"/>
                        </a:rPr>
                        <a:t>Nguồn</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gốc</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hình</a:t>
                      </a:r>
                      <a:r>
                        <a:rPr lang="en-US" sz="1750" i="0" baseline="0" dirty="0">
                          <a:effectLst/>
                          <a:latin typeface="Cambria" pitchFamily="18" charset="0"/>
                          <a:ea typeface="Cambria" pitchFamily="18" charset="0"/>
                          <a:cs typeface="Times New Roman"/>
                        </a:rPr>
                        <a:t> </a:t>
                      </a:r>
                      <a:r>
                        <a:rPr lang="en-US" sz="1750" i="0" baseline="0" dirty="0" err="1">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Sông</a:t>
                      </a:r>
                      <a:r>
                        <a:rPr lang="en-US" sz="175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a:effectLst/>
                          <a:latin typeface="Cambria" pitchFamily="18" charset="0"/>
                          <a:ea typeface="Cambria" pitchFamily="18" charset="0"/>
                          <a:cs typeface="Times New Roman"/>
                        </a:rPr>
                        <a:t>Cửu</a:t>
                      </a:r>
                      <a:r>
                        <a:rPr lang="en-US" sz="1750" b="1" i="0" baseline="0" dirty="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a:effectLst/>
                          <a:latin typeface="Cambria" pitchFamily="18" charset="0"/>
                          <a:ea typeface="Cambria" pitchFamily="18" charset="0"/>
                          <a:cs typeface="Times New Roman"/>
                        </a:rPr>
                        <a:t>40000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750" b="1" i="0" dirty="0" err="1">
                          <a:effectLst/>
                          <a:latin typeface="Cambria" pitchFamily="18" charset="0"/>
                          <a:ea typeface="Cambria" pitchFamily="18" charset="0"/>
                          <a:cs typeface="Times New Roman"/>
                        </a:rPr>
                        <a:t>V</a:t>
                      </a:r>
                      <a:r>
                        <a:rPr lang="en-US" sz="1750" b="1" i="0" baseline="0" dirty="0" err="1">
                          <a:effectLst/>
                          <a:latin typeface="Cambria" pitchFamily="18" charset="0"/>
                          <a:ea typeface="Cambria" pitchFamily="18" charset="0"/>
                          <a:cs typeface="Times New Roman"/>
                        </a:rPr>
                        <a:t>en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biển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miền</a:t>
                      </a:r>
                      <a:r>
                        <a:rPr lang="en-US" sz="1750" b="1" i="0" baseline="0" dirty="0">
                          <a:effectLst/>
                          <a:latin typeface="Cambria" pitchFamily="18" charset="0"/>
                          <a:ea typeface="Cambria" pitchFamily="18" charset="0"/>
                          <a:cs typeface="Times New Roman"/>
                        </a:rPr>
                        <a:t> </a:t>
                      </a:r>
                      <a:r>
                        <a:rPr lang="en-US" sz="1750" b="1" i="0" baseline="0" dirty="0" err="1">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a:effectLst/>
                          <a:latin typeface="Cambria" pitchFamily="18" charset="0"/>
                          <a:ea typeface="Cambria" pitchFamily="18" charset="0"/>
                          <a:cs typeface="Times New Roman"/>
                        </a:rPr>
                        <a:t>15000 km</a:t>
                      </a:r>
                      <a:r>
                        <a:rPr lang="en-US" sz="175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7</a:t>
            </a: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92665" y="1233215"/>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5" name="Rectangle 34"/>
          <p:cNvSpPr/>
          <p:nvPr/>
        </p:nvSpPr>
        <p:spPr>
          <a:xfrm>
            <a:off x="622041" y="2362200"/>
            <a:ext cx="8357694" cy="3924151"/>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a:t>
            </a:r>
            <a:r>
              <a:rPr lang="vi-VN" sz="2800" b="1" dirty="0">
                <a:latin typeface="Cambria" pitchFamily="18" charset="0"/>
                <a:ea typeface="Cambria" pitchFamily="18" charset="0"/>
                <a:cs typeface="Times New Roman"/>
              </a:rPr>
              <a:t>Bờ biển có 2 dạng chính địa hình:</a:t>
            </a:r>
          </a:p>
          <a:p>
            <a:pPr algn="just">
              <a:spcBef>
                <a:spcPts val="600"/>
              </a:spcBef>
              <a:spcAft>
                <a:spcPts val="0"/>
              </a:spcAft>
            </a:pPr>
            <a:r>
              <a:rPr lang="vi-VN" sz="2800" b="1"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800" b="1"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800" b="1" dirty="0">
                <a:latin typeface="Cambria" pitchFamily="18" charset="0"/>
                <a:ea typeface="Cambria" pitchFamily="18" charset="0"/>
                <a:cs typeface="Times New Roman"/>
              </a:rPr>
              <a:t>- Thềm lục địa:</a:t>
            </a:r>
          </a:p>
          <a:p>
            <a:pPr algn="just">
              <a:spcBef>
                <a:spcPts val="600"/>
              </a:spcBef>
              <a:spcAft>
                <a:spcPts val="0"/>
              </a:spcAft>
            </a:pPr>
            <a:r>
              <a:rPr lang="vi-VN" sz="2800" b="1"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800" b="1"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a:solidFill>
                  <a:srgbClr val="CC0000"/>
                </a:solidFill>
                <a:latin typeface="Times New Roman" pitchFamily="18" charset="0"/>
                <a:cs typeface="Times New Roman" pitchFamily="18" charset="0"/>
              </a:rPr>
              <a:t>bờ</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thềm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lục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độ</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cao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địa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hưởng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vật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như</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nào</a:t>
            </a:r>
            <a:r>
              <a:rPr lang="en-US" sz="2000" i="1" dirty="0">
                <a:solidFill>
                  <a:srgbClr val="FF0000"/>
                </a:solidFill>
                <a:latin typeface="Cambria" panose="02040503050406030204" pitchFamily="18" charset="0"/>
                <a:ea typeface="Cambria" panose="02040503050406030204" pitchFamily="18" charset="0"/>
              </a:rPr>
              <a:t>? Cho </a:t>
            </a:r>
            <a:r>
              <a:rPr lang="en-US" sz="2000" i="1" dirty="0" err="1">
                <a:solidFill>
                  <a:srgbClr val="FF0000"/>
                </a:solidFill>
                <a:latin typeface="Cambria" panose="02040503050406030204" pitchFamily="18" charset="0"/>
                <a:ea typeface="Cambria" panose="02040503050406030204" pitchFamily="18" charset="0"/>
              </a:rPr>
              <a:t>ví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Vườn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quốc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gia</a:t>
            </a:r>
            <a:r>
              <a:rPr lang="en-US" dirty="0">
                <a:solidFill>
                  <a:prstClr val="black"/>
                </a:solidFill>
                <a:latin typeface="Cambria" pitchFamily="18" charset="0"/>
                <a:ea typeface="Cambria" pitchFamily="18" charset="0"/>
              </a:rPr>
              <a:t> (VQG) </a:t>
            </a:r>
            <a:r>
              <a:rPr lang="en-US" dirty="0" err="1">
                <a:solidFill>
                  <a:prstClr val="black"/>
                </a:solidFill>
                <a:latin typeface="Cambria" pitchFamily="18" charset="0"/>
                <a:ea typeface="Cambria" pitchFamily="18" charset="0"/>
              </a:rPr>
              <a:t>Cúc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Thông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Đỗ</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quyên</a:t>
            </a:r>
            <a:r>
              <a:rPr lang="en-US" dirty="0">
                <a:solidFill>
                  <a:prstClr val="black"/>
                </a:solidFill>
                <a:latin typeface="Cambria" pitchFamily="18" charset="0"/>
                <a:ea typeface="Cambria" pitchFamily="18" charset="0"/>
              </a:rPr>
              <a:t> Sa Pa</a:t>
            </a: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độ</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hưởng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đất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đai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như</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nào</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a:latin typeface="Cambria" pitchFamily="18" charset="0"/>
                <a:ea typeface="Cambria" pitchFamily="18" charset="0"/>
              </a:rPr>
              <a:t>đất 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a:latin typeface="Cambria" pitchFamily="18" charset="0"/>
                <a:ea typeface="Cambria" pitchFamily="18" charset="0"/>
              </a:rPr>
              <a:t>đất 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a:latin typeface="Cambria" pitchFamily="18" charset="0"/>
                <a:ea typeface="Cambria" pitchFamily="18" charset="0"/>
              </a:rPr>
              <a:t>đất 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ĐỊA HÌNH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1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xác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định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Hoàng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Liên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Trường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Sơn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Bạch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Mã</a:t>
            </a:r>
            <a:r>
              <a:rPr lang="en-US" i="1" dirty="0">
                <a:solidFill>
                  <a:srgbClr val="FF0000"/>
                </a:solidFill>
                <a:latin typeface="Cambria" panose="02040503050406030204" pitchFamily="18" charset="0"/>
                <a:ea typeface="Cambria" panose="02040503050406030204" pitchFamily="18" charset="0"/>
              </a:rPr>
              <a:t>. Cho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dãy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núi</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này</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hưởng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đến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khí</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hậu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nước</a:t>
            </a:r>
            <a:r>
              <a:rPr lang="en-US" i="1" dirty="0">
                <a:solidFill>
                  <a:srgbClr val="FF0000"/>
                </a:solidFill>
                <a:latin typeface="Cambria" panose="02040503050406030204" pitchFamily="18" charset="0"/>
                <a:ea typeface="Cambria" panose="02040503050406030204" pitchFamily="18" charset="0"/>
              </a:rPr>
              <a:t> ta </a:t>
            </a:r>
            <a:r>
              <a:rPr lang="en-US" i="1" dirty="0" err="1">
                <a:solidFill>
                  <a:srgbClr val="FF0000"/>
                </a:solidFill>
                <a:latin typeface="Cambria" panose="02040503050406030204" pitchFamily="18" charset="0"/>
                <a:ea typeface="Cambria" panose="02040503050406030204" pitchFamily="18" charset="0"/>
              </a:rPr>
              <a:t>như</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nào</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a:latin typeface="Cambria" pitchFamily="18" charset="0"/>
                <a:ea typeface="Cambria" pitchFamily="18" charset="0"/>
              </a:rPr>
              <a:t>-</a:t>
            </a:r>
            <a:r>
              <a:rPr lang="vi-VN" dirty="0">
                <a:latin typeface="Cambria" pitchFamily="18" charset="0"/>
                <a:ea typeface="Cambria" pitchFamily="18" charset="0"/>
              </a:rPr>
              <a:t> 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a:latin typeface="Cambria" pitchFamily="18" charset="0"/>
                <a:ea typeface="Cambria" pitchFamily="18" charset="0"/>
              </a:rPr>
              <a:t>-</a:t>
            </a:r>
            <a:r>
              <a:rPr lang="vi-VN" dirty="0">
                <a:latin typeface="Cambria" pitchFamily="18" charset="0"/>
                <a:ea typeface="Cambria" pitchFamily="18" charset="0"/>
              </a:rPr>
              <a:t> 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Bạch</a:t>
            </a:r>
            <a:r>
              <a:rPr lang="en-US" sz="1000" b="1" dirty="0"/>
              <a:t> </a:t>
            </a:r>
            <a:r>
              <a:rPr lang="en-US" sz="1000" b="1" dirty="0" err="1"/>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Hoàn</a:t>
            </a:r>
            <a:r>
              <a:rPr lang="en-US" sz="1000" b="1" dirty="0"/>
              <a:t> </a:t>
            </a:r>
            <a:r>
              <a:rPr lang="en-US" sz="1000" b="1" dirty="0" err="1"/>
              <a:t>Liên</a:t>
            </a:r>
            <a:r>
              <a:rPr lang="en-US" sz="1000" b="1" dirty="0"/>
              <a:t> </a:t>
            </a:r>
            <a:r>
              <a:rPr lang="en-US" sz="1000" b="1" dirty="0" err="1"/>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Trường</a:t>
            </a:r>
            <a:r>
              <a:rPr lang="en-US" sz="1000" b="1" dirty="0"/>
              <a:t> </a:t>
            </a:r>
            <a:r>
              <a:rPr lang="en-US" sz="1000" b="1" dirty="0" err="1"/>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hiểu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của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chứng</a:t>
            </a:r>
            <a:r>
              <a:rPr lang="en-US" sz="2400" i="1" dirty="0">
                <a:solidFill>
                  <a:srgbClr val="FF0000"/>
                </a:solidFill>
                <a:latin typeface="Cambria" panose="02040503050406030204" pitchFamily="18" charset="0"/>
                <a:ea typeface="Cambria" panose="02040503050406030204" pitchFamily="18" charset="0"/>
              </a:rPr>
              <a:t> minh d</a:t>
            </a:r>
            <a:r>
              <a:rPr lang="vi-VN" sz="2400" i="1" dirty="0">
                <a:solidFill>
                  <a:srgbClr val="FF0000"/>
                </a:solidFill>
                <a:latin typeface="Cambria" panose="02040503050406030204" pitchFamily="18" charset="0"/>
                <a:ea typeface="Cambria" panose="02040503050406030204" pitchFamily="18" charset="0"/>
              </a:rPr>
              <a:t>ãy Trường Sơn gây hiệu ứng phơn tạo sự khác biệt về mùa mưa giữa 2 sườn núi</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Trường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ven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miền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mưa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Nguyên</a:t>
            </a:r>
            <a:r>
              <a:rPr lang="en-US" sz="2400" dirty="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Đầu</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mùa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hạ</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ven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miền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 </a:t>
            </a:r>
            <a:r>
              <a:rPr lang="nl-NL" sz="2400" dirty="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Mã</a:t>
            </a:r>
            <a:r>
              <a:rPr lang="en-US" sz="2400" dirty="0">
                <a:latin typeface="Cambria" pitchFamily="18" charset="0"/>
                <a:ea typeface="Cambria" pitchFamily="18" charset="0"/>
              </a:rPr>
              <a:t> </a:t>
            </a:r>
            <a:r>
              <a:rPr lang="en-US" sz="2400" dirty="0" err="1">
                <a:latin typeface="Cambria" pitchFamily="18" charset="0"/>
                <a:ea typeface="Cambria" pitchFamily="18" charset="0"/>
              </a:rPr>
              <a:t>tạo</a:t>
            </a:r>
            <a:r>
              <a:rPr lang="en-US" sz="2400" dirty="0">
                <a:latin typeface="Cambria" pitchFamily="18" charset="0"/>
                <a:ea typeface="Cambria" pitchFamily="18" charset="0"/>
              </a:rPr>
              <a:t> </a:t>
            </a:r>
            <a:r>
              <a:rPr lang="en-US" sz="2400" dirty="0" err="1">
                <a:latin typeface="Cambria" pitchFamily="18" charset="0"/>
                <a:ea typeface="Cambria" pitchFamily="18" charset="0"/>
              </a:rPr>
              <a:t>nên</a:t>
            </a:r>
            <a:r>
              <a:rPr lang="en-US" sz="2400" dirty="0">
                <a:latin typeface="Cambria" pitchFamily="18" charset="0"/>
                <a:ea typeface="Cambria" pitchFamily="18" charset="0"/>
              </a:rPr>
              <a:t> </a:t>
            </a:r>
            <a:r>
              <a:rPr lang="en-US" sz="2400" dirty="0" err="1">
                <a:latin typeface="Cambria" pitchFamily="18" charset="0"/>
                <a:ea typeface="Cambria" pitchFamily="18" charset="0"/>
              </a:rPr>
              <a:t>sự</a:t>
            </a:r>
            <a:r>
              <a:rPr lang="en-US" sz="2400" dirty="0">
                <a:latin typeface="Cambria" pitchFamily="18" charset="0"/>
                <a:ea typeface="Cambria" pitchFamily="18" charset="0"/>
              </a:rPr>
              <a:t> </a:t>
            </a:r>
            <a:r>
              <a:rPr lang="en-US" sz="2400" dirty="0" err="1">
                <a:latin typeface="Cambria" pitchFamily="18" charset="0"/>
                <a:ea typeface="Cambria" pitchFamily="18" charset="0"/>
              </a:rPr>
              <a:t>phân</a:t>
            </a:r>
            <a:r>
              <a:rPr lang="en-US" sz="2400" dirty="0">
                <a:latin typeface="Cambria" pitchFamily="18" charset="0"/>
                <a:ea typeface="Cambria" pitchFamily="18" charset="0"/>
              </a:rPr>
              <a:t> </a:t>
            </a:r>
            <a:r>
              <a:rPr lang="en-US" sz="2400" dirty="0" err="1">
                <a:latin typeface="Cambria" pitchFamily="18" charset="0"/>
                <a:ea typeface="Cambria" pitchFamily="18" charset="0"/>
              </a:rPr>
              <a:t>hóa</a:t>
            </a:r>
            <a:r>
              <a:rPr lang="en-US" sz="2400" dirty="0">
                <a:latin typeface="Cambria" pitchFamily="18" charset="0"/>
                <a:ea typeface="Cambria" pitchFamily="18" charset="0"/>
              </a:rPr>
              <a:t> </a:t>
            </a:r>
            <a:r>
              <a:rPr lang="en-US" sz="2400" dirty="0" err="1">
                <a:latin typeface="Cambria" pitchFamily="18" charset="0"/>
                <a:ea typeface="Cambria" pitchFamily="18" charset="0"/>
              </a:rPr>
              <a:t>khí</a:t>
            </a:r>
            <a:r>
              <a:rPr lang="en-US" sz="2400" dirty="0">
                <a:latin typeface="Cambria" pitchFamily="18" charset="0"/>
                <a:ea typeface="Cambria" pitchFamily="18" charset="0"/>
              </a:rPr>
              <a:t> </a:t>
            </a:r>
            <a:r>
              <a:rPr lang="en-US" sz="2400" dirty="0" err="1">
                <a:latin typeface="Cambria" pitchFamily="18" charset="0"/>
                <a:ea typeface="Cambria" pitchFamily="18" charset="0"/>
              </a:rPr>
              <a:t>hậu</a:t>
            </a:r>
            <a:r>
              <a:rPr lang="en-US" sz="2400" dirty="0">
                <a:latin typeface="Cambria" pitchFamily="18" charset="0"/>
                <a:ea typeface="Cambria" pitchFamily="18" charset="0"/>
              </a:rPr>
              <a:t> ở </a:t>
            </a:r>
            <a:r>
              <a:rPr lang="en-US" sz="2400" dirty="0" err="1">
                <a:latin typeface="Cambria" pitchFamily="18" charset="0"/>
                <a:ea typeface="Cambria" pitchFamily="18" charset="0"/>
              </a:rPr>
              <a:t>nước</a:t>
            </a:r>
            <a:r>
              <a:rPr lang="en-US" sz="2400" dirty="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Đối với </a:t>
            </a:r>
            <a:r>
              <a:rPr lang="en-US" sz="2400" b="1" dirty="0" err="1">
                <a:solidFill>
                  <a:srgbClr val="CC0000"/>
                </a:solidFill>
                <a:latin typeface="Times New Roman" pitchFamily="18" charset="0"/>
                <a:cs typeface="Times New Roman" pitchFamily="18" charset="0"/>
              </a:rPr>
              <a:t>sự</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hóa</a:t>
            </a:r>
            <a:r>
              <a:rPr lang="en-US" sz="2400" b="1" dirty="0">
                <a:solidFill>
                  <a:srgbClr val="CC0000"/>
                </a:solidFill>
                <a:latin typeface="Times New Roman" pitchFamily="18" charset="0"/>
                <a:cs typeface="Times New Roman" pitchFamily="18" charset="0"/>
              </a:rPr>
              <a:t> tự </a:t>
            </a:r>
            <a:r>
              <a:rPr lang="en-US" sz="2400" b="1" dirty="0" err="1">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dirty="0">
                <a:solidFill>
                  <a:srgbClr val="00B050"/>
                </a:solidFill>
                <a:latin typeface="Cambria" panose="02040503050406030204" pitchFamily="18" charset="0"/>
                <a:ea typeface="Cambria" panose="02040503050406030204" pitchFamily="18" charset="0"/>
              </a:rPr>
              <a:t>: 5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n</a:t>
            </a:r>
            <a:r>
              <a:rPr lang="vi-VN" sz="2400" i="1" dirty="0">
                <a:solidFill>
                  <a:srgbClr val="FF0000"/>
                </a:solidFill>
                <a:latin typeface="Cambria" panose="02040503050406030204" pitchFamily="18" charset="0"/>
                <a:ea typeface="Cambria" panose="02040503050406030204" pitchFamily="18" charset="0"/>
              </a:rPr>
              <a:t>êu những </a:t>
            </a:r>
            <a:r>
              <a:rPr lang="en-US" sz="2400" i="1" dirty="0" err="1">
                <a:solidFill>
                  <a:srgbClr val="FF0000"/>
                </a:solidFill>
                <a:latin typeface="Cambria" panose="02040503050406030204" pitchFamily="18" charset="0"/>
                <a:ea typeface="Cambria" panose="02040503050406030204" pitchFamily="18" charset="0"/>
              </a:rPr>
              <a:t>thế</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hạn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chế</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địa hình đồi núi đối với khai thác kinh tế.</a:t>
            </a:r>
            <a:r>
              <a:rPr lang="en-US" sz="2400" i="1" dirty="0">
                <a:solidFill>
                  <a:srgbClr val="FF0000"/>
                </a:solidFill>
                <a:latin typeface="Cambria" panose="02040503050406030204" pitchFamily="18" charset="0"/>
                <a:ea typeface="Cambria" panose="02040503050406030204" pitchFamily="18" charset="0"/>
              </a:rPr>
              <a:t> Cho </a:t>
            </a:r>
            <a:r>
              <a:rPr lang="en-US" sz="2400" i="1" dirty="0" err="1">
                <a:solidFill>
                  <a:srgbClr val="FF0000"/>
                </a:solidFill>
                <a:latin typeface="Cambria" panose="02040503050406030204" pitchFamily="18" charset="0"/>
                <a:ea typeface="Cambria" panose="02040503050406030204" pitchFamily="18" charset="0"/>
              </a:rPr>
              <a:t>ví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dụ</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NHÓM 3, 4: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đồng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bằng</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dirty="0">
                <a:solidFill>
                  <a:srgbClr val="009900"/>
                </a:solidFill>
                <a:latin typeface="Cambria" panose="02040503050406030204" pitchFamily="18" charset="0"/>
                <a:ea typeface="Cambria" panose="02040503050406030204" pitchFamily="18" charset="0"/>
              </a:rPr>
              <a:t>*</a:t>
            </a:r>
            <a:r>
              <a:rPr lang="en-US" sz="2400" i="1" dirty="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a:solidFill>
                  <a:srgbClr val="FF0000"/>
                </a:solidFill>
                <a:latin typeface="Cambria" panose="02040503050406030204" pitchFamily="18" charset="0"/>
                <a:ea typeface="Cambria" panose="02040503050406030204" pitchFamily="18" charset="0"/>
              </a:rPr>
              <a:t>bờ</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biển</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phê</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Chăn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nuôi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bò</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sữa</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Lũ</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quét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Bắc</a:t>
            </a:r>
            <a:r>
              <a:rPr lang="en-US" dirty="0">
                <a:solidFill>
                  <a:prstClr val="black"/>
                </a:solidFill>
                <a:latin typeface="Cambria" pitchFamily="18" charset="0"/>
                <a:ea typeface="Cambria" pitchFamily="18" charset="0"/>
              </a:rPr>
              <a:t> </a:t>
            </a: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Tây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lúa</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Trồng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cây</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quả</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Ngập</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lụt</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Đất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bạc</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màu</a:t>
            </a:r>
            <a:r>
              <a:rPr lang="en-US" dirty="0">
                <a:solidFill>
                  <a:prstClr val="black"/>
                </a:solidFill>
                <a:latin typeface="Cambria" pitchFamily="18" charset="0"/>
                <a:ea typeface="Cambria" pitchFamily="18" charset="0"/>
              </a:rPr>
              <a:t> ở ĐB. </a:t>
            </a:r>
            <a:r>
              <a:rPr lang="en-US" dirty="0" err="1">
                <a:solidFill>
                  <a:prstClr val="black"/>
                </a:solidFill>
                <a:latin typeface="Cambria" pitchFamily="18" charset="0"/>
                <a:ea typeface="Cambria" pitchFamily="18" charset="0"/>
              </a:rPr>
              <a:t>Sông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Cửu</a:t>
            </a:r>
            <a:r>
              <a:rPr lang="en-US" dirty="0">
                <a:solidFill>
                  <a:prstClr val="black"/>
                </a:solidFill>
                <a:latin typeface="Cambria" pitchFamily="18" charset="0"/>
                <a:ea typeface="Cambria" pitchFamily="18" charset="0"/>
              </a:rPr>
              <a:t> Long</a:t>
            </a: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a:solidFill>
                  <a:prstClr val="black"/>
                </a:solidFill>
                <a:latin typeface="Cambria" pitchFamily="18" charset="0"/>
                <a:ea typeface="Cambria" pitchFamily="18" charset="0"/>
              </a:rPr>
              <a:t>Du </a:t>
            </a:r>
            <a:r>
              <a:rPr lang="en-US" dirty="0" err="1">
                <a:solidFill>
                  <a:prstClr val="black"/>
                </a:solidFill>
                <a:latin typeface="Cambria" pitchFamily="18" charset="0"/>
                <a:ea typeface="Cambria" pitchFamily="18" charset="0"/>
              </a:rPr>
              <a:t>lịch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Nha</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Cảng</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Hải</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Bão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đổ</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bộ</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vào</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Đà</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Nẵng</a:t>
            </a:r>
            <a:r>
              <a:rPr lang="en-US" dirty="0">
                <a:solidFill>
                  <a:prstClr val="black"/>
                </a:solidFill>
                <a:latin typeface="Cambria" pitchFamily="18" charset="0"/>
                <a:ea typeface="Cambria" pitchFamily="18" charset="0"/>
              </a:rPr>
              <a:t> </a:t>
            </a: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a:solidFill>
                  <a:prstClr val="black"/>
                </a:solidFill>
                <a:latin typeface="Cambria" pitchFamily="18" charset="0"/>
                <a:ea typeface="Cambria" pitchFamily="18" charset="0"/>
              </a:rPr>
              <a:t>Sạt</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lở</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bờ</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biển</a:t>
            </a:r>
            <a:r>
              <a:rPr lang="en-US" dirty="0">
                <a:solidFill>
                  <a:prstClr val="black"/>
                </a:solidFill>
                <a:latin typeface="Cambria" pitchFamily="18" charset="0"/>
                <a:ea typeface="Cambria" pitchFamily="18" charset="0"/>
              </a:rPr>
              <a:t> ở </a:t>
            </a:r>
            <a:r>
              <a:rPr lang="en-US" dirty="0" err="1">
                <a:solidFill>
                  <a:prstClr val="black"/>
                </a:solidFill>
                <a:latin typeface="Cambria" pitchFamily="18" charset="0"/>
                <a:ea typeface="Cambria" pitchFamily="18" charset="0"/>
              </a:rPr>
              <a:t>Bình</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núi</a:t>
            </a:r>
            <a:endParaRPr lang="en-US" sz="2000" b="1" kern="0" dirty="0">
              <a:solidFill>
                <a:srgbClr val="009900"/>
              </a:solidFill>
              <a:latin typeface="Cambria" pitchFamily="18" charset="0"/>
              <a:ea typeface="Cambria" pitchFamily="18" charset="0"/>
            </a:endParaRPr>
          </a:p>
          <a:p>
            <a:pPr lvl="0" algn="just"/>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endParaRPr lang="en-US" sz="2000" kern="0" dirty="0">
              <a:solidFill>
                <a:prstClr val="black"/>
              </a:solidFill>
              <a:latin typeface="Cambria" pitchFamily="18" charset="0"/>
              <a:ea typeface="Cambria" pitchFamily="18" charset="0"/>
            </a:endParaRPr>
          </a:p>
          <a:p>
            <a:pPr lvl="0" algn="just"/>
            <a:r>
              <a:rPr lang="en-US" sz="2000" b="1" dirty="0">
                <a:latin typeface="Cambria" pitchFamily="18" charset="0"/>
                <a:ea typeface="Cambria" pitchFamily="18" charset="0"/>
              </a:rPr>
              <a:t>- </a:t>
            </a:r>
            <a:r>
              <a:rPr lang="en-US" sz="2000" b="1" dirty="0" err="1">
                <a:latin typeface="Cambria" pitchFamily="18" charset="0"/>
                <a:ea typeface="Cambria" pitchFamily="18" charset="0"/>
              </a:rPr>
              <a:t>Hạn</a:t>
            </a:r>
            <a:r>
              <a:rPr lang="en-US" sz="2000" b="1" dirty="0">
                <a:latin typeface="Cambria" pitchFamily="18" charset="0"/>
                <a:ea typeface="Cambria" pitchFamily="18" charset="0"/>
              </a:rPr>
              <a:t> </a:t>
            </a:r>
            <a:r>
              <a:rPr lang="en-US" sz="2000" b="1" dirty="0" err="1">
                <a:latin typeface="Cambria" pitchFamily="18" charset="0"/>
                <a:ea typeface="Cambria" pitchFamily="18" charset="0"/>
              </a:rPr>
              <a:t>chế</a:t>
            </a:r>
            <a:r>
              <a:rPr lang="en-US" sz="2000" b="1" dirty="0">
                <a:latin typeface="Cambria" pitchFamily="18" charset="0"/>
                <a:ea typeface="Cambria" pitchFamily="18" charset="0"/>
              </a:rPr>
              <a:t>: </a:t>
            </a:r>
            <a:r>
              <a:rPr lang="vi-VN" sz="2000" dirty="0">
                <a:latin typeface="Cambria" pitchFamily="18" charset="0"/>
                <a:ea typeface="Cambria" pitchFamily="18" charset="0"/>
              </a:rPr>
              <a:t>địa 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3</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Khai</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thác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kinh</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tế</a:t>
            </a:r>
            <a:r>
              <a:rPr lang="en-US" sz="2000" b="1" kern="0" dirty="0">
                <a:solidFill>
                  <a:srgbClr val="009900"/>
                </a:solidFill>
                <a:latin typeface="Cambria" pitchFamily="18" charset="0"/>
                <a:ea typeface="Cambria" pitchFamily="18" charset="0"/>
              </a:rPr>
              <a:t> ở </a:t>
            </a:r>
            <a:r>
              <a:rPr lang="en-US" sz="2000" b="1" kern="0" dirty="0" err="1">
                <a:solidFill>
                  <a:srgbClr val="009900"/>
                </a:solidFill>
                <a:latin typeface="Cambria" pitchFamily="18" charset="0"/>
                <a:ea typeface="Cambria" pitchFamily="18" charset="0"/>
              </a:rPr>
              <a:t>khu</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vực</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đồng</a:t>
            </a:r>
            <a:r>
              <a:rPr lang="en-US" sz="2000" b="1" kern="0" dirty="0">
                <a:solidFill>
                  <a:srgbClr val="009900"/>
                </a:solidFill>
                <a:latin typeface="Cambria" pitchFamily="18" charset="0"/>
                <a:ea typeface="Cambria" pitchFamily="18" charset="0"/>
              </a:rPr>
              <a:t> </a:t>
            </a:r>
            <a:r>
              <a:rPr lang="en-US" sz="2000" b="1" kern="0" dirty="0" err="1">
                <a:solidFill>
                  <a:srgbClr val="009900"/>
                </a:solidFill>
                <a:latin typeface="Cambria" pitchFamily="18" charset="0"/>
                <a:ea typeface="Cambria" pitchFamily="18" charset="0"/>
              </a:rPr>
              <a:t>bằng</a:t>
            </a:r>
            <a:endParaRPr lang="en-US" sz="2000" b="1" kern="0" dirty="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nông</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nghiệp</a:t>
            </a:r>
            <a:r>
              <a:rPr lang="en-US" sz="2000" kern="0" dirty="0">
                <a:solidFill>
                  <a:prstClr val="black"/>
                </a:solidFill>
                <a:latin typeface="Cambria" pitchFamily="18" charset="0"/>
                <a:ea typeface="Cambria" pitchFamily="18" charset="0"/>
              </a:rPr>
              <a:t>, </a:t>
            </a:r>
            <a:r>
              <a:rPr lang="en-US" sz="2000" kern="0" dirty="0" err="1">
                <a:solidFill>
                  <a:prstClr val="black"/>
                </a:solidFill>
                <a:latin typeface="Cambria" pitchFamily="18" charset="0"/>
                <a:ea typeface="Cambria" pitchFamily="18" charset="0"/>
              </a:rPr>
              <a:t>thủy</a:t>
            </a:r>
            <a:r>
              <a:rPr lang="en-US" sz="2000" kern="0" dirty="0">
                <a:solidFill>
                  <a:prstClr val="black"/>
                </a:solidFill>
                <a:latin typeface="Cambria" pitchFamily="18" charset="0"/>
                <a:ea typeface="Cambria" pitchFamily="18" charset="0"/>
              </a:rPr>
              <a:t> </a:t>
            </a:r>
            <a:r>
              <a:rPr lang="vi-VN" sz="2000" kern="0" dirty="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Khai</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thác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kinh</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tế</a:t>
            </a:r>
            <a:r>
              <a:rPr lang="en-US" sz="2200" b="1" kern="0" dirty="0">
                <a:solidFill>
                  <a:srgbClr val="009900"/>
                </a:solidFill>
                <a:latin typeface="Cambria" pitchFamily="18" charset="0"/>
                <a:ea typeface="Cambria" pitchFamily="18" charset="0"/>
              </a:rPr>
              <a:t> ở </a:t>
            </a:r>
            <a:r>
              <a:rPr lang="en-US" sz="2200" b="1" kern="0" dirty="0" err="1">
                <a:solidFill>
                  <a:srgbClr val="009900"/>
                </a:solidFill>
                <a:latin typeface="Cambria" pitchFamily="18" charset="0"/>
                <a:ea typeface="Cambria" pitchFamily="18" charset="0"/>
              </a:rPr>
              <a:t>khu</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vực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vùng</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biển</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và</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thềm</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lục</a:t>
            </a:r>
            <a:r>
              <a:rPr lang="en-US" sz="2200" b="1" kern="0" dirty="0">
                <a:solidFill>
                  <a:srgbClr val="009900"/>
                </a:solidFill>
                <a:latin typeface="Cambria" pitchFamily="18" charset="0"/>
                <a:ea typeface="Cambria" pitchFamily="18" charset="0"/>
              </a:rPr>
              <a:t> </a:t>
            </a:r>
            <a:r>
              <a:rPr lang="en-US" sz="2200" b="1" kern="0" dirty="0" err="1">
                <a:solidFill>
                  <a:srgbClr val="009900"/>
                </a:solidFill>
                <a:latin typeface="Cambria" pitchFamily="18" charset="0"/>
                <a:ea typeface="Cambria" pitchFamily="18" charset="0"/>
              </a:rPr>
              <a:t>địa</a:t>
            </a:r>
            <a:endParaRPr lang="en-US" sz="2200" b="1" kern="0" dirty="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Đối với </a:t>
            </a:r>
            <a:r>
              <a:rPr lang="en-US" sz="2400" b="1" dirty="0" err="1">
                <a:solidFill>
                  <a:srgbClr val="CC0000"/>
                </a:solidFill>
                <a:latin typeface="Times New Roman" pitchFamily="18" charset="0"/>
                <a:cs typeface="Times New Roman" pitchFamily="18" charset="0"/>
              </a:rPr>
              <a:t>khai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thác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ẢNH HƯỞNG CỦA ĐỊA HÌNH ĐỐI VỚI</a:t>
            </a:r>
            <a:r>
              <a:rPr lang="en-US" sz="2400" b="1" dirty="0">
                <a:solidFill>
                  <a:srgbClr val="0D30DD"/>
                </a:solidFill>
                <a:latin typeface="Cambria" pitchFamily="18" charset="0"/>
              </a:rPr>
              <a:t> SỰ PHÂN</a:t>
            </a:r>
          </a:p>
          <a:p>
            <a:pPr algn="just"/>
            <a:r>
              <a:rPr lang="en-US" sz="2400" b="1" dirty="0">
                <a:solidFill>
                  <a:srgbClr val="0D30DD"/>
                </a:solidFill>
                <a:latin typeface="Cambria" pitchFamily="18" charset="0"/>
              </a:rPr>
              <a:t> HÓA TỰ NHIÊN VÀ</a:t>
            </a:r>
            <a:r>
              <a:rPr lang="vi-VN" sz="2400" b="1" dirty="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a:solidFill>
                  <a:srgbClr val="0D30DD"/>
                </a:solidFill>
                <a:latin typeface="Cambria" pitchFamily="18" charset="0"/>
                <a:ea typeface="Cambria" pitchFamily="18" charset="0"/>
              </a:rPr>
              <a:t>nước</a:t>
            </a:r>
            <a:r>
              <a:rPr lang="en-US" sz="2400" dirty="0">
                <a:solidFill>
                  <a:srgbClr val="0D30DD"/>
                </a:solidFill>
                <a:latin typeface="Cambria" pitchFamily="18" charset="0"/>
                <a:ea typeface="Cambria" pitchFamily="18" charset="0"/>
              </a:rPr>
              <a:t> ta, v</a:t>
            </a:r>
            <a:r>
              <a:rPr lang="vi-VN" sz="240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s</a:t>
            </a:r>
            <a:r>
              <a:rPr lang="vi-VN" sz="200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Đồng</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a:effectLst/>
                          <a:latin typeface="Cambria" pitchFamily="18" charset="0"/>
                          <a:ea typeface="Cambria" pitchFamily="18" charset="0"/>
                          <a:cs typeface="Times New Roman"/>
                        </a:rPr>
                        <a:t>Diện</a:t>
                      </a:r>
                      <a:r>
                        <a:rPr lang="en-US" sz="1900" b="1" i="0" baseline="0" dirty="0">
                          <a:effectLst/>
                          <a:latin typeface="Cambria" pitchFamily="18" charset="0"/>
                          <a:ea typeface="Cambria" pitchFamily="18" charset="0"/>
                          <a:cs typeface="Times New Roman"/>
                        </a:rPr>
                        <a:t> </a:t>
                      </a:r>
                      <a:r>
                        <a:rPr lang="en-US" sz="1900" b="1" i="0" baseline="0" dirty="0" err="1">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a:effectLst/>
                          <a:latin typeface="Cambria" pitchFamily="18" charset="0"/>
                          <a:ea typeface="Cambria" pitchFamily="18" charset="0"/>
                          <a:cs typeface="Times New Roman"/>
                        </a:rPr>
                        <a:t>Nguồn</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gốc</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hình</a:t>
                      </a:r>
                      <a:r>
                        <a:rPr lang="en-US" sz="1900" i="0" baseline="0" dirty="0">
                          <a:effectLst/>
                          <a:latin typeface="Cambria" pitchFamily="18" charset="0"/>
                          <a:ea typeface="Cambria" pitchFamily="18" charset="0"/>
                          <a:cs typeface="Times New Roman"/>
                        </a:rPr>
                        <a:t> </a:t>
                      </a:r>
                      <a:r>
                        <a:rPr lang="en-US" sz="1900" i="0" baseline="0" dirty="0" err="1">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15000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Sông</a:t>
                      </a:r>
                      <a:r>
                        <a:rPr lang="en-US" sz="19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a:effectLst/>
                          <a:latin typeface="Cambria" pitchFamily="18" charset="0"/>
                          <a:ea typeface="Cambria" pitchFamily="18" charset="0"/>
                          <a:cs typeface="Times New Roman"/>
                        </a:rPr>
                        <a:t>Cửu</a:t>
                      </a:r>
                      <a:r>
                        <a:rPr lang="en-US" sz="1900" b="1" i="0" baseline="0" dirty="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a:effectLst/>
                          <a:latin typeface="Cambria" pitchFamily="18" charset="0"/>
                          <a:ea typeface="Cambria" pitchFamily="18" charset="0"/>
                          <a:cs typeface="Times New Roman"/>
                        </a:rPr>
                        <a:t>40000 km</a:t>
                      </a:r>
                      <a:r>
                        <a:rPr lang="en-US" sz="1900" baseline="30000" dirty="0">
                          <a:effectLst/>
                          <a:latin typeface="Cambria" pitchFamily="18" charset="0"/>
                          <a:ea typeface="Cambria" pitchFamily="18" charset="0"/>
                          <a:cs typeface="Times New Roman"/>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a:effectLst/>
                          <a:latin typeface="Cambria" pitchFamily="18" charset="0"/>
                          <a:ea typeface="Cambria" pitchFamily="18" charset="0"/>
                          <a:cs typeface="Times New Roman"/>
                        </a:rPr>
                        <a:t>Không có đê ngăn lũ, c</a:t>
                      </a:r>
                      <a:r>
                        <a:rPr lang="en-US" sz="1900" dirty="0">
                          <a:effectLst/>
                          <a:latin typeface="Cambria" pitchFamily="18" charset="0"/>
                          <a:ea typeface="Cambria" pitchFamily="18" charset="0"/>
                          <a:cs typeface="Times New Roman"/>
                        </a:rPr>
                        <a:t>ó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kênh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rạch</a:t>
                      </a:r>
                      <a:r>
                        <a:rPr lang="en-US" sz="1900" dirty="0">
                          <a:effectLst/>
                          <a:latin typeface="Cambria" pitchFamily="18" charset="0"/>
                          <a:ea typeface="Cambria" pitchFamily="18" charset="0"/>
                          <a:cs typeface="Times New Roman"/>
                        </a:rPr>
                        <a:t> </a:t>
                      </a:r>
                      <a:r>
                        <a:rPr lang="vi-VN" sz="1900" dirty="0">
                          <a:effectLst/>
                          <a:latin typeface="Cambria" pitchFamily="18" charset="0"/>
                          <a:ea typeface="Cambria" pitchFamily="18" charset="0"/>
                          <a:cs typeface="Times New Roman"/>
                        </a:rPr>
                        <a:t>dày đặc</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Nhiều</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vùng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trũng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lớn</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Tháp</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Mười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Tứ</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giác</a:t>
                      </a:r>
                      <a:r>
                        <a:rPr lang="en-US" sz="1900" dirty="0">
                          <a:effectLst/>
                          <a:latin typeface="Cambria" pitchFamily="18" charset="0"/>
                          <a:ea typeface="Cambria" pitchFamily="18" charset="0"/>
                          <a:cs typeface="Times New Roman"/>
                        </a:rPr>
                        <a:t> Long </a:t>
                      </a:r>
                      <a:r>
                        <a:rPr lang="en-US" sz="1900" dirty="0" err="1">
                          <a:effectLst/>
                          <a:latin typeface="Cambria" pitchFamily="18" charset="0"/>
                          <a:ea typeface="Cambria" pitchFamily="18" charset="0"/>
                          <a:cs typeface="Times New Roman"/>
                        </a:rPr>
                        <a:t>Xuyên</a:t>
                      </a:r>
                      <a:r>
                        <a:rPr lang="vi-VN" sz="1900" dirty="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T</a:t>
            </a:r>
            <a:r>
              <a:rPr lang="vi-VN" sz="2100" i="1" dirty="0">
                <a:solidFill>
                  <a:srgbClr val="FF0000"/>
                </a:solidFill>
                <a:latin typeface="Cambria" panose="02040503050406030204" pitchFamily="18" charset="0"/>
                <a:ea typeface="Cambria" panose="02040503050406030204" pitchFamily="18" charset="0"/>
              </a:rPr>
              <a:t>ìm hiểu ảnh hưởng của các dạng địa hình của địa phương đến 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đồi núi chiếm bao nhiêu? Đồi núi thấp dưới 1000m chiến bao nhiêu</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diện 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Đồi núi chiếm 3/4 diện tích lãnh thổ. </a:t>
            </a:r>
            <a:endParaRPr lang="en-US" sz="2400" dirty="0">
              <a:latin typeface="Cambria" pitchFamily="18" charset="0"/>
              <a:ea typeface="Cambria" pitchFamily="18" charset="0"/>
              <a:cs typeface="Times New Roman"/>
            </a:endParaRPr>
          </a:p>
          <a:p>
            <a:pPr algn="just">
              <a:spcBef>
                <a:spcPts val="600"/>
              </a:spcBef>
              <a:spcAft>
                <a:spcPts val="0"/>
              </a:spcAft>
            </a:pP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Trong đó đồi núi thấp dưới 1000m chiến 85%</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diện tích lãnh thổ</a:t>
            </a:r>
            <a:r>
              <a:rPr lang="en-US" sz="2400" dirty="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đỉnh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núi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thổ</a:t>
            </a:r>
            <a:r>
              <a:rPr lang="en-US" sz="2100" dirty="0">
                <a:latin typeface="Cambria" pitchFamily="18" charset="0"/>
                <a:ea typeface="Cambria" pitchFamily="18" charset="0"/>
                <a:cs typeface="Times New Roman"/>
              </a:rPr>
              <a:t>.</a:t>
            </a:r>
          </a:p>
          <a:p>
            <a:pPr algn="just">
              <a:spcBef>
                <a:spcPts val="600"/>
              </a:spcBef>
              <a:spcAft>
                <a:spcPts val="0"/>
              </a:spcAft>
            </a:pP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Một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số</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đỉnh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núi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Phan</a:t>
            </a:r>
            <a:r>
              <a:rPr lang="en-US" sz="2100" dirty="0">
                <a:latin typeface="Cambria" pitchFamily="18" charset="0"/>
                <a:ea typeface="Cambria" pitchFamily="18" charset="0"/>
                <a:cs typeface="Times New Roman"/>
              </a:rPr>
              <a:t>-xi-</a:t>
            </a:r>
            <a:r>
              <a:rPr lang="en-US" sz="2100" dirty="0" err="1">
                <a:latin typeface="Cambria" pitchFamily="18" charset="0"/>
                <a:ea typeface="Cambria" pitchFamily="18" charset="0"/>
                <a:cs typeface="Times New Roman"/>
              </a:rPr>
              <a:t>păng</a:t>
            </a:r>
            <a:r>
              <a:rPr lang="en-US" sz="2100" dirty="0">
                <a:latin typeface="Cambria" pitchFamily="18" charset="0"/>
                <a:ea typeface="Cambria" pitchFamily="18" charset="0"/>
                <a:cs typeface="Times New Roman"/>
              </a:rPr>
              <a:t> 3147m, </a:t>
            </a:r>
            <a:r>
              <a:rPr lang="en-US" sz="2100" dirty="0" err="1">
                <a:latin typeface="Cambria" pitchFamily="18" charset="0"/>
                <a:ea typeface="Cambria" pitchFamily="18" charset="0"/>
                <a:cs typeface="Times New Roman"/>
              </a:rPr>
              <a:t>Phu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Luông</a:t>
            </a:r>
            <a:r>
              <a:rPr lang="en-US" sz="2100" dirty="0">
                <a:latin typeface="Cambria" pitchFamily="18" charset="0"/>
                <a:ea typeface="Cambria" pitchFamily="18" charset="0"/>
                <a:cs typeface="Times New Roman"/>
              </a:rPr>
              <a:t> 2985m, </a:t>
            </a:r>
            <a:r>
              <a:rPr lang="en-US" sz="2100" dirty="0" err="1">
                <a:latin typeface="Cambria" pitchFamily="18" charset="0"/>
                <a:ea typeface="Cambria" pitchFamily="18" charset="0"/>
                <a:cs typeface="Times New Roman"/>
              </a:rPr>
              <a:t>Pu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Lai </a:t>
            </a:r>
            <a:r>
              <a:rPr lang="en-US" sz="2100" dirty="0" err="1">
                <a:latin typeface="Cambria" pitchFamily="18" charset="0"/>
                <a:ea typeface="Cambria" pitchFamily="18" charset="0"/>
                <a:cs typeface="Times New Roman"/>
              </a:rPr>
              <a:t>Leng</a:t>
            </a:r>
            <a:r>
              <a:rPr lang="en-US" sz="2100" dirty="0">
                <a:latin typeface="Cambria" pitchFamily="18" charset="0"/>
                <a:ea typeface="Cambria" pitchFamily="18" charset="0"/>
                <a:cs typeface="Times New Roman"/>
              </a:rPr>
              <a:t> 2711m, </a:t>
            </a:r>
            <a:r>
              <a:rPr lang="en-US" sz="2100" dirty="0" err="1">
                <a:latin typeface="Cambria" pitchFamily="18" charset="0"/>
                <a:ea typeface="Cambria" pitchFamily="18" charset="0"/>
                <a:cs typeface="Times New Roman"/>
              </a:rPr>
              <a:t>Ngọc</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Linh</a:t>
            </a:r>
            <a:r>
              <a:rPr lang="en-US" sz="2100" dirty="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Phan</a:t>
            </a:r>
            <a:r>
              <a:rPr lang="en-US" sz="1000" b="1" dirty="0">
                <a:effectLst/>
              </a:rPr>
              <a:t>-xi-</a:t>
            </a:r>
            <a:r>
              <a:rPr lang="en-US" sz="1000" b="1" dirty="0" err="1">
                <a:effectLst/>
              </a:rPr>
              <a:t>păng</a:t>
            </a:r>
            <a:r>
              <a:rPr lang="en-US" sz="1000" b="1" dirty="0"/>
              <a:t> (</a:t>
            </a:r>
            <a:r>
              <a:rPr lang="en-US" sz="1000" b="1" dirty="0">
                <a:effectLst/>
              </a:rPr>
              <a:t>3147m)</a:t>
            </a: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a:effectLst/>
              </a:rPr>
              <a:t>2711m)</a:t>
            </a: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Phu</a:t>
            </a:r>
            <a:r>
              <a:rPr lang="en-US" sz="1000" b="1" dirty="0"/>
              <a:t> </a:t>
            </a:r>
            <a:r>
              <a:rPr lang="en-US" sz="1000" b="1" dirty="0" err="1"/>
              <a:t>Luông</a:t>
            </a:r>
            <a:r>
              <a:rPr lang="en-US" sz="1000" b="1" dirty="0"/>
              <a:t> (</a:t>
            </a:r>
            <a:r>
              <a:rPr lang="en-US" sz="1000" b="1" dirty="0">
                <a:effectLst/>
              </a:rPr>
              <a:t>2985m)</a:t>
            </a: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Ngọc</a:t>
            </a:r>
            <a:r>
              <a:rPr lang="en-US" sz="1000" b="1" dirty="0"/>
              <a:t> </a:t>
            </a:r>
            <a:r>
              <a:rPr lang="en-US" sz="1000" b="1" dirty="0" err="1"/>
              <a:t>Linh</a:t>
            </a:r>
            <a:r>
              <a:rPr lang="en-US" sz="1000" b="1" dirty="0"/>
              <a:t> (</a:t>
            </a:r>
            <a:r>
              <a:rPr lang="en-US" sz="1000" b="1" dirty="0">
                <a:effectLst/>
              </a:rPr>
              <a:t>2598m)</a:t>
            </a: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Ngọc</a:t>
            </a:r>
            <a:r>
              <a:rPr lang="en-US" dirty="0">
                <a:latin typeface="Cambria" pitchFamily="18" charset="0"/>
                <a:ea typeface="Cambria" pitchFamily="18" charset="0"/>
              </a:rPr>
              <a:t> </a:t>
            </a:r>
            <a:r>
              <a:rPr lang="en-US" dirty="0" err="1">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Phan</a:t>
            </a:r>
            <a:r>
              <a:rPr lang="en-US" dirty="0">
                <a:latin typeface="Cambria" pitchFamily="18" charset="0"/>
                <a:ea typeface="Cambria" pitchFamily="18" charset="0"/>
              </a:rPr>
              <a:t>-xi-</a:t>
            </a:r>
            <a:r>
              <a:rPr lang="en-US" dirty="0" err="1">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Phu</a:t>
            </a:r>
            <a:r>
              <a:rPr lang="en-US" dirty="0">
                <a:latin typeface="Cambria" pitchFamily="18" charset="0"/>
                <a:ea typeface="Cambria" pitchFamily="18" charset="0"/>
              </a:rPr>
              <a:t> </a:t>
            </a:r>
            <a:r>
              <a:rPr lang="en-US" dirty="0" err="1">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7245</TotalTime>
  <Words>4669</Words>
  <Application>Microsoft Office PowerPoint</Application>
  <PresentationFormat>Trình chiếu Trên màn hình (4:3)</PresentationFormat>
  <Paragraphs>510</Paragraphs>
  <Slides>55</Slides>
  <Notes>10</Notes>
  <HiddenSlides>0</HiddenSlides>
  <MMClips>1</MMClips>
  <ScaleCrop>false</ScaleCrop>
  <HeadingPairs>
    <vt:vector size="6" baseType="variant">
      <vt:variant>
        <vt:lpstr>Phông được Dùng</vt:lpstr>
      </vt:variant>
      <vt:variant>
        <vt:i4>4</vt:i4>
      </vt:variant>
      <vt:variant>
        <vt:lpstr>Chủ đề</vt:lpstr>
      </vt:variant>
      <vt:variant>
        <vt:i4>2</vt:i4>
      </vt:variant>
      <vt:variant>
        <vt:lpstr>Tiêu đề Bản chiếu</vt:lpstr>
      </vt:variant>
      <vt:variant>
        <vt:i4>55</vt:i4>
      </vt:variant>
    </vt:vector>
  </HeadingPairs>
  <TitlesOfParts>
    <vt:vector size="61" baseType="lpstr">
      <vt:lpstr>Arial</vt:lpstr>
      <vt:lpstr>Calibri</vt:lpstr>
      <vt:lpstr>Cambria</vt:lpstr>
      <vt:lpstr>Times New Roman</vt:lpstr>
      <vt:lpstr>Office Theme</vt:lpstr>
      <vt:lpstr>Default Design</vt:lpstr>
      <vt:lpstr>KHỞI ĐỘNG</vt:lpstr>
      <vt:lpstr>KHỞI ĐỘNG</vt:lpstr>
      <vt:lpstr>KHỞI ĐỘNG</vt:lpstr>
      <vt:lpstr>ĐỊA HÌNH VIỆT NAM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Thuy Pham Thanh</cp:lastModifiedBy>
  <cp:revision>468</cp:revision>
  <dcterms:created xsi:type="dcterms:W3CDTF">2016-02-15T14:28:12Z</dcterms:created>
  <dcterms:modified xsi:type="dcterms:W3CDTF">2023-08-29T01:48:09Z</dcterms:modified>
</cp:coreProperties>
</file>