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7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5588" cy="5145088"/>
  <p:notesSz cx="6858000" cy="9144000"/>
  <p:embeddedFontLst>
    <p:embeddedFont>
      <p:font typeface="Questrial" panose="020B0604020202020204" charset="0"/>
      <p:regular r:id="rId25"/>
    </p:embeddedFont>
    <p:embeddedFont>
      <p:font typeface="Calibri" panose="020F0502020204030204" pitchFamily="34" charset="0"/>
      <p:regular r:id="rId26"/>
      <p:bold r:id="rId27"/>
      <p:italic r:id="rId28"/>
      <p:boldItalic r:id="rId29"/>
    </p:embeddedFont>
    <p:embeddedFont>
      <p:font typeface="Bodoni MT Black" panose="02070A03080606020203" pitchFamily="18" charset="0"/>
      <p:bold r:id="rId30"/>
      <p:boldItalic r:id="rId31"/>
    </p:embeddedFont>
    <p:embeddedFont>
      <p:font typeface="Microsoft Yahei" panose="020B0503020204020204" pitchFamily="34" charset="-122"/>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0">
          <p15:clr>
            <a:srgbClr val="A4A3A4"/>
          </p15:clr>
        </p15:guide>
        <p15:guide id="2" pos="4050">
          <p15:clr>
            <a:srgbClr val="A4A3A4"/>
          </p15:clr>
        </p15:guide>
        <p15:guide id="3" orient="horz" pos="4183">
          <p15:clr>
            <a:srgbClr val="A4A3A4"/>
          </p15:clr>
        </p15:guide>
        <p15:guide id="4" pos="7588">
          <p15:clr>
            <a:srgbClr val="A4A3A4"/>
          </p15:clr>
        </p15:guide>
        <p15:guide id="5" pos="376">
          <p15:clr>
            <a:srgbClr val="A4A3A4"/>
          </p15:clr>
        </p15:guide>
        <p15:guide id="6" pos="1350">
          <p15:clr>
            <a:srgbClr val="A4A3A4"/>
          </p15:clr>
        </p15:guide>
        <p15:guide id="7" orient="horz" pos="214">
          <p15:clr>
            <a:srgbClr val="A4A3A4"/>
          </p15:clr>
        </p15:guide>
        <p15:guide id="8" orient="horz" pos="2976">
          <p15:clr>
            <a:srgbClr val="A4A3A4"/>
          </p15:clr>
        </p15:guide>
        <p15:guide id="9" pos="2881">
          <p15:clr>
            <a:srgbClr val="A4A3A4"/>
          </p15:clr>
        </p15:guide>
        <p15:guide id="10" pos="5397">
          <p15:clr>
            <a:srgbClr val="A4A3A4"/>
          </p15:clr>
        </p15:guide>
        <p15:guide id="11" pos="267">
          <p15:clr>
            <a:srgbClr val="A4A3A4"/>
          </p15:clr>
        </p15:guide>
        <p15:guide id="12" pos="9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kBh8offNmHHJZyDbUYXdQU2il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366" y="102"/>
      </p:cViewPr>
      <p:guideLst>
        <p:guide orient="horz" pos="350"/>
        <p:guide pos="4050"/>
        <p:guide orient="horz" pos="4183"/>
        <p:guide pos="7588"/>
        <p:guide pos="376"/>
        <p:guide pos="1350"/>
        <p:guide orient="horz" pos="214"/>
        <p:guide orient="horz" pos="2976"/>
        <p:guide pos="2881"/>
        <p:guide pos="5397"/>
        <p:guide pos="267"/>
        <p:guide pos="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61" name="Google Shape;16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70" name="Google Shape;17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82" name="Google Shape;1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216" name="Google Shape;21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226" name="Google Shape;22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234" name="Google Shape;2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258" name="Google Shape;25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267" name="Google Shape;2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14" name="Google Shape;11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31" name="Google Shape;13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40" name="Google Shape;14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270"/>
              </a:spcBef>
              <a:spcAft>
                <a:spcPts val="0"/>
              </a:spcAft>
              <a:buNone/>
            </a:pPr>
            <a:endParaRPr/>
          </a:p>
        </p:txBody>
      </p:sp>
      <p:sp>
        <p:nvSpPr>
          <p:cNvPr id="149" name="Google Shape;14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5"/>
        <p:cNvGrpSpPr/>
        <p:nvPr/>
      </p:nvGrpSpPr>
      <p:grpSpPr>
        <a:xfrm>
          <a:off x="0" y="0"/>
          <a:ext cx="0" cy="0"/>
          <a:chOff x="0" y="0"/>
          <a:chExt cx="0" cy="0"/>
        </a:xfrm>
      </p:grpSpPr>
      <p:sp>
        <p:nvSpPr>
          <p:cNvPr id="16" name="Google Shape;16;p24"/>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4"/>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4"/>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9"/>
        <p:cNvGrpSpPr/>
        <p:nvPr/>
      </p:nvGrpSpPr>
      <p:grpSpPr>
        <a:xfrm>
          <a:off x="0" y="0"/>
          <a:ext cx="0" cy="0"/>
          <a:chOff x="0" y="0"/>
          <a:chExt cx="0" cy="0"/>
        </a:xfrm>
      </p:grpSpPr>
      <p:sp>
        <p:nvSpPr>
          <p:cNvPr id="20" name="Google Shape;20;p25"/>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25"/>
          <p:cNvPicPr preferRelativeResize="0"/>
          <p:nvPr/>
        </p:nvPicPr>
        <p:blipFill rotWithShape="1">
          <a:blip r:embed="rId2">
            <a:alphaModFix/>
          </a:blip>
          <a:srcRect/>
          <a:stretch/>
        </p:blipFill>
        <p:spPr>
          <a:xfrm>
            <a:off x="3444" y="0"/>
            <a:ext cx="9138700" cy="514508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24"/>
        <p:cNvGrpSpPr/>
        <p:nvPr/>
      </p:nvGrpSpPr>
      <p:grpSpPr>
        <a:xfrm>
          <a:off x="0" y="0"/>
          <a:ext cx="0" cy="0"/>
          <a:chOff x="0" y="0"/>
          <a:chExt cx="0" cy="0"/>
        </a:xfrm>
      </p:grpSpPr>
      <p:pic>
        <p:nvPicPr>
          <p:cNvPr id="25" name="Google Shape;25;p26"/>
          <p:cNvPicPr preferRelativeResize="0"/>
          <p:nvPr/>
        </p:nvPicPr>
        <p:blipFill rotWithShape="1">
          <a:blip r:embed="rId2">
            <a:alphaModFix/>
          </a:blip>
          <a:srcRect/>
          <a:stretch/>
        </p:blipFill>
        <p:spPr>
          <a:xfrm>
            <a:off x="3444" y="0"/>
            <a:ext cx="9138700" cy="5145088"/>
          </a:xfrm>
          <a:prstGeom prst="rect">
            <a:avLst/>
          </a:prstGeom>
          <a:noFill/>
          <a:ln>
            <a:noFill/>
          </a:ln>
        </p:spPr>
      </p:pic>
      <p:sp>
        <p:nvSpPr>
          <p:cNvPr id="26" name="Google Shape;26;p26"/>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6"/>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6"/>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marR="0" lvl="0" indent="0" algn="r">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29"/>
        <p:cNvGrpSpPr/>
        <p:nvPr/>
      </p:nvGrpSpPr>
      <p:grpSpPr>
        <a:xfrm>
          <a:off x="0" y="0"/>
          <a:ext cx="0" cy="0"/>
          <a:chOff x="0" y="0"/>
          <a:chExt cx="0" cy="0"/>
        </a:xfrm>
      </p:grpSpPr>
      <p:pic>
        <p:nvPicPr>
          <p:cNvPr id="30" name="Google Shape;30;p27"/>
          <p:cNvPicPr preferRelativeResize="0"/>
          <p:nvPr/>
        </p:nvPicPr>
        <p:blipFill rotWithShape="1">
          <a:blip r:embed="rId2">
            <a:alphaModFix/>
          </a:blip>
          <a:srcRect/>
          <a:stretch/>
        </p:blipFill>
        <p:spPr>
          <a:xfrm>
            <a:off x="3444" y="0"/>
            <a:ext cx="9138700" cy="5145088"/>
          </a:xfrm>
          <a:prstGeom prst="rect">
            <a:avLst/>
          </a:prstGeom>
          <a:noFill/>
          <a:ln>
            <a:noFill/>
          </a:ln>
        </p:spPr>
      </p:pic>
      <p:sp>
        <p:nvSpPr>
          <p:cNvPr id="31" name="Google Shape;31;p27"/>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34"/>
        <p:cNvGrpSpPr/>
        <p:nvPr/>
      </p:nvGrpSpPr>
      <p:grpSpPr>
        <a:xfrm>
          <a:off x="0" y="0"/>
          <a:ext cx="0" cy="0"/>
          <a:chOff x="0" y="0"/>
          <a:chExt cx="0" cy="0"/>
        </a:xfrm>
      </p:grpSpPr>
      <p:pic>
        <p:nvPicPr>
          <p:cNvPr id="35" name="Google Shape;35;p28"/>
          <p:cNvPicPr preferRelativeResize="0"/>
          <p:nvPr/>
        </p:nvPicPr>
        <p:blipFill rotWithShape="1">
          <a:blip r:embed="rId2">
            <a:alphaModFix/>
          </a:blip>
          <a:srcRect/>
          <a:stretch/>
        </p:blipFill>
        <p:spPr>
          <a:xfrm>
            <a:off x="3444" y="0"/>
            <a:ext cx="9138700" cy="5145088"/>
          </a:xfrm>
          <a:prstGeom prst="rect">
            <a:avLst/>
          </a:prstGeom>
          <a:noFill/>
          <a:ln>
            <a:noFill/>
          </a:ln>
        </p:spPr>
      </p:pic>
      <p:sp>
        <p:nvSpPr>
          <p:cNvPr id="36" name="Google Shape;36;p28"/>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8"/>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8"/>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39"/>
        <p:cNvGrpSpPr/>
        <p:nvPr/>
      </p:nvGrpSpPr>
      <p:grpSpPr>
        <a:xfrm>
          <a:off x="0" y="0"/>
          <a:ext cx="0" cy="0"/>
          <a:chOff x="0" y="0"/>
          <a:chExt cx="0" cy="0"/>
        </a:xfrm>
      </p:grpSpPr>
      <p:pic>
        <p:nvPicPr>
          <p:cNvPr id="40" name="Google Shape;40;p29"/>
          <p:cNvPicPr preferRelativeResize="0"/>
          <p:nvPr/>
        </p:nvPicPr>
        <p:blipFill rotWithShape="1">
          <a:blip r:embed="rId2">
            <a:alphaModFix/>
          </a:blip>
          <a:srcRect/>
          <a:stretch/>
        </p:blipFill>
        <p:spPr>
          <a:xfrm>
            <a:off x="3444" y="0"/>
            <a:ext cx="9138700" cy="5145088"/>
          </a:xfrm>
          <a:prstGeom prst="rect">
            <a:avLst/>
          </a:prstGeom>
          <a:noFill/>
          <a:ln>
            <a:noFill/>
          </a:ln>
        </p:spPr>
      </p:pic>
      <p:sp>
        <p:nvSpPr>
          <p:cNvPr id="41" name="Google Shape;41;p29"/>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marR="0" lvl="0" indent="0" algn="r">
              <a:spcBef>
                <a:spcPts val="0"/>
              </a:spcBef>
              <a:spcAft>
                <a:spcPts val="0"/>
              </a:spcAft>
              <a:buNone/>
              <a:defRPr sz="900">
                <a:solidFill>
                  <a:srgbClr val="888888"/>
                </a:solidFill>
                <a:latin typeface="Calibri"/>
                <a:ea typeface="Calibri"/>
                <a:cs typeface="Calibri"/>
                <a:sym typeface="Calibri"/>
              </a:defRPr>
            </a:lvl1pPr>
            <a:lvl2pPr marL="0" marR="0" lvl="1" indent="0" algn="r">
              <a:spcBef>
                <a:spcPts val="0"/>
              </a:spcBef>
              <a:spcAft>
                <a:spcPts val="0"/>
              </a:spcAft>
              <a:buNone/>
              <a:defRPr sz="900">
                <a:solidFill>
                  <a:srgbClr val="888888"/>
                </a:solidFill>
                <a:latin typeface="Calibri"/>
                <a:ea typeface="Calibri"/>
                <a:cs typeface="Calibri"/>
                <a:sym typeface="Calibri"/>
              </a:defRPr>
            </a:lvl2pPr>
            <a:lvl3pPr marL="0" marR="0" lvl="2" indent="0" algn="r">
              <a:spcBef>
                <a:spcPts val="0"/>
              </a:spcBef>
              <a:spcAft>
                <a:spcPts val="0"/>
              </a:spcAft>
              <a:buNone/>
              <a:defRPr sz="900">
                <a:solidFill>
                  <a:srgbClr val="888888"/>
                </a:solidFill>
                <a:latin typeface="Calibri"/>
                <a:ea typeface="Calibri"/>
                <a:cs typeface="Calibri"/>
                <a:sym typeface="Calibri"/>
              </a:defRPr>
            </a:lvl3pPr>
            <a:lvl4pPr marL="0" marR="0" lvl="3" indent="0" algn="r">
              <a:spcBef>
                <a:spcPts val="0"/>
              </a:spcBef>
              <a:spcAft>
                <a:spcPts val="0"/>
              </a:spcAft>
              <a:buNone/>
              <a:defRPr sz="900">
                <a:solidFill>
                  <a:srgbClr val="888888"/>
                </a:solidFill>
                <a:latin typeface="Calibri"/>
                <a:ea typeface="Calibri"/>
                <a:cs typeface="Calibri"/>
                <a:sym typeface="Calibri"/>
              </a:defRPr>
            </a:lvl4pPr>
            <a:lvl5pPr marL="0" marR="0" lvl="4" indent="0" algn="r">
              <a:spcBef>
                <a:spcPts val="0"/>
              </a:spcBef>
              <a:spcAft>
                <a:spcPts val="0"/>
              </a:spcAft>
              <a:buNone/>
              <a:defRPr sz="900">
                <a:solidFill>
                  <a:srgbClr val="888888"/>
                </a:solidFill>
                <a:latin typeface="Calibri"/>
                <a:ea typeface="Calibri"/>
                <a:cs typeface="Calibri"/>
                <a:sym typeface="Calibri"/>
              </a:defRPr>
            </a:lvl5pPr>
            <a:lvl6pPr marL="0" marR="0" lvl="5" indent="0" algn="r">
              <a:spcBef>
                <a:spcPts val="0"/>
              </a:spcBef>
              <a:spcAft>
                <a:spcPts val="0"/>
              </a:spcAft>
              <a:buNone/>
              <a:defRPr sz="900">
                <a:solidFill>
                  <a:srgbClr val="888888"/>
                </a:solidFill>
                <a:latin typeface="Calibri"/>
                <a:ea typeface="Calibri"/>
                <a:cs typeface="Calibri"/>
                <a:sym typeface="Calibri"/>
              </a:defRPr>
            </a:lvl6pPr>
            <a:lvl7pPr marL="0" marR="0" lvl="6" indent="0" algn="r">
              <a:spcBef>
                <a:spcPts val="0"/>
              </a:spcBef>
              <a:spcAft>
                <a:spcPts val="0"/>
              </a:spcAft>
              <a:buNone/>
              <a:defRPr sz="900">
                <a:solidFill>
                  <a:srgbClr val="888888"/>
                </a:solidFill>
                <a:latin typeface="Calibri"/>
                <a:ea typeface="Calibri"/>
                <a:cs typeface="Calibri"/>
                <a:sym typeface="Calibri"/>
              </a:defRPr>
            </a:lvl7pPr>
            <a:lvl8pPr marL="0" marR="0" lvl="7" indent="0" algn="r">
              <a:spcBef>
                <a:spcPts val="0"/>
              </a:spcBef>
              <a:spcAft>
                <a:spcPts val="0"/>
              </a:spcAft>
              <a:buNone/>
              <a:defRPr sz="900">
                <a:solidFill>
                  <a:srgbClr val="888888"/>
                </a:solidFill>
                <a:latin typeface="Calibri"/>
                <a:ea typeface="Calibri"/>
                <a:cs typeface="Calibri"/>
                <a:sym typeface="Calibri"/>
              </a:defRPr>
            </a:lvl8pPr>
            <a:lvl9pPr marL="0" marR="0" lvl="8" indent="0" algn="r">
              <a:spcBef>
                <a:spcPts val="0"/>
              </a:spcBef>
              <a:spcAft>
                <a:spcPts val="0"/>
              </a:spcAft>
              <a:buNone/>
              <a:defRPr sz="9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628901" y="274420"/>
            <a:ext cx="7887787" cy="993783"/>
          </a:xfrm>
          <a:prstGeom prst="rect">
            <a:avLst/>
          </a:prstGeom>
          <a:noFill/>
          <a:ln>
            <a:noFill/>
          </a:ln>
        </p:spPr>
        <p:txBody>
          <a:bodyPr spcFirstLastPara="1" wrap="square" lIns="65025" tIns="32500" rIns="65025" bIns="32500" anchor="ctr" anchorCtr="0">
            <a:normAutofit/>
          </a:bodyPr>
          <a:lstStyle>
            <a:lvl1pPr marR="0" lvl="0" algn="l" rtl="0">
              <a:lnSpc>
                <a:spcPct val="90000"/>
              </a:lnSpc>
              <a:spcBef>
                <a:spcPts val="0"/>
              </a:spcBef>
              <a:spcAft>
                <a:spcPts val="0"/>
              </a:spcAft>
              <a:buClr>
                <a:schemeClr val="dk1"/>
              </a:buClr>
              <a:buSzPts val="3100"/>
              <a:buFont typeface="Calibri"/>
              <a:buNone/>
              <a:defRPr sz="3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628901" y="1369841"/>
            <a:ext cx="7887787" cy="3264804"/>
          </a:xfrm>
          <a:prstGeom prst="rect">
            <a:avLst/>
          </a:prstGeom>
          <a:noFill/>
          <a:ln>
            <a:noFill/>
          </a:ln>
        </p:spPr>
        <p:txBody>
          <a:bodyPr spcFirstLastPara="1" wrap="square" lIns="65025" tIns="32500" rIns="65025" bIns="32500" anchor="t" anchorCtr="0">
            <a:normAutofit/>
          </a:bodyPr>
          <a:lstStyle>
            <a:lvl1pPr marL="457200" marR="0" lvl="0" indent="-355600" algn="l" rtl="0">
              <a:lnSpc>
                <a:spcPct val="90000"/>
              </a:lnSpc>
              <a:spcBef>
                <a:spcPts val="711"/>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36550" algn="l" rtl="0">
              <a:lnSpc>
                <a:spcPct val="90000"/>
              </a:lnSpc>
              <a:spcBef>
                <a:spcPts val="356"/>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56"/>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356"/>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90000"/>
              </a:lnSpc>
              <a:spcBef>
                <a:spcPts val="356"/>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90000"/>
              </a:lnSpc>
              <a:spcBef>
                <a:spcPts val="356"/>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356"/>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356"/>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356"/>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628901" y="4769032"/>
            <a:ext cx="2057193" cy="273290"/>
          </a:xfrm>
          <a:prstGeom prst="rect">
            <a:avLst/>
          </a:prstGeom>
          <a:noFill/>
          <a:ln>
            <a:noFill/>
          </a:ln>
        </p:spPr>
        <p:txBody>
          <a:bodyPr spcFirstLastPara="1" wrap="square" lIns="65025" tIns="32500" rIns="65025" bIns="325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3029336" y="4769032"/>
            <a:ext cx="3086918" cy="273290"/>
          </a:xfrm>
          <a:prstGeom prst="rect">
            <a:avLst/>
          </a:prstGeom>
          <a:noFill/>
          <a:ln>
            <a:noFill/>
          </a:ln>
        </p:spPr>
        <p:txBody>
          <a:bodyPr spcFirstLastPara="1" wrap="square" lIns="65025" tIns="32500" rIns="65025" bIns="325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6459496" y="4769032"/>
            <a:ext cx="2057193" cy="273290"/>
          </a:xfrm>
          <a:prstGeom prst="rect">
            <a:avLst/>
          </a:prstGeom>
          <a:noFill/>
          <a:ln>
            <a:noFill/>
          </a:ln>
        </p:spPr>
        <p:txBody>
          <a:bodyPr spcFirstLastPara="1" wrap="square" lIns="65025" tIns="32500" rIns="65025" bIns="32500" anchor="ctr" anchorCtr="0">
            <a:noAutofit/>
          </a:bodyPr>
          <a:lstStyle>
            <a:lvl1pPr marL="0" marR="0" lvl="0" indent="0" algn="r" rtl="0">
              <a:spcBef>
                <a:spcPts val="0"/>
              </a:spcBef>
              <a:spcAft>
                <a:spcPts val="0"/>
              </a:spcAft>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348"/>
            <a:ext cx="9145588" cy="5144393"/>
          </a:xfrm>
          <a:prstGeom prst="rect">
            <a:avLst/>
          </a:prstGeom>
          <a:gradFill rotWithShape="1">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endParaRPr lang="en-US" sz="1125"/>
          </a:p>
        </p:txBody>
      </p:sp>
      <p:pic>
        <p:nvPicPr>
          <p:cNvPr id="57348" name="Picture 4" descr="tdongvang"/>
          <p:cNvPicPr>
            <a:picLocks noChangeAspect="1" noChangeArrowheads="1"/>
          </p:cNvPicPr>
          <p:nvPr/>
        </p:nvPicPr>
        <p:blipFill>
          <a:blip r:embed="rId2">
            <a:clrChange>
              <a:clrFrom>
                <a:srgbClr val="FFFFFF"/>
              </a:clrFrom>
              <a:clrTo>
                <a:srgbClr val="FFFFFF">
                  <a:alpha val="0"/>
                </a:srgbClr>
              </a:clrTo>
            </a:clrChange>
            <a:lum bright="-22000" contrast="16000"/>
            <a:extLst>
              <a:ext uri="{28A0092B-C50C-407E-A947-70E740481C1C}">
                <a14:useLocalDpi xmlns:a14="http://schemas.microsoft.com/office/drawing/2010/main" val="0"/>
              </a:ext>
            </a:extLst>
          </a:blip>
          <a:srcRect/>
          <a:stretch>
            <a:fillRect/>
          </a:stretch>
        </p:blipFill>
        <p:spPr bwMode="auto">
          <a:xfrm>
            <a:off x="2815128" y="814877"/>
            <a:ext cx="3515335" cy="3461351"/>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5"/>
          <p:cNvGrpSpPr>
            <a:grpSpLocks/>
          </p:cNvGrpSpPr>
          <p:nvPr/>
        </p:nvGrpSpPr>
        <p:grpSpPr bwMode="auto">
          <a:xfrm>
            <a:off x="3543916" y="986357"/>
            <a:ext cx="2572196" cy="3172376"/>
            <a:chOff x="-144" y="240"/>
            <a:chExt cx="3274" cy="4080"/>
          </a:xfrm>
        </p:grpSpPr>
        <p:grpSp>
          <p:nvGrpSpPr>
            <p:cNvPr id="16391" name="Group 6"/>
            <p:cNvGrpSpPr>
              <a:grpSpLocks/>
            </p:cNvGrpSpPr>
            <p:nvPr/>
          </p:nvGrpSpPr>
          <p:grpSpPr bwMode="auto">
            <a:xfrm>
              <a:off x="-144" y="240"/>
              <a:ext cx="2849" cy="4080"/>
              <a:chOff x="-144" y="240"/>
              <a:chExt cx="2849" cy="4080"/>
            </a:xfrm>
          </p:grpSpPr>
          <p:grpSp>
            <p:nvGrpSpPr>
              <p:cNvPr id="16393" name="Group 7"/>
              <p:cNvGrpSpPr>
                <a:grpSpLocks/>
              </p:cNvGrpSpPr>
              <p:nvPr/>
            </p:nvGrpSpPr>
            <p:grpSpPr bwMode="auto">
              <a:xfrm>
                <a:off x="-144" y="240"/>
                <a:ext cx="2849" cy="4080"/>
                <a:chOff x="-144" y="240"/>
                <a:chExt cx="2849" cy="4080"/>
              </a:xfrm>
            </p:grpSpPr>
            <p:sp>
              <p:nvSpPr>
                <p:cNvPr id="4106" name="Text Box 8"/>
                <p:cNvSpPr txBox="1">
                  <a:spLocks noChangeArrowheads="1"/>
                </p:cNvSpPr>
                <p:nvPr/>
              </p:nvSpPr>
              <p:spPr bwMode="auto">
                <a:xfrm>
                  <a:off x="2113" y="2209"/>
                  <a:ext cx="59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450" b="1">
                      <a:solidFill>
                        <a:srgbClr val="FF3300"/>
                      </a:solidFill>
                      <a:latin typeface="Bodoni MT Black" panose="02070A03080606020203" pitchFamily="18" charset="0"/>
                    </a:rPr>
                    <a:t>ĐÀ NẴNG</a:t>
                  </a:r>
                </a:p>
              </p:txBody>
            </p:sp>
            <p:grpSp>
              <p:nvGrpSpPr>
                <p:cNvPr id="16396" name="Group 9"/>
                <p:cNvGrpSpPr>
                  <a:grpSpLocks/>
                </p:cNvGrpSpPr>
                <p:nvPr/>
              </p:nvGrpSpPr>
              <p:grpSpPr bwMode="auto">
                <a:xfrm>
                  <a:off x="-144" y="240"/>
                  <a:ext cx="2784" cy="4080"/>
                  <a:chOff x="-144" y="240"/>
                  <a:chExt cx="2784" cy="4080"/>
                </a:xfrm>
              </p:grpSpPr>
              <p:sp>
                <p:nvSpPr>
                  <p:cNvPr id="4108" name="Text Box 10"/>
                  <p:cNvSpPr txBox="1">
                    <a:spLocks noChangeArrowheads="1"/>
                  </p:cNvSpPr>
                  <p:nvPr/>
                </p:nvSpPr>
                <p:spPr bwMode="auto">
                  <a:xfrm>
                    <a:off x="1489" y="961"/>
                    <a:ext cx="705"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450">
                        <a:solidFill>
                          <a:srgbClr val="FF3300"/>
                        </a:solidFill>
                        <a:latin typeface="Bodoni MT Black" panose="02070A03080606020203" pitchFamily="18" charset="0"/>
                      </a:rPr>
                      <a:t>HẢI PHÒNG</a:t>
                    </a:r>
                  </a:p>
                </p:txBody>
              </p:sp>
              <p:grpSp>
                <p:nvGrpSpPr>
                  <p:cNvPr id="16398" name="Group 11"/>
                  <p:cNvGrpSpPr>
                    <a:grpSpLocks/>
                  </p:cNvGrpSpPr>
                  <p:nvPr/>
                </p:nvGrpSpPr>
                <p:grpSpPr bwMode="auto">
                  <a:xfrm>
                    <a:off x="-144" y="240"/>
                    <a:ext cx="2784" cy="4080"/>
                    <a:chOff x="-144" y="240"/>
                    <a:chExt cx="2784" cy="4080"/>
                  </a:xfrm>
                </p:grpSpPr>
                <p:sp>
                  <p:nvSpPr>
                    <p:cNvPr id="4110" name="Text Box 12"/>
                    <p:cNvSpPr txBox="1">
                      <a:spLocks noChangeArrowheads="1"/>
                    </p:cNvSpPr>
                    <p:nvPr/>
                  </p:nvSpPr>
                  <p:spPr bwMode="auto">
                    <a:xfrm>
                      <a:off x="1151" y="1441"/>
                      <a:ext cx="396"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450" b="1">
                          <a:solidFill>
                            <a:srgbClr val="FF3300"/>
                          </a:solidFill>
                          <a:latin typeface="Bodoni MT Black" panose="02070A03080606020203" pitchFamily="18" charset="0"/>
                        </a:rPr>
                        <a:t>VINH</a:t>
                      </a:r>
                    </a:p>
                  </p:txBody>
                </p:sp>
                <p:grpSp>
                  <p:nvGrpSpPr>
                    <p:cNvPr id="16400" name="Group 13"/>
                    <p:cNvGrpSpPr>
                      <a:grpSpLocks/>
                    </p:cNvGrpSpPr>
                    <p:nvPr/>
                  </p:nvGrpSpPr>
                  <p:grpSpPr bwMode="auto">
                    <a:xfrm>
                      <a:off x="-144" y="240"/>
                      <a:ext cx="2784" cy="4080"/>
                      <a:chOff x="-144" y="240"/>
                      <a:chExt cx="2784" cy="4080"/>
                    </a:xfrm>
                  </p:grpSpPr>
                  <p:grpSp>
                    <p:nvGrpSpPr>
                      <p:cNvPr id="16401" name="Group 14"/>
                      <p:cNvGrpSpPr>
                        <a:grpSpLocks/>
                      </p:cNvGrpSpPr>
                      <p:nvPr/>
                    </p:nvGrpSpPr>
                    <p:grpSpPr bwMode="auto">
                      <a:xfrm>
                        <a:off x="-144" y="240"/>
                        <a:ext cx="2784" cy="4080"/>
                        <a:chOff x="480" y="240"/>
                        <a:chExt cx="2784" cy="4080"/>
                      </a:xfrm>
                    </p:grpSpPr>
                    <p:grpSp>
                      <p:nvGrpSpPr>
                        <p:cNvPr id="16403" name="Group 15"/>
                        <p:cNvGrpSpPr>
                          <a:grpSpLocks/>
                        </p:cNvGrpSpPr>
                        <p:nvPr/>
                      </p:nvGrpSpPr>
                      <p:grpSpPr bwMode="auto">
                        <a:xfrm>
                          <a:off x="480" y="240"/>
                          <a:ext cx="2784" cy="4080"/>
                          <a:chOff x="480" y="240"/>
                          <a:chExt cx="2784" cy="4080"/>
                        </a:xfrm>
                      </p:grpSpPr>
                      <p:grpSp>
                        <p:nvGrpSpPr>
                          <p:cNvPr id="16405" name="Group 16"/>
                          <p:cNvGrpSpPr>
                            <a:grpSpLocks/>
                          </p:cNvGrpSpPr>
                          <p:nvPr/>
                        </p:nvGrpSpPr>
                        <p:grpSpPr bwMode="auto">
                          <a:xfrm>
                            <a:off x="480" y="240"/>
                            <a:ext cx="2784" cy="4080"/>
                            <a:chOff x="480" y="240"/>
                            <a:chExt cx="2784" cy="4080"/>
                          </a:xfrm>
                        </p:grpSpPr>
                        <p:grpSp>
                          <p:nvGrpSpPr>
                            <p:cNvPr id="16407" name="Group 17"/>
                            <p:cNvGrpSpPr>
                              <a:grpSpLocks/>
                            </p:cNvGrpSpPr>
                            <p:nvPr/>
                          </p:nvGrpSpPr>
                          <p:grpSpPr bwMode="auto">
                            <a:xfrm>
                              <a:off x="480" y="240"/>
                              <a:ext cx="2784" cy="4080"/>
                              <a:chOff x="1248" y="240"/>
                              <a:chExt cx="2784" cy="4080"/>
                            </a:xfrm>
                          </p:grpSpPr>
                          <p:grpSp>
                            <p:nvGrpSpPr>
                              <p:cNvPr id="16409" name="Group 18"/>
                              <p:cNvGrpSpPr>
                                <a:grpSpLocks/>
                              </p:cNvGrpSpPr>
                              <p:nvPr/>
                            </p:nvGrpSpPr>
                            <p:grpSpPr bwMode="auto">
                              <a:xfrm>
                                <a:off x="1248" y="240"/>
                                <a:ext cx="2784" cy="4080"/>
                                <a:chOff x="1248" y="240"/>
                                <a:chExt cx="2784" cy="4080"/>
                              </a:xfrm>
                            </p:grpSpPr>
                            <p:grpSp>
                              <p:nvGrpSpPr>
                                <p:cNvPr id="16411" name="Group 19"/>
                                <p:cNvGrpSpPr>
                                  <a:grpSpLocks/>
                                </p:cNvGrpSpPr>
                                <p:nvPr/>
                              </p:nvGrpSpPr>
                              <p:grpSpPr bwMode="auto">
                                <a:xfrm>
                                  <a:off x="1248" y="240"/>
                                  <a:ext cx="2784" cy="4080"/>
                                  <a:chOff x="1248" y="240"/>
                                  <a:chExt cx="2784" cy="4080"/>
                                </a:xfrm>
                              </p:grpSpPr>
                              <p:grpSp>
                                <p:nvGrpSpPr>
                                  <p:cNvPr id="16413" name="Group 20"/>
                                  <p:cNvGrpSpPr>
                                    <a:grpSpLocks/>
                                  </p:cNvGrpSpPr>
                                  <p:nvPr/>
                                </p:nvGrpSpPr>
                                <p:grpSpPr bwMode="auto">
                                  <a:xfrm>
                                    <a:off x="1248" y="240"/>
                                    <a:ext cx="2784" cy="4080"/>
                                    <a:chOff x="1056" y="288"/>
                                    <a:chExt cx="2304" cy="3840"/>
                                  </a:xfrm>
                                </p:grpSpPr>
                                <p:grpSp>
                                  <p:nvGrpSpPr>
                                    <p:cNvPr id="16415" name="Group 21"/>
                                    <p:cNvGrpSpPr>
                                      <a:grpSpLocks/>
                                    </p:cNvGrpSpPr>
                                    <p:nvPr/>
                                  </p:nvGrpSpPr>
                                  <p:grpSpPr bwMode="auto">
                                    <a:xfrm>
                                      <a:off x="1056" y="288"/>
                                      <a:ext cx="2304" cy="3840"/>
                                      <a:chOff x="1056" y="288"/>
                                      <a:chExt cx="2304" cy="3840"/>
                                    </a:xfrm>
                                  </p:grpSpPr>
                                  <p:grpSp>
                                    <p:nvGrpSpPr>
                                      <p:cNvPr id="16417" name="Group 22"/>
                                      <p:cNvGrpSpPr>
                                        <a:grpSpLocks/>
                                      </p:cNvGrpSpPr>
                                      <p:nvPr/>
                                    </p:nvGrpSpPr>
                                    <p:grpSpPr bwMode="auto">
                                      <a:xfrm>
                                        <a:off x="1056" y="288"/>
                                        <a:ext cx="2304" cy="3840"/>
                                        <a:chOff x="1200" y="288"/>
                                        <a:chExt cx="2304" cy="3840"/>
                                      </a:xfrm>
                                    </p:grpSpPr>
                                    <p:grpSp>
                                      <p:nvGrpSpPr>
                                        <p:cNvPr id="16419" name="Group 23"/>
                                        <p:cNvGrpSpPr>
                                          <a:grpSpLocks/>
                                        </p:cNvGrpSpPr>
                                        <p:nvPr/>
                                      </p:nvGrpSpPr>
                                      <p:grpSpPr bwMode="auto">
                                        <a:xfrm>
                                          <a:off x="1200" y="288"/>
                                          <a:ext cx="2304" cy="3840"/>
                                          <a:chOff x="1200" y="288"/>
                                          <a:chExt cx="2304" cy="3840"/>
                                        </a:xfrm>
                                      </p:grpSpPr>
                                      <p:grpSp>
                                        <p:nvGrpSpPr>
                                          <p:cNvPr id="16421" name="Group 24"/>
                                          <p:cNvGrpSpPr>
                                            <a:grpSpLocks/>
                                          </p:cNvGrpSpPr>
                                          <p:nvPr/>
                                        </p:nvGrpSpPr>
                                        <p:grpSpPr bwMode="auto">
                                          <a:xfrm>
                                            <a:off x="1200" y="288"/>
                                            <a:ext cx="2304" cy="3840"/>
                                            <a:chOff x="1200" y="288"/>
                                            <a:chExt cx="2304" cy="3840"/>
                                          </a:xfrm>
                                        </p:grpSpPr>
                                        <p:grpSp>
                                          <p:nvGrpSpPr>
                                            <p:cNvPr id="16423" name="Group 25"/>
                                            <p:cNvGrpSpPr>
                                              <a:grpSpLocks/>
                                            </p:cNvGrpSpPr>
                                            <p:nvPr/>
                                          </p:nvGrpSpPr>
                                          <p:grpSpPr bwMode="auto">
                                            <a:xfrm>
                                              <a:off x="1200" y="288"/>
                                              <a:ext cx="2304" cy="3840"/>
                                              <a:chOff x="1200" y="288"/>
                                              <a:chExt cx="2304" cy="3840"/>
                                            </a:xfrm>
                                          </p:grpSpPr>
                                          <p:grpSp>
                                            <p:nvGrpSpPr>
                                              <p:cNvPr id="16425" name="Group 26"/>
                                              <p:cNvGrpSpPr>
                                                <a:grpSpLocks/>
                                              </p:cNvGrpSpPr>
                                              <p:nvPr/>
                                            </p:nvGrpSpPr>
                                            <p:grpSpPr bwMode="auto">
                                              <a:xfrm>
                                                <a:off x="1200" y="288"/>
                                                <a:ext cx="2304" cy="3840"/>
                                                <a:chOff x="1200" y="288"/>
                                                <a:chExt cx="2304" cy="3840"/>
                                              </a:xfrm>
                                            </p:grpSpPr>
                                            <p:grpSp>
                                              <p:nvGrpSpPr>
                                                <p:cNvPr id="16427" name="Group 27"/>
                                                <p:cNvGrpSpPr>
                                                  <a:grpSpLocks/>
                                                </p:cNvGrpSpPr>
                                                <p:nvPr/>
                                              </p:nvGrpSpPr>
                                              <p:grpSpPr bwMode="auto">
                                                <a:xfrm>
                                                  <a:off x="1200" y="288"/>
                                                  <a:ext cx="2304" cy="3840"/>
                                                  <a:chOff x="1200" y="288"/>
                                                  <a:chExt cx="2304" cy="3840"/>
                                                </a:xfrm>
                                              </p:grpSpPr>
                                              <p:grpSp>
                                                <p:nvGrpSpPr>
                                                  <p:cNvPr id="16429" name="Group 28"/>
                                                  <p:cNvGrpSpPr>
                                                    <a:grpSpLocks/>
                                                  </p:cNvGrpSpPr>
                                                  <p:nvPr/>
                                                </p:nvGrpSpPr>
                                                <p:grpSpPr bwMode="auto">
                                                  <a:xfrm>
                                                    <a:off x="1200" y="288"/>
                                                    <a:ext cx="2304" cy="3840"/>
                                                    <a:chOff x="1200" y="288"/>
                                                    <a:chExt cx="2304" cy="3840"/>
                                                  </a:xfrm>
                                                </p:grpSpPr>
                                                <p:grpSp>
                                                  <p:nvGrpSpPr>
                                                    <p:cNvPr id="16431" name="Group 29"/>
                                                    <p:cNvGrpSpPr>
                                                      <a:grpSpLocks/>
                                                    </p:cNvGrpSpPr>
                                                    <p:nvPr/>
                                                  </p:nvGrpSpPr>
                                                  <p:grpSpPr bwMode="auto">
                                                    <a:xfrm>
                                                      <a:off x="1200" y="288"/>
                                                      <a:ext cx="2304" cy="3840"/>
                                                      <a:chOff x="1200" y="288"/>
                                                      <a:chExt cx="2304" cy="3840"/>
                                                    </a:xfrm>
                                                  </p:grpSpPr>
                                                  <p:grpSp>
                                                    <p:nvGrpSpPr>
                                                      <p:cNvPr id="16433" name="Group 30"/>
                                                      <p:cNvGrpSpPr>
                                                        <a:grpSpLocks/>
                                                      </p:cNvGrpSpPr>
                                                      <p:nvPr/>
                                                    </p:nvGrpSpPr>
                                                    <p:grpSpPr bwMode="auto">
                                                      <a:xfrm>
                                                        <a:off x="1200" y="288"/>
                                                        <a:ext cx="2304" cy="3840"/>
                                                        <a:chOff x="1200" y="288"/>
                                                        <a:chExt cx="2304" cy="3840"/>
                                                      </a:xfrm>
                                                    </p:grpSpPr>
                                                    <p:sp>
                                                      <p:nvSpPr>
                                                        <p:cNvPr id="4146" name="Freeform 31"/>
                                                        <p:cNvSpPr>
                                                          <a:spLocks/>
                                                        </p:cNvSpPr>
                                                        <p:nvPr/>
                                                      </p:nvSpPr>
                                                      <p:spPr bwMode="auto">
                                                        <a:xfrm>
                                                          <a:off x="1200" y="288"/>
                                                          <a:ext cx="2305" cy="3840"/>
                                                        </a:xfrm>
                                                        <a:custGeom>
                                                          <a:avLst/>
                                                          <a:gdLst>
                                                            <a:gd name="T0" fmla="*/ 1094 w 2339"/>
                                                            <a:gd name="T1" fmla="*/ 444 h 3833"/>
                                                            <a:gd name="T2" fmla="*/ 1028 w 2339"/>
                                                            <a:gd name="T3" fmla="*/ 183 h 3833"/>
                                                            <a:gd name="T4" fmla="*/ 919 w 2339"/>
                                                            <a:gd name="T5" fmla="*/ 128 h 3833"/>
                                                            <a:gd name="T6" fmla="*/ 744 w 2339"/>
                                                            <a:gd name="T7" fmla="*/ 46 h 3833"/>
                                                            <a:gd name="T8" fmla="*/ 609 w 2339"/>
                                                            <a:gd name="T9" fmla="*/ 64 h 3833"/>
                                                            <a:gd name="T10" fmla="*/ 498 w 2339"/>
                                                            <a:gd name="T11" fmla="*/ 165 h 3833"/>
                                                            <a:gd name="T12" fmla="*/ 383 w 2339"/>
                                                            <a:gd name="T13" fmla="*/ 183 h 3833"/>
                                                            <a:gd name="T14" fmla="*/ 305 w 2339"/>
                                                            <a:gd name="T15" fmla="*/ 201 h 3833"/>
                                                            <a:gd name="T16" fmla="*/ 132 w 2339"/>
                                                            <a:gd name="T17" fmla="*/ 156 h 3833"/>
                                                            <a:gd name="T18" fmla="*/ 33 w 2339"/>
                                                            <a:gd name="T19" fmla="*/ 334 h 3833"/>
                                                            <a:gd name="T20" fmla="*/ 168 w 2339"/>
                                                            <a:gd name="T21" fmla="*/ 425 h 3833"/>
                                                            <a:gd name="T22" fmla="*/ 305 w 2339"/>
                                                            <a:gd name="T23" fmla="*/ 691 h 3833"/>
                                                            <a:gd name="T24" fmla="*/ 427 w 2339"/>
                                                            <a:gd name="T25" fmla="*/ 672 h 3833"/>
                                                            <a:gd name="T26" fmla="*/ 531 w 2339"/>
                                                            <a:gd name="T27" fmla="*/ 718 h 3833"/>
                                                            <a:gd name="T28" fmla="*/ 596 w 2339"/>
                                                            <a:gd name="T29" fmla="*/ 896 h 3833"/>
                                                            <a:gd name="T30" fmla="*/ 525 w 2339"/>
                                                            <a:gd name="T31" fmla="*/ 1034 h 3833"/>
                                                            <a:gd name="T32" fmla="*/ 409 w 2339"/>
                                                            <a:gd name="T33" fmla="*/ 1061 h 3833"/>
                                                            <a:gd name="T34" fmla="*/ 583 w 2339"/>
                                                            <a:gd name="T35" fmla="*/ 1226 h 3833"/>
                                                            <a:gd name="T36" fmla="*/ 732 w 2339"/>
                                                            <a:gd name="T37" fmla="*/ 1450 h 3833"/>
                                                            <a:gd name="T38" fmla="*/ 899 w 2339"/>
                                                            <a:gd name="T39" fmla="*/ 1669 h 3833"/>
                                                            <a:gd name="T40" fmla="*/ 913 w 2339"/>
                                                            <a:gd name="T41" fmla="*/ 1724 h 3833"/>
                                                            <a:gd name="T42" fmla="*/ 977 w 2339"/>
                                                            <a:gd name="T43" fmla="*/ 1879 h 3833"/>
                                                            <a:gd name="T44" fmla="*/ 1107 w 2339"/>
                                                            <a:gd name="T45" fmla="*/ 1965 h 3833"/>
                                                            <a:gd name="T46" fmla="*/ 1152 w 2339"/>
                                                            <a:gd name="T47" fmla="*/ 2140 h 3833"/>
                                                            <a:gd name="T48" fmla="*/ 1178 w 2339"/>
                                                            <a:gd name="T49" fmla="*/ 2593 h 3833"/>
                                                            <a:gd name="T50" fmla="*/ 1146 w 2339"/>
                                                            <a:gd name="T51" fmla="*/ 2940 h 3833"/>
                                                            <a:gd name="T52" fmla="*/ 1074 w 2339"/>
                                                            <a:gd name="T53" fmla="*/ 3036 h 3833"/>
                                                            <a:gd name="T54" fmla="*/ 945 w 2339"/>
                                                            <a:gd name="T55" fmla="*/ 3079 h 3833"/>
                                                            <a:gd name="T56" fmla="*/ 840 w 2339"/>
                                                            <a:gd name="T57" fmla="*/ 3145 h 3833"/>
                                                            <a:gd name="T58" fmla="*/ 848 w 2339"/>
                                                            <a:gd name="T59" fmla="*/ 3292 h 3833"/>
                                                            <a:gd name="T60" fmla="*/ 802 w 2339"/>
                                                            <a:gd name="T61" fmla="*/ 3302 h 3833"/>
                                                            <a:gd name="T62" fmla="*/ 525 w 2339"/>
                                                            <a:gd name="T63" fmla="*/ 3439 h 3833"/>
                                                            <a:gd name="T64" fmla="*/ 622 w 2339"/>
                                                            <a:gd name="T65" fmla="*/ 3558 h 3833"/>
                                                            <a:gd name="T66" fmla="*/ 641 w 2339"/>
                                                            <a:gd name="T67" fmla="*/ 3955 h 3833"/>
                                                            <a:gd name="T68" fmla="*/ 739 w 2339"/>
                                                            <a:gd name="T69" fmla="*/ 3873 h 3833"/>
                                                            <a:gd name="T70" fmla="*/ 892 w 2339"/>
                                                            <a:gd name="T71" fmla="*/ 3695 h 3833"/>
                                                            <a:gd name="T72" fmla="*/ 983 w 2339"/>
                                                            <a:gd name="T73" fmla="*/ 3642 h 3833"/>
                                                            <a:gd name="T74" fmla="*/ 1062 w 2339"/>
                                                            <a:gd name="T75" fmla="*/ 3475 h 3833"/>
                                                            <a:gd name="T76" fmla="*/ 1396 w 2339"/>
                                                            <a:gd name="T77" fmla="*/ 3347 h 3833"/>
                                                            <a:gd name="T78" fmla="*/ 1526 w 2339"/>
                                                            <a:gd name="T79" fmla="*/ 3265 h 3833"/>
                                                            <a:gd name="T80" fmla="*/ 1584 w 2339"/>
                                                            <a:gd name="T81" fmla="*/ 3112 h 3833"/>
                                                            <a:gd name="T82" fmla="*/ 1617 w 2339"/>
                                                            <a:gd name="T83" fmla="*/ 2885 h 3833"/>
                                                            <a:gd name="T84" fmla="*/ 1579 w 2339"/>
                                                            <a:gd name="T85" fmla="*/ 2593 h 3833"/>
                                                            <a:gd name="T86" fmla="*/ 1436 w 2339"/>
                                                            <a:gd name="T87" fmla="*/ 2158 h 3833"/>
                                                            <a:gd name="T88" fmla="*/ 1312 w 2339"/>
                                                            <a:gd name="T89" fmla="*/ 1939 h 3833"/>
                                                            <a:gd name="T90" fmla="*/ 1087 w 2339"/>
                                                            <a:gd name="T91" fmla="*/ 1706 h 3833"/>
                                                            <a:gd name="T92" fmla="*/ 958 w 2339"/>
                                                            <a:gd name="T93" fmla="*/ 1550 h 3833"/>
                                                            <a:gd name="T94" fmla="*/ 913 w 2339"/>
                                                            <a:gd name="T95" fmla="*/ 1441 h 3833"/>
                                                            <a:gd name="T96" fmla="*/ 771 w 2339"/>
                                                            <a:gd name="T97" fmla="*/ 1235 h 3833"/>
                                                            <a:gd name="T98" fmla="*/ 827 w 2339"/>
                                                            <a:gd name="T99" fmla="*/ 1015 h 3833"/>
                                                            <a:gd name="T100" fmla="*/ 1035 w 2339"/>
                                                            <a:gd name="T101" fmla="*/ 654 h 3833"/>
                                                            <a:gd name="T102" fmla="*/ 1171 w 2339"/>
                                                            <a:gd name="T103" fmla="*/ 672 h 3833"/>
                                                            <a:gd name="T104" fmla="*/ 1223 w 2339"/>
                                                            <a:gd name="T105" fmla="*/ 572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0"/>
                                                          </a:srgbClr>
                                                        </a:solidFill>
                                                        <a:ln w="19050">
                                                          <a:solidFill>
                                                            <a:srgbClr val="FFFF66"/>
                                                          </a:solidFill>
                                                          <a:round/>
                                                          <a:headEnd/>
                                                          <a:tailEnd/>
                                                        </a:ln>
                                                      </p:spPr>
                                                      <p:txBody>
                                                        <a:bodyPr/>
                                                        <a:lstStyle/>
                                                        <a:p>
                                                          <a:pPr eaLnBrk="1" hangingPunct="1">
                                                            <a:defRPr/>
                                                          </a:pPr>
                                                          <a:endParaRPr lang="en-US" sz="1013"/>
                                                        </a:p>
                                                      </p:txBody>
                                                    </p:sp>
                                                    <p:sp>
                                                      <p:nvSpPr>
                                                        <p:cNvPr id="4147" name="Freeform 32"/>
                                                        <p:cNvSpPr>
                                                          <a:spLocks/>
                                                        </p:cNvSpPr>
                                                        <p:nvPr/>
                                                      </p:nvSpPr>
                                                      <p:spPr bwMode="auto">
                                                        <a:xfrm>
                                                          <a:off x="2277" y="586"/>
                                                          <a:ext cx="438"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45" name="Freeform 33"/>
                                                      <p:cNvSpPr>
                                                        <a:spLocks/>
                                                      </p:cNvSpPr>
                                                      <p:nvPr/>
                                                    </p:nvSpPr>
                                                    <p:spPr bwMode="auto">
                                                      <a:xfrm>
                                                        <a:off x="1233" y="467"/>
                                                        <a:ext cx="960"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43" name="Freeform 34"/>
                                                    <p:cNvSpPr>
                                                      <a:spLocks/>
                                                    </p:cNvSpPr>
                                                    <p:nvPr/>
                                                  </p:nvSpPr>
                                                  <p:spPr bwMode="auto">
                                                    <a:xfrm>
                                                      <a:off x="1921" y="1022"/>
                                                      <a:ext cx="430" cy="204"/>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41" name="Freeform 35"/>
                                                  <p:cNvSpPr>
                                                    <a:spLocks/>
                                                  </p:cNvSpPr>
                                                  <p:nvPr/>
                                                </p:nvSpPr>
                                                <p:spPr bwMode="auto">
                                                  <a:xfrm>
                                                    <a:off x="1810" y="1243"/>
                                                    <a:ext cx="512" cy="292"/>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39" name="Freeform 36"/>
                                                <p:cNvSpPr>
                                                  <a:spLocks/>
                                                </p:cNvSpPr>
                                                <p:nvPr/>
                                              </p:nvSpPr>
                                              <p:spPr bwMode="auto">
                                                <a:xfrm>
                                                  <a:off x="2817" y="2202"/>
                                                  <a:ext cx="264" cy="550"/>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37" name="Freeform 37"/>
                                              <p:cNvSpPr>
                                                <a:spLocks/>
                                              </p:cNvSpPr>
                                              <p:nvPr/>
                                            </p:nvSpPr>
                                            <p:spPr bwMode="auto">
                                              <a:xfrm>
                                                <a:off x="2854" y="2954"/>
                                                <a:ext cx="420" cy="173"/>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35" name="Freeform 38"/>
                                            <p:cNvSpPr>
                                              <a:spLocks/>
                                            </p:cNvSpPr>
                                            <p:nvPr/>
                                          </p:nvSpPr>
                                          <p:spPr bwMode="auto">
                                            <a:xfrm>
                                              <a:off x="2122" y="3482"/>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33" name="Freeform 39"/>
                                          <p:cNvSpPr>
                                            <a:spLocks/>
                                          </p:cNvSpPr>
                                          <p:nvPr/>
                                        </p:nvSpPr>
                                        <p:spPr bwMode="auto">
                                          <a:xfrm>
                                            <a:off x="2095" y="294"/>
                                            <a:ext cx="438" cy="794"/>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31" name="Freeform 40"/>
                                        <p:cNvSpPr>
                                          <a:spLocks/>
                                        </p:cNvSpPr>
                                        <p:nvPr/>
                                      </p:nvSpPr>
                                      <p:spPr bwMode="auto">
                                        <a:xfrm>
                                          <a:off x="3164" y="2550"/>
                                          <a:ext cx="251" cy="409"/>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29" name="Freeform 41"/>
                                      <p:cNvSpPr>
                                        <a:spLocks/>
                                      </p:cNvSpPr>
                                      <p:nvPr/>
                                    </p:nvSpPr>
                                    <p:spPr bwMode="auto">
                                      <a:xfrm>
                                        <a:off x="2314" y="3455"/>
                                        <a:ext cx="348" cy="185"/>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27" name="Freeform 42"/>
                                    <p:cNvSpPr>
                                      <a:spLocks/>
                                    </p:cNvSpPr>
                                    <p:nvPr/>
                                  </p:nvSpPr>
                                  <p:spPr bwMode="auto">
                                    <a:xfrm>
                                      <a:off x="2448" y="3190"/>
                                      <a:ext cx="579" cy="477"/>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defRPr/>
                                      </a:pPr>
                                      <a:endParaRPr lang="en-US" sz="1013"/>
                                    </a:p>
                                  </p:txBody>
                                </p:sp>
                              </p:grpSp>
                              <p:sp>
                                <p:nvSpPr>
                                  <p:cNvPr id="4125" name="Oval 43"/>
                                  <p:cNvSpPr>
                                    <a:spLocks noChangeArrowheads="1"/>
                                  </p:cNvSpPr>
                                  <p:nvPr/>
                                </p:nvSpPr>
                                <p:spPr bwMode="auto">
                                  <a:xfrm>
                                    <a:off x="2832" y="1008"/>
                                    <a:ext cx="53" cy="49"/>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endParaRPr lang="en-US" sz="1125"/>
                                  </a:p>
                                </p:txBody>
                              </p:sp>
                            </p:grpSp>
                            <p:sp>
                              <p:nvSpPr>
                                <p:cNvPr id="4123" name="Oval 44"/>
                                <p:cNvSpPr>
                                  <a:spLocks noChangeArrowheads="1"/>
                                </p:cNvSpPr>
                                <p:nvPr/>
                              </p:nvSpPr>
                              <p:spPr bwMode="auto">
                                <a:xfrm>
                                  <a:off x="3889" y="3119"/>
                                  <a:ext cx="46" cy="49"/>
                                </a:xfrm>
                                <a:prstGeom prst="ellipse">
                                  <a:avLst/>
                                </a:prstGeom>
                                <a:solidFill>
                                  <a:srgbClr val="FF0000">
                                    <a:alpha val="0"/>
                                  </a:srgbClr>
                                </a:solidFill>
                                <a:ln w="9525">
                                  <a:solidFill>
                                    <a:srgbClr val="993366"/>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endParaRPr lang="en-US" sz="1125"/>
                                </a:p>
                              </p:txBody>
                            </p:sp>
                          </p:grpSp>
                          <p:sp>
                            <p:nvSpPr>
                              <p:cNvPr id="57389" name="AutoShape 45"/>
                              <p:cNvSpPr>
                                <a:spLocks noChangeArrowheads="1"/>
                              </p:cNvSpPr>
                              <p:nvPr/>
                            </p:nvSpPr>
                            <p:spPr bwMode="auto">
                              <a:xfrm>
                                <a:off x="2543" y="912"/>
                                <a:ext cx="49" cy="49"/>
                              </a:xfrm>
                              <a:prstGeom prst="star5">
                                <a:avLst/>
                              </a:prstGeom>
                              <a:solidFill>
                                <a:srgbClr val="FF3300">
                                  <a:alpha val="0"/>
                                </a:srgbClr>
                              </a:solidFill>
                              <a:ln w="9525">
                                <a:solidFill>
                                  <a:srgbClr val="FF0000"/>
                                </a:solidFill>
                                <a:miter lim="800000"/>
                                <a:headEnd/>
                                <a:tailEnd/>
                              </a:ln>
                              <a:effectLst/>
                            </p:spPr>
                            <p:txBody>
                              <a:bodyPr wrap="none" anchor="ctr"/>
                              <a:lstStyle/>
                              <a:p>
                                <a:pPr eaLnBrk="1" hangingPunct="1">
                                  <a:defRPr/>
                                </a:pPr>
                                <a:endParaRPr lang="en-US" sz="1013"/>
                              </a:p>
                            </p:txBody>
                          </p:sp>
                        </p:grpSp>
                        <p:sp>
                          <p:nvSpPr>
                            <p:cNvPr id="4119" name="Oval 46"/>
                            <p:cNvSpPr>
                              <a:spLocks noChangeArrowheads="1"/>
                            </p:cNvSpPr>
                            <p:nvPr/>
                          </p:nvSpPr>
                          <p:spPr bwMode="auto">
                            <a:xfrm>
                              <a:off x="1729" y="1488"/>
                              <a:ext cx="51" cy="49"/>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endParaRPr lang="en-US" sz="1125"/>
                            </a:p>
                          </p:txBody>
                        </p:sp>
                      </p:grpSp>
                      <p:sp>
                        <p:nvSpPr>
                          <p:cNvPr id="4117" name="Oval 47"/>
                          <p:cNvSpPr>
                            <a:spLocks noChangeArrowheads="1"/>
                          </p:cNvSpPr>
                          <p:nvPr/>
                        </p:nvSpPr>
                        <p:spPr bwMode="auto">
                          <a:xfrm>
                            <a:off x="2689" y="2255"/>
                            <a:ext cx="53" cy="49"/>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endParaRPr lang="en-US" sz="1125"/>
                          </a:p>
                        </p:txBody>
                      </p:sp>
                    </p:grpSp>
                    <p:sp>
                      <p:nvSpPr>
                        <p:cNvPr id="4115" name="Oval 48"/>
                        <p:cNvSpPr>
                          <a:spLocks noChangeArrowheads="1"/>
                        </p:cNvSpPr>
                        <p:nvPr/>
                      </p:nvSpPr>
                      <p:spPr bwMode="auto">
                        <a:xfrm>
                          <a:off x="2256" y="3648"/>
                          <a:ext cx="53" cy="47"/>
                        </a:xfrm>
                        <a:prstGeom prst="ellipse">
                          <a:avLst/>
                        </a:prstGeom>
                        <a:solidFill>
                          <a:srgbClr val="FF0000">
                            <a:alpha val="0"/>
                          </a:srgbClr>
                        </a:solidFill>
                        <a:ln w="9525">
                          <a:solidFill>
                            <a:srgbClr val="800080"/>
                          </a:solidFill>
                          <a:round/>
                          <a:headEnd/>
                          <a:tailEnd/>
                        </a:ln>
                      </p:spPr>
                      <p:txBody>
                        <a:bodyPr wrap="none" anchor="ct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endParaRPr lang="en-US" sz="1125"/>
                        </a:p>
                      </p:txBody>
                    </p:sp>
                  </p:grpSp>
                  <p:sp>
                    <p:nvSpPr>
                      <p:cNvPr id="4113" name="Text Box 49"/>
                      <p:cNvSpPr txBox="1">
                        <a:spLocks noChangeArrowheads="1"/>
                      </p:cNvSpPr>
                      <p:nvPr/>
                    </p:nvSpPr>
                    <p:spPr bwMode="auto">
                      <a:xfrm>
                        <a:off x="959" y="961"/>
                        <a:ext cx="39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450" b="1">
                            <a:solidFill>
                              <a:srgbClr val="FF3300"/>
                            </a:solidFill>
                            <a:latin typeface="Bodoni MT Black" panose="02070A03080606020203" pitchFamily="18" charset="0"/>
                          </a:rPr>
                          <a:t>HÀ NỘI</a:t>
                        </a:r>
                      </a:p>
                    </p:txBody>
                  </p:sp>
                </p:grpSp>
              </p:grpSp>
            </p:grpSp>
          </p:grpSp>
          <p:sp>
            <p:nvSpPr>
              <p:cNvPr id="4105" name="Text Box 50"/>
              <p:cNvSpPr txBox="1">
                <a:spLocks noChangeArrowheads="1"/>
              </p:cNvSpPr>
              <p:nvPr/>
            </p:nvSpPr>
            <p:spPr bwMode="auto">
              <a:xfrm>
                <a:off x="1681" y="3599"/>
                <a:ext cx="49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450" b="1">
                    <a:solidFill>
                      <a:srgbClr val="FF3300"/>
                    </a:solidFill>
                    <a:latin typeface="Bodoni MT Black" panose="02070A03080606020203" pitchFamily="18" charset="0"/>
                  </a:rPr>
                  <a:t>TP HCM</a:t>
                </a:r>
              </a:p>
            </p:txBody>
          </p:sp>
        </p:grpSp>
        <p:sp>
          <p:nvSpPr>
            <p:cNvPr id="4103" name="Text Box 51"/>
            <p:cNvSpPr txBox="1">
              <a:spLocks noChangeArrowheads="1"/>
            </p:cNvSpPr>
            <p:nvPr/>
          </p:nvSpPr>
          <p:spPr bwMode="auto">
            <a:xfrm>
              <a:off x="2546" y="3072"/>
              <a:ext cx="58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defRPr/>
              </a:pPr>
              <a:r>
                <a:rPr lang="en-US" sz="450" b="1">
                  <a:solidFill>
                    <a:srgbClr val="FF3300"/>
                  </a:solidFill>
                  <a:latin typeface="Bodoni MT Black" panose="02070A03080606020203" pitchFamily="18" charset="0"/>
                </a:rPr>
                <a:t>NHA TRANG</a:t>
              </a:r>
            </a:p>
          </p:txBody>
        </p:sp>
      </p:grpSp>
      <p:sp>
        <p:nvSpPr>
          <p:cNvPr id="52" name="Text Box 52"/>
          <p:cNvSpPr txBox="1">
            <a:spLocks noChangeArrowheads="1"/>
          </p:cNvSpPr>
          <p:nvPr/>
        </p:nvSpPr>
        <p:spPr bwMode="auto">
          <a:xfrm>
            <a:off x="1143199" y="502084"/>
            <a:ext cx="6859191" cy="4555329"/>
          </a:xfrm>
          <a:prstGeom prst="rect">
            <a:avLst/>
          </a:prstGeom>
          <a:noFill/>
          <a:ln w="9525">
            <a:noFill/>
            <a:miter lim="800000"/>
            <a:headEnd/>
            <a:tailEnd/>
          </a:ln>
          <a:effec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ts val="338"/>
              </a:spcBef>
              <a:defRPr/>
            </a:pPr>
            <a:r>
              <a:rPr lang="en-US" sz="2250" b="1" dirty="0">
                <a:solidFill>
                  <a:srgbClr val="FF0066"/>
                </a:solidFill>
                <a:effectLst>
                  <a:outerShdw blurRad="38100" dist="38100" dir="2700000" algn="tl">
                    <a:srgbClr val="C0C0C0"/>
                  </a:outerShdw>
                </a:effectLst>
              </a:rPr>
              <a:t>    </a:t>
            </a:r>
            <a:r>
              <a:rPr lang="en-US" sz="2250" b="1" dirty="0">
                <a:solidFill>
                  <a:srgbClr val="0000CC"/>
                </a:solidFill>
                <a:effectLst>
                  <a:outerShdw blurRad="38100" dist="38100" dir="2700000" algn="tl">
                    <a:srgbClr val="C0C0C0"/>
                  </a:outerShdw>
                </a:effectLst>
              </a:rPr>
              <a:t>CHÀO MỪNG CÁC EM ĐẾN VỚI </a:t>
            </a:r>
          </a:p>
          <a:p>
            <a:pPr algn="ctr" eaLnBrk="1" hangingPunct="1">
              <a:spcBef>
                <a:spcPts val="338"/>
              </a:spcBef>
              <a:defRPr/>
            </a:pPr>
            <a:r>
              <a:rPr lang="en-US" sz="2250" b="1" dirty="0">
                <a:solidFill>
                  <a:srgbClr val="0000CC"/>
                </a:solidFill>
                <a:effectLst>
                  <a:outerShdw blurRad="38100" dist="38100" dir="2700000" algn="tl">
                    <a:srgbClr val="C0C0C0"/>
                  </a:outerShdw>
                </a:effectLst>
              </a:rPr>
              <a:t>BÀI HỌC GDCD </a:t>
            </a:r>
            <a:r>
              <a:rPr lang="en-US" sz="2250" b="1" dirty="0">
                <a:solidFill>
                  <a:srgbClr val="0000CC"/>
                </a:solidFill>
                <a:effectLst>
                  <a:outerShdw blurRad="38100" dist="38100" dir="2700000" algn="tl">
                    <a:srgbClr val="C0C0C0"/>
                  </a:outerShdw>
                </a:effectLst>
              </a:rPr>
              <a:t>12</a:t>
            </a:r>
            <a:endParaRPr lang="en-US" sz="2025"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8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8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8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800"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013"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013" b="1" dirty="0">
              <a:solidFill>
                <a:srgbClr val="0000CC"/>
              </a:solidFill>
              <a:effectLst>
                <a:outerShdw blurRad="38100" dist="38100" dir="2700000" algn="tl">
                  <a:srgbClr val="C0C0C0"/>
                </a:outerShdw>
              </a:effectLst>
            </a:endParaRPr>
          </a:p>
          <a:p>
            <a:pPr algn="ctr" eaLnBrk="1" hangingPunct="1">
              <a:spcBef>
                <a:spcPct val="50000"/>
              </a:spcBef>
              <a:defRPr/>
            </a:pPr>
            <a:endParaRPr lang="en-US" sz="1013" b="1" dirty="0">
              <a:solidFill>
                <a:srgbClr val="0000CC"/>
              </a:solidFill>
              <a:effectLst>
                <a:outerShdw blurRad="38100" dist="38100" dir="2700000" algn="tl">
                  <a:srgbClr val="C0C0C0"/>
                </a:outerShdw>
              </a:effectLst>
            </a:endParaRPr>
          </a:p>
          <a:p>
            <a:pPr algn="r" eaLnBrk="1" hangingPunct="1">
              <a:defRPr/>
            </a:pPr>
            <a:endParaRPr lang="en-US" sz="1575" b="1" dirty="0">
              <a:solidFill>
                <a:srgbClr val="FF0000"/>
              </a:solidFill>
              <a:effectLst>
                <a:outerShdw blurRad="38100" dist="38100" dir="2700000" algn="tl">
                  <a:srgbClr val="C0C0C0"/>
                </a:outerShdw>
              </a:effectLst>
            </a:endParaRPr>
          </a:p>
          <a:p>
            <a:pPr algn="r" eaLnBrk="1" hangingPunct="1">
              <a:defRPr/>
            </a:pPr>
            <a:endParaRPr lang="en-US" sz="1575" b="1" dirty="0">
              <a:solidFill>
                <a:srgbClr val="FF0000"/>
              </a:solidFill>
              <a:effectLst>
                <a:outerShdw blurRad="38100" dist="38100" dir="2700000" algn="tl">
                  <a:srgbClr val="C0C0C0"/>
                </a:outerShdw>
              </a:effectLst>
            </a:endParaRPr>
          </a:p>
          <a:p>
            <a:pPr algn="ctr" eaLnBrk="1" hangingPunct="1">
              <a:defRPr/>
            </a:pPr>
            <a:endParaRPr lang="en-US" sz="1575" b="1" dirty="0">
              <a:solidFill>
                <a:srgbClr val="FF0000"/>
              </a:solidFill>
              <a:effectLst>
                <a:outerShdw blurRad="38100" dist="38100" dir="2700000" algn="tl">
                  <a:srgbClr val="C0C0C0"/>
                </a:outerShdw>
              </a:effectLst>
            </a:endParaRPr>
          </a:p>
          <a:p>
            <a:pPr algn="ctr" eaLnBrk="1" hangingPunct="1">
              <a:defRPr/>
            </a:pPr>
            <a:endParaRPr lang="en-US" sz="1575" b="1" dirty="0">
              <a:solidFill>
                <a:srgbClr val="FF0000"/>
              </a:solidFill>
              <a:effectLst>
                <a:outerShdw blurRad="38100" dist="38100" dir="2700000" algn="tl">
                  <a:srgbClr val="C0C0C0"/>
                </a:outerShdw>
              </a:effectLst>
            </a:endParaRPr>
          </a:p>
          <a:p>
            <a:pPr algn="ctr" eaLnBrk="1" hangingPunct="1">
              <a:defRPr/>
            </a:pPr>
            <a:r>
              <a:rPr lang="en-US" sz="1575" b="1" dirty="0" err="1">
                <a:solidFill>
                  <a:srgbClr val="FF0000"/>
                </a:solidFill>
                <a:effectLst>
                  <a:outerShdw blurRad="38100" dist="38100" dir="2700000" algn="tl">
                    <a:srgbClr val="C0C0C0"/>
                  </a:outerShdw>
                </a:effectLst>
              </a:rPr>
              <a:t>Giáo</a:t>
            </a:r>
            <a:r>
              <a:rPr lang="en-US" sz="1575" b="1" dirty="0">
                <a:solidFill>
                  <a:srgbClr val="FF0000"/>
                </a:solidFill>
                <a:effectLst>
                  <a:outerShdw blurRad="38100" dist="38100" dir="2700000" algn="tl">
                    <a:srgbClr val="C0C0C0"/>
                  </a:outerShdw>
                </a:effectLst>
              </a:rPr>
              <a:t> </a:t>
            </a:r>
            <a:r>
              <a:rPr lang="en-US" sz="1575" b="1" dirty="0" err="1">
                <a:solidFill>
                  <a:srgbClr val="FF0000"/>
                </a:solidFill>
                <a:effectLst>
                  <a:outerShdw blurRad="38100" dist="38100" dir="2700000" algn="tl">
                    <a:srgbClr val="C0C0C0"/>
                  </a:outerShdw>
                </a:effectLst>
              </a:rPr>
              <a:t>viên</a:t>
            </a:r>
            <a:r>
              <a:rPr lang="en-US" sz="1575" b="1" dirty="0">
                <a:solidFill>
                  <a:srgbClr val="FF0000"/>
                </a:solidFill>
                <a:effectLst>
                  <a:outerShdw blurRad="38100" dist="38100" dir="2700000" algn="tl">
                    <a:srgbClr val="C0C0C0"/>
                  </a:outerShdw>
                </a:effectLst>
              </a:rPr>
              <a:t>: LÊ PHẠM KIỀU HÀ</a:t>
            </a:r>
            <a:endParaRPr lang="en-US" sz="1575" b="1" dirty="0">
              <a:solidFill>
                <a:srgbClr val="0000CC"/>
              </a:solidFill>
              <a:effectLst>
                <a:outerShdw blurRad="38100" dist="38100" dir="2700000" algn="tl">
                  <a:srgbClr val="C0C0C0"/>
                </a:outerShdw>
              </a:effectLst>
            </a:endParaRPr>
          </a:p>
          <a:p>
            <a:pPr algn="r" eaLnBrk="1" hangingPunct="1">
              <a:defRPr/>
            </a:pPr>
            <a:endParaRPr lang="en-US" sz="1013" b="1" dirty="0">
              <a:solidFill>
                <a:srgbClr val="0000CC"/>
              </a:solidFill>
              <a:effectLst>
                <a:outerShdw blurRad="38100" dist="38100" dir="2700000" algn="tl">
                  <a:srgbClr val="C0C0C0"/>
                </a:outerShdw>
              </a:effectLst>
            </a:endParaRPr>
          </a:p>
        </p:txBody>
      </p:sp>
      <p:pic>
        <p:nvPicPr>
          <p:cNvPr id="16390" name="Picture 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199" y="162301"/>
            <a:ext cx="1252755" cy="30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6440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afterEffect">
                                  <p:stCondLst>
                                    <p:cond delay="0"/>
                                  </p:stCondLst>
                                  <p:endCondLst>
                                    <p:cond evt="onNext" delay="0">
                                      <p:tgtEl>
                                        <p:sldTgt/>
                                      </p:tgtEl>
                                    </p:cond>
                                  </p:endCondLst>
                                  <p:childTnLst>
                                    <p:animRot by="-21600000">
                                      <p:cBhvr>
                                        <p:cTn id="6" dur="20000" fill="hold"/>
                                        <p:tgtEl>
                                          <p:spTgt spid="573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9"/>
          <p:cNvSpPr txBox="1"/>
          <p:nvPr/>
        </p:nvSpPr>
        <p:spPr>
          <a:xfrm>
            <a:off x="160366" y="248593"/>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
        <p:nvSpPr>
          <p:cNvPr id="152" name="Google Shape;152;p9"/>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153" name="Google Shape;153;p9"/>
          <p:cNvSpPr/>
          <p:nvPr/>
        </p:nvSpPr>
        <p:spPr>
          <a:xfrm>
            <a:off x="3168638" y="1348408"/>
            <a:ext cx="4860540" cy="1008112"/>
          </a:xfrm>
          <a:prstGeom prst="roundRect">
            <a:avLst>
              <a:gd name="adj" fmla="val 16667"/>
            </a:avLst>
          </a:prstGeom>
          <a:solidFill>
            <a:srgbClr val="FEEFC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Chính sách phát triển không có sự phân biệt giữa dân tộc thiểu số hay đa số</a:t>
            </a:r>
            <a:endParaRPr sz="2000">
              <a:solidFill>
                <a:srgbClr val="004236"/>
              </a:solidFill>
              <a:latin typeface="Calibri"/>
              <a:ea typeface="Calibri"/>
              <a:cs typeface="Calibri"/>
              <a:sym typeface="Calibri"/>
            </a:endParaRPr>
          </a:p>
        </p:txBody>
      </p:sp>
      <p:sp>
        <p:nvSpPr>
          <p:cNvPr id="154" name="Google Shape;154;p9"/>
          <p:cNvSpPr/>
          <p:nvPr/>
        </p:nvSpPr>
        <p:spPr>
          <a:xfrm>
            <a:off x="3168638" y="2788568"/>
            <a:ext cx="4860540" cy="936104"/>
          </a:xfrm>
          <a:prstGeom prst="roundRect">
            <a:avLst>
              <a:gd name="adj" fmla="val 16667"/>
            </a:avLst>
          </a:prstGeom>
          <a:solidFill>
            <a:srgbClr val="FEEFC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Quan tâm, hỗ trợ, đầu tư để rút ngắn khoảng cách, tạo điều kiện cho các dân tộc thiểu số có điều kiện vươn lên.</a:t>
            </a:r>
            <a:endParaRPr sz="2000">
              <a:solidFill>
                <a:srgbClr val="004236"/>
              </a:solidFill>
              <a:latin typeface="Calibri"/>
              <a:ea typeface="Calibri"/>
              <a:cs typeface="Calibri"/>
              <a:sym typeface="Calibri"/>
            </a:endParaRPr>
          </a:p>
        </p:txBody>
      </p:sp>
      <p:cxnSp>
        <p:nvCxnSpPr>
          <p:cNvPr id="155" name="Google Shape;155;p9"/>
          <p:cNvCxnSpPr>
            <a:endCxn id="153" idx="1"/>
          </p:cNvCxnSpPr>
          <p:nvPr/>
        </p:nvCxnSpPr>
        <p:spPr>
          <a:xfrm rot="10800000" flipH="1">
            <a:off x="2448638" y="1852464"/>
            <a:ext cx="720000" cy="576000"/>
          </a:xfrm>
          <a:prstGeom prst="straightConnector1">
            <a:avLst/>
          </a:prstGeom>
          <a:noFill/>
          <a:ln w="19050" cap="flat" cmpd="sng">
            <a:solidFill>
              <a:srgbClr val="004236"/>
            </a:solidFill>
            <a:prstDash val="solid"/>
            <a:miter lim="800000"/>
            <a:headEnd type="none" w="sm" len="sm"/>
            <a:tailEnd type="triangle" w="med" len="med"/>
          </a:ln>
        </p:spPr>
      </p:cxnSp>
      <p:cxnSp>
        <p:nvCxnSpPr>
          <p:cNvPr id="156" name="Google Shape;156;p9"/>
          <p:cNvCxnSpPr>
            <a:endCxn id="154" idx="1"/>
          </p:cNvCxnSpPr>
          <p:nvPr/>
        </p:nvCxnSpPr>
        <p:spPr>
          <a:xfrm>
            <a:off x="2448638" y="2680620"/>
            <a:ext cx="720000" cy="576000"/>
          </a:xfrm>
          <a:prstGeom prst="straightConnector1">
            <a:avLst/>
          </a:prstGeom>
          <a:noFill/>
          <a:ln w="19050" cap="flat" cmpd="sng">
            <a:solidFill>
              <a:srgbClr val="004236"/>
            </a:solidFill>
            <a:prstDash val="solid"/>
            <a:miter lim="800000"/>
            <a:headEnd type="none" w="sm" len="sm"/>
            <a:tailEnd type="triangle" w="med" len="med"/>
          </a:ln>
        </p:spPr>
      </p:cxnSp>
      <p:sp>
        <p:nvSpPr>
          <p:cNvPr id="157" name="Google Shape;157;p9"/>
          <p:cNvSpPr/>
          <p:nvPr/>
        </p:nvSpPr>
        <p:spPr>
          <a:xfrm>
            <a:off x="841223" y="2140496"/>
            <a:ext cx="1571331" cy="792088"/>
          </a:xfrm>
          <a:prstGeom prst="roundRect">
            <a:avLst>
              <a:gd name="adj" fmla="val 16667"/>
            </a:avLst>
          </a:prstGeom>
          <a:solidFill>
            <a:srgbClr val="DEEFF4"/>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4236"/>
                </a:solidFill>
                <a:latin typeface="Calibri"/>
                <a:ea typeface="Calibri"/>
                <a:cs typeface="Calibri"/>
                <a:sym typeface="Calibri"/>
              </a:rPr>
              <a:t>LĨNH VỰC </a:t>
            </a:r>
            <a:endParaRPr/>
          </a:p>
          <a:p>
            <a:pPr marL="0" marR="0" lvl="0" indent="0" algn="ctr" rtl="0">
              <a:spcBef>
                <a:spcPts val="0"/>
              </a:spcBef>
              <a:spcAft>
                <a:spcPts val="0"/>
              </a:spcAft>
              <a:buNone/>
            </a:pPr>
            <a:r>
              <a:rPr lang="en-US" sz="1800" b="1">
                <a:solidFill>
                  <a:srgbClr val="004236"/>
                </a:solidFill>
                <a:latin typeface="Calibri"/>
                <a:ea typeface="Calibri"/>
                <a:cs typeface="Calibri"/>
                <a:sym typeface="Calibri"/>
              </a:rPr>
              <a:t>KINH TẾ</a:t>
            </a:r>
            <a:endParaRPr sz="1800" b="1">
              <a:solidFill>
                <a:srgbClr val="004236"/>
              </a:solidFill>
              <a:latin typeface="Calibri"/>
              <a:ea typeface="Calibri"/>
              <a:cs typeface="Calibri"/>
              <a:sym typeface="Calibri"/>
            </a:endParaRPr>
          </a:p>
        </p:txBody>
      </p:sp>
      <p:sp>
        <p:nvSpPr>
          <p:cNvPr id="158" name="Google Shape;158;p9"/>
          <p:cNvSpPr txBox="1"/>
          <p:nvPr/>
        </p:nvSpPr>
        <p:spPr>
          <a:xfrm>
            <a:off x="160366" y="783524"/>
            <a:ext cx="2820165" cy="496749"/>
          </a:xfrm>
          <a:prstGeom prst="rect">
            <a:avLst/>
          </a:prstGeom>
          <a:noFill/>
          <a:ln>
            <a:noFill/>
          </a:ln>
        </p:spPr>
        <p:txBody>
          <a:bodyPr spcFirstLastPara="1" wrap="square" lIns="0" tIns="34275" rIns="0" bIns="34275" anchor="t" anchorCtr="0">
            <a:spAutoFit/>
          </a:bodyPr>
          <a:lstStyle/>
          <a:p>
            <a:pPr marL="0" marR="0" lvl="0" indent="0" algn="r" rtl="0">
              <a:lnSpc>
                <a:spcPct val="125000"/>
              </a:lnSpc>
              <a:spcBef>
                <a:spcPts val="0"/>
              </a:spcBef>
              <a:spcAft>
                <a:spcPts val="0"/>
              </a:spcAft>
              <a:buNone/>
            </a:pPr>
            <a:r>
              <a:rPr lang="en-US" sz="2400" b="1">
                <a:solidFill>
                  <a:srgbClr val="004236"/>
                </a:solidFill>
                <a:latin typeface="Calibri"/>
                <a:ea typeface="Calibri"/>
                <a:cs typeface="Calibri"/>
                <a:sym typeface="Calibri"/>
              </a:rPr>
              <a:t>B2. LĨNH VỰC KINH TẾ</a:t>
            </a:r>
            <a:endParaRPr sz="2400" b="1">
              <a:solidFill>
                <a:srgbClr val="0042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75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p:nvPr/>
        </p:nvSpPr>
        <p:spPr>
          <a:xfrm>
            <a:off x="161893"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
        <p:nvSpPr>
          <p:cNvPr id="164" name="Google Shape;164;p10"/>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165" name="Google Shape;165;p10"/>
          <p:cNvSpPr txBox="1"/>
          <p:nvPr/>
        </p:nvSpPr>
        <p:spPr>
          <a:xfrm>
            <a:off x="828378" y="1276400"/>
            <a:ext cx="3096344" cy="313932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 ĐỀ ÁN Chương trình </a:t>
            </a:r>
            <a:r>
              <a:rPr lang="en-US" sz="1800" b="1">
                <a:solidFill>
                  <a:schemeClr val="dk1"/>
                </a:solidFill>
                <a:latin typeface="Calibri"/>
                <a:ea typeface="Calibri"/>
                <a:cs typeface="Calibri"/>
                <a:sym typeface="Calibri"/>
              </a:rPr>
              <a:t>135</a:t>
            </a:r>
            <a:r>
              <a:rPr lang="en-US"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Bắt nguồn từ số quyết định </a:t>
            </a:r>
            <a:r>
              <a:rPr lang="en-US" sz="1800" b="1">
                <a:solidFill>
                  <a:schemeClr val="dk1"/>
                </a:solidFill>
                <a:latin typeface="Calibri"/>
                <a:ea typeface="Calibri"/>
                <a:cs typeface="Calibri"/>
                <a:sym typeface="Calibri"/>
              </a:rPr>
              <a:t>135</a:t>
            </a:r>
            <a:r>
              <a:rPr lang="en-US" sz="1800">
                <a:solidFill>
                  <a:schemeClr val="dk1"/>
                </a:solidFill>
                <a:latin typeface="Calibri"/>
                <a:ea typeface="Calibri"/>
                <a:cs typeface="Calibri"/>
                <a:sym typeface="Calibri"/>
              </a:rPr>
              <a:t>/1998/QĐ-TTg ngày 31 tháng 7 năm 1998 của Thủ tướng Việt Nam. </a:t>
            </a:r>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 Tên gọi của chương trình theo quyết định này </a:t>
            </a:r>
            <a:r>
              <a:rPr lang="en-US" sz="1800" b="1">
                <a:solidFill>
                  <a:schemeClr val="dk1"/>
                </a:solidFill>
                <a:latin typeface="Calibri"/>
                <a:ea typeface="Calibri"/>
                <a:cs typeface="Calibri"/>
                <a:sym typeface="Calibri"/>
              </a:rPr>
              <a:t>là</a:t>
            </a:r>
            <a:r>
              <a:rPr lang="en-US" sz="1800">
                <a:solidFill>
                  <a:schemeClr val="dk1"/>
                </a:solidFill>
                <a:latin typeface="Calibri"/>
                <a:ea typeface="Calibri"/>
                <a:cs typeface="Calibri"/>
                <a:sym typeface="Calibri"/>
              </a:rPr>
              <a:t> "Chương trình phát triển </a:t>
            </a:r>
            <a:r>
              <a:rPr lang="en-US" sz="1800" b="1">
                <a:solidFill>
                  <a:schemeClr val="dk1"/>
                </a:solidFill>
                <a:latin typeface="Calibri"/>
                <a:ea typeface="Calibri"/>
                <a:cs typeface="Calibri"/>
                <a:sym typeface="Calibri"/>
              </a:rPr>
              <a:t>kinh tế</a:t>
            </a:r>
            <a:r>
              <a:rPr lang="en-US" sz="1800">
                <a:solidFill>
                  <a:schemeClr val="dk1"/>
                </a:solidFill>
                <a:latin typeface="Calibri"/>
                <a:ea typeface="Calibri"/>
                <a:cs typeface="Calibri"/>
                <a:sym typeface="Calibri"/>
              </a:rPr>
              <a:t> xã hội các xã đặc biệt khó khăn vùng dân tộc thiểu số và miền núi".</a:t>
            </a:r>
            <a:endParaRPr/>
          </a:p>
        </p:txBody>
      </p:sp>
      <p:pic>
        <p:nvPicPr>
          <p:cNvPr id="166" name="Google Shape;166;p10"/>
          <p:cNvPicPr preferRelativeResize="0"/>
          <p:nvPr/>
        </p:nvPicPr>
        <p:blipFill rotWithShape="1">
          <a:blip r:embed="rId3">
            <a:alphaModFix/>
          </a:blip>
          <a:srcRect/>
          <a:stretch/>
        </p:blipFill>
        <p:spPr>
          <a:xfrm>
            <a:off x="4356770" y="1512312"/>
            <a:ext cx="3757037" cy="2667496"/>
          </a:xfrm>
          <a:prstGeom prst="rect">
            <a:avLst/>
          </a:prstGeom>
          <a:noFill/>
          <a:ln>
            <a:noFill/>
          </a:ln>
        </p:spPr>
      </p:pic>
      <p:sp>
        <p:nvSpPr>
          <p:cNvPr id="167" name="Google Shape;167;p10"/>
          <p:cNvSpPr txBox="1"/>
          <p:nvPr/>
        </p:nvSpPr>
        <p:spPr>
          <a:xfrm>
            <a:off x="160366" y="783524"/>
            <a:ext cx="2820165" cy="496749"/>
          </a:xfrm>
          <a:prstGeom prst="rect">
            <a:avLst/>
          </a:prstGeom>
          <a:noFill/>
          <a:ln>
            <a:noFill/>
          </a:ln>
        </p:spPr>
        <p:txBody>
          <a:bodyPr spcFirstLastPara="1" wrap="square" lIns="0" tIns="34275" rIns="0" bIns="34275" anchor="t" anchorCtr="0">
            <a:spAutoFit/>
          </a:bodyPr>
          <a:lstStyle/>
          <a:p>
            <a:pPr marL="0" marR="0" lvl="0" indent="0" algn="r" rtl="0">
              <a:lnSpc>
                <a:spcPct val="125000"/>
              </a:lnSpc>
              <a:spcBef>
                <a:spcPts val="0"/>
              </a:spcBef>
              <a:spcAft>
                <a:spcPts val="0"/>
              </a:spcAft>
              <a:buNone/>
            </a:pPr>
            <a:r>
              <a:rPr lang="en-US" sz="2400" b="1">
                <a:solidFill>
                  <a:srgbClr val="004236"/>
                </a:solidFill>
                <a:latin typeface="Calibri"/>
                <a:ea typeface="Calibri"/>
                <a:cs typeface="Calibri"/>
                <a:sym typeface="Calibri"/>
              </a:rPr>
              <a:t>B2. LĨNH VỰC KINH TẾ</a:t>
            </a:r>
            <a:endParaRPr sz="2400" b="1">
              <a:solidFill>
                <a:srgbClr val="0042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75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1"/>
          <p:cNvSpPr txBox="1"/>
          <p:nvPr/>
        </p:nvSpPr>
        <p:spPr>
          <a:xfrm>
            <a:off x="158095" y="225051"/>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
        <p:nvSpPr>
          <p:cNvPr id="173" name="Google Shape;173;p11"/>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174" name="Google Shape;174;p11"/>
          <p:cNvSpPr/>
          <p:nvPr/>
        </p:nvSpPr>
        <p:spPr>
          <a:xfrm>
            <a:off x="3096630" y="1276400"/>
            <a:ext cx="4932548" cy="1224136"/>
          </a:xfrm>
          <a:prstGeom prst="roundRect">
            <a:avLst>
              <a:gd name="adj" fmla="val 16667"/>
            </a:avLst>
          </a:prstGeom>
          <a:solidFill>
            <a:srgbClr val="FEEFC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000">
                <a:solidFill>
                  <a:srgbClr val="004236"/>
                </a:solidFill>
                <a:latin typeface="Calibri"/>
                <a:ea typeface="Calibri"/>
                <a:cs typeface="Calibri"/>
                <a:sym typeface="Calibri"/>
              </a:rPr>
              <a:t>Có quyền dùng tiếng nói, chữ viết riêng của mình. Những phong tục, tập quán, truyền thống tốt đẹp, được giữ gìn, khôi phục và phát huy.</a:t>
            </a:r>
            <a:endParaRPr sz="2000">
              <a:solidFill>
                <a:srgbClr val="004236"/>
              </a:solidFill>
              <a:latin typeface="Calibri"/>
              <a:ea typeface="Calibri"/>
              <a:cs typeface="Calibri"/>
              <a:sym typeface="Calibri"/>
            </a:endParaRPr>
          </a:p>
        </p:txBody>
      </p:sp>
      <p:sp>
        <p:nvSpPr>
          <p:cNvPr id="175" name="Google Shape;175;p11"/>
          <p:cNvSpPr/>
          <p:nvPr/>
        </p:nvSpPr>
        <p:spPr>
          <a:xfrm>
            <a:off x="3096630" y="2716560"/>
            <a:ext cx="4932548" cy="1080120"/>
          </a:xfrm>
          <a:prstGeom prst="roundRect">
            <a:avLst>
              <a:gd name="adj" fmla="val 16667"/>
            </a:avLst>
          </a:prstGeom>
          <a:solidFill>
            <a:srgbClr val="FEEFC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Bình đẳng về cơ hội học tập.</a:t>
            </a:r>
            <a:endParaRPr sz="2000">
              <a:solidFill>
                <a:srgbClr val="004236"/>
              </a:solidFill>
              <a:latin typeface="Calibri"/>
              <a:ea typeface="Calibri"/>
              <a:cs typeface="Calibri"/>
              <a:sym typeface="Calibri"/>
            </a:endParaRPr>
          </a:p>
        </p:txBody>
      </p:sp>
      <p:cxnSp>
        <p:nvCxnSpPr>
          <p:cNvPr id="176" name="Google Shape;176;p11"/>
          <p:cNvCxnSpPr>
            <a:endCxn id="174" idx="1"/>
          </p:cNvCxnSpPr>
          <p:nvPr/>
        </p:nvCxnSpPr>
        <p:spPr>
          <a:xfrm rot="10800000" flipH="1">
            <a:off x="2376630" y="1888468"/>
            <a:ext cx="720000" cy="576000"/>
          </a:xfrm>
          <a:prstGeom prst="straightConnector1">
            <a:avLst/>
          </a:prstGeom>
          <a:noFill/>
          <a:ln w="19050" cap="flat" cmpd="sng">
            <a:solidFill>
              <a:srgbClr val="004236"/>
            </a:solidFill>
            <a:prstDash val="solid"/>
            <a:miter lim="800000"/>
            <a:headEnd type="none" w="sm" len="sm"/>
            <a:tailEnd type="triangle" w="med" len="med"/>
          </a:ln>
        </p:spPr>
      </p:cxnSp>
      <p:cxnSp>
        <p:nvCxnSpPr>
          <p:cNvPr id="177" name="Google Shape;177;p11"/>
          <p:cNvCxnSpPr>
            <a:endCxn id="175" idx="1"/>
          </p:cNvCxnSpPr>
          <p:nvPr/>
        </p:nvCxnSpPr>
        <p:spPr>
          <a:xfrm>
            <a:off x="2376630" y="2680620"/>
            <a:ext cx="720000" cy="576000"/>
          </a:xfrm>
          <a:prstGeom prst="straightConnector1">
            <a:avLst/>
          </a:prstGeom>
          <a:noFill/>
          <a:ln w="19050" cap="flat" cmpd="sng">
            <a:solidFill>
              <a:srgbClr val="004236"/>
            </a:solidFill>
            <a:prstDash val="solid"/>
            <a:miter lim="800000"/>
            <a:headEnd type="none" w="sm" len="sm"/>
            <a:tailEnd type="triangle" w="med" len="med"/>
          </a:ln>
        </p:spPr>
      </p:cxnSp>
      <p:sp>
        <p:nvSpPr>
          <p:cNvPr id="178" name="Google Shape;178;p11"/>
          <p:cNvSpPr/>
          <p:nvPr/>
        </p:nvSpPr>
        <p:spPr>
          <a:xfrm>
            <a:off x="769215" y="1924999"/>
            <a:ext cx="1607335" cy="1008112"/>
          </a:xfrm>
          <a:prstGeom prst="roundRect">
            <a:avLst>
              <a:gd name="adj" fmla="val 16667"/>
            </a:avLst>
          </a:prstGeom>
          <a:solidFill>
            <a:srgbClr val="DEEFF4"/>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4236"/>
                </a:solidFill>
                <a:latin typeface="Calibri"/>
                <a:ea typeface="Calibri"/>
                <a:cs typeface="Calibri"/>
                <a:sym typeface="Calibri"/>
              </a:rPr>
              <a:t>LĨNH VỰC </a:t>
            </a:r>
            <a:endParaRPr/>
          </a:p>
          <a:p>
            <a:pPr marL="0" marR="0" lvl="0" indent="0" algn="ctr" rtl="0">
              <a:spcBef>
                <a:spcPts val="0"/>
              </a:spcBef>
              <a:spcAft>
                <a:spcPts val="0"/>
              </a:spcAft>
              <a:buNone/>
            </a:pPr>
            <a:r>
              <a:rPr lang="en-US" sz="1800" b="1">
                <a:solidFill>
                  <a:srgbClr val="004236"/>
                </a:solidFill>
                <a:latin typeface="Calibri"/>
                <a:ea typeface="Calibri"/>
                <a:cs typeface="Calibri"/>
                <a:sym typeface="Calibri"/>
              </a:rPr>
              <a:t>VĂN HÓA, GIÁO DỤC</a:t>
            </a:r>
            <a:endParaRPr sz="1800" b="1">
              <a:solidFill>
                <a:srgbClr val="004236"/>
              </a:solidFill>
              <a:latin typeface="Calibri"/>
              <a:ea typeface="Calibri"/>
              <a:cs typeface="Calibri"/>
              <a:sym typeface="Calibri"/>
            </a:endParaRPr>
          </a:p>
        </p:txBody>
      </p:sp>
      <p:sp>
        <p:nvSpPr>
          <p:cNvPr id="179" name="Google Shape;179;p11"/>
          <p:cNvSpPr txBox="1"/>
          <p:nvPr/>
        </p:nvSpPr>
        <p:spPr>
          <a:xfrm>
            <a:off x="197417" y="486588"/>
            <a:ext cx="4375377" cy="496749"/>
          </a:xfrm>
          <a:prstGeom prst="rect">
            <a:avLst/>
          </a:prstGeom>
          <a:noFill/>
          <a:ln>
            <a:noFill/>
          </a:ln>
        </p:spPr>
        <p:txBody>
          <a:bodyPr spcFirstLastPara="1" wrap="square" lIns="0" tIns="34275" rIns="0" bIns="34275" anchor="t" anchorCtr="0">
            <a:spAutoFit/>
          </a:bodyPr>
          <a:lstStyle/>
          <a:p>
            <a:pPr marL="0" marR="0" lvl="0" indent="0" algn="ctr" rtl="0">
              <a:lnSpc>
                <a:spcPct val="125000"/>
              </a:lnSpc>
              <a:spcBef>
                <a:spcPts val="0"/>
              </a:spcBef>
              <a:spcAft>
                <a:spcPts val="0"/>
              </a:spcAft>
              <a:buNone/>
            </a:pPr>
            <a:r>
              <a:rPr lang="en-US" sz="2400" b="1">
                <a:solidFill>
                  <a:srgbClr val="004236"/>
                </a:solidFill>
                <a:latin typeface="Calibri"/>
                <a:ea typeface="Calibri"/>
                <a:cs typeface="Calibri"/>
                <a:sym typeface="Calibri"/>
              </a:rPr>
              <a:t>B3. LĨNH VỰC VĂN HÓA, GIÁO DỤC</a:t>
            </a:r>
            <a:endParaRPr sz="2400" b="1">
              <a:solidFill>
                <a:srgbClr val="0042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p:nvPr/>
        </p:nvSpPr>
        <p:spPr>
          <a:xfrm>
            <a:off x="160366"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
        <p:nvSpPr>
          <p:cNvPr id="185" name="Google Shape;185;p12"/>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pic>
        <p:nvPicPr>
          <p:cNvPr id="186" name="Google Shape;186;p12"/>
          <p:cNvPicPr preferRelativeResize="0"/>
          <p:nvPr/>
        </p:nvPicPr>
        <p:blipFill rotWithShape="1">
          <a:blip r:embed="rId3">
            <a:alphaModFix/>
          </a:blip>
          <a:srcRect/>
          <a:stretch/>
        </p:blipFill>
        <p:spPr>
          <a:xfrm>
            <a:off x="553191" y="1132384"/>
            <a:ext cx="4634880" cy="3089920"/>
          </a:xfrm>
          <a:prstGeom prst="rect">
            <a:avLst/>
          </a:prstGeom>
          <a:noFill/>
          <a:ln>
            <a:noFill/>
          </a:ln>
        </p:spPr>
      </p:pic>
      <p:sp>
        <p:nvSpPr>
          <p:cNvPr id="187" name="Google Shape;187;p12"/>
          <p:cNvSpPr txBox="1"/>
          <p:nvPr/>
        </p:nvSpPr>
        <p:spPr>
          <a:xfrm>
            <a:off x="5508898" y="1564432"/>
            <a:ext cx="3096344" cy="193899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 Chính sách miễn giảm học phí cho đồng bào dân tộc thiểu số;</a:t>
            </a:r>
            <a:endParaRPr/>
          </a:p>
          <a:p>
            <a:pPr marL="0" marR="0" lvl="0" indent="0" algn="just" rtl="0">
              <a:spcBef>
                <a:spcPts val="0"/>
              </a:spcBef>
              <a:spcAft>
                <a:spcPts val="0"/>
              </a:spcAft>
              <a:buNone/>
            </a:pPr>
            <a:r>
              <a:rPr lang="en-US" sz="2400">
                <a:solidFill>
                  <a:schemeClr val="dk1"/>
                </a:solidFill>
                <a:latin typeface="Calibri"/>
                <a:ea typeface="Calibri"/>
                <a:cs typeface="Calibri"/>
                <a:sym typeface="Calibri"/>
              </a:rPr>
              <a:t>- Cộng điểm vùng miền, dân tộc thiểu số. </a:t>
            </a:r>
            <a:endParaRPr sz="2400">
              <a:solidFill>
                <a:schemeClr val="dk1"/>
              </a:solidFill>
              <a:latin typeface="Calibri"/>
              <a:ea typeface="Calibri"/>
              <a:cs typeface="Calibri"/>
              <a:sym typeface="Calibri"/>
            </a:endParaRPr>
          </a:p>
        </p:txBody>
      </p:sp>
      <p:sp>
        <p:nvSpPr>
          <p:cNvPr id="188" name="Google Shape;188;p12"/>
          <p:cNvSpPr txBox="1"/>
          <p:nvPr/>
        </p:nvSpPr>
        <p:spPr>
          <a:xfrm>
            <a:off x="197417" y="486588"/>
            <a:ext cx="4375377" cy="496749"/>
          </a:xfrm>
          <a:prstGeom prst="rect">
            <a:avLst/>
          </a:prstGeom>
          <a:noFill/>
          <a:ln>
            <a:noFill/>
          </a:ln>
        </p:spPr>
        <p:txBody>
          <a:bodyPr spcFirstLastPara="1" wrap="square" lIns="0" tIns="34275" rIns="0" bIns="34275" anchor="t" anchorCtr="0">
            <a:spAutoFit/>
          </a:bodyPr>
          <a:lstStyle/>
          <a:p>
            <a:pPr marL="0" marR="0" lvl="0" indent="0" algn="ctr" rtl="0">
              <a:lnSpc>
                <a:spcPct val="125000"/>
              </a:lnSpc>
              <a:spcBef>
                <a:spcPts val="0"/>
              </a:spcBef>
              <a:spcAft>
                <a:spcPts val="0"/>
              </a:spcAft>
              <a:buNone/>
            </a:pPr>
            <a:r>
              <a:rPr lang="en-US" sz="2400" b="1">
                <a:solidFill>
                  <a:srgbClr val="004236"/>
                </a:solidFill>
                <a:latin typeface="Calibri"/>
                <a:ea typeface="Calibri"/>
                <a:cs typeface="Calibri"/>
                <a:sym typeface="Calibri"/>
              </a:rPr>
              <a:t>B3. LĨNH VỰC VĂN HÓA, GIÁO DỤC</a:t>
            </a:r>
            <a:endParaRPr sz="2400" b="1">
              <a:solidFill>
                <a:srgbClr val="0042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75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cxnSp>
        <p:nvCxnSpPr>
          <p:cNvPr id="194" name="Google Shape;194;p13"/>
          <p:cNvCxnSpPr/>
          <p:nvPr/>
        </p:nvCxnSpPr>
        <p:spPr>
          <a:xfrm>
            <a:off x="4575953" y="1793075"/>
            <a:ext cx="0" cy="866927"/>
          </a:xfrm>
          <a:prstGeom prst="straightConnector1">
            <a:avLst/>
          </a:prstGeom>
          <a:noFill/>
          <a:ln w="38100" cap="flat" cmpd="sng">
            <a:solidFill>
              <a:srgbClr val="004236"/>
            </a:solidFill>
            <a:prstDash val="solid"/>
            <a:miter lim="800000"/>
            <a:headEnd type="none" w="med" len="med"/>
            <a:tailEnd type="none" w="med" len="med"/>
          </a:ln>
        </p:spPr>
      </p:cxnSp>
      <p:sp>
        <p:nvSpPr>
          <p:cNvPr id="195" name="Google Shape;195;p13"/>
          <p:cNvSpPr/>
          <p:nvPr/>
        </p:nvSpPr>
        <p:spPr>
          <a:xfrm>
            <a:off x="4467132" y="2653303"/>
            <a:ext cx="213694" cy="213723"/>
          </a:xfrm>
          <a:prstGeom prst="ellipse">
            <a:avLst/>
          </a:prstGeom>
          <a:solidFill>
            <a:srgbClr val="004236"/>
          </a:solidFill>
          <a:ln w="9525" cap="flat" cmpd="sng">
            <a:solidFill>
              <a:srgbClr val="004236"/>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96" name="Google Shape;196;p13"/>
          <p:cNvSpPr/>
          <p:nvPr/>
        </p:nvSpPr>
        <p:spPr>
          <a:xfrm>
            <a:off x="7357230" y="2653303"/>
            <a:ext cx="212692" cy="213723"/>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97" name="Google Shape;197;p13"/>
          <p:cNvSpPr/>
          <p:nvPr/>
        </p:nvSpPr>
        <p:spPr>
          <a:xfrm>
            <a:off x="1577034" y="2660000"/>
            <a:ext cx="213694" cy="213723"/>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98" name="Google Shape;198;p13"/>
          <p:cNvSpPr/>
          <p:nvPr/>
        </p:nvSpPr>
        <p:spPr>
          <a:xfrm>
            <a:off x="1678588" y="1999785"/>
            <a:ext cx="2880745" cy="662432"/>
          </a:xfrm>
          <a:custGeom>
            <a:avLst/>
            <a:gdLst/>
            <a:ahLst/>
            <a:cxnLst/>
            <a:rect l="l" t="t" r="r" b="b"/>
            <a:pathLst>
              <a:path w="1895" h="355" extrusionOk="0">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38100" cap="flat" cmpd="sng">
            <a:solidFill>
              <a:schemeClr val="accent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199" name="Google Shape;199;p13"/>
          <p:cNvSpPr/>
          <p:nvPr/>
        </p:nvSpPr>
        <p:spPr>
          <a:xfrm>
            <a:off x="4575954" y="1997568"/>
            <a:ext cx="2878814" cy="662432"/>
          </a:xfrm>
          <a:custGeom>
            <a:avLst/>
            <a:gdLst/>
            <a:ahLst/>
            <a:cxnLst/>
            <a:rect l="l" t="t" r="r" b="b"/>
            <a:pathLst>
              <a:path w="1894" h="355" extrusionOk="0">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38100" cap="flat" cmpd="sng">
            <a:solidFill>
              <a:schemeClr val="accent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00" name="Google Shape;200;p13"/>
          <p:cNvSpPr/>
          <p:nvPr/>
        </p:nvSpPr>
        <p:spPr>
          <a:xfrm>
            <a:off x="4079644" y="606229"/>
            <a:ext cx="986301" cy="1254305"/>
          </a:xfrm>
          <a:custGeom>
            <a:avLst/>
            <a:gdLst/>
            <a:ahLst/>
            <a:cxnLst/>
            <a:rect l="l" t="t" r="r" b="b"/>
            <a:pathLst>
              <a:path w="427" h="543" extrusionOk="0">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rgbClr val="004236"/>
          </a:solidFill>
          <a:ln>
            <a:noFill/>
          </a:ln>
        </p:spPr>
        <p:txBody>
          <a:bodyPr spcFirstLastPara="1" wrap="square" lIns="68575" tIns="216025" rIns="68575" bIns="34275" anchor="t" anchorCtr="0">
            <a:noAutofit/>
          </a:bodyPr>
          <a:lstStyle/>
          <a:p>
            <a:pPr marL="0" marR="0" lvl="0" indent="0" algn="ctr" rtl="0">
              <a:spcBef>
                <a:spcPts val="0"/>
              </a:spcBef>
              <a:spcAft>
                <a:spcPts val="0"/>
              </a:spcAft>
              <a:buNone/>
            </a:pPr>
            <a:r>
              <a:rPr lang="en-US" sz="1800">
                <a:solidFill>
                  <a:srgbClr val="FFFFFF"/>
                </a:solidFill>
                <a:latin typeface="Questrial"/>
                <a:ea typeface="Questrial"/>
                <a:cs typeface="Questrial"/>
                <a:sym typeface="Questrial"/>
              </a:rPr>
              <a:t>Ý NGHĨA</a:t>
            </a:r>
            <a:endParaRPr sz="1800">
              <a:solidFill>
                <a:srgbClr val="FFFFFF"/>
              </a:solidFill>
              <a:latin typeface="Questrial"/>
              <a:ea typeface="Questrial"/>
              <a:cs typeface="Questrial"/>
              <a:sym typeface="Questrial"/>
            </a:endParaRPr>
          </a:p>
        </p:txBody>
      </p:sp>
      <p:sp>
        <p:nvSpPr>
          <p:cNvPr id="201" name="Google Shape;201;p13"/>
          <p:cNvSpPr/>
          <p:nvPr/>
        </p:nvSpPr>
        <p:spPr>
          <a:xfrm>
            <a:off x="1064910" y="2969675"/>
            <a:ext cx="1227356" cy="1754345"/>
          </a:xfrm>
          <a:prstGeom prst="rect">
            <a:avLst/>
          </a:prstGeom>
          <a:noFill/>
          <a:ln w="38100" cap="flat" cmpd="sng">
            <a:solidFill>
              <a:srgbClr val="004236"/>
            </a:solidFill>
            <a:prstDash val="solid"/>
            <a:round/>
            <a:headEnd type="none" w="sm" len="sm"/>
            <a:tailEnd type="none" w="sm" len="sm"/>
          </a:ln>
        </p:spPr>
        <p:txBody>
          <a:bodyPr spcFirstLastPara="1" wrap="square" lIns="91450" tIns="45725" rIns="91450" bIns="45725" anchor="t" anchorCtr="0">
            <a:spAutoFit/>
          </a:bodyPr>
          <a:lstStyle/>
          <a:p>
            <a:pPr marL="0" marR="0" lvl="0" indent="0" algn="just" rtl="0">
              <a:spcBef>
                <a:spcPts val="0"/>
              </a:spcBef>
              <a:spcAft>
                <a:spcPts val="0"/>
              </a:spcAft>
              <a:buNone/>
            </a:pPr>
            <a:r>
              <a:rPr lang="en-US" sz="1800" b="1">
                <a:solidFill>
                  <a:srgbClr val="004236"/>
                </a:solidFill>
                <a:latin typeface="Calibri"/>
                <a:ea typeface="Calibri"/>
                <a:cs typeface="Calibri"/>
                <a:sym typeface="Calibri"/>
              </a:rPr>
              <a:t>Là cơ sở đoàn kết các dân tộc và đại đoàn kết toàn dân tộc</a:t>
            </a:r>
            <a:endParaRPr sz="1800" b="1">
              <a:solidFill>
                <a:srgbClr val="004236"/>
              </a:solidFill>
              <a:latin typeface="Calibri"/>
              <a:ea typeface="Calibri"/>
              <a:cs typeface="Calibri"/>
              <a:sym typeface="Calibri"/>
            </a:endParaRPr>
          </a:p>
        </p:txBody>
      </p:sp>
      <p:sp>
        <p:nvSpPr>
          <p:cNvPr id="202" name="Google Shape;202;p13"/>
          <p:cNvSpPr/>
          <p:nvPr/>
        </p:nvSpPr>
        <p:spPr>
          <a:xfrm>
            <a:off x="3923585" y="2969675"/>
            <a:ext cx="1227356" cy="1200347"/>
          </a:xfrm>
          <a:prstGeom prst="rect">
            <a:avLst/>
          </a:prstGeom>
          <a:noFill/>
          <a:ln w="38100" cap="flat" cmpd="sng">
            <a:solidFill>
              <a:srgbClr val="004236"/>
            </a:solidFill>
            <a:prstDash val="solid"/>
            <a:round/>
            <a:headEnd type="none" w="sm" len="sm"/>
            <a:tailEnd type="none" w="sm" len="sm"/>
          </a:ln>
        </p:spPr>
        <p:txBody>
          <a:bodyPr spcFirstLastPara="1" wrap="square" lIns="91450" tIns="45725" rIns="91450" bIns="45725" anchor="t" anchorCtr="0">
            <a:spAutoFit/>
          </a:bodyPr>
          <a:lstStyle/>
          <a:p>
            <a:pPr marL="0" marR="0" lvl="0" indent="0" algn="just" rtl="0">
              <a:spcBef>
                <a:spcPts val="0"/>
              </a:spcBef>
              <a:spcAft>
                <a:spcPts val="0"/>
              </a:spcAft>
              <a:buNone/>
            </a:pPr>
            <a:r>
              <a:rPr lang="en-US" sz="1800" b="1">
                <a:solidFill>
                  <a:srgbClr val="004236"/>
                </a:solidFill>
                <a:latin typeface="Calibri"/>
                <a:ea typeface="Calibri"/>
                <a:cs typeface="Calibri"/>
                <a:sym typeface="Calibri"/>
              </a:rPr>
              <a:t>Xây dựng đất nước văn minh, giàu đẹp</a:t>
            </a:r>
            <a:endParaRPr sz="1800" b="1">
              <a:solidFill>
                <a:srgbClr val="004236"/>
              </a:solidFill>
              <a:latin typeface="Calibri"/>
              <a:ea typeface="Calibri"/>
              <a:cs typeface="Calibri"/>
              <a:sym typeface="Calibri"/>
            </a:endParaRPr>
          </a:p>
        </p:txBody>
      </p:sp>
      <p:sp>
        <p:nvSpPr>
          <p:cNvPr id="203" name="Google Shape;203;p13"/>
          <p:cNvSpPr/>
          <p:nvPr/>
        </p:nvSpPr>
        <p:spPr>
          <a:xfrm>
            <a:off x="6849898" y="2978439"/>
            <a:ext cx="1227356" cy="1754345"/>
          </a:xfrm>
          <a:prstGeom prst="rect">
            <a:avLst/>
          </a:prstGeom>
          <a:noFill/>
          <a:ln w="38100" cap="flat" cmpd="sng">
            <a:solidFill>
              <a:srgbClr val="004236"/>
            </a:solidFill>
            <a:prstDash val="solid"/>
            <a:round/>
            <a:headEnd type="none" w="sm" len="sm"/>
            <a:tailEnd type="none" w="sm" len="sm"/>
          </a:ln>
        </p:spPr>
        <p:txBody>
          <a:bodyPr spcFirstLastPara="1" wrap="square" lIns="91450" tIns="45725" rIns="91450" bIns="45725" anchor="t" anchorCtr="0">
            <a:spAutoFit/>
          </a:bodyPr>
          <a:lstStyle/>
          <a:p>
            <a:pPr marL="0" marR="0" lvl="0" indent="0" algn="just" rtl="0">
              <a:spcBef>
                <a:spcPts val="0"/>
              </a:spcBef>
              <a:spcAft>
                <a:spcPts val="0"/>
              </a:spcAft>
              <a:buNone/>
            </a:pPr>
            <a:r>
              <a:rPr lang="en-US" sz="1800" b="1">
                <a:solidFill>
                  <a:srgbClr val="004236"/>
                </a:solidFill>
                <a:latin typeface="Calibri"/>
                <a:ea typeface="Calibri"/>
                <a:cs typeface="Calibri"/>
                <a:sym typeface="Calibri"/>
              </a:rPr>
              <a:t>Không có bình đẳng thì không thể có đoàn kết thật sự</a:t>
            </a:r>
            <a:endParaRPr sz="1800" b="1">
              <a:solidFill>
                <a:srgbClr val="004236"/>
              </a:solidFill>
              <a:latin typeface="Calibri"/>
              <a:ea typeface="Calibri"/>
              <a:cs typeface="Calibri"/>
              <a:sym typeface="Calibri"/>
            </a:endParaRPr>
          </a:p>
        </p:txBody>
      </p:sp>
      <p:sp>
        <p:nvSpPr>
          <p:cNvPr id="204" name="Google Shape;204;p13"/>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205" name="Google Shape;205;p13"/>
          <p:cNvSpPr txBox="1"/>
          <p:nvPr/>
        </p:nvSpPr>
        <p:spPr>
          <a:xfrm>
            <a:off x="160366" y="236985"/>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c. Ý NGHĨA QUYỀN BÌNH ĐẲNG GIỮA CÁC DÂN TỘC</a:t>
            </a:r>
            <a:endParaRPr sz="1600">
              <a:solidFill>
                <a:srgbClr val="00423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Effect transition="in" filter="fade">
                                      <p:cBhvr>
                                        <p:cTn id="11" dur="500"/>
                                        <p:tgtEl>
                                          <p:spTgt spid="194"/>
                                        </p:tgtEl>
                                      </p:cBhvr>
                                    </p:animEffect>
                                  </p:childTnLst>
                                </p:cTn>
                              </p:par>
                              <p:par>
                                <p:cTn id="12" presetID="10" presetClass="entr" presetSubtype="0" fill="hold" nodeType="withEffect">
                                  <p:stCondLst>
                                    <p:cond delay="0"/>
                                  </p:stCondLst>
                                  <p:childTnLst>
                                    <p:set>
                                      <p:cBhvr>
                                        <p:cTn id="13" dur="1" fill="hold">
                                          <p:stCondLst>
                                            <p:cond delay="0"/>
                                          </p:stCondLst>
                                        </p:cTn>
                                        <p:tgtEl>
                                          <p:spTgt spid="198"/>
                                        </p:tgtEl>
                                        <p:attrNameLst>
                                          <p:attrName>style.visibility</p:attrName>
                                        </p:attrNameLst>
                                      </p:cBhvr>
                                      <p:to>
                                        <p:strVal val="visible"/>
                                      </p:to>
                                    </p:set>
                                    <p:animEffect transition="in" filter="fade">
                                      <p:cBhvr>
                                        <p:cTn id="14" dur="500"/>
                                        <p:tgtEl>
                                          <p:spTgt spid="198"/>
                                        </p:tgtEl>
                                      </p:cBhvr>
                                    </p:animEffect>
                                  </p:childTnLst>
                                </p:cTn>
                              </p:par>
                              <p:par>
                                <p:cTn id="15" presetID="10" presetClass="entr" presetSubtype="0" fill="hold" nodeType="with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 calcmode="lin" valueType="num">
                                      <p:cBhvr additive="base">
                                        <p:cTn id="21" dur="500"/>
                                        <p:tgtEl>
                                          <p:spTgt spid="195"/>
                                        </p:tgtEl>
                                        <p:attrNameLst>
                                          <p:attrName>ppt_w</p:attrName>
                                        </p:attrNameLst>
                                      </p:cBhvr>
                                      <p:tavLst>
                                        <p:tav tm="0">
                                          <p:val>
                                            <p:strVal val="0"/>
                                          </p:val>
                                        </p:tav>
                                        <p:tav tm="100000">
                                          <p:val>
                                            <p:strVal val="#ppt_w"/>
                                          </p:val>
                                        </p:tav>
                                      </p:tavLst>
                                    </p:anim>
                                    <p:anim calcmode="lin" valueType="num">
                                      <p:cBhvr additive="base">
                                        <p:cTn id="22" dur="500"/>
                                        <p:tgtEl>
                                          <p:spTgt spid="195"/>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400"/>
                                  </p:stCondLst>
                                  <p:childTnLst>
                                    <p:set>
                                      <p:cBhvr>
                                        <p:cTn id="24" dur="1" fill="hold">
                                          <p:stCondLst>
                                            <p:cond delay="0"/>
                                          </p:stCondLst>
                                        </p:cTn>
                                        <p:tgtEl>
                                          <p:spTgt spid="197"/>
                                        </p:tgtEl>
                                        <p:attrNameLst>
                                          <p:attrName>style.visibility</p:attrName>
                                        </p:attrNameLst>
                                      </p:cBhvr>
                                      <p:to>
                                        <p:strVal val="visible"/>
                                      </p:to>
                                    </p:set>
                                    <p:anim calcmode="lin" valueType="num">
                                      <p:cBhvr additive="base">
                                        <p:cTn id="25" dur="500"/>
                                        <p:tgtEl>
                                          <p:spTgt spid="197"/>
                                        </p:tgtEl>
                                        <p:attrNameLst>
                                          <p:attrName>ppt_w</p:attrName>
                                        </p:attrNameLst>
                                      </p:cBhvr>
                                      <p:tavLst>
                                        <p:tav tm="0">
                                          <p:val>
                                            <p:strVal val="0"/>
                                          </p:val>
                                        </p:tav>
                                        <p:tav tm="100000">
                                          <p:val>
                                            <p:strVal val="#ppt_w"/>
                                          </p:val>
                                        </p:tav>
                                      </p:tavLst>
                                    </p:anim>
                                    <p:anim calcmode="lin" valueType="num">
                                      <p:cBhvr additive="base">
                                        <p:cTn id="26" dur="500"/>
                                        <p:tgtEl>
                                          <p:spTgt spid="197"/>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400"/>
                                  </p:stCondLst>
                                  <p:childTnLst>
                                    <p:set>
                                      <p:cBhvr>
                                        <p:cTn id="28" dur="1" fill="hold">
                                          <p:stCondLst>
                                            <p:cond delay="0"/>
                                          </p:stCondLst>
                                        </p:cTn>
                                        <p:tgtEl>
                                          <p:spTgt spid="196"/>
                                        </p:tgtEl>
                                        <p:attrNameLst>
                                          <p:attrName>style.visibility</p:attrName>
                                        </p:attrNameLst>
                                      </p:cBhvr>
                                      <p:to>
                                        <p:strVal val="visible"/>
                                      </p:to>
                                    </p:set>
                                    <p:anim calcmode="lin" valueType="num">
                                      <p:cBhvr additive="base">
                                        <p:cTn id="29" dur="500"/>
                                        <p:tgtEl>
                                          <p:spTgt spid="196"/>
                                        </p:tgtEl>
                                        <p:attrNameLst>
                                          <p:attrName>ppt_w</p:attrName>
                                        </p:attrNameLst>
                                      </p:cBhvr>
                                      <p:tavLst>
                                        <p:tav tm="0">
                                          <p:val>
                                            <p:strVal val="0"/>
                                          </p:val>
                                        </p:tav>
                                        <p:tav tm="100000">
                                          <p:val>
                                            <p:strVal val="#ppt_w"/>
                                          </p:val>
                                        </p:tav>
                                      </p:tavLst>
                                    </p:anim>
                                    <p:anim calcmode="lin" valueType="num">
                                      <p:cBhvr additive="base">
                                        <p:cTn id="30" dur="500"/>
                                        <p:tgtEl>
                                          <p:spTgt spid="196"/>
                                        </p:tgtEl>
                                        <p:attrNameLst>
                                          <p:attrName>ppt_h</p:attrName>
                                        </p:attrNameLst>
                                      </p:cBhvr>
                                      <p:tavLst>
                                        <p:tav tm="0">
                                          <p:val>
                                            <p:strVal val="0"/>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201"/>
                                        </p:tgtEl>
                                        <p:attrNameLst>
                                          <p:attrName>style.visibility</p:attrName>
                                        </p:attrNameLst>
                                      </p:cBhvr>
                                      <p:to>
                                        <p:strVal val="visible"/>
                                      </p:to>
                                    </p:set>
                                    <p:animEffect transition="in" filter="fade">
                                      <p:cBhvr>
                                        <p:cTn id="33" dur="500"/>
                                        <p:tgtEl>
                                          <p:spTgt spid="201"/>
                                        </p:tgtEl>
                                      </p:cBhvr>
                                    </p:animEffect>
                                  </p:childTnLst>
                                </p:cTn>
                              </p:par>
                              <p:par>
                                <p:cTn id="34" presetID="10" presetClass="entr" presetSubtype="0" fill="hold" nodeType="withEffect">
                                  <p:stCondLst>
                                    <p:cond delay="0"/>
                                  </p:stCondLst>
                                  <p:childTnLst>
                                    <p:set>
                                      <p:cBhvr>
                                        <p:cTn id="35" dur="1" fill="hold">
                                          <p:stCondLst>
                                            <p:cond delay="0"/>
                                          </p:stCondLst>
                                        </p:cTn>
                                        <p:tgtEl>
                                          <p:spTgt spid="202"/>
                                        </p:tgtEl>
                                        <p:attrNameLst>
                                          <p:attrName>style.visibility</p:attrName>
                                        </p:attrNameLst>
                                      </p:cBhvr>
                                      <p:to>
                                        <p:strVal val="visible"/>
                                      </p:to>
                                    </p:set>
                                    <p:animEffect transition="in" filter="fade">
                                      <p:cBhvr>
                                        <p:cTn id="36" dur="500"/>
                                        <p:tgtEl>
                                          <p:spTgt spid="202"/>
                                        </p:tgtEl>
                                      </p:cBhvr>
                                    </p:animEffect>
                                  </p:childTnLst>
                                </p:cTn>
                              </p:par>
                              <p:par>
                                <p:cTn id="37" presetID="10" presetClass="entr" presetSubtype="0" fill="hold" nodeType="withEffect">
                                  <p:stCondLst>
                                    <p:cond delay="0"/>
                                  </p:stCondLst>
                                  <p:childTnLst>
                                    <p:set>
                                      <p:cBhvr>
                                        <p:cTn id="38" dur="1" fill="hold">
                                          <p:stCondLst>
                                            <p:cond delay="0"/>
                                          </p:stCondLst>
                                        </p:cTn>
                                        <p:tgtEl>
                                          <p:spTgt spid="203"/>
                                        </p:tgtEl>
                                        <p:attrNameLst>
                                          <p:attrName>style.visibility</p:attrName>
                                        </p:attrNameLst>
                                      </p:cBhvr>
                                      <p:to>
                                        <p:strVal val="visible"/>
                                      </p:to>
                                    </p:set>
                                    <p:animEffect transition="in" filter="fade">
                                      <p:cBhvr>
                                        <p:cTn id="39"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4"/>
          <p:cNvPicPr preferRelativeResize="0"/>
          <p:nvPr/>
        </p:nvPicPr>
        <p:blipFill rotWithShape="1">
          <a:blip r:embed="rId3">
            <a:alphaModFix/>
          </a:blip>
          <a:srcRect/>
          <a:stretch/>
        </p:blipFill>
        <p:spPr>
          <a:xfrm>
            <a:off x="3444" y="0"/>
            <a:ext cx="9138700" cy="5145088"/>
          </a:xfrm>
          <a:prstGeom prst="rect">
            <a:avLst/>
          </a:prstGeom>
          <a:noFill/>
          <a:ln>
            <a:noFill/>
          </a:ln>
        </p:spPr>
      </p:pic>
      <p:sp>
        <p:nvSpPr>
          <p:cNvPr id="212" name="Google Shape;212;p14"/>
          <p:cNvSpPr txBox="1"/>
          <p:nvPr/>
        </p:nvSpPr>
        <p:spPr>
          <a:xfrm>
            <a:off x="1476450" y="2544342"/>
            <a:ext cx="6192688" cy="498598"/>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595959"/>
              </a:buClr>
              <a:buSzPts val="3600"/>
              <a:buFont typeface="Calibri"/>
              <a:buNone/>
            </a:pPr>
            <a:r>
              <a:rPr lang="en-US" sz="3600">
                <a:solidFill>
                  <a:srgbClr val="595959"/>
                </a:solidFill>
                <a:latin typeface="Calibri"/>
                <a:ea typeface="Calibri"/>
                <a:cs typeface="Calibri"/>
                <a:sym typeface="Calibri"/>
              </a:rPr>
              <a:t>BÌNH ĐẲNG GIỮA CÁC TÔN GIÁO</a:t>
            </a:r>
            <a:endParaRPr sz="3600">
              <a:solidFill>
                <a:srgbClr val="595959"/>
              </a:solidFill>
              <a:latin typeface="Calibri"/>
              <a:ea typeface="Calibri"/>
              <a:cs typeface="Calibri"/>
              <a:sym typeface="Calibri"/>
            </a:endParaRPr>
          </a:p>
        </p:txBody>
      </p:sp>
      <p:sp>
        <p:nvSpPr>
          <p:cNvPr id="213" name="Google Shape;213;p14"/>
          <p:cNvSpPr/>
          <p:nvPr/>
        </p:nvSpPr>
        <p:spPr>
          <a:xfrm>
            <a:off x="4085931" y="1348408"/>
            <a:ext cx="1080120" cy="10801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02</a:t>
            </a:r>
            <a:endParaRPr sz="44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500"/>
                                        <p:tgtEl>
                                          <p:spTgt spid="21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 calcmode="lin" valueType="num">
                                      <p:cBhvr additive="base">
                                        <p:cTn id="17" dur="500"/>
                                        <p:tgtEl>
                                          <p:spTgt spid="21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p:nvPr/>
        </p:nvSpPr>
        <p:spPr>
          <a:xfrm>
            <a:off x="160366" y="231951"/>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KHÁI NIỆM QUYỀN BÌNH ĐẲNG GIỮA CÁC TÔN GIÁO</a:t>
            </a:r>
            <a:endParaRPr sz="1600">
              <a:solidFill>
                <a:srgbClr val="004236"/>
              </a:solidFill>
              <a:latin typeface="Arial"/>
              <a:ea typeface="Arial"/>
              <a:cs typeface="Arial"/>
              <a:sym typeface="Arial"/>
            </a:endParaRPr>
          </a:p>
        </p:txBody>
      </p:sp>
      <p:sp>
        <p:nvSpPr>
          <p:cNvPr id="219" name="Google Shape;219;p15"/>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pic>
        <p:nvPicPr>
          <p:cNvPr id="220" name="Google Shape;220;p15"/>
          <p:cNvPicPr preferRelativeResize="0"/>
          <p:nvPr/>
        </p:nvPicPr>
        <p:blipFill rotWithShape="1">
          <a:blip r:embed="rId3">
            <a:alphaModFix/>
          </a:blip>
          <a:srcRect/>
          <a:stretch/>
        </p:blipFill>
        <p:spPr>
          <a:xfrm>
            <a:off x="544403" y="772344"/>
            <a:ext cx="2466975" cy="1847850"/>
          </a:xfrm>
          <a:prstGeom prst="rect">
            <a:avLst/>
          </a:prstGeom>
          <a:noFill/>
          <a:ln>
            <a:noFill/>
          </a:ln>
        </p:spPr>
      </p:pic>
      <p:pic>
        <p:nvPicPr>
          <p:cNvPr id="221" name="Google Shape;221;p15"/>
          <p:cNvPicPr preferRelativeResize="0"/>
          <p:nvPr/>
        </p:nvPicPr>
        <p:blipFill rotWithShape="1">
          <a:blip r:embed="rId4">
            <a:alphaModFix/>
          </a:blip>
          <a:srcRect/>
          <a:stretch/>
        </p:blipFill>
        <p:spPr>
          <a:xfrm>
            <a:off x="551399" y="2839553"/>
            <a:ext cx="2509227" cy="1814322"/>
          </a:xfrm>
          <a:prstGeom prst="rect">
            <a:avLst/>
          </a:prstGeom>
          <a:noFill/>
          <a:ln>
            <a:noFill/>
          </a:ln>
        </p:spPr>
      </p:pic>
      <p:sp>
        <p:nvSpPr>
          <p:cNvPr id="222" name="Google Shape;222;p15"/>
          <p:cNvSpPr txBox="1"/>
          <p:nvPr/>
        </p:nvSpPr>
        <p:spPr>
          <a:xfrm>
            <a:off x="3492674" y="808228"/>
            <a:ext cx="4968552" cy="1754326"/>
          </a:xfrm>
          <a:prstGeom prst="rect">
            <a:avLst/>
          </a:prstGeom>
          <a:noFill/>
          <a:ln w="28575" cap="flat" cmpd="sng">
            <a:solidFill>
              <a:srgbClr val="004236"/>
            </a:solidFill>
            <a:prstDash val="dashDot"/>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rgbClr val="004236"/>
                </a:solidFill>
                <a:latin typeface="Calibri"/>
                <a:ea typeface="Calibri"/>
                <a:cs typeface="Calibri"/>
                <a:sym typeface="Calibri"/>
              </a:rPr>
              <a:t>- Tôn giáo là một hình thức tín ngưỡng có tổ chức, với nhưng quan niệm giáo lí thể hiện sự tín ngưỡng và những hình thức lễ nghi thể hiện sự sùng bái tín ngưỡng ấy.</a:t>
            </a:r>
            <a:endParaRPr/>
          </a:p>
          <a:p>
            <a:pPr marL="0" marR="0" lvl="0" indent="0" algn="just" rtl="0">
              <a:spcBef>
                <a:spcPts val="0"/>
              </a:spcBef>
              <a:spcAft>
                <a:spcPts val="0"/>
              </a:spcAft>
              <a:buNone/>
            </a:pPr>
            <a:r>
              <a:rPr lang="en-US" sz="1800">
                <a:solidFill>
                  <a:srgbClr val="004236"/>
                </a:solidFill>
                <a:latin typeface="Calibri"/>
                <a:ea typeface="Calibri"/>
                <a:cs typeface="Calibri"/>
                <a:sym typeface="Calibri"/>
              </a:rPr>
              <a:t>- Tín ngưỡng trở thành tôn giáo phải có giáo lí, giáo lễ, giáo luật, giáo đường và phải có giáo dân. </a:t>
            </a:r>
            <a:endParaRPr/>
          </a:p>
        </p:txBody>
      </p:sp>
      <p:sp>
        <p:nvSpPr>
          <p:cNvPr id="223" name="Google Shape;223;p15"/>
          <p:cNvSpPr/>
          <p:nvPr/>
        </p:nvSpPr>
        <p:spPr>
          <a:xfrm>
            <a:off x="3492674" y="3178200"/>
            <a:ext cx="4968552" cy="1137027"/>
          </a:xfrm>
          <a:prstGeom prst="roundRect">
            <a:avLst>
              <a:gd name="adj" fmla="val 16667"/>
            </a:avLst>
          </a:prstGeom>
          <a:solidFill>
            <a:srgbClr val="004236"/>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800">
                <a:solidFill>
                  <a:schemeClr val="lt1"/>
                </a:solidFill>
                <a:latin typeface="Calibri"/>
                <a:ea typeface="Calibri"/>
                <a:cs typeface="Calibri"/>
                <a:sym typeface="Calibri"/>
              </a:rPr>
              <a:t>Tôn giáo được hình thành, phát triển từ tín ngưỡng, tức tin vào một lực lượng siêu nhiên nào đó.</a:t>
            </a: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6"/>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229" name="Google Shape;229;p16"/>
          <p:cNvSpPr txBox="1"/>
          <p:nvPr/>
        </p:nvSpPr>
        <p:spPr>
          <a:xfrm>
            <a:off x="134725"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KHÁI NIỆM QUYỀN BÌNH ĐẲNG GIỮA CÁC TÔN GIÁO</a:t>
            </a:r>
            <a:endParaRPr sz="1600">
              <a:solidFill>
                <a:srgbClr val="004236"/>
              </a:solidFill>
              <a:latin typeface="Arial"/>
              <a:ea typeface="Arial"/>
              <a:cs typeface="Arial"/>
              <a:sym typeface="Arial"/>
            </a:endParaRPr>
          </a:p>
        </p:txBody>
      </p:sp>
      <p:pic>
        <p:nvPicPr>
          <p:cNvPr id="230" name="Google Shape;230;p16"/>
          <p:cNvPicPr preferRelativeResize="0"/>
          <p:nvPr/>
        </p:nvPicPr>
        <p:blipFill rotWithShape="1">
          <a:blip r:embed="rId3">
            <a:alphaModFix/>
          </a:blip>
          <a:srcRect/>
          <a:stretch/>
        </p:blipFill>
        <p:spPr>
          <a:xfrm>
            <a:off x="4932834" y="784417"/>
            <a:ext cx="3478938" cy="3454890"/>
          </a:xfrm>
          <a:prstGeom prst="rect">
            <a:avLst/>
          </a:prstGeom>
          <a:noFill/>
          <a:ln>
            <a:noFill/>
          </a:ln>
        </p:spPr>
      </p:pic>
      <p:sp>
        <p:nvSpPr>
          <p:cNvPr id="231" name="Google Shape;231;p16"/>
          <p:cNvSpPr txBox="1"/>
          <p:nvPr/>
        </p:nvSpPr>
        <p:spPr>
          <a:xfrm>
            <a:off x="612354" y="988368"/>
            <a:ext cx="3816424"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a:solidFill>
                  <a:schemeClr val="dk1"/>
                </a:solidFill>
                <a:latin typeface="Calibri"/>
                <a:ea typeface="Calibri"/>
                <a:cs typeface="Calibri"/>
                <a:sym typeface="Calibri"/>
              </a:rPr>
              <a:t>	Quyền bình đẳng giữa các tôn giáo: các tôn giáo ở Việt Nam đều có quyền hoạt động tôn giáo trong khuôn khổ của pháp luật, đều bình đẳng trước pháp luật, những nơi thờ tự tín ngưỡng, tôn giáo được pháp luật bảo hộ.</a:t>
            </a:r>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p:nvPr/>
        </p:nvSpPr>
        <p:spPr>
          <a:xfrm>
            <a:off x="972394" y="844352"/>
            <a:ext cx="3600400" cy="3672408"/>
          </a:xfrm>
          <a:prstGeom prst="rect">
            <a:avLst/>
          </a:prstGeom>
          <a:solidFill>
            <a:srgbClr val="DEEFF4"/>
          </a:solidFill>
          <a:ln w="38100"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004236"/>
                </a:solidFill>
                <a:latin typeface="Calibri"/>
                <a:ea typeface="Calibri"/>
                <a:cs typeface="Calibri"/>
                <a:sym typeface="Calibri"/>
              </a:rPr>
              <a:t>   ĐIỀU 24 – HP 2013</a:t>
            </a:r>
            <a:endParaRPr/>
          </a:p>
          <a:p>
            <a:pPr marL="0" marR="0" lvl="0" indent="0" algn="just" rtl="0">
              <a:spcBef>
                <a:spcPts val="0"/>
              </a:spcBef>
              <a:spcAft>
                <a:spcPts val="0"/>
              </a:spcAft>
              <a:buNone/>
            </a:pPr>
            <a:r>
              <a:rPr lang="en-US" sz="1600">
                <a:solidFill>
                  <a:srgbClr val="004236"/>
                </a:solidFill>
                <a:latin typeface="Calibri"/>
                <a:ea typeface="Calibri"/>
                <a:cs typeface="Calibri"/>
                <a:sym typeface="Calibri"/>
              </a:rPr>
              <a:t>1. Mọi người có quyền tự do tín ngưỡng, tôn giáo, theo hoặc không theo một tôn giáo nào. Các tôn giáo bình đẳng trước pháp luật.</a:t>
            </a:r>
            <a:endParaRPr/>
          </a:p>
          <a:p>
            <a:pPr marL="0" marR="0" lvl="0" indent="0" algn="just" rtl="0">
              <a:spcBef>
                <a:spcPts val="0"/>
              </a:spcBef>
              <a:spcAft>
                <a:spcPts val="0"/>
              </a:spcAft>
              <a:buNone/>
            </a:pPr>
            <a:r>
              <a:rPr lang="en-US" sz="1600">
                <a:solidFill>
                  <a:srgbClr val="004236"/>
                </a:solidFill>
                <a:latin typeface="Calibri"/>
                <a:ea typeface="Calibri"/>
                <a:cs typeface="Calibri"/>
                <a:sym typeface="Calibri"/>
              </a:rPr>
              <a:t>2. Nhà nước tôn trọng và bảo hộ quyền tự do tín ngưỡng, tôn giáo. </a:t>
            </a:r>
            <a:endParaRPr/>
          </a:p>
          <a:p>
            <a:pPr marL="0" marR="0" lvl="0" indent="0" algn="just" rtl="0">
              <a:spcBef>
                <a:spcPts val="0"/>
              </a:spcBef>
              <a:spcAft>
                <a:spcPts val="0"/>
              </a:spcAft>
              <a:buNone/>
            </a:pPr>
            <a:r>
              <a:rPr lang="en-US" sz="1600">
                <a:solidFill>
                  <a:srgbClr val="004236"/>
                </a:solidFill>
                <a:latin typeface="Calibri"/>
                <a:ea typeface="Calibri"/>
                <a:cs typeface="Calibri"/>
                <a:sym typeface="Calibri"/>
              </a:rPr>
              <a:t>3. Không ai được xâm phạm tự do tín ngưỡng, tôn giáo hoặc lợi dụng tín ngưỡng, tôn giáo để vi phạm pháp luật.</a:t>
            </a:r>
            <a:endParaRPr/>
          </a:p>
        </p:txBody>
      </p:sp>
      <p:pic>
        <p:nvPicPr>
          <p:cNvPr id="237" name="Google Shape;237;p17"/>
          <p:cNvPicPr preferRelativeResize="0"/>
          <p:nvPr/>
        </p:nvPicPr>
        <p:blipFill rotWithShape="1">
          <a:blip r:embed="rId3">
            <a:alphaModFix/>
          </a:blip>
          <a:srcRect l="27216" t="5113" r="27425" b="5113"/>
          <a:stretch/>
        </p:blipFill>
        <p:spPr>
          <a:xfrm>
            <a:off x="5004842" y="700336"/>
            <a:ext cx="3240360" cy="4104456"/>
          </a:xfrm>
          <a:prstGeom prst="rect">
            <a:avLst/>
          </a:prstGeom>
          <a:noFill/>
          <a:ln>
            <a:noFill/>
          </a:ln>
        </p:spPr>
      </p:pic>
      <p:sp>
        <p:nvSpPr>
          <p:cNvPr id="238" name="Google Shape;238;p17"/>
          <p:cNvSpPr txBox="1"/>
          <p:nvPr/>
        </p:nvSpPr>
        <p:spPr>
          <a:xfrm>
            <a:off x="160366" y="201921"/>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KHÁI NIỆM QUYỀN BÌNH ĐẲNG GIỮA CÁC TÔN GIÁO</a:t>
            </a:r>
            <a:endParaRPr sz="1600">
              <a:solidFill>
                <a:srgbClr val="004236"/>
              </a:solidFill>
              <a:latin typeface="Arial"/>
              <a:ea typeface="Arial"/>
              <a:cs typeface="Arial"/>
              <a:sym typeface="Arial"/>
            </a:endParaRPr>
          </a:p>
        </p:txBody>
      </p:sp>
      <p:sp>
        <p:nvSpPr>
          <p:cNvPr id="239" name="Google Shape;239;p17"/>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8"/>
          <p:cNvSpPr/>
          <p:nvPr/>
        </p:nvSpPr>
        <p:spPr>
          <a:xfrm>
            <a:off x="3053659" y="916360"/>
            <a:ext cx="3295031" cy="238199"/>
          </a:xfrm>
          <a:custGeom>
            <a:avLst/>
            <a:gdLst/>
            <a:ahLst/>
            <a:cxnLst/>
            <a:rect l="l" t="t" r="r" b="b"/>
            <a:pathLst>
              <a:path w="2347" h="336" extrusionOk="0">
                <a:moveTo>
                  <a:pt x="0" y="188"/>
                </a:moveTo>
                <a:lnTo>
                  <a:pt x="0" y="336"/>
                </a:lnTo>
                <a:lnTo>
                  <a:pt x="2347" y="336"/>
                </a:lnTo>
                <a:lnTo>
                  <a:pt x="2005" y="0"/>
                </a:lnTo>
                <a:lnTo>
                  <a:pt x="2005" y="189"/>
                </a:lnTo>
                <a:lnTo>
                  <a:pt x="0" y="188"/>
                </a:lnTo>
                <a:close/>
              </a:path>
            </a:pathLst>
          </a:custGeom>
          <a:solidFill>
            <a:schemeClr val="accent1"/>
          </a:solidFill>
          <a:ln>
            <a:noFill/>
          </a:ln>
        </p:spPr>
        <p:txBody>
          <a:bodyPr spcFirstLastPara="1" wrap="square" lIns="91450" tIns="45725" rIns="91450" bIns="45725" anchor="ctr" anchorCtr="0">
            <a:noAutofit/>
          </a:bodyPr>
          <a:lstStyle/>
          <a:p>
            <a:pPr marL="0" marR="0" lvl="0" indent="0" algn="l" rtl="0">
              <a:spcBef>
                <a:spcPts val="0"/>
              </a:spcBef>
              <a:spcAft>
                <a:spcPts val="0"/>
              </a:spcAft>
              <a:buNone/>
            </a:pPr>
            <a:endParaRPr sz="1000">
              <a:solidFill>
                <a:srgbClr val="0070C0"/>
              </a:solidFill>
              <a:latin typeface="Calibri"/>
              <a:ea typeface="Calibri"/>
              <a:cs typeface="Calibri"/>
              <a:sym typeface="Calibri"/>
            </a:endParaRPr>
          </a:p>
        </p:txBody>
      </p:sp>
      <p:sp>
        <p:nvSpPr>
          <p:cNvPr id="246" name="Google Shape;246;p18"/>
          <p:cNvSpPr txBox="1"/>
          <p:nvPr/>
        </p:nvSpPr>
        <p:spPr>
          <a:xfrm>
            <a:off x="468338" y="3652064"/>
            <a:ext cx="3845335" cy="1323457"/>
          </a:xfrm>
          <a:prstGeom prst="rect">
            <a:avLst/>
          </a:prstGeom>
          <a:solidFill>
            <a:srgbClr val="FADFE3"/>
          </a:solidFill>
          <a:ln w="38100" cap="flat" cmpd="sng">
            <a:solidFill>
              <a:srgbClr val="004236"/>
            </a:solidFill>
            <a:prstDash val="solid"/>
            <a:round/>
            <a:headEnd type="none" w="sm" len="sm"/>
            <a:tailEnd type="none" w="sm" len="sm"/>
          </a:ln>
        </p:spPr>
        <p:txBody>
          <a:bodyPr spcFirstLastPara="1" wrap="square" lIns="91450" tIns="45725" rIns="91450" bIns="45725" anchor="b" anchorCtr="0">
            <a:spAutoFit/>
          </a:bodyPr>
          <a:lstStyle/>
          <a:p>
            <a:pPr marL="0" marR="0" lvl="0" indent="0" algn="just" rtl="0">
              <a:spcBef>
                <a:spcPts val="0"/>
              </a:spcBef>
              <a:spcAft>
                <a:spcPts val="0"/>
              </a:spcAft>
              <a:buNone/>
            </a:pPr>
            <a:r>
              <a:rPr lang="en-US" sz="2000" b="1">
                <a:solidFill>
                  <a:srgbClr val="004236"/>
                </a:solidFill>
                <a:latin typeface="Calibri"/>
                <a:ea typeface="Calibri"/>
                <a:cs typeface="Calibri"/>
                <a:sym typeface="Calibri"/>
              </a:rPr>
              <a:t>CD thuộc các tôn giáo khác nhau, </a:t>
            </a:r>
            <a:endParaRPr/>
          </a:p>
          <a:p>
            <a:pPr marL="0" marR="0" lvl="0" indent="0" algn="just" rtl="0">
              <a:spcBef>
                <a:spcPts val="0"/>
              </a:spcBef>
              <a:spcAft>
                <a:spcPts val="0"/>
              </a:spcAft>
              <a:buNone/>
            </a:pPr>
            <a:r>
              <a:rPr lang="en-US" sz="2000" b="1">
                <a:solidFill>
                  <a:srgbClr val="004236"/>
                </a:solidFill>
                <a:latin typeface="Calibri"/>
                <a:ea typeface="Calibri"/>
                <a:cs typeface="Calibri"/>
                <a:sym typeface="Calibri"/>
              </a:rPr>
              <a:t>người có TG hoặc không có TG đều bình đẳng về quyền và nghĩa vụ CD, không phân biệt đối xử vì lí do TG.</a:t>
            </a:r>
            <a:endParaRPr sz="2000" b="1">
              <a:solidFill>
                <a:srgbClr val="004236"/>
              </a:solidFill>
              <a:latin typeface="Calibri"/>
              <a:ea typeface="Calibri"/>
              <a:cs typeface="Calibri"/>
              <a:sym typeface="Calibri"/>
            </a:endParaRPr>
          </a:p>
        </p:txBody>
      </p:sp>
      <p:sp>
        <p:nvSpPr>
          <p:cNvPr id="247" name="Google Shape;247;p18"/>
          <p:cNvSpPr txBox="1"/>
          <p:nvPr/>
        </p:nvSpPr>
        <p:spPr>
          <a:xfrm>
            <a:off x="2687348" y="1258413"/>
            <a:ext cx="4104456" cy="584794"/>
          </a:xfrm>
          <a:prstGeom prst="rect">
            <a:avLst/>
          </a:prstGeom>
          <a:no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1600" b="1">
                <a:solidFill>
                  <a:srgbClr val="004236"/>
                </a:solidFill>
                <a:latin typeface="Microsoft Yahei"/>
                <a:ea typeface="Microsoft Yahei"/>
                <a:cs typeface="Microsoft Yahei"/>
                <a:sym typeface="Microsoft Yahei"/>
              </a:rPr>
              <a:t>NỘI DUNG QUYỀN </a:t>
            </a:r>
            <a:endParaRPr/>
          </a:p>
          <a:p>
            <a:pPr marL="0" marR="0" lvl="0" indent="0" algn="ctr" rtl="0">
              <a:spcBef>
                <a:spcPts val="0"/>
              </a:spcBef>
              <a:spcAft>
                <a:spcPts val="0"/>
              </a:spcAft>
              <a:buNone/>
            </a:pPr>
            <a:r>
              <a:rPr lang="en-US" sz="1600" b="1">
                <a:solidFill>
                  <a:srgbClr val="004236"/>
                </a:solidFill>
                <a:latin typeface="Microsoft Yahei"/>
                <a:ea typeface="Microsoft Yahei"/>
                <a:cs typeface="Microsoft Yahei"/>
                <a:sym typeface="Microsoft Yahei"/>
              </a:rPr>
              <a:t>BÌNH ĐẲNG TÔN GIÁO</a:t>
            </a:r>
            <a:endParaRPr sz="1600" b="1">
              <a:solidFill>
                <a:srgbClr val="004236"/>
              </a:solidFill>
              <a:latin typeface="Microsoft Yahei"/>
              <a:ea typeface="Microsoft Yahei"/>
              <a:cs typeface="Microsoft Yahei"/>
              <a:sym typeface="Microsoft Yahei"/>
            </a:endParaRPr>
          </a:p>
        </p:txBody>
      </p:sp>
      <p:cxnSp>
        <p:nvCxnSpPr>
          <p:cNvPr id="248" name="Google Shape;248;p18"/>
          <p:cNvCxnSpPr/>
          <p:nvPr/>
        </p:nvCxnSpPr>
        <p:spPr>
          <a:xfrm>
            <a:off x="4541269" y="2076621"/>
            <a:ext cx="0" cy="1216003"/>
          </a:xfrm>
          <a:prstGeom prst="straightConnector1">
            <a:avLst/>
          </a:prstGeom>
          <a:noFill/>
          <a:ln w="28575" cap="flat" cmpd="sng">
            <a:solidFill>
              <a:srgbClr val="FFD05D"/>
            </a:solidFill>
            <a:prstDash val="dash"/>
            <a:miter lim="800000"/>
            <a:headEnd type="none" w="sm" len="sm"/>
            <a:tailEnd type="none" w="sm" len="sm"/>
          </a:ln>
        </p:spPr>
      </p:cxnSp>
      <p:sp>
        <p:nvSpPr>
          <p:cNvPr id="249" name="Google Shape;249;p18"/>
          <p:cNvSpPr/>
          <p:nvPr/>
        </p:nvSpPr>
        <p:spPr>
          <a:xfrm rot="10800000">
            <a:off x="3053660" y="1873781"/>
            <a:ext cx="3295031" cy="238199"/>
          </a:xfrm>
          <a:custGeom>
            <a:avLst/>
            <a:gdLst/>
            <a:ahLst/>
            <a:cxnLst/>
            <a:rect l="l" t="t" r="r" b="b"/>
            <a:pathLst>
              <a:path w="2347" h="336" extrusionOk="0">
                <a:moveTo>
                  <a:pt x="0" y="188"/>
                </a:moveTo>
                <a:lnTo>
                  <a:pt x="0" y="336"/>
                </a:lnTo>
                <a:lnTo>
                  <a:pt x="2347" y="336"/>
                </a:lnTo>
                <a:lnTo>
                  <a:pt x="2005" y="0"/>
                </a:lnTo>
                <a:lnTo>
                  <a:pt x="2005" y="189"/>
                </a:lnTo>
                <a:lnTo>
                  <a:pt x="0" y="188"/>
                </a:lnTo>
                <a:close/>
              </a:path>
            </a:pathLst>
          </a:custGeom>
          <a:solidFill>
            <a:schemeClr val="accent2"/>
          </a:solidFill>
          <a:ln>
            <a:noFill/>
          </a:ln>
        </p:spPr>
        <p:txBody>
          <a:bodyPr spcFirstLastPara="1" wrap="square" lIns="91450" tIns="45725" rIns="91450" bIns="45725" anchor="ctr" anchorCtr="0">
            <a:noAutofit/>
          </a:bodyPr>
          <a:lstStyle/>
          <a:p>
            <a:pPr marL="0" marR="0" lvl="0" indent="0" algn="l" rtl="0">
              <a:spcBef>
                <a:spcPts val="0"/>
              </a:spcBef>
              <a:spcAft>
                <a:spcPts val="0"/>
              </a:spcAft>
              <a:buNone/>
            </a:pPr>
            <a:endParaRPr sz="1000">
              <a:solidFill>
                <a:srgbClr val="0070C0"/>
              </a:solidFill>
              <a:latin typeface="Calibri"/>
              <a:ea typeface="Calibri"/>
              <a:cs typeface="Calibri"/>
              <a:sym typeface="Calibri"/>
            </a:endParaRPr>
          </a:p>
        </p:txBody>
      </p:sp>
      <p:sp>
        <p:nvSpPr>
          <p:cNvPr id="250" name="Google Shape;250;p18"/>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251" name="Google Shape;251;p18"/>
          <p:cNvSpPr/>
          <p:nvPr/>
        </p:nvSpPr>
        <p:spPr>
          <a:xfrm>
            <a:off x="468338" y="792448"/>
            <a:ext cx="2459686" cy="247654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1800">
                <a:solidFill>
                  <a:srgbClr val="004236"/>
                </a:solidFill>
                <a:latin typeface="Calibri"/>
                <a:ea typeface="Calibri"/>
                <a:cs typeface="Calibri"/>
                <a:sym typeface="Calibri"/>
              </a:rPr>
              <a:t>- Các tôn giáo được nhà nước công nhận đều bình đẳng trước PL, có quyền hoạt động tôn giáo theo quy định của PL.</a:t>
            </a:r>
            <a:endParaRPr/>
          </a:p>
        </p:txBody>
      </p:sp>
      <p:sp>
        <p:nvSpPr>
          <p:cNvPr id="252" name="Google Shape;252;p18"/>
          <p:cNvSpPr/>
          <p:nvPr/>
        </p:nvSpPr>
        <p:spPr>
          <a:xfrm>
            <a:off x="6528437" y="792447"/>
            <a:ext cx="2459684" cy="2476547"/>
          </a:xfrm>
          <a:prstGeom prst="roundRect">
            <a:avLst>
              <a:gd name="adj" fmla="val 16667"/>
            </a:avLst>
          </a:prstGeom>
          <a:solidFill>
            <a:srgbClr val="E08095"/>
          </a:solidFill>
          <a:ln>
            <a:noFill/>
          </a:ln>
        </p:spPr>
        <p:txBody>
          <a:bodyPr spcFirstLastPara="1" wrap="square" lIns="91425" tIns="45700" rIns="91425" bIns="45700" anchor="ctr" anchorCtr="0">
            <a:noAutofit/>
          </a:bodyPr>
          <a:lstStyle/>
          <a:p>
            <a:pPr marL="9525" marR="0" lvl="0" indent="0" algn="just" rtl="0">
              <a:spcBef>
                <a:spcPts val="0"/>
              </a:spcBef>
              <a:spcAft>
                <a:spcPts val="0"/>
              </a:spcAft>
              <a:buNone/>
            </a:pPr>
            <a:r>
              <a:rPr lang="en-US" sz="1800">
                <a:solidFill>
                  <a:srgbClr val="004236"/>
                </a:solidFill>
                <a:latin typeface="Calibri"/>
                <a:ea typeface="Calibri"/>
                <a:cs typeface="Calibri"/>
                <a:sym typeface="Calibri"/>
              </a:rPr>
              <a:t>- Hoạt động tín ngưỡng tôn giáo theo quy định của PL được Nhà nước bảo đảm, các cơ sở tôn giáo hợp pháp được PL bảo hộ.</a:t>
            </a:r>
            <a:endParaRPr/>
          </a:p>
        </p:txBody>
      </p:sp>
      <p:sp>
        <p:nvSpPr>
          <p:cNvPr id="253" name="Google Shape;253;p18"/>
          <p:cNvSpPr txBox="1"/>
          <p:nvPr/>
        </p:nvSpPr>
        <p:spPr>
          <a:xfrm>
            <a:off x="160366" y="217816"/>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NỘI DUNG QUYỀN BÌNH ĐẲNG GIỮA CÁC TÔN GIÁO</a:t>
            </a:r>
            <a:endParaRPr sz="1600">
              <a:solidFill>
                <a:srgbClr val="004236"/>
              </a:solidFill>
              <a:latin typeface="Arial"/>
              <a:ea typeface="Arial"/>
              <a:cs typeface="Arial"/>
              <a:sym typeface="Arial"/>
            </a:endParaRPr>
          </a:p>
        </p:txBody>
      </p:sp>
      <p:sp>
        <p:nvSpPr>
          <p:cNvPr id="254" name="Google Shape;254;p18"/>
          <p:cNvSpPr txBox="1"/>
          <p:nvPr/>
        </p:nvSpPr>
        <p:spPr>
          <a:xfrm>
            <a:off x="4749015" y="3652063"/>
            <a:ext cx="4095099" cy="1323457"/>
          </a:xfrm>
          <a:prstGeom prst="rect">
            <a:avLst/>
          </a:prstGeom>
          <a:solidFill>
            <a:srgbClr val="FADFE3"/>
          </a:solidFill>
          <a:ln w="38100" cap="flat" cmpd="sng">
            <a:solidFill>
              <a:srgbClr val="004236"/>
            </a:solidFill>
            <a:prstDash val="solid"/>
            <a:round/>
            <a:headEnd type="none" w="sm" len="sm"/>
            <a:tailEnd type="none" w="sm" len="sm"/>
          </a:ln>
        </p:spPr>
        <p:txBody>
          <a:bodyPr spcFirstLastPara="1" wrap="square" lIns="91450" tIns="45725" rIns="91450" bIns="45725" anchor="b" anchorCtr="0">
            <a:spAutoFit/>
          </a:bodyPr>
          <a:lstStyle/>
          <a:p>
            <a:pPr marL="0" marR="0" lvl="0" indent="0" algn="just" rtl="0">
              <a:spcBef>
                <a:spcPts val="0"/>
              </a:spcBef>
              <a:spcAft>
                <a:spcPts val="0"/>
              </a:spcAft>
              <a:buNone/>
            </a:pPr>
            <a:r>
              <a:rPr lang="en-US" sz="2000" b="1">
                <a:solidFill>
                  <a:srgbClr val="004236"/>
                </a:solidFill>
                <a:latin typeface="Calibri"/>
                <a:ea typeface="Calibri"/>
                <a:cs typeface="Calibri"/>
                <a:sym typeface="Calibri"/>
              </a:rPr>
              <a:t>Các tôn giáo ở VN dù lớn hay nhỏ đều được NN đối xử bình đẳng như nhau và được tự do hoạt động trong khuôn khổ quy định của PL.</a:t>
            </a:r>
            <a:endParaRPr sz="2000" b="1">
              <a:solidFill>
                <a:srgbClr val="004236"/>
              </a:solidFill>
              <a:latin typeface="Calibri"/>
              <a:ea typeface="Calibri"/>
              <a:cs typeface="Calibri"/>
              <a:sym typeface="Calibri"/>
            </a:endParaRPr>
          </a:p>
        </p:txBody>
      </p:sp>
      <p:sp>
        <p:nvSpPr>
          <p:cNvPr id="255" name="Google Shape;255;p18"/>
          <p:cNvSpPr/>
          <p:nvPr/>
        </p:nvSpPr>
        <p:spPr>
          <a:xfrm>
            <a:off x="3663044" y="3090359"/>
            <a:ext cx="1880606" cy="429950"/>
          </a:xfrm>
          <a:prstGeom prst="roundRect">
            <a:avLst>
              <a:gd name="adj" fmla="val 34483"/>
            </a:avLst>
          </a:prstGeom>
          <a:solidFill>
            <a:srgbClr val="B48100"/>
          </a:solidFill>
          <a:ln>
            <a:noFill/>
          </a:ln>
        </p:spPr>
        <p:txBody>
          <a:bodyPr spcFirstLastPara="1" wrap="square" lIns="91450" tIns="45725" rIns="91450" bIns="45725" anchor="ctr" anchorCtr="0">
            <a:noAutofit/>
          </a:bodyPr>
          <a:lstStyle/>
          <a:p>
            <a:pPr marL="0" marR="0" lvl="0" indent="0" algn="ctr" rtl="0">
              <a:spcBef>
                <a:spcPts val="0"/>
              </a:spcBef>
              <a:spcAft>
                <a:spcPts val="0"/>
              </a:spcAft>
              <a:buNone/>
            </a:pPr>
            <a:r>
              <a:rPr lang="en-US" sz="1600">
                <a:solidFill>
                  <a:schemeClr val="lt1"/>
                </a:solidFill>
                <a:latin typeface="Microsoft Yahei"/>
                <a:ea typeface="Microsoft Yahei"/>
                <a:cs typeface="Microsoft Yahei"/>
                <a:sym typeface="Microsoft Yahei"/>
              </a:rPr>
              <a:t>NỘI DUNG</a:t>
            </a:r>
            <a:endParaRPr sz="1600">
              <a:solidFill>
                <a:schemeClr val="lt1"/>
              </a:solidFill>
              <a:latin typeface="Microsoft Yahei"/>
              <a:ea typeface="Microsoft Yahei"/>
              <a:cs typeface="Microsoft Yahei"/>
              <a:sym typeface="Microsoft Yahe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Effect transition="in" filter="fade">
                                      <p:cBhvr>
                                        <p:cTn id="7" dur="500"/>
                                        <p:tgtEl>
                                          <p:spTgt spid="245"/>
                                        </p:tgtEl>
                                      </p:cBhvr>
                                    </p:animEffect>
                                  </p:childTnLst>
                                </p:cTn>
                              </p:par>
                              <p:par>
                                <p:cTn id="8" presetID="10" presetClass="entr" presetSubtype="0" fill="hold" nodeType="withEffect">
                                  <p:stCondLst>
                                    <p:cond delay="0"/>
                                  </p:stCondLst>
                                  <p:childTnLst>
                                    <p:set>
                                      <p:cBhvr>
                                        <p:cTn id="9" dur="1" fill="hold">
                                          <p:stCondLst>
                                            <p:cond delay="0"/>
                                          </p:stCondLst>
                                        </p:cTn>
                                        <p:tgtEl>
                                          <p:spTgt spid="249"/>
                                        </p:tgtEl>
                                        <p:attrNameLst>
                                          <p:attrName>style.visibility</p:attrName>
                                        </p:attrNameLst>
                                      </p:cBhvr>
                                      <p:to>
                                        <p:strVal val="visible"/>
                                      </p:to>
                                    </p:set>
                                    <p:animEffect transition="in" filter="fade">
                                      <p:cBhvr>
                                        <p:cTn id="10" dur="500"/>
                                        <p:tgtEl>
                                          <p:spTgt spid="24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47"/>
                                        </p:tgtEl>
                                        <p:attrNameLst>
                                          <p:attrName>style.visibility</p:attrName>
                                        </p:attrNameLst>
                                      </p:cBhvr>
                                      <p:to>
                                        <p:strVal val="visible"/>
                                      </p:to>
                                    </p:set>
                                    <p:animEffect transition="in" filter="fade">
                                      <p:cBhvr>
                                        <p:cTn id="14" dur="500"/>
                                        <p:tgtEl>
                                          <p:spTgt spid="247"/>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8"/>
                                        </p:tgtEl>
                                        <p:attrNameLst>
                                          <p:attrName>style.visibility</p:attrName>
                                        </p:attrNameLst>
                                      </p:cBhvr>
                                      <p:to>
                                        <p:strVal val="visible"/>
                                      </p:to>
                                    </p:set>
                                    <p:animEffect transition="in" filter="fade">
                                      <p:cBhvr>
                                        <p:cTn id="18" dur="500"/>
                                        <p:tgtEl>
                                          <p:spTgt spid="248"/>
                                        </p:tgtEl>
                                      </p:cBhvr>
                                    </p:animEffect>
                                  </p:childTnLst>
                                </p:cTn>
                              </p:par>
                              <p:par>
                                <p:cTn id="19" presetID="10" presetClass="entr" presetSubtype="0" fill="hold" nodeType="withEffect">
                                  <p:stCondLst>
                                    <p:cond delay="0"/>
                                  </p:stCondLst>
                                  <p:childTnLst>
                                    <p:set>
                                      <p:cBhvr>
                                        <p:cTn id="20" dur="1" fill="hold">
                                          <p:stCondLst>
                                            <p:cond delay="0"/>
                                          </p:stCondLst>
                                        </p:cTn>
                                        <p:tgtEl>
                                          <p:spTgt spid="246"/>
                                        </p:tgtEl>
                                        <p:attrNameLst>
                                          <p:attrName>style.visibility</p:attrName>
                                        </p:attrNameLst>
                                      </p:cBhvr>
                                      <p:to>
                                        <p:strVal val="visible"/>
                                      </p:to>
                                    </p:set>
                                    <p:animEffect transition="in" filter="fade">
                                      <p:cBhvr>
                                        <p:cTn id="21" dur="500"/>
                                        <p:tgtEl>
                                          <p:spTgt spid="246"/>
                                        </p:tgtEl>
                                      </p:cBhvr>
                                    </p:animEffect>
                                  </p:childTnLst>
                                </p:cTn>
                              </p:par>
                              <p:par>
                                <p:cTn id="22" presetID="10" presetClass="entr" presetSubtype="0" fill="hold" nodeType="withEffect">
                                  <p:stCondLst>
                                    <p:cond delay="0"/>
                                  </p:stCondLst>
                                  <p:childTnLst>
                                    <p:set>
                                      <p:cBhvr>
                                        <p:cTn id="23" dur="1" fill="hold">
                                          <p:stCondLst>
                                            <p:cond delay="0"/>
                                          </p:stCondLst>
                                        </p:cTn>
                                        <p:tgtEl>
                                          <p:spTgt spid="254"/>
                                        </p:tgtEl>
                                        <p:attrNameLst>
                                          <p:attrName>style.visibility</p:attrName>
                                        </p:attrNameLst>
                                      </p:cBhvr>
                                      <p:to>
                                        <p:strVal val="visible"/>
                                      </p:to>
                                    </p:set>
                                    <p:animEffect transition="in" filter="fade">
                                      <p:cBhvr>
                                        <p:cTn id="24" dur="500"/>
                                        <p:tgtEl>
                                          <p:spTgt spid="254"/>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55"/>
                                        </p:tgtEl>
                                        <p:attrNameLst>
                                          <p:attrName>style.visibility</p:attrName>
                                        </p:attrNameLst>
                                      </p:cBhvr>
                                      <p:to>
                                        <p:strVal val="visible"/>
                                      </p:to>
                                    </p:set>
                                    <p:animEffect transition="in" filter="fade">
                                      <p:cBhvr>
                                        <p:cTn id="28"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pic>
        <p:nvPicPr>
          <p:cNvPr id="49" name="Google Shape;49;p1"/>
          <p:cNvPicPr preferRelativeResize="0"/>
          <p:nvPr/>
        </p:nvPicPr>
        <p:blipFill rotWithShape="1">
          <a:blip r:embed="rId3">
            <a:alphaModFix/>
          </a:blip>
          <a:srcRect/>
          <a:stretch/>
        </p:blipFill>
        <p:spPr>
          <a:xfrm>
            <a:off x="0" y="7494"/>
            <a:ext cx="9138700" cy="5145088"/>
          </a:xfrm>
          <a:prstGeom prst="rect">
            <a:avLst/>
          </a:prstGeom>
          <a:noFill/>
          <a:ln>
            <a:noFill/>
          </a:ln>
        </p:spPr>
      </p:pic>
      <p:sp>
        <p:nvSpPr>
          <p:cNvPr id="50" name="Google Shape;50;p1"/>
          <p:cNvSpPr/>
          <p:nvPr/>
        </p:nvSpPr>
        <p:spPr>
          <a:xfrm>
            <a:off x="598089" y="1051975"/>
            <a:ext cx="7942521" cy="2585333"/>
          </a:xfrm>
          <a:prstGeom prst="rect">
            <a:avLst/>
          </a:prstGeom>
          <a:noFill/>
          <a:ln>
            <a:noFill/>
          </a:ln>
        </p:spPr>
        <p:txBody>
          <a:bodyPr spcFirstLastPara="1" wrap="square" lIns="91450" tIns="45725" rIns="91450" bIns="45725" anchor="t" anchorCtr="0">
            <a:spAutoFit/>
          </a:bodyPr>
          <a:lstStyle/>
          <a:p>
            <a:pPr marL="0" marR="0" lvl="0" indent="0" algn="ctr" rtl="0">
              <a:spcBef>
                <a:spcPts val="0"/>
              </a:spcBef>
              <a:spcAft>
                <a:spcPts val="0"/>
              </a:spcAft>
              <a:buNone/>
            </a:pPr>
            <a:r>
              <a:rPr lang="en-US" sz="5400" b="1" i="0" u="none" strike="noStrike" cap="none">
                <a:solidFill>
                  <a:srgbClr val="3F3F3F"/>
                </a:solidFill>
                <a:latin typeface="Calibri"/>
                <a:ea typeface="Calibri"/>
                <a:cs typeface="Calibri"/>
                <a:sym typeface="Calibri"/>
              </a:rPr>
              <a:t>QUYỀN BÌNH </a:t>
            </a:r>
            <a:endParaRPr sz="5400"/>
          </a:p>
          <a:p>
            <a:pPr marL="0" marR="0" lvl="0" indent="0" algn="ctr" rtl="0">
              <a:spcBef>
                <a:spcPts val="0"/>
              </a:spcBef>
              <a:spcAft>
                <a:spcPts val="0"/>
              </a:spcAft>
              <a:buNone/>
            </a:pPr>
            <a:r>
              <a:rPr lang="en-US" sz="5400" b="1" i="0" u="none" strike="noStrike" cap="none">
                <a:solidFill>
                  <a:srgbClr val="3F3F3F"/>
                </a:solidFill>
                <a:latin typeface="Calibri"/>
                <a:ea typeface="Calibri"/>
                <a:cs typeface="Calibri"/>
                <a:sym typeface="Calibri"/>
              </a:rPr>
              <a:t>ĐẲNG GIỮA CÁC </a:t>
            </a:r>
            <a:endParaRPr sz="5400"/>
          </a:p>
          <a:p>
            <a:pPr marL="0" marR="0" lvl="0" indent="0" algn="ctr" rtl="0">
              <a:spcBef>
                <a:spcPts val="0"/>
              </a:spcBef>
              <a:spcAft>
                <a:spcPts val="0"/>
              </a:spcAft>
              <a:buNone/>
            </a:pPr>
            <a:r>
              <a:rPr lang="en-US" sz="5400" b="1" i="0" u="none" strike="noStrike" cap="none">
                <a:solidFill>
                  <a:srgbClr val="3F3F3F"/>
                </a:solidFill>
                <a:latin typeface="Calibri"/>
                <a:ea typeface="Calibri"/>
                <a:cs typeface="Calibri"/>
                <a:sym typeface="Calibri"/>
              </a:rPr>
              <a:t>DÂN TỘC, TÔN GIÁO</a:t>
            </a:r>
            <a:endParaRPr sz="5400" b="1" i="0" u="none" strike="noStrike" cap="none">
              <a:solidFill>
                <a:srgbClr val="3F3F3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p:nvPr/>
        </p:nvSpPr>
        <p:spPr>
          <a:xfrm>
            <a:off x="388782" y="1669026"/>
            <a:ext cx="3845335" cy="1323457"/>
          </a:xfrm>
          <a:prstGeom prst="rect">
            <a:avLst/>
          </a:prstGeom>
          <a:solidFill>
            <a:srgbClr val="DEEFF4"/>
          </a:solidFill>
          <a:ln w="28575" cap="flat" cmpd="sng">
            <a:solidFill>
              <a:srgbClr val="004236"/>
            </a:solidFill>
            <a:prstDash val="solid"/>
            <a:round/>
            <a:headEnd type="none" w="sm" len="sm"/>
            <a:tailEnd type="none" w="sm" len="sm"/>
          </a:ln>
        </p:spPr>
        <p:txBody>
          <a:bodyPr spcFirstLastPara="1" wrap="square" lIns="91450" tIns="45725" rIns="91450" bIns="45725" anchor="b" anchorCtr="0">
            <a:spAutoFit/>
          </a:bodyPr>
          <a:lstStyle/>
          <a:p>
            <a:pPr marL="0" marR="0" lvl="0" indent="0" algn="just" rtl="0">
              <a:spcBef>
                <a:spcPts val="0"/>
              </a:spcBef>
              <a:spcAft>
                <a:spcPts val="0"/>
              </a:spcAft>
              <a:buNone/>
            </a:pPr>
            <a:r>
              <a:rPr lang="en-US" sz="2000" b="1">
                <a:solidFill>
                  <a:srgbClr val="004236"/>
                </a:solidFill>
                <a:latin typeface="Calibri"/>
                <a:ea typeface="Calibri"/>
                <a:cs typeface="Calibri"/>
                <a:sym typeface="Calibri"/>
              </a:rPr>
              <a:t>CD thuộc các tôn giáo khác nhau, </a:t>
            </a:r>
            <a:endParaRPr/>
          </a:p>
          <a:p>
            <a:pPr marL="0" marR="0" lvl="0" indent="0" algn="just" rtl="0">
              <a:spcBef>
                <a:spcPts val="0"/>
              </a:spcBef>
              <a:spcAft>
                <a:spcPts val="0"/>
              </a:spcAft>
              <a:buNone/>
            </a:pPr>
            <a:r>
              <a:rPr lang="en-US" sz="2000" b="1">
                <a:solidFill>
                  <a:srgbClr val="004236"/>
                </a:solidFill>
                <a:latin typeface="Calibri"/>
                <a:ea typeface="Calibri"/>
                <a:cs typeface="Calibri"/>
                <a:sym typeface="Calibri"/>
              </a:rPr>
              <a:t>người có TG hoặc không có TG đều bình đẳng về quyền và nghĩa vụ CD, không phân biệt đối xử vì lí do TG.</a:t>
            </a:r>
            <a:endParaRPr sz="2000" b="1">
              <a:solidFill>
                <a:srgbClr val="004236"/>
              </a:solidFill>
              <a:latin typeface="Calibri"/>
              <a:ea typeface="Calibri"/>
              <a:cs typeface="Calibri"/>
              <a:sym typeface="Calibri"/>
            </a:endParaRPr>
          </a:p>
        </p:txBody>
      </p:sp>
      <p:sp>
        <p:nvSpPr>
          <p:cNvPr id="261" name="Google Shape;261;p19"/>
          <p:cNvSpPr/>
          <p:nvPr/>
        </p:nvSpPr>
        <p:spPr>
          <a:xfrm>
            <a:off x="5292874" y="1261808"/>
            <a:ext cx="3096344" cy="2137892"/>
          </a:xfrm>
          <a:prstGeom prst="rect">
            <a:avLst/>
          </a:prstGeom>
          <a:solidFill>
            <a:srgbClr val="DEEFF4"/>
          </a:solidFill>
          <a:ln w="28575"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rgbClr val="004236"/>
                </a:solidFill>
                <a:latin typeface="Calibri"/>
                <a:ea typeface="Calibri"/>
                <a:cs typeface="Calibri"/>
                <a:sym typeface="Calibri"/>
              </a:rPr>
              <a:t>VD: Mọi công dân thuộc các tôn giáo khác nhau đều được bình đẳng về hôn nhân và kết hôn tự nguyện.</a:t>
            </a:r>
            <a:endParaRPr/>
          </a:p>
        </p:txBody>
      </p:sp>
      <p:sp>
        <p:nvSpPr>
          <p:cNvPr id="262" name="Google Shape;262;p19"/>
          <p:cNvSpPr/>
          <p:nvPr/>
        </p:nvSpPr>
        <p:spPr>
          <a:xfrm>
            <a:off x="4546350" y="2140496"/>
            <a:ext cx="484632" cy="484632"/>
          </a:xfrm>
          <a:prstGeom prst="chevron">
            <a:avLst>
              <a:gd name="adj" fmla="val 50000"/>
            </a:avLst>
          </a:prstGeom>
          <a:solidFill>
            <a:srgbClr val="DEEFF4"/>
          </a:solidFill>
          <a:ln w="28575"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9"/>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264" name="Google Shape;264;p19"/>
          <p:cNvSpPr txBox="1"/>
          <p:nvPr/>
        </p:nvSpPr>
        <p:spPr>
          <a:xfrm>
            <a:off x="160366" y="217816"/>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NỘI DUNG QUYỀN BÌNH ĐẲNG GIỮA CÁC TÔN GIÁO</a:t>
            </a:r>
            <a:endParaRPr sz="1600">
              <a:solidFill>
                <a:srgbClr val="00423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fade">
                                      <p:cBhvr>
                                        <p:cTn id="7"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p:nvPr/>
        </p:nvSpPr>
        <p:spPr>
          <a:xfrm>
            <a:off x="477695" y="1996480"/>
            <a:ext cx="4095099" cy="1323457"/>
          </a:xfrm>
          <a:prstGeom prst="rect">
            <a:avLst/>
          </a:prstGeom>
          <a:solidFill>
            <a:srgbClr val="FADFE3"/>
          </a:solidFill>
          <a:ln w="38100" cap="flat" cmpd="sng">
            <a:solidFill>
              <a:srgbClr val="004236"/>
            </a:solidFill>
            <a:prstDash val="solid"/>
            <a:round/>
            <a:headEnd type="none" w="sm" len="sm"/>
            <a:tailEnd type="none" w="sm" len="sm"/>
          </a:ln>
        </p:spPr>
        <p:txBody>
          <a:bodyPr spcFirstLastPara="1" wrap="square" lIns="91450" tIns="45725" rIns="91450" bIns="45725" anchor="b" anchorCtr="0">
            <a:spAutoFit/>
          </a:bodyPr>
          <a:lstStyle/>
          <a:p>
            <a:pPr marL="0" marR="0" lvl="0" indent="0" algn="just" rtl="0">
              <a:spcBef>
                <a:spcPts val="0"/>
              </a:spcBef>
              <a:spcAft>
                <a:spcPts val="0"/>
              </a:spcAft>
              <a:buNone/>
            </a:pPr>
            <a:r>
              <a:rPr lang="en-US" sz="2000" b="1">
                <a:solidFill>
                  <a:srgbClr val="004236"/>
                </a:solidFill>
                <a:latin typeface="Calibri"/>
                <a:ea typeface="Calibri"/>
                <a:cs typeface="Calibri"/>
                <a:sym typeface="Calibri"/>
              </a:rPr>
              <a:t>Các tôn giáo ở VN dù lớn hay nhỏ đều được NN đối xử bình đẳng như nhau và được tự do hoạt động trong khuôn khổ quy định của PL.</a:t>
            </a:r>
            <a:endParaRPr sz="2000" b="1">
              <a:solidFill>
                <a:srgbClr val="004236"/>
              </a:solidFill>
              <a:latin typeface="Calibri"/>
              <a:ea typeface="Calibri"/>
              <a:cs typeface="Calibri"/>
              <a:sym typeface="Calibri"/>
            </a:endParaRPr>
          </a:p>
        </p:txBody>
      </p:sp>
      <p:sp>
        <p:nvSpPr>
          <p:cNvPr id="270" name="Google Shape;270;p20"/>
          <p:cNvSpPr/>
          <p:nvPr/>
        </p:nvSpPr>
        <p:spPr>
          <a:xfrm>
            <a:off x="5545758" y="1503598"/>
            <a:ext cx="3096344" cy="2137892"/>
          </a:xfrm>
          <a:prstGeom prst="rect">
            <a:avLst/>
          </a:prstGeom>
          <a:solidFill>
            <a:srgbClr val="DEEFF4"/>
          </a:solidFill>
          <a:ln w="28575"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a:solidFill>
                  <a:srgbClr val="004236"/>
                </a:solidFill>
                <a:latin typeface="Calibri"/>
                <a:ea typeface="Calibri"/>
                <a:cs typeface="Calibri"/>
                <a:sym typeface="Calibri"/>
              </a:rPr>
              <a:t>VD: PL nghiêm cấm việc xâm phạm trái phép tới các cơ sở thợ tự tín ngưỡng, tôn giáo: nhà thờ, chùa, thánh đường</a:t>
            </a:r>
            <a:endParaRPr/>
          </a:p>
        </p:txBody>
      </p:sp>
      <p:sp>
        <p:nvSpPr>
          <p:cNvPr id="271" name="Google Shape;271;p20"/>
          <p:cNvSpPr/>
          <p:nvPr/>
        </p:nvSpPr>
        <p:spPr>
          <a:xfrm>
            <a:off x="4799234" y="2382286"/>
            <a:ext cx="484632" cy="484632"/>
          </a:xfrm>
          <a:prstGeom prst="chevron">
            <a:avLst>
              <a:gd name="adj" fmla="val 50000"/>
            </a:avLst>
          </a:prstGeom>
          <a:solidFill>
            <a:srgbClr val="DEEFF4"/>
          </a:solidFill>
          <a:ln w="28575"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20"/>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273" name="Google Shape;273;p20"/>
          <p:cNvSpPr txBox="1"/>
          <p:nvPr/>
        </p:nvSpPr>
        <p:spPr>
          <a:xfrm>
            <a:off x="160366" y="217816"/>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NỘI DUNG QUYỀN BÌNH ĐẲNG GIỮA CÁC TÔN GIÁO</a:t>
            </a:r>
            <a:endParaRPr sz="1600">
              <a:solidFill>
                <a:srgbClr val="00423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cxnSp>
        <p:nvCxnSpPr>
          <p:cNvPr id="279" name="Google Shape;279;p21"/>
          <p:cNvCxnSpPr/>
          <p:nvPr/>
        </p:nvCxnSpPr>
        <p:spPr>
          <a:xfrm>
            <a:off x="4575953" y="1793075"/>
            <a:ext cx="0" cy="866927"/>
          </a:xfrm>
          <a:prstGeom prst="straightConnector1">
            <a:avLst/>
          </a:prstGeom>
          <a:noFill/>
          <a:ln w="38100" cap="flat" cmpd="sng">
            <a:solidFill>
              <a:srgbClr val="004236"/>
            </a:solidFill>
            <a:prstDash val="solid"/>
            <a:miter lim="800000"/>
            <a:headEnd type="none" w="med" len="med"/>
            <a:tailEnd type="none" w="med" len="med"/>
          </a:ln>
        </p:spPr>
      </p:cxnSp>
      <p:sp>
        <p:nvSpPr>
          <p:cNvPr id="280" name="Google Shape;280;p21"/>
          <p:cNvSpPr/>
          <p:nvPr/>
        </p:nvSpPr>
        <p:spPr>
          <a:xfrm>
            <a:off x="4467132" y="2653303"/>
            <a:ext cx="213694" cy="213723"/>
          </a:xfrm>
          <a:prstGeom prst="ellipse">
            <a:avLst/>
          </a:prstGeom>
          <a:solidFill>
            <a:srgbClr val="004236"/>
          </a:solidFill>
          <a:ln w="9525" cap="flat" cmpd="sng">
            <a:solidFill>
              <a:srgbClr val="004236"/>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81" name="Google Shape;281;p21"/>
          <p:cNvSpPr/>
          <p:nvPr/>
        </p:nvSpPr>
        <p:spPr>
          <a:xfrm>
            <a:off x="7340416" y="2644551"/>
            <a:ext cx="212692" cy="213723"/>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82" name="Google Shape;282;p21"/>
          <p:cNvSpPr/>
          <p:nvPr/>
        </p:nvSpPr>
        <p:spPr>
          <a:xfrm>
            <a:off x="1591478" y="2644551"/>
            <a:ext cx="213694" cy="213723"/>
          </a:xfrm>
          <a:prstGeom prst="ellipse">
            <a:avLst/>
          </a:prstGeom>
          <a:solidFill>
            <a:schemeClr val="accent2"/>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83" name="Google Shape;283;p21"/>
          <p:cNvSpPr/>
          <p:nvPr/>
        </p:nvSpPr>
        <p:spPr>
          <a:xfrm>
            <a:off x="1692049" y="1999785"/>
            <a:ext cx="2880745" cy="662432"/>
          </a:xfrm>
          <a:custGeom>
            <a:avLst/>
            <a:gdLst/>
            <a:ahLst/>
            <a:cxnLst/>
            <a:rect l="l" t="t" r="r" b="b"/>
            <a:pathLst>
              <a:path w="1895" h="355" extrusionOk="0">
                <a:moveTo>
                  <a:pt x="0" y="355"/>
                </a:moveTo>
                <a:cubicBezTo>
                  <a:pt x="0" y="119"/>
                  <a:pt x="0" y="119"/>
                  <a:pt x="0" y="119"/>
                </a:cubicBezTo>
                <a:cubicBezTo>
                  <a:pt x="0" y="119"/>
                  <a:pt x="1" y="55"/>
                  <a:pt x="67" y="54"/>
                </a:cubicBezTo>
                <a:cubicBezTo>
                  <a:pt x="1826" y="54"/>
                  <a:pt x="1826" y="54"/>
                  <a:pt x="1826" y="54"/>
                </a:cubicBezTo>
                <a:cubicBezTo>
                  <a:pt x="1856" y="54"/>
                  <a:pt x="1884" y="26"/>
                  <a:pt x="1895" y="0"/>
                </a:cubicBezTo>
              </a:path>
            </a:pathLst>
          </a:custGeom>
          <a:noFill/>
          <a:ln w="38100" cap="flat" cmpd="sng">
            <a:solidFill>
              <a:schemeClr val="accent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84" name="Google Shape;284;p21"/>
          <p:cNvSpPr/>
          <p:nvPr/>
        </p:nvSpPr>
        <p:spPr>
          <a:xfrm>
            <a:off x="4572794" y="1997568"/>
            <a:ext cx="2878814" cy="662432"/>
          </a:xfrm>
          <a:custGeom>
            <a:avLst/>
            <a:gdLst/>
            <a:ahLst/>
            <a:cxnLst/>
            <a:rect l="l" t="t" r="r" b="b"/>
            <a:pathLst>
              <a:path w="1894" h="355" extrusionOk="0">
                <a:moveTo>
                  <a:pt x="1894" y="355"/>
                </a:moveTo>
                <a:cubicBezTo>
                  <a:pt x="1894" y="119"/>
                  <a:pt x="1894" y="119"/>
                  <a:pt x="1894" y="119"/>
                </a:cubicBezTo>
                <a:cubicBezTo>
                  <a:pt x="1894" y="119"/>
                  <a:pt x="1893" y="55"/>
                  <a:pt x="1828" y="54"/>
                </a:cubicBezTo>
                <a:cubicBezTo>
                  <a:pt x="68" y="54"/>
                  <a:pt x="68" y="54"/>
                  <a:pt x="68" y="54"/>
                </a:cubicBezTo>
                <a:cubicBezTo>
                  <a:pt x="38" y="54"/>
                  <a:pt x="10" y="26"/>
                  <a:pt x="0" y="0"/>
                </a:cubicBezTo>
              </a:path>
            </a:pathLst>
          </a:custGeom>
          <a:noFill/>
          <a:ln w="38100" cap="flat" cmpd="sng">
            <a:solidFill>
              <a:schemeClr val="accent2"/>
            </a:solidFill>
            <a:prstDash val="solid"/>
            <a:miter lim="800000"/>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285" name="Google Shape;285;p21"/>
          <p:cNvSpPr/>
          <p:nvPr/>
        </p:nvSpPr>
        <p:spPr>
          <a:xfrm>
            <a:off x="4079644" y="606229"/>
            <a:ext cx="986301" cy="1254305"/>
          </a:xfrm>
          <a:custGeom>
            <a:avLst/>
            <a:gdLst/>
            <a:ahLst/>
            <a:cxnLst/>
            <a:rect l="l" t="t" r="r" b="b"/>
            <a:pathLst>
              <a:path w="427" h="543" extrusionOk="0">
                <a:moveTo>
                  <a:pt x="214" y="0"/>
                </a:moveTo>
                <a:cubicBezTo>
                  <a:pt x="331" y="0"/>
                  <a:pt x="427" y="95"/>
                  <a:pt x="427" y="213"/>
                </a:cubicBezTo>
                <a:cubicBezTo>
                  <a:pt x="427" y="290"/>
                  <a:pt x="386" y="357"/>
                  <a:pt x="326" y="394"/>
                </a:cubicBezTo>
                <a:cubicBezTo>
                  <a:pt x="312" y="404"/>
                  <a:pt x="289" y="422"/>
                  <a:pt x="268" y="444"/>
                </a:cubicBezTo>
                <a:cubicBezTo>
                  <a:pt x="234" y="479"/>
                  <a:pt x="214" y="543"/>
                  <a:pt x="214" y="543"/>
                </a:cubicBezTo>
                <a:cubicBezTo>
                  <a:pt x="214" y="543"/>
                  <a:pt x="193" y="479"/>
                  <a:pt x="159" y="444"/>
                </a:cubicBezTo>
                <a:cubicBezTo>
                  <a:pt x="137" y="421"/>
                  <a:pt x="114" y="403"/>
                  <a:pt x="100" y="393"/>
                </a:cubicBezTo>
                <a:cubicBezTo>
                  <a:pt x="96" y="391"/>
                  <a:pt x="92" y="388"/>
                  <a:pt x="88" y="385"/>
                </a:cubicBezTo>
                <a:cubicBezTo>
                  <a:pt x="88" y="385"/>
                  <a:pt x="88" y="385"/>
                  <a:pt x="88" y="385"/>
                </a:cubicBezTo>
                <a:cubicBezTo>
                  <a:pt x="88" y="385"/>
                  <a:pt x="88" y="385"/>
                  <a:pt x="88" y="385"/>
                </a:cubicBezTo>
                <a:cubicBezTo>
                  <a:pt x="35" y="346"/>
                  <a:pt x="0" y="284"/>
                  <a:pt x="0" y="213"/>
                </a:cubicBezTo>
                <a:cubicBezTo>
                  <a:pt x="0" y="95"/>
                  <a:pt x="96" y="0"/>
                  <a:pt x="214" y="0"/>
                </a:cubicBezTo>
                <a:close/>
              </a:path>
            </a:pathLst>
          </a:custGeom>
          <a:solidFill>
            <a:srgbClr val="004236"/>
          </a:solidFill>
          <a:ln>
            <a:noFill/>
          </a:ln>
        </p:spPr>
        <p:txBody>
          <a:bodyPr spcFirstLastPara="1" wrap="square" lIns="68575" tIns="216025" rIns="68575" bIns="34275" anchor="t" anchorCtr="0">
            <a:noAutofit/>
          </a:bodyPr>
          <a:lstStyle/>
          <a:p>
            <a:pPr marL="0" marR="0" lvl="0" indent="0" algn="ctr" rtl="0">
              <a:spcBef>
                <a:spcPts val="0"/>
              </a:spcBef>
              <a:spcAft>
                <a:spcPts val="0"/>
              </a:spcAft>
              <a:buNone/>
            </a:pPr>
            <a:r>
              <a:rPr lang="en-US" sz="1800">
                <a:solidFill>
                  <a:srgbClr val="FFFFFF"/>
                </a:solidFill>
                <a:latin typeface="Questrial"/>
                <a:ea typeface="Questrial"/>
                <a:cs typeface="Questrial"/>
                <a:sym typeface="Questrial"/>
              </a:rPr>
              <a:t>Ý </a:t>
            </a:r>
            <a:br>
              <a:rPr lang="en-US" sz="1800">
                <a:solidFill>
                  <a:srgbClr val="FFFFFF"/>
                </a:solidFill>
                <a:latin typeface="Questrial"/>
                <a:ea typeface="Questrial"/>
                <a:cs typeface="Questrial"/>
                <a:sym typeface="Questrial"/>
              </a:rPr>
            </a:br>
            <a:r>
              <a:rPr lang="en-US" sz="1800">
                <a:solidFill>
                  <a:srgbClr val="FFFFFF"/>
                </a:solidFill>
                <a:latin typeface="Questrial"/>
                <a:ea typeface="Questrial"/>
                <a:cs typeface="Questrial"/>
                <a:sym typeface="Questrial"/>
              </a:rPr>
              <a:t>NGHĨA</a:t>
            </a:r>
            <a:endParaRPr sz="1800">
              <a:solidFill>
                <a:srgbClr val="FFFFFF"/>
              </a:solidFill>
              <a:latin typeface="Questrial"/>
              <a:ea typeface="Questrial"/>
              <a:cs typeface="Questrial"/>
              <a:sym typeface="Questrial"/>
            </a:endParaRPr>
          </a:p>
        </p:txBody>
      </p:sp>
      <p:sp>
        <p:nvSpPr>
          <p:cNvPr id="286" name="Google Shape;286;p21"/>
          <p:cNvSpPr/>
          <p:nvPr/>
        </p:nvSpPr>
        <p:spPr>
          <a:xfrm>
            <a:off x="1004766" y="2961074"/>
            <a:ext cx="1347644" cy="1754345"/>
          </a:xfrm>
          <a:prstGeom prst="rect">
            <a:avLst/>
          </a:prstGeom>
          <a:noFill/>
          <a:ln w="38100" cap="flat" cmpd="sng">
            <a:solidFill>
              <a:srgbClr val="004236"/>
            </a:solidFill>
            <a:prstDash val="solid"/>
            <a:round/>
            <a:headEnd type="none" w="sm" len="sm"/>
            <a:tailEnd type="none" w="sm" len="sm"/>
          </a:ln>
        </p:spPr>
        <p:txBody>
          <a:bodyPr spcFirstLastPara="1" wrap="square" lIns="91450" tIns="45725" rIns="91450" bIns="45725" anchor="t" anchorCtr="0">
            <a:spAutoFit/>
          </a:bodyPr>
          <a:lstStyle/>
          <a:p>
            <a:pPr marL="0" marR="0" lvl="0" indent="0" algn="just" rtl="0">
              <a:spcBef>
                <a:spcPts val="0"/>
              </a:spcBef>
              <a:spcAft>
                <a:spcPts val="0"/>
              </a:spcAft>
              <a:buNone/>
            </a:pPr>
            <a:r>
              <a:rPr lang="en-US" sz="1800" b="1">
                <a:solidFill>
                  <a:srgbClr val="004236"/>
                </a:solidFill>
                <a:latin typeface="Calibri"/>
                <a:ea typeface="Calibri"/>
                <a:cs typeface="Calibri"/>
                <a:sym typeface="Calibri"/>
              </a:rPr>
              <a:t>Là cơ sở tiền đề quan trọng của khối đại đoàn kết dân tộc</a:t>
            </a:r>
            <a:endParaRPr sz="1800" b="1">
              <a:solidFill>
                <a:srgbClr val="004236"/>
              </a:solidFill>
              <a:latin typeface="Calibri"/>
              <a:ea typeface="Calibri"/>
              <a:cs typeface="Calibri"/>
              <a:sym typeface="Calibri"/>
            </a:endParaRPr>
          </a:p>
        </p:txBody>
      </p:sp>
      <p:sp>
        <p:nvSpPr>
          <p:cNvPr id="287" name="Google Shape;287;p21"/>
          <p:cNvSpPr/>
          <p:nvPr/>
        </p:nvSpPr>
        <p:spPr>
          <a:xfrm>
            <a:off x="3888149" y="2969675"/>
            <a:ext cx="1369289" cy="1754345"/>
          </a:xfrm>
          <a:prstGeom prst="rect">
            <a:avLst/>
          </a:prstGeom>
          <a:noFill/>
          <a:ln w="38100" cap="flat" cmpd="sng">
            <a:solidFill>
              <a:srgbClr val="004236"/>
            </a:solidFill>
            <a:prstDash val="solid"/>
            <a:round/>
            <a:headEnd type="none" w="sm" len="sm"/>
            <a:tailEnd type="none" w="sm" len="sm"/>
          </a:ln>
        </p:spPr>
        <p:txBody>
          <a:bodyPr spcFirstLastPara="1" wrap="square" lIns="91450" tIns="45725" rIns="91450" bIns="45725" anchor="t" anchorCtr="0">
            <a:spAutoFit/>
          </a:bodyPr>
          <a:lstStyle/>
          <a:p>
            <a:pPr marL="0" marR="0" lvl="0" indent="0" algn="just" rtl="0">
              <a:spcBef>
                <a:spcPts val="0"/>
              </a:spcBef>
              <a:spcAft>
                <a:spcPts val="0"/>
              </a:spcAft>
              <a:buNone/>
            </a:pPr>
            <a:r>
              <a:rPr lang="en-US" sz="1800" b="1">
                <a:solidFill>
                  <a:srgbClr val="004236"/>
                </a:solidFill>
                <a:latin typeface="Calibri"/>
                <a:ea typeface="Calibri"/>
                <a:cs typeface="Calibri"/>
                <a:sym typeface="Calibri"/>
              </a:rPr>
              <a:t>Thúc đẩy tình đoàn kết keo sơn gắn bó nhân dân Việt Nam</a:t>
            </a:r>
            <a:endParaRPr sz="1800" b="1">
              <a:solidFill>
                <a:srgbClr val="004236"/>
              </a:solidFill>
              <a:latin typeface="Calibri"/>
              <a:ea typeface="Calibri"/>
              <a:cs typeface="Calibri"/>
              <a:sym typeface="Calibri"/>
            </a:endParaRPr>
          </a:p>
        </p:txBody>
      </p:sp>
      <p:sp>
        <p:nvSpPr>
          <p:cNvPr id="288" name="Google Shape;288;p21"/>
          <p:cNvSpPr/>
          <p:nvPr/>
        </p:nvSpPr>
        <p:spPr>
          <a:xfrm>
            <a:off x="6793177" y="2969675"/>
            <a:ext cx="1395304" cy="1754345"/>
          </a:xfrm>
          <a:prstGeom prst="rect">
            <a:avLst/>
          </a:prstGeom>
          <a:noFill/>
          <a:ln w="38100" cap="flat" cmpd="sng">
            <a:solidFill>
              <a:srgbClr val="004236"/>
            </a:solidFill>
            <a:prstDash val="solid"/>
            <a:round/>
            <a:headEnd type="none" w="sm" len="sm"/>
            <a:tailEnd type="none" w="sm" len="sm"/>
          </a:ln>
        </p:spPr>
        <p:txBody>
          <a:bodyPr spcFirstLastPara="1" wrap="square" lIns="91450" tIns="45725" rIns="91450" bIns="45725" anchor="t" anchorCtr="0">
            <a:spAutoFit/>
          </a:bodyPr>
          <a:lstStyle/>
          <a:p>
            <a:pPr marL="0" marR="0" lvl="0" indent="0" algn="just" rtl="0">
              <a:spcBef>
                <a:spcPts val="0"/>
              </a:spcBef>
              <a:spcAft>
                <a:spcPts val="0"/>
              </a:spcAft>
              <a:buNone/>
            </a:pPr>
            <a:r>
              <a:rPr lang="en-US" sz="1800" b="1">
                <a:solidFill>
                  <a:srgbClr val="004236"/>
                </a:solidFill>
                <a:latin typeface="Calibri"/>
                <a:ea typeface="Calibri"/>
                <a:cs typeface="Calibri"/>
                <a:sym typeface="Calibri"/>
              </a:rPr>
              <a:t>Tạo sức mạnh tổng hộ trong việc xây dựng đất nước phồn thịnh</a:t>
            </a:r>
            <a:endParaRPr sz="1800" b="1">
              <a:solidFill>
                <a:srgbClr val="004236"/>
              </a:solidFill>
              <a:latin typeface="Calibri"/>
              <a:ea typeface="Calibri"/>
              <a:cs typeface="Calibri"/>
              <a:sym typeface="Calibri"/>
            </a:endParaRPr>
          </a:p>
        </p:txBody>
      </p:sp>
      <p:sp>
        <p:nvSpPr>
          <p:cNvPr id="289" name="Google Shape;289;p21"/>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290" name="Google Shape;290;p21"/>
          <p:cNvSpPr txBox="1"/>
          <p:nvPr/>
        </p:nvSpPr>
        <p:spPr>
          <a:xfrm>
            <a:off x="160366" y="236985"/>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c. Ý NGHĨA QUYỀN BÌNH ĐẲNG GIỮA CÁC TÔN GIÁO</a:t>
            </a:r>
            <a:endParaRPr sz="1600">
              <a:solidFill>
                <a:srgbClr val="00423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Effect transition="in" filter="fade">
                                      <p:cBhvr>
                                        <p:cTn id="7" dur="1000"/>
                                        <p:tgtEl>
                                          <p:spTgt spid="2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fade">
                                      <p:cBhvr>
                                        <p:cTn id="11" dur="500"/>
                                        <p:tgtEl>
                                          <p:spTgt spid="279"/>
                                        </p:tgtEl>
                                      </p:cBhvr>
                                    </p:animEffect>
                                  </p:childTnLst>
                                </p:cTn>
                              </p:par>
                              <p:par>
                                <p:cTn id="12" presetID="10" presetClass="entr" presetSubtype="0" fill="hold" nodeType="withEffect">
                                  <p:stCondLst>
                                    <p:cond delay="0"/>
                                  </p:stCondLst>
                                  <p:childTnLst>
                                    <p:set>
                                      <p:cBhvr>
                                        <p:cTn id="13" dur="1" fill="hold">
                                          <p:stCondLst>
                                            <p:cond delay="0"/>
                                          </p:stCondLst>
                                        </p:cTn>
                                        <p:tgtEl>
                                          <p:spTgt spid="283"/>
                                        </p:tgtEl>
                                        <p:attrNameLst>
                                          <p:attrName>style.visibility</p:attrName>
                                        </p:attrNameLst>
                                      </p:cBhvr>
                                      <p:to>
                                        <p:strVal val="visible"/>
                                      </p:to>
                                    </p:set>
                                    <p:animEffect transition="in" filter="fade">
                                      <p:cBhvr>
                                        <p:cTn id="14" dur="500"/>
                                        <p:tgtEl>
                                          <p:spTgt spid="283"/>
                                        </p:tgtEl>
                                      </p:cBhvr>
                                    </p:animEffect>
                                  </p:childTnLst>
                                </p:cTn>
                              </p:par>
                              <p:par>
                                <p:cTn id="15" presetID="10" presetClass="entr" presetSubtype="0" fill="hold" nodeType="withEffect">
                                  <p:stCondLst>
                                    <p:cond delay="0"/>
                                  </p:stCondLst>
                                  <p:childTnLst>
                                    <p:set>
                                      <p:cBhvr>
                                        <p:cTn id="16" dur="1" fill="hold">
                                          <p:stCondLst>
                                            <p:cond delay="0"/>
                                          </p:stCondLst>
                                        </p:cTn>
                                        <p:tgtEl>
                                          <p:spTgt spid="284"/>
                                        </p:tgtEl>
                                        <p:attrNameLst>
                                          <p:attrName>style.visibility</p:attrName>
                                        </p:attrNameLst>
                                      </p:cBhvr>
                                      <p:to>
                                        <p:strVal val="visible"/>
                                      </p:to>
                                    </p:set>
                                    <p:animEffect transition="in" filter="fade">
                                      <p:cBhvr>
                                        <p:cTn id="17" dur="500"/>
                                        <p:tgtEl>
                                          <p:spTgt spid="284"/>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80"/>
                                        </p:tgtEl>
                                        <p:attrNameLst>
                                          <p:attrName>style.visibility</p:attrName>
                                        </p:attrNameLst>
                                      </p:cBhvr>
                                      <p:to>
                                        <p:strVal val="visible"/>
                                      </p:to>
                                    </p:set>
                                    <p:anim calcmode="lin" valueType="num">
                                      <p:cBhvr additive="base">
                                        <p:cTn id="21" dur="500"/>
                                        <p:tgtEl>
                                          <p:spTgt spid="280"/>
                                        </p:tgtEl>
                                        <p:attrNameLst>
                                          <p:attrName>ppt_w</p:attrName>
                                        </p:attrNameLst>
                                      </p:cBhvr>
                                      <p:tavLst>
                                        <p:tav tm="0">
                                          <p:val>
                                            <p:strVal val="0"/>
                                          </p:val>
                                        </p:tav>
                                        <p:tav tm="100000">
                                          <p:val>
                                            <p:strVal val="#ppt_w"/>
                                          </p:val>
                                        </p:tav>
                                      </p:tavLst>
                                    </p:anim>
                                    <p:anim calcmode="lin" valueType="num">
                                      <p:cBhvr additive="base">
                                        <p:cTn id="22" dur="500"/>
                                        <p:tgtEl>
                                          <p:spTgt spid="280"/>
                                        </p:tgtEl>
                                        <p:attrNameLst>
                                          <p:attrName>ppt_h</p:attrName>
                                        </p:attrNameLst>
                                      </p:cBhvr>
                                      <p:tavLst>
                                        <p:tav tm="0">
                                          <p:val>
                                            <p:strVal val="0"/>
                                          </p:val>
                                        </p:tav>
                                        <p:tav tm="100000">
                                          <p:val>
                                            <p:strVal val="#ppt_h"/>
                                          </p:val>
                                        </p:tav>
                                      </p:tavLst>
                                    </p:anim>
                                  </p:childTnLst>
                                </p:cTn>
                              </p:par>
                              <p:par>
                                <p:cTn id="23" presetID="23" presetClass="entr" presetSubtype="16" fill="hold" nodeType="withEffect">
                                  <p:stCondLst>
                                    <p:cond delay="400"/>
                                  </p:stCondLst>
                                  <p:childTnLst>
                                    <p:set>
                                      <p:cBhvr>
                                        <p:cTn id="24" dur="1" fill="hold">
                                          <p:stCondLst>
                                            <p:cond delay="0"/>
                                          </p:stCondLst>
                                        </p:cTn>
                                        <p:tgtEl>
                                          <p:spTgt spid="282"/>
                                        </p:tgtEl>
                                        <p:attrNameLst>
                                          <p:attrName>style.visibility</p:attrName>
                                        </p:attrNameLst>
                                      </p:cBhvr>
                                      <p:to>
                                        <p:strVal val="visible"/>
                                      </p:to>
                                    </p:set>
                                    <p:anim calcmode="lin" valueType="num">
                                      <p:cBhvr additive="base">
                                        <p:cTn id="25" dur="500"/>
                                        <p:tgtEl>
                                          <p:spTgt spid="282"/>
                                        </p:tgtEl>
                                        <p:attrNameLst>
                                          <p:attrName>ppt_w</p:attrName>
                                        </p:attrNameLst>
                                      </p:cBhvr>
                                      <p:tavLst>
                                        <p:tav tm="0">
                                          <p:val>
                                            <p:strVal val="0"/>
                                          </p:val>
                                        </p:tav>
                                        <p:tav tm="100000">
                                          <p:val>
                                            <p:strVal val="#ppt_w"/>
                                          </p:val>
                                        </p:tav>
                                      </p:tavLst>
                                    </p:anim>
                                    <p:anim calcmode="lin" valueType="num">
                                      <p:cBhvr additive="base">
                                        <p:cTn id="26" dur="500"/>
                                        <p:tgtEl>
                                          <p:spTgt spid="282"/>
                                        </p:tgtEl>
                                        <p:attrNameLst>
                                          <p:attrName>ppt_h</p:attrName>
                                        </p:attrNameLst>
                                      </p:cBhvr>
                                      <p:tavLst>
                                        <p:tav tm="0">
                                          <p:val>
                                            <p:strVal val="0"/>
                                          </p:val>
                                        </p:tav>
                                        <p:tav tm="100000">
                                          <p:val>
                                            <p:strVal val="#ppt_h"/>
                                          </p:val>
                                        </p:tav>
                                      </p:tavLst>
                                    </p:anim>
                                  </p:childTnLst>
                                </p:cTn>
                              </p:par>
                              <p:par>
                                <p:cTn id="27" presetID="23" presetClass="entr" presetSubtype="16" fill="hold" nodeType="withEffect">
                                  <p:stCondLst>
                                    <p:cond delay="400"/>
                                  </p:stCondLst>
                                  <p:childTnLst>
                                    <p:set>
                                      <p:cBhvr>
                                        <p:cTn id="28" dur="1" fill="hold">
                                          <p:stCondLst>
                                            <p:cond delay="0"/>
                                          </p:stCondLst>
                                        </p:cTn>
                                        <p:tgtEl>
                                          <p:spTgt spid="281"/>
                                        </p:tgtEl>
                                        <p:attrNameLst>
                                          <p:attrName>style.visibility</p:attrName>
                                        </p:attrNameLst>
                                      </p:cBhvr>
                                      <p:to>
                                        <p:strVal val="visible"/>
                                      </p:to>
                                    </p:set>
                                    <p:anim calcmode="lin" valueType="num">
                                      <p:cBhvr additive="base">
                                        <p:cTn id="29" dur="500"/>
                                        <p:tgtEl>
                                          <p:spTgt spid="281"/>
                                        </p:tgtEl>
                                        <p:attrNameLst>
                                          <p:attrName>ppt_w</p:attrName>
                                        </p:attrNameLst>
                                      </p:cBhvr>
                                      <p:tavLst>
                                        <p:tav tm="0">
                                          <p:val>
                                            <p:strVal val="0"/>
                                          </p:val>
                                        </p:tav>
                                        <p:tav tm="100000">
                                          <p:val>
                                            <p:strVal val="#ppt_w"/>
                                          </p:val>
                                        </p:tav>
                                      </p:tavLst>
                                    </p:anim>
                                    <p:anim calcmode="lin" valueType="num">
                                      <p:cBhvr additive="base">
                                        <p:cTn id="30" dur="500"/>
                                        <p:tgtEl>
                                          <p:spTgt spid="281"/>
                                        </p:tgtEl>
                                        <p:attrNameLst>
                                          <p:attrName>ppt_h</p:attrName>
                                        </p:attrNameLst>
                                      </p:cBhvr>
                                      <p:tavLst>
                                        <p:tav tm="0">
                                          <p:val>
                                            <p:strVal val="0"/>
                                          </p:val>
                                        </p:tav>
                                        <p:tav tm="100000">
                                          <p:val>
                                            <p:strVal val="#ppt_h"/>
                                          </p:val>
                                        </p:tav>
                                      </p:tavLst>
                                    </p:anim>
                                  </p:childTnLst>
                                </p:cTn>
                              </p:par>
                              <p:par>
                                <p:cTn id="31" presetID="10" presetClass="entr" presetSubtype="0" fill="hold" nodeType="withEffect">
                                  <p:stCondLst>
                                    <p:cond delay="0"/>
                                  </p:stCondLst>
                                  <p:childTnLst>
                                    <p:set>
                                      <p:cBhvr>
                                        <p:cTn id="32" dur="1" fill="hold">
                                          <p:stCondLst>
                                            <p:cond delay="0"/>
                                          </p:stCondLst>
                                        </p:cTn>
                                        <p:tgtEl>
                                          <p:spTgt spid="286"/>
                                        </p:tgtEl>
                                        <p:attrNameLst>
                                          <p:attrName>style.visibility</p:attrName>
                                        </p:attrNameLst>
                                      </p:cBhvr>
                                      <p:to>
                                        <p:strVal val="visible"/>
                                      </p:to>
                                    </p:set>
                                    <p:animEffect transition="in" filter="fade">
                                      <p:cBhvr>
                                        <p:cTn id="33" dur="500"/>
                                        <p:tgtEl>
                                          <p:spTgt spid="286"/>
                                        </p:tgtEl>
                                      </p:cBhvr>
                                    </p:animEffect>
                                  </p:childTnLst>
                                </p:cTn>
                              </p:par>
                              <p:par>
                                <p:cTn id="34" presetID="10" presetClass="entr" presetSubtype="0" fill="hold" nodeType="withEffect">
                                  <p:stCondLst>
                                    <p:cond delay="0"/>
                                  </p:stCondLst>
                                  <p:childTnLst>
                                    <p:set>
                                      <p:cBhvr>
                                        <p:cTn id="35" dur="1" fill="hold">
                                          <p:stCondLst>
                                            <p:cond delay="0"/>
                                          </p:stCondLst>
                                        </p:cTn>
                                        <p:tgtEl>
                                          <p:spTgt spid="287"/>
                                        </p:tgtEl>
                                        <p:attrNameLst>
                                          <p:attrName>style.visibility</p:attrName>
                                        </p:attrNameLst>
                                      </p:cBhvr>
                                      <p:to>
                                        <p:strVal val="visible"/>
                                      </p:to>
                                    </p:set>
                                    <p:animEffect transition="in" filter="fade">
                                      <p:cBhvr>
                                        <p:cTn id="36" dur="500"/>
                                        <p:tgtEl>
                                          <p:spTgt spid="287"/>
                                        </p:tgtEl>
                                      </p:cBhvr>
                                    </p:animEffect>
                                  </p:childTnLst>
                                </p:cTn>
                              </p:par>
                              <p:par>
                                <p:cTn id="37" presetID="10" presetClass="entr" presetSubtype="0" fill="hold" nodeType="withEffect">
                                  <p:stCondLst>
                                    <p:cond delay="0"/>
                                  </p:stCondLst>
                                  <p:childTnLst>
                                    <p:set>
                                      <p:cBhvr>
                                        <p:cTn id="38" dur="1" fill="hold">
                                          <p:stCondLst>
                                            <p:cond delay="0"/>
                                          </p:stCondLst>
                                        </p:cTn>
                                        <p:tgtEl>
                                          <p:spTgt spid="288"/>
                                        </p:tgtEl>
                                        <p:attrNameLst>
                                          <p:attrName>style.visibility</p:attrName>
                                        </p:attrNameLst>
                                      </p:cBhvr>
                                      <p:to>
                                        <p:strVal val="visible"/>
                                      </p:to>
                                    </p:set>
                                    <p:animEffect transition="in" filter="fade">
                                      <p:cBhvr>
                                        <p:cTn id="39" dur="5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2"/>
          <p:cNvPicPr preferRelativeResize="0"/>
          <p:nvPr/>
        </p:nvPicPr>
        <p:blipFill rotWithShape="1">
          <a:blip r:embed="rId3">
            <a:alphaModFix/>
          </a:blip>
          <a:srcRect/>
          <a:stretch/>
        </p:blipFill>
        <p:spPr>
          <a:xfrm>
            <a:off x="3444" y="0"/>
            <a:ext cx="9138700" cy="5145088"/>
          </a:xfrm>
          <a:prstGeom prst="rect">
            <a:avLst/>
          </a:prstGeom>
          <a:noFill/>
          <a:ln>
            <a:noFill/>
          </a:ln>
        </p:spPr>
      </p:pic>
      <p:sp>
        <p:nvSpPr>
          <p:cNvPr id="59" name="Google Shape;59;p2"/>
          <p:cNvSpPr txBox="1"/>
          <p:nvPr/>
        </p:nvSpPr>
        <p:spPr>
          <a:xfrm>
            <a:off x="1260426" y="2544342"/>
            <a:ext cx="6912768" cy="553998"/>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595959"/>
              </a:buClr>
              <a:buSzPts val="4000"/>
              <a:buFont typeface="Calibri"/>
              <a:buNone/>
            </a:pPr>
            <a:r>
              <a:rPr lang="en-US" sz="4000" b="1" i="0" u="none" strike="noStrike" cap="none">
                <a:solidFill>
                  <a:srgbClr val="595959"/>
                </a:solidFill>
                <a:latin typeface="Calibri"/>
                <a:ea typeface="Calibri"/>
                <a:cs typeface="Calibri"/>
                <a:sym typeface="Calibri"/>
              </a:rPr>
              <a:t>BÌNH ĐẲNG GIỮA CÁC DÂN TỘC</a:t>
            </a:r>
            <a:endParaRPr sz="4000" b="1" i="0" u="none" strike="noStrike" cap="none">
              <a:solidFill>
                <a:srgbClr val="595959"/>
              </a:solidFill>
              <a:latin typeface="Calibri"/>
              <a:ea typeface="Calibri"/>
              <a:cs typeface="Calibri"/>
              <a:sym typeface="Calibri"/>
            </a:endParaRPr>
          </a:p>
        </p:txBody>
      </p:sp>
      <p:sp>
        <p:nvSpPr>
          <p:cNvPr id="60" name="Google Shape;60;p2"/>
          <p:cNvSpPr/>
          <p:nvPr/>
        </p:nvSpPr>
        <p:spPr>
          <a:xfrm>
            <a:off x="4085931" y="1348408"/>
            <a:ext cx="1080120" cy="10801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1"/>
                </a:solidFill>
                <a:latin typeface="Calibri"/>
                <a:ea typeface="Calibri"/>
                <a:cs typeface="Calibri"/>
                <a:sym typeface="Calibri"/>
              </a:rPr>
              <a:t>01</a:t>
            </a:r>
            <a:endParaRPr sz="44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additive="base">
                                        <p:cTn id="12" dur="500"/>
                                        <p:tgtEl>
                                          <p:spTgt spid="6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p:tgtEl>
                                          <p:spTgt spid="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p:nvPr/>
        </p:nvSpPr>
        <p:spPr>
          <a:xfrm>
            <a:off x="459271" y="1789816"/>
            <a:ext cx="1952620" cy="1509650"/>
          </a:xfrm>
          <a:prstGeom prst="rect">
            <a:avLst/>
          </a:prstGeom>
          <a:noFill/>
          <a:ln>
            <a:noFill/>
          </a:ln>
        </p:spPr>
        <p:txBody>
          <a:bodyPr spcFirstLastPara="1" wrap="square" lIns="68575" tIns="34275" rIns="68575" bIns="34275" anchor="t" anchorCtr="0">
            <a:spAutoFit/>
          </a:bodyPr>
          <a:lstStyle/>
          <a:p>
            <a:pPr marL="0" marR="0" lvl="0" indent="0" algn="ctr" rtl="0">
              <a:lnSpc>
                <a:spcPct val="130000"/>
              </a:lnSpc>
              <a:spcBef>
                <a:spcPts val="0"/>
              </a:spcBef>
              <a:spcAft>
                <a:spcPts val="0"/>
              </a:spcAft>
              <a:buNone/>
            </a:pPr>
            <a:r>
              <a:rPr lang="en-US" sz="2400" b="0" i="0" u="none" strike="noStrike" cap="none">
                <a:solidFill>
                  <a:srgbClr val="004236"/>
                </a:solidFill>
                <a:latin typeface="Calibri"/>
                <a:ea typeface="Calibri"/>
                <a:cs typeface="Calibri"/>
                <a:sym typeface="Calibri"/>
              </a:rPr>
              <a:t>CÁC DÂN TỘC KHÔNG </a:t>
            </a:r>
            <a:endParaRPr/>
          </a:p>
          <a:p>
            <a:pPr marL="0" marR="0" lvl="0" indent="0" algn="ctr" rtl="0">
              <a:lnSpc>
                <a:spcPct val="130000"/>
              </a:lnSpc>
              <a:spcBef>
                <a:spcPts val="0"/>
              </a:spcBef>
              <a:spcAft>
                <a:spcPts val="0"/>
              </a:spcAft>
              <a:buNone/>
            </a:pPr>
            <a:r>
              <a:rPr lang="en-US" sz="2400" b="0" i="0" u="none" strike="noStrike" cap="none">
                <a:solidFill>
                  <a:srgbClr val="004236"/>
                </a:solidFill>
                <a:latin typeface="Calibri"/>
                <a:ea typeface="Calibri"/>
                <a:cs typeface="Calibri"/>
                <a:sym typeface="Calibri"/>
              </a:rPr>
              <a:t>PHÂN BIỆT</a:t>
            </a:r>
            <a:endParaRPr sz="2400" b="0" i="0" u="none" strike="noStrike" cap="none">
              <a:solidFill>
                <a:srgbClr val="004236"/>
              </a:solidFill>
              <a:latin typeface="Calibri"/>
              <a:ea typeface="Calibri"/>
              <a:cs typeface="Calibri"/>
              <a:sym typeface="Calibri"/>
            </a:endParaRPr>
          </a:p>
        </p:txBody>
      </p:sp>
      <p:sp>
        <p:nvSpPr>
          <p:cNvPr id="67" name="Google Shape;67;p3"/>
          <p:cNvSpPr/>
          <p:nvPr/>
        </p:nvSpPr>
        <p:spPr>
          <a:xfrm>
            <a:off x="535683" y="1345590"/>
            <a:ext cx="1820140" cy="2312865"/>
          </a:xfrm>
          <a:prstGeom prst="roundRect">
            <a:avLst>
              <a:gd name="adj" fmla="val 16667"/>
            </a:avLst>
          </a:prstGeom>
          <a:noFill/>
          <a:ln w="38100" cap="flat" cmpd="sng">
            <a:solidFill>
              <a:srgbClr val="004236"/>
            </a:solidFill>
            <a:prstDash val="solid"/>
            <a:miter lim="800000"/>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68" name="Google Shape;68;p3"/>
          <p:cNvGrpSpPr/>
          <p:nvPr/>
        </p:nvGrpSpPr>
        <p:grpSpPr>
          <a:xfrm>
            <a:off x="2349363" y="1914377"/>
            <a:ext cx="2128544" cy="1305534"/>
            <a:chOff x="4367014" y="2573236"/>
            <a:chExt cx="688142" cy="1740174"/>
          </a:xfrm>
        </p:grpSpPr>
        <p:cxnSp>
          <p:nvCxnSpPr>
            <p:cNvPr id="69" name="Google Shape;69;p3"/>
            <p:cNvCxnSpPr/>
            <p:nvPr/>
          </p:nvCxnSpPr>
          <p:spPr>
            <a:xfrm>
              <a:off x="4373444" y="2573236"/>
              <a:ext cx="681712" cy="1"/>
            </a:xfrm>
            <a:prstGeom prst="straightConnector1">
              <a:avLst/>
            </a:prstGeom>
            <a:noFill/>
            <a:ln w="38100" cap="flat" cmpd="sng">
              <a:solidFill>
                <a:srgbClr val="004236"/>
              </a:solidFill>
              <a:prstDash val="solid"/>
              <a:miter lim="800000"/>
              <a:headEnd type="none" w="sm" len="sm"/>
              <a:tailEnd type="none" w="sm" len="sm"/>
            </a:ln>
          </p:spPr>
        </p:cxnSp>
        <p:cxnSp>
          <p:nvCxnSpPr>
            <p:cNvPr id="70" name="Google Shape;70;p3"/>
            <p:cNvCxnSpPr/>
            <p:nvPr/>
          </p:nvCxnSpPr>
          <p:spPr>
            <a:xfrm>
              <a:off x="4367014" y="3449940"/>
              <a:ext cx="681712" cy="1"/>
            </a:xfrm>
            <a:prstGeom prst="straightConnector1">
              <a:avLst/>
            </a:prstGeom>
            <a:noFill/>
            <a:ln w="38100" cap="flat" cmpd="sng">
              <a:solidFill>
                <a:srgbClr val="004236"/>
              </a:solidFill>
              <a:prstDash val="solid"/>
              <a:miter lim="800000"/>
              <a:headEnd type="none" w="sm" len="sm"/>
              <a:tailEnd type="none" w="sm" len="sm"/>
            </a:ln>
          </p:spPr>
        </p:cxnSp>
        <p:cxnSp>
          <p:nvCxnSpPr>
            <p:cNvPr id="71" name="Google Shape;71;p3"/>
            <p:cNvCxnSpPr/>
            <p:nvPr/>
          </p:nvCxnSpPr>
          <p:spPr>
            <a:xfrm>
              <a:off x="4367014" y="4313409"/>
              <a:ext cx="681712" cy="1"/>
            </a:xfrm>
            <a:prstGeom prst="straightConnector1">
              <a:avLst/>
            </a:prstGeom>
            <a:noFill/>
            <a:ln w="38100" cap="flat" cmpd="sng">
              <a:solidFill>
                <a:srgbClr val="004236"/>
              </a:solidFill>
              <a:prstDash val="solid"/>
              <a:miter lim="800000"/>
              <a:headEnd type="none" w="sm" len="sm"/>
              <a:tailEnd type="none" w="sm" len="sm"/>
            </a:ln>
          </p:spPr>
        </p:cxnSp>
      </p:grpSp>
      <p:grpSp>
        <p:nvGrpSpPr>
          <p:cNvPr id="72" name="Google Shape;72;p3"/>
          <p:cNvGrpSpPr/>
          <p:nvPr/>
        </p:nvGrpSpPr>
        <p:grpSpPr>
          <a:xfrm>
            <a:off x="3308958" y="1566516"/>
            <a:ext cx="1639152" cy="641863"/>
            <a:chOff x="5048726" y="2265039"/>
            <a:chExt cx="1531822" cy="455180"/>
          </a:xfrm>
        </p:grpSpPr>
        <p:sp>
          <p:nvSpPr>
            <p:cNvPr id="73" name="Google Shape;73;p3"/>
            <p:cNvSpPr/>
            <p:nvPr/>
          </p:nvSpPr>
          <p:spPr>
            <a:xfrm>
              <a:off x="5048726" y="2265039"/>
              <a:ext cx="1531822" cy="447017"/>
            </a:xfrm>
            <a:prstGeom prst="roundRect">
              <a:avLst>
                <a:gd name="adj" fmla="val 16667"/>
              </a:avLst>
            </a:prstGeom>
            <a:solidFill>
              <a:srgbClr val="BEE1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rgbClr val="002060"/>
                </a:solidFill>
                <a:latin typeface="Calibri"/>
                <a:ea typeface="Calibri"/>
                <a:cs typeface="Calibri"/>
                <a:sym typeface="Calibri"/>
              </a:endParaRPr>
            </a:p>
          </p:txBody>
        </p:sp>
        <p:sp>
          <p:nvSpPr>
            <p:cNvPr id="74" name="Google Shape;74;p3"/>
            <p:cNvSpPr txBox="1"/>
            <p:nvPr/>
          </p:nvSpPr>
          <p:spPr>
            <a:xfrm>
              <a:off x="5061277" y="2321898"/>
              <a:ext cx="1519271" cy="398321"/>
            </a:xfrm>
            <a:prstGeom prst="rect">
              <a:avLst/>
            </a:prstGeom>
            <a:solidFill>
              <a:srgbClr val="BEE1EA"/>
            </a:solid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1600" b="1" i="0" u="none" strike="noStrike" cap="none">
                  <a:solidFill>
                    <a:srgbClr val="002060"/>
                  </a:solidFill>
                  <a:latin typeface="Calibri"/>
                  <a:ea typeface="Calibri"/>
                  <a:cs typeface="Calibri"/>
                  <a:sym typeface="Calibri"/>
                </a:rPr>
                <a:t>ĐA SỐ HAY </a:t>
              </a:r>
              <a:endParaRPr/>
            </a:p>
            <a:p>
              <a:pPr marL="0" marR="0" lvl="0" indent="0" algn="ctr" rtl="0">
                <a:spcBef>
                  <a:spcPts val="0"/>
                </a:spcBef>
                <a:spcAft>
                  <a:spcPts val="0"/>
                </a:spcAft>
                <a:buNone/>
              </a:pPr>
              <a:r>
                <a:rPr lang="en-US" sz="1600" b="1" i="0" u="none" strike="noStrike" cap="none">
                  <a:solidFill>
                    <a:srgbClr val="002060"/>
                  </a:solidFill>
                  <a:latin typeface="Calibri"/>
                  <a:ea typeface="Calibri"/>
                  <a:cs typeface="Calibri"/>
                  <a:sym typeface="Calibri"/>
                </a:rPr>
                <a:t>THIỂU SỐ</a:t>
              </a:r>
              <a:endParaRPr sz="2000" b="1" i="0" u="none" strike="noStrike" cap="none">
                <a:solidFill>
                  <a:srgbClr val="002060"/>
                </a:solidFill>
                <a:latin typeface="Calibri"/>
                <a:ea typeface="Calibri"/>
                <a:cs typeface="Calibri"/>
                <a:sym typeface="Calibri"/>
              </a:endParaRPr>
            </a:p>
          </p:txBody>
        </p:sp>
      </p:grpSp>
      <p:grpSp>
        <p:nvGrpSpPr>
          <p:cNvPr id="75" name="Google Shape;75;p3"/>
          <p:cNvGrpSpPr/>
          <p:nvPr/>
        </p:nvGrpSpPr>
        <p:grpSpPr>
          <a:xfrm>
            <a:off x="3308957" y="2300293"/>
            <a:ext cx="1639153" cy="610039"/>
            <a:chOff x="5048726" y="3230247"/>
            <a:chExt cx="1531822" cy="447017"/>
          </a:xfrm>
        </p:grpSpPr>
        <p:sp>
          <p:nvSpPr>
            <p:cNvPr id="76" name="Google Shape;76;p3"/>
            <p:cNvSpPr/>
            <p:nvPr/>
          </p:nvSpPr>
          <p:spPr>
            <a:xfrm>
              <a:off x="5048726" y="3230247"/>
              <a:ext cx="1531822" cy="447017"/>
            </a:xfrm>
            <a:prstGeom prst="roundRect">
              <a:avLst>
                <a:gd name="adj" fmla="val 16667"/>
              </a:avLst>
            </a:prstGeom>
            <a:solidFill>
              <a:srgbClr val="FADF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rgbClr val="002060"/>
                </a:solidFill>
                <a:latin typeface="Calibri"/>
                <a:ea typeface="Calibri"/>
                <a:cs typeface="Calibri"/>
                <a:sym typeface="Calibri"/>
              </a:endParaRPr>
            </a:p>
          </p:txBody>
        </p:sp>
        <p:sp>
          <p:nvSpPr>
            <p:cNvPr id="77" name="Google Shape;77;p3"/>
            <p:cNvSpPr txBox="1"/>
            <p:nvPr/>
          </p:nvSpPr>
          <p:spPr>
            <a:xfrm>
              <a:off x="5061278" y="3257581"/>
              <a:ext cx="1519270" cy="411584"/>
            </a:xfrm>
            <a:prstGeom prst="rect">
              <a:avLst/>
            </a:prstGeom>
            <a:solidFill>
              <a:srgbClr val="FADFE3"/>
            </a:solid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1600" b="1" i="0" u="none" strike="noStrike" cap="none">
                  <a:solidFill>
                    <a:srgbClr val="002060"/>
                  </a:solidFill>
                  <a:latin typeface="Calibri"/>
                  <a:ea typeface="Calibri"/>
                  <a:cs typeface="Calibri"/>
                  <a:sym typeface="Calibri"/>
                </a:rPr>
                <a:t>TRÌNH ĐỘ </a:t>
              </a:r>
              <a:endParaRPr/>
            </a:p>
            <a:p>
              <a:pPr marL="0" marR="0" lvl="0" indent="0" algn="ctr" rtl="0">
                <a:spcBef>
                  <a:spcPts val="0"/>
                </a:spcBef>
                <a:spcAft>
                  <a:spcPts val="0"/>
                </a:spcAft>
                <a:buNone/>
              </a:pPr>
              <a:r>
                <a:rPr lang="en-US" sz="1600" b="1" i="0" u="none" strike="noStrike" cap="none">
                  <a:solidFill>
                    <a:srgbClr val="002060"/>
                  </a:solidFill>
                  <a:latin typeface="Calibri"/>
                  <a:ea typeface="Calibri"/>
                  <a:cs typeface="Calibri"/>
                  <a:sym typeface="Calibri"/>
                </a:rPr>
                <a:t>VĂN HÓA</a:t>
              </a:r>
              <a:endParaRPr sz="1600" b="1" i="0" u="none" strike="noStrike" cap="none">
                <a:solidFill>
                  <a:srgbClr val="002060"/>
                </a:solidFill>
                <a:latin typeface="Calibri"/>
                <a:ea typeface="Calibri"/>
                <a:cs typeface="Calibri"/>
                <a:sym typeface="Calibri"/>
              </a:endParaRPr>
            </a:p>
          </p:txBody>
        </p:sp>
      </p:grpSp>
      <p:grpSp>
        <p:nvGrpSpPr>
          <p:cNvPr id="78" name="Google Shape;78;p3"/>
          <p:cNvGrpSpPr/>
          <p:nvPr/>
        </p:nvGrpSpPr>
        <p:grpSpPr>
          <a:xfrm>
            <a:off x="3301775" y="2978280"/>
            <a:ext cx="1641151" cy="676846"/>
            <a:chOff x="5027859" y="4067885"/>
            <a:chExt cx="1546359" cy="455083"/>
          </a:xfrm>
        </p:grpSpPr>
        <p:sp>
          <p:nvSpPr>
            <p:cNvPr id="79" name="Google Shape;79;p3"/>
            <p:cNvSpPr/>
            <p:nvPr/>
          </p:nvSpPr>
          <p:spPr>
            <a:xfrm>
              <a:off x="5027859" y="4067885"/>
              <a:ext cx="1531822" cy="447017"/>
            </a:xfrm>
            <a:prstGeom prst="roundRect">
              <a:avLst>
                <a:gd name="adj" fmla="val 16667"/>
              </a:avLst>
            </a:prstGeom>
            <a:solidFill>
              <a:srgbClr val="E0F0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rgbClr val="002060"/>
                </a:solidFill>
                <a:latin typeface="Calibri"/>
                <a:ea typeface="Calibri"/>
                <a:cs typeface="Calibri"/>
                <a:sym typeface="Calibri"/>
              </a:endParaRPr>
            </a:p>
          </p:txBody>
        </p:sp>
        <p:sp>
          <p:nvSpPr>
            <p:cNvPr id="80" name="Google Shape;80;p3"/>
            <p:cNvSpPr txBox="1"/>
            <p:nvPr/>
          </p:nvSpPr>
          <p:spPr>
            <a:xfrm>
              <a:off x="5042395" y="4145315"/>
              <a:ext cx="1531823" cy="377653"/>
            </a:xfrm>
            <a:prstGeom prst="rect">
              <a:avLst/>
            </a:prstGeom>
            <a:solidFill>
              <a:srgbClr val="E0F0E1"/>
            </a:solid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1600" b="1" i="0" u="none" strike="noStrike" cap="none">
                  <a:solidFill>
                    <a:srgbClr val="002060"/>
                  </a:solidFill>
                  <a:latin typeface="Calibri"/>
                  <a:ea typeface="Calibri"/>
                  <a:cs typeface="Calibri"/>
                  <a:sym typeface="Calibri"/>
                </a:rPr>
                <a:t>CHỦNG TỘC </a:t>
              </a:r>
              <a:endParaRPr/>
            </a:p>
            <a:p>
              <a:pPr marL="0" marR="0" lvl="0" indent="0" algn="ctr" rtl="0">
                <a:spcBef>
                  <a:spcPts val="0"/>
                </a:spcBef>
                <a:spcAft>
                  <a:spcPts val="0"/>
                </a:spcAft>
                <a:buNone/>
              </a:pPr>
              <a:r>
                <a:rPr lang="en-US" sz="1600" b="1" i="0" u="none" strike="noStrike" cap="none">
                  <a:solidFill>
                    <a:srgbClr val="002060"/>
                  </a:solidFill>
                  <a:latin typeface="Calibri"/>
                  <a:ea typeface="Calibri"/>
                  <a:cs typeface="Calibri"/>
                  <a:sym typeface="Calibri"/>
                </a:rPr>
                <a:t>MÀU DA</a:t>
              </a:r>
              <a:endParaRPr sz="1600" b="1" i="0" u="none" strike="noStrike" cap="none">
                <a:solidFill>
                  <a:srgbClr val="002060"/>
                </a:solidFill>
                <a:latin typeface="Calibri"/>
                <a:ea typeface="Calibri"/>
                <a:cs typeface="Calibri"/>
                <a:sym typeface="Calibri"/>
              </a:endParaRPr>
            </a:p>
          </p:txBody>
        </p:sp>
      </p:grpSp>
      <p:sp>
        <p:nvSpPr>
          <p:cNvPr id="81" name="Google Shape;81;p3"/>
          <p:cNvSpPr/>
          <p:nvPr/>
        </p:nvSpPr>
        <p:spPr>
          <a:xfrm>
            <a:off x="3102246" y="1768103"/>
            <a:ext cx="206711" cy="252036"/>
          </a:xfrm>
          <a:prstGeom prst="chevron">
            <a:avLst>
              <a:gd name="adj" fmla="val 50000"/>
            </a:avLst>
          </a:prstGeom>
          <a:solidFill>
            <a:srgbClr val="004236"/>
          </a:solidFill>
          <a:ln w="12700" cap="flat" cmpd="sng">
            <a:solidFill>
              <a:srgbClr val="004236"/>
            </a:solidFill>
            <a:prstDash val="solid"/>
            <a:miter lim="800000"/>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82" name="Google Shape;82;p3"/>
          <p:cNvSpPr txBox="1"/>
          <p:nvPr/>
        </p:nvSpPr>
        <p:spPr>
          <a:xfrm>
            <a:off x="147027" y="217630"/>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b="0" i="0" u="none" strike="noStrike" cap="none">
                <a:solidFill>
                  <a:srgbClr val="004236"/>
                </a:solidFill>
                <a:latin typeface="Arial"/>
                <a:ea typeface="Arial"/>
                <a:cs typeface="Arial"/>
                <a:sym typeface="Arial"/>
              </a:rPr>
              <a:t>a. THẾ  NÀO LÀ BÌNH ĐẲNG GIỮA CÁC DÂN TỘC</a:t>
            </a:r>
            <a:endParaRPr sz="1600">
              <a:solidFill>
                <a:srgbClr val="004236"/>
              </a:solidFill>
              <a:latin typeface="Arial"/>
              <a:ea typeface="Arial"/>
              <a:cs typeface="Arial"/>
              <a:sym typeface="Arial"/>
            </a:endParaRPr>
          </a:p>
        </p:txBody>
      </p:sp>
      <p:sp>
        <p:nvSpPr>
          <p:cNvPr id="83" name="Google Shape;83;p3"/>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84" name="Google Shape;84;p3"/>
          <p:cNvSpPr/>
          <p:nvPr/>
        </p:nvSpPr>
        <p:spPr>
          <a:xfrm>
            <a:off x="6713094" y="1462004"/>
            <a:ext cx="1820140" cy="2312865"/>
          </a:xfrm>
          <a:prstGeom prst="roundRect">
            <a:avLst>
              <a:gd name="adj" fmla="val 16667"/>
            </a:avLst>
          </a:prstGeom>
          <a:noFill/>
          <a:ln w="38100" cap="flat" cmpd="sng">
            <a:solidFill>
              <a:srgbClr val="004236"/>
            </a:solidFill>
            <a:prstDash val="solid"/>
            <a:miter lim="800000"/>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3"/>
          <p:cNvSpPr txBox="1"/>
          <p:nvPr/>
        </p:nvSpPr>
        <p:spPr>
          <a:xfrm>
            <a:off x="6769162" y="1729033"/>
            <a:ext cx="1729768"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NHÀ NƯỚC </a:t>
            </a:r>
            <a:r>
              <a:rPr lang="en-US" sz="2000">
                <a:solidFill>
                  <a:srgbClr val="901829"/>
                </a:solidFill>
                <a:latin typeface="Calibri"/>
                <a:ea typeface="Calibri"/>
                <a:cs typeface="Calibri"/>
                <a:sym typeface="Calibri"/>
              </a:rPr>
              <a:t>TÔN TRỌNG BẢO VỆ </a:t>
            </a:r>
            <a:r>
              <a:rPr lang="en-US" sz="2000">
                <a:solidFill>
                  <a:srgbClr val="004236"/>
                </a:solidFill>
                <a:latin typeface="Calibri"/>
                <a:ea typeface="Calibri"/>
                <a:cs typeface="Calibri"/>
                <a:sym typeface="Calibri"/>
              </a:rPr>
              <a:t>VÀ </a:t>
            </a:r>
            <a:r>
              <a:rPr lang="en-US" sz="2000">
                <a:solidFill>
                  <a:srgbClr val="901829"/>
                </a:solidFill>
                <a:latin typeface="Calibri"/>
                <a:ea typeface="Calibri"/>
                <a:cs typeface="Calibri"/>
                <a:sym typeface="Calibri"/>
              </a:rPr>
              <a:t>TẠO ĐIỀU KIỆN </a:t>
            </a:r>
            <a:r>
              <a:rPr lang="en-US" sz="2000">
                <a:solidFill>
                  <a:srgbClr val="004236"/>
                </a:solidFill>
                <a:latin typeface="Calibri"/>
                <a:ea typeface="Calibri"/>
                <a:cs typeface="Calibri"/>
                <a:sym typeface="Calibri"/>
              </a:rPr>
              <a:t>PHÁT TRIỂN</a:t>
            </a:r>
            <a:endParaRPr sz="2000">
              <a:solidFill>
                <a:srgbClr val="004236"/>
              </a:solidFill>
              <a:latin typeface="Calibri"/>
              <a:ea typeface="Calibri"/>
              <a:cs typeface="Calibri"/>
              <a:sym typeface="Calibri"/>
            </a:endParaRPr>
          </a:p>
        </p:txBody>
      </p:sp>
      <p:sp>
        <p:nvSpPr>
          <p:cNvPr id="86" name="Google Shape;86;p3"/>
          <p:cNvSpPr/>
          <p:nvPr/>
        </p:nvSpPr>
        <p:spPr>
          <a:xfrm>
            <a:off x="3108961" y="2446088"/>
            <a:ext cx="206711" cy="252036"/>
          </a:xfrm>
          <a:prstGeom prst="chevron">
            <a:avLst>
              <a:gd name="adj" fmla="val 50000"/>
            </a:avLst>
          </a:prstGeom>
          <a:solidFill>
            <a:srgbClr val="004236"/>
          </a:solidFill>
          <a:ln w="12700" cap="flat" cmpd="sng">
            <a:solidFill>
              <a:srgbClr val="004236"/>
            </a:solidFill>
            <a:prstDash val="solid"/>
            <a:miter lim="800000"/>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3"/>
          <p:cNvSpPr/>
          <p:nvPr/>
        </p:nvSpPr>
        <p:spPr>
          <a:xfrm>
            <a:off x="3100191" y="3093442"/>
            <a:ext cx="206711" cy="252036"/>
          </a:xfrm>
          <a:prstGeom prst="chevron">
            <a:avLst>
              <a:gd name="adj" fmla="val 50000"/>
            </a:avLst>
          </a:prstGeom>
          <a:solidFill>
            <a:srgbClr val="004236"/>
          </a:solidFill>
          <a:ln w="12700" cap="flat" cmpd="sng">
            <a:solidFill>
              <a:srgbClr val="004236"/>
            </a:solidFill>
            <a:prstDash val="solid"/>
            <a:miter lim="800000"/>
            <a:headEnd type="none" w="sm" len="sm"/>
            <a:tailEnd type="none" w="sm" len="sm"/>
          </a:ln>
        </p:spPr>
        <p:txBody>
          <a:bodyPr spcFirstLastPara="1" wrap="square" lIns="91450" tIns="45725" rIns="91450" bIns="4572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88" name="Google Shape;88;p3"/>
          <p:cNvCxnSpPr/>
          <p:nvPr/>
        </p:nvCxnSpPr>
        <p:spPr>
          <a:xfrm>
            <a:off x="4948110" y="1896358"/>
            <a:ext cx="1764984" cy="690900"/>
          </a:xfrm>
          <a:prstGeom prst="straightConnector1">
            <a:avLst/>
          </a:prstGeom>
          <a:noFill/>
          <a:ln w="38100" cap="flat" cmpd="sng">
            <a:solidFill>
              <a:srgbClr val="004236"/>
            </a:solidFill>
            <a:prstDash val="solid"/>
            <a:miter lim="800000"/>
            <a:headEnd type="none" w="sm" len="sm"/>
            <a:tailEnd type="triangle" w="med" len="med"/>
          </a:ln>
        </p:spPr>
      </p:cxnSp>
      <p:cxnSp>
        <p:nvCxnSpPr>
          <p:cNvPr id="89" name="Google Shape;89;p3"/>
          <p:cNvCxnSpPr>
            <a:stCxn id="77" idx="3"/>
            <a:endCxn id="84" idx="1"/>
          </p:cNvCxnSpPr>
          <p:nvPr/>
        </p:nvCxnSpPr>
        <p:spPr>
          <a:xfrm>
            <a:off x="4948110" y="2618438"/>
            <a:ext cx="1764900" cy="0"/>
          </a:xfrm>
          <a:prstGeom prst="straightConnector1">
            <a:avLst/>
          </a:prstGeom>
          <a:noFill/>
          <a:ln w="38100" cap="flat" cmpd="sng">
            <a:solidFill>
              <a:srgbClr val="004236"/>
            </a:solidFill>
            <a:prstDash val="solid"/>
            <a:miter lim="800000"/>
            <a:headEnd type="none" w="sm" len="sm"/>
            <a:tailEnd type="triangle" w="med" len="med"/>
          </a:ln>
        </p:spPr>
      </p:cxnSp>
      <p:cxnSp>
        <p:nvCxnSpPr>
          <p:cNvPr id="90" name="Google Shape;90;p3"/>
          <p:cNvCxnSpPr>
            <a:stCxn id="80" idx="3"/>
            <a:endCxn id="84" idx="1"/>
          </p:cNvCxnSpPr>
          <p:nvPr/>
        </p:nvCxnSpPr>
        <p:spPr>
          <a:xfrm rot="10800000" flipH="1">
            <a:off x="4942926" y="2618584"/>
            <a:ext cx="1770300" cy="755700"/>
          </a:xfrm>
          <a:prstGeom prst="straightConnector1">
            <a:avLst/>
          </a:prstGeom>
          <a:noFill/>
          <a:ln w="38100" cap="flat" cmpd="sng">
            <a:solidFill>
              <a:srgbClr val="004236"/>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par>
                                <p:cTn id="20" presetID="2" presetClass="entr" presetSubtype="4"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additive="base">
                                        <p:cTn id="22" dur="500"/>
                                        <p:tgtEl>
                                          <p:spTgt spid="72"/>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p:tgtEl>
                                          <p:spTgt spid="7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additive="base">
                                        <p:cTn id="28" dur="500"/>
                                        <p:tgtEl>
                                          <p:spTgt spid="7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fade">
                                      <p:cBhvr>
                                        <p:cTn id="41" dur="500"/>
                                        <p:tgtEl>
                                          <p:spTgt spid="88"/>
                                        </p:tgtEl>
                                      </p:cBhvr>
                                    </p:animEffect>
                                  </p:childTnLst>
                                </p:cTn>
                              </p:par>
                              <p:par>
                                <p:cTn id="42" presetID="10" presetClass="entr" presetSubtype="0" fill="hold"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par>
                                <p:cTn id="45" presetID="10"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par>
                                <p:cTn id="48" presetID="10" presetClass="entr" presetSubtype="0"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4"/>
          <p:cNvSpPr/>
          <p:nvPr/>
        </p:nvSpPr>
        <p:spPr>
          <a:xfrm>
            <a:off x="828378" y="805623"/>
            <a:ext cx="3240360" cy="4006837"/>
          </a:xfrm>
          <a:prstGeom prst="rect">
            <a:avLst/>
          </a:prstGeom>
          <a:solidFill>
            <a:srgbClr val="DEEFF4"/>
          </a:solidFill>
          <a:ln w="38100"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   ĐIỀU 5 – HP 2013</a:t>
            </a:r>
            <a:endParaRPr/>
          </a:p>
          <a:p>
            <a:pPr marL="0" marR="0" lvl="0" indent="0" algn="just" rtl="0">
              <a:spcBef>
                <a:spcPts val="0"/>
              </a:spcBef>
              <a:spcAft>
                <a:spcPts val="0"/>
              </a:spcAft>
              <a:buNone/>
            </a:pPr>
            <a:r>
              <a:rPr lang="en-US" sz="2000">
                <a:solidFill>
                  <a:srgbClr val="004236"/>
                </a:solidFill>
                <a:latin typeface="Calibri"/>
                <a:ea typeface="Calibri"/>
                <a:cs typeface="Calibri"/>
                <a:sym typeface="Calibri"/>
              </a:rPr>
              <a:t>	1. Nước Cộng hòa xã hội chủ nghĩa Việt Nam là quốc gia thống nhất của các dân tộc cùng sinh sống trên đất nước Việt Nam.</a:t>
            </a:r>
            <a:endParaRPr/>
          </a:p>
          <a:p>
            <a:pPr marL="0" marR="0" lvl="0" indent="0" algn="just" rtl="0">
              <a:spcBef>
                <a:spcPts val="0"/>
              </a:spcBef>
              <a:spcAft>
                <a:spcPts val="0"/>
              </a:spcAft>
              <a:buNone/>
            </a:pPr>
            <a:r>
              <a:rPr lang="en-US" sz="2000">
                <a:solidFill>
                  <a:srgbClr val="004236"/>
                </a:solidFill>
                <a:latin typeface="Calibri"/>
                <a:ea typeface="Calibri"/>
                <a:cs typeface="Calibri"/>
                <a:sym typeface="Calibri"/>
              </a:rPr>
              <a:t>	2. Các dân tộc bình đẳng, đoàn kết, tôn trọng và giúp nhau cùng phát triển; nghiêm cấm mọi hành vi kỳ thị, chia rẽ dân tộc.</a:t>
            </a:r>
            <a:endParaRPr/>
          </a:p>
        </p:txBody>
      </p:sp>
      <p:pic>
        <p:nvPicPr>
          <p:cNvPr id="96" name="Google Shape;96;p4"/>
          <p:cNvPicPr preferRelativeResize="0"/>
          <p:nvPr/>
        </p:nvPicPr>
        <p:blipFill rotWithShape="1">
          <a:blip r:embed="rId3">
            <a:alphaModFix/>
          </a:blip>
          <a:srcRect l="27216" t="5113" r="27425" b="5113"/>
          <a:stretch/>
        </p:blipFill>
        <p:spPr>
          <a:xfrm>
            <a:off x="5076850" y="772344"/>
            <a:ext cx="3240360" cy="4104456"/>
          </a:xfrm>
          <a:prstGeom prst="rect">
            <a:avLst/>
          </a:prstGeom>
          <a:noFill/>
          <a:ln>
            <a:noFill/>
          </a:ln>
        </p:spPr>
      </p:pic>
      <p:sp>
        <p:nvSpPr>
          <p:cNvPr id="97" name="Google Shape;97;p4"/>
          <p:cNvSpPr txBox="1"/>
          <p:nvPr/>
        </p:nvSpPr>
        <p:spPr>
          <a:xfrm>
            <a:off x="160366"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a. THẾ  NÀO LÀ BÌNH ĐẲNG GIỮA CÁC DÂN TỘC</a:t>
            </a:r>
            <a:endParaRPr sz="1600">
              <a:solidFill>
                <a:srgbClr val="004236"/>
              </a:solidFill>
              <a:latin typeface="Arial"/>
              <a:ea typeface="Arial"/>
              <a:cs typeface="Arial"/>
              <a:sym typeface="Arial"/>
            </a:endParaRPr>
          </a:p>
        </p:txBody>
      </p:sp>
      <p:sp>
        <p:nvSpPr>
          <p:cNvPr id="98" name="Google Shape;98;p4"/>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p:nvPr/>
        </p:nvSpPr>
        <p:spPr>
          <a:xfrm rot="-5400000">
            <a:off x="4286035" y="2424474"/>
            <a:ext cx="612123" cy="1297970"/>
          </a:xfrm>
          <a:prstGeom prst="chevron">
            <a:avLst>
              <a:gd name="adj" fmla="val 6319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5"/>
          <p:cNvSpPr/>
          <p:nvPr/>
        </p:nvSpPr>
        <p:spPr>
          <a:xfrm rot="1812939">
            <a:off x="3959575" y="1855728"/>
            <a:ext cx="612040" cy="1298145"/>
          </a:xfrm>
          <a:prstGeom prst="chevron">
            <a:avLst>
              <a:gd name="adj" fmla="val 63197"/>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5"/>
          <p:cNvSpPr/>
          <p:nvPr/>
        </p:nvSpPr>
        <p:spPr>
          <a:xfrm rot="-1812939" flipH="1">
            <a:off x="4612578" y="1855728"/>
            <a:ext cx="612040" cy="1298145"/>
          </a:xfrm>
          <a:prstGeom prst="chevron">
            <a:avLst>
              <a:gd name="adj" fmla="val 6319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5"/>
          <p:cNvSpPr txBox="1"/>
          <p:nvPr/>
        </p:nvSpPr>
        <p:spPr>
          <a:xfrm>
            <a:off x="1260426" y="2068488"/>
            <a:ext cx="2820165" cy="496749"/>
          </a:xfrm>
          <a:prstGeom prst="rect">
            <a:avLst/>
          </a:prstGeom>
          <a:noFill/>
          <a:ln>
            <a:noFill/>
          </a:ln>
        </p:spPr>
        <p:txBody>
          <a:bodyPr spcFirstLastPara="1" wrap="square" lIns="0" tIns="34275" rIns="0" bIns="34275" anchor="t" anchorCtr="0">
            <a:spAutoFit/>
          </a:bodyPr>
          <a:lstStyle/>
          <a:p>
            <a:pPr marL="0" marR="0" lvl="0" indent="0" algn="r" rtl="0">
              <a:lnSpc>
                <a:spcPct val="125000"/>
              </a:lnSpc>
              <a:spcBef>
                <a:spcPts val="0"/>
              </a:spcBef>
              <a:spcAft>
                <a:spcPts val="0"/>
              </a:spcAft>
              <a:buNone/>
            </a:pPr>
            <a:r>
              <a:rPr lang="en-US" sz="2400" b="1">
                <a:solidFill>
                  <a:srgbClr val="004236"/>
                </a:solidFill>
                <a:latin typeface="Calibri"/>
                <a:ea typeface="Calibri"/>
                <a:cs typeface="Calibri"/>
                <a:sym typeface="Calibri"/>
              </a:rPr>
              <a:t>LĨNH VỰC KINH TẾ</a:t>
            </a:r>
            <a:endParaRPr sz="2400" b="1">
              <a:solidFill>
                <a:srgbClr val="004236"/>
              </a:solidFill>
              <a:latin typeface="Calibri"/>
              <a:ea typeface="Calibri"/>
              <a:cs typeface="Calibri"/>
              <a:sym typeface="Calibri"/>
            </a:endParaRPr>
          </a:p>
        </p:txBody>
      </p:sp>
      <p:sp>
        <p:nvSpPr>
          <p:cNvPr id="108" name="Google Shape;108;p5"/>
          <p:cNvSpPr txBox="1"/>
          <p:nvPr/>
        </p:nvSpPr>
        <p:spPr>
          <a:xfrm>
            <a:off x="4991340" y="2068487"/>
            <a:ext cx="2820165" cy="496749"/>
          </a:xfrm>
          <a:prstGeom prst="rect">
            <a:avLst/>
          </a:prstGeom>
          <a:noFill/>
          <a:ln>
            <a:noFill/>
          </a:ln>
        </p:spPr>
        <p:txBody>
          <a:bodyPr spcFirstLastPara="1" wrap="square" lIns="0" tIns="34275" rIns="0" bIns="34275" anchor="t" anchorCtr="0">
            <a:spAutoFit/>
          </a:bodyPr>
          <a:lstStyle/>
          <a:p>
            <a:pPr marL="0" marR="0" lvl="0" indent="0" algn="l" rtl="0">
              <a:lnSpc>
                <a:spcPct val="125000"/>
              </a:lnSpc>
              <a:spcBef>
                <a:spcPts val="0"/>
              </a:spcBef>
              <a:spcAft>
                <a:spcPts val="0"/>
              </a:spcAft>
              <a:buNone/>
            </a:pPr>
            <a:r>
              <a:rPr lang="en-US" sz="2400" b="1">
                <a:solidFill>
                  <a:srgbClr val="004236"/>
                </a:solidFill>
                <a:latin typeface="Calibri"/>
                <a:ea typeface="Calibri"/>
                <a:cs typeface="Calibri"/>
                <a:sym typeface="Calibri"/>
              </a:rPr>
              <a:t>LĨNH VỰC CHÍNH TRỊ</a:t>
            </a:r>
            <a:endParaRPr sz="2400" b="1">
              <a:solidFill>
                <a:srgbClr val="004236"/>
              </a:solidFill>
              <a:latin typeface="Calibri"/>
              <a:ea typeface="Calibri"/>
              <a:cs typeface="Calibri"/>
              <a:sym typeface="Calibri"/>
            </a:endParaRPr>
          </a:p>
        </p:txBody>
      </p:sp>
      <p:sp>
        <p:nvSpPr>
          <p:cNvPr id="109" name="Google Shape;109;p5"/>
          <p:cNvSpPr txBox="1"/>
          <p:nvPr/>
        </p:nvSpPr>
        <p:spPr>
          <a:xfrm>
            <a:off x="3106809" y="3498276"/>
            <a:ext cx="2820165" cy="958414"/>
          </a:xfrm>
          <a:prstGeom prst="rect">
            <a:avLst/>
          </a:prstGeom>
          <a:noFill/>
          <a:ln>
            <a:noFill/>
          </a:ln>
        </p:spPr>
        <p:txBody>
          <a:bodyPr spcFirstLastPara="1" wrap="square" lIns="0" tIns="34275" rIns="0" bIns="34275" anchor="t" anchorCtr="0">
            <a:spAutoFit/>
          </a:bodyPr>
          <a:lstStyle/>
          <a:p>
            <a:pPr marL="0" marR="0" lvl="0" indent="0" algn="ctr" rtl="0">
              <a:lnSpc>
                <a:spcPct val="125000"/>
              </a:lnSpc>
              <a:spcBef>
                <a:spcPts val="0"/>
              </a:spcBef>
              <a:spcAft>
                <a:spcPts val="0"/>
              </a:spcAft>
              <a:buNone/>
            </a:pPr>
            <a:r>
              <a:rPr lang="en-US" sz="2400" b="1">
                <a:solidFill>
                  <a:srgbClr val="004236"/>
                </a:solidFill>
                <a:latin typeface="Calibri"/>
                <a:ea typeface="Calibri"/>
                <a:cs typeface="Calibri"/>
                <a:sym typeface="Calibri"/>
              </a:rPr>
              <a:t>LĨNH VỰC VĂN HÓA, GIÁO DỤC</a:t>
            </a:r>
            <a:endParaRPr sz="2400" b="1">
              <a:solidFill>
                <a:srgbClr val="004236"/>
              </a:solidFill>
              <a:latin typeface="Calibri"/>
              <a:ea typeface="Calibri"/>
              <a:cs typeface="Calibri"/>
              <a:sym typeface="Calibri"/>
            </a:endParaRPr>
          </a:p>
        </p:txBody>
      </p:sp>
      <p:sp>
        <p:nvSpPr>
          <p:cNvPr id="110" name="Google Shape;110;p5"/>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111" name="Google Shape;111;p5"/>
          <p:cNvSpPr txBox="1"/>
          <p:nvPr/>
        </p:nvSpPr>
        <p:spPr>
          <a:xfrm>
            <a:off x="160366" y="251407"/>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750"/>
                                        <p:tgtEl>
                                          <p:spTgt spid="105"/>
                                        </p:tgtEl>
                                        <p:attrNameLst>
                                          <p:attrName>ppt_x</p:attrName>
                                        </p:attrNameLst>
                                      </p:cBhvr>
                                      <p:tavLst>
                                        <p:tav tm="0">
                                          <p:val>
                                            <p:strVal val="#ppt_x-1"/>
                                          </p:val>
                                        </p:tav>
                                        <p:tav tm="100000">
                                          <p:val>
                                            <p:strVal val="#ppt_x"/>
                                          </p:val>
                                        </p:tav>
                                      </p:tavLst>
                                    </p:anim>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750"/>
                                        <p:tgtEl>
                                          <p:spTgt spid="107"/>
                                        </p:tgtEl>
                                      </p:cBhvr>
                                    </p:animEffect>
                                  </p:childTnLst>
                                </p:cTn>
                              </p:par>
                            </p:childTnLst>
                          </p:cTn>
                        </p:par>
                        <p:par>
                          <p:cTn id="12" fill="hold">
                            <p:stCondLst>
                              <p:cond delay="1500"/>
                            </p:stCondLst>
                            <p:childTnLst>
                              <p:par>
                                <p:cTn id="13" presetID="2" presetClass="entr" presetSubtype="8" fill="hold" nodeType="after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750"/>
                                        <p:tgtEl>
                                          <p:spTgt spid="106"/>
                                        </p:tgtEl>
                                        <p:attrNameLst>
                                          <p:attrName>ppt_x</p:attrName>
                                        </p:attrNameLst>
                                      </p:cBhvr>
                                      <p:tavLst>
                                        <p:tav tm="0">
                                          <p:val>
                                            <p:strVal val="#ppt_x-1"/>
                                          </p:val>
                                        </p:tav>
                                        <p:tav tm="100000">
                                          <p:val>
                                            <p:strVal val="#ppt_x"/>
                                          </p:val>
                                        </p:tav>
                                      </p:tavLst>
                                    </p:anim>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750"/>
                                        <p:tgtEl>
                                          <p:spTgt spid="108"/>
                                        </p:tgtEl>
                                      </p:cBhvr>
                                    </p:animEffec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p:tgtEl>
                                          <p:spTgt spid="104"/>
                                        </p:tgtEl>
                                        <p:attrNameLst>
                                          <p:attrName>ppt_y</p:attrName>
                                        </p:attrNameLst>
                                      </p:cBhvr>
                                      <p:tavLst>
                                        <p:tav tm="0">
                                          <p:val>
                                            <p:strVal val="#ppt_y+1"/>
                                          </p:val>
                                        </p:tav>
                                        <p:tav tm="100000">
                                          <p:val>
                                            <p:strVal val="#ppt_y"/>
                                          </p:val>
                                        </p:tav>
                                      </p:tavLst>
                                    </p:anim>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75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6"/>
          <p:cNvSpPr txBox="1"/>
          <p:nvPr/>
        </p:nvSpPr>
        <p:spPr>
          <a:xfrm>
            <a:off x="160366"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
        <p:nvSpPr>
          <p:cNvPr id="117" name="Google Shape;117;p6"/>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cxnSp>
        <p:nvCxnSpPr>
          <p:cNvPr id="118" name="Google Shape;118;p6"/>
          <p:cNvCxnSpPr/>
          <p:nvPr/>
        </p:nvCxnSpPr>
        <p:spPr>
          <a:xfrm rot="10800000" flipH="1">
            <a:off x="1326204" y="2536540"/>
            <a:ext cx="1020571" cy="1176"/>
          </a:xfrm>
          <a:prstGeom prst="straightConnector1">
            <a:avLst/>
          </a:prstGeom>
          <a:noFill/>
          <a:ln w="19050" cap="flat" cmpd="sng">
            <a:solidFill>
              <a:srgbClr val="004236"/>
            </a:solidFill>
            <a:prstDash val="solid"/>
            <a:miter lim="800000"/>
            <a:headEnd type="none" w="sm" len="sm"/>
            <a:tailEnd type="triangle" w="med" len="med"/>
          </a:ln>
        </p:spPr>
      </p:cxnSp>
      <p:sp>
        <p:nvSpPr>
          <p:cNvPr id="119" name="Google Shape;119;p6"/>
          <p:cNvSpPr/>
          <p:nvPr/>
        </p:nvSpPr>
        <p:spPr>
          <a:xfrm>
            <a:off x="2418783" y="1600436"/>
            <a:ext cx="929875" cy="1872208"/>
          </a:xfrm>
          <a:prstGeom prst="roundRect">
            <a:avLst>
              <a:gd name="adj" fmla="val 16667"/>
            </a:avLst>
          </a:prstGeom>
          <a:solidFill>
            <a:srgbClr val="DEEFF4"/>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Tham gia quản lí nhà nước và xh</a:t>
            </a:r>
            <a:endParaRPr sz="2000">
              <a:solidFill>
                <a:srgbClr val="004236"/>
              </a:solidFill>
              <a:latin typeface="Calibri"/>
              <a:ea typeface="Calibri"/>
              <a:cs typeface="Calibri"/>
              <a:sym typeface="Calibri"/>
            </a:endParaRPr>
          </a:p>
        </p:txBody>
      </p:sp>
      <p:sp>
        <p:nvSpPr>
          <p:cNvPr id="120" name="Google Shape;120;p6"/>
          <p:cNvSpPr/>
          <p:nvPr/>
        </p:nvSpPr>
        <p:spPr>
          <a:xfrm>
            <a:off x="4068738" y="1600436"/>
            <a:ext cx="2160240" cy="720080"/>
          </a:xfrm>
          <a:prstGeom prst="roundRect">
            <a:avLst>
              <a:gd name="adj" fmla="val 16667"/>
            </a:avLst>
          </a:prstGeom>
          <a:solidFill>
            <a:srgbClr val="FEEFC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Tham gia vào bộ máy nhà nước</a:t>
            </a:r>
            <a:endParaRPr sz="2000">
              <a:solidFill>
                <a:srgbClr val="004236"/>
              </a:solidFill>
              <a:latin typeface="Calibri"/>
              <a:ea typeface="Calibri"/>
              <a:cs typeface="Calibri"/>
              <a:sym typeface="Calibri"/>
            </a:endParaRPr>
          </a:p>
        </p:txBody>
      </p:sp>
      <p:sp>
        <p:nvSpPr>
          <p:cNvPr id="121" name="Google Shape;121;p6"/>
          <p:cNvSpPr/>
          <p:nvPr/>
        </p:nvSpPr>
        <p:spPr>
          <a:xfrm>
            <a:off x="4068738" y="2752564"/>
            <a:ext cx="2160240" cy="720080"/>
          </a:xfrm>
          <a:prstGeom prst="roundRect">
            <a:avLst>
              <a:gd name="adj" fmla="val 16667"/>
            </a:avLst>
          </a:prstGeom>
          <a:solidFill>
            <a:srgbClr val="FEEFC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Thảo luận </a:t>
            </a:r>
            <a:endParaRPr/>
          </a:p>
          <a:p>
            <a:pPr marL="0" marR="0" lvl="0" indent="0" algn="ctr" rtl="0">
              <a:spcBef>
                <a:spcPts val="0"/>
              </a:spcBef>
              <a:spcAft>
                <a:spcPts val="0"/>
              </a:spcAft>
              <a:buNone/>
            </a:pPr>
            <a:r>
              <a:rPr lang="en-US" sz="2000">
                <a:solidFill>
                  <a:srgbClr val="004236"/>
                </a:solidFill>
                <a:latin typeface="Calibri"/>
                <a:ea typeface="Calibri"/>
                <a:cs typeface="Calibri"/>
                <a:sym typeface="Calibri"/>
              </a:rPr>
              <a:t>đóng góp ý kiến</a:t>
            </a:r>
            <a:endParaRPr sz="2000">
              <a:solidFill>
                <a:srgbClr val="004236"/>
              </a:solidFill>
              <a:latin typeface="Calibri"/>
              <a:ea typeface="Calibri"/>
              <a:cs typeface="Calibri"/>
              <a:sym typeface="Calibri"/>
            </a:endParaRPr>
          </a:p>
        </p:txBody>
      </p:sp>
      <p:sp>
        <p:nvSpPr>
          <p:cNvPr id="122" name="Google Shape;122;p6"/>
          <p:cNvSpPr/>
          <p:nvPr/>
        </p:nvSpPr>
        <p:spPr>
          <a:xfrm>
            <a:off x="7093074" y="1456420"/>
            <a:ext cx="1152128" cy="2160240"/>
          </a:xfrm>
          <a:prstGeom prst="roundRect">
            <a:avLst>
              <a:gd name="adj" fmla="val 16667"/>
            </a:avLst>
          </a:prstGeom>
          <a:solidFill>
            <a:srgbClr val="F3D9D9"/>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Dân chủ trực tiếp và dân chủ gián tiếp</a:t>
            </a:r>
            <a:endParaRPr sz="2000">
              <a:solidFill>
                <a:srgbClr val="004236"/>
              </a:solidFill>
              <a:latin typeface="Calibri"/>
              <a:ea typeface="Calibri"/>
              <a:cs typeface="Calibri"/>
              <a:sym typeface="Calibri"/>
            </a:endParaRPr>
          </a:p>
        </p:txBody>
      </p:sp>
      <p:cxnSp>
        <p:nvCxnSpPr>
          <p:cNvPr id="123" name="Google Shape;123;p6"/>
          <p:cNvCxnSpPr>
            <a:stCxn id="119" idx="3"/>
            <a:endCxn id="120" idx="1"/>
          </p:cNvCxnSpPr>
          <p:nvPr/>
        </p:nvCxnSpPr>
        <p:spPr>
          <a:xfrm rot="10800000" flipH="1">
            <a:off x="3348658" y="1960540"/>
            <a:ext cx="720000" cy="576000"/>
          </a:xfrm>
          <a:prstGeom prst="straightConnector1">
            <a:avLst/>
          </a:prstGeom>
          <a:noFill/>
          <a:ln w="19050" cap="flat" cmpd="sng">
            <a:solidFill>
              <a:srgbClr val="004236"/>
            </a:solidFill>
            <a:prstDash val="solid"/>
            <a:miter lim="800000"/>
            <a:headEnd type="none" w="sm" len="sm"/>
            <a:tailEnd type="triangle" w="med" len="med"/>
          </a:ln>
        </p:spPr>
      </p:cxnSp>
      <p:cxnSp>
        <p:nvCxnSpPr>
          <p:cNvPr id="124" name="Google Shape;124;p6"/>
          <p:cNvCxnSpPr>
            <a:stCxn id="119" idx="3"/>
            <a:endCxn id="121" idx="1"/>
          </p:cNvCxnSpPr>
          <p:nvPr/>
        </p:nvCxnSpPr>
        <p:spPr>
          <a:xfrm>
            <a:off x="3348658" y="2536540"/>
            <a:ext cx="720000" cy="576000"/>
          </a:xfrm>
          <a:prstGeom prst="straightConnector1">
            <a:avLst/>
          </a:prstGeom>
          <a:noFill/>
          <a:ln w="19050" cap="flat" cmpd="sng">
            <a:solidFill>
              <a:srgbClr val="004236"/>
            </a:solidFill>
            <a:prstDash val="solid"/>
            <a:miter lim="800000"/>
            <a:headEnd type="none" w="sm" len="sm"/>
            <a:tailEnd type="triangle" w="med" len="med"/>
          </a:ln>
        </p:spPr>
      </p:cxnSp>
      <p:cxnSp>
        <p:nvCxnSpPr>
          <p:cNvPr id="125" name="Google Shape;125;p6"/>
          <p:cNvCxnSpPr>
            <a:stCxn id="120" idx="3"/>
            <a:endCxn id="122" idx="1"/>
          </p:cNvCxnSpPr>
          <p:nvPr/>
        </p:nvCxnSpPr>
        <p:spPr>
          <a:xfrm>
            <a:off x="6228978" y="1960476"/>
            <a:ext cx="864000" cy="576000"/>
          </a:xfrm>
          <a:prstGeom prst="straightConnector1">
            <a:avLst/>
          </a:prstGeom>
          <a:noFill/>
          <a:ln w="19050" cap="flat" cmpd="sng">
            <a:solidFill>
              <a:srgbClr val="004236"/>
            </a:solidFill>
            <a:prstDash val="solid"/>
            <a:miter lim="800000"/>
            <a:headEnd type="none" w="sm" len="sm"/>
            <a:tailEnd type="triangle" w="med" len="med"/>
          </a:ln>
        </p:spPr>
      </p:cxnSp>
      <p:cxnSp>
        <p:nvCxnSpPr>
          <p:cNvPr id="126" name="Google Shape;126;p6"/>
          <p:cNvCxnSpPr>
            <a:stCxn id="121" idx="3"/>
          </p:cNvCxnSpPr>
          <p:nvPr/>
        </p:nvCxnSpPr>
        <p:spPr>
          <a:xfrm rot="10800000" flipH="1">
            <a:off x="6228978" y="2536604"/>
            <a:ext cx="864000" cy="576000"/>
          </a:xfrm>
          <a:prstGeom prst="straightConnector1">
            <a:avLst/>
          </a:prstGeom>
          <a:noFill/>
          <a:ln w="19050" cap="flat" cmpd="sng">
            <a:solidFill>
              <a:srgbClr val="004236"/>
            </a:solidFill>
            <a:prstDash val="solid"/>
            <a:miter lim="800000"/>
            <a:headEnd type="none" w="sm" len="sm"/>
            <a:tailEnd type="triangle" w="med" len="med"/>
          </a:ln>
        </p:spPr>
      </p:cxnSp>
      <p:sp>
        <p:nvSpPr>
          <p:cNvPr id="127" name="Google Shape;127;p6"/>
          <p:cNvSpPr/>
          <p:nvPr/>
        </p:nvSpPr>
        <p:spPr>
          <a:xfrm>
            <a:off x="265159" y="2140496"/>
            <a:ext cx="1571331" cy="792088"/>
          </a:xfrm>
          <a:prstGeom prst="roundRect">
            <a:avLst>
              <a:gd name="adj" fmla="val 16667"/>
            </a:avLst>
          </a:prstGeom>
          <a:solidFill>
            <a:srgbClr val="DEEFF4"/>
          </a:solidFill>
          <a:ln w="12700" cap="flat" cmpd="sng">
            <a:solidFill>
              <a:srgbClr val="46849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04236"/>
                </a:solidFill>
                <a:latin typeface="Calibri"/>
                <a:ea typeface="Calibri"/>
                <a:cs typeface="Calibri"/>
                <a:sym typeface="Calibri"/>
              </a:rPr>
              <a:t>LĨNH VỰC </a:t>
            </a:r>
            <a:endParaRPr/>
          </a:p>
          <a:p>
            <a:pPr marL="0" marR="0" lvl="0" indent="0" algn="ctr" rtl="0">
              <a:spcBef>
                <a:spcPts val="0"/>
              </a:spcBef>
              <a:spcAft>
                <a:spcPts val="0"/>
              </a:spcAft>
              <a:buNone/>
            </a:pPr>
            <a:r>
              <a:rPr lang="en-US" sz="1800" b="1">
                <a:solidFill>
                  <a:srgbClr val="004236"/>
                </a:solidFill>
                <a:latin typeface="Calibri"/>
                <a:ea typeface="Calibri"/>
                <a:cs typeface="Calibri"/>
                <a:sym typeface="Calibri"/>
              </a:rPr>
              <a:t>CHÍNH TRỊ</a:t>
            </a:r>
            <a:endParaRPr sz="1800" b="1">
              <a:solidFill>
                <a:srgbClr val="004236"/>
              </a:solidFill>
              <a:latin typeface="Calibri"/>
              <a:ea typeface="Calibri"/>
              <a:cs typeface="Calibri"/>
              <a:sym typeface="Calibri"/>
            </a:endParaRPr>
          </a:p>
        </p:txBody>
      </p:sp>
      <p:sp>
        <p:nvSpPr>
          <p:cNvPr id="128" name="Google Shape;128;p6"/>
          <p:cNvSpPr txBox="1"/>
          <p:nvPr/>
        </p:nvSpPr>
        <p:spPr>
          <a:xfrm>
            <a:off x="265159" y="562773"/>
            <a:ext cx="3333259" cy="496749"/>
          </a:xfrm>
          <a:prstGeom prst="rect">
            <a:avLst/>
          </a:prstGeom>
          <a:noFill/>
          <a:ln>
            <a:noFill/>
          </a:ln>
        </p:spPr>
        <p:txBody>
          <a:bodyPr spcFirstLastPara="1" wrap="square" lIns="0" tIns="34275" rIns="0" bIns="34275" anchor="t" anchorCtr="0">
            <a:spAutoFit/>
          </a:bodyPr>
          <a:lstStyle/>
          <a:p>
            <a:pPr marL="0" marR="0" lvl="0" indent="0" algn="l" rtl="0">
              <a:lnSpc>
                <a:spcPct val="125000"/>
              </a:lnSpc>
              <a:spcBef>
                <a:spcPts val="0"/>
              </a:spcBef>
              <a:spcAft>
                <a:spcPts val="0"/>
              </a:spcAft>
              <a:buNone/>
            </a:pPr>
            <a:r>
              <a:rPr lang="en-US" sz="2400" b="1">
                <a:solidFill>
                  <a:srgbClr val="004236"/>
                </a:solidFill>
                <a:latin typeface="Calibri"/>
                <a:ea typeface="Calibri"/>
                <a:cs typeface="Calibri"/>
                <a:sym typeface="Calibri"/>
              </a:rPr>
              <a:t>b1.LĨNH VỰC CHÍNH TRỊ</a:t>
            </a:r>
            <a:endParaRPr sz="2400" b="1">
              <a:solidFill>
                <a:srgbClr val="0042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75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p:nvPr/>
        </p:nvSpPr>
        <p:spPr>
          <a:xfrm>
            <a:off x="1044402" y="1005007"/>
            <a:ext cx="3240360" cy="3639129"/>
          </a:xfrm>
          <a:prstGeom prst="rect">
            <a:avLst/>
          </a:prstGeom>
          <a:solidFill>
            <a:srgbClr val="DEEFF4"/>
          </a:solidFill>
          <a:ln w="38100" cap="flat" cmpd="sng">
            <a:solidFill>
              <a:srgbClr val="0042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4236"/>
                </a:solidFill>
                <a:latin typeface="Calibri"/>
                <a:ea typeface="Calibri"/>
                <a:cs typeface="Calibri"/>
                <a:sym typeface="Calibri"/>
              </a:rPr>
              <a:t>   ĐIỀU 27 – HP 2013</a:t>
            </a:r>
            <a:endParaRPr/>
          </a:p>
          <a:p>
            <a:pPr marL="0" marR="0" lvl="0" indent="0" algn="just" rtl="0">
              <a:spcBef>
                <a:spcPts val="0"/>
              </a:spcBef>
              <a:spcAft>
                <a:spcPts val="0"/>
              </a:spcAft>
              <a:buNone/>
            </a:pPr>
            <a:r>
              <a:rPr lang="en-US" sz="2000">
                <a:solidFill>
                  <a:srgbClr val="004236"/>
                </a:solidFill>
                <a:latin typeface="Calibri"/>
                <a:ea typeface="Calibri"/>
                <a:cs typeface="Calibri"/>
                <a:sym typeface="Calibri"/>
              </a:rPr>
              <a:t>	Công dân đủ mười tám tuổi trở lên có quyền bầu cử và đủ hai mươi mốt tuổi trở lên có quyền ứng cử vào Quốc hội, Hội đồng nhân dân. Việc thực hiện các quyền này do luật định.</a:t>
            </a:r>
            <a:endParaRPr/>
          </a:p>
        </p:txBody>
      </p:sp>
      <p:pic>
        <p:nvPicPr>
          <p:cNvPr id="134" name="Google Shape;134;p7"/>
          <p:cNvPicPr preferRelativeResize="0"/>
          <p:nvPr/>
        </p:nvPicPr>
        <p:blipFill rotWithShape="1">
          <a:blip r:embed="rId3">
            <a:alphaModFix/>
          </a:blip>
          <a:srcRect l="27216" t="5113" r="27425" b="5113"/>
          <a:stretch/>
        </p:blipFill>
        <p:spPr>
          <a:xfrm>
            <a:off x="5076850" y="772344"/>
            <a:ext cx="3240360" cy="4104456"/>
          </a:xfrm>
          <a:prstGeom prst="rect">
            <a:avLst/>
          </a:prstGeom>
          <a:noFill/>
          <a:ln>
            <a:noFill/>
          </a:ln>
        </p:spPr>
      </p:pic>
      <p:sp>
        <p:nvSpPr>
          <p:cNvPr id="135" name="Google Shape;135;p7"/>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sp>
        <p:nvSpPr>
          <p:cNvPr id="136" name="Google Shape;136;p7"/>
          <p:cNvSpPr txBox="1"/>
          <p:nvPr/>
        </p:nvSpPr>
        <p:spPr>
          <a:xfrm>
            <a:off x="252314" y="498538"/>
            <a:ext cx="3333259" cy="496749"/>
          </a:xfrm>
          <a:prstGeom prst="rect">
            <a:avLst/>
          </a:prstGeom>
          <a:noFill/>
          <a:ln>
            <a:noFill/>
          </a:ln>
        </p:spPr>
        <p:txBody>
          <a:bodyPr spcFirstLastPara="1" wrap="square" lIns="0" tIns="34275" rIns="0" bIns="34275" anchor="t" anchorCtr="0">
            <a:spAutoFit/>
          </a:bodyPr>
          <a:lstStyle/>
          <a:p>
            <a:pPr marL="0" marR="0" lvl="0" indent="0" algn="l" rtl="0">
              <a:lnSpc>
                <a:spcPct val="125000"/>
              </a:lnSpc>
              <a:spcBef>
                <a:spcPts val="0"/>
              </a:spcBef>
              <a:spcAft>
                <a:spcPts val="0"/>
              </a:spcAft>
              <a:buNone/>
            </a:pPr>
            <a:r>
              <a:rPr lang="en-US" sz="2400" b="1">
                <a:solidFill>
                  <a:srgbClr val="004236"/>
                </a:solidFill>
                <a:latin typeface="Calibri"/>
                <a:ea typeface="Calibri"/>
                <a:cs typeface="Calibri"/>
                <a:sym typeface="Calibri"/>
              </a:rPr>
              <a:t>b1.LĨNH VỰC CHÍNH TRỊ</a:t>
            </a:r>
            <a:endParaRPr sz="2400" b="1">
              <a:solidFill>
                <a:srgbClr val="004236"/>
              </a:solidFill>
              <a:latin typeface="Calibri"/>
              <a:ea typeface="Calibri"/>
              <a:cs typeface="Calibri"/>
              <a:sym typeface="Calibri"/>
            </a:endParaRPr>
          </a:p>
        </p:txBody>
      </p:sp>
      <p:sp>
        <p:nvSpPr>
          <p:cNvPr id="137" name="Google Shape;137;p7"/>
          <p:cNvSpPr txBox="1"/>
          <p:nvPr/>
        </p:nvSpPr>
        <p:spPr>
          <a:xfrm>
            <a:off x="160366"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7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p:nvPr/>
        </p:nvSpPr>
        <p:spPr>
          <a:xfrm>
            <a:off x="160366" y="247298"/>
            <a:ext cx="6323859" cy="315475"/>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US" sz="1600">
                <a:solidFill>
                  <a:srgbClr val="004236"/>
                </a:solidFill>
                <a:latin typeface="Arial"/>
                <a:ea typeface="Arial"/>
                <a:cs typeface="Arial"/>
                <a:sym typeface="Arial"/>
              </a:rPr>
              <a:t>b. NỘI DUNG QUYỀN BÌNH ĐẲNG GIỮA CÁC DÂN TỘC</a:t>
            </a:r>
            <a:endParaRPr sz="1600">
              <a:solidFill>
                <a:srgbClr val="004236"/>
              </a:solidFill>
              <a:latin typeface="Arial"/>
              <a:ea typeface="Arial"/>
              <a:cs typeface="Arial"/>
              <a:sym typeface="Arial"/>
            </a:endParaRPr>
          </a:p>
        </p:txBody>
      </p:sp>
      <p:sp>
        <p:nvSpPr>
          <p:cNvPr id="143" name="Google Shape;143;p8"/>
          <p:cNvSpPr/>
          <p:nvPr/>
        </p:nvSpPr>
        <p:spPr>
          <a:xfrm>
            <a:off x="0" y="196280"/>
            <a:ext cx="160366" cy="417513"/>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757070"/>
              </a:solidFill>
              <a:latin typeface="Calibri"/>
              <a:ea typeface="Calibri"/>
              <a:cs typeface="Calibri"/>
              <a:sym typeface="Calibri"/>
            </a:endParaRPr>
          </a:p>
        </p:txBody>
      </p:sp>
      <p:pic>
        <p:nvPicPr>
          <p:cNvPr id="144" name="Google Shape;144;p8"/>
          <p:cNvPicPr preferRelativeResize="0"/>
          <p:nvPr/>
        </p:nvPicPr>
        <p:blipFill rotWithShape="1">
          <a:blip r:embed="rId3">
            <a:alphaModFix/>
          </a:blip>
          <a:srcRect/>
          <a:stretch/>
        </p:blipFill>
        <p:spPr>
          <a:xfrm>
            <a:off x="468338" y="1060376"/>
            <a:ext cx="4286250" cy="2857500"/>
          </a:xfrm>
          <a:prstGeom prst="rect">
            <a:avLst/>
          </a:prstGeom>
          <a:noFill/>
          <a:ln>
            <a:noFill/>
          </a:ln>
        </p:spPr>
      </p:pic>
      <p:sp>
        <p:nvSpPr>
          <p:cNvPr id="145" name="Google Shape;145;p8"/>
          <p:cNvSpPr txBox="1"/>
          <p:nvPr/>
        </p:nvSpPr>
        <p:spPr>
          <a:xfrm>
            <a:off x="5148858" y="1780456"/>
            <a:ext cx="3096344" cy="1200329"/>
          </a:xfrm>
          <a:prstGeom prst="rect">
            <a:avLst/>
          </a:prstGeom>
          <a:solidFill>
            <a:srgbClr val="F3D9D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Nguyên Tổng Bí thư Ban Chấp hành Trung ương Đảng CSVN. (2001)</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Dân tộc: Tày</a:t>
            </a:r>
            <a:endParaRPr/>
          </a:p>
        </p:txBody>
      </p:sp>
      <p:sp>
        <p:nvSpPr>
          <p:cNvPr id="146" name="Google Shape;146;p8"/>
          <p:cNvSpPr txBox="1"/>
          <p:nvPr/>
        </p:nvSpPr>
        <p:spPr>
          <a:xfrm>
            <a:off x="252314" y="498538"/>
            <a:ext cx="3333259" cy="496749"/>
          </a:xfrm>
          <a:prstGeom prst="rect">
            <a:avLst/>
          </a:prstGeom>
          <a:noFill/>
          <a:ln>
            <a:noFill/>
          </a:ln>
        </p:spPr>
        <p:txBody>
          <a:bodyPr spcFirstLastPara="1" wrap="square" lIns="0" tIns="34275" rIns="0" bIns="34275" anchor="t" anchorCtr="0">
            <a:spAutoFit/>
          </a:bodyPr>
          <a:lstStyle/>
          <a:p>
            <a:pPr marL="0" marR="0" lvl="0" indent="0" algn="l" rtl="0">
              <a:lnSpc>
                <a:spcPct val="125000"/>
              </a:lnSpc>
              <a:spcBef>
                <a:spcPts val="0"/>
              </a:spcBef>
              <a:spcAft>
                <a:spcPts val="0"/>
              </a:spcAft>
              <a:buNone/>
            </a:pPr>
            <a:r>
              <a:rPr lang="en-US" sz="2400" b="1">
                <a:solidFill>
                  <a:srgbClr val="004236"/>
                </a:solidFill>
                <a:latin typeface="Calibri"/>
                <a:ea typeface="Calibri"/>
                <a:cs typeface="Calibri"/>
                <a:sym typeface="Calibri"/>
              </a:rPr>
              <a:t>b1.LĨNH VỰC CHÍNH TRỊ</a:t>
            </a:r>
            <a:endParaRPr sz="2400" b="1">
              <a:solidFill>
                <a:srgbClr val="00423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75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自定义设计方案">
  <a:themeElements>
    <a:clrScheme name="自定义 1093">
      <a:dk1>
        <a:srgbClr val="000000"/>
      </a:dk1>
      <a:lt1>
        <a:srgbClr val="FFFFFF"/>
      </a:lt1>
      <a:dk2>
        <a:srgbClr val="5A6378"/>
      </a:dk2>
      <a:lt2>
        <a:srgbClr val="D4D4D6"/>
      </a:lt2>
      <a:accent1>
        <a:srgbClr val="60B5CC"/>
      </a:accent1>
      <a:accent2>
        <a:srgbClr val="E66C7D"/>
      </a:accent2>
      <a:accent3>
        <a:srgbClr val="F0AD00"/>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1018</Words>
  <Application>Microsoft Office PowerPoint</Application>
  <PresentationFormat>Custom</PresentationFormat>
  <Paragraphs>128</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Times New Roman</vt:lpstr>
      <vt:lpstr>Arial</vt:lpstr>
      <vt:lpstr>Questrial</vt:lpstr>
      <vt:lpstr>Calibri</vt:lpstr>
      <vt:lpstr>Bodoni MT Black</vt:lpstr>
      <vt:lpstr>Microsoft Yahei</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Le Duy,Trung</cp:lastModifiedBy>
  <cp:revision>3</cp:revision>
  <dcterms:created xsi:type="dcterms:W3CDTF">2016-10-17T14:00:15Z</dcterms:created>
  <dcterms:modified xsi:type="dcterms:W3CDTF">2024-05-10T06:46:14Z</dcterms:modified>
</cp:coreProperties>
</file>