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3" r:id="rId2"/>
    <p:sldId id="256" r:id="rId3"/>
    <p:sldId id="265" r:id="rId4"/>
    <p:sldId id="280" r:id="rId5"/>
    <p:sldId id="266" r:id="rId6"/>
    <p:sldId id="281" r:id="rId7"/>
    <p:sldId id="282" r:id="rId8"/>
    <p:sldId id="269" r:id="rId9"/>
    <p:sldId id="267" r:id="rId10"/>
    <p:sldId id="268" r:id="rId11"/>
    <p:sldId id="271" r:id="rId12"/>
    <p:sldId id="283" r:id="rId13"/>
    <p:sldId id="284" r:id="rId14"/>
    <p:sldId id="285" r:id="rId15"/>
    <p:sldId id="286" r:id="rId16"/>
    <p:sldId id="288" r:id="rId17"/>
    <p:sldId id="287" r:id="rId18"/>
    <p:sldId id="270" r:id="rId19"/>
    <p:sldId id="289" r:id="rId20"/>
    <p:sldId id="290" r:id="rId21"/>
    <p:sldId id="291" r:id="rId22"/>
    <p:sldId id="292" r:id="rId23"/>
  </p:sldIdLst>
  <p:sldSz cx="18288000" cy="10287000"/>
  <p:notesSz cx="6858000" cy="9144000"/>
  <p:embeddedFontLst>
    <p:embeddedFont>
      <p:font typeface="Ibarra Real Nova" panose="020B0604020202020204" charset="0"/>
      <p:regular r:id="rId24"/>
    </p:embeddedFont>
    <p:embeddedFont>
      <p:font typeface="Calibri" panose="020F0502020204030204" pitchFamily="34" charset="0"/>
      <p:regular r:id="rId25"/>
      <p:bold r:id="rId26"/>
      <p:italic r:id="rId27"/>
      <p:boldItalic r:id="rId28"/>
    </p:embeddedFont>
    <p:embeddedFont>
      <p:font typeface="Bodoni MT Black" panose="02070A03080606020203" pitchFamily="18" charset="0"/>
      <p:bold r:id="rId29"/>
      <p:boldItalic r:id="rId30"/>
    </p:embeddedFont>
    <p:embeddedFont>
      <p:font typeface="Glass Antiqua" panose="020B0604020202020204" charset="0"/>
      <p:regular r:id="rId31"/>
    </p:embeddedFont>
    <p:embeddedFont>
      <p:font typeface="Ibarra Real Nova 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7" d="100"/>
          <a:sy n="57" d="100"/>
        </p:scale>
        <p:origin x="1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9.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9.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0"/>
            <a:ext cx="18288000" cy="10287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en-US" sz="2250"/>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5629277" y="1628776"/>
            <a:ext cx="7029450" cy="6921500"/>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oup 5"/>
          <p:cNvGrpSpPr>
            <a:grpSpLocks/>
          </p:cNvGrpSpPr>
          <p:nvPr/>
        </p:nvGrpSpPr>
        <p:grpSpPr bwMode="auto">
          <a:xfrm>
            <a:off x="7086600" y="1971677"/>
            <a:ext cx="5143500" cy="6343650"/>
            <a:chOff x="-144" y="240"/>
            <a:chExt cx="3274" cy="4080"/>
          </a:xfrm>
        </p:grpSpPr>
        <p:grpSp>
          <p:nvGrpSpPr>
            <p:cNvPr id="16391" name="Group 6"/>
            <p:cNvGrpSpPr>
              <a:grpSpLocks/>
            </p:cNvGrpSpPr>
            <p:nvPr/>
          </p:nvGrpSpPr>
          <p:grpSpPr bwMode="auto">
            <a:xfrm>
              <a:off x="-144" y="240"/>
              <a:ext cx="2784" cy="4080"/>
              <a:chOff x="-144" y="240"/>
              <a:chExt cx="2784" cy="4080"/>
            </a:xfrm>
          </p:grpSpPr>
          <p:grpSp>
            <p:nvGrpSpPr>
              <p:cNvPr id="16393"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9"/>
                  <a:ext cx="47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r>
                    <a:rPr lang="en-US" sz="900" b="1">
                      <a:solidFill>
                        <a:srgbClr val="FF3300"/>
                      </a:solidFill>
                      <a:latin typeface="Bodoni MT Black" panose="02070A03080606020203" pitchFamily="18" charset="0"/>
                    </a:rPr>
                    <a:t>ĐÀ NẴNG</a:t>
                  </a:r>
                </a:p>
              </p:txBody>
            </p:sp>
            <p:grpSp>
              <p:nvGrpSpPr>
                <p:cNvPr id="16396"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9" y="961"/>
                    <a:ext cx="593"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r>
                      <a:rPr lang="en-US" sz="900">
                        <a:solidFill>
                          <a:srgbClr val="FF3300"/>
                        </a:solidFill>
                        <a:latin typeface="Bodoni MT Black" panose="02070A03080606020203" pitchFamily="18" charset="0"/>
                      </a:rPr>
                      <a:t>HẢI PHÒNG</a:t>
                    </a:r>
                  </a:p>
                </p:txBody>
              </p:sp>
              <p:grpSp>
                <p:nvGrpSpPr>
                  <p:cNvPr id="16398"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1" y="1441"/>
                      <a:ext cx="39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r>
                        <a:rPr lang="en-US" sz="900" b="1">
                          <a:solidFill>
                            <a:srgbClr val="FF3300"/>
                          </a:solidFill>
                          <a:latin typeface="Bodoni MT Black" panose="02070A03080606020203" pitchFamily="18" charset="0"/>
                        </a:rPr>
                        <a:t>VINH</a:t>
                      </a:r>
                    </a:p>
                  </p:txBody>
                </p:sp>
                <p:grpSp>
                  <p:nvGrpSpPr>
                    <p:cNvPr id="16400" name="Group 13"/>
                    <p:cNvGrpSpPr>
                      <a:grpSpLocks/>
                    </p:cNvGrpSpPr>
                    <p:nvPr/>
                  </p:nvGrpSpPr>
                  <p:grpSpPr bwMode="auto">
                    <a:xfrm>
                      <a:off x="-144" y="240"/>
                      <a:ext cx="2784" cy="4080"/>
                      <a:chOff x="-144" y="240"/>
                      <a:chExt cx="2784" cy="4080"/>
                    </a:xfrm>
                  </p:grpSpPr>
                  <p:grpSp>
                    <p:nvGrpSpPr>
                      <p:cNvPr id="16401" name="Group 14"/>
                      <p:cNvGrpSpPr>
                        <a:grpSpLocks/>
                      </p:cNvGrpSpPr>
                      <p:nvPr/>
                    </p:nvGrpSpPr>
                    <p:grpSpPr bwMode="auto">
                      <a:xfrm>
                        <a:off x="-144" y="240"/>
                        <a:ext cx="2784" cy="4080"/>
                        <a:chOff x="480" y="240"/>
                        <a:chExt cx="2784" cy="4080"/>
                      </a:xfrm>
                    </p:grpSpPr>
                    <p:grpSp>
                      <p:nvGrpSpPr>
                        <p:cNvPr id="16403" name="Group 15"/>
                        <p:cNvGrpSpPr>
                          <a:grpSpLocks/>
                        </p:cNvGrpSpPr>
                        <p:nvPr/>
                      </p:nvGrpSpPr>
                      <p:grpSpPr bwMode="auto">
                        <a:xfrm>
                          <a:off x="480" y="240"/>
                          <a:ext cx="2784" cy="4080"/>
                          <a:chOff x="480" y="240"/>
                          <a:chExt cx="2784" cy="4080"/>
                        </a:xfrm>
                      </p:grpSpPr>
                      <p:grpSp>
                        <p:nvGrpSpPr>
                          <p:cNvPr id="16405" name="Group 16"/>
                          <p:cNvGrpSpPr>
                            <a:grpSpLocks/>
                          </p:cNvGrpSpPr>
                          <p:nvPr/>
                        </p:nvGrpSpPr>
                        <p:grpSpPr bwMode="auto">
                          <a:xfrm>
                            <a:off x="480" y="240"/>
                            <a:ext cx="2784" cy="4080"/>
                            <a:chOff x="480" y="240"/>
                            <a:chExt cx="2784" cy="4080"/>
                          </a:xfrm>
                        </p:grpSpPr>
                        <p:grpSp>
                          <p:nvGrpSpPr>
                            <p:cNvPr id="16407" name="Group 17"/>
                            <p:cNvGrpSpPr>
                              <a:grpSpLocks/>
                            </p:cNvGrpSpPr>
                            <p:nvPr/>
                          </p:nvGrpSpPr>
                          <p:grpSpPr bwMode="auto">
                            <a:xfrm>
                              <a:off x="480" y="240"/>
                              <a:ext cx="2784" cy="4080"/>
                              <a:chOff x="1248" y="240"/>
                              <a:chExt cx="2784" cy="4080"/>
                            </a:xfrm>
                          </p:grpSpPr>
                          <p:grpSp>
                            <p:nvGrpSpPr>
                              <p:cNvPr id="16409" name="Group 18"/>
                              <p:cNvGrpSpPr>
                                <a:grpSpLocks/>
                              </p:cNvGrpSpPr>
                              <p:nvPr/>
                            </p:nvGrpSpPr>
                            <p:grpSpPr bwMode="auto">
                              <a:xfrm>
                                <a:off x="1248" y="240"/>
                                <a:ext cx="2784" cy="4080"/>
                                <a:chOff x="1248" y="240"/>
                                <a:chExt cx="2784" cy="4080"/>
                              </a:xfrm>
                            </p:grpSpPr>
                            <p:grpSp>
                              <p:nvGrpSpPr>
                                <p:cNvPr id="16411" name="Group 19"/>
                                <p:cNvGrpSpPr>
                                  <a:grpSpLocks/>
                                </p:cNvGrpSpPr>
                                <p:nvPr/>
                              </p:nvGrpSpPr>
                              <p:grpSpPr bwMode="auto">
                                <a:xfrm>
                                  <a:off x="1248" y="240"/>
                                  <a:ext cx="2784" cy="4080"/>
                                  <a:chOff x="1248" y="240"/>
                                  <a:chExt cx="2784" cy="4080"/>
                                </a:xfrm>
                              </p:grpSpPr>
                              <p:grpSp>
                                <p:nvGrpSpPr>
                                  <p:cNvPr id="16413" name="Group 20"/>
                                  <p:cNvGrpSpPr>
                                    <a:grpSpLocks/>
                                  </p:cNvGrpSpPr>
                                  <p:nvPr/>
                                </p:nvGrpSpPr>
                                <p:grpSpPr bwMode="auto">
                                  <a:xfrm>
                                    <a:off x="1248" y="240"/>
                                    <a:ext cx="2784" cy="4080"/>
                                    <a:chOff x="1056" y="288"/>
                                    <a:chExt cx="2304" cy="3840"/>
                                  </a:xfrm>
                                </p:grpSpPr>
                                <p:grpSp>
                                  <p:nvGrpSpPr>
                                    <p:cNvPr id="16415" name="Group 21"/>
                                    <p:cNvGrpSpPr>
                                      <a:grpSpLocks/>
                                    </p:cNvGrpSpPr>
                                    <p:nvPr/>
                                  </p:nvGrpSpPr>
                                  <p:grpSpPr bwMode="auto">
                                    <a:xfrm>
                                      <a:off x="1056" y="288"/>
                                      <a:ext cx="2304" cy="3840"/>
                                      <a:chOff x="1056" y="288"/>
                                      <a:chExt cx="2304" cy="3840"/>
                                    </a:xfrm>
                                  </p:grpSpPr>
                                  <p:grpSp>
                                    <p:nvGrpSpPr>
                                      <p:cNvPr id="16417" name="Group 22"/>
                                      <p:cNvGrpSpPr>
                                        <a:grpSpLocks/>
                                      </p:cNvGrpSpPr>
                                      <p:nvPr/>
                                    </p:nvGrpSpPr>
                                    <p:grpSpPr bwMode="auto">
                                      <a:xfrm>
                                        <a:off x="1056" y="288"/>
                                        <a:ext cx="2304" cy="3840"/>
                                        <a:chOff x="1200" y="288"/>
                                        <a:chExt cx="2304" cy="3840"/>
                                      </a:xfrm>
                                    </p:grpSpPr>
                                    <p:grpSp>
                                      <p:nvGrpSpPr>
                                        <p:cNvPr id="16419" name="Group 23"/>
                                        <p:cNvGrpSpPr>
                                          <a:grpSpLocks/>
                                        </p:cNvGrpSpPr>
                                        <p:nvPr/>
                                      </p:nvGrpSpPr>
                                      <p:grpSpPr bwMode="auto">
                                        <a:xfrm>
                                          <a:off x="1200" y="288"/>
                                          <a:ext cx="2304" cy="3840"/>
                                          <a:chOff x="1200" y="288"/>
                                          <a:chExt cx="2304" cy="3840"/>
                                        </a:xfrm>
                                      </p:grpSpPr>
                                      <p:grpSp>
                                        <p:nvGrpSpPr>
                                          <p:cNvPr id="16421" name="Group 24"/>
                                          <p:cNvGrpSpPr>
                                            <a:grpSpLocks/>
                                          </p:cNvGrpSpPr>
                                          <p:nvPr/>
                                        </p:nvGrpSpPr>
                                        <p:grpSpPr bwMode="auto">
                                          <a:xfrm>
                                            <a:off x="1200" y="288"/>
                                            <a:ext cx="2304" cy="3840"/>
                                            <a:chOff x="1200" y="288"/>
                                            <a:chExt cx="2304" cy="3840"/>
                                          </a:xfrm>
                                        </p:grpSpPr>
                                        <p:grpSp>
                                          <p:nvGrpSpPr>
                                            <p:cNvPr id="16423" name="Group 25"/>
                                            <p:cNvGrpSpPr>
                                              <a:grpSpLocks/>
                                            </p:cNvGrpSpPr>
                                            <p:nvPr/>
                                          </p:nvGrpSpPr>
                                          <p:grpSpPr bwMode="auto">
                                            <a:xfrm>
                                              <a:off x="1200" y="288"/>
                                              <a:ext cx="2304" cy="3840"/>
                                              <a:chOff x="1200" y="288"/>
                                              <a:chExt cx="2304" cy="3840"/>
                                            </a:xfrm>
                                          </p:grpSpPr>
                                          <p:grpSp>
                                            <p:nvGrpSpPr>
                                              <p:cNvPr id="16425" name="Group 26"/>
                                              <p:cNvGrpSpPr>
                                                <a:grpSpLocks/>
                                              </p:cNvGrpSpPr>
                                              <p:nvPr/>
                                            </p:nvGrpSpPr>
                                            <p:grpSpPr bwMode="auto">
                                              <a:xfrm>
                                                <a:off x="1200" y="288"/>
                                                <a:ext cx="2304" cy="3840"/>
                                                <a:chOff x="1200" y="288"/>
                                                <a:chExt cx="2304" cy="3840"/>
                                              </a:xfrm>
                                            </p:grpSpPr>
                                            <p:grpSp>
                                              <p:nvGrpSpPr>
                                                <p:cNvPr id="16427" name="Group 27"/>
                                                <p:cNvGrpSpPr>
                                                  <a:grpSpLocks/>
                                                </p:cNvGrpSpPr>
                                                <p:nvPr/>
                                              </p:nvGrpSpPr>
                                              <p:grpSpPr bwMode="auto">
                                                <a:xfrm>
                                                  <a:off x="1200" y="288"/>
                                                  <a:ext cx="2304" cy="3840"/>
                                                  <a:chOff x="1200" y="288"/>
                                                  <a:chExt cx="2304" cy="3840"/>
                                                </a:xfrm>
                                              </p:grpSpPr>
                                              <p:grpSp>
                                                <p:nvGrpSpPr>
                                                  <p:cNvPr id="16429" name="Group 28"/>
                                                  <p:cNvGrpSpPr>
                                                    <a:grpSpLocks/>
                                                  </p:cNvGrpSpPr>
                                                  <p:nvPr/>
                                                </p:nvGrpSpPr>
                                                <p:grpSpPr bwMode="auto">
                                                  <a:xfrm>
                                                    <a:off x="1200" y="288"/>
                                                    <a:ext cx="2304" cy="3840"/>
                                                    <a:chOff x="1200" y="288"/>
                                                    <a:chExt cx="2304" cy="3840"/>
                                                  </a:xfrm>
                                                </p:grpSpPr>
                                                <p:grpSp>
                                                  <p:nvGrpSpPr>
                                                    <p:cNvPr id="16431" name="Group 29"/>
                                                    <p:cNvGrpSpPr>
                                                      <a:grpSpLocks/>
                                                    </p:cNvGrpSpPr>
                                                    <p:nvPr/>
                                                  </p:nvGrpSpPr>
                                                  <p:grpSpPr bwMode="auto">
                                                    <a:xfrm>
                                                      <a:off x="1200" y="288"/>
                                                      <a:ext cx="2304" cy="3840"/>
                                                      <a:chOff x="1200" y="288"/>
                                                      <a:chExt cx="2304" cy="3840"/>
                                                    </a:xfrm>
                                                  </p:grpSpPr>
                                                  <p:grpSp>
                                                    <p:nvGrpSpPr>
                                                      <p:cNvPr id="16433"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5"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pPr eaLnBrk="1" hangingPunct="1">
                                                            <a:defRPr/>
                                                          </a:pPr>
                                                          <a:endParaRPr lang="en-US" sz="2026"/>
                                                        </a:p>
                                                      </p:txBody>
                                                    </p:sp>
                                                    <p:sp>
                                                      <p:nvSpPr>
                                                        <p:cNvPr id="4147" name="Freeform 32"/>
                                                        <p:cNvSpPr>
                                                          <a:spLocks/>
                                                        </p:cNvSpPr>
                                                        <p:nvPr/>
                                                      </p:nvSpPr>
                                                      <p:spPr bwMode="auto">
                                                        <a:xfrm>
                                                          <a:off x="2277" y="586"/>
                                                          <a:ext cx="438"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45" name="Freeform 33"/>
                                                      <p:cNvSpPr>
                                                        <a:spLocks/>
                                                      </p:cNvSpPr>
                                                      <p:nvPr/>
                                                    </p:nvSpPr>
                                                    <p:spPr bwMode="auto">
                                                      <a:xfrm>
                                                        <a:off x="1233" y="467"/>
                                                        <a:ext cx="960"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43" name="Freeform 34"/>
                                                    <p:cNvSpPr>
                                                      <a:spLocks/>
                                                    </p:cNvSpPr>
                                                    <p:nvPr/>
                                                  </p:nvSpPr>
                                                  <p:spPr bwMode="auto">
                                                    <a:xfrm>
                                                      <a:off x="1921" y="1022"/>
                                                      <a:ext cx="430" cy="204"/>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41" name="Freeform 35"/>
                                                  <p:cNvSpPr>
                                                    <a:spLocks/>
                                                  </p:cNvSpPr>
                                                  <p:nvPr/>
                                                </p:nvSpPr>
                                                <p:spPr bwMode="auto">
                                                  <a:xfrm>
                                                    <a:off x="1810" y="1243"/>
                                                    <a:ext cx="512" cy="292"/>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39" name="Freeform 36"/>
                                                <p:cNvSpPr>
                                                  <a:spLocks/>
                                                </p:cNvSpPr>
                                                <p:nvPr/>
                                              </p:nvSpPr>
                                              <p:spPr bwMode="auto">
                                                <a:xfrm>
                                                  <a:off x="2817" y="2202"/>
                                                  <a:ext cx="264" cy="550"/>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37" name="Freeform 37"/>
                                              <p:cNvSpPr>
                                                <a:spLocks/>
                                              </p:cNvSpPr>
                                              <p:nvPr/>
                                            </p:nvSpPr>
                                            <p:spPr bwMode="auto">
                                              <a:xfrm>
                                                <a:off x="2854" y="2954"/>
                                                <a:ext cx="420" cy="173"/>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35" name="Freeform 38"/>
                                            <p:cNvSpPr>
                                              <a:spLocks/>
                                            </p:cNvSpPr>
                                            <p:nvPr/>
                                          </p:nvSpPr>
                                          <p:spPr bwMode="auto">
                                            <a:xfrm>
                                              <a:off x="2122" y="3482"/>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33" name="Freeform 39"/>
                                          <p:cNvSpPr>
                                            <a:spLocks/>
                                          </p:cNvSpPr>
                                          <p:nvPr/>
                                        </p:nvSpPr>
                                        <p:spPr bwMode="auto">
                                          <a:xfrm>
                                            <a:off x="2095" y="294"/>
                                            <a:ext cx="438" cy="794"/>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31" name="Freeform 40"/>
                                        <p:cNvSpPr>
                                          <a:spLocks/>
                                        </p:cNvSpPr>
                                        <p:nvPr/>
                                      </p:nvSpPr>
                                      <p:spPr bwMode="auto">
                                        <a:xfrm>
                                          <a:off x="3164" y="2550"/>
                                          <a:ext cx="251" cy="409"/>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29" name="Freeform 41"/>
                                      <p:cNvSpPr>
                                        <a:spLocks/>
                                      </p:cNvSpPr>
                                      <p:nvPr/>
                                    </p:nvSpPr>
                                    <p:spPr bwMode="auto">
                                      <a:xfrm>
                                        <a:off x="2314" y="3455"/>
                                        <a:ext cx="348" cy="185"/>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27" name="Freeform 42"/>
                                    <p:cNvSpPr>
                                      <a:spLocks/>
                                    </p:cNvSpPr>
                                    <p:nvPr/>
                                  </p:nvSpPr>
                                  <p:spPr bwMode="auto">
                                    <a:xfrm>
                                      <a:off x="2448" y="3190"/>
                                      <a:ext cx="579" cy="477"/>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n-US" sz="2026"/>
                                    </a:p>
                                  </p:txBody>
                                </p:sp>
                              </p:grpSp>
                              <p:sp>
                                <p:nvSpPr>
                                  <p:cNvPr id="4125" name="Oval 43"/>
                                  <p:cNvSpPr>
                                    <a:spLocks noChangeArrowheads="1"/>
                                  </p:cNvSpPr>
                                  <p:nvPr/>
                                </p:nvSpPr>
                                <p:spPr bwMode="auto">
                                  <a:xfrm>
                                    <a:off x="2832" y="1008"/>
                                    <a:ext cx="53" cy="49"/>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en-US" sz="2250"/>
                                  </a:p>
                                </p:txBody>
                              </p:sp>
                            </p:grpSp>
                            <p:sp>
                              <p:nvSpPr>
                                <p:cNvPr id="4123" name="Oval 44"/>
                                <p:cNvSpPr>
                                  <a:spLocks noChangeArrowheads="1"/>
                                </p:cNvSpPr>
                                <p:nvPr/>
                              </p:nvSpPr>
                              <p:spPr bwMode="auto">
                                <a:xfrm>
                                  <a:off x="3889" y="3119"/>
                                  <a:ext cx="46" cy="49"/>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en-US" sz="2250"/>
                                </a:p>
                              </p:txBody>
                            </p:sp>
                          </p:grpSp>
                          <p:sp>
                            <p:nvSpPr>
                              <p:cNvPr id="57389" name="AutoShape 45"/>
                              <p:cNvSpPr>
                                <a:spLocks noChangeArrowheads="1"/>
                              </p:cNvSpPr>
                              <p:nvPr/>
                            </p:nvSpPr>
                            <p:spPr bwMode="auto">
                              <a:xfrm>
                                <a:off x="2543" y="912"/>
                                <a:ext cx="49" cy="49"/>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sz="2026"/>
                              </a:p>
                            </p:txBody>
                          </p:sp>
                        </p:grpSp>
                        <p:sp>
                          <p:nvSpPr>
                            <p:cNvPr id="4119" name="Oval 46"/>
                            <p:cNvSpPr>
                              <a:spLocks noChangeArrowheads="1"/>
                            </p:cNvSpPr>
                            <p:nvPr/>
                          </p:nvSpPr>
                          <p:spPr bwMode="auto">
                            <a:xfrm>
                              <a:off x="1729" y="1488"/>
                              <a:ext cx="51" cy="49"/>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en-US" sz="2250"/>
                            </a:p>
                          </p:txBody>
                        </p:sp>
                      </p:grpSp>
                      <p:sp>
                        <p:nvSpPr>
                          <p:cNvPr id="4117" name="Oval 47"/>
                          <p:cNvSpPr>
                            <a:spLocks noChangeArrowheads="1"/>
                          </p:cNvSpPr>
                          <p:nvPr/>
                        </p:nvSpPr>
                        <p:spPr bwMode="auto">
                          <a:xfrm>
                            <a:off x="2689" y="2255"/>
                            <a:ext cx="53" cy="49"/>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en-US" sz="2250"/>
                          </a:p>
                        </p:txBody>
                      </p:sp>
                    </p:grpSp>
                    <p:sp>
                      <p:nvSpPr>
                        <p:cNvPr id="4115" name="Oval 48"/>
                        <p:cNvSpPr>
                          <a:spLocks noChangeArrowheads="1"/>
                        </p:cNvSpPr>
                        <p:nvPr/>
                      </p:nvSpPr>
                      <p:spPr bwMode="auto">
                        <a:xfrm>
                          <a:off x="2256" y="3648"/>
                          <a:ext cx="53" cy="47"/>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endParaRPr lang="en-US" sz="2250"/>
                        </a:p>
                      </p:txBody>
                    </p:sp>
                  </p:grpSp>
                  <p:sp>
                    <p:nvSpPr>
                      <p:cNvPr id="4113" name="Text Box 49"/>
                      <p:cNvSpPr txBox="1">
                        <a:spLocks noChangeArrowheads="1"/>
                      </p:cNvSpPr>
                      <p:nvPr/>
                    </p:nvSpPr>
                    <p:spPr bwMode="auto">
                      <a:xfrm>
                        <a:off x="959" y="961"/>
                        <a:ext cx="39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r>
                          <a:rPr lang="en-US" sz="9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599"/>
                <a:ext cx="491"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r>
                  <a:rPr lang="en-US" sz="9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6" y="3072"/>
              <a:ext cx="58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defRPr/>
              </a:pPr>
              <a:r>
                <a:rPr lang="en-US" sz="900" b="1">
                  <a:solidFill>
                    <a:srgbClr val="FF3300"/>
                  </a:solidFill>
                  <a:latin typeface="Bodoni MT Black" panose="02070A03080606020203" pitchFamily="18" charset="0"/>
                </a:rPr>
                <a:t>NHA TRANG</a:t>
              </a:r>
            </a:p>
          </p:txBody>
        </p:sp>
      </p:grpSp>
      <p:sp>
        <p:nvSpPr>
          <p:cNvPr id="52" name="Text Box 52"/>
          <p:cNvSpPr txBox="1">
            <a:spLocks noChangeArrowheads="1"/>
          </p:cNvSpPr>
          <p:nvPr/>
        </p:nvSpPr>
        <p:spPr bwMode="auto">
          <a:xfrm>
            <a:off x="2286000" y="1003301"/>
            <a:ext cx="13716000" cy="9029460"/>
          </a:xfrm>
          <a:prstGeom prst="rect">
            <a:avLst/>
          </a:prstGeom>
          <a:noFill/>
          <a:ln w="9525">
            <a:noFill/>
            <a:miter lim="800000"/>
            <a:headEnd/>
            <a:tailEnd/>
          </a:ln>
          <a:effec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76"/>
              </a:spcBef>
              <a:defRPr/>
            </a:pPr>
            <a:r>
              <a:rPr lang="en-US" sz="4500" b="1" dirty="0">
                <a:solidFill>
                  <a:srgbClr val="FF0066"/>
                </a:solidFill>
                <a:effectLst>
                  <a:outerShdw blurRad="38100" dist="38100" dir="2700000" algn="tl">
                    <a:srgbClr val="C0C0C0"/>
                  </a:outerShdw>
                </a:effectLst>
              </a:rPr>
              <a:t>    </a:t>
            </a:r>
            <a:r>
              <a:rPr lang="en-US" sz="4500" b="1" dirty="0">
                <a:solidFill>
                  <a:srgbClr val="0000CC"/>
                </a:solidFill>
                <a:effectLst>
                  <a:outerShdw blurRad="38100" dist="38100" dir="2700000" algn="tl">
                    <a:srgbClr val="C0C0C0"/>
                  </a:outerShdw>
                </a:effectLst>
              </a:rPr>
              <a:t>CHÀO MỪNG CÁC EM ĐẾN VỚI </a:t>
            </a:r>
          </a:p>
          <a:p>
            <a:pPr algn="ctr" eaLnBrk="1" hangingPunct="1">
              <a:spcBef>
                <a:spcPts val="676"/>
              </a:spcBef>
              <a:defRPr/>
            </a:pPr>
            <a:r>
              <a:rPr lang="en-US" sz="4500" b="1" dirty="0">
                <a:solidFill>
                  <a:srgbClr val="0000CC"/>
                </a:solidFill>
                <a:effectLst>
                  <a:outerShdw blurRad="38100" dist="38100" dir="2700000" algn="tl">
                    <a:srgbClr val="C0C0C0"/>
                  </a:outerShdw>
                </a:effectLst>
              </a:rPr>
              <a:t>BÀI HỌC GDCD </a:t>
            </a:r>
            <a:r>
              <a:rPr lang="en-US" sz="4500" b="1" dirty="0">
                <a:solidFill>
                  <a:srgbClr val="0000CC"/>
                </a:solidFill>
                <a:effectLst>
                  <a:outerShdw blurRad="38100" dist="38100" dir="2700000" algn="tl">
                    <a:srgbClr val="C0C0C0"/>
                  </a:outerShdw>
                </a:effectLst>
              </a:rPr>
              <a:t>12</a:t>
            </a:r>
            <a:endParaRPr lang="en-US" sz="405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6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6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6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6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026"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026" b="1" dirty="0">
              <a:solidFill>
                <a:srgbClr val="0000CC"/>
              </a:solidFill>
              <a:effectLst>
                <a:outerShdw blurRad="38100" dist="38100" dir="2700000" algn="tl">
                  <a:srgbClr val="C0C0C0"/>
                </a:outerShdw>
              </a:effectLst>
            </a:endParaRPr>
          </a:p>
          <a:p>
            <a:pPr algn="ctr" eaLnBrk="1" hangingPunct="1">
              <a:spcBef>
                <a:spcPct val="50000"/>
              </a:spcBef>
              <a:defRPr/>
            </a:pPr>
            <a:endParaRPr lang="en-US" sz="2026" b="1" dirty="0">
              <a:solidFill>
                <a:srgbClr val="0000CC"/>
              </a:solidFill>
              <a:effectLst>
                <a:outerShdw blurRad="38100" dist="38100" dir="2700000" algn="tl">
                  <a:srgbClr val="C0C0C0"/>
                </a:outerShdw>
              </a:effectLst>
            </a:endParaRPr>
          </a:p>
          <a:p>
            <a:pPr algn="r" eaLnBrk="1" hangingPunct="1">
              <a:defRPr/>
            </a:pPr>
            <a:endParaRPr lang="en-US" sz="3150" b="1" dirty="0">
              <a:solidFill>
                <a:srgbClr val="FF0000"/>
              </a:solidFill>
              <a:effectLst>
                <a:outerShdw blurRad="38100" dist="38100" dir="2700000" algn="tl">
                  <a:srgbClr val="C0C0C0"/>
                </a:outerShdw>
              </a:effectLst>
            </a:endParaRPr>
          </a:p>
          <a:p>
            <a:pPr algn="r" eaLnBrk="1" hangingPunct="1">
              <a:defRPr/>
            </a:pPr>
            <a:endParaRPr lang="en-US" sz="3150" b="1" dirty="0">
              <a:solidFill>
                <a:srgbClr val="FF0000"/>
              </a:solidFill>
              <a:effectLst>
                <a:outerShdw blurRad="38100" dist="38100" dir="2700000" algn="tl">
                  <a:srgbClr val="C0C0C0"/>
                </a:outerShdw>
              </a:effectLst>
            </a:endParaRPr>
          </a:p>
          <a:p>
            <a:pPr algn="ctr" eaLnBrk="1" hangingPunct="1">
              <a:defRPr/>
            </a:pPr>
            <a:endParaRPr lang="en-US" sz="3150" b="1" dirty="0">
              <a:solidFill>
                <a:srgbClr val="FF0000"/>
              </a:solidFill>
              <a:effectLst>
                <a:outerShdw blurRad="38100" dist="38100" dir="2700000" algn="tl">
                  <a:srgbClr val="C0C0C0"/>
                </a:outerShdw>
              </a:effectLst>
            </a:endParaRPr>
          </a:p>
          <a:p>
            <a:pPr algn="ctr" eaLnBrk="1" hangingPunct="1">
              <a:defRPr/>
            </a:pPr>
            <a:endParaRPr lang="en-US" sz="3150" b="1" dirty="0">
              <a:solidFill>
                <a:srgbClr val="FF0000"/>
              </a:solidFill>
              <a:effectLst>
                <a:outerShdw blurRad="38100" dist="38100" dir="2700000" algn="tl">
                  <a:srgbClr val="C0C0C0"/>
                </a:outerShdw>
              </a:effectLst>
            </a:endParaRPr>
          </a:p>
          <a:p>
            <a:pPr algn="ctr" eaLnBrk="1" hangingPunct="1">
              <a:defRPr/>
            </a:pPr>
            <a:r>
              <a:rPr lang="en-US" sz="3150" b="1" dirty="0" err="1">
                <a:solidFill>
                  <a:srgbClr val="FF0000"/>
                </a:solidFill>
                <a:effectLst>
                  <a:outerShdw blurRad="38100" dist="38100" dir="2700000" algn="tl">
                    <a:srgbClr val="C0C0C0"/>
                  </a:outerShdw>
                </a:effectLst>
              </a:rPr>
              <a:t>Giáo</a:t>
            </a:r>
            <a:r>
              <a:rPr lang="en-US" sz="3150" b="1" dirty="0">
                <a:solidFill>
                  <a:srgbClr val="FF0000"/>
                </a:solidFill>
                <a:effectLst>
                  <a:outerShdw blurRad="38100" dist="38100" dir="2700000" algn="tl">
                    <a:srgbClr val="C0C0C0"/>
                  </a:outerShdw>
                </a:effectLst>
              </a:rPr>
              <a:t> </a:t>
            </a:r>
            <a:r>
              <a:rPr lang="en-US" sz="3150" b="1" dirty="0" err="1">
                <a:solidFill>
                  <a:srgbClr val="FF0000"/>
                </a:solidFill>
                <a:effectLst>
                  <a:outerShdw blurRad="38100" dist="38100" dir="2700000" algn="tl">
                    <a:srgbClr val="C0C0C0"/>
                  </a:outerShdw>
                </a:effectLst>
              </a:rPr>
              <a:t>viên</a:t>
            </a:r>
            <a:r>
              <a:rPr lang="en-US" sz="3150" b="1" dirty="0">
                <a:solidFill>
                  <a:srgbClr val="FF0000"/>
                </a:solidFill>
                <a:effectLst>
                  <a:outerShdw blurRad="38100" dist="38100" dir="2700000" algn="tl">
                    <a:srgbClr val="C0C0C0"/>
                  </a:outerShdw>
                </a:effectLst>
              </a:rPr>
              <a:t>: LÊ PHẠM KIỀU HÀ</a:t>
            </a:r>
            <a:endParaRPr lang="en-US" sz="3150" b="1" dirty="0">
              <a:solidFill>
                <a:srgbClr val="0000CC"/>
              </a:solidFill>
              <a:effectLst>
                <a:outerShdw blurRad="38100" dist="38100" dir="2700000" algn="tl">
                  <a:srgbClr val="C0C0C0"/>
                </a:outerShdw>
              </a:effectLst>
            </a:endParaRPr>
          </a:p>
          <a:p>
            <a:pPr algn="r" eaLnBrk="1" hangingPunct="1">
              <a:defRPr/>
            </a:pPr>
            <a:endParaRPr lang="en-US" sz="2026" b="1" dirty="0">
              <a:solidFill>
                <a:srgbClr val="0000CC"/>
              </a:solidFill>
              <a:effectLst>
                <a:outerShdw blurRad="38100" dist="38100" dir="2700000" algn="tl">
                  <a:srgbClr val="C0C0C0"/>
                </a:outerShdw>
              </a:effectLst>
            </a:endParaRPr>
          </a:p>
        </p:txBody>
      </p:sp>
      <p:pic>
        <p:nvPicPr>
          <p:cNvPr id="16390" name="Picture 5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3850"/>
            <a:ext cx="250507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032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679">
            <a:off x="169920" y="50525"/>
            <a:ext cx="18469616" cy="10613450"/>
          </a:xfrm>
          <a:custGeom>
            <a:avLst/>
            <a:gdLst/>
            <a:ahLst/>
            <a:cxnLst/>
            <a:rect l="l" t="t" r="r" b="b"/>
            <a:pathLst>
              <a:path w="18469616" h="10613450">
                <a:moveTo>
                  <a:pt x="184559" y="0"/>
                </a:moveTo>
                <a:lnTo>
                  <a:pt x="18469616" y="328105"/>
                </a:lnTo>
                <a:lnTo>
                  <a:pt x="18285057" y="10613450"/>
                </a:lnTo>
                <a:lnTo>
                  <a:pt x="0" y="10285345"/>
                </a:lnTo>
                <a:lnTo>
                  <a:pt x="184559" y="0"/>
                </a:lnTo>
                <a:close/>
              </a:path>
            </a:pathLst>
          </a:custGeom>
          <a:solidFill>
            <a:srgbClr val="CBC6C2"/>
          </a:solidFill>
        </p:spPr>
        <p:txBody>
          <a:bodyPr/>
          <a:lstStyle/>
          <a:p>
            <a:endParaRPr lang="vi-VN" dirty="0"/>
          </a:p>
        </p:txBody>
      </p:sp>
      <p:sp>
        <p:nvSpPr>
          <p:cNvPr id="5" name="TextBox 5"/>
          <p:cNvSpPr txBox="1"/>
          <p:nvPr/>
        </p:nvSpPr>
        <p:spPr>
          <a:xfrm>
            <a:off x="2133600" y="647700"/>
            <a:ext cx="14821210" cy="583173"/>
          </a:xfrm>
          <a:prstGeom prst="rect">
            <a:avLst/>
          </a:prstGeom>
        </p:spPr>
        <p:txBody>
          <a:bodyPr wrap="square" lIns="0" tIns="0" rIns="0" bIns="0" rtlCol="0" anchor="t">
            <a:spAutoFit/>
          </a:bodyPr>
          <a:lstStyle/>
          <a:p>
            <a:pPr marL="0" lvl="0" indent="0">
              <a:lnSpc>
                <a:spcPts val="4416"/>
              </a:lnSpc>
              <a:spcBef>
                <a:spcPct val="0"/>
              </a:spcBef>
            </a:pPr>
            <a:r>
              <a:rPr lang="vi-VN" sz="5400" b="1" dirty="0">
                <a:solidFill>
                  <a:srgbClr val="3D312B"/>
                </a:solidFill>
                <a:latin typeface="Glass Antiqua"/>
              </a:rPr>
              <a:t>Công dân bình đẳng  trong thực hiện quyền </a:t>
            </a:r>
            <a:r>
              <a:rPr lang="vi-VN" sz="5400" b="1">
                <a:solidFill>
                  <a:srgbClr val="3D312B"/>
                </a:solidFill>
                <a:latin typeface="Glass Antiqua"/>
              </a:rPr>
              <a:t>lao động</a:t>
            </a:r>
            <a:endParaRPr lang="en-US" sz="5400" b="1" dirty="0">
              <a:solidFill>
                <a:srgbClr val="3D312B"/>
              </a:solidFill>
              <a:latin typeface="Glass Antiqua"/>
            </a:endParaRPr>
          </a:p>
        </p:txBody>
      </p:sp>
      <p:sp>
        <p:nvSpPr>
          <p:cNvPr id="6" name="Freeform 3">
            <a:extLst>
              <a:ext uri="{FF2B5EF4-FFF2-40B4-BE49-F238E27FC236}">
                <a16:creationId xmlns:a16="http://schemas.microsoft.com/office/drawing/2014/main" id="{5D474DEB-6DC1-B395-E26B-1D918808931D}"/>
              </a:ext>
            </a:extLst>
          </p:cNvPr>
          <p:cNvSpPr/>
          <p:nvPr/>
        </p:nvSpPr>
        <p:spPr>
          <a:xfrm>
            <a:off x="355153" y="1181342"/>
            <a:ext cx="5238750" cy="4114800"/>
          </a:xfrm>
          <a:custGeom>
            <a:avLst/>
            <a:gdLst/>
            <a:ahLst/>
            <a:cxnLst/>
            <a:rect l="l" t="t" r="r" b="b"/>
            <a:pathLst>
              <a:path w="5238750" h="4114800">
                <a:moveTo>
                  <a:pt x="0" y="0"/>
                </a:moveTo>
                <a:lnTo>
                  <a:pt x="5238750" y="0"/>
                </a:lnTo>
                <a:lnTo>
                  <a:pt x="52387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Freeform 4">
            <a:extLst>
              <a:ext uri="{FF2B5EF4-FFF2-40B4-BE49-F238E27FC236}">
                <a16:creationId xmlns:a16="http://schemas.microsoft.com/office/drawing/2014/main" id="{F7337D0B-A186-FB76-E918-1ADFB4B96BFB}"/>
              </a:ext>
            </a:extLst>
          </p:cNvPr>
          <p:cNvSpPr/>
          <p:nvPr/>
        </p:nvSpPr>
        <p:spPr>
          <a:xfrm>
            <a:off x="13079267" y="1230873"/>
            <a:ext cx="3804105" cy="3857141"/>
          </a:xfrm>
          <a:custGeom>
            <a:avLst/>
            <a:gdLst/>
            <a:ahLst/>
            <a:cxnLst/>
            <a:rect l="l" t="t" r="r" b="b"/>
            <a:pathLst>
              <a:path w="3804105" h="3857141">
                <a:moveTo>
                  <a:pt x="0" y="0"/>
                </a:moveTo>
                <a:lnTo>
                  <a:pt x="3804105" y="0"/>
                </a:lnTo>
                <a:lnTo>
                  <a:pt x="3804105" y="3857140"/>
                </a:lnTo>
                <a:lnTo>
                  <a:pt x="0" y="3857140"/>
                </a:lnTo>
                <a:lnTo>
                  <a:pt x="0" y="0"/>
                </a:lnTo>
                <a:close/>
              </a:path>
            </a:pathLst>
          </a:custGeom>
          <a:blipFill>
            <a:blip r:embed="rId4"/>
            <a:stretch>
              <a:fillRect/>
            </a:stretch>
          </a:blipFill>
        </p:spPr>
        <p:txBody>
          <a:bodyPr/>
          <a:lstStyle/>
          <a:p>
            <a:endParaRPr lang="vi-VN"/>
          </a:p>
        </p:txBody>
      </p:sp>
      <p:sp>
        <p:nvSpPr>
          <p:cNvPr id="9" name="Freeform 5">
            <a:extLst>
              <a:ext uri="{FF2B5EF4-FFF2-40B4-BE49-F238E27FC236}">
                <a16:creationId xmlns:a16="http://schemas.microsoft.com/office/drawing/2014/main" id="{1E964E1C-F14E-7F32-C292-D2B35865D6E2}"/>
              </a:ext>
            </a:extLst>
          </p:cNvPr>
          <p:cNvSpPr/>
          <p:nvPr/>
        </p:nvSpPr>
        <p:spPr>
          <a:xfrm>
            <a:off x="1295400" y="5863121"/>
            <a:ext cx="2221992" cy="4114800"/>
          </a:xfrm>
          <a:custGeom>
            <a:avLst/>
            <a:gdLst/>
            <a:ahLst/>
            <a:cxnLst/>
            <a:rect l="l" t="t" r="r" b="b"/>
            <a:pathLst>
              <a:path w="2221992" h="4114800">
                <a:moveTo>
                  <a:pt x="0" y="0"/>
                </a:moveTo>
                <a:lnTo>
                  <a:pt x="2221992" y="0"/>
                </a:lnTo>
                <a:lnTo>
                  <a:pt x="222199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dirty="0"/>
          </a:p>
        </p:txBody>
      </p:sp>
      <p:sp>
        <p:nvSpPr>
          <p:cNvPr id="11" name="Freeform 6">
            <a:extLst>
              <a:ext uri="{FF2B5EF4-FFF2-40B4-BE49-F238E27FC236}">
                <a16:creationId xmlns:a16="http://schemas.microsoft.com/office/drawing/2014/main" id="{88C28E99-B6D6-085F-569B-7F2D3D59829A}"/>
              </a:ext>
            </a:extLst>
          </p:cNvPr>
          <p:cNvSpPr/>
          <p:nvPr/>
        </p:nvSpPr>
        <p:spPr>
          <a:xfrm>
            <a:off x="14020035" y="5753368"/>
            <a:ext cx="3332220" cy="4533632"/>
          </a:xfrm>
          <a:custGeom>
            <a:avLst/>
            <a:gdLst/>
            <a:ahLst/>
            <a:cxnLst/>
            <a:rect l="l" t="t" r="r" b="b"/>
            <a:pathLst>
              <a:path w="3332220" h="4533632">
                <a:moveTo>
                  <a:pt x="0" y="0"/>
                </a:moveTo>
                <a:lnTo>
                  <a:pt x="3332220" y="0"/>
                </a:lnTo>
                <a:lnTo>
                  <a:pt x="3332220" y="4533632"/>
                </a:lnTo>
                <a:lnTo>
                  <a:pt x="0" y="4533632"/>
                </a:lnTo>
                <a:lnTo>
                  <a:pt x="0" y="0"/>
                </a:lnTo>
                <a:close/>
              </a:path>
            </a:pathLst>
          </a:custGeom>
          <a:blipFill>
            <a:blip r:embed="rId7"/>
            <a:stretch>
              <a:fillRect/>
            </a:stretch>
          </a:blipFill>
        </p:spPr>
        <p:txBody>
          <a:bodyPr/>
          <a:lstStyle/>
          <a:p>
            <a:endParaRPr lang="vi-VN"/>
          </a:p>
        </p:txBody>
      </p:sp>
      <p:sp>
        <p:nvSpPr>
          <p:cNvPr id="12" name="TextBox 10">
            <a:extLst>
              <a:ext uri="{FF2B5EF4-FFF2-40B4-BE49-F238E27FC236}">
                <a16:creationId xmlns:a16="http://schemas.microsoft.com/office/drawing/2014/main" id="{7ED9B9CF-E5AA-D9AB-5259-45C6E118F14A}"/>
              </a:ext>
            </a:extLst>
          </p:cNvPr>
          <p:cNvSpPr txBox="1"/>
          <p:nvPr/>
        </p:nvSpPr>
        <p:spPr>
          <a:xfrm>
            <a:off x="6813104" y="3296840"/>
            <a:ext cx="4404875" cy="3693319"/>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srgbClr val="3D312B"/>
                </a:solidFill>
                <a:effectLst/>
                <a:uLnTx/>
                <a:uFillTx/>
                <a:latin typeface="Ibarra Real Nova Bold"/>
                <a:ea typeface="+mn-ea"/>
                <a:cs typeface="+mn-cs"/>
              </a:rPr>
              <a:t>Việc mà chúng ta muốn tìm kiếm, lựa chọn việc làm nào đó phù hợp với khả năng của mình là do ai quyết định?</a:t>
            </a:r>
            <a:endParaRPr kumimoji="0" lang="en-US" sz="4000" b="0" i="0" u="none" strike="noStrike" kern="1200" cap="none" spc="0" normalizeH="0" baseline="0" noProof="0" dirty="0">
              <a:ln>
                <a:noFill/>
              </a:ln>
              <a:solidFill>
                <a:srgbClr val="3D312B"/>
              </a:solidFill>
              <a:effectLst/>
              <a:uLnTx/>
              <a:uFillTx/>
              <a:latin typeface="Ibarra Real Nova Bold"/>
              <a:ea typeface="+mn-ea"/>
              <a:cs typeface="+mn-cs"/>
            </a:endParaRPr>
          </a:p>
        </p:txBody>
      </p:sp>
      <p:sp>
        <p:nvSpPr>
          <p:cNvPr id="13" name="Hình giọt nước 12">
            <a:extLst>
              <a:ext uri="{FF2B5EF4-FFF2-40B4-BE49-F238E27FC236}">
                <a16:creationId xmlns:a16="http://schemas.microsoft.com/office/drawing/2014/main" id="{AC7A87CE-26D3-45C3-241A-2F6622478CC0}"/>
              </a:ext>
            </a:extLst>
          </p:cNvPr>
          <p:cNvSpPr/>
          <p:nvPr/>
        </p:nvSpPr>
        <p:spPr>
          <a:xfrm>
            <a:off x="5872857" y="1409700"/>
            <a:ext cx="5825407" cy="7467600"/>
          </a:xfrm>
          <a:prstGeom prst="teardrop">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vi-VN"/>
          </a:p>
        </p:txBody>
      </p:sp>
      <p:sp>
        <p:nvSpPr>
          <p:cNvPr id="3" name="Freeform 3"/>
          <p:cNvSpPr/>
          <p:nvPr/>
        </p:nvSpPr>
        <p:spPr>
          <a:xfrm flipH="1">
            <a:off x="-228601" y="0"/>
            <a:ext cx="17449800" cy="11239500"/>
          </a:xfrm>
          <a:custGeom>
            <a:avLst/>
            <a:gdLst/>
            <a:ahLst/>
            <a:cxnLst/>
            <a:rect l="l" t="t" r="r" b="b"/>
            <a:pathLst>
              <a:path w="11696431" h="9125696">
                <a:moveTo>
                  <a:pt x="11696432" y="0"/>
                </a:moveTo>
                <a:lnTo>
                  <a:pt x="0" y="0"/>
                </a:lnTo>
                <a:lnTo>
                  <a:pt x="0" y="9125696"/>
                </a:lnTo>
                <a:lnTo>
                  <a:pt x="11696432" y="9125696"/>
                </a:lnTo>
                <a:lnTo>
                  <a:pt x="11696432" y="0"/>
                </a:lnTo>
                <a:close/>
              </a:path>
            </a:pathLst>
          </a:custGeom>
          <a:blipFill>
            <a:blip r:embed="rId3"/>
            <a:stretch>
              <a:fillRect/>
            </a:stretch>
          </a:blipFill>
        </p:spPr>
        <p:txBody>
          <a:bodyPr/>
          <a:lstStyle/>
          <a:p>
            <a:endParaRPr lang="vi-VN"/>
          </a:p>
        </p:txBody>
      </p:sp>
      <p:sp>
        <p:nvSpPr>
          <p:cNvPr id="5" name="Freeform 5"/>
          <p:cNvSpPr/>
          <p:nvPr/>
        </p:nvSpPr>
        <p:spPr>
          <a:xfrm rot="3008247" flipH="1">
            <a:off x="14440753" y="5287332"/>
            <a:ext cx="4925392" cy="6574886"/>
          </a:xfrm>
          <a:custGeom>
            <a:avLst/>
            <a:gdLst/>
            <a:ahLst/>
            <a:cxnLst/>
            <a:rect l="l" t="t" r="r" b="b"/>
            <a:pathLst>
              <a:path w="4925392" h="6574886">
                <a:moveTo>
                  <a:pt x="4925392" y="0"/>
                </a:moveTo>
                <a:lnTo>
                  <a:pt x="0" y="0"/>
                </a:lnTo>
                <a:lnTo>
                  <a:pt x="0" y="6574887"/>
                </a:lnTo>
                <a:lnTo>
                  <a:pt x="4925392" y="6574887"/>
                </a:lnTo>
                <a:lnTo>
                  <a:pt x="4925392" y="0"/>
                </a:lnTo>
                <a:close/>
              </a:path>
            </a:pathLst>
          </a:custGeom>
          <a:blipFill>
            <a:blip r:embed="rId4"/>
            <a:stretch>
              <a:fillRect/>
            </a:stretch>
          </a:blipFill>
        </p:spPr>
        <p:txBody>
          <a:bodyPr/>
          <a:lstStyle/>
          <a:p>
            <a:endParaRPr lang="vi-VN"/>
          </a:p>
        </p:txBody>
      </p:sp>
      <p:sp>
        <p:nvSpPr>
          <p:cNvPr id="6" name="Freeform 6"/>
          <p:cNvSpPr/>
          <p:nvPr/>
        </p:nvSpPr>
        <p:spPr>
          <a:xfrm rot="-1913801">
            <a:off x="-1374855" y="4088423"/>
            <a:ext cx="4285917" cy="7777511"/>
          </a:xfrm>
          <a:custGeom>
            <a:avLst/>
            <a:gdLst/>
            <a:ahLst/>
            <a:cxnLst/>
            <a:rect l="l" t="t" r="r" b="b"/>
            <a:pathLst>
              <a:path w="4285917" h="7777511">
                <a:moveTo>
                  <a:pt x="0" y="0"/>
                </a:moveTo>
                <a:lnTo>
                  <a:pt x="4285917" y="0"/>
                </a:lnTo>
                <a:lnTo>
                  <a:pt x="4285917" y="7777510"/>
                </a:lnTo>
                <a:lnTo>
                  <a:pt x="0" y="7777510"/>
                </a:lnTo>
                <a:lnTo>
                  <a:pt x="0" y="0"/>
                </a:lnTo>
                <a:close/>
              </a:path>
            </a:pathLst>
          </a:custGeom>
          <a:blipFill>
            <a:blip r:embed="rId5"/>
            <a:stretch>
              <a:fillRect/>
            </a:stretch>
          </a:blipFill>
        </p:spPr>
        <p:txBody>
          <a:bodyPr/>
          <a:lstStyle/>
          <a:p>
            <a:endParaRPr lang="vi-VN" dirty="0"/>
          </a:p>
        </p:txBody>
      </p:sp>
      <p:sp>
        <p:nvSpPr>
          <p:cNvPr id="7" name="Freeform 7"/>
          <p:cNvSpPr/>
          <p:nvPr/>
        </p:nvSpPr>
        <p:spPr>
          <a:xfrm>
            <a:off x="-40486" y="7658100"/>
            <a:ext cx="3633457" cy="5578754"/>
          </a:xfrm>
          <a:custGeom>
            <a:avLst/>
            <a:gdLst/>
            <a:ahLst/>
            <a:cxnLst/>
            <a:rect l="l" t="t" r="r" b="b"/>
            <a:pathLst>
              <a:path w="3633457" h="5578754">
                <a:moveTo>
                  <a:pt x="0" y="0"/>
                </a:moveTo>
                <a:lnTo>
                  <a:pt x="3633457" y="0"/>
                </a:lnTo>
                <a:lnTo>
                  <a:pt x="3633457" y="5578754"/>
                </a:lnTo>
                <a:lnTo>
                  <a:pt x="0" y="5578754"/>
                </a:lnTo>
                <a:lnTo>
                  <a:pt x="0" y="0"/>
                </a:lnTo>
                <a:close/>
              </a:path>
            </a:pathLst>
          </a:custGeom>
          <a:blipFill>
            <a:blip r:embed="rId6"/>
            <a:stretch>
              <a:fillRect/>
            </a:stretch>
          </a:blipFill>
        </p:spPr>
        <p:txBody>
          <a:bodyPr/>
          <a:lstStyle/>
          <a:p>
            <a:endParaRPr lang="vi-VN"/>
          </a:p>
        </p:txBody>
      </p:sp>
      <p:sp>
        <p:nvSpPr>
          <p:cNvPr id="8" name="TextBox 8"/>
          <p:cNvSpPr txBox="1"/>
          <p:nvPr/>
        </p:nvSpPr>
        <p:spPr>
          <a:xfrm>
            <a:off x="685800" y="1361341"/>
            <a:ext cx="14935200" cy="6713376"/>
          </a:xfrm>
          <a:prstGeom prst="rect">
            <a:avLst/>
          </a:prstGeom>
        </p:spPr>
        <p:txBody>
          <a:bodyPr wrap="square" lIns="0" tIns="0" rIns="0" bIns="0" rtlCol="0" anchor="t">
            <a:spAutoFit/>
          </a:bodyPr>
          <a:lstStyle/>
          <a:p>
            <a:pPr algn="ctr">
              <a:lnSpc>
                <a:spcPts val="10742"/>
              </a:lnSpc>
            </a:pPr>
            <a:r>
              <a:rPr lang="vi-VN" sz="6600" dirty="0">
                <a:solidFill>
                  <a:srgbClr val="000000"/>
                </a:solidFill>
                <a:latin typeface="Glass Antiqua"/>
              </a:rPr>
              <a:t>Mọi công dân có quyền tìm kiếm, lựa chọn việc làm và nghề nghiệp phù hợp với khả năng của mình, không bị phân biệt đối xử về giới tính, dân tộc, tính ngưỡng, tôn giáo, nguồn gốc gia đình và thành phần kinh tế.</a:t>
            </a:r>
            <a:endParaRPr lang="en-US" sz="6600" dirty="0">
              <a:solidFill>
                <a:srgbClr val="000000"/>
              </a:solidFill>
              <a:latin typeface="Glass Antiqu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679">
            <a:off x="-137104" y="-163225"/>
            <a:ext cx="18469616" cy="10613450"/>
          </a:xfrm>
          <a:custGeom>
            <a:avLst/>
            <a:gdLst/>
            <a:ahLst/>
            <a:cxnLst/>
            <a:rect l="l" t="t" r="r" b="b"/>
            <a:pathLst>
              <a:path w="18469616" h="10613450">
                <a:moveTo>
                  <a:pt x="184559" y="0"/>
                </a:moveTo>
                <a:lnTo>
                  <a:pt x="18469616" y="328105"/>
                </a:lnTo>
                <a:lnTo>
                  <a:pt x="18285057" y="10613450"/>
                </a:lnTo>
                <a:lnTo>
                  <a:pt x="0" y="10285345"/>
                </a:lnTo>
                <a:lnTo>
                  <a:pt x="184559" y="0"/>
                </a:lnTo>
                <a:close/>
              </a:path>
            </a:pathLst>
          </a:custGeom>
          <a:solidFill>
            <a:srgbClr val="CBC6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10">
            <a:extLst>
              <a:ext uri="{FF2B5EF4-FFF2-40B4-BE49-F238E27FC236}">
                <a16:creationId xmlns:a16="http://schemas.microsoft.com/office/drawing/2014/main" id="{91A0B641-D37B-8E65-692E-60094DC31EEC}"/>
              </a:ext>
            </a:extLst>
          </p:cNvPr>
          <p:cNvSpPr txBox="1"/>
          <p:nvPr/>
        </p:nvSpPr>
        <p:spPr>
          <a:xfrm>
            <a:off x="8069610" y="7542505"/>
            <a:ext cx="2949190" cy="553998"/>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dirty="0">
                <a:ln>
                  <a:noFill/>
                </a:ln>
                <a:solidFill>
                  <a:srgbClr val="3D312B"/>
                </a:solidFill>
                <a:effectLst/>
                <a:uLnTx/>
                <a:uFillTx/>
                <a:latin typeface="Ibarra Real Nova Bold"/>
                <a:ea typeface="+mn-ea"/>
                <a:cs typeface="+mn-cs"/>
              </a:rPr>
              <a:t>Phạm  luật</a:t>
            </a:r>
            <a:endParaRPr kumimoji="0" lang="en-US" sz="3600" b="0" i="0" u="none" strike="noStrike" kern="1200" cap="none" spc="0" normalizeH="0" baseline="0" noProof="0" dirty="0">
              <a:ln>
                <a:noFill/>
              </a:ln>
              <a:solidFill>
                <a:srgbClr val="3D312B"/>
              </a:solidFill>
              <a:effectLst/>
              <a:uLnTx/>
              <a:uFillTx/>
              <a:latin typeface="Ibarra Real Nova Bold"/>
              <a:ea typeface="+mn-ea"/>
              <a:cs typeface="+mn-cs"/>
            </a:endParaRPr>
          </a:p>
        </p:txBody>
      </p:sp>
      <p:pic>
        <p:nvPicPr>
          <p:cNvPr id="15" name="Hình ảnh 14" descr="Ảnh có chứa văn bản, phim hoạt hình, minh họa&#10;&#10;Mô tả được tạo tự động">
            <a:extLst>
              <a:ext uri="{FF2B5EF4-FFF2-40B4-BE49-F238E27FC236}">
                <a16:creationId xmlns:a16="http://schemas.microsoft.com/office/drawing/2014/main" id="{8659573A-0B2C-95E2-52D8-AE80FB00E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299"/>
            <a:ext cx="18288000" cy="8305800"/>
          </a:xfrm>
          <a:prstGeom prst="rect">
            <a:avLst/>
          </a:prstGeom>
        </p:spPr>
      </p:pic>
      <p:grpSp>
        <p:nvGrpSpPr>
          <p:cNvPr id="12" name="Nhóm 11">
            <a:extLst>
              <a:ext uri="{FF2B5EF4-FFF2-40B4-BE49-F238E27FC236}">
                <a16:creationId xmlns:a16="http://schemas.microsoft.com/office/drawing/2014/main" id="{28FABC81-BEFF-FDF0-28C7-3BD1229EB519}"/>
              </a:ext>
            </a:extLst>
          </p:cNvPr>
          <p:cNvGrpSpPr/>
          <p:nvPr/>
        </p:nvGrpSpPr>
        <p:grpSpPr>
          <a:xfrm>
            <a:off x="5105400" y="1093587"/>
            <a:ext cx="7345356" cy="6379309"/>
            <a:chOff x="5090676" y="2552700"/>
            <a:chExt cx="7345356" cy="6379309"/>
          </a:xfrm>
        </p:grpSpPr>
        <p:sp>
          <p:nvSpPr>
            <p:cNvPr id="9" name="Freeform 3">
              <a:extLst>
                <a:ext uri="{FF2B5EF4-FFF2-40B4-BE49-F238E27FC236}">
                  <a16:creationId xmlns:a16="http://schemas.microsoft.com/office/drawing/2014/main" id="{315316F0-43FA-435D-166E-4D6BAE537A7D}"/>
                </a:ext>
              </a:extLst>
            </p:cNvPr>
            <p:cNvSpPr/>
            <p:nvPr/>
          </p:nvSpPr>
          <p:spPr>
            <a:xfrm>
              <a:off x="5090676" y="2552700"/>
              <a:ext cx="7345356" cy="6379309"/>
            </a:xfrm>
            <a:custGeom>
              <a:avLst/>
              <a:gdLst/>
              <a:ahLst/>
              <a:cxnLst/>
              <a:rect l="l" t="t" r="r" b="b"/>
              <a:pathLst>
                <a:path w="4298555" h="4114800">
                  <a:moveTo>
                    <a:pt x="0" y="0"/>
                  </a:moveTo>
                  <a:lnTo>
                    <a:pt x="4298555" y="0"/>
                  </a:lnTo>
                  <a:lnTo>
                    <a:pt x="429855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CC809BFF-3D73-14DF-C611-BC4C298AD949}"/>
                </a:ext>
              </a:extLst>
            </p:cNvPr>
            <p:cNvSpPr txBox="1"/>
            <p:nvPr/>
          </p:nvSpPr>
          <p:spPr>
            <a:xfrm>
              <a:off x="5596546" y="2729629"/>
              <a:ext cx="4197695" cy="553998"/>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3D312B"/>
                  </a:solidFill>
                  <a:effectLst/>
                  <a:uLnTx/>
                  <a:uFillTx/>
                  <a:latin typeface="Ibarra Real Nova Bold"/>
                  <a:ea typeface="+mn-ea"/>
                  <a:cs typeface="+mn-cs"/>
                </a:rPr>
                <a:t>Hợp đồng lao động</a:t>
              </a:r>
              <a:endParaRPr kumimoji="0" lang="en-US" sz="3600" b="1" i="0" u="none" strike="noStrike" kern="1200" cap="none" spc="0" normalizeH="0" baseline="0" noProof="0" dirty="0">
                <a:ln>
                  <a:noFill/>
                </a:ln>
                <a:solidFill>
                  <a:srgbClr val="3D312B"/>
                </a:solidFill>
                <a:effectLst/>
                <a:uLnTx/>
                <a:uFillTx/>
                <a:latin typeface="Ibarra Real Nova Bold"/>
                <a:ea typeface="+mn-ea"/>
                <a:cs typeface="+mn-cs"/>
              </a:endParaRPr>
            </a:p>
          </p:txBody>
        </p:sp>
      </p:grpSp>
      <p:sp>
        <p:nvSpPr>
          <p:cNvPr id="5" name="TextBox 5"/>
          <p:cNvSpPr txBox="1"/>
          <p:nvPr/>
        </p:nvSpPr>
        <p:spPr>
          <a:xfrm>
            <a:off x="1219200" y="190133"/>
            <a:ext cx="14821210" cy="583173"/>
          </a:xfrm>
          <a:prstGeom prst="rect">
            <a:avLst/>
          </a:prstGeom>
        </p:spPr>
        <p:txBody>
          <a:bodyPr wrap="square" lIns="0" tIns="0" rIns="0" bIns="0" rtlCol="0" anchor="t">
            <a:spAutoFit/>
          </a:bodyPr>
          <a:lstStyle/>
          <a:p>
            <a:pPr marL="0" marR="0" lvl="0" indent="0" algn="l" defTabSz="914400" rtl="0" eaLnBrk="1" fontAlgn="auto" latinLnBrk="0" hangingPunct="1">
              <a:lnSpc>
                <a:spcPts val="4416"/>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3D312B"/>
                </a:solidFill>
                <a:effectLst/>
                <a:uLnTx/>
                <a:uFillTx/>
                <a:latin typeface="Glass Antiqua"/>
                <a:ea typeface="+mn-ea"/>
                <a:cs typeface="+mn-cs"/>
              </a:rPr>
              <a:t>Công dân bình đẳng  trong hợp đồng lao động</a:t>
            </a:r>
            <a:endParaRPr kumimoji="0" lang="en-US" sz="5400" b="1" i="0" u="none" strike="noStrike" kern="1200" cap="none" spc="0" normalizeH="0" baseline="0" noProof="0" dirty="0">
              <a:ln>
                <a:noFill/>
              </a:ln>
              <a:solidFill>
                <a:srgbClr val="3D312B"/>
              </a:solidFill>
              <a:effectLst/>
              <a:uLnTx/>
              <a:uFillTx/>
              <a:latin typeface="Glass Antiqua"/>
              <a:ea typeface="+mn-ea"/>
              <a:cs typeface="+mn-cs"/>
            </a:endParaRPr>
          </a:p>
        </p:txBody>
      </p:sp>
      <p:sp>
        <p:nvSpPr>
          <p:cNvPr id="3" name="TextBox 7">
            <a:extLst>
              <a:ext uri="{FF2B5EF4-FFF2-40B4-BE49-F238E27FC236}">
                <a16:creationId xmlns:a16="http://schemas.microsoft.com/office/drawing/2014/main" id="{DCB79C8A-0753-3A70-D91A-0A2A86209A15}"/>
              </a:ext>
            </a:extLst>
          </p:cNvPr>
          <p:cNvSpPr txBox="1"/>
          <p:nvPr/>
        </p:nvSpPr>
        <p:spPr>
          <a:xfrm>
            <a:off x="1189383" y="8277282"/>
            <a:ext cx="14999789" cy="1590179"/>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5499" b="0" i="0" u="none" strike="noStrike" kern="1200" cap="none" spc="131" normalizeH="0" baseline="0" noProof="0" dirty="0">
                <a:ln>
                  <a:noFill/>
                </a:ln>
                <a:solidFill>
                  <a:srgbClr val="3D312B"/>
                </a:solidFill>
                <a:effectLst/>
                <a:uLnTx/>
                <a:uFillTx/>
                <a:latin typeface="Glass Antiqua Bold"/>
                <a:ea typeface="+mn-ea"/>
                <a:cs typeface="+mn-cs"/>
              </a:rPr>
              <a:t>Trường hợp này ai là người có lợi và ai là người bất lợi?</a:t>
            </a:r>
            <a:endParaRPr kumimoji="0" lang="en-US" sz="5499" b="0" i="0" u="none" strike="noStrike" kern="1200" cap="none" spc="131" normalizeH="0" baseline="0" noProof="0" dirty="0">
              <a:ln>
                <a:noFill/>
              </a:ln>
              <a:solidFill>
                <a:srgbClr val="3D312B"/>
              </a:solidFill>
              <a:effectLst/>
              <a:uLnTx/>
              <a:uFillTx/>
              <a:latin typeface="Glass Antiqua Bold"/>
              <a:ea typeface="+mn-ea"/>
              <a:cs typeface="+mn-cs"/>
            </a:endParaRPr>
          </a:p>
        </p:txBody>
      </p:sp>
    </p:spTree>
    <p:extLst>
      <p:ext uri="{BB962C8B-B14F-4D97-AF65-F5344CB8AC3E}">
        <p14:creationId xmlns:p14="http://schemas.microsoft.com/office/powerpoint/2010/main" val="31315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679">
            <a:off x="-137104" y="-163225"/>
            <a:ext cx="18469616" cy="10613450"/>
          </a:xfrm>
          <a:custGeom>
            <a:avLst/>
            <a:gdLst/>
            <a:ahLst/>
            <a:cxnLst/>
            <a:rect l="l" t="t" r="r" b="b"/>
            <a:pathLst>
              <a:path w="18469616" h="10613450">
                <a:moveTo>
                  <a:pt x="184559" y="0"/>
                </a:moveTo>
                <a:lnTo>
                  <a:pt x="18469616" y="328105"/>
                </a:lnTo>
                <a:lnTo>
                  <a:pt x="18285057" y="10613450"/>
                </a:lnTo>
                <a:lnTo>
                  <a:pt x="0" y="10285345"/>
                </a:lnTo>
                <a:lnTo>
                  <a:pt x="184559" y="0"/>
                </a:lnTo>
                <a:close/>
              </a:path>
            </a:pathLst>
          </a:custGeom>
          <a:solidFill>
            <a:srgbClr val="CBC6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543EFDFF-0EAD-CEF8-E21D-F5ACFEDFDCC1}"/>
              </a:ext>
            </a:extLst>
          </p:cNvPr>
          <p:cNvSpPr/>
          <p:nvPr/>
        </p:nvSpPr>
        <p:spPr>
          <a:xfrm>
            <a:off x="2764409" y="4533900"/>
            <a:ext cx="2340992" cy="327660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4">
            <a:extLst>
              <a:ext uri="{FF2B5EF4-FFF2-40B4-BE49-F238E27FC236}">
                <a16:creationId xmlns:a16="http://schemas.microsoft.com/office/drawing/2014/main" id="{9AC5C539-10D4-04E9-A1DD-8A8C5585FC7A}"/>
              </a:ext>
            </a:extLst>
          </p:cNvPr>
          <p:cNvSpPr/>
          <p:nvPr/>
        </p:nvSpPr>
        <p:spPr>
          <a:xfrm>
            <a:off x="4391024" y="2476500"/>
            <a:ext cx="8334375" cy="3771900"/>
          </a:xfrm>
          <a:custGeom>
            <a:avLst/>
            <a:gdLst/>
            <a:ahLst/>
            <a:cxnLst/>
            <a:rect l="l" t="t" r="r" b="b"/>
            <a:pathLst>
              <a:path w="4420195" h="4114800">
                <a:moveTo>
                  <a:pt x="0" y="0"/>
                </a:moveTo>
                <a:lnTo>
                  <a:pt x="4420196" y="0"/>
                </a:lnTo>
                <a:lnTo>
                  <a:pt x="442019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extBox 10">
            <a:extLst>
              <a:ext uri="{FF2B5EF4-FFF2-40B4-BE49-F238E27FC236}">
                <a16:creationId xmlns:a16="http://schemas.microsoft.com/office/drawing/2014/main" id="{7BB44DF3-A727-2B63-0895-2642BD6676F9}"/>
              </a:ext>
            </a:extLst>
          </p:cNvPr>
          <p:cNvSpPr txBox="1"/>
          <p:nvPr/>
        </p:nvSpPr>
        <p:spPr>
          <a:xfrm>
            <a:off x="5410200" y="3086100"/>
            <a:ext cx="6317238" cy="1846659"/>
          </a:xfrm>
          <a:prstGeom prst="rect">
            <a:avLst/>
          </a:prstGeom>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srgbClr val="3D312B"/>
                </a:solidFill>
                <a:effectLst/>
                <a:uLnTx/>
                <a:uFillTx/>
                <a:latin typeface="Ibarra Real Nova Bold"/>
                <a:ea typeface="+mn-ea"/>
                <a:cs typeface="+mn-cs"/>
              </a:rPr>
              <a:t>Việc giao kết hợp  đồng lao động phải tuân thủ theo những  nguyên tắc nào ?</a:t>
            </a:r>
            <a:endParaRPr kumimoji="0" lang="en-US" sz="4000" b="0" i="0" u="none" strike="noStrike" kern="1200" cap="none" spc="0" normalizeH="0" baseline="0" noProof="0" dirty="0">
              <a:ln>
                <a:noFill/>
              </a:ln>
              <a:solidFill>
                <a:srgbClr val="3D312B"/>
              </a:solidFill>
              <a:effectLst/>
              <a:uLnTx/>
              <a:uFillTx/>
              <a:latin typeface="Ibarra Real Nova Bold"/>
              <a:ea typeface="+mn-ea"/>
              <a:cs typeface="+mn-cs"/>
            </a:endParaRPr>
          </a:p>
        </p:txBody>
      </p:sp>
      <p:sp>
        <p:nvSpPr>
          <p:cNvPr id="13" name="TextBox 11">
            <a:extLst>
              <a:ext uri="{FF2B5EF4-FFF2-40B4-BE49-F238E27FC236}">
                <a16:creationId xmlns:a16="http://schemas.microsoft.com/office/drawing/2014/main" id="{DD523A0E-A3D5-6B1A-3B42-3B964071E11C}"/>
              </a:ext>
            </a:extLst>
          </p:cNvPr>
          <p:cNvSpPr txBox="1"/>
          <p:nvPr/>
        </p:nvSpPr>
        <p:spPr>
          <a:xfrm>
            <a:off x="381000" y="486527"/>
            <a:ext cx="16154400" cy="480260"/>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Nội dung cơ bản trong hợp đồng lao động</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spTree>
    <p:extLst>
      <p:ext uri="{BB962C8B-B14F-4D97-AF65-F5344CB8AC3E}">
        <p14:creationId xmlns:p14="http://schemas.microsoft.com/office/powerpoint/2010/main" val="368601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679">
            <a:off x="-90808" y="-163225"/>
            <a:ext cx="18469616" cy="10613450"/>
          </a:xfrm>
          <a:custGeom>
            <a:avLst/>
            <a:gdLst/>
            <a:ahLst/>
            <a:cxnLst/>
            <a:rect l="l" t="t" r="r" b="b"/>
            <a:pathLst>
              <a:path w="18469616" h="10613450">
                <a:moveTo>
                  <a:pt x="184559" y="0"/>
                </a:moveTo>
                <a:lnTo>
                  <a:pt x="18469616" y="328105"/>
                </a:lnTo>
                <a:lnTo>
                  <a:pt x="18285057" y="10613450"/>
                </a:lnTo>
                <a:lnTo>
                  <a:pt x="0" y="10285345"/>
                </a:lnTo>
                <a:lnTo>
                  <a:pt x="184559" y="0"/>
                </a:lnTo>
                <a:close/>
              </a:path>
            </a:pathLst>
          </a:custGeom>
          <a:solidFill>
            <a:srgbClr val="CBC6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Box 11">
            <a:extLst>
              <a:ext uri="{FF2B5EF4-FFF2-40B4-BE49-F238E27FC236}">
                <a16:creationId xmlns:a16="http://schemas.microsoft.com/office/drawing/2014/main" id="{DD523A0E-A3D5-6B1A-3B42-3B964071E11C}"/>
              </a:ext>
            </a:extLst>
          </p:cNvPr>
          <p:cNvSpPr txBox="1"/>
          <p:nvPr/>
        </p:nvSpPr>
        <p:spPr>
          <a:xfrm>
            <a:off x="381000" y="486527"/>
            <a:ext cx="16154400" cy="480260"/>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D312B"/>
                </a:solidFill>
                <a:effectLst/>
                <a:uLnTx/>
                <a:uFillTx/>
                <a:latin typeface="Ibarra Real Nova"/>
                <a:ea typeface="+mn-ea"/>
                <a:cs typeface="+mn-cs"/>
              </a:rPr>
              <a:t>b) </a:t>
            </a: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Nội dung cơ bản trong hợp đồng lao động</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sp>
        <p:nvSpPr>
          <p:cNvPr id="3" name="Freeform 3">
            <a:extLst>
              <a:ext uri="{FF2B5EF4-FFF2-40B4-BE49-F238E27FC236}">
                <a16:creationId xmlns:a16="http://schemas.microsoft.com/office/drawing/2014/main" id="{865935A5-3D29-5ED2-EB05-3F01B1C90332}"/>
              </a:ext>
            </a:extLst>
          </p:cNvPr>
          <p:cNvSpPr/>
          <p:nvPr/>
        </p:nvSpPr>
        <p:spPr>
          <a:xfrm>
            <a:off x="1143000" y="2628900"/>
            <a:ext cx="5458013" cy="6372412"/>
          </a:xfrm>
          <a:custGeom>
            <a:avLst/>
            <a:gdLst/>
            <a:ahLst/>
            <a:cxnLst/>
            <a:rect l="l" t="t" r="r" b="b"/>
            <a:pathLst>
              <a:path w="8020425" h="8020425">
                <a:moveTo>
                  <a:pt x="0" y="0"/>
                </a:moveTo>
                <a:lnTo>
                  <a:pt x="8020425" y="0"/>
                </a:lnTo>
                <a:lnTo>
                  <a:pt x="8020425" y="8020425"/>
                </a:lnTo>
                <a:lnTo>
                  <a:pt x="0" y="80204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cxnSp>
        <p:nvCxnSpPr>
          <p:cNvPr id="5" name="Đường kết nối: Mũi tên Gấp khúc 4">
            <a:extLst>
              <a:ext uri="{FF2B5EF4-FFF2-40B4-BE49-F238E27FC236}">
                <a16:creationId xmlns:a16="http://schemas.microsoft.com/office/drawing/2014/main" id="{A8702F8D-7010-BD67-52F2-27F987FE2E13}"/>
              </a:ext>
            </a:extLst>
          </p:cNvPr>
          <p:cNvCxnSpPr>
            <a:cxnSpLocks/>
          </p:cNvCxnSpPr>
          <p:nvPr/>
        </p:nvCxnSpPr>
        <p:spPr>
          <a:xfrm rot="5400000" flipH="1" flipV="1">
            <a:off x="5768654" y="3489646"/>
            <a:ext cx="3200400" cy="1478908"/>
          </a:xfrm>
          <a:prstGeom prst="bentConnector3">
            <a:avLst>
              <a:gd name="adj1" fmla="val 98661"/>
            </a:avLst>
          </a:prstGeom>
        </p:spPr>
        <p:style>
          <a:lnRef idx="1">
            <a:schemeClr val="dk1"/>
          </a:lnRef>
          <a:fillRef idx="0">
            <a:schemeClr val="dk1"/>
          </a:fillRef>
          <a:effectRef idx="0">
            <a:schemeClr val="dk1"/>
          </a:effectRef>
          <a:fontRef idx="minor">
            <a:schemeClr val="tx1"/>
          </a:fontRef>
        </p:style>
      </p:cxnSp>
      <p:cxnSp>
        <p:nvCxnSpPr>
          <p:cNvPr id="16" name="Đường nối Thẳng 15">
            <a:extLst>
              <a:ext uri="{FF2B5EF4-FFF2-40B4-BE49-F238E27FC236}">
                <a16:creationId xmlns:a16="http://schemas.microsoft.com/office/drawing/2014/main" id="{66299F81-6808-B8F4-86DA-32698C28609E}"/>
              </a:ext>
            </a:extLst>
          </p:cNvPr>
          <p:cNvCxnSpPr/>
          <p:nvPr/>
        </p:nvCxnSpPr>
        <p:spPr>
          <a:xfrm>
            <a:off x="6601013" y="4533900"/>
            <a:ext cx="1507295" cy="0"/>
          </a:xfrm>
          <a:prstGeom prst="line">
            <a:avLst/>
          </a:prstGeom>
        </p:spPr>
        <p:style>
          <a:lnRef idx="1">
            <a:schemeClr val="dk1"/>
          </a:lnRef>
          <a:fillRef idx="0">
            <a:schemeClr val="dk1"/>
          </a:fillRef>
          <a:effectRef idx="0">
            <a:schemeClr val="dk1"/>
          </a:effectRef>
          <a:fontRef idx="minor">
            <a:schemeClr val="tx1"/>
          </a:fontRef>
        </p:style>
      </p:cxnSp>
      <p:cxnSp>
        <p:nvCxnSpPr>
          <p:cNvPr id="18" name="Đường nối Thẳng 17">
            <a:extLst>
              <a:ext uri="{FF2B5EF4-FFF2-40B4-BE49-F238E27FC236}">
                <a16:creationId xmlns:a16="http://schemas.microsoft.com/office/drawing/2014/main" id="{F1756670-02DB-252C-23B5-888EBC64B8F1}"/>
              </a:ext>
            </a:extLst>
          </p:cNvPr>
          <p:cNvCxnSpPr/>
          <p:nvPr/>
        </p:nvCxnSpPr>
        <p:spPr>
          <a:xfrm>
            <a:off x="6629400" y="5815106"/>
            <a:ext cx="1478908" cy="0"/>
          </a:xfrm>
          <a:prstGeom prst="line">
            <a:avLst/>
          </a:prstGeom>
        </p:spPr>
        <p:style>
          <a:lnRef idx="1">
            <a:schemeClr val="dk1"/>
          </a:lnRef>
          <a:fillRef idx="0">
            <a:schemeClr val="dk1"/>
          </a:fillRef>
          <a:effectRef idx="0">
            <a:schemeClr val="dk1"/>
          </a:effectRef>
          <a:fontRef idx="minor">
            <a:schemeClr val="tx1"/>
          </a:fontRef>
        </p:style>
      </p:cxnSp>
      <p:sp>
        <p:nvSpPr>
          <p:cNvPr id="19" name="Hình chữ nhật: Góc Tròn 18">
            <a:extLst>
              <a:ext uri="{FF2B5EF4-FFF2-40B4-BE49-F238E27FC236}">
                <a16:creationId xmlns:a16="http://schemas.microsoft.com/office/drawing/2014/main" id="{BEB8A383-3492-68B4-A5D6-CF6E83CB8F97}"/>
              </a:ext>
            </a:extLst>
          </p:cNvPr>
          <p:cNvSpPr/>
          <p:nvPr/>
        </p:nvSpPr>
        <p:spPr>
          <a:xfrm>
            <a:off x="8166004" y="1404029"/>
            <a:ext cx="6921596" cy="177122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0" name="Hình chữ nhật: Góc Tròn 19">
            <a:extLst>
              <a:ext uri="{FF2B5EF4-FFF2-40B4-BE49-F238E27FC236}">
                <a16:creationId xmlns:a16="http://schemas.microsoft.com/office/drawing/2014/main" id="{15DF274D-1998-D83E-A82A-EE94D680C410}"/>
              </a:ext>
            </a:extLst>
          </p:cNvPr>
          <p:cNvSpPr/>
          <p:nvPr/>
        </p:nvSpPr>
        <p:spPr>
          <a:xfrm>
            <a:off x="8108308" y="3450148"/>
            <a:ext cx="6979292" cy="143617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1" name="Hình chữ nhật: Góc Tròn 20">
            <a:extLst>
              <a:ext uri="{FF2B5EF4-FFF2-40B4-BE49-F238E27FC236}">
                <a16:creationId xmlns:a16="http://schemas.microsoft.com/office/drawing/2014/main" id="{C9E479E0-9229-4DCF-39F6-F4CB6B282CC0}"/>
              </a:ext>
            </a:extLst>
          </p:cNvPr>
          <p:cNvSpPr/>
          <p:nvPr/>
        </p:nvSpPr>
        <p:spPr>
          <a:xfrm>
            <a:off x="8108308" y="5383724"/>
            <a:ext cx="7261560" cy="278340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2" name="TextBox 10">
            <a:extLst>
              <a:ext uri="{FF2B5EF4-FFF2-40B4-BE49-F238E27FC236}">
                <a16:creationId xmlns:a16="http://schemas.microsoft.com/office/drawing/2014/main" id="{22A982A4-4949-2321-4A7D-6F8F71B795C3}"/>
              </a:ext>
            </a:extLst>
          </p:cNvPr>
          <p:cNvSpPr txBox="1"/>
          <p:nvPr/>
        </p:nvSpPr>
        <p:spPr>
          <a:xfrm>
            <a:off x="7767278" y="1984772"/>
            <a:ext cx="7184268" cy="615553"/>
          </a:xfrm>
          <a:prstGeom prst="rect">
            <a:avLst/>
          </a:prstGeom>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srgbClr val="3D312B"/>
                </a:solidFill>
                <a:effectLst/>
                <a:uLnTx/>
                <a:uFillTx/>
                <a:latin typeface="Ibarra Real Nova Bold"/>
                <a:ea typeface="+mn-ea"/>
                <a:cs typeface="+mn-cs"/>
              </a:rPr>
              <a:t>TỰ NGUYỆN, BÌNH ĐẲNG</a:t>
            </a:r>
            <a:endParaRPr kumimoji="0" lang="en-US" sz="4000" b="0" i="0" u="none" strike="noStrike" kern="1200" cap="none" spc="0" normalizeH="0" baseline="0" noProof="0" dirty="0">
              <a:ln>
                <a:noFill/>
              </a:ln>
              <a:solidFill>
                <a:srgbClr val="3D312B"/>
              </a:solidFill>
              <a:effectLst/>
              <a:uLnTx/>
              <a:uFillTx/>
              <a:latin typeface="Ibarra Real Nova Bold"/>
              <a:ea typeface="+mn-ea"/>
              <a:cs typeface="+mn-cs"/>
            </a:endParaRPr>
          </a:p>
        </p:txBody>
      </p:sp>
      <p:sp>
        <p:nvSpPr>
          <p:cNvPr id="23" name="TextBox 10">
            <a:extLst>
              <a:ext uri="{FF2B5EF4-FFF2-40B4-BE49-F238E27FC236}">
                <a16:creationId xmlns:a16="http://schemas.microsoft.com/office/drawing/2014/main" id="{0528DA1C-6E9F-A60C-5BD1-020FE9924B13}"/>
              </a:ext>
            </a:extLst>
          </p:cNvPr>
          <p:cNvSpPr txBox="1"/>
          <p:nvPr/>
        </p:nvSpPr>
        <p:spPr>
          <a:xfrm>
            <a:off x="7767278" y="3910701"/>
            <a:ext cx="7184268" cy="615553"/>
          </a:xfrm>
          <a:prstGeom prst="rect">
            <a:avLst/>
          </a:prstGeom>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srgbClr val="3D312B"/>
                </a:solidFill>
                <a:effectLst/>
                <a:uLnTx/>
                <a:uFillTx/>
                <a:latin typeface="Ibarra Real Nova Bold"/>
                <a:ea typeface="+mn-ea"/>
                <a:cs typeface="+mn-cs"/>
              </a:rPr>
              <a:t>KHÔNG TRÁI PHÁP LUẬT</a:t>
            </a:r>
            <a:endParaRPr kumimoji="0" lang="en-US" sz="4000" b="0" i="0" u="none" strike="noStrike" kern="1200" cap="none" spc="0" normalizeH="0" baseline="0" noProof="0" dirty="0">
              <a:ln>
                <a:noFill/>
              </a:ln>
              <a:solidFill>
                <a:srgbClr val="3D312B"/>
              </a:solidFill>
              <a:effectLst/>
              <a:uLnTx/>
              <a:uFillTx/>
              <a:latin typeface="Ibarra Real Nova Bold"/>
              <a:ea typeface="+mn-ea"/>
              <a:cs typeface="+mn-cs"/>
            </a:endParaRPr>
          </a:p>
        </p:txBody>
      </p:sp>
      <p:sp>
        <p:nvSpPr>
          <p:cNvPr id="24" name="TextBox 10">
            <a:extLst>
              <a:ext uri="{FF2B5EF4-FFF2-40B4-BE49-F238E27FC236}">
                <a16:creationId xmlns:a16="http://schemas.microsoft.com/office/drawing/2014/main" id="{E1BD5DD8-3BD3-9725-448F-CB94186D3496}"/>
              </a:ext>
            </a:extLst>
          </p:cNvPr>
          <p:cNvSpPr txBox="1"/>
          <p:nvPr/>
        </p:nvSpPr>
        <p:spPr>
          <a:xfrm>
            <a:off x="8146954" y="5544317"/>
            <a:ext cx="7184268" cy="246221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srgbClr val="3D312B"/>
                </a:solidFill>
                <a:effectLst/>
                <a:uLnTx/>
                <a:uFillTx/>
                <a:latin typeface="Ibarra Real Nova Bold"/>
                <a:ea typeface="+mn-ea"/>
                <a:cs typeface="+mn-cs"/>
              </a:rPr>
              <a:t>GIAO KẾT TRỰC TIẾP GIỮA NGƯỜI LAO ĐỘNG VỚI NGƯỜI SỬ DỤNG LAO ĐỘNG</a:t>
            </a:r>
            <a:endParaRPr kumimoji="0" lang="en-US" sz="4000" b="0" i="0" u="none" strike="noStrike" kern="1200" cap="none" spc="0" normalizeH="0" baseline="0" noProof="0" dirty="0">
              <a:ln>
                <a:noFill/>
              </a:ln>
              <a:solidFill>
                <a:srgbClr val="3D312B"/>
              </a:solidFill>
              <a:effectLst/>
              <a:uLnTx/>
              <a:uFillTx/>
              <a:latin typeface="Ibarra Real Nova Bold"/>
              <a:ea typeface="+mn-ea"/>
              <a:cs typeface="+mn-cs"/>
            </a:endParaRPr>
          </a:p>
        </p:txBody>
      </p:sp>
    </p:spTree>
    <p:extLst>
      <p:ext uri="{BB962C8B-B14F-4D97-AF65-F5344CB8AC3E}">
        <p14:creationId xmlns:p14="http://schemas.microsoft.com/office/powerpoint/2010/main" val="159128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679">
            <a:off x="-90808" y="-163225"/>
            <a:ext cx="18469616" cy="10613450"/>
          </a:xfrm>
          <a:custGeom>
            <a:avLst/>
            <a:gdLst/>
            <a:ahLst/>
            <a:cxnLst/>
            <a:rect l="l" t="t" r="r" b="b"/>
            <a:pathLst>
              <a:path w="18469616" h="10613450">
                <a:moveTo>
                  <a:pt x="184559" y="0"/>
                </a:moveTo>
                <a:lnTo>
                  <a:pt x="18469616" y="328105"/>
                </a:lnTo>
                <a:lnTo>
                  <a:pt x="18285057" y="10613450"/>
                </a:lnTo>
                <a:lnTo>
                  <a:pt x="0" y="10285345"/>
                </a:lnTo>
                <a:lnTo>
                  <a:pt x="184559" y="0"/>
                </a:lnTo>
                <a:close/>
              </a:path>
            </a:pathLst>
          </a:custGeom>
          <a:solidFill>
            <a:srgbClr val="CBC6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Box 11">
            <a:extLst>
              <a:ext uri="{FF2B5EF4-FFF2-40B4-BE49-F238E27FC236}">
                <a16:creationId xmlns:a16="http://schemas.microsoft.com/office/drawing/2014/main" id="{DD523A0E-A3D5-6B1A-3B42-3B964071E11C}"/>
              </a:ext>
            </a:extLst>
          </p:cNvPr>
          <p:cNvSpPr txBox="1"/>
          <p:nvPr/>
        </p:nvSpPr>
        <p:spPr>
          <a:xfrm>
            <a:off x="381000" y="486527"/>
            <a:ext cx="16154400" cy="49090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Bình đẳng giữa lao động nam và lao động nữ</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pic>
        <p:nvPicPr>
          <p:cNvPr id="1028" name="Picture 4">
            <a:extLst>
              <a:ext uri="{FF2B5EF4-FFF2-40B4-BE49-F238E27FC236}">
                <a16:creationId xmlns:a16="http://schemas.microsoft.com/office/drawing/2014/main" id="{AC0A5106-0142-F4F5-A8DA-754600E0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6096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 name="Hình ảnh 5">
            <a:extLst>
              <a:ext uri="{FF2B5EF4-FFF2-40B4-BE49-F238E27FC236}">
                <a16:creationId xmlns:a16="http://schemas.microsoft.com/office/drawing/2014/main" id="{1CE237A3-2829-1BD1-E4A3-9A37098A1C07}"/>
              </a:ext>
            </a:extLst>
          </p:cNvPr>
          <p:cNvPicPr>
            <a:picLocks noChangeAspect="1"/>
          </p:cNvPicPr>
          <p:nvPr/>
        </p:nvPicPr>
        <p:blipFill>
          <a:blip r:embed="rId3"/>
          <a:stretch>
            <a:fillRect/>
          </a:stretch>
        </p:blipFill>
        <p:spPr>
          <a:xfrm>
            <a:off x="9372600" y="2476500"/>
            <a:ext cx="6705600" cy="4343400"/>
          </a:xfrm>
          <a:prstGeom prst="rect">
            <a:avLst/>
          </a:prstGeom>
        </p:spPr>
      </p:pic>
      <p:sp>
        <p:nvSpPr>
          <p:cNvPr id="7" name="TextBox 7">
            <a:extLst>
              <a:ext uri="{FF2B5EF4-FFF2-40B4-BE49-F238E27FC236}">
                <a16:creationId xmlns:a16="http://schemas.microsoft.com/office/drawing/2014/main" id="{02117B33-A63C-9A53-5820-4499E7CD6077}"/>
              </a:ext>
            </a:extLst>
          </p:cNvPr>
          <p:cNvSpPr txBox="1"/>
          <p:nvPr/>
        </p:nvSpPr>
        <p:spPr>
          <a:xfrm>
            <a:off x="1371600" y="7786684"/>
            <a:ext cx="14999789" cy="2385268"/>
          </a:xfrm>
          <a:prstGeom prst="rect">
            <a:avLst/>
          </a:prstGeom>
        </p:spPr>
        <p:txBody>
          <a:bodyPr wrap="square" lIns="0" tIns="0" rIns="0" bIns="0" rtlCol="0" anchor="t">
            <a:spAutoFit/>
          </a:bodyPr>
          <a:lstStyle/>
          <a:p>
            <a:pPr marL="685800" marR="0" lvl="0" indent="-685800" algn="l" defTabSz="914400" rtl="0" eaLnBrk="1" fontAlgn="auto" latinLnBrk="0" hangingPunct="1">
              <a:lnSpc>
                <a:spcPts val="6214"/>
              </a:lnSpc>
              <a:spcBef>
                <a:spcPts val="0"/>
              </a:spcBef>
              <a:spcAft>
                <a:spcPts val="0"/>
              </a:spcAft>
              <a:buClrTx/>
              <a:buSzTx/>
              <a:buFont typeface="Arial" panose="020B0604020202020204" pitchFamily="34" charset="0"/>
              <a:buChar char="•"/>
              <a:tabLst/>
              <a:defRPr/>
            </a:pPr>
            <a:r>
              <a:rPr lang="vi-VN" sz="5499" spc="131" dirty="0">
                <a:solidFill>
                  <a:srgbClr val="3D312B"/>
                </a:solidFill>
                <a:latin typeface="Glass Antiqua Bold"/>
              </a:rPr>
              <a:t>Hãy cho biết 2 hình ảnh trên nói lên điều gì trong việc tuyển dụng lao động</a:t>
            </a:r>
            <a:endParaRPr kumimoji="0" lang="vi-VN" sz="5499" b="0" i="0" u="none" strike="noStrike" kern="1200" cap="none" spc="131" normalizeH="0" baseline="0" noProof="0" dirty="0">
              <a:ln>
                <a:noFill/>
              </a:ln>
              <a:solidFill>
                <a:srgbClr val="3D312B"/>
              </a:solidFill>
              <a:effectLst/>
              <a:uLnTx/>
              <a:uFillTx/>
              <a:latin typeface="Glass Antiqua Bold"/>
              <a:ea typeface="+mn-ea"/>
              <a:cs typeface="+mn-cs"/>
            </a:endParaRPr>
          </a:p>
          <a:p>
            <a:pPr marR="0" lvl="0" algn="l" defTabSz="914400" rtl="0" eaLnBrk="1" fontAlgn="auto" latinLnBrk="0" hangingPunct="1">
              <a:lnSpc>
                <a:spcPts val="6214"/>
              </a:lnSpc>
              <a:spcBef>
                <a:spcPts val="0"/>
              </a:spcBef>
              <a:spcAft>
                <a:spcPts val="0"/>
              </a:spcAft>
              <a:buClrTx/>
              <a:buSzTx/>
              <a:tabLst/>
              <a:defRPr/>
            </a:pPr>
            <a:endParaRPr kumimoji="0" lang="en-US" sz="5499" b="0" i="0" u="none" strike="noStrike" kern="1200" cap="none" spc="131" normalizeH="0" baseline="0" noProof="0" dirty="0">
              <a:ln>
                <a:noFill/>
              </a:ln>
              <a:solidFill>
                <a:srgbClr val="3D312B"/>
              </a:solidFill>
              <a:effectLst/>
              <a:uLnTx/>
              <a:uFillTx/>
              <a:latin typeface="Glass Antiqua Bold"/>
              <a:ea typeface="+mn-ea"/>
              <a:cs typeface="+mn-cs"/>
            </a:endParaRPr>
          </a:p>
        </p:txBody>
      </p:sp>
    </p:spTree>
    <p:extLst>
      <p:ext uri="{BB962C8B-B14F-4D97-AF65-F5344CB8AC3E}">
        <p14:creationId xmlns:p14="http://schemas.microsoft.com/office/powerpoint/2010/main" val="355960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228601" y="0"/>
            <a:ext cx="17449800" cy="11239500"/>
          </a:xfrm>
          <a:custGeom>
            <a:avLst/>
            <a:gdLst/>
            <a:ahLst/>
            <a:cxnLst/>
            <a:rect l="l" t="t" r="r" b="b"/>
            <a:pathLst>
              <a:path w="11696431" h="9125696">
                <a:moveTo>
                  <a:pt x="11696432" y="0"/>
                </a:moveTo>
                <a:lnTo>
                  <a:pt x="0" y="0"/>
                </a:lnTo>
                <a:lnTo>
                  <a:pt x="0" y="9125696"/>
                </a:lnTo>
                <a:lnTo>
                  <a:pt x="11696432" y="9125696"/>
                </a:lnTo>
                <a:lnTo>
                  <a:pt x="11696432"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3008247" flipH="1">
            <a:off x="14440753" y="5287332"/>
            <a:ext cx="4925392" cy="6574886"/>
          </a:xfrm>
          <a:custGeom>
            <a:avLst/>
            <a:gdLst/>
            <a:ahLst/>
            <a:cxnLst/>
            <a:rect l="l" t="t" r="r" b="b"/>
            <a:pathLst>
              <a:path w="4925392" h="6574886">
                <a:moveTo>
                  <a:pt x="4925392" y="0"/>
                </a:moveTo>
                <a:lnTo>
                  <a:pt x="0" y="0"/>
                </a:lnTo>
                <a:lnTo>
                  <a:pt x="0" y="6574887"/>
                </a:lnTo>
                <a:lnTo>
                  <a:pt x="4925392" y="6574887"/>
                </a:lnTo>
                <a:lnTo>
                  <a:pt x="4925392"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1913801">
            <a:off x="-1374855" y="4088423"/>
            <a:ext cx="4285917" cy="7777511"/>
          </a:xfrm>
          <a:custGeom>
            <a:avLst/>
            <a:gdLst/>
            <a:ahLst/>
            <a:cxnLst/>
            <a:rect l="l" t="t" r="r" b="b"/>
            <a:pathLst>
              <a:path w="4285917" h="7777511">
                <a:moveTo>
                  <a:pt x="0" y="0"/>
                </a:moveTo>
                <a:lnTo>
                  <a:pt x="4285917" y="0"/>
                </a:lnTo>
                <a:lnTo>
                  <a:pt x="4285917" y="7777510"/>
                </a:lnTo>
                <a:lnTo>
                  <a:pt x="0" y="777751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40486" y="7658100"/>
            <a:ext cx="3633457" cy="5578754"/>
          </a:xfrm>
          <a:custGeom>
            <a:avLst/>
            <a:gdLst/>
            <a:ahLst/>
            <a:cxnLst/>
            <a:rect l="l" t="t" r="r" b="b"/>
            <a:pathLst>
              <a:path w="3633457" h="5578754">
                <a:moveTo>
                  <a:pt x="0" y="0"/>
                </a:moveTo>
                <a:lnTo>
                  <a:pt x="3633457" y="0"/>
                </a:lnTo>
                <a:lnTo>
                  <a:pt x="3633457" y="5578754"/>
                </a:lnTo>
                <a:lnTo>
                  <a:pt x="0" y="557875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768103" y="471051"/>
            <a:ext cx="15925800" cy="9440598"/>
          </a:xfrm>
          <a:prstGeom prst="rect">
            <a:avLst/>
          </a:prstGeom>
        </p:spPr>
        <p:txBody>
          <a:bodyPr wrap="square" lIns="0" tIns="0" rIns="0" bIns="0" rtlCol="0" anchor="t">
            <a:spAutoFit/>
          </a:bodyPr>
          <a:lstStyle/>
          <a:p>
            <a:pPr marL="0" marR="0" lvl="0" indent="0" algn="just" defTabSz="914400" rtl="0" eaLnBrk="1" fontAlgn="auto" latinLnBrk="0" hangingPunct="1">
              <a:lnSpc>
                <a:spcPts val="10742"/>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0000"/>
                </a:solidFill>
                <a:effectLst/>
                <a:uLnTx/>
                <a:uFillTx/>
                <a:latin typeface="Glass Antiqua"/>
                <a:ea typeface="+mn-ea"/>
                <a:cs typeface="+mn-cs"/>
              </a:rPr>
              <a:t>Lao động nam và lao động nữ được bình đẳng về quyền trong lao động, đó là bình đẳng về:</a:t>
            </a:r>
          </a:p>
          <a:p>
            <a:pPr marL="857250" marR="0" lvl="0" indent="-857250" algn="just" defTabSz="914400" rtl="0" eaLnBrk="1" fontAlgn="auto" latinLnBrk="0" hangingPunct="1">
              <a:lnSpc>
                <a:spcPts val="10742"/>
              </a:lnSpc>
              <a:spcBef>
                <a:spcPts val="0"/>
              </a:spcBef>
              <a:spcAft>
                <a:spcPts val="0"/>
              </a:spcAft>
              <a:buClrTx/>
              <a:buSzTx/>
              <a:buFont typeface="Arial" panose="020B0604020202020204" pitchFamily="34" charset="0"/>
              <a:buChar char="•"/>
              <a:tabLst/>
              <a:defRPr/>
            </a:pPr>
            <a:r>
              <a:rPr lang="vi-VN" sz="6000" dirty="0">
                <a:solidFill>
                  <a:srgbClr val="000000"/>
                </a:solidFill>
                <a:latin typeface="Glass Antiqua"/>
              </a:rPr>
              <a:t>Cơ hội tiếp cận việc làm</a:t>
            </a:r>
          </a:p>
          <a:p>
            <a:pPr marL="857250" marR="0" lvl="0" indent="-857250" algn="just" defTabSz="914400" rtl="0" eaLnBrk="1" fontAlgn="auto" latinLnBrk="0" hangingPunct="1">
              <a:lnSpc>
                <a:spcPts val="10742"/>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0000"/>
                </a:solidFill>
                <a:effectLst/>
                <a:uLnTx/>
                <a:uFillTx/>
                <a:latin typeface="Glass Antiqua"/>
                <a:ea typeface="+mn-ea"/>
                <a:cs typeface="+mn-cs"/>
              </a:rPr>
              <a:t>Tiêu chuẩn độ tuổi khi tuyển dụng</a:t>
            </a:r>
          </a:p>
          <a:p>
            <a:pPr marL="857250" marR="0" lvl="0" indent="-857250" algn="just" defTabSz="914400" rtl="0" eaLnBrk="1" fontAlgn="auto" latinLnBrk="0" hangingPunct="1">
              <a:lnSpc>
                <a:spcPts val="10742"/>
              </a:lnSpc>
              <a:spcBef>
                <a:spcPts val="0"/>
              </a:spcBef>
              <a:spcAft>
                <a:spcPts val="0"/>
              </a:spcAft>
              <a:buClrTx/>
              <a:buSzTx/>
              <a:buFont typeface="Arial" panose="020B0604020202020204" pitchFamily="34" charset="0"/>
              <a:buChar char="•"/>
              <a:tabLst/>
              <a:defRPr/>
            </a:pPr>
            <a:r>
              <a:rPr lang="vi-VN" sz="6000" dirty="0">
                <a:solidFill>
                  <a:srgbClr val="000000"/>
                </a:solidFill>
                <a:latin typeface="Glass Antiqua"/>
              </a:rPr>
              <a:t>Được đối xử bình đẳng tại nơi làm việc về tiền công, tiền thưởng</a:t>
            </a:r>
            <a:endParaRPr kumimoji="0" lang="vi-VN" sz="6000" b="0" i="0" u="none" strike="noStrike" kern="1200" cap="none" spc="0" normalizeH="0" baseline="0" noProof="0" dirty="0">
              <a:ln>
                <a:noFill/>
              </a:ln>
              <a:solidFill>
                <a:srgbClr val="000000"/>
              </a:solidFill>
              <a:effectLst/>
              <a:uLnTx/>
              <a:uFillTx/>
              <a:latin typeface="Glass Antiqua"/>
              <a:ea typeface="+mn-ea"/>
              <a:cs typeface="+mn-cs"/>
            </a:endParaRPr>
          </a:p>
          <a:p>
            <a:pPr marL="857250" marR="0" lvl="0" indent="-857250" algn="just" defTabSz="914400" rtl="0" eaLnBrk="1" fontAlgn="auto" latinLnBrk="0" hangingPunct="1">
              <a:lnSpc>
                <a:spcPts val="10742"/>
              </a:lnSpc>
              <a:spcBef>
                <a:spcPts val="0"/>
              </a:spcBef>
              <a:spcAft>
                <a:spcPts val="0"/>
              </a:spcAft>
              <a:buClrTx/>
              <a:buSzTx/>
              <a:buFont typeface="Arial" panose="020B0604020202020204" pitchFamily="34" charset="0"/>
              <a:buChar char="•"/>
              <a:tabLst/>
              <a:defRPr/>
            </a:pPr>
            <a:endParaRPr kumimoji="0" lang="en-US" sz="6000" b="0" i="0" u="none" strike="noStrike" kern="1200" cap="none" spc="0" normalizeH="0" baseline="0" noProof="0" dirty="0">
              <a:ln>
                <a:noFill/>
              </a:ln>
              <a:solidFill>
                <a:srgbClr val="000000"/>
              </a:solidFill>
              <a:effectLst/>
              <a:uLnTx/>
              <a:uFillTx/>
              <a:latin typeface="Glass Antiqua"/>
              <a:ea typeface="+mn-ea"/>
              <a:cs typeface="+mn-cs"/>
            </a:endParaRPr>
          </a:p>
        </p:txBody>
      </p:sp>
    </p:spTree>
    <p:extLst>
      <p:ext uri="{BB962C8B-B14F-4D97-AF65-F5344CB8AC3E}">
        <p14:creationId xmlns:p14="http://schemas.microsoft.com/office/powerpoint/2010/main" val="3458664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679">
            <a:off x="-90808" y="-163225"/>
            <a:ext cx="18469616" cy="10613450"/>
          </a:xfrm>
          <a:custGeom>
            <a:avLst/>
            <a:gdLst/>
            <a:ahLst/>
            <a:cxnLst/>
            <a:rect l="l" t="t" r="r" b="b"/>
            <a:pathLst>
              <a:path w="18469616" h="10613450">
                <a:moveTo>
                  <a:pt x="184559" y="0"/>
                </a:moveTo>
                <a:lnTo>
                  <a:pt x="18469616" y="328105"/>
                </a:lnTo>
                <a:lnTo>
                  <a:pt x="18285057" y="10613450"/>
                </a:lnTo>
                <a:lnTo>
                  <a:pt x="0" y="10285345"/>
                </a:lnTo>
                <a:lnTo>
                  <a:pt x="184559" y="0"/>
                </a:lnTo>
                <a:close/>
              </a:path>
            </a:pathLst>
          </a:custGeom>
          <a:solidFill>
            <a:srgbClr val="CBC6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2">
            <a:extLst>
              <a:ext uri="{FF2B5EF4-FFF2-40B4-BE49-F238E27FC236}">
                <a16:creationId xmlns:a16="http://schemas.microsoft.com/office/drawing/2014/main" id="{F0003D7E-3D7E-3FD8-938D-3E19A653D8DA}"/>
              </a:ext>
            </a:extLst>
          </p:cNvPr>
          <p:cNvSpPr/>
          <p:nvPr/>
        </p:nvSpPr>
        <p:spPr>
          <a:xfrm>
            <a:off x="5759639" y="-61913"/>
            <a:ext cx="11353800" cy="9167813"/>
          </a:xfrm>
          <a:custGeom>
            <a:avLst/>
            <a:gdLst/>
            <a:ahLst/>
            <a:cxnLst/>
            <a:rect l="l" t="t" r="r" b="b"/>
            <a:pathLst>
              <a:path w="4214413" h="4114800">
                <a:moveTo>
                  <a:pt x="0" y="0"/>
                </a:moveTo>
                <a:lnTo>
                  <a:pt x="4214413" y="0"/>
                </a:lnTo>
                <a:lnTo>
                  <a:pt x="421441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Freeform 3">
            <a:extLst>
              <a:ext uri="{FF2B5EF4-FFF2-40B4-BE49-F238E27FC236}">
                <a16:creationId xmlns:a16="http://schemas.microsoft.com/office/drawing/2014/main" id="{9A7746B9-F826-36EB-A676-DD3EEEAC666D}"/>
              </a:ext>
            </a:extLst>
          </p:cNvPr>
          <p:cNvSpPr/>
          <p:nvPr/>
        </p:nvSpPr>
        <p:spPr>
          <a:xfrm>
            <a:off x="685800" y="3543300"/>
            <a:ext cx="3733800" cy="5562600"/>
          </a:xfrm>
          <a:custGeom>
            <a:avLst/>
            <a:gdLst/>
            <a:ahLst/>
            <a:cxnLst/>
            <a:rect l="l" t="t" r="r" b="b"/>
            <a:pathLst>
              <a:path w="2976598" h="6522426">
                <a:moveTo>
                  <a:pt x="0" y="0"/>
                </a:moveTo>
                <a:lnTo>
                  <a:pt x="2976597" y="0"/>
                </a:lnTo>
                <a:lnTo>
                  <a:pt x="2976597" y="6522426"/>
                </a:lnTo>
                <a:lnTo>
                  <a:pt x="0" y="65224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TextBox 10">
            <a:extLst>
              <a:ext uri="{FF2B5EF4-FFF2-40B4-BE49-F238E27FC236}">
                <a16:creationId xmlns:a16="http://schemas.microsoft.com/office/drawing/2014/main" id="{9BF507E1-3845-EAA1-DCD7-B1EFE0216CB2}"/>
              </a:ext>
            </a:extLst>
          </p:cNvPr>
          <p:cNvSpPr txBox="1"/>
          <p:nvPr/>
        </p:nvSpPr>
        <p:spPr>
          <a:xfrm>
            <a:off x="6674039" y="723900"/>
            <a:ext cx="10439400" cy="4683462"/>
          </a:xfrm>
          <a:prstGeom prst="rect">
            <a:avLst/>
          </a:prstGeom>
        </p:spPr>
        <p:txBody>
          <a:bodyPr wrap="square" lIns="0" tIns="0" rIns="0" bIns="0" rtlCol="0" anchor="t">
            <a:spAutoFit/>
          </a:bodyPr>
          <a:lstStyle/>
          <a:p>
            <a:pPr marL="571500" indent="-571500">
              <a:lnSpc>
                <a:spcPct val="115000"/>
              </a:lnSpc>
              <a:spcAft>
                <a:spcPts val="1000"/>
              </a:spcAft>
              <a:buFont typeface="Arial" panose="020B0604020202020204" pitchFamily="34" charset="0"/>
              <a:buChar char="•"/>
            </a:pPr>
            <a:r>
              <a:rPr lang="vi-VN" sz="3600" b="1" dirty="0">
                <a:solidFill>
                  <a:srgbClr val="000000"/>
                </a:solidFill>
                <a:latin typeface="Ibarra Real Nova" panose="020B0604020202020204" charset="0"/>
                <a:ea typeface="Arial" panose="020B0604020202020204" pitchFamily="34" charset="0"/>
                <a:cs typeface="Calibri" panose="020F0502020204030204" pitchFamily="34" charset="0"/>
              </a:rPr>
              <a:t>Đ</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ược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hưởng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chế</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độ</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thai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sản</a:t>
            </a:r>
            <a:endPar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endParaRPr>
          </a:p>
          <a:p>
            <a:pPr marL="571500" indent="-571500">
              <a:lnSpc>
                <a:spcPct val="115000"/>
              </a:lnSpc>
              <a:spcAft>
                <a:spcPts val="1000"/>
              </a:spcAft>
              <a:buFont typeface="Arial" panose="020B0604020202020204" pitchFamily="34" charset="0"/>
              <a:buChar char="•"/>
            </a:pP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latin typeface="Ibarra Real Nova" panose="020B0604020202020204" charset="0"/>
                <a:ea typeface="Arial" panose="020B0604020202020204" pitchFamily="34" charset="0"/>
                <a:cs typeface="Calibri" panose="020F0502020204030204" pitchFamily="34" charset="0"/>
              </a:rPr>
              <a:t>N</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gười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sử</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dụng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lao</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động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không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được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sa</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thải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hoặc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đơn</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phương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chấm</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dứt</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hợp</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đồng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với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lao</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động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nữ</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vì</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lí</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do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kết</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hôn</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nghỉ</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thai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sản</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nuôi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con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dưới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12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tháng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tuổi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p>
          <a:p>
            <a:pPr marL="571500" indent="-571500">
              <a:lnSpc>
                <a:spcPct val="115000"/>
              </a:lnSpc>
              <a:spcAft>
                <a:spcPts val="1000"/>
              </a:spcAft>
              <a:buFont typeface="Arial" panose="020B0604020202020204" pitchFamily="34" charset="0"/>
              <a:buChar char="•"/>
            </a:pP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Không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được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sử</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dụng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lao</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động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nữ</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vào</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công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việc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nặng</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nhọc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nguy</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hiểm</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độc</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 </a:t>
            </a:r>
            <a:r>
              <a:rPr lang="en-US" sz="3600" b="1" dirty="0" err="1">
                <a:solidFill>
                  <a:srgbClr val="000000"/>
                </a:solidFill>
                <a:effectLst/>
                <a:latin typeface="Ibarra Real Nova" panose="020B0604020202020204" charset="0"/>
                <a:ea typeface="Arial" panose="020B0604020202020204" pitchFamily="34" charset="0"/>
                <a:cs typeface="Calibri" panose="020F0502020204030204" pitchFamily="34" charset="0"/>
              </a:rPr>
              <a:t>hại</a:t>
            </a:r>
            <a:r>
              <a:rPr lang="en-US" sz="3600" b="1" dirty="0">
                <a:solidFill>
                  <a:srgbClr val="000000"/>
                </a:solidFill>
                <a:effectLst/>
                <a:latin typeface="Ibarra Real Nova" panose="020B0604020202020204" charset="0"/>
                <a:ea typeface="Arial" panose="020B0604020202020204" pitchFamily="34" charset="0"/>
                <a:cs typeface="Calibri" panose="020F0502020204030204" pitchFamily="34" charset="0"/>
              </a:rPr>
              <a:t>.</a:t>
            </a:r>
            <a:endParaRPr lang="vi-VN"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11">
            <a:extLst>
              <a:ext uri="{FF2B5EF4-FFF2-40B4-BE49-F238E27FC236}">
                <a16:creationId xmlns:a16="http://schemas.microsoft.com/office/drawing/2014/main" id="{FA4346C0-AC8A-1631-55B7-F5037A212DCA}"/>
              </a:ext>
            </a:extLst>
          </p:cNvPr>
          <p:cNvSpPr txBox="1"/>
          <p:nvPr/>
        </p:nvSpPr>
        <p:spPr>
          <a:xfrm>
            <a:off x="1524000" y="9435265"/>
            <a:ext cx="16154400" cy="490904"/>
          </a:xfrm>
          <a:prstGeom prst="rect">
            <a:avLst/>
          </a:prstGeom>
        </p:spPr>
        <p:txBody>
          <a:bodyPr wrap="square"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Lao động nữ có những ưu đãi riêng</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spTree>
    <p:extLst>
      <p:ext uri="{BB962C8B-B14F-4D97-AF65-F5344CB8AC3E}">
        <p14:creationId xmlns:p14="http://schemas.microsoft.com/office/powerpoint/2010/main" val="1755814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vi-VN"/>
          </a:p>
        </p:txBody>
      </p:sp>
      <p:grpSp>
        <p:nvGrpSpPr>
          <p:cNvPr id="3" name="Group 3"/>
          <p:cNvGrpSpPr/>
          <p:nvPr/>
        </p:nvGrpSpPr>
        <p:grpSpPr>
          <a:xfrm rot="92739">
            <a:off x="-2056927" y="1492364"/>
            <a:ext cx="23160176" cy="5997535"/>
            <a:chOff x="0" y="0"/>
            <a:chExt cx="30880234" cy="7996713"/>
          </a:xfrm>
        </p:grpSpPr>
        <p:grpSp>
          <p:nvGrpSpPr>
            <p:cNvPr id="4" name="Group 4"/>
            <p:cNvGrpSpPr>
              <a:grpSpLocks noChangeAspect="1"/>
            </p:cNvGrpSpPr>
            <p:nvPr/>
          </p:nvGrpSpPr>
          <p:grpSpPr>
            <a:xfrm>
              <a:off x="0" y="319368"/>
              <a:ext cx="11084936" cy="7677345"/>
              <a:chOff x="0" y="0"/>
              <a:chExt cx="3429000" cy="2374900"/>
            </a:xfrm>
          </p:grpSpPr>
          <p:sp>
            <p:nvSpPr>
              <p:cNvPr id="5" name="Freeform 5"/>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alphaModFix amt="81000"/>
                </a:blip>
                <a:stretch>
                  <a:fillRect t="-89" b="-89"/>
                </a:stretch>
              </a:blipFill>
            </p:spPr>
            <p:txBody>
              <a:bodyPr/>
              <a:lstStyle/>
              <a:p>
                <a:endParaRPr lang="vi-VN"/>
              </a:p>
            </p:txBody>
          </p:sp>
          <p:sp>
            <p:nvSpPr>
              <p:cNvPr id="6" name="Freeform 6"/>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alphaModFix amt="81000"/>
                </a:blip>
                <a:stretch>
                  <a:fillRect l="-2902" t="-10996" r="-2492" b="-11124"/>
                </a:stretch>
              </a:blipFill>
            </p:spPr>
            <p:txBody>
              <a:bodyPr/>
              <a:lstStyle/>
              <a:p>
                <a:endParaRPr lang="vi-VN"/>
              </a:p>
            </p:txBody>
          </p:sp>
        </p:grpSp>
        <p:grpSp>
          <p:nvGrpSpPr>
            <p:cNvPr id="7" name="Group 7"/>
            <p:cNvGrpSpPr>
              <a:grpSpLocks noChangeAspect="1"/>
            </p:cNvGrpSpPr>
            <p:nvPr/>
          </p:nvGrpSpPr>
          <p:grpSpPr>
            <a:xfrm>
              <a:off x="5542468" y="275601"/>
              <a:ext cx="11084936" cy="7677345"/>
              <a:chOff x="0" y="0"/>
              <a:chExt cx="3429000" cy="2374900"/>
            </a:xfrm>
          </p:grpSpPr>
          <p:sp>
            <p:nvSpPr>
              <p:cNvPr id="8" name="Freeform 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alphaModFix amt="81000"/>
                </a:blip>
                <a:stretch>
                  <a:fillRect t="-89" b="-89"/>
                </a:stretch>
              </a:blipFill>
            </p:spPr>
            <p:txBody>
              <a:bodyPr/>
              <a:lstStyle/>
              <a:p>
                <a:endParaRPr lang="vi-VN"/>
              </a:p>
            </p:txBody>
          </p:sp>
          <p:sp>
            <p:nvSpPr>
              <p:cNvPr id="9" name="Freeform 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alphaModFix amt="81000"/>
                </a:blip>
                <a:stretch>
                  <a:fillRect l="-2902" t="-10996" r="-2492" b="-11124"/>
                </a:stretch>
              </a:blipFill>
            </p:spPr>
            <p:txBody>
              <a:bodyPr/>
              <a:lstStyle/>
              <a:p>
                <a:endParaRPr lang="vi-VN"/>
              </a:p>
            </p:txBody>
          </p:sp>
        </p:grpSp>
        <p:grpSp>
          <p:nvGrpSpPr>
            <p:cNvPr id="10" name="Group 10"/>
            <p:cNvGrpSpPr>
              <a:grpSpLocks noChangeAspect="1"/>
            </p:cNvGrpSpPr>
            <p:nvPr/>
          </p:nvGrpSpPr>
          <p:grpSpPr>
            <a:xfrm>
              <a:off x="12419348" y="0"/>
              <a:ext cx="11084936" cy="7677345"/>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alphaModFix amt="81000"/>
                </a:blip>
                <a:stretch>
                  <a:fillRect t="-89" b="-89"/>
                </a:stretch>
              </a:blipFill>
            </p:spPr>
            <p:txBody>
              <a:bodyPr/>
              <a:lstStyle/>
              <a:p>
                <a:endParaRPr lang="vi-VN"/>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alphaModFix amt="81000"/>
                </a:blip>
                <a:stretch>
                  <a:fillRect l="-2902" t="-10996" r="-2492" b="-11124"/>
                </a:stretch>
              </a:blipFill>
            </p:spPr>
            <p:txBody>
              <a:bodyPr/>
              <a:lstStyle/>
              <a:p>
                <a:endParaRPr lang="vi-VN"/>
              </a:p>
            </p:txBody>
          </p:sp>
        </p:grpSp>
        <p:grpSp>
          <p:nvGrpSpPr>
            <p:cNvPr id="13" name="Group 13"/>
            <p:cNvGrpSpPr>
              <a:grpSpLocks noChangeAspect="1"/>
            </p:cNvGrpSpPr>
            <p:nvPr/>
          </p:nvGrpSpPr>
          <p:grpSpPr>
            <a:xfrm>
              <a:off x="19795298" y="0"/>
              <a:ext cx="11084936" cy="7677345"/>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alphaModFix amt="81000"/>
                </a:blip>
                <a:stretch>
                  <a:fillRect t="-89" b="-89"/>
                </a:stretch>
              </a:blipFill>
            </p:spPr>
            <p:txBody>
              <a:bodyPr/>
              <a:lstStyle/>
              <a:p>
                <a:endParaRPr lang="vi-VN"/>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alphaModFix amt="81000"/>
                </a:blip>
                <a:stretch>
                  <a:fillRect l="-2902" t="-10996" r="-2492" b="-11124"/>
                </a:stretch>
              </a:blipFill>
            </p:spPr>
            <p:txBody>
              <a:bodyPr/>
              <a:lstStyle/>
              <a:p>
                <a:endParaRPr lang="vi-VN"/>
              </a:p>
            </p:txBody>
          </p:sp>
        </p:grpSp>
      </p:grpSp>
      <p:sp>
        <p:nvSpPr>
          <p:cNvPr id="34" name="TextBox 12">
            <a:extLst>
              <a:ext uri="{FF2B5EF4-FFF2-40B4-BE49-F238E27FC236}">
                <a16:creationId xmlns:a16="http://schemas.microsoft.com/office/drawing/2014/main" id="{90DB39EE-BB7D-FD6B-B7BD-A65B91FDCFA8}"/>
              </a:ext>
            </a:extLst>
          </p:cNvPr>
          <p:cNvSpPr txBox="1"/>
          <p:nvPr/>
        </p:nvSpPr>
        <p:spPr>
          <a:xfrm>
            <a:off x="990600" y="3609118"/>
            <a:ext cx="17141322" cy="1603003"/>
          </a:xfrm>
          <a:prstGeom prst="rect">
            <a:avLst/>
          </a:prstGeom>
        </p:spPr>
        <p:txBody>
          <a:bodyPr wrap="square" lIns="0" tIns="0" rIns="0" bIns="0" rtlCol="0" anchor="t">
            <a:spAutoFit/>
          </a:bodyPr>
          <a:lstStyle/>
          <a:p>
            <a:pPr marL="0" lvl="0" indent="0">
              <a:lnSpc>
                <a:spcPts val="12543"/>
              </a:lnSpc>
            </a:pPr>
            <a:r>
              <a:rPr lang="vi-VN" sz="11500" spc="66" dirty="0">
                <a:solidFill>
                  <a:schemeClr val="tx1">
                    <a:lumMod val="95000"/>
                    <a:lumOff val="5000"/>
                  </a:schemeClr>
                </a:solidFill>
                <a:latin typeface="Glass Antiqua Bold"/>
              </a:rPr>
              <a:t>3.Bình đẳng trong kinh doanh</a:t>
            </a:r>
            <a:endParaRPr lang="en-US" sz="11500" spc="66" dirty="0">
              <a:solidFill>
                <a:schemeClr val="tx1">
                  <a:lumMod val="95000"/>
                  <a:lumOff val="5000"/>
                </a:schemeClr>
              </a:solidFill>
              <a:latin typeface="Glass Antiqua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Lĩnh vực kinh doanh là gì? Có mấy lĩnh vực kinh doanh phổ biến – Startup  Insider">
            <a:extLst>
              <a:ext uri="{FF2B5EF4-FFF2-40B4-BE49-F238E27FC236}">
                <a16:creationId xmlns:a16="http://schemas.microsoft.com/office/drawing/2014/main" id="{52B5AE2A-F2DE-A462-F460-EDAF57933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5799" y="4915759"/>
            <a:ext cx="6205537" cy="5384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hành vi bị cấm trong hoạt động kinh doanh theo phương thức đa cấp">
            <a:extLst>
              <a:ext uri="{FF2B5EF4-FFF2-40B4-BE49-F238E27FC236}">
                <a16:creationId xmlns:a16="http://schemas.microsoft.com/office/drawing/2014/main" id="{5C68ACA8-98A0-B7CA-7651-59A60028B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 y="4929188"/>
            <a:ext cx="7226300" cy="534828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2EB67F6E-62E7-909E-9308-209AB5B0ECB3}"/>
              </a:ext>
            </a:extLst>
          </p:cNvPr>
          <p:cNvSpPr/>
          <p:nvPr/>
        </p:nvSpPr>
        <p:spPr>
          <a:xfrm>
            <a:off x="0" y="-13429"/>
            <a:ext cx="7226300" cy="4929188"/>
          </a:xfrm>
          <a:custGeom>
            <a:avLst/>
            <a:gdLst/>
            <a:ahLst/>
            <a:cxnLst/>
            <a:rect l="l" t="t" r="r" b="b"/>
            <a:pathLst>
              <a:path w="4937163" h="3227671">
                <a:moveTo>
                  <a:pt x="0" y="0"/>
                </a:moveTo>
                <a:lnTo>
                  <a:pt x="4937163" y="0"/>
                </a:lnTo>
                <a:lnTo>
                  <a:pt x="4937163" y="3227670"/>
                </a:lnTo>
                <a:lnTo>
                  <a:pt x="0" y="3227670"/>
                </a:lnTo>
                <a:lnTo>
                  <a:pt x="0" y="0"/>
                </a:lnTo>
                <a:close/>
              </a:path>
            </a:pathLst>
          </a:custGeom>
          <a:blipFill>
            <a:blip r:embed="rId5"/>
            <a:stretch>
              <a:fillRect/>
            </a:stretch>
          </a:blipFill>
        </p:spPr>
        <p:txBody>
          <a:bodyPr/>
          <a:lstStyle/>
          <a:p>
            <a:endParaRPr lang="vi-VN"/>
          </a:p>
        </p:txBody>
      </p:sp>
      <p:sp>
        <p:nvSpPr>
          <p:cNvPr id="7" name="Freeform 2">
            <a:extLst>
              <a:ext uri="{FF2B5EF4-FFF2-40B4-BE49-F238E27FC236}">
                <a16:creationId xmlns:a16="http://schemas.microsoft.com/office/drawing/2014/main" id="{8C160FD4-EFE6-D6BA-6AD4-C46F87EDEEC7}"/>
              </a:ext>
            </a:extLst>
          </p:cNvPr>
          <p:cNvSpPr/>
          <p:nvPr/>
        </p:nvSpPr>
        <p:spPr>
          <a:xfrm>
            <a:off x="4343400" y="2552701"/>
            <a:ext cx="9448800" cy="5410200"/>
          </a:xfrm>
          <a:custGeom>
            <a:avLst/>
            <a:gdLst/>
            <a:ahLst/>
            <a:cxnLst/>
            <a:rect l="l" t="t" r="r" b="b"/>
            <a:pathLst>
              <a:path w="7276977" h="4114800">
                <a:moveTo>
                  <a:pt x="0" y="0"/>
                </a:moveTo>
                <a:lnTo>
                  <a:pt x="7276977" y="0"/>
                </a:lnTo>
                <a:lnTo>
                  <a:pt x="727697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8" name="Freeform 3">
            <a:extLst>
              <a:ext uri="{FF2B5EF4-FFF2-40B4-BE49-F238E27FC236}">
                <a16:creationId xmlns:a16="http://schemas.microsoft.com/office/drawing/2014/main" id="{886AF692-665F-4D85-D28C-C4F052C1347A}"/>
              </a:ext>
            </a:extLst>
          </p:cNvPr>
          <p:cNvSpPr/>
          <p:nvPr/>
        </p:nvSpPr>
        <p:spPr>
          <a:xfrm>
            <a:off x="12115799" y="-168093"/>
            <a:ext cx="5157352" cy="4929187"/>
          </a:xfrm>
          <a:custGeom>
            <a:avLst/>
            <a:gdLst/>
            <a:ahLst/>
            <a:cxnLst/>
            <a:rect l="l" t="t" r="r" b="b"/>
            <a:pathLst>
              <a:path w="3471395" h="4114800">
                <a:moveTo>
                  <a:pt x="0" y="0"/>
                </a:moveTo>
                <a:lnTo>
                  <a:pt x="3471395" y="0"/>
                </a:lnTo>
                <a:lnTo>
                  <a:pt x="347139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9" name="TextBox 7">
            <a:extLst>
              <a:ext uri="{FF2B5EF4-FFF2-40B4-BE49-F238E27FC236}">
                <a16:creationId xmlns:a16="http://schemas.microsoft.com/office/drawing/2014/main" id="{BD0EA231-F92F-11E6-2D17-73B9F249C4A4}"/>
              </a:ext>
            </a:extLst>
          </p:cNvPr>
          <p:cNvSpPr txBox="1"/>
          <p:nvPr/>
        </p:nvSpPr>
        <p:spPr>
          <a:xfrm>
            <a:off x="7688262" y="3848100"/>
            <a:ext cx="4648200" cy="3180358"/>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6600" b="0" i="0" u="none" strike="noStrike" kern="1200" cap="none" spc="131" normalizeH="0" baseline="0" noProof="0" dirty="0">
                <a:ln>
                  <a:noFill/>
                </a:ln>
                <a:solidFill>
                  <a:srgbClr val="3D312B"/>
                </a:solidFill>
                <a:effectLst/>
                <a:uLnTx/>
                <a:uFillTx/>
                <a:latin typeface="Glass Antiqua Bold"/>
                <a:ea typeface="+mn-ea"/>
                <a:cs typeface="+mn-cs"/>
              </a:rPr>
              <a:t>Để kinh doanh chúng ta cần điều kiện gì?</a:t>
            </a:r>
            <a:endParaRPr kumimoji="0" lang="en-US" sz="6600" b="0" i="0" u="none" strike="noStrike" kern="1200" cap="none" spc="131" normalizeH="0" baseline="0" noProof="0" dirty="0">
              <a:ln>
                <a:noFill/>
              </a:ln>
              <a:solidFill>
                <a:srgbClr val="3D312B"/>
              </a:solidFill>
              <a:effectLst/>
              <a:uLnTx/>
              <a:uFillTx/>
              <a:latin typeface="Glass Antiqua Bold"/>
              <a:ea typeface="+mn-ea"/>
              <a:cs typeface="+mn-cs"/>
            </a:endParaRPr>
          </a:p>
        </p:txBody>
      </p:sp>
    </p:spTree>
    <p:extLst>
      <p:ext uri="{BB962C8B-B14F-4D97-AF65-F5344CB8AC3E}">
        <p14:creationId xmlns:p14="http://schemas.microsoft.com/office/powerpoint/2010/main" val="2448844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vi-VN"/>
          </a:p>
        </p:txBody>
      </p:sp>
      <p:sp>
        <p:nvSpPr>
          <p:cNvPr id="3" name="Freeform 3"/>
          <p:cNvSpPr/>
          <p:nvPr/>
        </p:nvSpPr>
        <p:spPr>
          <a:xfrm>
            <a:off x="4086511" y="1845986"/>
            <a:ext cx="10432345" cy="8139441"/>
          </a:xfrm>
          <a:custGeom>
            <a:avLst/>
            <a:gdLst/>
            <a:ahLst/>
            <a:cxnLst/>
            <a:rect l="l" t="t" r="r" b="b"/>
            <a:pathLst>
              <a:path w="10432345" h="8139441">
                <a:moveTo>
                  <a:pt x="0" y="0"/>
                </a:moveTo>
                <a:lnTo>
                  <a:pt x="10432345" y="0"/>
                </a:lnTo>
                <a:lnTo>
                  <a:pt x="10432345" y="8139441"/>
                </a:lnTo>
                <a:lnTo>
                  <a:pt x="0" y="8139441"/>
                </a:lnTo>
                <a:lnTo>
                  <a:pt x="0" y="0"/>
                </a:lnTo>
                <a:close/>
              </a:path>
            </a:pathLst>
          </a:custGeom>
          <a:blipFill>
            <a:blip r:embed="rId3"/>
            <a:stretch>
              <a:fillRect/>
            </a:stretch>
          </a:blipFill>
        </p:spPr>
        <p:txBody>
          <a:bodyPr/>
          <a:lstStyle/>
          <a:p>
            <a:endParaRPr lang="vi-VN" dirty="0"/>
          </a:p>
        </p:txBody>
      </p:sp>
      <p:sp>
        <p:nvSpPr>
          <p:cNvPr id="5" name="Freeform 5"/>
          <p:cNvSpPr/>
          <p:nvPr/>
        </p:nvSpPr>
        <p:spPr>
          <a:xfrm flipH="1">
            <a:off x="-412920" y="6126851"/>
            <a:ext cx="4372167" cy="5836389"/>
          </a:xfrm>
          <a:custGeom>
            <a:avLst/>
            <a:gdLst/>
            <a:ahLst/>
            <a:cxnLst/>
            <a:rect l="l" t="t" r="r" b="b"/>
            <a:pathLst>
              <a:path w="4372167" h="5836389">
                <a:moveTo>
                  <a:pt x="4372167" y="0"/>
                </a:moveTo>
                <a:lnTo>
                  <a:pt x="0" y="0"/>
                </a:lnTo>
                <a:lnTo>
                  <a:pt x="0" y="5836389"/>
                </a:lnTo>
                <a:lnTo>
                  <a:pt x="4372167" y="5836389"/>
                </a:lnTo>
                <a:lnTo>
                  <a:pt x="4372167" y="0"/>
                </a:lnTo>
                <a:close/>
              </a:path>
            </a:pathLst>
          </a:custGeom>
          <a:blipFill>
            <a:blip r:embed="rId4"/>
            <a:stretch>
              <a:fillRect/>
            </a:stretch>
          </a:blipFill>
        </p:spPr>
        <p:txBody>
          <a:bodyPr/>
          <a:lstStyle/>
          <a:p>
            <a:endParaRPr lang="vi-VN"/>
          </a:p>
        </p:txBody>
      </p:sp>
      <p:sp>
        <p:nvSpPr>
          <p:cNvPr id="6" name="Freeform 6"/>
          <p:cNvSpPr/>
          <p:nvPr/>
        </p:nvSpPr>
        <p:spPr>
          <a:xfrm rot="908544" flipH="1">
            <a:off x="-2354878" y="283905"/>
            <a:ext cx="4593171" cy="4232923"/>
          </a:xfrm>
          <a:custGeom>
            <a:avLst/>
            <a:gdLst/>
            <a:ahLst/>
            <a:cxnLst/>
            <a:rect l="l" t="t" r="r" b="b"/>
            <a:pathLst>
              <a:path w="4593171" h="4232923">
                <a:moveTo>
                  <a:pt x="4593171" y="0"/>
                </a:moveTo>
                <a:lnTo>
                  <a:pt x="0" y="0"/>
                </a:lnTo>
                <a:lnTo>
                  <a:pt x="0" y="4232922"/>
                </a:lnTo>
                <a:lnTo>
                  <a:pt x="4593171" y="4232922"/>
                </a:lnTo>
                <a:lnTo>
                  <a:pt x="4593171" y="0"/>
                </a:lnTo>
                <a:close/>
              </a:path>
            </a:pathLst>
          </a:custGeom>
          <a:blipFill>
            <a:blip r:embed="rId5"/>
            <a:stretch>
              <a:fillRect/>
            </a:stretch>
          </a:blipFill>
        </p:spPr>
        <p:txBody>
          <a:bodyPr/>
          <a:lstStyle/>
          <a:p>
            <a:endParaRPr lang="vi-VN"/>
          </a:p>
        </p:txBody>
      </p:sp>
      <p:sp>
        <p:nvSpPr>
          <p:cNvPr id="7" name="Freeform 7"/>
          <p:cNvSpPr/>
          <p:nvPr/>
        </p:nvSpPr>
        <p:spPr>
          <a:xfrm rot="167910" flipH="1">
            <a:off x="14456373" y="113471"/>
            <a:ext cx="4808001" cy="6542864"/>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6"/>
            <a:stretch>
              <a:fillRect/>
            </a:stretch>
          </a:blipFill>
        </p:spPr>
        <p:txBody>
          <a:bodyPr/>
          <a:lstStyle/>
          <a:p>
            <a:endParaRPr lang="vi-VN"/>
          </a:p>
        </p:txBody>
      </p:sp>
      <p:sp>
        <p:nvSpPr>
          <p:cNvPr id="8" name="Freeform 8"/>
          <p:cNvSpPr/>
          <p:nvPr/>
        </p:nvSpPr>
        <p:spPr>
          <a:xfrm rot="-806752">
            <a:off x="15517868" y="7286715"/>
            <a:ext cx="3256184" cy="4536201"/>
          </a:xfrm>
          <a:custGeom>
            <a:avLst/>
            <a:gdLst/>
            <a:ahLst/>
            <a:cxnLst/>
            <a:rect l="l" t="t" r="r" b="b"/>
            <a:pathLst>
              <a:path w="3256184" h="4536201">
                <a:moveTo>
                  <a:pt x="0" y="0"/>
                </a:moveTo>
                <a:lnTo>
                  <a:pt x="3256184" y="0"/>
                </a:lnTo>
                <a:lnTo>
                  <a:pt x="3256184" y="4536201"/>
                </a:lnTo>
                <a:lnTo>
                  <a:pt x="0" y="4536201"/>
                </a:lnTo>
                <a:lnTo>
                  <a:pt x="0" y="0"/>
                </a:lnTo>
                <a:close/>
              </a:path>
            </a:pathLst>
          </a:custGeom>
          <a:blipFill>
            <a:blip r:embed="rId7"/>
            <a:stretch>
              <a:fillRect/>
            </a:stretch>
          </a:blipFill>
        </p:spPr>
        <p:txBody>
          <a:bodyPr/>
          <a:lstStyle/>
          <a:p>
            <a:endParaRPr lang="vi-VN"/>
          </a:p>
        </p:txBody>
      </p:sp>
      <p:sp>
        <p:nvSpPr>
          <p:cNvPr id="9" name="TextBox 9"/>
          <p:cNvSpPr txBox="1"/>
          <p:nvPr/>
        </p:nvSpPr>
        <p:spPr>
          <a:xfrm>
            <a:off x="4475491" y="3356610"/>
            <a:ext cx="9651854" cy="4431983"/>
          </a:xfrm>
          <a:prstGeom prst="rect">
            <a:avLst/>
          </a:prstGeom>
        </p:spPr>
        <p:txBody>
          <a:bodyPr lIns="0" tIns="0" rIns="0" bIns="0" rtlCol="0" anchor="t">
            <a:spAutoFit/>
          </a:bodyPr>
          <a:lstStyle/>
          <a:p>
            <a:pPr algn="ctr"/>
            <a:r>
              <a:rPr lang="vi-VN" sz="7200" dirty="0">
                <a:solidFill>
                  <a:srgbClr val="000000"/>
                </a:solidFill>
                <a:latin typeface="Glass Antiqua"/>
              </a:rPr>
              <a:t>Bài 4:  Quyền bình đẳng của công dân trong một số lĩnh vực của đời sống xã hội</a:t>
            </a:r>
            <a:endParaRPr lang="en-US" sz="7200" dirty="0">
              <a:solidFill>
                <a:srgbClr val="000000"/>
              </a:solidFill>
              <a:latin typeface="Glass Antiqua"/>
            </a:endParaRPr>
          </a:p>
        </p:txBody>
      </p:sp>
      <p:grpSp>
        <p:nvGrpSpPr>
          <p:cNvPr id="10" name="Group 10"/>
          <p:cNvGrpSpPr/>
          <p:nvPr/>
        </p:nvGrpSpPr>
        <p:grpSpPr>
          <a:xfrm>
            <a:off x="8168684" y="1028700"/>
            <a:ext cx="2268000" cy="434541"/>
            <a:chOff x="0" y="0"/>
            <a:chExt cx="812800" cy="155730"/>
          </a:xfrm>
        </p:grpSpPr>
        <p:sp>
          <p:nvSpPr>
            <p:cNvPr id="11" name="Freeform 11"/>
            <p:cNvSpPr/>
            <p:nvPr/>
          </p:nvSpPr>
          <p:spPr>
            <a:xfrm>
              <a:off x="0" y="0"/>
              <a:ext cx="812800" cy="155730"/>
            </a:xfrm>
            <a:custGeom>
              <a:avLst/>
              <a:gdLst/>
              <a:ahLst/>
              <a:cxnLst/>
              <a:rect l="l" t="t" r="r" b="b"/>
              <a:pathLst>
                <a:path w="812800" h="155730">
                  <a:moveTo>
                    <a:pt x="37549" y="0"/>
                  </a:moveTo>
                  <a:lnTo>
                    <a:pt x="775251" y="0"/>
                  </a:lnTo>
                  <a:cubicBezTo>
                    <a:pt x="795989" y="0"/>
                    <a:pt x="812800" y="16811"/>
                    <a:pt x="812800" y="37549"/>
                  </a:cubicBezTo>
                  <a:lnTo>
                    <a:pt x="812800" y="118181"/>
                  </a:lnTo>
                  <a:cubicBezTo>
                    <a:pt x="812800" y="138918"/>
                    <a:pt x="795989" y="155730"/>
                    <a:pt x="775251" y="155730"/>
                  </a:cubicBezTo>
                  <a:lnTo>
                    <a:pt x="37549" y="155730"/>
                  </a:lnTo>
                  <a:cubicBezTo>
                    <a:pt x="16811" y="155730"/>
                    <a:pt x="0" y="138918"/>
                    <a:pt x="0" y="118181"/>
                  </a:cubicBezTo>
                  <a:lnTo>
                    <a:pt x="0" y="37549"/>
                  </a:lnTo>
                  <a:cubicBezTo>
                    <a:pt x="0" y="16811"/>
                    <a:pt x="16811" y="0"/>
                    <a:pt x="37549" y="0"/>
                  </a:cubicBezTo>
                  <a:close/>
                </a:path>
              </a:pathLst>
            </a:custGeom>
            <a:solidFill>
              <a:srgbClr val="F1EAE5">
                <a:alpha val="76863"/>
              </a:srgbClr>
            </a:solidFill>
            <a:ln cap="sq">
              <a:noFill/>
              <a:prstDash val="solid"/>
              <a:miter/>
            </a:ln>
          </p:spPr>
          <p:txBody>
            <a:bodyPr/>
            <a:lstStyle/>
            <a:p>
              <a:endParaRPr lang="vi-VN"/>
            </a:p>
          </p:txBody>
        </p:sp>
        <p:sp>
          <p:nvSpPr>
            <p:cNvPr id="12" name="TextBox 12"/>
            <p:cNvSpPr txBox="1"/>
            <p:nvPr/>
          </p:nvSpPr>
          <p:spPr>
            <a:xfrm>
              <a:off x="0" y="-9525"/>
              <a:ext cx="812800" cy="822325"/>
            </a:xfrm>
            <a:prstGeom prst="rect">
              <a:avLst/>
            </a:prstGeom>
          </p:spPr>
          <p:txBody>
            <a:bodyPr lIns="76200" tIns="76200" rIns="76200" bIns="76200" rtlCol="0" anchor="ctr"/>
            <a:lstStyle/>
            <a:p>
              <a:pPr algn="ctr">
                <a:lnSpc>
                  <a:spcPts val="1595"/>
                </a:lnSpc>
              </a:pPr>
              <a:r>
                <a:rPr lang="en-US" sz="1173" spc="180">
                  <a:solidFill>
                    <a:srgbClr val="000000">
                      <a:alpha val="76863"/>
                    </a:srgbClr>
                  </a:solidFill>
                  <a:latin typeface="Ibarra Real Nova Bold"/>
                </a:rPr>
                <a:t>OCTOBER 2030</a:t>
              </a:r>
            </a:p>
          </p:txBody>
        </p:sp>
      </p:grpSp>
      <p:sp>
        <p:nvSpPr>
          <p:cNvPr id="4" name="Freeform 4"/>
          <p:cNvSpPr/>
          <p:nvPr/>
        </p:nvSpPr>
        <p:spPr>
          <a:xfrm rot="-1581577">
            <a:off x="2222055" y="1202495"/>
            <a:ext cx="5712575" cy="3633928"/>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8"/>
            <a:stretch>
              <a:fillRect t="-90169"/>
            </a:stretch>
          </a:blipFill>
        </p:spPr>
        <p:txBody>
          <a:bodyPr/>
          <a:lstStyle/>
          <a:p>
            <a:endParaRPr lang="vi-V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11">
            <a:extLst>
              <a:ext uri="{FF2B5EF4-FFF2-40B4-BE49-F238E27FC236}">
                <a16:creationId xmlns:a16="http://schemas.microsoft.com/office/drawing/2014/main" id="{B42C175A-9CD7-4DF1-C02A-ECEE38FA14D7}"/>
              </a:ext>
            </a:extLst>
          </p:cNvPr>
          <p:cNvSpPr txBox="1"/>
          <p:nvPr/>
        </p:nvSpPr>
        <p:spPr>
          <a:xfrm>
            <a:off x="533400" y="876300"/>
            <a:ext cx="13633447" cy="480260"/>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D312B"/>
                </a:solidFill>
                <a:effectLst/>
                <a:uLnTx/>
                <a:uFillTx/>
                <a:latin typeface="Ibarra Real Nova"/>
                <a:ea typeface="+mn-ea"/>
                <a:cs typeface="+mn-cs"/>
              </a:rPr>
              <a:t>a) </a:t>
            </a: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Khái niệm bình đẳng trong kinh doanh</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sp>
        <p:nvSpPr>
          <p:cNvPr id="4" name="Hình Bầu dục 3">
            <a:extLst>
              <a:ext uri="{FF2B5EF4-FFF2-40B4-BE49-F238E27FC236}">
                <a16:creationId xmlns:a16="http://schemas.microsoft.com/office/drawing/2014/main" id="{07BB8A07-EB75-105D-8031-98225B833C26}"/>
              </a:ext>
            </a:extLst>
          </p:cNvPr>
          <p:cNvSpPr/>
          <p:nvPr/>
        </p:nvSpPr>
        <p:spPr>
          <a:xfrm>
            <a:off x="304800" y="2781300"/>
            <a:ext cx="5334000" cy="4191000"/>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cxnSp>
        <p:nvCxnSpPr>
          <p:cNvPr id="11" name="Đường kết nối Mũi tên Thẳng 10">
            <a:extLst>
              <a:ext uri="{FF2B5EF4-FFF2-40B4-BE49-F238E27FC236}">
                <a16:creationId xmlns:a16="http://schemas.microsoft.com/office/drawing/2014/main" id="{079F5410-5F4D-81EE-06A2-69FA6599F4FC}"/>
              </a:ext>
            </a:extLst>
          </p:cNvPr>
          <p:cNvCxnSpPr/>
          <p:nvPr/>
        </p:nvCxnSpPr>
        <p:spPr>
          <a:xfrm flipV="1">
            <a:off x="5562600" y="3009900"/>
            <a:ext cx="2667000" cy="2286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Đường kết nối Mũi tên Thẳng 12">
            <a:extLst>
              <a:ext uri="{FF2B5EF4-FFF2-40B4-BE49-F238E27FC236}">
                <a16:creationId xmlns:a16="http://schemas.microsoft.com/office/drawing/2014/main" id="{CDF19A93-7441-1EAD-45F6-94980AC991FB}"/>
              </a:ext>
            </a:extLst>
          </p:cNvPr>
          <p:cNvCxnSpPr>
            <a:cxnSpLocks/>
          </p:cNvCxnSpPr>
          <p:nvPr/>
        </p:nvCxnSpPr>
        <p:spPr>
          <a:xfrm flipV="1">
            <a:off x="5638800" y="4933950"/>
            <a:ext cx="2819400" cy="342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Đường kết nối Mũi tên Thẳng 14">
            <a:extLst>
              <a:ext uri="{FF2B5EF4-FFF2-40B4-BE49-F238E27FC236}">
                <a16:creationId xmlns:a16="http://schemas.microsoft.com/office/drawing/2014/main" id="{8F6F3BC1-4936-5865-1501-CC75ABA357C3}"/>
              </a:ext>
            </a:extLst>
          </p:cNvPr>
          <p:cNvCxnSpPr/>
          <p:nvPr/>
        </p:nvCxnSpPr>
        <p:spPr>
          <a:xfrm>
            <a:off x="5638800" y="5295900"/>
            <a:ext cx="2286000" cy="127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Đường kết nối Mũi tên Thẳng 16">
            <a:extLst>
              <a:ext uri="{FF2B5EF4-FFF2-40B4-BE49-F238E27FC236}">
                <a16:creationId xmlns:a16="http://schemas.microsoft.com/office/drawing/2014/main" id="{C5B90C3E-62DD-15B1-E86A-06FA2BFBEC70}"/>
              </a:ext>
            </a:extLst>
          </p:cNvPr>
          <p:cNvCxnSpPr/>
          <p:nvPr/>
        </p:nvCxnSpPr>
        <p:spPr>
          <a:xfrm>
            <a:off x="5638800" y="5295900"/>
            <a:ext cx="1711323" cy="3352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Hình chữ nhật: Góc Tròn 17">
            <a:extLst>
              <a:ext uri="{FF2B5EF4-FFF2-40B4-BE49-F238E27FC236}">
                <a16:creationId xmlns:a16="http://schemas.microsoft.com/office/drawing/2014/main" id="{7F20F582-354D-C703-2348-B2E2F313C3BC}"/>
              </a:ext>
            </a:extLst>
          </p:cNvPr>
          <p:cNvSpPr/>
          <p:nvPr/>
        </p:nvSpPr>
        <p:spPr>
          <a:xfrm>
            <a:off x="8215312" y="2270960"/>
            <a:ext cx="6477000" cy="121920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19" name="Hình chữ nhật: Góc Tròn 18">
            <a:extLst>
              <a:ext uri="{FF2B5EF4-FFF2-40B4-BE49-F238E27FC236}">
                <a16:creationId xmlns:a16="http://schemas.microsoft.com/office/drawing/2014/main" id="{EDDA33B2-BD01-64F0-7823-E6925691CCAD}"/>
              </a:ext>
            </a:extLst>
          </p:cNvPr>
          <p:cNvSpPr/>
          <p:nvPr/>
        </p:nvSpPr>
        <p:spPr>
          <a:xfrm>
            <a:off x="8458200" y="3924300"/>
            <a:ext cx="6477000" cy="121920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0" name="Hình chữ nhật: Góc Tròn 19">
            <a:extLst>
              <a:ext uri="{FF2B5EF4-FFF2-40B4-BE49-F238E27FC236}">
                <a16:creationId xmlns:a16="http://schemas.microsoft.com/office/drawing/2014/main" id="{29B26EA7-C547-9DAA-49D7-279372E22E36}"/>
              </a:ext>
            </a:extLst>
          </p:cNvPr>
          <p:cNvSpPr/>
          <p:nvPr/>
        </p:nvSpPr>
        <p:spPr>
          <a:xfrm>
            <a:off x="7991475" y="5962650"/>
            <a:ext cx="8086724" cy="121920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1" name="Hình chữ nhật: Góc Tròn 20">
            <a:extLst>
              <a:ext uri="{FF2B5EF4-FFF2-40B4-BE49-F238E27FC236}">
                <a16:creationId xmlns:a16="http://schemas.microsoft.com/office/drawing/2014/main" id="{AAE68185-0229-B2B2-BBD0-F38E25E4A074}"/>
              </a:ext>
            </a:extLst>
          </p:cNvPr>
          <p:cNvSpPr/>
          <p:nvPr/>
        </p:nvSpPr>
        <p:spPr>
          <a:xfrm>
            <a:off x="7350122" y="7867650"/>
            <a:ext cx="9258299" cy="1955882"/>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sp>
        <p:nvSpPr>
          <p:cNvPr id="23" name="TextBox 7">
            <a:extLst>
              <a:ext uri="{FF2B5EF4-FFF2-40B4-BE49-F238E27FC236}">
                <a16:creationId xmlns:a16="http://schemas.microsoft.com/office/drawing/2014/main" id="{97DCB04B-9F99-06C9-8011-CC9F4C0B9A60}"/>
              </a:ext>
            </a:extLst>
          </p:cNvPr>
          <p:cNvSpPr txBox="1"/>
          <p:nvPr/>
        </p:nvSpPr>
        <p:spPr>
          <a:xfrm>
            <a:off x="746127" y="3763276"/>
            <a:ext cx="5562600" cy="2328714"/>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4400" b="0" i="0" u="none" strike="noStrike" kern="1200" cap="none" spc="131" normalizeH="0" baseline="0" noProof="0" dirty="0">
                <a:ln>
                  <a:noFill/>
                </a:ln>
                <a:solidFill>
                  <a:srgbClr val="3D312B"/>
                </a:solidFill>
                <a:effectLst/>
                <a:uLnTx/>
                <a:uFillTx/>
                <a:latin typeface="Glass Antiqua Bold"/>
                <a:ea typeface="+mn-ea"/>
                <a:cs typeface="+mn-cs"/>
              </a:rPr>
              <a:t>Mọi cá nhân tổ chức khi tham gia vào các quan hệ kinh tế</a:t>
            </a:r>
            <a:endParaRPr kumimoji="0" lang="en-US" sz="4400" b="0" i="0" u="none" strike="noStrike" kern="1200" cap="none" spc="131" normalizeH="0" baseline="0" noProof="0" dirty="0">
              <a:ln>
                <a:noFill/>
              </a:ln>
              <a:solidFill>
                <a:srgbClr val="3D312B"/>
              </a:solidFill>
              <a:effectLst/>
              <a:uLnTx/>
              <a:uFillTx/>
              <a:latin typeface="Glass Antiqua Bold"/>
              <a:ea typeface="+mn-ea"/>
              <a:cs typeface="+mn-cs"/>
            </a:endParaRPr>
          </a:p>
        </p:txBody>
      </p:sp>
      <p:sp>
        <p:nvSpPr>
          <p:cNvPr id="26" name="TextBox 7">
            <a:extLst>
              <a:ext uri="{FF2B5EF4-FFF2-40B4-BE49-F238E27FC236}">
                <a16:creationId xmlns:a16="http://schemas.microsoft.com/office/drawing/2014/main" id="{8DB5CA49-0A3E-B324-7F6C-DE5D36D94C0C}"/>
              </a:ext>
            </a:extLst>
          </p:cNvPr>
          <p:cNvSpPr txBox="1"/>
          <p:nvPr/>
        </p:nvSpPr>
        <p:spPr>
          <a:xfrm>
            <a:off x="8404227" y="2417970"/>
            <a:ext cx="5867400" cy="738536"/>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4800" b="0" i="0" u="none" strike="noStrike" kern="1200" cap="none" spc="131" normalizeH="0" baseline="0" noProof="0" dirty="0">
                <a:ln>
                  <a:noFill/>
                </a:ln>
                <a:solidFill>
                  <a:srgbClr val="3D312B"/>
                </a:solidFill>
                <a:effectLst/>
                <a:uLnTx/>
                <a:uFillTx/>
                <a:latin typeface="Glass Antiqua Bold"/>
                <a:ea typeface="+mn-ea"/>
                <a:cs typeface="+mn-cs"/>
              </a:rPr>
              <a:t>Lựa chọn ngành, nghề</a:t>
            </a:r>
            <a:endParaRPr kumimoji="0" lang="en-US" sz="4800" b="0" i="0" u="none" strike="noStrike" kern="1200" cap="none" spc="131" normalizeH="0" baseline="0" noProof="0" dirty="0">
              <a:ln>
                <a:noFill/>
              </a:ln>
              <a:solidFill>
                <a:srgbClr val="3D312B"/>
              </a:solidFill>
              <a:effectLst/>
              <a:uLnTx/>
              <a:uFillTx/>
              <a:latin typeface="Glass Antiqua Bold"/>
              <a:ea typeface="+mn-ea"/>
              <a:cs typeface="+mn-cs"/>
            </a:endParaRPr>
          </a:p>
        </p:txBody>
      </p:sp>
      <p:sp>
        <p:nvSpPr>
          <p:cNvPr id="27" name="TextBox 7">
            <a:extLst>
              <a:ext uri="{FF2B5EF4-FFF2-40B4-BE49-F238E27FC236}">
                <a16:creationId xmlns:a16="http://schemas.microsoft.com/office/drawing/2014/main" id="{5A47FC48-93DA-08D1-AEB3-06EBD701F9FD}"/>
              </a:ext>
            </a:extLst>
          </p:cNvPr>
          <p:cNvSpPr txBox="1"/>
          <p:nvPr/>
        </p:nvSpPr>
        <p:spPr>
          <a:xfrm>
            <a:off x="8843962" y="4102371"/>
            <a:ext cx="5867400" cy="738536"/>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4800" b="0" i="0" u="none" strike="noStrike" kern="1200" cap="none" spc="131" normalizeH="0" baseline="0" noProof="0" dirty="0">
                <a:ln>
                  <a:noFill/>
                </a:ln>
                <a:solidFill>
                  <a:srgbClr val="3D312B"/>
                </a:solidFill>
                <a:effectLst/>
                <a:uLnTx/>
                <a:uFillTx/>
                <a:latin typeface="Glass Antiqua Bold"/>
                <a:ea typeface="+mn-ea"/>
                <a:cs typeface="+mn-cs"/>
              </a:rPr>
              <a:t>Địa điểm kinh doanh</a:t>
            </a:r>
            <a:endParaRPr kumimoji="0" lang="en-US" sz="4800" b="0" i="0" u="none" strike="noStrike" kern="1200" cap="none" spc="131" normalizeH="0" baseline="0" noProof="0" dirty="0">
              <a:ln>
                <a:noFill/>
              </a:ln>
              <a:solidFill>
                <a:srgbClr val="3D312B"/>
              </a:solidFill>
              <a:effectLst/>
              <a:uLnTx/>
              <a:uFillTx/>
              <a:latin typeface="Glass Antiqua Bold"/>
              <a:ea typeface="+mn-ea"/>
              <a:cs typeface="+mn-cs"/>
            </a:endParaRPr>
          </a:p>
        </p:txBody>
      </p:sp>
      <p:sp>
        <p:nvSpPr>
          <p:cNvPr id="28" name="TextBox 7">
            <a:extLst>
              <a:ext uri="{FF2B5EF4-FFF2-40B4-BE49-F238E27FC236}">
                <a16:creationId xmlns:a16="http://schemas.microsoft.com/office/drawing/2014/main" id="{EA9EC643-E7EC-9573-5B03-53B77E3224C7}"/>
              </a:ext>
            </a:extLst>
          </p:cNvPr>
          <p:cNvSpPr txBox="1"/>
          <p:nvPr/>
        </p:nvSpPr>
        <p:spPr>
          <a:xfrm>
            <a:off x="8296274" y="6062356"/>
            <a:ext cx="8086725" cy="738536"/>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4800" b="0" i="0" u="none" strike="noStrike" kern="1200" cap="none" spc="131" normalizeH="0" baseline="0" noProof="0">
                <a:ln>
                  <a:noFill/>
                </a:ln>
                <a:solidFill>
                  <a:srgbClr val="3D312B"/>
                </a:solidFill>
                <a:effectLst/>
                <a:uLnTx/>
                <a:uFillTx/>
                <a:latin typeface="Glass Antiqua Bold"/>
                <a:ea typeface="+mn-ea"/>
                <a:cs typeface="+mn-cs"/>
              </a:rPr>
              <a:t>Hình thức tổ chức kinh doanh</a:t>
            </a:r>
            <a:endParaRPr kumimoji="0" lang="en-US" sz="4800" b="0" i="0" u="none" strike="noStrike" kern="1200" cap="none" spc="131" normalizeH="0" baseline="0" noProof="0" dirty="0">
              <a:ln>
                <a:noFill/>
              </a:ln>
              <a:solidFill>
                <a:srgbClr val="3D312B"/>
              </a:solidFill>
              <a:effectLst/>
              <a:uLnTx/>
              <a:uFillTx/>
              <a:latin typeface="Glass Antiqua Bold"/>
              <a:ea typeface="+mn-ea"/>
              <a:cs typeface="+mn-cs"/>
            </a:endParaRPr>
          </a:p>
        </p:txBody>
      </p:sp>
      <p:sp>
        <p:nvSpPr>
          <p:cNvPr id="29" name="TextBox 7">
            <a:extLst>
              <a:ext uri="{FF2B5EF4-FFF2-40B4-BE49-F238E27FC236}">
                <a16:creationId xmlns:a16="http://schemas.microsoft.com/office/drawing/2014/main" id="{390D2CC5-A586-BE1B-D044-38C2D70C43C8}"/>
              </a:ext>
            </a:extLst>
          </p:cNvPr>
          <p:cNvSpPr txBox="1"/>
          <p:nvPr/>
        </p:nvSpPr>
        <p:spPr>
          <a:xfrm>
            <a:off x="7613646" y="8078778"/>
            <a:ext cx="9258300" cy="1533625"/>
          </a:xfrm>
          <a:prstGeom prst="rect">
            <a:avLst/>
          </a:prstGeom>
        </p:spPr>
        <p:txBody>
          <a:bodyPr wrap="square" lIns="0" tIns="0" rIns="0" bIns="0" rtlCol="0" anchor="t">
            <a:spAutoFit/>
          </a:bodyPr>
          <a:lstStyle/>
          <a:p>
            <a:pPr marR="0" lvl="0" algn="l" defTabSz="914400" rtl="0" eaLnBrk="1" fontAlgn="auto" latinLnBrk="0" hangingPunct="1">
              <a:lnSpc>
                <a:spcPts val="6214"/>
              </a:lnSpc>
              <a:spcBef>
                <a:spcPts val="0"/>
              </a:spcBef>
              <a:spcAft>
                <a:spcPts val="0"/>
              </a:spcAft>
              <a:buClrTx/>
              <a:buSzTx/>
              <a:tabLst/>
              <a:defRPr/>
            </a:pPr>
            <a:r>
              <a:rPr kumimoji="0" lang="vi-VN" sz="4800" b="0" i="0" u="none" strike="noStrike" kern="1200" cap="none" spc="131" normalizeH="0" baseline="0" noProof="0" dirty="0">
                <a:ln>
                  <a:noFill/>
                </a:ln>
                <a:solidFill>
                  <a:srgbClr val="3D312B"/>
                </a:solidFill>
                <a:effectLst/>
                <a:uLnTx/>
                <a:uFillTx/>
                <a:latin typeface="Glass Antiqua Bold"/>
                <a:ea typeface="+mn-ea"/>
                <a:cs typeface="+mn-cs"/>
              </a:rPr>
              <a:t>Thực hiện quyền và nghĩa vụ trong quá trình sản xuất, kinh doanh</a:t>
            </a:r>
            <a:endParaRPr kumimoji="0" lang="en-US" sz="4800" b="0" i="0" u="none" strike="noStrike" kern="1200" cap="none" spc="131" normalizeH="0" baseline="0" noProof="0" dirty="0">
              <a:ln>
                <a:noFill/>
              </a:ln>
              <a:solidFill>
                <a:srgbClr val="3D312B"/>
              </a:solidFill>
              <a:effectLst/>
              <a:uLnTx/>
              <a:uFillTx/>
              <a:latin typeface="Glass Antiqua Bold"/>
              <a:ea typeface="+mn-ea"/>
              <a:cs typeface="+mn-cs"/>
            </a:endParaRPr>
          </a:p>
        </p:txBody>
      </p:sp>
    </p:spTree>
    <p:extLst>
      <p:ext uri="{BB962C8B-B14F-4D97-AF65-F5344CB8AC3E}">
        <p14:creationId xmlns:p14="http://schemas.microsoft.com/office/powerpoint/2010/main" val="604427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11">
            <a:extLst>
              <a:ext uri="{FF2B5EF4-FFF2-40B4-BE49-F238E27FC236}">
                <a16:creationId xmlns:a16="http://schemas.microsoft.com/office/drawing/2014/main" id="{B42C175A-9CD7-4DF1-C02A-ECEE38FA14D7}"/>
              </a:ext>
            </a:extLst>
          </p:cNvPr>
          <p:cNvSpPr txBox="1"/>
          <p:nvPr/>
        </p:nvSpPr>
        <p:spPr>
          <a:xfrm>
            <a:off x="533400" y="876300"/>
            <a:ext cx="13633447" cy="480260"/>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b) Nội dung bình đẳng trong kinh doanh</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pic>
        <p:nvPicPr>
          <p:cNvPr id="1026" name="Picture 2" descr="Chiến lược lựa chọn sản phẩm để bán trên Facebook - PA Marketing">
            <a:extLst>
              <a:ext uri="{FF2B5EF4-FFF2-40B4-BE49-F238E27FC236}">
                <a16:creationId xmlns:a16="http://schemas.microsoft.com/office/drawing/2014/main" id="{08817CCD-C837-0F59-0A5C-8CD39EE21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38301"/>
            <a:ext cx="57150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2">
            <a:extLst>
              <a:ext uri="{FF2B5EF4-FFF2-40B4-BE49-F238E27FC236}">
                <a16:creationId xmlns:a16="http://schemas.microsoft.com/office/drawing/2014/main" id="{5080B7AC-EFBB-048B-D338-6F9F4436DBCE}"/>
              </a:ext>
            </a:extLst>
          </p:cNvPr>
          <p:cNvSpPr/>
          <p:nvPr/>
        </p:nvSpPr>
        <p:spPr>
          <a:xfrm>
            <a:off x="13258800" y="5829300"/>
            <a:ext cx="4478694" cy="4114800"/>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TextBox 7">
            <a:extLst>
              <a:ext uri="{FF2B5EF4-FFF2-40B4-BE49-F238E27FC236}">
                <a16:creationId xmlns:a16="http://schemas.microsoft.com/office/drawing/2014/main" id="{5665DD6F-9739-3500-1F0C-1D5DC67D4BC2}"/>
              </a:ext>
            </a:extLst>
          </p:cNvPr>
          <p:cNvSpPr txBox="1"/>
          <p:nvPr/>
        </p:nvSpPr>
        <p:spPr>
          <a:xfrm>
            <a:off x="6248400" y="1628776"/>
            <a:ext cx="11201400" cy="5652317"/>
          </a:xfrm>
          <a:prstGeom prst="rect">
            <a:avLst/>
          </a:prstGeom>
        </p:spPr>
        <p:txBody>
          <a:bodyPr wrap="square" lIns="0" tIns="0" rIns="0" bIns="0" rtlCol="0" anchor="t">
            <a:spAutoFit/>
          </a:bodyPr>
          <a:lstStyle/>
          <a:p>
            <a:pPr marL="571500" indent="-571500">
              <a:lnSpc>
                <a:spcPts val="6214"/>
              </a:lnSpc>
              <a:buFont typeface="Arial" panose="020B0604020202020204" pitchFamily="34" charset="0"/>
              <a:buChar char="•"/>
              <a:defRPr/>
            </a:pPr>
            <a:r>
              <a:rPr lang="en-US" sz="4400" dirty="0" err="1">
                <a:effectLst/>
                <a:latin typeface="Glass Antiqua" panose="020B0604020202020204" charset="0"/>
                <a:ea typeface="Calibri" panose="020F0502020204030204" pitchFamily="34" charset="0"/>
                <a:cs typeface="Times New Roman" panose="02020603050405020304" pitchFamily="18" charset="0"/>
              </a:rPr>
              <a:t>Mọi</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công</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dân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đều</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có</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quyền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tự</a:t>
            </a:r>
            <a:r>
              <a:rPr lang="en-US" sz="4400" dirty="0">
                <a:effectLst/>
                <a:latin typeface="Glass Antiqua" panose="020B0604020202020204" charset="0"/>
                <a:ea typeface="Calibri" panose="020F0502020204030204" pitchFamily="34" charset="0"/>
                <a:cs typeface="Times New Roman" panose="02020603050405020304" pitchFamily="18" charset="0"/>
              </a:rPr>
              <a:t> do </a:t>
            </a:r>
            <a:r>
              <a:rPr lang="en-US" sz="4400" dirty="0" err="1">
                <a:effectLst/>
                <a:latin typeface="Glass Antiqua" panose="020B0604020202020204" charset="0"/>
                <a:ea typeface="Calibri" panose="020F0502020204030204" pitchFamily="34" charset="0"/>
                <a:cs typeface="Times New Roman" panose="02020603050405020304" pitchFamily="18" charset="0"/>
              </a:rPr>
              <a:t>lựa</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chọn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hình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thức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tổ</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chức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kinh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a:t>
            </a:r>
          </a:p>
          <a:p>
            <a:pPr marL="285750" indent="-285750">
              <a:lnSpc>
                <a:spcPts val="6214"/>
              </a:lnSpc>
              <a:buFont typeface="Arial" panose="020B0604020202020204" pitchFamily="34" charset="0"/>
              <a:buChar char="•"/>
              <a:defRPr/>
            </a:pP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Mọi</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doanh</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nghiệp</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đều</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có</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quyền</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tự</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chủ</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đăng</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ký</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kinh</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doanh</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trong</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những</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ngành</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nghề</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mà</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pháp</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luật</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không</a:t>
            </a:r>
            <a:r>
              <a:rPr lang="en-US" sz="4000" dirty="0">
                <a:effectLst/>
                <a:latin typeface="Glass Antiqua" panose="020B0604020202020204" charset="0"/>
                <a:ea typeface="Calibri" panose="020F0502020204030204" pitchFamily="34" charset="0"/>
                <a:cs typeface="Times New Roman" panose="02020603050405020304" pitchFamily="18" charset="0"/>
              </a:rPr>
              <a:t> </a:t>
            </a:r>
            <a:r>
              <a:rPr lang="en-US" sz="4000" dirty="0" err="1">
                <a:effectLst/>
                <a:latin typeface="Glass Antiqua" panose="020B0604020202020204" charset="0"/>
                <a:ea typeface="Calibri" panose="020F0502020204030204" pitchFamily="34" charset="0"/>
                <a:cs typeface="Times New Roman" panose="02020603050405020304" pitchFamily="18" charset="0"/>
              </a:rPr>
              <a:t>cấm</a:t>
            </a:r>
            <a:r>
              <a:rPr lang="en-US" sz="4000" dirty="0">
                <a:effectLst/>
                <a:latin typeface="Glass Antiqua" panose="020B0604020202020204" charset="0"/>
                <a:ea typeface="Calibri" panose="020F0502020204030204" pitchFamily="34" charset="0"/>
                <a:cs typeface="Times New Roman" panose="02020603050405020304" pitchFamily="18" charset="0"/>
              </a:rPr>
              <a:t>. </a:t>
            </a:r>
            <a:endParaRPr lang="vi-VN"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ts val="6214"/>
              </a:lnSpc>
              <a:buFont typeface="Arial" panose="020B0604020202020204" pitchFamily="34" charset="0"/>
              <a:buChar char="•"/>
              <a:defRPr/>
            </a:pPr>
            <a:endParaRPr lang="en-US" sz="4400" dirty="0">
              <a:effectLst/>
              <a:latin typeface="Glass Antiqua" panose="020B0604020202020204" charset="0"/>
              <a:ea typeface="Calibri" panose="020F0502020204030204" pitchFamily="34" charset="0"/>
              <a:cs typeface="Times New Roman" panose="02020603050405020304" pitchFamily="18" charset="0"/>
            </a:endParaRPr>
          </a:p>
          <a:p>
            <a:pPr marR="0" lvl="0" algn="l" defTabSz="914400" rtl="0" eaLnBrk="1" fontAlgn="auto" latinLnBrk="0" hangingPunct="1">
              <a:lnSpc>
                <a:spcPts val="6214"/>
              </a:lnSpc>
              <a:spcBef>
                <a:spcPts val="0"/>
              </a:spcBef>
              <a:spcAft>
                <a:spcPts val="0"/>
              </a:spcAft>
              <a:buClrTx/>
              <a:buSzTx/>
              <a:tabLst/>
              <a:defRPr/>
            </a:pPr>
            <a:endParaRPr kumimoji="0" lang="en-US" sz="9600" b="0" i="0" u="none" strike="noStrike" kern="1200" cap="none" spc="131" normalizeH="0" baseline="0" noProof="0" dirty="0">
              <a:ln>
                <a:noFill/>
              </a:ln>
              <a:solidFill>
                <a:srgbClr val="3D312B"/>
              </a:solidFill>
              <a:effectLst/>
              <a:uLnTx/>
              <a:uFillTx/>
              <a:latin typeface="Glass Antiqua Bold"/>
              <a:ea typeface="+mn-ea"/>
              <a:cs typeface="+mn-cs"/>
            </a:endParaRPr>
          </a:p>
        </p:txBody>
      </p:sp>
      <p:sp>
        <p:nvSpPr>
          <p:cNvPr id="7" name="TextBox 7">
            <a:extLst>
              <a:ext uri="{FF2B5EF4-FFF2-40B4-BE49-F238E27FC236}">
                <a16:creationId xmlns:a16="http://schemas.microsoft.com/office/drawing/2014/main" id="{438217E4-CF5E-FD17-D681-40E332E514AA}"/>
              </a:ext>
            </a:extLst>
          </p:cNvPr>
          <p:cNvSpPr txBox="1"/>
          <p:nvPr/>
        </p:nvSpPr>
        <p:spPr>
          <a:xfrm>
            <a:off x="550506" y="6677052"/>
            <a:ext cx="11201400" cy="3267048"/>
          </a:xfrm>
          <a:prstGeom prst="rect">
            <a:avLst/>
          </a:prstGeom>
        </p:spPr>
        <p:txBody>
          <a:bodyPr wrap="square" lIns="0" tIns="0" rIns="0" bIns="0" rtlCol="0" anchor="t">
            <a:spAutoFit/>
          </a:bodyPr>
          <a:lstStyle/>
          <a:p>
            <a:pPr marL="571500" indent="-571500">
              <a:lnSpc>
                <a:spcPts val="6214"/>
              </a:lnSpc>
              <a:buFont typeface="Arial" panose="020B0604020202020204" pitchFamily="34" charset="0"/>
              <a:buChar char="•"/>
              <a:defRPr/>
            </a:pPr>
            <a:r>
              <a:rPr lang="vi-VN" sz="4400" dirty="0">
                <a:effectLst/>
                <a:latin typeface="Glass Antiqua" panose="020B0604020202020204" charset="0"/>
                <a:ea typeface="Calibri" panose="020F0502020204030204" pitchFamily="34" charset="0"/>
                <a:cs typeface="Times New Roman" panose="02020603050405020304" pitchFamily="18" charset="0"/>
              </a:rPr>
              <a:t>Mọi loại hình doanh nghiệp đều </a:t>
            </a:r>
            <a:r>
              <a:rPr lang="vi-VN" sz="4400">
                <a:effectLst/>
                <a:latin typeface="Glass Antiqua" panose="020B0604020202020204" charset="0"/>
                <a:ea typeface="Calibri" panose="020F0502020204030204" pitchFamily="34" charset="0"/>
                <a:cs typeface="Times New Roman" panose="02020603050405020304" pitchFamily="18" charset="0"/>
              </a:rPr>
              <a:t>bình đẳng trước pháp luật về thực hiện quyền và nghĩa vụ trong kinh doanh</a:t>
            </a:r>
            <a:endParaRPr lang="en-US" sz="4400" dirty="0">
              <a:effectLst/>
              <a:latin typeface="Glass Antiqua" panose="020B0604020202020204" charset="0"/>
              <a:ea typeface="Calibri" panose="020F0502020204030204" pitchFamily="34" charset="0"/>
              <a:cs typeface="Times New Roman" panose="02020603050405020304" pitchFamily="18" charset="0"/>
            </a:endParaRPr>
          </a:p>
          <a:p>
            <a:pPr marR="0" lvl="0" algn="l" defTabSz="914400" rtl="0" eaLnBrk="1" fontAlgn="auto" latinLnBrk="0" hangingPunct="1">
              <a:lnSpc>
                <a:spcPts val="6214"/>
              </a:lnSpc>
              <a:spcBef>
                <a:spcPts val="0"/>
              </a:spcBef>
              <a:spcAft>
                <a:spcPts val="0"/>
              </a:spcAft>
              <a:buClrTx/>
              <a:buSzTx/>
              <a:tabLst/>
              <a:defRPr/>
            </a:pPr>
            <a:endParaRPr kumimoji="0" lang="en-US" sz="9600" b="0" i="0" u="none" strike="noStrike" kern="1200" cap="none" spc="131" normalizeH="0" baseline="0" noProof="0" dirty="0">
              <a:ln>
                <a:noFill/>
              </a:ln>
              <a:solidFill>
                <a:srgbClr val="3D312B"/>
              </a:solidFill>
              <a:effectLst/>
              <a:uLnTx/>
              <a:uFillTx/>
              <a:latin typeface="Glass Antiqua Bold"/>
              <a:ea typeface="+mn-ea"/>
              <a:cs typeface="+mn-cs"/>
            </a:endParaRPr>
          </a:p>
        </p:txBody>
      </p:sp>
    </p:spTree>
    <p:extLst>
      <p:ext uri="{BB962C8B-B14F-4D97-AF65-F5344CB8AC3E}">
        <p14:creationId xmlns:p14="http://schemas.microsoft.com/office/powerpoint/2010/main" val="79612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11">
            <a:extLst>
              <a:ext uri="{FF2B5EF4-FFF2-40B4-BE49-F238E27FC236}">
                <a16:creationId xmlns:a16="http://schemas.microsoft.com/office/drawing/2014/main" id="{B42C175A-9CD7-4DF1-C02A-ECEE38FA14D7}"/>
              </a:ext>
            </a:extLst>
          </p:cNvPr>
          <p:cNvSpPr txBox="1"/>
          <p:nvPr/>
        </p:nvSpPr>
        <p:spPr>
          <a:xfrm>
            <a:off x="342900" y="137518"/>
            <a:ext cx="16192500" cy="1846659"/>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vi-VN" sz="6000" dirty="0">
                <a:solidFill>
                  <a:srgbClr val="3D312B"/>
                </a:solidFill>
                <a:latin typeface="Ibarra Real Nova"/>
              </a:rPr>
              <a:t>c) </a:t>
            </a:r>
            <a:r>
              <a:rPr lang="en-US" sz="6000" dirty="0" err="1">
                <a:effectLst/>
                <a:latin typeface="Ibarra Real Nova" panose="020B0604020202020204" charset="0"/>
                <a:ea typeface="Calibri" panose="020F0502020204030204" pitchFamily="34" charset="0"/>
                <a:cs typeface="Times New Roman" panose="02020603050405020304" pitchFamily="18" charset="0"/>
              </a:rPr>
              <a:t>Trách</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nhiệm</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của</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Nhà</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nước</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trong</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việc</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bảo</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đảm</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quyền</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bình</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đẳng</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trong</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kinh</a:t>
            </a:r>
            <a:r>
              <a:rPr lang="en-US" sz="6000" dirty="0">
                <a:effectLst/>
                <a:latin typeface="Ibarra Real Nova" panose="020B0604020202020204" charset="0"/>
                <a:ea typeface="Calibri" panose="020F0502020204030204" pitchFamily="34" charset="0"/>
                <a:cs typeface="Times New Roman" panose="02020603050405020304" pitchFamily="18" charset="0"/>
              </a:rPr>
              <a:t> </a:t>
            </a:r>
            <a:r>
              <a:rPr lang="en-US" sz="6000" dirty="0" err="1">
                <a:effectLst/>
                <a:latin typeface="Ibarra Real Nova" panose="020B0604020202020204" charset="0"/>
                <a:ea typeface="Calibri" panose="020F0502020204030204" pitchFamily="34" charset="0"/>
                <a:cs typeface="Times New Roman" panose="02020603050405020304" pitchFamily="18" charset="0"/>
              </a:rPr>
              <a:t>doanh</a:t>
            </a:r>
            <a:endParaRPr kumimoji="0" lang="en-US" sz="6000" b="0" i="0" strike="noStrike" kern="1200" cap="none" spc="0" normalizeH="0" baseline="0" noProof="0" dirty="0">
              <a:ln>
                <a:noFill/>
              </a:ln>
              <a:solidFill>
                <a:srgbClr val="3D312B"/>
              </a:solidFill>
              <a:effectLst/>
              <a:uLnTx/>
              <a:uFillTx/>
              <a:latin typeface="Ibarra Real Nova" panose="020B0604020202020204" charset="0"/>
            </a:endParaRPr>
          </a:p>
        </p:txBody>
      </p:sp>
      <p:sp>
        <p:nvSpPr>
          <p:cNvPr id="7" name="TextBox 7">
            <a:extLst>
              <a:ext uri="{FF2B5EF4-FFF2-40B4-BE49-F238E27FC236}">
                <a16:creationId xmlns:a16="http://schemas.microsoft.com/office/drawing/2014/main" id="{438217E4-CF5E-FD17-D681-40E332E514AA}"/>
              </a:ext>
            </a:extLst>
          </p:cNvPr>
          <p:cNvSpPr txBox="1"/>
          <p:nvPr/>
        </p:nvSpPr>
        <p:spPr>
          <a:xfrm>
            <a:off x="838200" y="2351513"/>
            <a:ext cx="14859000" cy="8361648"/>
          </a:xfrm>
          <a:prstGeom prst="rect">
            <a:avLst/>
          </a:prstGeom>
        </p:spPr>
        <p:txBody>
          <a:bodyPr wrap="square" lIns="0" tIns="0" rIns="0" bIns="0" rtlCol="0" anchor="t">
            <a:spAutoFit/>
          </a:bodyPr>
          <a:lstStyle/>
          <a:p>
            <a:pPr>
              <a:lnSpc>
                <a:spcPct val="115000"/>
              </a:lnSpc>
              <a:spcAft>
                <a:spcPts val="1000"/>
              </a:spcAft>
            </a:pP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Nhà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nước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thừa</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nhận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sự</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tồn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tại</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lâu</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dài</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và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phát</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triển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của</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các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loại</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hình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nghiệp</a:t>
            </a:r>
            <a:r>
              <a:rPr lang="en-US" sz="4400" dirty="0">
                <a:effectLst/>
                <a:latin typeface="Glass Antiqua" panose="020B0604020202020204" charset="0"/>
                <a:ea typeface="Calibri" panose="020F0502020204030204" pitchFamily="34" charset="0"/>
                <a:cs typeface="Times New Roman" panose="02020603050405020304" pitchFamily="18" charset="0"/>
              </a:rPr>
              <a:t>.</a:t>
            </a:r>
            <a:endParaRPr lang="vi-VN"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Nhà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nước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quy</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định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quyền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và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nghĩa</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vụ</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của</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các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nghiệp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trong</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hoạt</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động</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kinh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a:t>
            </a:r>
            <a:endParaRPr lang="vi-VN"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Nhà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nước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khẳng</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định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bảo</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hộ</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quyền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sở</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hữu</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và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thu</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nhập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hợp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pháp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của</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mọi</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loại</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hình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nghiệp</a:t>
            </a:r>
            <a:r>
              <a:rPr lang="en-US" sz="4400" dirty="0">
                <a:effectLst/>
                <a:latin typeface="Glass Antiqua" panose="020B0604020202020204" charset="0"/>
                <a:ea typeface="Calibri" panose="020F0502020204030204" pitchFamily="34" charset="0"/>
                <a:cs typeface="Times New Roman" panose="02020603050405020304" pitchFamily="18" charset="0"/>
              </a:rPr>
              <a:t>.</a:t>
            </a:r>
            <a:endParaRPr lang="vi-VN" sz="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Nhà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nước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quy</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định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nam</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nữ</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bình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đẳng</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trong</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việc</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thành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lập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nghiệp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sản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xuất</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kinh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doanh</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quản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lí</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và</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tiếp</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cận</a:t>
            </a:r>
            <a:r>
              <a:rPr lang="en-US" sz="4400" dirty="0">
                <a:effectLst/>
                <a:latin typeface="Glass Antiqua" panose="020B0604020202020204" charset="0"/>
                <a:ea typeface="Calibri" panose="020F0502020204030204" pitchFamily="34" charset="0"/>
                <a:cs typeface="Times New Roman" panose="02020603050405020304" pitchFamily="18" charset="0"/>
              </a:rPr>
              <a:t> </a:t>
            </a:r>
            <a:r>
              <a:rPr lang="en-US" sz="4400" dirty="0" err="1">
                <a:effectLst/>
                <a:latin typeface="Glass Antiqua" panose="020B0604020202020204" charset="0"/>
                <a:ea typeface="Calibri" panose="020F0502020204030204" pitchFamily="34" charset="0"/>
                <a:cs typeface="Times New Roman" panose="02020603050405020304" pitchFamily="18" charset="0"/>
              </a:rPr>
              <a:t>thông</a:t>
            </a:r>
            <a:r>
              <a:rPr lang="en-US" sz="4400" dirty="0">
                <a:effectLst/>
                <a:latin typeface="Glass Antiqua" panose="020B0604020202020204" charset="0"/>
                <a:ea typeface="Calibri" panose="020F0502020204030204" pitchFamily="34" charset="0"/>
                <a:cs typeface="Times New Roman" panose="02020603050405020304" pitchFamily="18" charset="0"/>
              </a:rPr>
              <a:t> tin.</a:t>
            </a:r>
            <a:endParaRPr lang="vi-VN"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6214"/>
              </a:lnSpc>
              <a:spcBef>
                <a:spcPts val="0"/>
              </a:spcBef>
              <a:spcAft>
                <a:spcPts val="0"/>
              </a:spcAft>
              <a:buClrTx/>
              <a:buSzTx/>
              <a:buFontTx/>
              <a:buNone/>
              <a:tabLst/>
              <a:defRPr/>
            </a:pPr>
            <a:endParaRPr kumimoji="0" lang="en-US" sz="34400" b="0" i="0" u="none" strike="noStrike" kern="1200" cap="none" spc="131" normalizeH="0" baseline="0" noProof="0" dirty="0">
              <a:ln>
                <a:noFill/>
              </a:ln>
              <a:solidFill>
                <a:srgbClr val="3D312B"/>
              </a:solidFill>
              <a:effectLst/>
              <a:uLnTx/>
              <a:uFillTx/>
              <a:latin typeface="Glass Antiqua" panose="020B0604020202020204" charset="0"/>
            </a:endParaRPr>
          </a:p>
        </p:txBody>
      </p:sp>
    </p:spTree>
    <p:extLst>
      <p:ext uri="{BB962C8B-B14F-4D97-AF65-F5344CB8AC3E}">
        <p14:creationId xmlns:p14="http://schemas.microsoft.com/office/powerpoint/2010/main" val="313174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840" y="1714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vi-VN"/>
          </a:p>
        </p:txBody>
      </p:sp>
      <p:sp>
        <p:nvSpPr>
          <p:cNvPr id="4" name="Freeform 4"/>
          <p:cNvSpPr/>
          <p:nvPr/>
        </p:nvSpPr>
        <p:spPr>
          <a:xfrm>
            <a:off x="-501652" y="171450"/>
            <a:ext cx="18268950" cy="9944100"/>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5" name="Freeform 5"/>
          <p:cNvSpPr/>
          <p:nvPr/>
        </p:nvSpPr>
        <p:spPr>
          <a:xfrm rot="-605433">
            <a:off x="14620782" y="5971688"/>
            <a:ext cx="3835946" cy="5447919"/>
          </a:xfrm>
          <a:custGeom>
            <a:avLst/>
            <a:gdLst/>
            <a:ahLst/>
            <a:cxnLst/>
            <a:rect l="l" t="t" r="r" b="b"/>
            <a:pathLst>
              <a:path w="3835946" h="5447919">
                <a:moveTo>
                  <a:pt x="0" y="0"/>
                </a:moveTo>
                <a:lnTo>
                  <a:pt x="3835946" y="0"/>
                </a:lnTo>
                <a:lnTo>
                  <a:pt x="3835946" y="5447919"/>
                </a:lnTo>
                <a:lnTo>
                  <a:pt x="0" y="5447919"/>
                </a:lnTo>
                <a:lnTo>
                  <a:pt x="0" y="0"/>
                </a:lnTo>
                <a:close/>
              </a:path>
            </a:pathLst>
          </a:custGeom>
          <a:blipFill>
            <a:blip r:embed="rId5"/>
            <a:stretch>
              <a:fillRect l="-829" r="-829"/>
            </a:stretch>
          </a:blipFill>
        </p:spPr>
        <p:txBody>
          <a:bodyPr/>
          <a:lstStyle/>
          <a:p>
            <a:endParaRPr lang="vi-VN"/>
          </a:p>
        </p:txBody>
      </p:sp>
      <p:sp>
        <p:nvSpPr>
          <p:cNvPr id="11" name="TextBox 11"/>
          <p:cNvSpPr txBox="1"/>
          <p:nvPr/>
        </p:nvSpPr>
        <p:spPr>
          <a:xfrm>
            <a:off x="520702" y="1419459"/>
            <a:ext cx="13633447" cy="480260"/>
          </a:xfrm>
          <a:prstGeom prst="rect">
            <a:avLst/>
          </a:prstGeom>
        </p:spPr>
        <p:txBody>
          <a:bodyPr wrap="square" lIns="0" tIns="0" rIns="0" bIns="0" rtlCol="0" anchor="t">
            <a:spAutoFit/>
          </a:bodyPr>
          <a:lstStyle/>
          <a:p>
            <a:pPr>
              <a:lnSpc>
                <a:spcPts val="2800"/>
              </a:lnSpc>
            </a:pPr>
            <a:r>
              <a:rPr lang="en-US" sz="6000" dirty="0">
                <a:solidFill>
                  <a:srgbClr val="3D312B"/>
                </a:solidFill>
                <a:latin typeface="Ibarra Real Nova"/>
              </a:rPr>
              <a:t>a) </a:t>
            </a:r>
            <a:r>
              <a:rPr lang="vi-VN" sz="6000" dirty="0">
                <a:solidFill>
                  <a:srgbClr val="3D312B"/>
                </a:solidFill>
                <a:latin typeface="Ibarra Real Nova"/>
              </a:rPr>
              <a:t>Khái niệm bình đẳng trong lao động</a:t>
            </a:r>
            <a:endParaRPr lang="en-US" sz="6000" dirty="0">
              <a:solidFill>
                <a:srgbClr val="3D312B"/>
              </a:solidFill>
              <a:latin typeface="Ibarra Real Nova"/>
            </a:endParaRPr>
          </a:p>
        </p:txBody>
      </p:sp>
      <p:sp>
        <p:nvSpPr>
          <p:cNvPr id="12" name="Freeform 12"/>
          <p:cNvSpPr/>
          <p:nvPr/>
        </p:nvSpPr>
        <p:spPr>
          <a:xfrm rot="-2062868">
            <a:off x="-2066249" y="3496189"/>
            <a:ext cx="5232696" cy="6985106"/>
          </a:xfrm>
          <a:custGeom>
            <a:avLst/>
            <a:gdLst/>
            <a:ahLst/>
            <a:cxnLst/>
            <a:rect l="l" t="t" r="r" b="b"/>
            <a:pathLst>
              <a:path w="5232696" h="6985106">
                <a:moveTo>
                  <a:pt x="0" y="0"/>
                </a:moveTo>
                <a:lnTo>
                  <a:pt x="5232696" y="0"/>
                </a:lnTo>
                <a:lnTo>
                  <a:pt x="5232696" y="6985106"/>
                </a:lnTo>
                <a:lnTo>
                  <a:pt x="0" y="6985106"/>
                </a:lnTo>
                <a:lnTo>
                  <a:pt x="0" y="0"/>
                </a:lnTo>
                <a:close/>
              </a:path>
            </a:pathLst>
          </a:custGeom>
          <a:blipFill>
            <a:blip r:embed="rId6"/>
            <a:stretch>
              <a:fillRect/>
            </a:stretch>
          </a:blipFill>
        </p:spPr>
        <p:txBody>
          <a:bodyPr/>
          <a:lstStyle/>
          <a:p>
            <a:endParaRPr lang="vi-VN"/>
          </a:p>
        </p:txBody>
      </p:sp>
      <p:sp>
        <p:nvSpPr>
          <p:cNvPr id="13" name="Freeform 2">
            <a:extLst>
              <a:ext uri="{FF2B5EF4-FFF2-40B4-BE49-F238E27FC236}">
                <a16:creationId xmlns:a16="http://schemas.microsoft.com/office/drawing/2014/main" id="{A611CA47-091D-19BB-1B36-95CCE585407C}"/>
              </a:ext>
            </a:extLst>
          </p:cNvPr>
          <p:cNvSpPr/>
          <p:nvPr/>
        </p:nvSpPr>
        <p:spPr>
          <a:xfrm>
            <a:off x="2764409" y="4533900"/>
            <a:ext cx="2340992" cy="327660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14" name="Freeform 4">
            <a:extLst>
              <a:ext uri="{FF2B5EF4-FFF2-40B4-BE49-F238E27FC236}">
                <a16:creationId xmlns:a16="http://schemas.microsoft.com/office/drawing/2014/main" id="{6E73A098-7D7F-628B-BEF8-8607E917D6A8}"/>
              </a:ext>
            </a:extLst>
          </p:cNvPr>
          <p:cNvSpPr/>
          <p:nvPr/>
        </p:nvSpPr>
        <p:spPr>
          <a:xfrm>
            <a:off x="4539357" y="2857500"/>
            <a:ext cx="4731112" cy="2820284"/>
          </a:xfrm>
          <a:custGeom>
            <a:avLst/>
            <a:gdLst/>
            <a:ahLst/>
            <a:cxnLst/>
            <a:rect l="l" t="t" r="r" b="b"/>
            <a:pathLst>
              <a:path w="4420195" h="4114800">
                <a:moveTo>
                  <a:pt x="0" y="0"/>
                </a:moveTo>
                <a:lnTo>
                  <a:pt x="4420196" y="0"/>
                </a:lnTo>
                <a:lnTo>
                  <a:pt x="442019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dirty="0"/>
          </a:p>
        </p:txBody>
      </p:sp>
      <p:sp>
        <p:nvSpPr>
          <p:cNvPr id="15" name="TextBox 10">
            <a:extLst>
              <a:ext uri="{FF2B5EF4-FFF2-40B4-BE49-F238E27FC236}">
                <a16:creationId xmlns:a16="http://schemas.microsoft.com/office/drawing/2014/main" id="{B58C4D63-0093-8130-BBBB-7195869BF00D}"/>
              </a:ext>
            </a:extLst>
          </p:cNvPr>
          <p:cNvSpPr txBox="1"/>
          <p:nvPr/>
        </p:nvSpPr>
        <p:spPr>
          <a:xfrm>
            <a:off x="4806057" y="3757868"/>
            <a:ext cx="3957303" cy="409920"/>
          </a:xfrm>
          <a:prstGeom prst="rect">
            <a:avLst/>
          </a:prstGeom>
        </p:spPr>
        <p:txBody>
          <a:bodyPr lIns="0" tIns="0" rIns="0" bIns="0" rtlCol="0" anchor="t">
            <a:spAutoFit/>
          </a:bodyPr>
          <a:lstStyle/>
          <a:p>
            <a:pPr algn="r">
              <a:lnSpc>
                <a:spcPts val="2800"/>
              </a:lnSpc>
            </a:pPr>
            <a:r>
              <a:rPr lang="en-US" sz="4000" dirty="0">
                <a:solidFill>
                  <a:srgbClr val="3D312B"/>
                </a:solidFill>
                <a:latin typeface="Ibarra Real Nova Bold"/>
              </a:rPr>
              <a:t>Lao </a:t>
            </a:r>
            <a:r>
              <a:rPr lang="vi-VN" sz="4000" dirty="0">
                <a:solidFill>
                  <a:srgbClr val="3D312B"/>
                </a:solidFill>
                <a:latin typeface="Ibarra Real Nova Bold"/>
              </a:rPr>
              <a:t>động là gì</a:t>
            </a:r>
            <a:r>
              <a:rPr lang="en-US" sz="4000" dirty="0">
                <a:solidFill>
                  <a:srgbClr val="3D312B"/>
                </a:solidFill>
                <a:latin typeface="Ibarra Real Nova Bold"/>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840" y="1714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77840" y="109302"/>
            <a:ext cx="18268950" cy="11663597"/>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520702" y="1419459"/>
            <a:ext cx="13633447" cy="480260"/>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D312B"/>
                </a:solidFill>
                <a:effectLst/>
                <a:uLnTx/>
                <a:uFillTx/>
                <a:latin typeface="Ibarra Real Nova"/>
                <a:ea typeface="+mn-ea"/>
                <a:cs typeface="+mn-cs"/>
              </a:rPr>
              <a:t>a) </a:t>
            </a: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Khái niệm bình đẳng trong lao động</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pic>
        <p:nvPicPr>
          <p:cNvPr id="1026" name="Picture 2" descr="Đất trồng lúa ký hiệu là gì? Ký hiệu đất trồng lúa nước còn lại">
            <a:extLst>
              <a:ext uri="{FF2B5EF4-FFF2-40B4-BE49-F238E27FC236}">
                <a16:creationId xmlns:a16="http://schemas.microsoft.com/office/drawing/2014/main" id="{D902B4E8-AEF0-BA39-72C7-E2704E037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324100"/>
            <a:ext cx="7543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ưu ý khi thuê xưởng may gia công doanh nghiệp nên biết">
            <a:extLst>
              <a:ext uri="{FF2B5EF4-FFF2-40B4-BE49-F238E27FC236}">
                <a16:creationId xmlns:a16="http://schemas.microsoft.com/office/drawing/2014/main" id="{1C36B633-5D78-443C-40B4-26629164D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2319337"/>
            <a:ext cx="778829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0">
            <a:extLst>
              <a:ext uri="{FF2B5EF4-FFF2-40B4-BE49-F238E27FC236}">
                <a16:creationId xmlns:a16="http://schemas.microsoft.com/office/drawing/2014/main" id="{02083B07-6759-F876-D8EF-411744C0172E}"/>
              </a:ext>
            </a:extLst>
          </p:cNvPr>
          <p:cNvSpPr txBox="1"/>
          <p:nvPr/>
        </p:nvSpPr>
        <p:spPr>
          <a:xfrm>
            <a:off x="1447800" y="7734300"/>
            <a:ext cx="13141952" cy="1231106"/>
          </a:xfrm>
          <a:prstGeom prst="rect">
            <a:avLst/>
          </a:prstGeom>
        </p:spPr>
        <p:txBody>
          <a:bodyPr wrap="square" lIns="0" tIns="0" rIns="0" bIns="0" rtlCol="0" anchor="t">
            <a:spAutoFit/>
          </a:bodyPr>
          <a:lstStyle/>
          <a:p>
            <a:r>
              <a:rPr lang="vi-VN" sz="4000" dirty="0">
                <a:solidFill>
                  <a:srgbClr val="3D312B"/>
                </a:solidFill>
                <a:latin typeface="Ibarra Real Nova Bold"/>
              </a:rPr>
              <a:t>Hãy cho biết những hoạt động nêu trên đã tạo của cải vật chất gì cho xã hội? Mục đích của việc đó để làm gì</a:t>
            </a:r>
            <a:endParaRPr lang="en-US" sz="4000" dirty="0">
              <a:solidFill>
                <a:srgbClr val="3D312B"/>
              </a:solidFill>
              <a:latin typeface="Ibarra Real Nova Bold"/>
            </a:endParaRPr>
          </a:p>
        </p:txBody>
      </p:sp>
      <p:sp>
        <p:nvSpPr>
          <p:cNvPr id="6" name="TextBox 10">
            <a:extLst>
              <a:ext uri="{FF2B5EF4-FFF2-40B4-BE49-F238E27FC236}">
                <a16:creationId xmlns:a16="http://schemas.microsoft.com/office/drawing/2014/main" id="{64F238A0-EBA0-ADA6-24E2-0446EBA0F2D1}"/>
              </a:ext>
            </a:extLst>
          </p:cNvPr>
          <p:cNvSpPr txBox="1"/>
          <p:nvPr/>
        </p:nvSpPr>
        <p:spPr>
          <a:xfrm>
            <a:off x="1419225" y="7753349"/>
            <a:ext cx="13141952" cy="1231106"/>
          </a:xfrm>
          <a:prstGeom prst="rect">
            <a:avLst/>
          </a:prstGeom>
        </p:spPr>
        <p:txBody>
          <a:bodyPr wrap="square" lIns="0" tIns="0" rIns="0" bIns="0" rtlCol="0" anchor="t">
            <a:spAutoFit/>
          </a:bodyPr>
          <a:lstStyle/>
          <a:p>
            <a:r>
              <a:rPr lang="vi-VN" sz="4000" dirty="0">
                <a:solidFill>
                  <a:srgbClr val="3D312B"/>
                </a:solidFill>
                <a:latin typeface="Ibarra Real Nova Bold"/>
              </a:rPr>
              <a:t>Theo bạn, đối với hoạt động sản xuất lúa gạo  hay quần áo, trên thực tế là do ai quy định</a:t>
            </a:r>
            <a:endParaRPr lang="en-US" sz="4000" dirty="0">
              <a:solidFill>
                <a:srgbClr val="3D312B"/>
              </a:solidFill>
              <a:latin typeface="Ibarra Real Nova Bold"/>
            </a:endParaRPr>
          </a:p>
        </p:txBody>
      </p:sp>
      <p:sp>
        <p:nvSpPr>
          <p:cNvPr id="7" name="TextBox 10">
            <a:extLst>
              <a:ext uri="{FF2B5EF4-FFF2-40B4-BE49-F238E27FC236}">
                <a16:creationId xmlns:a16="http://schemas.microsoft.com/office/drawing/2014/main" id="{A9592B02-F9BA-47A3-D6C2-D1273EEFB4C3}"/>
              </a:ext>
            </a:extLst>
          </p:cNvPr>
          <p:cNvSpPr txBox="1"/>
          <p:nvPr/>
        </p:nvSpPr>
        <p:spPr>
          <a:xfrm>
            <a:off x="1604961" y="7252375"/>
            <a:ext cx="13141952" cy="1231106"/>
          </a:xfrm>
          <a:prstGeom prst="rect">
            <a:avLst/>
          </a:prstGeom>
        </p:spPr>
        <p:txBody>
          <a:bodyPr wrap="square" lIns="0" tIns="0" rIns="0" bIns="0" rtlCol="0" anchor="t">
            <a:spAutoFit/>
          </a:bodyPr>
          <a:lstStyle/>
          <a:p>
            <a:r>
              <a:rPr lang="vi-VN" sz="4000" dirty="0">
                <a:solidFill>
                  <a:srgbClr val="3D312B"/>
                </a:solidFill>
                <a:latin typeface="Ibarra Real Nova Bold"/>
              </a:rPr>
              <a:t>Nếu mọi người không lao động, không tạo ra của cải vật chất, có được hay không</a:t>
            </a:r>
            <a:endParaRPr lang="en-US" sz="4000" dirty="0">
              <a:solidFill>
                <a:srgbClr val="3D312B"/>
              </a:solidFill>
              <a:latin typeface="Ibarra Real Nova Bold"/>
            </a:endParaRPr>
          </a:p>
        </p:txBody>
      </p:sp>
      <p:sp>
        <p:nvSpPr>
          <p:cNvPr id="5" name="Hình chữ nhật: Góc Tròn 4">
            <a:extLst>
              <a:ext uri="{FF2B5EF4-FFF2-40B4-BE49-F238E27FC236}">
                <a16:creationId xmlns:a16="http://schemas.microsoft.com/office/drawing/2014/main" id="{BFCE0938-1A5E-3EE5-9A6F-A3DF2C29CB0A}"/>
              </a:ext>
            </a:extLst>
          </p:cNvPr>
          <p:cNvSpPr/>
          <p:nvPr/>
        </p:nvSpPr>
        <p:spPr>
          <a:xfrm>
            <a:off x="990600" y="2860553"/>
            <a:ext cx="2057400" cy="1371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t>Ăn</a:t>
            </a:r>
          </a:p>
        </p:txBody>
      </p:sp>
      <p:sp>
        <p:nvSpPr>
          <p:cNvPr id="9" name="Hình chữ nhật: Góc Tròn 8">
            <a:extLst>
              <a:ext uri="{FF2B5EF4-FFF2-40B4-BE49-F238E27FC236}">
                <a16:creationId xmlns:a16="http://schemas.microsoft.com/office/drawing/2014/main" id="{E800347E-C570-F569-548B-C690FF44CFCD}"/>
              </a:ext>
            </a:extLst>
          </p:cNvPr>
          <p:cNvSpPr/>
          <p:nvPr/>
        </p:nvSpPr>
        <p:spPr>
          <a:xfrm>
            <a:off x="11690839" y="2784677"/>
            <a:ext cx="2057400" cy="1371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t>Mặc</a:t>
            </a:r>
            <a:endParaRPr lang="vi-VN" sz="3200" dirty="0"/>
          </a:p>
        </p:txBody>
      </p:sp>
      <p:sp>
        <p:nvSpPr>
          <p:cNvPr id="10" name="Hình chữ nhật: Góc Tròn 9">
            <a:extLst>
              <a:ext uri="{FF2B5EF4-FFF2-40B4-BE49-F238E27FC236}">
                <a16:creationId xmlns:a16="http://schemas.microsoft.com/office/drawing/2014/main" id="{13809093-98E9-F72B-8801-3214F03F1257}"/>
              </a:ext>
            </a:extLst>
          </p:cNvPr>
          <p:cNvSpPr/>
          <p:nvPr/>
        </p:nvSpPr>
        <p:spPr>
          <a:xfrm>
            <a:off x="4191000" y="5371582"/>
            <a:ext cx="2057400" cy="1371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Lúa, gạo</a:t>
            </a:r>
          </a:p>
        </p:txBody>
      </p:sp>
      <p:sp>
        <p:nvSpPr>
          <p:cNvPr id="12" name="Hình chữ nhật: Góc Tròn 11">
            <a:extLst>
              <a:ext uri="{FF2B5EF4-FFF2-40B4-BE49-F238E27FC236}">
                <a16:creationId xmlns:a16="http://schemas.microsoft.com/office/drawing/2014/main" id="{B34725FB-0B03-AAD4-78CF-5015330335CC}"/>
              </a:ext>
            </a:extLst>
          </p:cNvPr>
          <p:cNvSpPr/>
          <p:nvPr/>
        </p:nvSpPr>
        <p:spPr>
          <a:xfrm>
            <a:off x="13713452" y="5539383"/>
            <a:ext cx="2057400" cy="1371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Quần, áo</a:t>
            </a:r>
          </a:p>
        </p:txBody>
      </p:sp>
      <p:sp>
        <p:nvSpPr>
          <p:cNvPr id="13" name="Hình chữ nhật: Góc Tròn 12">
            <a:extLst>
              <a:ext uri="{FF2B5EF4-FFF2-40B4-BE49-F238E27FC236}">
                <a16:creationId xmlns:a16="http://schemas.microsoft.com/office/drawing/2014/main" id="{00CF32BF-2132-C945-B3D5-C487C0C0348C}"/>
              </a:ext>
            </a:extLst>
          </p:cNvPr>
          <p:cNvSpPr/>
          <p:nvPr/>
        </p:nvSpPr>
        <p:spPr>
          <a:xfrm>
            <a:off x="7334112" y="2319337"/>
            <a:ext cx="2057400" cy="1371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t>Quyền</a:t>
            </a:r>
          </a:p>
        </p:txBody>
      </p:sp>
      <p:sp>
        <p:nvSpPr>
          <p:cNvPr id="14" name="Hình chữ nhật: Góc Tròn 13">
            <a:extLst>
              <a:ext uri="{FF2B5EF4-FFF2-40B4-BE49-F238E27FC236}">
                <a16:creationId xmlns:a16="http://schemas.microsoft.com/office/drawing/2014/main" id="{3CBCBC08-82B3-06ED-5267-CDD1F3187134}"/>
              </a:ext>
            </a:extLst>
          </p:cNvPr>
          <p:cNvSpPr/>
          <p:nvPr/>
        </p:nvSpPr>
        <p:spPr>
          <a:xfrm>
            <a:off x="7382672" y="5796945"/>
            <a:ext cx="2057400" cy="1371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Nghĩa vụ</a:t>
            </a:r>
          </a:p>
        </p:txBody>
      </p:sp>
      <p:sp>
        <p:nvSpPr>
          <p:cNvPr id="15" name="Dấu bằng 14">
            <a:extLst>
              <a:ext uri="{FF2B5EF4-FFF2-40B4-BE49-F238E27FC236}">
                <a16:creationId xmlns:a16="http://schemas.microsoft.com/office/drawing/2014/main" id="{1FE9C8AE-84D4-3697-93C5-06BE31AA0334}"/>
              </a:ext>
            </a:extLst>
          </p:cNvPr>
          <p:cNvSpPr/>
          <p:nvPr/>
        </p:nvSpPr>
        <p:spPr>
          <a:xfrm rot="5400000">
            <a:off x="7492368" y="4135295"/>
            <a:ext cx="1933575" cy="121729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cxnSp>
        <p:nvCxnSpPr>
          <p:cNvPr id="17" name="Đường nối Thẳng 16">
            <a:extLst>
              <a:ext uri="{FF2B5EF4-FFF2-40B4-BE49-F238E27FC236}">
                <a16:creationId xmlns:a16="http://schemas.microsoft.com/office/drawing/2014/main" id="{7B5FA6C6-7D70-6868-8E73-DFE5D04B14CC}"/>
              </a:ext>
            </a:extLst>
          </p:cNvPr>
          <p:cNvCxnSpPr>
            <a:stCxn id="5" idx="2"/>
            <a:endCxn id="10" idx="1"/>
          </p:cNvCxnSpPr>
          <p:nvPr/>
        </p:nvCxnSpPr>
        <p:spPr>
          <a:xfrm>
            <a:off x="2019300" y="4232153"/>
            <a:ext cx="2152650" cy="1825229"/>
          </a:xfrm>
          <a:prstGeom prst="line">
            <a:avLst/>
          </a:prstGeom>
        </p:spPr>
        <p:style>
          <a:lnRef idx="1">
            <a:schemeClr val="dk1"/>
          </a:lnRef>
          <a:fillRef idx="0">
            <a:schemeClr val="dk1"/>
          </a:fillRef>
          <a:effectRef idx="0">
            <a:schemeClr val="dk1"/>
          </a:effectRef>
          <a:fontRef idx="minor">
            <a:schemeClr val="tx1"/>
          </a:fontRef>
        </p:style>
      </p:cxnSp>
      <p:cxnSp>
        <p:nvCxnSpPr>
          <p:cNvPr id="19" name="Đường nối Thẳng 18">
            <a:extLst>
              <a:ext uri="{FF2B5EF4-FFF2-40B4-BE49-F238E27FC236}">
                <a16:creationId xmlns:a16="http://schemas.microsoft.com/office/drawing/2014/main" id="{7CAE4AD7-577A-BBB9-260D-B16812C21EF2}"/>
              </a:ext>
            </a:extLst>
          </p:cNvPr>
          <p:cNvCxnSpPr>
            <a:endCxn id="13" idx="1"/>
          </p:cNvCxnSpPr>
          <p:nvPr/>
        </p:nvCxnSpPr>
        <p:spPr>
          <a:xfrm flipV="1">
            <a:off x="5211130" y="3005137"/>
            <a:ext cx="2122982" cy="2309813"/>
          </a:xfrm>
          <a:prstGeom prst="line">
            <a:avLst/>
          </a:prstGeom>
        </p:spPr>
        <p:style>
          <a:lnRef idx="1">
            <a:schemeClr val="dk1"/>
          </a:lnRef>
          <a:fillRef idx="0">
            <a:schemeClr val="dk1"/>
          </a:fillRef>
          <a:effectRef idx="0">
            <a:schemeClr val="dk1"/>
          </a:effectRef>
          <a:fontRef idx="minor">
            <a:schemeClr val="tx1"/>
          </a:fontRef>
        </p:style>
      </p:cxnSp>
      <p:cxnSp>
        <p:nvCxnSpPr>
          <p:cNvPr id="21" name="Đường nối Thẳng 20">
            <a:extLst>
              <a:ext uri="{FF2B5EF4-FFF2-40B4-BE49-F238E27FC236}">
                <a16:creationId xmlns:a16="http://schemas.microsoft.com/office/drawing/2014/main" id="{42153FA3-5D87-FF71-B046-708C3860F11A}"/>
              </a:ext>
            </a:extLst>
          </p:cNvPr>
          <p:cNvCxnSpPr>
            <a:stCxn id="10" idx="3"/>
          </p:cNvCxnSpPr>
          <p:nvPr/>
        </p:nvCxnSpPr>
        <p:spPr>
          <a:xfrm>
            <a:off x="6248400" y="6057382"/>
            <a:ext cx="1085712" cy="425363"/>
          </a:xfrm>
          <a:prstGeom prst="line">
            <a:avLst/>
          </a:prstGeom>
        </p:spPr>
        <p:style>
          <a:lnRef idx="1">
            <a:schemeClr val="dk1"/>
          </a:lnRef>
          <a:fillRef idx="0">
            <a:schemeClr val="dk1"/>
          </a:fillRef>
          <a:effectRef idx="0">
            <a:schemeClr val="dk1"/>
          </a:effectRef>
          <a:fontRef idx="minor">
            <a:schemeClr val="tx1"/>
          </a:fontRef>
        </p:style>
      </p:cxnSp>
      <p:cxnSp>
        <p:nvCxnSpPr>
          <p:cNvPr id="23" name="Đường nối Thẳng 22">
            <a:extLst>
              <a:ext uri="{FF2B5EF4-FFF2-40B4-BE49-F238E27FC236}">
                <a16:creationId xmlns:a16="http://schemas.microsoft.com/office/drawing/2014/main" id="{3D6CD4C0-0775-A5BB-3C78-35AD64925513}"/>
              </a:ext>
            </a:extLst>
          </p:cNvPr>
          <p:cNvCxnSpPr/>
          <p:nvPr/>
        </p:nvCxnSpPr>
        <p:spPr>
          <a:xfrm>
            <a:off x="12681425" y="3005137"/>
            <a:ext cx="120175" cy="310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AF05711E-D7C5-D829-FD9B-C9B069D4074F}"/>
              </a:ext>
            </a:extLst>
          </p:cNvPr>
          <p:cNvCxnSpPr>
            <a:stCxn id="9" idx="1"/>
          </p:cNvCxnSpPr>
          <p:nvPr/>
        </p:nvCxnSpPr>
        <p:spPr>
          <a:xfrm flipH="1" flipV="1">
            <a:off x="9067801" y="3005137"/>
            <a:ext cx="2623038" cy="465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8E1AD938-B697-F0C7-76BA-857FFBBC61E1}"/>
              </a:ext>
            </a:extLst>
          </p:cNvPr>
          <p:cNvCxnSpPr>
            <a:stCxn id="9" idx="1"/>
            <a:endCxn id="13" idx="3"/>
          </p:cNvCxnSpPr>
          <p:nvPr/>
        </p:nvCxnSpPr>
        <p:spPr>
          <a:xfrm flipH="1" flipV="1">
            <a:off x="9391512" y="3005137"/>
            <a:ext cx="2299327" cy="465340"/>
          </a:xfrm>
          <a:prstGeom prst="line">
            <a:avLst/>
          </a:prstGeom>
        </p:spPr>
        <p:style>
          <a:lnRef idx="1">
            <a:schemeClr val="dk1"/>
          </a:lnRef>
          <a:fillRef idx="0">
            <a:schemeClr val="dk1"/>
          </a:fillRef>
          <a:effectRef idx="0">
            <a:schemeClr val="dk1"/>
          </a:effectRef>
          <a:fontRef idx="minor">
            <a:schemeClr val="tx1"/>
          </a:fontRef>
        </p:style>
      </p:cxnSp>
      <p:cxnSp>
        <p:nvCxnSpPr>
          <p:cNvPr id="29" name="Đường nối Thẳng 28">
            <a:extLst>
              <a:ext uri="{FF2B5EF4-FFF2-40B4-BE49-F238E27FC236}">
                <a16:creationId xmlns:a16="http://schemas.microsoft.com/office/drawing/2014/main" id="{2EC8A593-C1D0-3D65-DA92-8EBE8048C6C6}"/>
              </a:ext>
            </a:extLst>
          </p:cNvPr>
          <p:cNvCxnSpPr>
            <a:stCxn id="12" idx="1"/>
            <a:endCxn id="9" idx="2"/>
          </p:cNvCxnSpPr>
          <p:nvPr/>
        </p:nvCxnSpPr>
        <p:spPr>
          <a:xfrm flipH="1" flipV="1">
            <a:off x="12719539" y="4156277"/>
            <a:ext cx="993913" cy="2068906"/>
          </a:xfrm>
          <a:prstGeom prst="line">
            <a:avLst/>
          </a:prstGeom>
        </p:spPr>
        <p:style>
          <a:lnRef idx="1">
            <a:schemeClr val="dk1"/>
          </a:lnRef>
          <a:fillRef idx="0">
            <a:schemeClr val="dk1"/>
          </a:fillRef>
          <a:effectRef idx="0">
            <a:schemeClr val="dk1"/>
          </a:effectRef>
          <a:fontRef idx="minor">
            <a:schemeClr val="tx1"/>
          </a:fontRef>
        </p:style>
      </p:cxnSp>
      <p:cxnSp>
        <p:nvCxnSpPr>
          <p:cNvPr id="31" name="Đường nối Thẳng 30">
            <a:extLst>
              <a:ext uri="{FF2B5EF4-FFF2-40B4-BE49-F238E27FC236}">
                <a16:creationId xmlns:a16="http://schemas.microsoft.com/office/drawing/2014/main" id="{210E6510-830D-DD0D-7EEE-00E382D16C8A}"/>
              </a:ext>
            </a:extLst>
          </p:cNvPr>
          <p:cNvCxnSpPr/>
          <p:nvPr/>
        </p:nvCxnSpPr>
        <p:spPr>
          <a:xfrm flipH="1">
            <a:off x="9334426" y="3467106"/>
            <a:ext cx="2337363" cy="309522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049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up)">
                                      <p:cBhvr>
                                        <p:cTn id="70" dur="500"/>
                                        <p:tgtEl>
                                          <p:spTgt spid="21"/>
                                        </p:tgtEl>
                                      </p:cBhvr>
                                    </p:animEffect>
                                  </p:childTnLst>
                                </p:cTn>
                              </p:par>
                              <p:par>
                                <p:cTn id="71" presetID="22" presetClass="entr" presetSubtype="1"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5" grpId="0" animBg="1"/>
      <p:bldP spid="9" grpId="0" animBg="1"/>
      <p:bldP spid="10"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vi-VN"/>
          </a:p>
        </p:txBody>
      </p:sp>
      <p:sp>
        <p:nvSpPr>
          <p:cNvPr id="11" name="TextBox 10">
            <a:extLst>
              <a:ext uri="{FF2B5EF4-FFF2-40B4-BE49-F238E27FC236}">
                <a16:creationId xmlns:a16="http://schemas.microsoft.com/office/drawing/2014/main" id="{4FB5B4D4-B8CA-7C32-B3C2-119AFFE7C3FF}"/>
              </a:ext>
            </a:extLst>
          </p:cNvPr>
          <p:cNvSpPr txBox="1"/>
          <p:nvPr/>
        </p:nvSpPr>
        <p:spPr>
          <a:xfrm>
            <a:off x="519925" y="48244"/>
            <a:ext cx="15961352" cy="1231106"/>
          </a:xfrm>
          <a:prstGeom prst="rect">
            <a:avLst/>
          </a:prstGeom>
        </p:spPr>
        <p:txBody>
          <a:bodyPr wrap="square" lIns="0" tIns="0" rIns="0" bIns="0" rtlCol="0" anchor="t">
            <a:spAutoFit/>
          </a:bodyPr>
          <a:lstStyle/>
          <a:p>
            <a:pPr algn="ctr"/>
            <a:r>
              <a:rPr lang="vi-VN" sz="8000" dirty="0">
                <a:solidFill>
                  <a:srgbClr val="3D312B"/>
                </a:solidFill>
                <a:latin typeface="Ibarra Real Nova Bold"/>
              </a:rPr>
              <a:t>Chiếm hữu nô lệ</a:t>
            </a:r>
            <a:endParaRPr lang="en-US" sz="8000" dirty="0">
              <a:solidFill>
                <a:srgbClr val="3D312B"/>
              </a:solidFill>
              <a:latin typeface="Ibarra Real Nova Bold"/>
            </a:endParaRPr>
          </a:p>
        </p:txBody>
      </p:sp>
      <p:grpSp>
        <p:nvGrpSpPr>
          <p:cNvPr id="12" name="Group 3">
            <a:extLst>
              <a:ext uri="{FF2B5EF4-FFF2-40B4-BE49-F238E27FC236}">
                <a16:creationId xmlns:a16="http://schemas.microsoft.com/office/drawing/2014/main" id="{44944580-BB12-4AF2-F139-CFEED501D44D}"/>
              </a:ext>
            </a:extLst>
          </p:cNvPr>
          <p:cNvGrpSpPr>
            <a:grpSpLocks noChangeAspect="1"/>
          </p:cNvGrpSpPr>
          <p:nvPr/>
        </p:nvGrpSpPr>
        <p:grpSpPr>
          <a:xfrm rot="262255">
            <a:off x="1614981" y="1064475"/>
            <a:ext cx="13208140" cy="7208565"/>
            <a:chOff x="0" y="0"/>
            <a:chExt cx="3429000" cy="2374900"/>
          </a:xfrm>
        </p:grpSpPr>
        <p:sp>
          <p:nvSpPr>
            <p:cNvPr id="13" name="Freeform 4">
              <a:extLst>
                <a:ext uri="{FF2B5EF4-FFF2-40B4-BE49-F238E27FC236}">
                  <a16:creationId xmlns:a16="http://schemas.microsoft.com/office/drawing/2014/main" id="{5F831D7B-B536-3AC9-4E76-BA2D9C9AEED4}"/>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l="-8842" r="-8842"/>
              </a:stretch>
            </a:blipFill>
          </p:spPr>
          <p:txBody>
            <a:bodyPr/>
            <a:lstStyle/>
            <a:p>
              <a:endParaRPr lang="vi-VN"/>
            </a:p>
          </p:txBody>
        </p:sp>
        <p:sp>
          <p:nvSpPr>
            <p:cNvPr id="14" name="Freeform 5">
              <a:extLst>
                <a:ext uri="{FF2B5EF4-FFF2-40B4-BE49-F238E27FC236}">
                  <a16:creationId xmlns:a16="http://schemas.microsoft.com/office/drawing/2014/main" id="{FF78D032-E73A-AA1E-96CA-6AB69926DF48}"/>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vi-VN"/>
            </a:p>
          </p:txBody>
        </p:sp>
      </p:grpSp>
      <p:sp>
        <p:nvSpPr>
          <p:cNvPr id="7" name="Freeform 7"/>
          <p:cNvSpPr/>
          <p:nvPr/>
        </p:nvSpPr>
        <p:spPr>
          <a:xfrm rot="2325680">
            <a:off x="12929692" y="1399066"/>
            <a:ext cx="2761700" cy="1173722"/>
          </a:xfrm>
          <a:custGeom>
            <a:avLst/>
            <a:gdLst/>
            <a:ahLst/>
            <a:cxnLst/>
            <a:rect l="l" t="t" r="r" b="b"/>
            <a:pathLst>
              <a:path w="2761700" h="1173722">
                <a:moveTo>
                  <a:pt x="0" y="0"/>
                </a:moveTo>
                <a:lnTo>
                  <a:pt x="2761699" y="0"/>
                </a:lnTo>
                <a:lnTo>
                  <a:pt x="2761699" y="1173723"/>
                </a:lnTo>
                <a:lnTo>
                  <a:pt x="0" y="1173723"/>
                </a:lnTo>
                <a:lnTo>
                  <a:pt x="0" y="0"/>
                </a:lnTo>
                <a:close/>
              </a:path>
            </a:pathLst>
          </a:custGeom>
          <a:blipFill>
            <a:blip r:embed="rId5"/>
            <a:stretch>
              <a:fillRect/>
            </a:stretch>
          </a:blipFill>
        </p:spPr>
        <p:txBody>
          <a:bodyPr/>
          <a:lstStyle/>
          <a:p>
            <a:endParaRPr lang="vi-VN"/>
          </a:p>
        </p:txBody>
      </p:sp>
      <p:sp>
        <p:nvSpPr>
          <p:cNvPr id="15" name="TextBox 10">
            <a:extLst>
              <a:ext uri="{FF2B5EF4-FFF2-40B4-BE49-F238E27FC236}">
                <a16:creationId xmlns:a16="http://schemas.microsoft.com/office/drawing/2014/main" id="{8285CEC4-D458-8C24-B687-971AB9D27215}"/>
              </a:ext>
            </a:extLst>
          </p:cNvPr>
          <p:cNvSpPr txBox="1"/>
          <p:nvPr/>
        </p:nvSpPr>
        <p:spPr>
          <a:xfrm>
            <a:off x="0" y="8536598"/>
            <a:ext cx="15961352" cy="1231106"/>
          </a:xfrm>
          <a:prstGeom prst="rect">
            <a:avLst/>
          </a:prstGeom>
        </p:spPr>
        <p:txBody>
          <a:bodyPr wrap="square" lIns="0" tIns="0" rIns="0" bIns="0" rtlCol="0" anchor="t">
            <a:spAutoFit/>
          </a:bodyPr>
          <a:lstStyle/>
          <a:p>
            <a:pPr algn="ctr"/>
            <a:r>
              <a:rPr lang="vi-VN" sz="8000">
                <a:solidFill>
                  <a:srgbClr val="3D312B"/>
                </a:solidFill>
                <a:latin typeface="Ibarra Real Nova Bold"/>
              </a:rPr>
              <a:t>Giai cấp chủ nô&gt;&lt; Giai cấp nô lệ</a:t>
            </a:r>
            <a:endParaRPr lang="en-US" sz="8000" dirty="0">
              <a:solidFill>
                <a:srgbClr val="3D312B"/>
              </a:solidFill>
              <a:latin typeface="Ibarra Real Nova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05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vi-VN"/>
          </a:p>
        </p:txBody>
      </p:sp>
      <p:sp>
        <p:nvSpPr>
          <p:cNvPr id="11" name="TextBox 10">
            <a:extLst>
              <a:ext uri="{FF2B5EF4-FFF2-40B4-BE49-F238E27FC236}">
                <a16:creationId xmlns:a16="http://schemas.microsoft.com/office/drawing/2014/main" id="{4FB5B4D4-B8CA-7C32-B3C2-119AFFE7C3FF}"/>
              </a:ext>
            </a:extLst>
          </p:cNvPr>
          <p:cNvSpPr txBox="1"/>
          <p:nvPr/>
        </p:nvSpPr>
        <p:spPr>
          <a:xfrm>
            <a:off x="519925" y="48244"/>
            <a:ext cx="15961352" cy="1231106"/>
          </a:xfrm>
          <a:prstGeom prst="rect">
            <a:avLst/>
          </a:prstGeom>
        </p:spPr>
        <p:txBody>
          <a:bodyPr wrap="square" lIns="0" tIns="0" rIns="0" bIns="0" rtlCol="0" anchor="t">
            <a:spAutoFit/>
          </a:bodyPr>
          <a:lstStyle/>
          <a:p>
            <a:pPr algn="ctr"/>
            <a:r>
              <a:rPr lang="vi-VN" sz="8000" dirty="0">
                <a:solidFill>
                  <a:srgbClr val="3D312B"/>
                </a:solidFill>
                <a:latin typeface="Ibarra Real Nova Bold"/>
              </a:rPr>
              <a:t>Xã hội phong kiến</a:t>
            </a:r>
            <a:endParaRPr lang="en-US" sz="8000" dirty="0">
              <a:solidFill>
                <a:srgbClr val="3D312B"/>
              </a:solidFill>
              <a:latin typeface="Ibarra Real Nova Bold"/>
            </a:endParaRPr>
          </a:p>
        </p:txBody>
      </p:sp>
      <p:sp>
        <p:nvSpPr>
          <p:cNvPr id="15" name="TextBox 10">
            <a:extLst>
              <a:ext uri="{FF2B5EF4-FFF2-40B4-BE49-F238E27FC236}">
                <a16:creationId xmlns:a16="http://schemas.microsoft.com/office/drawing/2014/main" id="{8285CEC4-D458-8C24-B687-971AB9D27215}"/>
              </a:ext>
            </a:extLst>
          </p:cNvPr>
          <p:cNvSpPr txBox="1"/>
          <p:nvPr/>
        </p:nvSpPr>
        <p:spPr>
          <a:xfrm>
            <a:off x="0" y="8536598"/>
            <a:ext cx="17526000" cy="1231106"/>
          </a:xfrm>
          <a:prstGeom prst="rect">
            <a:avLst/>
          </a:prstGeom>
        </p:spPr>
        <p:txBody>
          <a:bodyPr wrap="square" lIns="0" tIns="0" rIns="0" bIns="0" rtlCol="0" anchor="t">
            <a:spAutoFit/>
          </a:bodyPr>
          <a:lstStyle/>
          <a:p>
            <a:pPr algn="ctr"/>
            <a:r>
              <a:rPr lang="vi-VN" sz="8000" dirty="0">
                <a:solidFill>
                  <a:srgbClr val="3D312B"/>
                </a:solidFill>
                <a:latin typeface="Ibarra Real Nova Bold"/>
              </a:rPr>
              <a:t>Giai cấp địa chủ&gt;&lt; Giai </a:t>
            </a:r>
            <a:r>
              <a:rPr lang="vi-VN" sz="8000">
                <a:solidFill>
                  <a:srgbClr val="3D312B"/>
                </a:solidFill>
                <a:latin typeface="Ibarra Real Nova Bold"/>
              </a:rPr>
              <a:t>cấp nông dân</a:t>
            </a:r>
            <a:endParaRPr lang="en-US" sz="8000" dirty="0">
              <a:solidFill>
                <a:srgbClr val="3D312B"/>
              </a:solidFill>
              <a:latin typeface="Ibarra Real Nova Bold"/>
            </a:endParaRPr>
          </a:p>
        </p:txBody>
      </p:sp>
      <p:sp>
        <p:nvSpPr>
          <p:cNvPr id="4" name="AutoShape 4" descr="Phong kiến là gì? Đặc trưng của pháp luật Phong kiến [2023]">
            <a:extLst>
              <a:ext uri="{FF2B5EF4-FFF2-40B4-BE49-F238E27FC236}">
                <a16:creationId xmlns:a16="http://schemas.microsoft.com/office/drawing/2014/main" id="{880B7798-4AA4-F00E-C54D-2B223DD8958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Hình ảnh 4">
            <a:extLst>
              <a:ext uri="{FF2B5EF4-FFF2-40B4-BE49-F238E27FC236}">
                <a16:creationId xmlns:a16="http://schemas.microsoft.com/office/drawing/2014/main" id="{99BCCAD3-9F5E-4B72-BFC9-D40448389DB8}"/>
              </a:ext>
            </a:extLst>
          </p:cNvPr>
          <p:cNvPicPr>
            <a:picLocks noChangeAspect="1"/>
          </p:cNvPicPr>
          <p:nvPr/>
        </p:nvPicPr>
        <p:blipFill>
          <a:blip r:embed="rId3"/>
          <a:stretch>
            <a:fillRect/>
          </a:stretch>
        </p:blipFill>
        <p:spPr>
          <a:xfrm>
            <a:off x="3505200" y="1714500"/>
            <a:ext cx="10439400" cy="6019799"/>
          </a:xfrm>
          <a:prstGeom prst="rect">
            <a:avLst/>
          </a:prstGeom>
        </p:spPr>
      </p:pic>
      <p:sp>
        <p:nvSpPr>
          <p:cNvPr id="7" name="Freeform 7"/>
          <p:cNvSpPr/>
          <p:nvPr/>
        </p:nvSpPr>
        <p:spPr>
          <a:xfrm rot="2325680">
            <a:off x="12407703" y="1676852"/>
            <a:ext cx="2761700" cy="1173722"/>
          </a:xfrm>
          <a:custGeom>
            <a:avLst/>
            <a:gdLst/>
            <a:ahLst/>
            <a:cxnLst/>
            <a:rect l="l" t="t" r="r" b="b"/>
            <a:pathLst>
              <a:path w="2761700" h="1173722">
                <a:moveTo>
                  <a:pt x="0" y="0"/>
                </a:moveTo>
                <a:lnTo>
                  <a:pt x="2761699" y="0"/>
                </a:lnTo>
                <a:lnTo>
                  <a:pt x="2761699" y="1173723"/>
                </a:lnTo>
                <a:lnTo>
                  <a:pt x="0" y="1173723"/>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32555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7840" y="1714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501652" y="171450"/>
            <a:ext cx="18268950" cy="9944100"/>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605433">
            <a:off x="14620782" y="5971688"/>
            <a:ext cx="3835946" cy="5447919"/>
          </a:xfrm>
          <a:custGeom>
            <a:avLst/>
            <a:gdLst/>
            <a:ahLst/>
            <a:cxnLst/>
            <a:rect l="l" t="t" r="r" b="b"/>
            <a:pathLst>
              <a:path w="3835946" h="5447919">
                <a:moveTo>
                  <a:pt x="0" y="0"/>
                </a:moveTo>
                <a:lnTo>
                  <a:pt x="3835946" y="0"/>
                </a:lnTo>
                <a:lnTo>
                  <a:pt x="3835946" y="5447919"/>
                </a:lnTo>
                <a:lnTo>
                  <a:pt x="0" y="5447919"/>
                </a:lnTo>
                <a:lnTo>
                  <a:pt x="0" y="0"/>
                </a:lnTo>
                <a:close/>
              </a:path>
            </a:pathLst>
          </a:custGeom>
          <a:blipFill>
            <a:blip r:embed="rId5"/>
            <a:stretch>
              <a:fillRect l="-829" r="-8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520702" y="1419459"/>
            <a:ext cx="13633447" cy="480260"/>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D312B"/>
                </a:solidFill>
                <a:effectLst/>
                <a:uLnTx/>
                <a:uFillTx/>
                <a:latin typeface="Ibarra Real Nova"/>
                <a:ea typeface="+mn-ea"/>
                <a:cs typeface="+mn-cs"/>
              </a:rPr>
              <a:t>a) </a:t>
            </a:r>
            <a:r>
              <a:rPr kumimoji="0" lang="vi-VN" sz="6000" b="0" i="0" u="none" strike="noStrike" kern="1200" cap="none" spc="0" normalizeH="0" baseline="0" noProof="0" dirty="0">
                <a:ln>
                  <a:noFill/>
                </a:ln>
                <a:solidFill>
                  <a:srgbClr val="3D312B"/>
                </a:solidFill>
                <a:effectLst/>
                <a:uLnTx/>
                <a:uFillTx/>
                <a:latin typeface="Ibarra Real Nova"/>
                <a:ea typeface="+mn-ea"/>
                <a:cs typeface="+mn-cs"/>
              </a:rPr>
              <a:t>Khái niệm bình đẳng trong lao động</a:t>
            </a:r>
            <a:endParaRPr kumimoji="0" lang="en-US" sz="6000" b="0" i="0" u="none" strike="noStrike" kern="1200" cap="none" spc="0" normalizeH="0" baseline="0" noProof="0" dirty="0">
              <a:ln>
                <a:noFill/>
              </a:ln>
              <a:solidFill>
                <a:srgbClr val="3D312B"/>
              </a:solidFill>
              <a:effectLst/>
              <a:uLnTx/>
              <a:uFillTx/>
              <a:latin typeface="Ibarra Real Nova"/>
              <a:ea typeface="+mn-ea"/>
              <a:cs typeface="+mn-cs"/>
            </a:endParaRPr>
          </a:p>
        </p:txBody>
      </p:sp>
      <p:sp>
        <p:nvSpPr>
          <p:cNvPr id="12" name="Freeform 12"/>
          <p:cNvSpPr/>
          <p:nvPr/>
        </p:nvSpPr>
        <p:spPr>
          <a:xfrm rot="-2062868">
            <a:off x="-2066249" y="3496189"/>
            <a:ext cx="5232696" cy="6985106"/>
          </a:xfrm>
          <a:custGeom>
            <a:avLst/>
            <a:gdLst/>
            <a:ahLst/>
            <a:cxnLst/>
            <a:rect l="l" t="t" r="r" b="b"/>
            <a:pathLst>
              <a:path w="5232696" h="6985106">
                <a:moveTo>
                  <a:pt x="0" y="0"/>
                </a:moveTo>
                <a:lnTo>
                  <a:pt x="5232696" y="0"/>
                </a:lnTo>
                <a:lnTo>
                  <a:pt x="5232696" y="6985106"/>
                </a:lnTo>
                <a:lnTo>
                  <a:pt x="0" y="698510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A611CA47-091D-19BB-1B36-95CCE585407C}"/>
              </a:ext>
            </a:extLst>
          </p:cNvPr>
          <p:cNvSpPr/>
          <p:nvPr/>
        </p:nvSpPr>
        <p:spPr>
          <a:xfrm>
            <a:off x="2764409" y="4533900"/>
            <a:ext cx="2340992" cy="327660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4">
            <a:extLst>
              <a:ext uri="{FF2B5EF4-FFF2-40B4-BE49-F238E27FC236}">
                <a16:creationId xmlns:a16="http://schemas.microsoft.com/office/drawing/2014/main" id="{6E73A098-7D7F-628B-BEF8-8607E917D6A8}"/>
              </a:ext>
            </a:extLst>
          </p:cNvPr>
          <p:cNvSpPr/>
          <p:nvPr/>
        </p:nvSpPr>
        <p:spPr>
          <a:xfrm>
            <a:off x="4419600" y="2095500"/>
            <a:ext cx="11963400" cy="4191000"/>
          </a:xfrm>
          <a:custGeom>
            <a:avLst/>
            <a:gdLst/>
            <a:ahLst/>
            <a:cxnLst/>
            <a:rect l="l" t="t" r="r" b="b"/>
            <a:pathLst>
              <a:path w="4420195" h="4114800">
                <a:moveTo>
                  <a:pt x="0" y="0"/>
                </a:moveTo>
                <a:lnTo>
                  <a:pt x="4420196" y="0"/>
                </a:lnTo>
                <a:lnTo>
                  <a:pt x="442019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TextBox 10">
            <a:extLst>
              <a:ext uri="{FF2B5EF4-FFF2-40B4-BE49-F238E27FC236}">
                <a16:creationId xmlns:a16="http://schemas.microsoft.com/office/drawing/2014/main" id="{B58C4D63-0093-8130-BBBB-7195869BF00D}"/>
              </a:ext>
            </a:extLst>
          </p:cNvPr>
          <p:cNvSpPr txBox="1"/>
          <p:nvPr/>
        </p:nvSpPr>
        <p:spPr>
          <a:xfrm>
            <a:off x="5424925" y="2714624"/>
            <a:ext cx="9790945" cy="2462213"/>
          </a:xfrm>
          <a:prstGeom prst="rect">
            <a:avLst/>
          </a:prstGeom>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3D312B"/>
                </a:solidFill>
                <a:effectLst/>
                <a:uLnTx/>
                <a:uFillTx/>
                <a:latin typeface="Ibarra Real Nova Bold"/>
                <a:ea typeface="+mn-ea"/>
                <a:cs typeface="+mn-cs"/>
              </a:rPr>
              <a:t>Trong </a:t>
            </a:r>
            <a:r>
              <a:rPr kumimoji="0" lang="vi-VN" sz="4000" b="0" i="0" u="none" strike="noStrike" kern="1200" cap="none" spc="0" normalizeH="0" baseline="0" noProof="0" dirty="0">
                <a:ln>
                  <a:noFill/>
                </a:ln>
                <a:solidFill>
                  <a:srgbClr val="3D312B"/>
                </a:solidFill>
                <a:effectLst/>
                <a:uLnTx/>
                <a:uFillTx/>
                <a:latin typeface="Ibarra Real Nova Bold"/>
                <a:ea typeface="+mn-ea"/>
                <a:cs typeface="+mn-cs"/>
              </a:rPr>
              <a:t>quá trình lao động mà luôn có sự áp bức bóc lột giữa người này đối với người khác, điều này có được coi là nình đẳng trong lao động hay không</a:t>
            </a:r>
            <a:endParaRPr kumimoji="0" lang="en-US" sz="4000" b="0" i="0" u="none" strike="noStrike" kern="1200" cap="none" spc="0" normalizeH="0" baseline="0" noProof="0" dirty="0">
              <a:ln>
                <a:noFill/>
              </a:ln>
              <a:solidFill>
                <a:srgbClr val="3D312B"/>
              </a:solidFill>
              <a:effectLst/>
              <a:uLnTx/>
              <a:uFillTx/>
              <a:latin typeface="Ibarra Real Nova Bold"/>
              <a:ea typeface="+mn-ea"/>
              <a:cs typeface="+mn-cs"/>
            </a:endParaRPr>
          </a:p>
        </p:txBody>
      </p:sp>
    </p:spTree>
    <p:extLst>
      <p:ext uri="{BB962C8B-B14F-4D97-AF65-F5344CB8AC3E}">
        <p14:creationId xmlns:p14="http://schemas.microsoft.com/office/powerpoint/2010/main" val="34575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a:lstStyle/>
          <a:p>
            <a:endParaRPr lang="vi-VN"/>
          </a:p>
        </p:txBody>
      </p:sp>
      <p:sp>
        <p:nvSpPr>
          <p:cNvPr id="3" name="Freeform 3"/>
          <p:cNvSpPr/>
          <p:nvPr/>
        </p:nvSpPr>
        <p:spPr>
          <a:xfrm>
            <a:off x="1234979" y="3326268"/>
            <a:ext cx="7702742" cy="2859643"/>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5148384" y="6838668"/>
            <a:ext cx="7702742" cy="2859643"/>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6"/>
          <p:cNvSpPr/>
          <p:nvPr/>
        </p:nvSpPr>
        <p:spPr>
          <a:xfrm>
            <a:off x="9611860" y="3173949"/>
            <a:ext cx="7702742" cy="2859643"/>
          </a:xfrm>
          <a:custGeom>
            <a:avLst/>
            <a:gdLst/>
            <a:ahLst/>
            <a:cxnLst/>
            <a:rect l="l" t="t" r="r" b="b"/>
            <a:pathLst>
              <a:path w="7702742" h="2859643">
                <a:moveTo>
                  <a:pt x="0" y="0"/>
                </a:moveTo>
                <a:lnTo>
                  <a:pt x="7702742" y="0"/>
                </a:lnTo>
                <a:lnTo>
                  <a:pt x="7702742" y="2859643"/>
                </a:lnTo>
                <a:lnTo>
                  <a:pt x="0" y="28596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1" name="TextBox 11"/>
          <p:cNvSpPr txBox="1"/>
          <p:nvPr/>
        </p:nvSpPr>
        <p:spPr>
          <a:xfrm>
            <a:off x="1765853" y="3680737"/>
            <a:ext cx="6561146" cy="1720343"/>
          </a:xfrm>
          <a:prstGeom prst="rect">
            <a:avLst/>
          </a:prstGeom>
        </p:spPr>
        <p:txBody>
          <a:bodyPr lIns="0" tIns="0" rIns="0" bIns="0" rtlCol="0" anchor="t">
            <a:spAutoFit/>
          </a:bodyPr>
          <a:lstStyle/>
          <a:p>
            <a:pPr marL="0" lvl="0" indent="0">
              <a:lnSpc>
                <a:spcPts val="4620"/>
              </a:lnSpc>
              <a:spcBef>
                <a:spcPct val="0"/>
              </a:spcBef>
            </a:pPr>
            <a:r>
              <a:rPr lang="vi-VN" sz="3300" dirty="0">
                <a:solidFill>
                  <a:srgbClr val="3D312B"/>
                </a:solidFill>
                <a:latin typeface="Glass Antiqua"/>
              </a:rPr>
              <a:t>Bình đẳng giữa mọi công dân trong thực hiện quyền lao động thông qua </a:t>
            </a:r>
            <a:r>
              <a:rPr lang="vi-VN" sz="3300" dirty="0" err="1">
                <a:solidFill>
                  <a:srgbClr val="3D312B"/>
                </a:solidFill>
                <a:latin typeface="Glass Antiqua"/>
              </a:rPr>
              <a:t>tìmviệc</a:t>
            </a:r>
            <a:r>
              <a:rPr lang="vi-VN" sz="3300" dirty="0">
                <a:solidFill>
                  <a:srgbClr val="3D312B"/>
                </a:solidFill>
                <a:latin typeface="Glass Antiqua"/>
              </a:rPr>
              <a:t> làm</a:t>
            </a:r>
            <a:endParaRPr lang="en-US" sz="3300" dirty="0">
              <a:solidFill>
                <a:srgbClr val="3D312B"/>
              </a:solidFill>
              <a:latin typeface="Glass Antiqua"/>
            </a:endParaRPr>
          </a:p>
        </p:txBody>
      </p:sp>
      <p:sp>
        <p:nvSpPr>
          <p:cNvPr id="15" name="Freeform 15"/>
          <p:cNvSpPr/>
          <p:nvPr/>
        </p:nvSpPr>
        <p:spPr>
          <a:xfrm>
            <a:off x="14722896" y="23822"/>
            <a:ext cx="4748363" cy="10489757"/>
          </a:xfrm>
          <a:custGeom>
            <a:avLst/>
            <a:gdLst/>
            <a:ahLst/>
            <a:cxnLst/>
            <a:rect l="l" t="t" r="r" b="b"/>
            <a:pathLst>
              <a:path w="4748363" h="10489757">
                <a:moveTo>
                  <a:pt x="0" y="0"/>
                </a:moveTo>
                <a:lnTo>
                  <a:pt x="4748364" y="0"/>
                </a:lnTo>
                <a:lnTo>
                  <a:pt x="4748364" y="10489757"/>
                </a:lnTo>
                <a:lnTo>
                  <a:pt x="0" y="10489757"/>
                </a:lnTo>
                <a:lnTo>
                  <a:pt x="0" y="0"/>
                </a:lnTo>
                <a:close/>
              </a:path>
            </a:pathLst>
          </a:custGeom>
          <a:blipFill>
            <a:blip r:embed="rId5"/>
            <a:stretch>
              <a:fillRect/>
            </a:stretch>
          </a:blipFill>
        </p:spPr>
        <p:txBody>
          <a:bodyPr/>
          <a:lstStyle/>
          <a:p>
            <a:endParaRPr lang="vi-VN"/>
          </a:p>
        </p:txBody>
      </p:sp>
      <p:sp>
        <p:nvSpPr>
          <p:cNvPr id="16" name="Freeform 16"/>
          <p:cNvSpPr/>
          <p:nvPr/>
        </p:nvSpPr>
        <p:spPr>
          <a:xfrm rot="1018091" flipH="1">
            <a:off x="-1233235" y="7311449"/>
            <a:ext cx="3882544" cy="5182793"/>
          </a:xfrm>
          <a:custGeom>
            <a:avLst/>
            <a:gdLst/>
            <a:ahLst/>
            <a:cxnLst/>
            <a:rect l="l" t="t" r="r" b="b"/>
            <a:pathLst>
              <a:path w="3882544" h="5182793">
                <a:moveTo>
                  <a:pt x="3882544" y="0"/>
                </a:moveTo>
                <a:lnTo>
                  <a:pt x="0" y="0"/>
                </a:lnTo>
                <a:lnTo>
                  <a:pt x="0" y="5182794"/>
                </a:lnTo>
                <a:lnTo>
                  <a:pt x="3882544" y="5182794"/>
                </a:lnTo>
                <a:lnTo>
                  <a:pt x="3882544" y="0"/>
                </a:lnTo>
                <a:close/>
              </a:path>
            </a:pathLst>
          </a:custGeom>
          <a:blipFill>
            <a:blip r:embed="rId6"/>
            <a:stretch>
              <a:fillRect/>
            </a:stretch>
          </a:blipFill>
        </p:spPr>
        <p:txBody>
          <a:bodyPr/>
          <a:lstStyle/>
          <a:p>
            <a:endParaRPr lang="vi-VN"/>
          </a:p>
        </p:txBody>
      </p:sp>
      <p:sp>
        <p:nvSpPr>
          <p:cNvPr id="17" name="Freeform 17"/>
          <p:cNvSpPr/>
          <p:nvPr/>
        </p:nvSpPr>
        <p:spPr>
          <a:xfrm rot="-1204554">
            <a:off x="856646" y="1045833"/>
            <a:ext cx="3753904" cy="2387962"/>
          </a:xfrm>
          <a:custGeom>
            <a:avLst/>
            <a:gdLst/>
            <a:ahLst/>
            <a:cxnLst/>
            <a:rect l="l" t="t" r="r" b="b"/>
            <a:pathLst>
              <a:path w="3753904" h="2387962">
                <a:moveTo>
                  <a:pt x="0" y="0"/>
                </a:moveTo>
                <a:lnTo>
                  <a:pt x="3753903" y="0"/>
                </a:lnTo>
                <a:lnTo>
                  <a:pt x="3753903" y="2387963"/>
                </a:lnTo>
                <a:lnTo>
                  <a:pt x="0" y="2387963"/>
                </a:lnTo>
                <a:lnTo>
                  <a:pt x="0" y="0"/>
                </a:lnTo>
                <a:close/>
              </a:path>
            </a:pathLst>
          </a:custGeom>
          <a:blipFill>
            <a:blip r:embed="rId7"/>
            <a:stretch>
              <a:fillRect t="-90169"/>
            </a:stretch>
          </a:blipFill>
        </p:spPr>
        <p:txBody>
          <a:bodyPr/>
          <a:lstStyle/>
          <a:p>
            <a:endParaRPr lang="vi-VN"/>
          </a:p>
        </p:txBody>
      </p:sp>
      <p:sp>
        <p:nvSpPr>
          <p:cNvPr id="18" name="TextBox 18"/>
          <p:cNvSpPr txBox="1"/>
          <p:nvPr/>
        </p:nvSpPr>
        <p:spPr>
          <a:xfrm>
            <a:off x="2903526" y="955859"/>
            <a:ext cx="11819370" cy="1955664"/>
          </a:xfrm>
          <a:prstGeom prst="rect">
            <a:avLst/>
          </a:prstGeom>
        </p:spPr>
        <p:txBody>
          <a:bodyPr lIns="0" tIns="0" rIns="0" bIns="0" rtlCol="0" anchor="t">
            <a:spAutoFit/>
          </a:bodyPr>
          <a:lstStyle/>
          <a:p>
            <a:pPr marL="0" lvl="0" indent="0" algn="ctr">
              <a:lnSpc>
                <a:spcPts val="18340"/>
              </a:lnSpc>
              <a:spcBef>
                <a:spcPct val="0"/>
              </a:spcBef>
            </a:pPr>
            <a:r>
              <a:rPr lang="vi-VN" sz="6000" dirty="0">
                <a:solidFill>
                  <a:srgbClr val="FFFFFF"/>
                </a:solidFill>
                <a:latin typeface="Glass Antiqua"/>
              </a:rPr>
              <a:t>Vậy bình đẳng </a:t>
            </a:r>
            <a:r>
              <a:rPr lang="vi-VN" sz="6000">
                <a:solidFill>
                  <a:srgbClr val="FFFFFF"/>
                </a:solidFill>
                <a:latin typeface="Glass Antiqua"/>
              </a:rPr>
              <a:t>trong lao động là gì</a:t>
            </a:r>
            <a:endParaRPr lang="en-US" sz="6000" dirty="0">
              <a:solidFill>
                <a:srgbClr val="FFFFFF"/>
              </a:solidFill>
              <a:latin typeface="Glass Antiqua"/>
            </a:endParaRPr>
          </a:p>
        </p:txBody>
      </p:sp>
      <p:sp>
        <p:nvSpPr>
          <p:cNvPr id="19" name="TextBox 11">
            <a:extLst>
              <a:ext uri="{FF2B5EF4-FFF2-40B4-BE49-F238E27FC236}">
                <a16:creationId xmlns:a16="http://schemas.microsoft.com/office/drawing/2014/main" id="{1EACC6AA-09C3-BF0F-6A0D-4715B7C979F7}"/>
              </a:ext>
            </a:extLst>
          </p:cNvPr>
          <p:cNvSpPr txBox="1"/>
          <p:nvPr/>
        </p:nvSpPr>
        <p:spPr>
          <a:xfrm>
            <a:off x="5710675" y="6994821"/>
            <a:ext cx="6561146" cy="1720343"/>
          </a:xfrm>
          <a:prstGeom prst="rect">
            <a:avLst/>
          </a:prstGeom>
        </p:spPr>
        <p:txBody>
          <a:bodyPr lIns="0" tIns="0" rIns="0" bIns="0" rtlCol="0" anchor="t">
            <a:spAutoFit/>
          </a:bodyPr>
          <a:lstStyle/>
          <a:p>
            <a:pPr marL="0" lvl="0" indent="0">
              <a:lnSpc>
                <a:spcPts val="4620"/>
              </a:lnSpc>
              <a:spcBef>
                <a:spcPct val="0"/>
              </a:spcBef>
            </a:pPr>
            <a:r>
              <a:rPr lang="vi-VN" sz="3300" dirty="0">
                <a:solidFill>
                  <a:srgbClr val="3D312B"/>
                </a:solidFill>
                <a:latin typeface="Glass Antiqua"/>
              </a:rPr>
              <a:t>Bình đẳng giữa lao động nam và lao động nữ trong từng cơ quan, doanh nghiệp và trong từng phạm vi cả nước</a:t>
            </a:r>
            <a:endParaRPr lang="en-US" sz="3300" dirty="0">
              <a:solidFill>
                <a:srgbClr val="3D312B"/>
              </a:solidFill>
              <a:latin typeface="Glass Antiqua"/>
            </a:endParaRPr>
          </a:p>
        </p:txBody>
      </p:sp>
      <p:sp>
        <p:nvSpPr>
          <p:cNvPr id="20" name="TextBox 11">
            <a:extLst>
              <a:ext uri="{FF2B5EF4-FFF2-40B4-BE49-F238E27FC236}">
                <a16:creationId xmlns:a16="http://schemas.microsoft.com/office/drawing/2014/main" id="{FA0A54D5-A3E7-2720-62B6-270E23CB96B5}"/>
              </a:ext>
            </a:extLst>
          </p:cNvPr>
          <p:cNvSpPr txBox="1"/>
          <p:nvPr/>
        </p:nvSpPr>
        <p:spPr>
          <a:xfrm>
            <a:off x="9961001" y="3548357"/>
            <a:ext cx="6561146" cy="1720343"/>
          </a:xfrm>
          <a:prstGeom prst="rect">
            <a:avLst/>
          </a:prstGeom>
        </p:spPr>
        <p:txBody>
          <a:bodyPr lIns="0" tIns="0" rIns="0" bIns="0" rtlCol="0" anchor="t">
            <a:spAutoFit/>
          </a:bodyPr>
          <a:lstStyle/>
          <a:p>
            <a:pPr marL="0" lvl="0" indent="0">
              <a:lnSpc>
                <a:spcPts val="4620"/>
              </a:lnSpc>
              <a:spcBef>
                <a:spcPct val="0"/>
              </a:spcBef>
            </a:pPr>
            <a:r>
              <a:rPr lang="vi-VN" sz="3300" dirty="0">
                <a:solidFill>
                  <a:srgbClr val="3D312B"/>
                </a:solidFill>
                <a:latin typeface="Glass Antiqua"/>
              </a:rPr>
              <a:t>Bình đẳng giữa người sử dụng lao động và người lao động thông qua hợp đồng lao động</a:t>
            </a:r>
            <a:endParaRPr lang="en-US" sz="3300" dirty="0">
              <a:solidFill>
                <a:srgbClr val="3D312B"/>
              </a:solidFill>
              <a:latin typeface="Glass Antiqu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37" b="-73939"/>
            </a:stretch>
          </a:blipFill>
        </p:spPr>
        <p:txBody>
          <a:bodyPr/>
          <a:lstStyle/>
          <a:p>
            <a:endParaRPr lang="vi-VN"/>
          </a:p>
        </p:txBody>
      </p:sp>
      <p:sp>
        <p:nvSpPr>
          <p:cNvPr id="32" name="TextBox 11">
            <a:extLst>
              <a:ext uri="{FF2B5EF4-FFF2-40B4-BE49-F238E27FC236}">
                <a16:creationId xmlns:a16="http://schemas.microsoft.com/office/drawing/2014/main" id="{4332A109-2324-C34B-E69A-594C005FFE19}"/>
              </a:ext>
            </a:extLst>
          </p:cNvPr>
          <p:cNvSpPr txBox="1"/>
          <p:nvPr/>
        </p:nvSpPr>
        <p:spPr>
          <a:xfrm>
            <a:off x="1828800" y="800100"/>
            <a:ext cx="15621000" cy="620234"/>
          </a:xfrm>
          <a:prstGeom prst="rect">
            <a:avLst/>
          </a:prstGeom>
        </p:spPr>
        <p:txBody>
          <a:bodyPr wrap="square" lIns="0" tIns="0" rIns="0" bIns="0" rtlCol="0" anchor="t">
            <a:spAutoFit/>
          </a:bodyPr>
          <a:lstStyle/>
          <a:p>
            <a:pPr marL="0" lvl="0" indent="0">
              <a:lnSpc>
                <a:spcPts val="4620"/>
              </a:lnSpc>
              <a:spcBef>
                <a:spcPct val="0"/>
              </a:spcBef>
            </a:pPr>
            <a:r>
              <a:rPr lang="vi-VN" sz="6000" dirty="0">
                <a:solidFill>
                  <a:srgbClr val="3D312B"/>
                </a:solidFill>
                <a:latin typeface="Glass Antiqua"/>
              </a:rPr>
              <a:t>b) Nội dung cơ bản của bình đẳng trong lao động</a:t>
            </a:r>
            <a:endParaRPr lang="en-US" sz="6000" dirty="0">
              <a:solidFill>
                <a:srgbClr val="3D312B"/>
              </a:solidFill>
              <a:latin typeface="Glass Antiqua"/>
            </a:endParaRPr>
          </a:p>
        </p:txBody>
      </p:sp>
      <p:sp>
        <p:nvSpPr>
          <p:cNvPr id="33" name="Tam giác Cân 32">
            <a:extLst>
              <a:ext uri="{FF2B5EF4-FFF2-40B4-BE49-F238E27FC236}">
                <a16:creationId xmlns:a16="http://schemas.microsoft.com/office/drawing/2014/main" id="{B114EC68-0B77-5990-5A46-5C2371C3F34D}"/>
              </a:ext>
            </a:extLst>
          </p:cNvPr>
          <p:cNvSpPr/>
          <p:nvPr/>
        </p:nvSpPr>
        <p:spPr>
          <a:xfrm>
            <a:off x="1295400" y="1444146"/>
            <a:ext cx="13487400" cy="8329613"/>
          </a:xfrm>
          <a:prstGeom prst="triangl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vi-VN"/>
          </a:p>
        </p:txBody>
      </p:sp>
      <p:cxnSp>
        <p:nvCxnSpPr>
          <p:cNvPr id="35" name="Đường nối Thẳng 34">
            <a:extLst>
              <a:ext uri="{FF2B5EF4-FFF2-40B4-BE49-F238E27FC236}">
                <a16:creationId xmlns:a16="http://schemas.microsoft.com/office/drawing/2014/main" id="{7CCC083D-D6E0-5D0F-8F4B-00FCE4759FE9}"/>
              </a:ext>
            </a:extLst>
          </p:cNvPr>
          <p:cNvCxnSpPr>
            <a:cxnSpLocks/>
          </p:cNvCxnSpPr>
          <p:nvPr/>
        </p:nvCxnSpPr>
        <p:spPr>
          <a:xfrm>
            <a:off x="5117863" y="5191125"/>
            <a:ext cx="5939083" cy="0"/>
          </a:xfrm>
          <a:prstGeom prst="line">
            <a:avLst/>
          </a:prstGeom>
        </p:spPr>
        <p:style>
          <a:lnRef idx="1">
            <a:schemeClr val="dk1"/>
          </a:lnRef>
          <a:fillRef idx="0">
            <a:schemeClr val="dk1"/>
          </a:fillRef>
          <a:effectRef idx="0">
            <a:schemeClr val="dk1"/>
          </a:effectRef>
          <a:fontRef idx="minor">
            <a:schemeClr val="tx1"/>
          </a:fontRef>
        </p:style>
      </p:cxnSp>
      <p:cxnSp>
        <p:nvCxnSpPr>
          <p:cNvPr id="37" name="Đường nối Thẳng 36">
            <a:extLst>
              <a:ext uri="{FF2B5EF4-FFF2-40B4-BE49-F238E27FC236}">
                <a16:creationId xmlns:a16="http://schemas.microsoft.com/office/drawing/2014/main" id="{9CCF156D-E0BA-13AC-598C-D57A3B619C29}"/>
              </a:ext>
            </a:extLst>
          </p:cNvPr>
          <p:cNvCxnSpPr>
            <a:cxnSpLocks/>
          </p:cNvCxnSpPr>
          <p:nvPr/>
        </p:nvCxnSpPr>
        <p:spPr>
          <a:xfrm flipV="1">
            <a:off x="3124200" y="7658101"/>
            <a:ext cx="9982200" cy="152398"/>
          </a:xfrm>
          <a:prstGeom prst="line">
            <a:avLst/>
          </a:prstGeom>
        </p:spPr>
        <p:style>
          <a:lnRef idx="1">
            <a:schemeClr val="dk1"/>
          </a:lnRef>
          <a:fillRef idx="0">
            <a:schemeClr val="dk1"/>
          </a:fillRef>
          <a:effectRef idx="0">
            <a:schemeClr val="dk1"/>
          </a:effectRef>
          <a:fontRef idx="minor">
            <a:schemeClr val="tx1"/>
          </a:fontRef>
        </p:style>
      </p:cxnSp>
      <p:sp>
        <p:nvSpPr>
          <p:cNvPr id="41" name="TextBox 11">
            <a:extLst>
              <a:ext uri="{FF2B5EF4-FFF2-40B4-BE49-F238E27FC236}">
                <a16:creationId xmlns:a16="http://schemas.microsoft.com/office/drawing/2014/main" id="{CD74D81E-90EE-6BF2-75D3-5AF145E5AA47}"/>
              </a:ext>
            </a:extLst>
          </p:cNvPr>
          <p:cNvSpPr txBox="1"/>
          <p:nvPr/>
        </p:nvSpPr>
        <p:spPr>
          <a:xfrm>
            <a:off x="6934200" y="2848450"/>
            <a:ext cx="3200400" cy="2309863"/>
          </a:xfrm>
          <a:prstGeom prst="rect">
            <a:avLst/>
          </a:prstGeom>
        </p:spPr>
        <p:txBody>
          <a:bodyPr wrap="square" lIns="0" tIns="0" rIns="0" bIns="0" rtlCol="0" anchor="t">
            <a:spAutoFit/>
          </a:bodyPr>
          <a:lstStyle/>
          <a:p>
            <a:pPr marL="0" lvl="0" indent="0">
              <a:lnSpc>
                <a:spcPts val="4620"/>
              </a:lnSpc>
              <a:spcBef>
                <a:spcPct val="0"/>
              </a:spcBef>
            </a:pPr>
            <a:r>
              <a:rPr lang="vi-VN" sz="3300" b="1" dirty="0">
                <a:solidFill>
                  <a:srgbClr val="3D312B"/>
                </a:solidFill>
                <a:latin typeface="Glass Antiqua"/>
              </a:rPr>
              <a:t>Công dân bình đẳng trong thực hiện quyền lao động</a:t>
            </a:r>
            <a:endParaRPr lang="en-US" sz="3300" b="1" dirty="0">
              <a:solidFill>
                <a:srgbClr val="3D312B"/>
              </a:solidFill>
              <a:latin typeface="Glass Antiqua"/>
            </a:endParaRPr>
          </a:p>
        </p:txBody>
      </p:sp>
      <p:sp>
        <p:nvSpPr>
          <p:cNvPr id="42" name="TextBox 11">
            <a:extLst>
              <a:ext uri="{FF2B5EF4-FFF2-40B4-BE49-F238E27FC236}">
                <a16:creationId xmlns:a16="http://schemas.microsoft.com/office/drawing/2014/main" id="{F07C773F-1259-ACF3-6244-3C5D632F42AE}"/>
              </a:ext>
            </a:extLst>
          </p:cNvPr>
          <p:cNvSpPr txBox="1"/>
          <p:nvPr/>
        </p:nvSpPr>
        <p:spPr>
          <a:xfrm>
            <a:off x="5117863" y="5917328"/>
            <a:ext cx="6561146" cy="1130438"/>
          </a:xfrm>
          <a:prstGeom prst="rect">
            <a:avLst/>
          </a:prstGeom>
        </p:spPr>
        <p:txBody>
          <a:bodyPr lIns="0" tIns="0" rIns="0" bIns="0" rtlCol="0" anchor="t">
            <a:spAutoFit/>
          </a:bodyPr>
          <a:lstStyle/>
          <a:p>
            <a:pPr marL="0" lvl="0" indent="0">
              <a:lnSpc>
                <a:spcPts val="4620"/>
              </a:lnSpc>
              <a:spcBef>
                <a:spcPct val="0"/>
              </a:spcBef>
            </a:pPr>
            <a:r>
              <a:rPr lang="vi-VN" sz="3300" b="1" dirty="0">
                <a:solidFill>
                  <a:srgbClr val="3D312B"/>
                </a:solidFill>
                <a:latin typeface="Glass Antiqua"/>
              </a:rPr>
              <a:t>Công dân bình đẳng trong giao kết hợp đồng lao động</a:t>
            </a:r>
            <a:endParaRPr lang="en-US" sz="3300" b="1" dirty="0">
              <a:solidFill>
                <a:srgbClr val="3D312B"/>
              </a:solidFill>
              <a:latin typeface="Glass Antiqua"/>
            </a:endParaRPr>
          </a:p>
        </p:txBody>
      </p:sp>
      <p:sp>
        <p:nvSpPr>
          <p:cNvPr id="43" name="TextBox 11">
            <a:extLst>
              <a:ext uri="{FF2B5EF4-FFF2-40B4-BE49-F238E27FC236}">
                <a16:creationId xmlns:a16="http://schemas.microsoft.com/office/drawing/2014/main" id="{277EE077-FAC0-BAE5-D9D2-3A0E6231BA9B}"/>
              </a:ext>
            </a:extLst>
          </p:cNvPr>
          <p:cNvSpPr txBox="1"/>
          <p:nvPr/>
        </p:nvSpPr>
        <p:spPr>
          <a:xfrm>
            <a:off x="4495800" y="8145335"/>
            <a:ext cx="6561146" cy="1130438"/>
          </a:xfrm>
          <a:prstGeom prst="rect">
            <a:avLst/>
          </a:prstGeom>
        </p:spPr>
        <p:txBody>
          <a:bodyPr lIns="0" tIns="0" rIns="0" bIns="0" rtlCol="0" anchor="t">
            <a:spAutoFit/>
          </a:bodyPr>
          <a:lstStyle/>
          <a:p>
            <a:pPr marL="0" lvl="0" indent="0">
              <a:lnSpc>
                <a:spcPts val="4620"/>
              </a:lnSpc>
              <a:spcBef>
                <a:spcPct val="0"/>
              </a:spcBef>
            </a:pPr>
            <a:r>
              <a:rPr lang="vi-VN" sz="3300" b="1" dirty="0">
                <a:solidFill>
                  <a:srgbClr val="3D312B"/>
                </a:solidFill>
                <a:latin typeface="Glass Antiqua"/>
              </a:rPr>
              <a:t>Bình đẳng giữa lao động nam và lao động nữ</a:t>
            </a:r>
            <a:endParaRPr lang="en-US" sz="3300" b="1" dirty="0">
              <a:solidFill>
                <a:srgbClr val="3D312B"/>
              </a:solidFill>
              <a:latin typeface="Glass Antiqu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904</Words>
  <Application>Microsoft Office PowerPoint</Application>
  <PresentationFormat>Custom</PresentationFormat>
  <Paragraphs>88</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Times New Roman</vt:lpstr>
      <vt:lpstr>Arial</vt:lpstr>
      <vt:lpstr>Glass Antiqua Bold</vt:lpstr>
      <vt:lpstr>Ibarra Real Nova</vt:lpstr>
      <vt:lpstr>Calibri</vt:lpstr>
      <vt:lpstr>Bodoni MT Black</vt:lpstr>
      <vt:lpstr>Glass Antiqua</vt:lpstr>
      <vt:lpstr>Ibarra Real Nova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Le Duy,Trung</cp:lastModifiedBy>
  <cp:revision>15</cp:revision>
  <dcterms:created xsi:type="dcterms:W3CDTF">2006-08-16T00:00:00Z</dcterms:created>
  <dcterms:modified xsi:type="dcterms:W3CDTF">2024-05-10T06:45:20Z</dcterms:modified>
  <dc:identifier>DAFxSm-s_7Y</dc:identifier>
</cp:coreProperties>
</file>