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6"/>
  </p:notesMasterIdLst>
  <p:sldIdLst>
    <p:sldId id="289" r:id="rId3"/>
    <p:sldId id="291" r:id="rId4"/>
    <p:sldId id="276" r:id="rId5"/>
    <p:sldId id="259" r:id="rId6"/>
    <p:sldId id="277" r:id="rId7"/>
    <p:sldId id="279" r:id="rId8"/>
    <p:sldId id="278" r:id="rId9"/>
    <p:sldId id="256" r:id="rId10"/>
    <p:sldId id="292" r:id="rId11"/>
    <p:sldId id="293" r:id="rId12"/>
    <p:sldId id="294" r:id="rId13"/>
    <p:sldId id="300" r:id="rId14"/>
    <p:sldId id="296" r:id="rId15"/>
    <p:sldId id="302" r:id="rId16"/>
    <p:sldId id="301" r:id="rId17"/>
    <p:sldId id="298" r:id="rId18"/>
    <p:sldId id="299" r:id="rId19"/>
    <p:sldId id="265" r:id="rId20"/>
    <p:sldId id="297" r:id="rId21"/>
    <p:sldId id="267" r:id="rId22"/>
    <p:sldId id="303" r:id="rId23"/>
    <p:sldId id="266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5C0D"/>
    <a:srgbClr val="7EC55F"/>
    <a:srgbClr val="FA38B8"/>
    <a:srgbClr val="7ABF5E"/>
    <a:srgbClr val="D4F6CC"/>
    <a:srgbClr val="7DC560"/>
    <a:srgbClr val="ED7E61"/>
    <a:srgbClr val="31087B"/>
    <a:srgbClr val="FA2FB5"/>
    <a:srgbClr val="1007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D0093A-6938-481D-99F1-4347D2454D04}" v="100" dt="2022-08-01T23:56:52.7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iểu Trung bình 2 - Màu chủ đề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30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1T00:27:09.49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499.99927"/>
      <inkml:brushProperty name="anchorY" value="-1895.20984"/>
      <inkml:brushProperty name="scaleFactor" value="0.5"/>
    </inkml:brush>
  </inkml:definitions>
  <inkml:trace contextRef="#ctx0" brushRef="#br0">2211 747 24575,'0'0'0,"0"-4"0,0-7 0,-5 1 0,-5 0 0,-6 3 0,-4 2 0,-3 2 0,-2 1 0,-1 2 0,0 0 0,4-5 0,1 0 0,0 0 0,-1 1 0,-1-4 0,-1-4 0,-1 0 0,0 2 0,0 2 0,-1 3 0,0-2 0,1 0 0,-1 1 0,0-3 0,0 1 0,-5 1 0,-5 8 0,0 6 0,1 7 0,2 0 0,2 3 0,2 3 0,7 3 0,1-5 0,1 2 0,-1 0 0,-1 2 0,-1-4 0,3 1 0,1-5 0,3 2 0,0-4 0,-1-3 0,-3-3 0,-1-2 0,3-8 0,-2 0 0,0-7 0,-1 1 0,3-4 0,-1-4 0,-1-2 0,4-3 0,4-6 0,4-2 0,-2 5 0,-3-4 0,-3 0 0,-4 6 0,-3 1 0,-1 6 0,-1 5 0,4-1 0,5-1 0,5-3 0,10-3 0,3-2 0,3-2 0,5-1 0,-1-1 0,4-1 0,-1 1 0,2 0 0,-1 0 0,-4 0 0,-2 0 0,-3 0 0,-2 1 0,-1-1 0,-6 1 0,-6 4 0,-5 1 0,-5 5 0,-2-1 0,-3 3 0,0 4 0,-1 3 0,1 3 0,-1 2 0,1 0 0,-1 2 0,7 5 0,-1 0 0,6 5 0,-6-1 0,3 3 0,-1 4 0,-1 3 0,-7 3 0,3 1 0,0 1 0,-6 6 0,1 1 0,4-1 0,1 0 0,0-2 0,6 4 0,0-6 0,4 0 0,-1-8 0,-1 5 0,-3 0 0,-3 2 0,4 0 0,-1 0 0,-2 5 0,0-4 0,-2-1 0,-1 4 0,-1 5 0,-1 0 0,5-1 0,6-1 0,5-3 0,4-1 0,3-2 0,2-1 0,2 0 0,0-1 0,0 0 0,0 0 0,5 1 0,4 4 0,1 1 0,4 5 0,3-1 0,3-6 0,-3-2 0,-4-2 0,1-7 0,-4 1 0,8-6 0,-3 2 0,3-3 0,1-4 0,-3 2 0,7 4 0,0-2 0,3 3 0,-6 3 0,-4 2 0,-6 2 0,-4 2 0,-4 2 0,-2 0 0,-2 0 0,1 0 0,-2 0 0,1 0 0,1 0 0,-1 0 0,1-1 0,5-4 0,5 4 0,6-4 0,4-5 0,3-5 0,3-4 0,0-4 0,1-1 0,-1-3 0,1 1 0,-1-1 0,0-5 0,0 0 0,0 0 0,0-4 0,4-3 0,-4-5 0,0 2 0,-2 3 0,1 3 0,-6-1 0,1 3 0,-5 6 0,-5 8 0,-3 7 0,-4 6 0,-1 3 0,-2 4 0,-6-5 0,0 1 0,0 0 0,1 6 0,2 0 0,1 7 0,0-1 0,2 0 0,0-2 0,0-2 0,0-2 0,0-1 0,1-1 0,-1 0 0,0-1 0,0 6 0,0-1 0,0 1 0,0-2 0,0 0 0,0 4 0,0-1 0,0-1 0,-5 5 0,-1-2 0,1-2 0,1-1 0,0-2 0,2-1 0,-4-2 0,-5 0 0,-4-6 0,0 0 0,-3 0 0,-1-4 0,-3 1 0,-1-3 0,-2-5 0,0-2 0,-1-4 0,0-1 0,-5-2 0,4 5 0,1 0 0,7 4 0,-1 6 0,1 8 0,-1 4 0,3 2 0,4 1 0,4-1 0,4 0 0,2-2 0,8 0 0,6-5 0,5-2 0,5-5 0,-2 1 0,1 1 0,1-3 0,2 2 0,1 2 0,0 2 0,1 2 0,1-3 0,-5 1 0,-1-5 0,1 1 0,0 2 0,2 2 0,1 2 0,-4 1 0,-1 2 0,2-5 0,-5 1 0,2 5 0,5 6 0,3 1 0,1 6 0,-4-2 0,0-6 0,-6-3 0,-5 2 0,1-1 0,-4 0 0,8-1 0,-1 0 0,2-7 0,7-5 0,2 4 0,7-3 0,6 1 0,-1 1 0,-2-3 0,-2 2 0,-3-4 0,-3-4 0,-2 2 0,4-3 0,0-2 0,4-2 0,0 3 0,-2-1 0,-6 9 0,2-1 0,-6 3 0,5-3 0,-1 3 0,-4 0 0,4-2 0,0 1 0,0-3 0,1 1 0,-1 2 0,0-2 0,-1-4 0,0 2 0,0 3 0,-1 2 0,1-2 0,5-4 0,5 2 0,5-3 0,-1-3 0,14 3 0,-3-3 0,2-1 0,-1-2 0,-5 3 0,-5-1 0,-6-2 0,-9 5 0,-5-2 0,4-2 0,1-1 0,-1-1 0,6-3 0,0 10 0,5 0 0,4-1 0,-1-1 0,-3-3 0,-3-3 0,-2-1 0,1-1 0,5-1 0,3 0 0,10-1 0,2 1 0,3 0 0,-1-1 0,-5 1 0,-6 0 0,-1 0 0,-1 0 0,-2 0 0,1 0 0,-3 0 0,7 0 0,-3 0 0,3 0 0,-4 0 0,2 0 0,-4 0 0,2 0 0,-4 0 0,-2 0 0,2 0 0,-3 0 0,-1 0 0,-3 0 0,-1 0 0,-2 0 0,4 0 0,5 0 0,10 0 0,5 0 0,2 0 0,2 0 0,0 0 0,-6 0 0,-1 0 0,-5 0 0,-6 0 0,1 0 0,-4 0 0,4 0 0,-3-5 0,-2 0 0,-1-11 0,-3 2 0,-7-5 0,-1 3 0,-1-7 0,6 4 0,1-2 0,2 4 0,-6 0 0,0-2 0,-1-1 0,1 3 0,0-7 0,1-1 0,1-6 0,0 4 0,-5 0 0,0 1 0,-4 0 0,0-4 0,1 0 0,-2-1 0,1 6 0,2 2 0,-3 1 0,2 0 0,2-1 0,1 4 0,-2 0 0,0-1 0,2-1 0,2-1 0,-5-2 0,2 4 0,1 5 0,6 5 0,-3-1 0,1 3 0,-1 2 0,2-3 0,-1 1 0,7 2 0,-6-4 0,1 2 0,-2 1 0,1 2 0,4-3 0,7 1 0,-1 1 0,5 1 0,4-3 0,-3 1 0,3 1 0,-5 2 0,-2 1 0,-4 1 0,-3 2 0,-2 0 0,-2 0 0,-1 0 0,1 0 0,4 1 0,0-1 0,0 0 0,0 0 0,-2 0 0,-5-5 0,-2-1 0,0 1 0,1 1 0,0 0 0,2 2 0,0 1 0,1 1 0,1 0 0,-1-5 0,1 0 0,0 0 0,0 1 0,-1-4 0,1 1 0,0 1 0,-6-4 0,1 1 0,-1 2 0,2 2 0,0-4 0,7-3 0,1 1 0,0-4 0,0 2 0,-1-2 0,4-2 0,-1-3 0,0-3 0,3-1 0,-6-1 0,-1 5 0,-3 4 0,5 0 0,0 5 0,-1-2 0,1 2 0,-2-2 0,-1-3 0,-1 3 0,0 1 0,-5 0 0,-1 1 0,-4-2 0,-1 3 0,3-4 0,-4-2 0,2-3 0,-4-8 0,3-3 0,2 0 0,-3 0 0,-2 1 0,-4 1 0,-3 0 0,-3 2 0,-1 0 0,-1 0 0,-1-4 0,-4-1 0,-1 0 0,0 1 0,-4-4 0,-3 1 0,0 2 0,-3 5 0,3 3 0,-2 6 0,-3 0 0,-2-1 0,3-1 0,3-2 0,5-2 0,3-2 0,3 0 0,2 0 0,1-1 0,1 0 0,0 0 0,-1 0 0,1-5 0,-1 0 0,-4-5 0,-7 5 0,-4 3 0,0 1 0,-3 1 0,-2 6 0,-2 6 0,4 0 0,-7 4 0,0 2 0,-2-6 0,0 1 0,0 1 0,0 4 0,0 2 0,1 2 0,-5 3 0,0 0 0,0 1 0,1 1 0,1 0 0,7 4 0,-5 6 0,6 5 0,-5 4 0,4 3 0,0-3 0,5 1 0,-1-5 0,0 1 0,-2-4 0,-2 2 0,-2 1 0,0 3 0,-6 3 0,-1 1 0,-1-3 0,7 0 0,1-4 0,2-4 0,-1 0 0,0-3 0,-6 3 0,-6 3 0,0-1 0,-5-4 0,1-2 0,3-3 0,3-2 0,3-2 0,1-1 0,2-1 0,2 1 0,-1-1 0,1 1 0,0-1 0,-5 1 0,-1 0 0,-4 0 0,-1 0 0,2 0 0,2 0 0,2 0 0,2-5 0,6-5 0,2-1 0,0 1 0,4-2 0,-1 2 0,4-4 0,-2 3 0,-1 2 0,-3 3 0,-3-3 0,-1 1 0,-2 3 0,4-5 0,1 2 0,-1 1 0,-6 2 0,-1 2 0,4-4 0,-5 1 0,0 1 0,-4 1 0,-1 1 0,7-4 0,1-4 0,1-5 0,7-4 0,4-3 0,6-2 0,3-1 0,4 0 0,0-1 0,7-4 0,6-1 0,5 1 0,-2 1 0,4 1 0,1 1 0,2 1 0,-3 1 0,0 6 0,-4-5 0,1-1 0,-3 0 0,-4-1 0,-3 0 0,-2 1 0,-3 0 0,0 0 0,-2 0 0,1 0 0,-1 0 0,0 1 0,1-1 0,-5 6 0,-1-1 0,-4 6 0,-5 4 0,-4 4 0,-3 4 0,-7 1 0,-7 2 0,-6 1 0,-14 0 0,1 0 0,-2-1 0,6 1 0,7-1 0,6 0 0,6 0 0,8-5 0,3-5 0,2-6 0,4-4 0,-1-8 0,-2-3 0,-1-1 0,-8-9 0,-1 1 0,3 1 0,0 3 0,2 8 0,4 3 0,0 3 0,5 0 0,-6-1 0,3 0 0,-2-1 0,-7 0 0,4-1 0,-1-1 0,-6 1 0,4-1 0,-4 0 0,-1 5 0,-4 1 0,0-1 0,1 5 0,2 4 0,1 4 0,2-2 0,1 3 0,-4 1 0,-5 2 0,0 1 0,1 2 0,2 1 0,3 0 0,1 0 0,2 0 0,1 1 0,1-1 0,-1 0 0,1 0 0,0 0 0,-1 0 0,1 0 0,-6 6 0,1 4 0,-1 6 0,6 4 0,7 8 0,0 2 0,1 7 0,4-1 0,-3 4 0,4 4 0,-7 2 0,2-3 0,-2-3 0,3-4 0,4-4 0,4-4 0,3-1 0,3-1 0,-4-1 0,-4-1 0,-5 1 0,1-10 0,-3-16 0,2-15 0,-1-9 0,-2 0 0,3-1 0,3-1 0,-1 6 0,-2 5 0,-4 6 0,-1 4 0,-3 3 0,-2 3 0,0 0 0,-2 2 0,1 4 0,-5 0 0,5 10 0,0-1 0,1-1 0,0-3 0,1-4 0,-1-2 0,0-3 0,5-7 0,0 0 0,-1-1 0,0-4 0,-2-4 0,5-4 0,-2 2 0,5-3 0,0 4 0,-3-1 0,4-2 0,-2 3 0,-3 8 0,-1 14 0,3 10 0,-2 5 0,5 5 0,-2 1 0,-2 1 0,3 5 0,4-1 0,-7-1 0,2-1 0,3-2 0,-1-1 0,2-1 0,4-1 0,2-1 0,-8 6 0,2-1 0,1 1 0,3-1 0,-3-7 0,2-1 0,3 0 0,-4 0 0,-4 0 0,-3-8 0,1-11 0,4-9 0,2-9 0,5-5 0,1-5 0,3-1 0,1-7 0,0 0 0,1-4 0,0 0 0,-1 2 0,1 3 0,-1 2 0,0 1 0,0 3 0,-5 0 0,-5 5 0,-1 1 0,1 1 0,3-2 0,2-1 0,2-2 0,1-5 0,2-2 0,0 0 0,0 1 0,1 1 0,-1 1 0,0 1 0,1 1 0,-1 0 0,0 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1T00:27:16.76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821.45605"/>
      <inkml:brushProperty name="anchorY" value="-3142.73706"/>
      <inkml:brushProperty name="scaleFactor" value="0.5"/>
    </inkml:brush>
  </inkml:definitions>
  <inkml:trace contextRef="#ctx0" brushRef="#br0">3965 1 24575,'0'0'0,"0"4"0,-10 7 0,-6 0 0,-9-1 0,-5 2 0,-12-1 0,0-3 0,-9-2 0,-7 3 0,-3-2 0,-9 4 0,-10-1 0,-8-2 0,-12-2 0,0-2 0,-2-2 0,-1-1 0,0-1 0,-1-1 0,-4 1 0,0 0 0,-26-1 0,0 1 0,-3 0 0,6 0 0,1 5 0,12 0 0,12 0 0,6-1 0,2-1 0,2-1 0,-1 0 0,8-2 0,0 0 0,9 0 0,7 0 0,9-1 0,0 6 0,9 1 0,-2-1 0,-8 4 0,-10 0 0,-14 3 0,-8-1 0,-7-2 0,14-3 0,9-2 0,16-1 0,20-2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47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88F8D-94BC-43CD-A0DF-0660451385C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712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C8A9CF0-91C9-42F9-83C2-B72FF9A18BA5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F1AA27-B7A4-475F-8430-0E6442A33C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178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B21CE-706C-4EF9-90F7-23A5C922B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2382A-B137-44DA-8CDB-6BFC0EB60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306B0-152D-4B1B-B127-1C333AF5A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513-53FE-444B-B829-99561268711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B567F-5575-4435-8165-65BC1012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95B71-865C-4CF6-AFF5-75767C872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2544-654B-4F81-A921-4BD61DF9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56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tmp"/><Relationship Id="rId4" Type="http://schemas.openxmlformats.org/officeDocument/2006/relationships/image" Target="../media/image17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tmp"/><Relationship Id="rId4" Type="http://schemas.openxmlformats.org/officeDocument/2006/relationships/image" Target="../media/image17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mp"/><Relationship Id="rId4" Type="http://schemas.openxmlformats.org/officeDocument/2006/relationships/image" Target="../media/image22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tmp"/><Relationship Id="rId4" Type="http://schemas.openxmlformats.org/officeDocument/2006/relationships/image" Target="../media/image24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tmp"/><Relationship Id="rId4" Type="http://schemas.openxmlformats.org/officeDocument/2006/relationships/image" Target="../media/image26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ink/ink1.xml"/><Relationship Id="rId7" Type="http://schemas.openxmlformats.org/officeDocument/2006/relationships/image" Target="../media/image9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80.pn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FE405C-216E-4E54-917D-F6CC1D1569AB}"/>
              </a:ext>
            </a:extLst>
          </p:cNvPr>
          <p:cNvSpPr/>
          <p:nvPr/>
        </p:nvSpPr>
        <p:spPr>
          <a:xfrm>
            <a:off x="-110835" y="0"/>
            <a:ext cx="12302836" cy="6858000"/>
          </a:xfrm>
          <a:prstGeom prst="rect">
            <a:avLst/>
          </a:prstGeom>
          <a:solidFill>
            <a:srgbClr val="3DCF4F">
              <a:alpha val="9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9">
            <a:extLst>
              <a:ext uri="{FF2B5EF4-FFF2-40B4-BE49-F238E27FC236}">
                <a16:creationId xmlns:a16="http://schemas.microsoft.com/office/drawing/2014/main" id="{BF440A2F-08AF-1447-696C-842A603EC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900000">
            <a:off x="723214" y="-1875650"/>
            <a:ext cx="11651734" cy="102158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367761-CF2B-4526-A8D7-2A782080B4BB}"/>
              </a:ext>
            </a:extLst>
          </p:cNvPr>
          <p:cNvSpPr txBox="1"/>
          <p:nvPr/>
        </p:nvSpPr>
        <p:spPr>
          <a:xfrm>
            <a:off x="5046671" y="1545484"/>
            <a:ext cx="3248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F5C0D"/>
                </a:solidFill>
                <a:latin typeface="#9Slide03 Bebas Neue Bold" panose="020B0606020202050201" pitchFamily="34" charset="0"/>
              </a:rPr>
              <a:t> </a:t>
            </a:r>
            <a:r>
              <a:rPr lang="en-US" sz="2400" dirty="0" err="1">
                <a:solidFill>
                  <a:srgbClr val="D4F6CC"/>
                </a:solidFill>
                <a:latin typeface="#9Slide03 Bebas Neue Bold" panose="020B0606020202050201" pitchFamily="34" charset="0"/>
              </a:rPr>
              <a:t>địa</a:t>
            </a:r>
            <a:r>
              <a:rPr lang="en-US" sz="2400" dirty="0">
                <a:solidFill>
                  <a:srgbClr val="D4F6CC"/>
                </a:solidFill>
                <a:latin typeface="#9Slide03 Bebas Neue Bold" panose="020B0606020202050201" pitchFamily="34" charset="0"/>
              </a:rPr>
              <a:t> </a:t>
            </a:r>
            <a:r>
              <a:rPr lang="en-US" sz="2400" dirty="0" err="1">
                <a:solidFill>
                  <a:srgbClr val="D4F6CC"/>
                </a:solidFill>
                <a:latin typeface="#9Slide03 Bebas Neue Bold" panose="020B0606020202050201" pitchFamily="34" charset="0"/>
              </a:rPr>
              <a:t>lí</a:t>
            </a:r>
            <a:r>
              <a:rPr lang="en-US" sz="2400" dirty="0">
                <a:solidFill>
                  <a:srgbClr val="D4F6CC"/>
                </a:solidFill>
                <a:latin typeface="#9Slide03 Bebas Neue Bold" panose="020B0606020202050201" pitchFamily="34" charset="0"/>
              </a:rPr>
              <a:t> 7 BỘ CHÂN TRỜI SÁNG TẠO</a:t>
            </a:r>
          </a:p>
        </p:txBody>
      </p:sp>
      <p:pic>
        <p:nvPicPr>
          <p:cNvPr id="13" name="Graphic 9">
            <a:extLst>
              <a:ext uri="{FF2B5EF4-FFF2-40B4-BE49-F238E27FC236}">
                <a16:creationId xmlns:a16="http://schemas.microsoft.com/office/drawing/2014/main" id="{32E238C2-509C-4304-12F0-D66ECC4B6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734" y="-2085368"/>
            <a:ext cx="11302532" cy="10215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CDB785-99B5-4DCC-9AB5-0035B8292D7E}"/>
              </a:ext>
            </a:extLst>
          </p:cNvPr>
          <p:cNvSpPr txBox="1"/>
          <p:nvPr/>
        </p:nvSpPr>
        <p:spPr>
          <a:xfrm>
            <a:off x="3045042" y="2056449"/>
            <a:ext cx="681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13966"/>
                </a:solidFill>
                <a:latin typeface="#9Slide03 Nokia" panose="02040603050506020204" pitchFamily="18" charset="0"/>
              </a:rPr>
              <a:t>CHÀO MỪNG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651BDA-7150-40DF-8E82-B93F83A9C628}"/>
              </a:ext>
            </a:extLst>
          </p:cNvPr>
          <p:cNvGrpSpPr/>
          <p:nvPr/>
        </p:nvGrpSpPr>
        <p:grpSpPr>
          <a:xfrm>
            <a:off x="5046670" y="3022546"/>
            <a:ext cx="3427854" cy="484804"/>
            <a:chOff x="4953530" y="3497986"/>
            <a:chExt cx="2905379" cy="37278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9DC6422-07CA-4B19-82BB-8FCF464D2A56}"/>
                </a:ext>
              </a:extLst>
            </p:cNvPr>
            <p:cNvSpPr/>
            <p:nvPr/>
          </p:nvSpPr>
          <p:spPr>
            <a:xfrm>
              <a:off x="4953530" y="3510048"/>
              <a:ext cx="2290439" cy="3607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CE45F0-FF2F-4157-9DDF-1D0E487E01DF}"/>
                </a:ext>
              </a:extLst>
            </p:cNvPr>
            <p:cNvSpPr txBox="1"/>
            <p:nvPr/>
          </p:nvSpPr>
          <p:spPr>
            <a:xfrm>
              <a:off x="5168975" y="3497986"/>
              <a:ext cx="2689934" cy="35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3DCF4F"/>
                  </a:solidFill>
                  <a:latin typeface="#9Slide03 Bebas Neue Bold" panose="020B0606020202050201" pitchFamily="34" charset="0"/>
                </a:rPr>
                <a:t>NĂM HỌC: 2022 - 2023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37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1F34326D-9F24-3C10-3C60-477EDCB21421}"/>
              </a:ext>
            </a:extLst>
          </p:cNvPr>
          <p:cNvCxnSpPr>
            <a:cxnSpLocks/>
          </p:cNvCxnSpPr>
          <p:nvPr/>
        </p:nvCxnSpPr>
        <p:spPr>
          <a:xfrm>
            <a:off x="2258751" y="1544838"/>
            <a:ext cx="3232727" cy="0"/>
          </a:xfrm>
          <a:prstGeom prst="line">
            <a:avLst/>
          </a:prstGeom>
          <a:ln>
            <a:solidFill>
              <a:srgbClr val="100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05D602B5-9EAB-B649-A706-BF2519F8B700}"/>
              </a:ext>
            </a:extLst>
          </p:cNvPr>
          <p:cNvCxnSpPr/>
          <p:nvPr/>
        </p:nvCxnSpPr>
        <p:spPr>
          <a:xfrm>
            <a:off x="2761898" y="1716499"/>
            <a:ext cx="1691176" cy="0"/>
          </a:xfrm>
          <a:prstGeom prst="line">
            <a:avLst/>
          </a:prstGeom>
          <a:ln>
            <a:solidFill>
              <a:srgbClr val="310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B340E9-9022-C75C-2E45-2A836B32B2D5}"/>
              </a:ext>
            </a:extLst>
          </p:cNvPr>
          <p:cNvSpPr txBox="1"/>
          <p:nvPr/>
        </p:nvSpPr>
        <p:spPr>
          <a:xfrm>
            <a:off x="789014" y="735974"/>
            <a:ext cx="617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AutoNum type="arabicPeriod"/>
            </a:pPr>
            <a:r>
              <a:rPr lang="en-US" sz="2800">
                <a:solidFill>
                  <a:srgbClr val="7ABF5E"/>
                </a:solidFill>
              </a:rPr>
              <a:t>BẢN ĐỒ CHÍNH TRỊ CHÂU Á.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5A9DCFC6-5B5A-8242-82F0-EC3118EBFF37}"/>
              </a:ext>
            </a:extLst>
          </p:cNvPr>
          <p:cNvGrpSpPr/>
          <p:nvPr/>
        </p:nvGrpSpPr>
        <p:grpSpPr>
          <a:xfrm>
            <a:off x="-570217" y="-248886"/>
            <a:ext cx="13383542" cy="7444541"/>
            <a:chOff x="-260978" y="1320455"/>
            <a:chExt cx="13383542" cy="7444541"/>
          </a:xfrm>
        </p:grpSpPr>
        <p:sp>
          <p:nvSpPr>
            <p:cNvPr id="17" name="矩形 11">
              <a:extLst>
                <a:ext uri="{FF2B5EF4-FFF2-40B4-BE49-F238E27FC236}">
                  <a16:creationId xmlns:a16="http://schemas.microsoft.com/office/drawing/2014/main" id="{B6C8FA7D-490D-4814-8E2D-155529AF7FC8}"/>
                </a:ext>
              </a:extLst>
            </p:cNvPr>
            <p:cNvSpPr/>
            <p:nvPr/>
          </p:nvSpPr>
          <p:spPr>
            <a:xfrm>
              <a:off x="347339" y="1624075"/>
              <a:ext cx="12115800" cy="6748531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0">
              <a:solidFill>
                <a:schemeClr val="accent3">
                  <a:lumMod val="75000"/>
                </a:schemeClr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8" name="图片 20">
              <a:extLst>
                <a:ext uri="{FF2B5EF4-FFF2-40B4-BE49-F238E27FC236}">
                  <a16:creationId xmlns:a16="http://schemas.microsoft.com/office/drawing/2014/main" id="{FE3BC36F-C841-A6D7-D35B-D2AB6F46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-260978" y="6750222"/>
              <a:ext cx="2327696" cy="2014774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9" name="图片 21">
              <a:extLst>
                <a:ext uri="{FF2B5EF4-FFF2-40B4-BE49-F238E27FC236}">
                  <a16:creationId xmlns:a16="http://schemas.microsoft.com/office/drawing/2014/main" id="{521EFBE8-89EC-2D3C-BEC3-FDFF05462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1119345" y="1320455"/>
              <a:ext cx="2003219" cy="14172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4081A77A-A82E-2C7F-1D1C-9337CD4B8B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127260"/>
              </p:ext>
            </p:extLst>
          </p:nvPr>
        </p:nvGraphicFramePr>
        <p:xfrm>
          <a:off x="993913" y="1544838"/>
          <a:ext cx="4735363" cy="44094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35363">
                  <a:extLst>
                    <a:ext uri="{9D8B030D-6E8A-4147-A177-3AD203B41FA5}">
                      <a16:colId xmlns:a16="http://schemas.microsoft.com/office/drawing/2014/main" val="3209666014"/>
                    </a:ext>
                  </a:extLst>
                </a:gridCol>
              </a:tblGrid>
              <a:tr h="4409417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- </a:t>
                      </a:r>
                      <a:r>
                        <a:rPr lang="vi-VN" sz="3200" dirty="0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Châu Á </a:t>
                      </a:r>
                      <a:r>
                        <a:rPr lang="vi-VN" sz="3200" dirty="0" err="1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gồm</a:t>
                      </a:r>
                      <a:r>
                        <a:rPr lang="vi-VN" sz="3200" dirty="0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 49 </a:t>
                      </a:r>
                      <a:r>
                        <a:rPr lang="vi-VN" sz="3200" dirty="0" err="1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quốc</a:t>
                      </a:r>
                      <a:r>
                        <a:rPr lang="vi-VN" sz="3200" dirty="0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 gia </a:t>
                      </a:r>
                      <a:r>
                        <a:rPr lang="vi-VN" sz="3200" dirty="0" err="1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và</a:t>
                      </a:r>
                      <a:r>
                        <a:rPr lang="vi-VN" sz="3200" dirty="0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3200" dirty="0" err="1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vùng</a:t>
                      </a:r>
                      <a:r>
                        <a:rPr lang="vi-VN" sz="3200" dirty="0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3200" dirty="0" err="1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lãnh</a:t>
                      </a:r>
                      <a:r>
                        <a:rPr lang="vi-VN" sz="3200" dirty="0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3200" dirty="0" err="1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thổ</a:t>
                      </a:r>
                      <a:r>
                        <a:rPr lang="vi-VN" sz="3200" dirty="0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3200" dirty="0">
                        <a:solidFill>
                          <a:srgbClr val="EF5C0D"/>
                        </a:solidFill>
                        <a:effectLst/>
                        <a:latin typeface="+mj-lt"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3200" dirty="0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- Trên bản đồ chính trị, Châu Á được phân chia thành </a:t>
                      </a:r>
                      <a:r>
                        <a:rPr lang="en-US" sz="3200" dirty="0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6</a:t>
                      </a:r>
                      <a:r>
                        <a:rPr lang="vi-VN" sz="3200" dirty="0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 khu vực</a:t>
                      </a:r>
                      <a:r>
                        <a:rPr lang="en-US" sz="3200" dirty="0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: </a:t>
                      </a:r>
                      <a:r>
                        <a:rPr lang="en-US" sz="3200" dirty="0" err="1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Bắc</a:t>
                      </a:r>
                      <a:r>
                        <a:rPr lang="en-US" sz="3200" dirty="0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 Á, </a:t>
                      </a:r>
                      <a:r>
                        <a:rPr lang="en-US" sz="3200" dirty="0" err="1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Trung</a:t>
                      </a:r>
                      <a:r>
                        <a:rPr lang="en-US" sz="3200" dirty="0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 Á, </a:t>
                      </a:r>
                      <a:r>
                        <a:rPr lang="en-US" sz="3200" dirty="0" err="1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Đông</a:t>
                      </a:r>
                      <a:r>
                        <a:rPr lang="en-US" sz="3200" dirty="0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 Á, </a:t>
                      </a:r>
                      <a:r>
                        <a:rPr lang="en-US" sz="3200" dirty="0" err="1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Tây</a:t>
                      </a:r>
                      <a:r>
                        <a:rPr lang="en-US" sz="3200" dirty="0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 Á, </a:t>
                      </a:r>
                      <a:r>
                        <a:rPr lang="en-US" sz="3200" dirty="0" err="1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Đông</a:t>
                      </a:r>
                      <a:r>
                        <a:rPr lang="en-US" sz="3200" dirty="0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 Nam Á</a:t>
                      </a:r>
                      <a:r>
                        <a:rPr lang="vi-VN" sz="3200" dirty="0">
                          <a:solidFill>
                            <a:srgbClr val="EF5C0D"/>
                          </a:solidFill>
                          <a:effectLst/>
                          <a:latin typeface="+mj-lt"/>
                        </a:rPr>
                        <a:t>, Nam Á</a:t>
                      </a:r>
                      <a:endParaRPr lang="en-US" sz="3200" dirty="0">
                        <a:solidFill>
                          <a:srgbClr val="EF5C0D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451339"/>
                  </a:ext>
                </a:extLst>
              </a:tr>
            </a:tbl>
          </a:graphicData>
        </a:graphic>
      </p:graphicFrame>
      <p:pic>
        <p:nvPicPr>
          <p:cNvPr id="5" name="Hình ảnh 4" descr="Ảnh có chứa bản đồ&#10;&#10;Mô tả được tạo tự động">
            <a:extLst>
              <a:ext uri="{FF2B5EF4-FFF2-40B4-BE49-F238E27FC236}">
                <a16:creationId xmlns:a16="http://schemas.microsoft.com/office/drawing/2014/main" id="{A0CF4B5E-ED7E-E6AC-69CF-5446B1EB1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54" y="997584"/>
            <a:ext cx="4896533" cy="52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1F34326D-9F24-3C10-3C60-477EDCB21421}"/>
              </a:ext>
            </a:extLst>
          </p:cNvPr>
          <p:cNvCxnSpPr>
            <a:cxnSpLocks/>
          </p:cNvCxnSpPr>
          <p:nvPr/>
        </p:nvCxnSpPr>
        <p:spPr>
          <a:xfrm>
            <a:off x="2538958" y="1348847"/>
            <a:ext cx="3232727" cy="0"/>
          </a:xfrm>
          <a:prstGeom prst="line">
            <a:avLst/>
          </a:prstGeom>
          <a:ln>
            <a:solidFill>
              <a:srgbClr val="100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05D602B5-9EAB-B649-A706-BF2519F8B700}"/>
              </a:ext>
            </a:extLst>
          </p:cNvPr>
          <p:cNvCxnSpPr/>
          <p:nvPr/>
        </p:nvCxnSpPr>
        <p:spPr>
          <a:xfrm>
            <a:off x="3309733" y="1468021"/>
            <a:ext cx="1691176" cy="0"/>
          </a:xfrm>
          <a:prstGeom prst="line">
            <a:avLst/>
          </a:prstGeom>
          <a:ln>
            <a:solidFill>
              <a:srgbClr val="310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B340E9-9022-C75C-2E45-2A836B32B2D5}"/>
              </a:ext>
            </a:extLst>
          </p:cNvPr>
          <p:cNvSpPr txBox="1"/>
          <p:nvPr/>
        </p:nvSpPr>
        <p:spPr>
          <a:xfrm>
            <a:off x="977858" y="801476"/>
            <a:ext cx="8305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7ABF5E"/>
                </a:solidFill>
              </a:rPr>
              <a:t>2. ĐẶC ĐIỂM TỰ NHIÊN CÁC KHU VỰC CỦA CHÂU Á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5A9DCFC6-5B5A-8242-82F0-EC3118EBFF37}"/>
              </a:ext>
            </a:extLst>
          </p:cNvPr>
          <p:cNvGrpSpPr/>
          <p:nvPr/>
        </p:nvGrpSpPr>
        <p:grpSpPr>
          <a:xfrm>
            <a:off x="-526197" y="-293271"/>
            <a:ext cx="13383542" cy="7444541"/>
            <a:chOff x="-260978" y="1320455"/>
            <a:chExt cx="13383542" cy="7444541"/>
          </a:xfrm>
        </p:grpSpPr>
        <p:sp>
          <p:nvSpPr>
            <p:cNvPr id="17" name="矩形 11">
              <a:extLst>
                <a:ext uri="{FF2B5EF4-FFF2-40B4-BE49-F238E27FC236}">
                  <a16:creationId xmlns:a16="http://schemas.microsoft.com/office/drawing/2014/main" id="{B6C8FA7D-490D-4814-8E2D-155529AF7FC8}"/>
                </a:ext>
              </a:extLst>
            </p:cNvPr>
            <p:cNvSpPr/>
            <p:nvPr/>
          </p:nvSpPr>
          <p:spPr>
            <a:xfrm>
              <a:off x="347339" y="1624075"/>
              <a:ext cx="12115800" cy="6748531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0">
              <a:solidFill>
                <a:schemeClr val="accent3">
                  <a:lumMod val="75000"/>
                </a:schemeClr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8" name="图片 20">
              <a:extLst>
                <a:ext uri="{FF2B5EF4-FFF2-40B4-BE49-F238E27FC236}">
                  <a16:creationId xmlns:a16="http://schemas.microsoft.com/office/drawing/2014/main" id="{FE3BC36F-C841-A6D7-D35B-D2AB6F46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-260978" y="6750222"/>
              <a:ext cx="2327696" cy="2014774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9" name="图片 21">
              <a:extLst>
                <a:ext uri="{FF2B5EF4-FFF2-40B4-BE49-F238E27FC236}">
                  <a16:creationId xmlns:a16="http://schemas.microsoft.com/office/drawing/2014/main" id="{521EFBE8-89EC-2D3C-BEC3-FDFF05462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1119345" y="1320455"/>
              <a:ext cx="2003219" cy="14172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221B606-7313-4404-03A4-543E77B79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989523"/>
              </p:ext>
            </p:extLst>
          </p:nvPr>
        </p:nvGraphicFramePr>
        <p:xfrm>
          <a:off x="5208104" y="1801904"/>
          <a:ext cx="5970562" cy="2019938"/>
        </p:xfrm>
        <a:graphic>
          <a:graphicData uri="http://schemas.openxmlformats.org/drawingml/2006/table">
            <a:tbl>
              <a:tblPr firstRow="1" firstCol="1" bandRow="1"/>
              <a:tblGrid>
                <a:gridCol w="701113">
                  <a:extLst>
                    <a:ext uri="{9D8B030D-6E8A-4147-A177-3AD203B41FA5}">
                      <a16:colId xmlns:a16="http://schemas.microsoft.com/office/drawing/2014/main" val="3696859201"/>
                    </a:ext>
                  </a:extLst>
                </a:gridCol>
                <a:gridCol w="859331">
                  <a:extLst>
                    <a:ext uri="{9D8B030D-6E8A-4147-A177-3AD203B41FA5}">
                      <a16:colId xmlns:a16="http://schemas.microsoft.com/office/drawing/2014/main" val="3987137394"/>
                    </a:ext>
                  </a:extLst>
                </a:gridCol>
                <a:gridCol w="884582">
                  <a:extLst>
                    <a:ext uri="{9D8B030D-6E8A-4147-A177-3AD203B41FA5}">
                      <a16:colId xmlns:a16="http://schemas.microsoft.com/office/drawing/2014/main" val="2371985001"/>
                    </a:ext>
                  </a:extLst>
                </a:gridCol>
                <a:gridCol w="844827">
                  <a:extLst>
                    <a:ext uri="{9D8B030D-6E8A-4147-A177-3AD203B41FA5}">
                      <a16:colId xmlns:a16="http://schemas.microsoft.com/office/drawing/2014/main" val="1142554601"/>
                    </a:ext>
                  </a:extLst>
                </a:gridCol>
                <a:gridCol w="735495">
                  <a:extLst>
                    <a:ext uri="{9D8B030D-6E8A-4147-A177-3AD203B41FA5}">
                      <a16:colId xmlns:a16="http://schemas.microsoft.com/office/drawing/2014/main" val="1228310452"/>
                    </a:ext>
                  </a:extLst>
                </a:gridCol>
                <a:gridCol w="924339">
                  <a:extLst>
                    <a:ext uri="{9D8B030D-6E8A-4147-A177-3AD203B41FA5}">
                      <a16:colId xmlns:a16="http://schemas.microsoft.com/office/drawing/2014/main" val="1804884366"/>
                    </a:ext>
                  </a:extLst>
                </a:gridCol>
                <a:gridCol w="1020875">
                  <a:extLst>
                    <a:ext uri="{9D8B030D-6E8A-4147-A177-3AD203B41FA5}">
                      <a16:colId xmlns:a16="http://schemas.microsoft.com/office/drawing/2014/main" val="2168831897"/>
                    </a:ext>
                  </a:extLst>
                </a:gridCol>
              </a:tblGrid>
              <a:tr h="129902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Các khu vực</a:t>
                      </a:r>
                      <a:endParaRPr lang="en-US" sz="2000">
                        <a:solidFill>
                          <a:srgbClr val="10072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BẮC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TRUNG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ĐÔNGÁ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000" b="1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NAM </a:t>
                      </a:r>
                      <a:r>
                        <a:rPr lang="vi-VN" sz="2000" b="1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ĐÔNG NAM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266571"/>
                  </a:ext>
                </a:extLst>
              </a:tr>
              <a:tr h="72091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>
                        <a:solidFill>
                          <a:srgbClr val="00000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NHÓM 1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NHÓM 2 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NHÓM 3 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NHÓM 4 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NHÓM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5 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NHÓM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824218"/>
                  </a:ext>
                </a:extLst>
              </a:tr>
            </a:tbl>
          </a:graphicData>
        </a:graphic>
      </p:graphicFrame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152EC73-D89A-C505-CA24-484A7C2C0B83}"/>
              </a:ext>
            </a:extLst>
          </p:cNvPr>
          <p:cNvSpPr txBox="1"/>
          <p:nvPr/>
        </p:nvSpPr>
        <p:spPr>
          <a:xfrm>
            <a:off x="1398008" y="1658173"/>
            <a:ext cx="3303078" cy="2163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FA2FB5"/>
                </a:solidFill>
                <a:ea typeface="#9Slide02 Noi dung rat dai" panose="02000000000000000000" pitchFamily="2" charset="0"/>
              </a:rPr>
              <a:t>Hoạt động nhóm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100720"/>
                </a:solidFill>
                <a:ea typeface="#9Slide02 Noi dung rat dai" panose="02000000000000000000" pitchFamily="2" charset="0"/>
              </a:rPr>
              <a:t>Dựa vào hình 5.1,5.2,7.2 và thông tin trong mục 2, các em hãy trao đổi để hoàn thành nội dung phiếu học tập sau:</a:t>
            </a:r>
          </a:p>
        </p:txBody>
      </p:sp>
      <p:pic>
        <p:nvPicPr>
          <p:cNvPr id="12" name="10P">
            <a:hlinkClick r:id="" action="ppaction://media"/>
            <a:extLst>
              <a:ext uri="{FF2B5EF4-FFF2-40B4-BE49-F238E27FC236}">
                <a16:creationId xmlns:a16="http://schemas.microsoft.com/office/drawing/2014/main" id="{6B280F9B-76F3-65C2-FF9E-10CC4BB771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4963" y="4011994"/>
            <a:ext cx="3452042" cy="194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09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1F34326D-9F24-3C10-3C60-477EDCB21421}"/>
              </a:ext>
            </a:extLst>
          </p:cNvPr>
          <p:cNvCxnSpPr>
            <a:cxnSpLocks/>
          </p:cNvCxnSpPr>
          <p:nvPr/>
        </p:nvCxnSpPr>
        <p:spPr>
          <a:xfrm>
            <a:off x="2538958" y="1348847"/>
            <a:ext cx="3232727" cy="0"/>
          </a:xfrm>
          <a:prstGeom prst="line">
            <a:avLst/>
          </a:prstGeom>
          <a:ln>
            <a:solidFill>
              <a:srgbClr val="100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05D602B5-9EAB-B649-A706-BF2519F8B700}"/>
              </a:ext>
            </a:extLst>
          </p:cNvPr>
          <p:cNvCxnSpPr/>
          <p:nvPr/>
        </p:nvCxnSpPr>
        <p:spPr>
          <a:xfrm>
            <a:off x="3309733" y="1468021"/>
            <a:ext cx="1691176" cy="0"/>
          </a:xfrm>
          <a:prstGeom prst="line">
            <a:avLst/>
          </a:prstGeom>
          <a:ln>
            <a:solidFill>
              <a:srgbClr val="310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B340E9-9022-C75C-2E45-2A836B32B2D5}"/>
              </a:ext>
            </a:extLst>
          </p:cNvPr>
          <p:cNvSpPr txBox="1"/>
          <p:nvPr/>
        </p:nvSpPr>
        <p:spPr>
          <a:xfrm>
            <a:off x="977858" y="801476"/>
            <a:ext cx="8305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7ABF5E"/>
                </a:solidFill>
              </a:rPr>
              <a:t>2. ĐẶC ĐIỂM TỰ NHIÊN CÁC KHU VỰC CỦA CHÂU Á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5A9DCFC6-5B5A-8242-82F0-EC3118EBFF37}"/>
              </a:ext>
            </a:extLst>
          </p:cNvPr>
          <p:cNvGrpSpPr/>
          <p:nvPr/>
        </p:nvGrpSpPr>
        <p:grpSpPr>
          <a:xfrm>
            <a:off x="-526197" y="-293271"/>
            <a:ext cx="13383542" cy="7444541"/>
            <a:chOff x="-260978" y="1320455"/>
            <a:chExt cx="13383542" cy="7444541"/>
          </a:xfrm>
        </p:grpSpPr>
        <p:sp>
          <p:nvSpPr>
            <p:cNvPr id="17" name="矩形 11">
              <a:extLst>
                <a:ext uri="{FF2B5EF4-FFF2-40B4-BE49-F238E27FC236}">
                  <a16:creationId xmlns:a16="http://schemas.microsoft.com/office/drawing/2014/main" id="{B6C8FA7D-490D-4814-8E2D-155529AF7FC8}"/>
                </a:ext>
              </a:extLst>
            </p:cNvPr>
            <p:cNvSpPr/>
            <p:nvPr/>
          </p:nvSpPr>
          <p:spPr>
            <a:xfrm>
              <a:off x="347339" y="1624075"/>
              <a:ext cx="12115800" cy="6748531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0">
              <a:solidFill>
                <a:schemeClr val="accent3">
                  <a:lumMod val="75000"/>
                </a:schemeClr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8" name="图片 20">
              <a:extLst>
                <a:ext uri="{FF2B5EF4-FFF2-40B4-BE49-F238E27FC236}">
                  <a16:creationId xmlns:a16="http://schemas.microsoft.com/office/drawing/2014/main" id="{FE3BC36F-C841-A6D7-D35B-D2AB6F46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-260978" y="6750222"/>
              <a:ext cx="2327696" cy="2014774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9" name="图片 21">
              <a:extLst>
                <a:ext uri="{FF2B5EF4-FFF2-40B4-BE49-F238E27FC236}">
                  <a16:creationId xmlns:a16="http://schemas.microsoft.com/office/drawing/2014/main" id="{521EFBE8-89EC-2D3C-BEC3-FDFF05462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1119345" y="1320455"/>
              <a:ext cx="2003219" cy="14172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  <p:pic>
        <p:nvPicPr>
          <p:cNvPr id="11" name="Hình ảnh 10" descr="Ảnh có chứa bản đồ&#10;&#10;Mô tả được tạo tự động">
            <a:extLst>
              <a:ext uri="{FF2B5EF4-FFF2-40B4-BE49-F238E27FC236}">
                <a16:creationId xmlns:a16="http://schemas.microsoft.com/office/drawing/2014/main" id="{54A084F1-CE26-A04B-98B4-1B8350137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182" y="1536413"/>
            <a:ext cx="5965027" cy="4607470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57F9842F-38DC-7E21-DCC0-07130D24BC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89" y="1526190"/>
            <a:ext cx="2504688" cy="46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90615"/>
      </p:ext>
    </p:extLst>
  </p:cSld>
  <p:clrMapOvr>
    <a:masterClrMapping/>
  </p:clrMapOvr>
  <p:transition spd="slow" advClick="0" advTm="9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1F34326D-9F24-3C10-3C60-477EDCB21421}"/>
              </a:ext>
            </a:extLst>
          </p:cNvPr>
          <p:cNvCxnSpPr>
            <a:cxnSpLocks/>
          </p:cNvCxnSpPr>
          <p:nvPr/>
        </p:nvCxnSpPr>
        <p:spPr>
          <a:xfrm>
            <a:off x="2538958" y="1348847"/>
            <a:ext cx="3232727" cy="0"/>
          </a:xfrm>
          <a:prstGeom prst="line">
            <a:avLst/>
          </a:prstGeom>
          <a:ln>
            <a:solidFill>
              <a:srgbClr val="100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05D602B5-9EAB-B649-A706-BF2519F8B700}"/>
              </a:ext>
            </a:extLst>
          </p:cNvPr>
          <p:cNvCxnSpPr/>
          <p:nvPr/>
        </p:nvCxnSpPr>
        <p:spPr>
          <a:xfrm>
            <a:off x="3309733" y="1468021"/>
            <a:ext cx="1691176" cy="0"/>
          </a:xfrm>
          <a:prstGeom prst="line">
            <a:avLst/>
          </a:prstGeom>
          <a:ln>
            <a:solidFill>
              <a:srgbClr val="310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B340E9-9022-C75C-2E45-2A836B32B2D5}"/>
              </a:ext>
            </a:extLst>
          </p:cNvPr>
          <p:cNvSpPr txBox="1"/>
          <p:nvPr/>
        </p:nvSpPr>
        <p:spPr>
          <a:xfrm>
            <a:off x="977858" y="801476"/>
            <a:ext cx="8305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7ABF5E"/>
                </a:solidFill>
              </a:rPr>
              <a:t>2. ĐẶC ĐIỂM TỰ NHIÊN CÁC KHU VỰC CỦA CHÂU Á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5A9DCFC6-5B5A-8242-82F0-EC3118EBFF37}"/>
              </a:ext>
            </a:extLst>
          </p:cNvPr>
          <p:cNvGrpSpPr/>
          <p:nvPr/>
        </p:nvGrpSpPr>
        <p:grpSpPr>
          <a:xfrm>
            <a:off x="-526197" y="-293271"/>
            <a:ext cx="13383542" cy="7444541"/>
            <a:chOff x="-260978" y="1320455"/>
            <a:chExt cx="13383542" cy="7444541"/>
          </a:xfrm>
        </p:grpSpPr>
        <p:sp>
          <p:nvSpPr>
            <p:cNvPr id="17" name="矩形 11">
              <a:extLst>
                <a:ext uri="{FF2B5EF4-FFF2-40B4-BE49-F238E27FC236}">
                  <a16:creationId xmlns:a16="http://schemas.microsoft.com/office/drawing/2014/main" id="{B6C8FA7D-490D-4814-8E2D-155529AF7FC8}"/>
                </a:ext>
              </a:extLst>
            </p:cNvPr>
            <p:cNvSpPr/>
            <p:nvPr/>
          </p:nvSpPr>
          <p:spPr>
            <a:xfrm>
              <a:off x="347339" y="1624075"/>
              <a:ext cx="12115800" cy="6748531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0">
              <a:solidFill>
                <a:schemeClr val="accent3">
                  <a:lumMod val="75000"/>
                </a:schemeClr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8" name="图片 20">
              <a:extLst>
                <a:ext uri="{FF2B5EF4-FFF2-40B4-BE49-F238E27FC236}">
                  <a16:creationId xmlns:a16="http://schemas.microsoft.com/office/drawing/2014/main" id="{FE3BC36F-C841-A6D7-D35B-D2AB6F46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-260978" y="6750222"/>
              <a:ext cx="2327696" cy="2014774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9" name="图片 21">
              <a:extLst>
                <a:ext uri="{FF2B5EF4-FFF2-40B4-BE49-F238E27FC236}">
                  <a16:creationId xmlns:a16="http://schemas.microsoft.com/office/drawing/2014/main" id="{521EFBE8-89EC-2D3C-BEC3-FDFF05462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1119345" y="1320455"/>
              <a:ext cx="2003219" cy="14172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  <p:pic>
        <p:nvPicPr>
          <p:cNvPr id="3" name="Hình ảnh 2" descr="Ảnh có chứa bản đồ&#10;&#10;Mô tả được tạo tự động">
            <a:extLst>
              <a:ext uri="{FF2B5EF4-FFF2-40B4-BE49-F238E27FC236}">
                <a16:creationId xmlns:a16="http://schemas.microsoft.com/office/drawing/2014/main" id="{1392B0A7-779E-5BF4-BF48-DF53BEA6F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63" y="1372999"/>
            <a:ext cx="5071211" cy="486942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43219A4-5F01-CFCA-7A17-C6063819C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216" y="1372999"/>
            <a:ext cx="3085236" cy="48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89386"/>
      </p:ext>
    </p:extLst>
  </p:cSld>
  <p:clrMapOvr>
    <a:masterClrMapping/>
  </p:clrMapOvr>
  <p:transition spd="slow" advClick="0" advTm="9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1F34326D-9F24-3C10-3C60-477EDCB21421}"/>
              </a:ext>
            </a:extLst>
          </p:cNvPr>
          <p:cNvCxnSpPr>
            <a:cxnSpLocks/>
          </p:cNvCxnSpPr>
          <p:nvPr/>
        </p:nvCxnSpPr>
        <p:spPr>
          <a:xfrm>
            <a:off x="2538958" y="1348847"/>
            <a:ext cx="3232727" cy="0"/>
          </a:xfrm>
          <a:prstGeom prst="line">
            <a:avLst/>
          </a:prstGeom>
          <a:ln>
            <a:solidFill>
              <a:srgbClr val="100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05D602B5-9EAB-B649-A706-BF2519F8B700}"/>
              </a:ext>
            </a:extLst>
          </p:cNvPr>
          <p:cNvCxnSpPr/>
          <p:nvPr/>
        </p:nvCxnSpPr>
        <p:spPr>
          <a:xfrm>
            <a:off x="3309733" y="1468021"/>
            <a:ext cx="1691176" cy="0"/>
          </a:xfrm>
          <a:prstGeom prst="line">
            <a:avLst/>
          </a:prstGeom>
          <a:ln>
            <a:solidFill>
              <a:srgbClr val="310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B340E9-9022-C75C-2E45-2A836B32B2D5}"/>
              </a:ext>
            </a:extLst>
          </p:cNvPr>
          <p:cNvSpPr txBox="1"/>
          <p:nvPr/>
        </p:nvSpPr>
        <p:spPr>
          <a:xfrm>
            <a:off x="977858" y="801476"/>
            <a:ext cx="8305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7ABF5E"/>
                </a:solidFill>
              </a:rPr>
              <a:t>2. ĐẶC ĐIỂM TỰ NHIÊN CÁC KHU VỰC CỦA CHÂU Á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5A9DCFC6-5B5A-8242-82F0-EC3118EBFF37}"/>
              </a:ext>
            </a:extLst>
          </p:cNvPr>
          <p:cNvGrpSpPr/>
          <p:nvPr/>
        </p:nvGrpSpPr>
        <p:grpSpPr>
          <a:xfrm>
            <a:off x="-476501" y="-293271"/>
            <a:ext cx="13383542" cy="7444541"/>
            <a:chOff x="-260978" y="1320455"/>
            <a:chExt cx="13383542" cy="7444541"/>
          </a:xfrm>
        </p:grpSpPr>
        <p:sp>
          <p:nvSpPr>
            <p:cNvPr id="17" name="矩形 11">
              <a:extLst>
                <a:ext uri="{FF2B5EF4-FFF2-40B4-BE49-F238E27FC236}">
                  <a16:creationId xmlns:a16="http://schemas.microsoft.com/office/drawing/2014/main" id="{B6C8FA7D-490D-4814-8E2D-155529AF7FC8}"/>
                </a:ext>
              </a:extLst>
            </p:cNvPr>
            <p:cNvSpPr/>
            <p:nvPr/>
          </p:nvSpPr>
          <p:spPr>
            <a:xfrm>
              <a:off x="253623" y="1613726"/>
              <a:ext cx="12115800" cy="6748531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0">
              <a:solidFill>
                <a:schemeClr val="accent3">
                  <a:lumMod val="75000"/>
                </a:schemeClr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8" name="图片 20">
              <a:extLst>
                <a:ext uri="{FF2B5EF4-FFF2-40B4-BE49-F238E27FC236}">
                  <a16:creationId xmlns:a16="http://schemas.microsoft.com/office/drawing/2014/main" id="{FE3BC36F-C841-A6D7-D35B-D2AB6F46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-260978" y="6750222"/>
              <a:ext cx="2327696" cy="2014774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9" name="图片 21">
              <a:extLst>
                <a:ext uri="{FF2B5EF4-FFF2-40B4-BE49-F238E27FC236}">
                  <a16:creationId xmlns:a16="http://schemas.microsoft.com/office/drawing/2014/main" id="{521EFBE8-89EC-2D3C-BEC3-FDFF05462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1119345" y="1320455"/>
              <a:ext cx="2003219" cy="14172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  <p:pic>
        <p:nvPicPr>
          <p:cNvPr id="11" name="Hình ảnh 10" descr="Ảnh có chứa bản đồ&#10;&#10;Mô tả được tạo tự động">
            <a:extLst>
              <a:ext uri="{FF2B5EF4-FFF2-40B4-BE49-F238E27FC236}">
                <a16:creationId xmlns:a16="http://schemas.microsoft.com/office/drawing/2014/main" id="{54A084F1-CE26-A04B-98B4-1B8350137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182" y="1536413"/>
            <a:ext cx="5965027" cy="4607470"/>
          </a:xfrm>
          <a:prstGeom prst="rect">
            <a:avLst/>
          </a:prstGeom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ED1083C-C93F-9D65-7A15-C981FBDE3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95" y="1536412"/>
            <a:ext cx="3491630" cy="455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14314"/>
      </p:ext>
    </p:extLst>
  </p:cSld>
  <p:clrMapOvr>
    <a:masterClrMapping/>
  </p:clrMapOvr>
  <p:transition spd="slow" advClick="0" advTm="9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1F34326D-9F24-3C10-3C60-477EDCB21421}"/>
              </a:ext>
            </a:extLst>
          </p:cNvPr>
          <p:cNvCxnSpPr>
            <a:cxnSpLocks/>
          </p:cNvCxnSpPr>
          <p:nvPr/>
        </p:nvCxnSpPr>
        <p:spPr>
          <a:xfrm>
            <a:off x="2538958" y="1348847"/>
            <a:ext cx="3232727" cy="0"/>
          </a:xfrm>
          <a:prstGeom prst="line">
            <a:avLst/>
          </a:prstGeom>
          <a:ln>
            <a:solidFill>
              <a:srgbClr val="100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05D602B5-9EAB-B649-A706-BF2519F8B700}"/>
              </a:ext>
            </a:extLst>
          </p:cNvPr>
          <p:cNvCxnSpPr/>
          <p:nvPr/>
        </p:nvCxnSpPr>
        <p:spPr>
          <a:xfrm>
            <a:off x="3309733" y="1468021"/>
            <a:ext cx="1691176" cy="0"/>
          </a:xfrm>
          <a:prstGeom prst="line">
            <a:avLst/>
          </a:prstGeom>
          <a:ln>
            <a:solidFill>
              <a:srgbClr val="310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B340E9-9022-C75C-2E45-2A836B32B2D5}"/>
              </a:ext>
            </a:extLst>
          </p:cNvPr>
          <p:cNvSpPr txBox="1"/>
          <p:nvPr/>
        </p:nvSpPr>
        <p:spPr>
          <a:xfrm>
            <a:off x="977858" y="801476"/>
            <a:ext cx="8305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7ABF5E"/>
                </a:solidFill>
              </a:rPr>
              <a:t>2. ĐẶC ĐIỂM TỰ NHIÊN CÁC KHU VỰC CỦA CHÂU Á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5A9DCFC6-5B5A-8242-82F0-EC3118EBFF37}"/>
              </a:ext>
            </a:extLst>
          </p:cNvPr>
          <p:cNvGrpSpPr/>
          <p:nvPr/>
        </p:nvGrpSpPr>
        <p:grpSpPr>
          <a:xfrm>
            <a:off x="-675283" y="-293271"/>
            <a:ext cx="13383542" cy="7444541"/>
            <a:chOff x="-260978" y="1320455"/>
            <a:chExt cx="13383542" cy="7444541"/>
          </a:xfrm>
        </p:grpSpPr>
        <p:sp>
          <p:nvSpPr>
            <p:cNvPr id="17" name="矩形 11">
              <a:extLst>
                <a:ext uri="{FF2B5EF4-FFF2-40B4-BE49-F238E27FC236}">
                  <a16:creationId xmlns:a16="http://schemas.microsoft.com/office/drawing/2014/main" id="{B6C8FA7D-490D-4814-8E2D-155529AF7FC8}"/>
                </a:ext>
              </a:extLst>
            </p:cNvPr>
            <p:cNvSpPr/>
            <p:nvPr/>
          </p:nvSpPr>
          <p:spPr>
            <a:xfrm>
              <a:off x="347339" y="1624075"/>
              <a:ext cx="12115800" cy="6748531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0">
              <a:solidFill>
                <a:schemeClr val="accent3">
                  <a:lumMod val="75000"/>
                </a:schemeClr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8" name="图片 20">
              <a:extLst>
                <a:ext uri="{FF2B5EF4-FFF2-40B4-BE49-F238E27FC236}">
                  <a16:creationId xmlns:a16="http://schemas.microsoft.com/office/drawing/2014/main" id="{FE3BC36F-C841-A6D7-D35B-D2AB6F46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-260978" y="6750222"/>
              <a:ext cx="2327696" cy="2014774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9" name="图片 21">
              <a:extLst>
                <a:ext uri="{FF2B5EF4-FFF2-40B4-BE49-F238E27FC236}">
                  <a16:creationId xmlns:a16="http://schemas.microsoft.com/office/drawing/2014/main" id="{521EFBE8-89EC-2D3C-BEC3-FDFF05462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1119345" y="1320455"/>
              <a:ext cx="2003219" cy="14172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  <p:pic>
        <p:nvPicPr>
          <p:cNvPr id="7" name="Hình ảnh 6" descr="Ảnh có chứa văn bản, bàn&#10;&#10;Mô tả được tạo tự động">
            <a:extLst>
              <a:ext uri="{FF2B5EF4-FFF2-40B4-BE49-F238E27FC236}">
                <a16:creationId xmlns:a16="http://schemas.microsoft.com/office/drawing/2014/main" id="{C8122498-395F-55B1-50A4-4C1F3752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7"/>
          <a:stretch/>
        </p:blipFill>
        <p:spPr>
          <a:xfrm>
            <a:off x="552027" y="1977881"/>
            <a:ext cx="6058746" cy="3283064"/>
          </a:xfrm>
          <a:prstGeom prst="rect">
            <a:avLst/>
          </a:prstGeom>
        </p:spPr>
      </p:pic>
      <p:pic>
        <p:nvPicPr>
          <p:cNvPr id="23" name="Hình ảnh 22" descr="Ảnh có chứa bản đồ&#10;&#10;Mô tả được tạo tự động">
            <a:extLst>
              <a:ext uri="{FF2B5EF4-FFF2-40B4-BE49-F238E27FC236}">
                <a16:creationId xmlns:a16="http://schemas.microsoft.com/office/drawing/2014/main" id="{D80922B5-5AE6-F1F9-46B4-BA6E88799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39" y="1556371"/>
            <a:ext cx="4628321" cy="450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56111"/>
      </p:ext>
    </p:extLst>
  </p:cSld>
  <p:clrMapOvr>
    <a:masterClrMapping/>
  </p:clrMapOvr>
  <p:transition spd="slow" advClick="0" advTm="9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1F34326D-9F24-3C10-3C60-477EDCB21421}"/>
              </a:ext>
            </a:extLst>
          </p:cNvPr>
          <p:cNvCxnSpPr>
            <a:cxnSpLocks/>
          </p:cNvCxnSpPr>
          <p:nvPr/>
        </p:nvCxnSpPr>
        <p:spPr>
          <a:xfrm>
            <a:off x="2538958" y="1348847"/>
            <a:ext cx="3232727" cy="0"/>
          </a:xfrm>
          <a:prstGeom prst="line">
            <a:avLst/>
          </a:prstGeom>
          <a:ln>
            <a:solidFill>
              <a:srgbClr val="100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05D602B5-9EAB-B649-A706-BF2519F8B700}"/>
              </a:ext>
            </a:extLst>
          </p:cNvPr>
          <p:cNvCxnSpPr/>
          <p:nvPr/>
        </p:nvCxnSpPr>
        <p:spPr>
          <a:xfrm>
            <a:off x="3309733" y="1468021"/>
            <a:ext cx="1691176" cy="0"/>
          </a:xfrm>
          <a:prstGeom prst="line">
            <a:avLst/>
          </a:prstGeom>
          <a:ln>
            <a:solidFill>
              <a:srgbClr val="310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B340E9-9022-C75C-2E45-2A836B32B2D5}"/>
              </a:ext>
            </a:extLst>
          </p:cNvPr>
          <p:cNvSpPr txBox="1"/>
          <p:nvPr/>
        </p:nvSpPr>
        <p:spPr>
          <a:xfrm>
            <a:off x="977858" y="801476"/>
            <a:ext cx="8305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7ABF5E"/>
                </a:solidFill>
              </a:rPr>
              <a:t>2. ĐẶC ĐIỂM TỰ NHIÊN CÁC KHU VỰC CỦA CHÂU Á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5A9DCFC6-5B5A-8242-82F0-EC3118EBFF37}"/>
              </a:ext>
            </a:extLst>
          </p:cNvPr>
          <p:cNvGrpSpPr/>
          <p:nvPr/>
        </p:nvGrpSpPr>
        <p:grpSpPr>
          <a:xfrm>
            <a:off x="-526197" y="-293271"/>
            <a:ext cx="13383542" cy="7444541"/>
            <a:chOff x="-260978" y="1320455"/>
            <a:chExt cx="13383542" cy="7444541"/>
          </a:xfrm>
        </p:grpSpPr>
        <p:sp>
          <p:nvSpPr>
            <p:cNvPr id="17" name="矩形 11">
              <a:extLst>
                <a:ext uri="{FF2B5EF4-FFF2-40B4-BE49-F238E27FC236}">
                  <a16:creationId xmlns:a16="http://schemas.microsoft.com/office/drawing/2014/main" id="{B6C8FA7D-490D-4814-8E2D-155529AF7FC8}"/>
                </a:ext>
              </a:extLst>
            </p:cNvPr>
            <p:cNvSpPr/>
            <p:nvPr/>
          </p:nvSpPr>
          <p:spPr>
            <a:xfrm>
              <a:off x="347339" y="1624075"/>
              <a:ext cx="12115800" cy="6748531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0">
              <a:solidFill>
                <a:schemeClr val="accent3">
                  <a:lumMod val="75000"/>
                </a:schemeClr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8" name="图片 20">
              <a:extLst>
                <a:ext uri="{FF2B5EF4-FFF2-40B4-BE49-F238E27FC236}">
                  <a16:creationId xmlns:a16="http://schemas.microsoft.com/office/drawing/2014/main" id="{FE3BC36F-C841-A6D7-D35B-D2AB6F46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-260978" y="6750222"/>
              <a:ext cx="2327696" cy="2014774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9" name="图片 21">
              <a:extLst>
                <a:ext uri="{FF2B5EF4-FFF2-40B4-BE49-F238E27FC236}">
                  <a16:creationId xmlns:a16="http://schemas.microsoft.com/office/drawing/2014/main" id="{521EFBE8-89EC-2D3C-BEC3-FDFF05462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1119345" y="1320455"/>
              <a:ext cx="2003219" cy="14172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  <p:pic>
        <p:nvPicPr>
          <p:cNvPr id="4" name="Hình ảnh 3" descr="Ảnh có chứa bản đồ&#10;&#10;Mô tả được tạo tự động">
            <a:extLst>
              <a:ext uri="{FF2B5EF4-FFF2-40B4-BE49-F238E27FC236}">
                <a16:creationId xmlns:a16="http://schemas.microsoft.com/office/drawing/2014/main" id="{62AFBE8B-F43A-A3DD-7A3E-0B46B21FA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956" y="1389550"/>
            <a:ext cx="4906539" cy="494569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9C62DB9-6348-CCAA-709C-F80485A96354}"/>
              </a:ext>
            </a:extLst>
          </p:cNvPr>
          <p:cNvSpPr txBox="1"/>
          <p:nvPr/>
        </p:nvSpPr>
        <p:spPr>
          <a:xfrm>
            <a:off x="9346120" y="6335243"/>
            <a:ext cx="2243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/>
              <a:t>KHU VỰC NAM Á</a:t>
            </a:r>
          </a:p>
        </p:txBody>
      </p:sp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E1911CC8-1F5C-2217-9A4B-1CC6684BA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205" y="1443869"/>
            <a:ext cx="3762978" cy="483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83118"/>
      </p:ext>
    </p:extLst>
  </p:cSld>
  <p:clrMapOvr>
    <a:masterClrMapping/>
  </p:clrMapOvr>
  <p:transition spd="slow" advClick="0" advTm="9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1F34326D-9F24-3C10-3C60-477EDCB21421}"/>
              </a:ext>
            </a:extLst>
          </p:cNvPr>
          <p:cNvCxnSpPr>
            <a:cxnSpLocks/>
          </p:cNvCxnSpPr>
          <p:nvPr/>
        </p:nvCxnSpPr>
        <p:spPr>
          <a:xfrm>
            <a:off x="2538958" y="1348847"/>
            <a:ext cx="3232727" cy="0"/>
          </a:xfrm>
          <a:prstGeom prst="line">
            <a:avLst/>
          </a:prstGeom>
          <a:ln>
            <a:solidFill>
              <a:srgbClr val="100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05D602B5-9EAB-B649-A706-BF2519F8B700}"/>
              </a:ext>
            </a:extLst>
          </p:cNvPr>
          <p:cNvCxnSpPr/>
          <p:nvPr/>
        </p:nvCxnSpPr>
        <p:spPr>
          <a:xfrm>
            <a:off x="3309733" y="1468021"/>
            <a:ext cx="1691176" cy="0"/>
          </a:xfrm>
          <a:prstGeom prst="line">
            <a:avLst/>
          </a:prstGeom>
          <a:ln>
            <a:solidFill>
              <a:srgbClr val="310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B340E9-9022-C75C-2E45-2A836B32B2D5}"/>
              </a:ext>
            </a:extLst>
          </p:cNvPr>
          <p:cNvSpPr txBox="1"/>
          <p:nvPr/>
        </p:nvSpPr>
        <p:spPr>
          <a:xfrm>
            <a:off x="977858" y="801476"/>
            <a:ext cx="8305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7ABF5E"/>
                </a:solidFill>
              </a:rPr>
              <a:t>2. ĐẶC ĐIỂM TỰ NHIÊN CÁC KHU VỰC CỦA CHÂU Á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5A9DCFC6-5B5A-8242-82F0-EC3118EBFF37}"/>
              </a:ext>
            </a:extLst>
          </p:cNvPr>
          <p:cNvGrpSpPr/>
          <p:nvPr/>
        </p:nvGrpSpPr>
        <p:grpSpPr>
          <a:xfrm>
            <a:off x="-526197" y="-293271"/>
            <a:ext cx="13383542" cy="7444541"/>
            <a:chOff x="-260978" y="1320455"/>
            <a:chExt cx="13383542" cy="7444541"/>
          </a:xfrm>
        </p:grpSpPr>
        <p:sp>
          <p:nvSpPr>
            <p:cNvPr id="17" name="矩形 11">
              <a:extLst>
                <a:ext uri="{FF2B5EF4-FFF2-40B4-BE49-F238E27FC236}">
                  <a16:creationId xmlns:a16="http://schemas.microsoft.com/office/drawing/2014/main" id="{B6C8FA7D-490D-4814-8E2D-155529AF7FC8}"/>
                </a:ext>
              </a:extLst>
            </p:cNvPr>
            <p:cNvSpPr/>
            <p:nvPr/>
          </p:nvSpPr>
          <p:spPr>
            <a:xfrm>
              <a:off x="347339" y="1624075"/>
              <a:ext cx="12115800" cy="6748531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0">
              <a:solidFill>
                <a:schemeClr val="accent3">
                  <a:lumMod val="75000"/>
                </a:schemeClr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8" name="图片 20">
              <a:extLst>
                <a:ext uri="{FF2B5EF4-FFF2-40B4-BE49-F238E27FC236}">
                  <a16:creationId xmlns:a16="http://schemas.microsoft.com/office/drawing/2014/main" id="{FE3BC36F-C841-A6D7-D35B-D2AB6F46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-260978" y="6750222"/>
              <a:ext cx="2327696" cy="2014774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9" name="图片 21">
              <a:extLst>
                <a:ext uri="{FF2B5EF4-FFF2-40B4-BE49-F238E27FC236}">
                  <a16:creationId xmlns:a16="http://schemas.microsoft.com/office/drawing/2014/main" id="{521EFBE8-89EC-2D3C-BEC3-FDFF05462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1119345" y="1320455"/>
              <a:ext cx="2003219" cy="14172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  <p:pic>
        <p:nvPicPr>
          <p:cNvPr id="3" name="Hình ảnh 2" descr="Ảnh có chứa bản đồ&#10;&#10;Mô tả được tạo tự động">
            <a:extLst>
              <a:ext uri="{FF2B5EF4-FFF2-40B4-BE49-F238E27FC236}">
                <a16:creationId xmlns:a16="http://schemas.microsoft.com/office/drawing/2014/main" id="{7DED8E98-539B-6FFE-E6F5-961F4AF56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24" y="1374726"/>
            <a:ext cx="4601217" cy="413442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163DF06-C8F5-622C-20A9-62E78D5B8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82" y="1348847"/>
            <a:ext cx="6201640" cy="48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58389"/>
      </p:ext>
    </p:extLst>
  </p:cSld>
  <p:clrMapOvr>
    <a:masterClrMapping/>
  </p:clrMapOvr>
  <p:transition spd="slow" advClick="0" advTm="9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DDD628E-0B05-4AB1-6D4D-7D397026F5BA}"/>
              </a:ext>
            </a:extLst>
          </p:cNvPr>
          <p:cNvSpPr txBox="1"/>
          <p:nvPr/>
        </p:nvSpPr>
        <p:spPr>
          <a:xfrm>
            <a:off x="1219200" y="1659285"/>
            <a:ext cx="3113313" cy="3539430"/>
          </a:xfrm>
          <a:custGeom>
            <a:avLst/>
            <a:gdLst>
              <a:gd name="connsiteX0" fmla="*/ 0 w 3113313"/>
              <a:gd name="connsiteY0" fmla="*/ 0 h 3539430"/>
              <a:gd name="connsiteX1" fmla="*/ 518886 w 3113313"/>
              <a:gd name="connsiteY1" fmla="*/ 0 h 3539430"/>
              <a:gd name="connsiteX2" fmla="*/ 1100037 w 3113313"/>
              <a:gd name="connsiteY2" fmla="*/ 0 h 3539430"/>
              <a:gd name="connsiteX3" fmla="*/ 1650056 w 3113313"/>
              <a:gd name="connsiteY3" fmla="*/ 0 h 3539430"/>
              <a:gd name="connsiteX4" fmla="*/ 2200075 w 3113313"/>
              <a:gd name="connsiteY4" fmla="*/ 0 h 3539430"/>
              <a:gd name="connsiteX5" fmla="*/ 3113313 w 3113313"/>
              <a:gd name="connsiteY5" fmla="*/ 0 h 3539430"/>
              <a:gd name="connsiteX6" fmla="*/ 3113313 w 3113313"/>
              <a:gd name="connsiteY6" fmla="*/ 519116 h 3539430"/>
              <a:gd name="connsiteX7" fmla="*/ 3113313 w 3113313"/>
              <a:gd name="connsiteY7" fmla="*/ 1073627 h 3539430"/>
              <a:gd name="connsiteX8" fmla="*/ 3113313 w 3113313"/>
              <a:gd name="connsiteY8" fmla="*/ 1628138 h 3539430"/>
              <a:gd name="connsiteX9" fmla="*/ 3113313 w 3113313"/>
              <a:gd name="connsiteY9" fmla="*/ 2253437 h 3539430"/>
              <a:gd name="connsiteX10" fmla="*/ 3113313 w 3113313"/>
              <a:gd name="connsiteY10" fmla="*/ 2878736 h 3539430"/>
              <a:gd name="connsiteX11" fmla="*/ 3113313 w 3113313"/>
              <a:gd name="connsiteY11" fmla="*/ 3539430 h 3539430"/>
              <a:gd name="connsiteX12" fmla="*/ 2656694 w 3113313"/>
              <a:gd name="connsiteY12" fmla="*/ 3539430 h 3539430"/>
              <a:gd name="connsiteX13" fmla="*/ 2075542 w 3113313"/>
              <a:gd name="connsiteY13" fmla="*/ 3539430 h 3539430"/>
              <a:gd name="connsiteX14" fmla="*/ 1618923 w 3113313"/>
              <a:gd name="connsiteY14" fmla="*/ 3539430 h 3539430"/>
              <a:gd name="connsiteX15" fmla="*/ 1131170 w 3113313"/>
              <a:gd name="connsiteY15" fmla="*/ 3539430 h 3539430"/>
              <a:gd name="connsiteX16" fmla="*/ 581152 w 3113313"/>
              <a:gd name="connsiteY16" fmla="*/ 3539430 h 3539430"/>
              <a:gd name="connsiteX17" fmla="*/ 0 w 3113313"/>
              <a:gd name="connsiteY17" fmla="*/ 3539430 h 3539430"/>
              <a:gd name="connsiteX18" fmla="*/ 0 w 3113313"/>
              <a:gd name="connsiteY18" fmla="*/ 2914131 h 3539430"/>
              <a:gd name="connsiteX19" fmla="*/ 0 w 3113313"/>
              <a:gd name="connsiteY19" fmla="*/ 2324226 h 3539430"/>
              <a:gd name="connsiteX20" fmla="*/ 0 w 3113313"/>
              <a:gd name="connsiteY20" fmla="*/ 1769715 h 3539430"/>
              <a:gd name="connsiteX21" fmla="*/ 0 w 3113313"/>
              <a:gd name="connsiteY21" fmla="*/ 1285993 h 3539430"/>
              <a:gd name="connsiteX22" fmla="*/ 0 w 3113313"/>
              <a:gd name="connsiteY22" fmla="*/ 625299 h 3539430"/>
              <a:gd name="connsiteX23" fmla="*/ 0 w 3113313"/>
              <a:gd name="connsiteY23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113313" h="3539430" fill="none" extrusionOk="0">
                <a:moveTo>
                  <a:pt x="0" y="0"/>
                </a:moveTo>
                <a:cubicBezTo>
                  <a:pt x="138883" y="-18595"/>
                  <a:pt x="364676" y="25467"/>
                  <a:pt x="518886" y="0"/>
                </a:cubicBezTo>
                <a:cubicBezTo>
                  <a:pt x="673096" y="-25467"/>
                  <a:pt x="876520" y="23530"/>
                  <a:pt x="1100037" y="0"/>
                </a:cubicBezTo>
                <a:cubicBezTo>
                  <a:pt x="1323554" y="-23530"/>
                  <a:pt x="1470953" y="50956"/>
                  <a:pt x="1650056" y="0"/>
                </a:cubicBezTo>
                <a:cubicBezTo>
                  <a:pt x="1829159" y="-50956"/>
                  <a:pt x="1979826" y="33293"/>
                  <a:pt x="2200075" y="0"/>
                </a:cubicBezTo>
                <a:cubicBezTo>
                  <a:pt x="2420324" y="-33293"/>
                  <a:pt x="2906492" y="42447"/>
                  <a:pt x="3113313" y="0"/>
                </a:cubicBezTo>
                <a:cubicBezTo>
                  <a:pt x="3148011" y="230784"/>
                  <a:pt x="3104882" y="305671"/>
                  <a:pt x="3113313" y="519116"/>
                </a:cubicBezTo>
                <a:cubicBezTo>
                  <a:pt x="3121744" y="732561"/>
                  <a:pt x="3075796" y="888642"/>
                  <a:pt x="3113313" y="1073627"/>
                </a:cubicBezTo>
                <a:cubicBezTo>
                  <a:pt x="3150830" y="1258612"/>
                  <a:pt x="3063578" y="1468901"/>
                  <a:pt x="3113313" y="1628138"/>
                </a:cubicBezTo>
                <a:cubicBezTo>
                  <a:pt x="3163048" y="1787375"/>
                  <a:pt x="3107935" y="2006694"/>
                  <a:pt x="3113313" y="2253437"/>
                </a:cubicBezTo>
                <a:cubicBezTo>
                  <a:pt x="3118691" y="2500180"/>
                  <a:pt x="3105702" y="2742490"/>
                  <a:pt x="3113313" y="2878736"/>
                </a:cubicBezTo>
                <a:cubicBezTo>
                  <a:pt x="3120924" y="3014982"/>
                  <a:pt x="3089492" y="3231048"/>
                  <a:pt x="3113313" y="3539430"/>
                </a:cubicBezTo>
                <a:cubicBezTo>
                  <a:pt x="3006817" y="3558177"/>
                  <a:pt x="2871782" y="3518654"/>
                  <a:pt x="2656694" y="3539430"/>
                </a:cubicBezTo>
                <a:cubicBezTo>
                  <a:pt x="2441606" y="3560206"/>
                  <a:pt x="2309842" y="3476772"/>
                  <a:pt x="2075542" y="3539430"/>
                </a:cubicBezTo>
                <a:cubicBezTo>
                  <a:pt x="1841242" y="3602088"/>
                  <a:pt x="1726505" y="3491389"/>
                  <a:pt x="1618923" y="3539430"/>
                </a:cubicBezTo>
                <a:cubicBezTo>
                  <a:pt x="1511341" y="3587471"/>
                  <a:pt x="1238125" y="3482704"/>
                  <a:pt x="1131170" y="3539430"/>
                </a:cubicBezTo>
                <a:cubicBezTo>
                  <a:pt x="1024215" y="3596156"/>
                  <a:pt x="705605" y="3481509"/>
                  <a:pt x="581152" y="3539430"/>
                </a:cubicBezTo>
                <a:cubicBezTo>
                  <a:pt x="456699" y="3597351"/>
                  <a:pt x="129885" y="3534739"/>
                  <a:pt x="0" y="3539430"/>
                </a:cubicBezTo>
                <a:cubicBezTo>
                  <a:pt x="-52662" y="3332148"/>
                  <a:pt x="38255" y="3209332"/>
                  <a:pt x="0" y="2914131"/>
                </a:cubicBezTo>
                <a:cubicBezTo>
                  <a:pt x="-38255" y="2618930"/>
                  <a:pt x="57841" y="2601303"/>
                  <a:pt x="0" y="2324226"/>
                </a:cubicBezTo>
                <a:cubicBezTo>
                  <a:pt x="-57841" y="2047150"/>
                  <a:pt x="60707" y="1916709"/>
                  <a:pt x="0" y="1769715"/>
                </a:cubicBezTo>
                <a:cubicBezTo>
                  <a:pt x="-60707" y="1622721"/>
                  <a:pt x="52607" y="1388669"/>
                  <a:pt x="0" y="1285993"/>
                </a:cubicBezTo>
                <a:cubicBezTo>
                  <a:pt x="-52607" y="1183317"/>
                  <a:pt x="13296" y="831316"/>
                  <a:pt x="0" y="625299"/>
                </a:cubicBezTo>
                <a:cubicBezTo>
                  <a:pt x="-13296" y="419282"/>
                  <a:pt x="40762" y="179916"/>
                  <a:pt x="0" y="0"/>
                </a:cubicBezTo>
                <a:close/>
              </a:path>
              <a:path w="3113313" h="3539430" stroke="0" extrusionOk="0">
                <a:moveTo>
                  <a:pt x="0" y="0"/>
                </a:moveTo>
                <a:cubicBezTo>
                  <a:pt x="164612" y="-35242"/>
                  <a:pt x="272241" y="31828"/>
                  <a:pt x="518886" y="0"/>
                </a:cubicBezTo>
                <a:cubicBezTo>
                  <a:pt x="765531" y="-31828"/>
                  <a:pt x="844623" y="5316"/>
                  <a:pt x="1068904" y="0"/>
                </a:cubicBezTo>
                <a:cubicBezTo>
                  <a:pt x="1293185" y="-5316"/>
                  <a:pt x="1479154" y="30137"/>
                  <a:pt x="1587790" y="0"/>
                </a:cubicBezTo>
                <a:cubicBezTo>
                  <a:pt x="1696426" y="-30137"/>
                  <a:pt x="1971953" y="37462"/>
                  <a:pt x="2137808" y="0"/>
                </a:cubicBezTo>
                <a:cubicBezTo>
                  <a:pt x="2303663" y="-37462"/>
                  <a:pt x="2775522" y="43939"/>
                  <a:pt x="3113313" y="0"/>
                </a:cubicBezTo>
                <a:cubicBezTo>
                  <a:pt x="3177587" y="284052"/>
                  <a:pt x="3110183" y="424228"/>
                  <a:pt x="3113313" y="589905"/>
                </a:cubicBezTo>
                <a:cubicBezTo>
                  <a:pt x="3116443" y="755583"/>
                  <a:pt x="3039058" y="1063885"/>
                  <a:pt x="3113313" y="1215204"/>
                </a:cubicBezTo>
                <a:cubicBezTo>
                  <a:pt x="3187568" y="1366523"/>
                  <a:pt x="3074876" y="1644142"/>
                  <a:pt x="3113313" y="1769715"/>
                </a:cubicBezTo>
                <a:cubicBezTo>
                  <a:pt x="3151750" y="1895288"/>
                  <a:pt x="3060670" y="2184689"/>
                  <a:pt x="3113313" y="2395014"/>
                </a:cubicBezTo>
                <a:cubicBezTo>
                  <a:pt x="3165956" y="2605339"/>
                  <a:pt x="3056478" y="2837669"/>
                  <a:pt x="3113313" y="2984919"/>
                </a:cubicBezTo>
                <a:cubicBezTo>
                  <a:pt x="3170148" y="3132169"/>
                  <a:pt x="3078850" y="3310380"/>
                  <a:pt x="3113313" y="3539430"/>
                </a:cubicBezTo>
                <a:cubicBezTo>
                  <a:pt x="3011051" y="3539706"/>
                  <a:pt x="2809841" y="3535390"/>
                  <a:pt x="2687827" y="3539430"/>
                </a:cubicBezTo>
                <a:cubicBezTo>
                  <a:pt x="2565813" y="3543470"/>
                  <a:pt x="2315218" y="3532021"/>
                  <a:pt x="2106675" y="3539430"/>
                </a:cubicBezTo>
                <a:cubicBezTo>
                  <a:pt x="1898132" y="3546839"/>
                  <a:pt x="1756946" y="3522218"/>
                  <a:pt x="1650056" y="3539430"/>
                </a:cubicBezTo>
                <a:cubicBezTo>
                  <a:pt x="1543166" y="3556642"/>
                  <a:pt x="1379721" y="3504415"/>
                  <a:pt x="1131170" y="3539430"/>
                </a:cubicBezTo>
                <a:cubicBezTo>
                  <a:pt x="882619" y="3574445"/>
                  <a:pt x="842605" y="3499644"/>
                  <a:pt x="705684" y="3539430"/>
                </a:cubicBezTo>
                <a:cubicBezTo>
                  <a:pt x="568763" y="3579216"/>
                  <a:pt x="197544" y="3521395"/>
                  <a:pt x="0" y="3539430"/>
                </a:cubicBezTo>
                <a:cubicBezTo>
                  <a:pt x="-10259" y="3318955"/>
                  <a:pt x="37124" y="3223365"/>
                  <a:pt x="0" y="2984919"/>
                </a:cubicBezTo>
                <a:cubicBezTo>
                  <a:pt x="-37124" y="2746473"/>
                  <a:pt x="15665" y="2562397"/>
                  <a:pt x="0" y="2359620"/>
                </a:cubicBezTo>
                <a:cubicBezTo>
                  <a:pt x="-15665" y="2156843"/>
                  <a:pt x="31714" y="1954555"/>
                  <a:pt x="0" y="1840504"/>
                </a:cubicBezTo>
                <a:cubicBezTo>
                  <a:pt x="-31714" y="1726453"/>
                  <a:pt x="3356" y="1460549"/>
                  <a:pt x="0" y="1215204"/>
                </a:cubicBezTo>
                <a:cubicBezTo>
                  <a:pt x="-3356" y="969859"/>
                  <a:pt x="15994" y="872866"/>
                  <a:pt x="0" y="589905"/>
                </a:cubicBezTo>
                <a:cubicBezTo>
                  <a:pt x="-15994" y="306944"/>
                  <a:pt x="15922" y="18888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982357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l"/>
            <a:r>
              <a:rPr lang="en-US" sz="3200"/>
              <a:t>TỔNG KẾT, ĐÁNH GIÁ, CHO ĐIỂM HOẠT ĐỘNG NHÓM TÌM HIỂU TỰ NHIÊN CÁC KHU VỰC CHÂU Á.</a:t>
            </a:r>
          </a:p>
        </p:txBody>
      </p:sp>
      <p:sp>
        <p:nvSpPr>
          <p:cNvPr id="9" name="矩形 11">
            <a:extLst>
              <a:ext uri="{FF2B5EF4-FFF2-40B4-BE49-F238E27FC236}">
                <a16:creationId xmlns:a16="http://schemas.microsoft.com/office/drawing/2014/main" id="{F00946FC-85A8-CD25-2A73-8CD1FF124E41}"/>
              </a:ext>
            </a:extLst>
          </p:cNvPr>
          <p:cNvSpPr/>
          <p:nvPr/>
        </p:nvSpPr>
        <p:spPr>
          <a:xfrm>
            <a:off x="82120" y="89453"/>
            <a:ext cx="12115800" cy="6669428"/>
          </a:xfrm>
          <a:prstGeom prst="rect">
            <a:avLst/>
          </a:prstGeom>
          <a:gradFill>
            <a:gsLst>
              <a:gs pos="100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58750">
            <a:solidFill>
              <a:schemeClr val="accent3">
                <a:lumMod val="75000"/>
              </a:schemeClr>
            </a:solidFill>
          </a:ln>
          <a:effectLst>
            <a:outerShdw blurRad="2286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01BD2D1D-B400-B5A6-ADAD-9CB347C68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173264"/>
              </p:ext>
            </p:extLst>
          </p:nvPr>
        </p:nvGraphicFramePr>
        <p:xfrm>
          <a:off x="4925562" y="901975"/>
          <a:ext cx="6663464" cy="5275108"/>
        </p:xfrm>
        <a:graphic>
          <a:graphicData uri="http://schemas.openxmlformats.org/drawingml/2006/table">
            <a:tbl>
              <a:tblPr firstRow="1" firstCol="1" bandRow="1"/>
              <a:tblGrid>
                <a:gridCol w="1151498">
                  <a:extLst>
                    <a:ext uri="{9D8B030D-6E8A-4147-A177-3AD203B41FA5}">
                      <a16:colId xmlns:a16="http://schemas.microsoft.com/office/drawing/2014/main" val="3696859201"/>
                    </a:ext>
                  </a:extLst>
                </a:gridCol>
                <a:gridCol w="1151498">
                  <a:extLst>
                    <a:ext uri="{9D8B030D-6E8A-4147-A177-3AD203B41FA5}">
                      <a16:colId xmlns:a16="http://schemas.microsoft.com/office/drawing/2014/main" val="1220678482"/>
                    </a:ext>
                  </a:extLst>
                </a:gridCol>
                <a:gridCol w="889838">
                  <a:extLst>
                    <a:ext uri="{9D8B030D-6E8A-4147-A177-3AD203B41FA5}">
                      <a16:colId xmlns:a16="http://schemas.microsoft.com/office/drawing/2014/main" val="3987137394"/>
                    </a:ext>
                  </a:extLst>
                </a:gridCol>
                <a:gridCol w="998911">
                  <a:extLst>
                    <a:ext uri="{9D8B030D-6E8A-4147-A177-3AD203B41FA5}">
                      <a16:colId xmlns:a16="http://schemas.microsoft.com/office/drawing/2014/main" val="2371985001"/>
                    </a:ext>
                  </a:extLst>
                </a:gridCol>
                <a:gridCol w="780378">
                  <a:extLst>
                    <a:ext uri="{9D8B030D-6E8A-4147-A177-3AD203B41FA5}">
                      <a16:colId xmlns:a16="http://schemas.microsoft.com/office/drawing/2014/main" val="1142554601"/>
                    </a:ext>
                  </a:extLst>
                </a:gridCol>
                <a:gridCol w="876767">
                  <a:extLst>
                    <a:ext uri="{9D8B030D-6E8A-4147-A177-3AD203B41FA5}">
                      <a16:colId xmlns:a16="http://schemas.microsoft.com/office/drawing/2014/main" val="1228310452"/>
                    </a:ext>
                  </a:extLst>
                </a:gridCol>
                <a:gridCol w="814574">
                  <a:extLst>
                    <a:ext uri="{9D8B030D-6E8A-4147-A177-3AD203B41FA5}">
                      <a16:colId xmlns:a16="http://schemas.microsoft.com/office/drawing/2014/main" val="1804884366"/>
                    </a:ext>
                  </a:extLst>
                </a:gridCol>
              </a:tblGrid>
              <a:tr h="21419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NỘI DUNG </a:t>
                      </a:r>
                      <a:endParaRPr lang="en-US" sz="2400">
                        <a:solidFill>
                          <a:srgbClr val="10072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BẮC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b="1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Đông Nam </a:t>
                      </a:r>
                      <a:r>
                        <a:rPr lang="en-US" sz="2400" b="1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Nam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400" b="1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Trung </a:t>
                      </a:r>
                      <a:r>
                        <a:rPr lang="en-US" sz="2400" b="1">
                          <a:solidFill>
                            <a:srgbClr val="10072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266571"/>
                  </a:ext>
                </a:extLst>
              </a:tr>
              <a:tr h="135176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A2FB5"/>
                          </a:solidFill>
                          <a:effectLst/>
                          <a:latin typeface="#9Slide03 Bebas Neue Bold" panose="020B0606020202050201" pitchFamily="34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NHÓM 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rgbClr val="FA2FB5"/>
                          </a:solidFill>
                          <a:effectLst/>
                          <a:latin typeface="#9Slide03 Bebas Neue Bold" panose="020B0606020202050201" pitchFamily="34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1200">
                          <a:solidFill>
                            <a:srgbClr val="FA2FB5"/>
                          </a:solidFill>
                          <a:effectLst/>
                          <a:latin typeface="#9Slide03 Bebas Neue Bold" panose="020B0606020202050201" pitchFamily="34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A2FB5"/>
                          </a:solidFill>
                          <a:effectLst/>
                          <a:latin typeface="#9Slide03 Bebas Neue Bold" panose="020B0606020202050201" pitchFamily="34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2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A2FB5"/>
                          </a:solidFill>
                          <a:effectLst/>
                          <a:latin typeface="#9Slide03 Bebas Neue Bold" panose="020B0606020202050201" pitchFamily="34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3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A2FB5"/>
                          </a:solidFill>
                          <a:effectLst/>
                          <a:latin typeface="#9Slide03 Bebas Neue Bold" panose="020B0606020202050201" pitchFamily="34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4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A2FB5"/>
                          </a:solidFill>
                          <a:effectLst/>
                          <a:latin typeface="#9Slide03 Bebas Neue Bold" panose="020B0606020202050201" pitchFamily="34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5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A2FB5"/>
                          </a:solidFill>
                          <a:effectLst/>
                          <a:latin typeface="#9Slide03 Bebas Neue Bold" panose="020B0606020202050201" pitchFamily="34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824218"/>
                  </a:ext>
                </a:extLst>
              </a:tr>
              <a:tr h="73481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A2FB5"/>
                          </a:solidFill>
                          <a:effectLst/>
                          <a:latin typeface="#9Slide03 Bebas Neue Bold" panose="020B0606020202050201" pitchFamily="34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THÀNH VIÊN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FA2FB5"/>
                        </a:solidFill>
                        <a:effectLst/>
                        <a:latin typeface="#9Slide03 Bebas Neue Bold" panose="020B0606020202050201" pitchFamily="34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A2FB5"/>
                          </a:solidFill>
                          <a:effectLst/>
                          <a:latin typeface="#9Slide03 Bebas Neue Bold" panose="020B0606020202050201" pitchFamily="34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A2FB5"/>
                          </a:solidFill>
                          <a:effectLst/>
                          <a:latin typeface="#9Slide03 Bebas Neue Bold" panose="020B0606020202050201" pitchFamily="34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A2FB5"/>
                          </a:solidFill>
                          <a:effectLst/>
                          <a:latin typeface="#9Slide03 Bebas Neue Bold" panose="020B0606020202050201" pitchFamily="34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A2FB5"/>
                          </a:solidFill>
                          <a:effectLst/>
                          <a:latin typeface="#9Slide03 Bebas Neue Bold" panose="020B0606020202050201" pitchFamily="34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A2FB5"/>
                          </a:solidFill>
                          <a:effectLst/>
                          <a:latin typeface="#9Slide03 Bebas Neue Bold" panose="020B0606020202050201" pitchFamily="34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449265"/>
                  </a:ext>
                </a:extLst>
              </a:tr>
              <a:tr h="93280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A2FB5"/>
                          </a:solidFill>
                          <a:effectLst/>
                          <a:latin typeface="#9Slide03 Bebas Neue Bold" panose="020B0606020202050201" pitchFamily="34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ĐIỂM SỐ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FA2FB5"/>
                        </a:solidFill>
                        <a:effectLst/>
                        <a:latin typeface="#9Slide03 Bebas Neue Bold" panose="020B0606020202050201" pitchFamily="34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A2FB5"/>
                          </a:solidFill>
                          <a:effectLst/>
                          <a:latin typeface="#9Slide03 Bebas Neue Bold" panose="020B0606020202050201" pitchFamily="34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A2FB5"/>
                          </a:solidFill>
                          <a:effectLst/>
                          <a:latin typeface="#9Slide03 Bebas Neue Bold" panose="020B0606020202050201" pitchFamily="34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A2FB5"/>
                          </a:solidFill>
                          <a:effectLst/>
                          <a:latin typeface="#9Slide03 Bebas Neue Bold" panose="020B0606020202050201" pitchFamily="34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A2FB5"/>
                          </a:solidFill>
                          <a:effectLst/>
                          <a:latin typeface="#9Slide03 Bebas Neue Bold" panose="020B0606020202050201" pitchFamily="34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A2FB5"/>
                          </a:solidFill>
                          <a:effectLst/>
                          <a:latin typeface="#9Slide03 Bebas Neue Bold" panose="020B0606020202050201" pitchFamily="34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950971"/>
                  </a:ext>
                </a:extLst>
              </a:tr>
            </a:tbl>
          </a:graphicData>
        </a:graphic>
      </p:graphicFrame>
      <p:pic>
        <p:nvPicPr>
          <p:cNvPr id="10" name="图片 20">
            <a:extLst>
              <a:ext uri="{FF2B5EF4-FFF2-40B4-BE49-F238E27FC236}">
                <a16:creationId xmlns:a16="http://schemas.microsoft.com/office/drawing/2014/main" id="{3409E5C3-BCD2-1D58-0859-22FA0A612E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6642">
            <a:off x="-526197" y="5136496"/>
            <a:ext cx="2327696" cy="2014774"/>
          </a:xfrm>
          <a:prstGeom prst="rect">
            <a:avLst/>
          </a:prstGeom>
          <a:gradFill>
            <a:gsLst>
              <a:gs pos="100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F4933702-C503-E8C4-4D10-195FC25995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940">
            <a:off x="10854126" y="-293271"/>
            <a:ext cx="2003219" cy="1417243"/>
          </a:xfrm>
          <a:prstGeom prst="rect">
            <a:avLst/>
          </a:prstGeom>
          <a:gradFill>
            <a:gsLst>
              <a:gs pos="100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188940113"/>
      </p:ext>
    </p:extLst>
  </p:cSld>
  <p:clrMapOvr>
    <a:masterClrMapping/>
  </p:clrMapOvr>
  <p:transition spd="slow" advClick="0" advTm="9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1F34326D-9F24-3C10-3C60-477EDCB21421}"/>
              </a:ext>
            </a:extLst>
          </p:cNvPr>
          <p:cNvCxnSpPr>
            <a:cxnSpLocks/>
          </p:cNvCxnSpPr>
          <p:nvPr/>
        </p:nvCxnSpPr>
        <p:spPr>
          <a:xfrm>
            <a:off x="2538958" y="1348847"/>
            <a:ext cx="3232727" cy="0"/>
          </a:xfrm>
          <a:prstGeom prst="line">
            <a:avLst/>
          </a:prstGeom>
          <a:ln>
            <a:solidFill>
              <a:srgbClr val="100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05D602B5-9EAB-B649-A706-BF2519F8B700}"/>
              </a:ext>
            </a:extLst>
          </p:cNvPr>
          <p:cNvCxnSpPr/>
          <p:nvPr/>
        </p:nvCxnSpPr>
        <p:spPr>
          <a:xfrm>
            <a:off x="3309733" y="1468021"/>
            <a:ext cx="1691176" cy="0"/>
          </a:xfrm>
          <a:prstGeom prst="line">
            <a:avLst/>
          </a:prstGeom>
          <a:ln>
            <a:solidFill>
              <a:srgbClr val="310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B340E9-9022-C75C-2E45-2A836B32B2D5}"/>
              </a:ext>
            </a:extLst>
          </p:cNvPr>
          <p:cNvSpPr txBox="1"/>
          <p:nvPr/>
        </p:nvSpPr>
        <p:spPr>
          <a:xfrm>
            <a:off x="977858" y="801476"/>
            <a:ext cx="8305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7ABF5E"/>
                </a:solidFill>
              </a:rPr>
              <a:t>2. ĐẶC ĐIỂM TỰ NHIÊN CÁC KHU VỰC CỦA CHÂU Á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5A9DCFC6-5B5A-8242-82F0-EC3118EBFF37}"/>
              </a:ext>
            </a:extLst>
          </p:cNvPr>
          <p:cNvGrpSpPr/>
          <p:nvPr/>
        </p:nvGrpSpPr>
        <p:grpSpPr>
          <a:xfrm>
            <a:off x="-526197" y="-293271"/>
            <a:ext cx="13383542" cy="7444541"/>
            <a:chOff x="-260978" y="1320455"/>
            <a:chExt cx="13383542" cy="7444541"/>
          </a:xfrm>
        </p:grpSpPr>
        <p:sp>
          <p:nvSpPr>
            <p:cNvPr id="17" name="矩形 11">
              <a:extLst>
                <a:ext uri="{FF2B5EF4-FFF2-40B4-BE49-F238E27FC236}">
                  <a16:creationId xmlns:a16="http://schemas.microsoft.com/office/drawing/2014/main" id="{B6C8FA7D-490D-4814-8E2D-155529AF7FC8}"/>
                </a:ext>
              </a:extLst>
            </p:cNvPr>
            <p:cNvSpPr/>
            <p:nvPr/>
          </p:nvSpPr>
          <p:spPr>
            <a:xfrm>
              <a:off x="347339" y="1624075"/>
              <a:ext cx="12115800" cy="6748531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0">
              <a:solidFill>
                <a:schemeClr val="accent3">
                  <a:lumMod val="75000"/>
                </a:schemeClr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8" name="图片 20">
              <a:extLst>
                <a:ext uri="{FF2B5EF4-FFF2-40B4-BE49-F238E27FC236}">
                  <a16:creationId xmlns:a16="http://schemas.microsoft.com/office/drawing/2014/main" id="{FE3BC36F-C841-A6D7-D35B-D2AB6F46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-260978" y="6750222"/>
              <a:ext cx="2327696" cy="2014774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9" name="图片 21">
              <a:extLst>
                <a:ext uri="{FF2B5EF4-FFF2-40B4-BE49-F238E27FC236}">
                  <a16:creationId xmlns:a16="http://schemas.microsoft.com/office/drawing/2014/main" id="{521EFBE8-89EC-2D3C-BEC3-FDFF05462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1119345" y="1320455"/>
              <a:ext cx="2003219" cy="14172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79ECF54-8310-1291-D667-2EEEC73B9DB7}"/>
              </a:ext>
            </a:extLst>
          </p:cNvPr>
          <p:cNvSpPr txBox="1"/>
          <p:nvPr/>
        </p:nvSpPr>
        <p:spPr>
          <a:xfrm>
            <a:off x="1153886" y="1260637"/>
            <a:ext cx="10744200" cy="5528437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Á: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-Trung Á: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sâu trong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khô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ây Nam Á: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khô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-Nam Á: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cao,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mưa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-Đông Á: Phân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ven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sâu trong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thiên tai.</a:t>
            </a:r>
            <a:endParaRPr lang="en-US" sz="3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-Đông Nam Á: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thiên tai.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887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>
            <a:extLst>
              <a:ext uri="{FF2B5EF4-FFF2-40B4-BE49-F238E27FC236}">
                <a16:creationId xmlns:a16="http://schemas.microsoft.com/office/drawing/2014/main" id="{D490552F-D00D-466A-AEB5-2181E1CE6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111047-1103-49FF-9112-1E99666A3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271" y="-2295525"/>
            <a:ext cx="10534645" cy="1053465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C831387-408B-465A-8E33-33C526A0F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8507" y="-718607"/>
            <a:ext cx="7762249" cy="7762253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FE931C48-C1A9-3A12-FE1E-7655C1687007}"/>
              </a:ext>
            </a:extLst>
          </p:cNvPr>
          <p:cNvGrpSpPr/>
          <p:nvPr/>
        </p:nvGrpSpPr>
        <p:grpSpPr>
          <a:xfrm>
            <a:off x="-301600" y="33269"/>
            <a:ext cx="12824416" cy="7339797"/>
            <a:chOff x="-301600" y="33269"/>
            <a:chExt cx="12824416" cy="7339797"/>
          </a:xfrm>
        </p:grpSpPr>
        <p:sp>
          <p:nvSpPr>
            <p:cNvPr id="7" name="矩形 11">
              <a:extLst>
                <a:ext uri="{FF2B5EF4-FFF2-40B4-BE49-F238E27FC236}">
                  <a16:creationId xmlns:a16="http://schemas.microsoft.com/office/drawing/2014/main" id="{28003549-38E5-7A01-1238-065BF903D39C}"/>
                </a:ext>
              </a:extLst>
            </p:cNvPr>
            <p:cNvSpPr/>
            <p:nvPr/>
          </p:nvSpPr>
          <p:spPr>
            <a:xfrm>
              <a:off x="38100" y="33269"/>
              <a:ext cx="12115800" cy="6748531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0">
              <a:solidFill>
                <a:schemeClr val="accent3">
                  <a:lumMod val="75000"/>
                </a:schemeClr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1" name="图片 20">
              <a:extLst>
                <a:ext uri="{FF2B5EF4-FFF2-40B4-BE49-F238E27FC236}">
                  <a16:creationId xmlns:a16="http://schemas.microsoft.com/office/drawing/2014/main" id="{209AAAF6-0BDF-99AB-C612-DB9087492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-301600" y="5358292"/>
              <a:ext cx="2327696" cy="2014774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2" name="图片 21">
              <a:extLst>
                <a:ext uri="{FF2B5EF4-FFF2-40B4-BE49-F238E27FC236}">
                  <a16:creationId xmlns:a16="http://schemas.microsoft.com/office/drawing/2014/main" id="{3D44DC1C-C9AE-C824-4860-C83571336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519597" y="83990"/>
              <a:ext cx="2003219" cy="14172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CDFD3F1-50B6-76A6-DBC5-972733146355}"/>
              </a:ext>
            </a:extLst>
          </p:cNvPr>
          <p:cNvSpPr txBox="1"/>
          <p:nvPr/>
        </p:nvSpPr>
        <p:spPr>
          <a:xfrm>
            <a:off x="3894459" y="1831030"/>
            <a:ext cx="4695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200">
                <a:solidFill>
                  <a:srgbClr val="EF5C0D"/>
                </a:solidFill>
                <a:latin typeface="#9Slide03 NguyenHa 01" panose="02040603050506020204" pitchFamily="18" charset="0"/>
              </a:rPr>
              <a:t>KHỞI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91AF70B-D5BA-B24B-A06A-30A0AD8B572C}"/>
              </a:ext>
            </a:extLst>
          </p:cNvPr>
          <p:cNvSpPr txBox="1"/>
          <p:nvPr/>
        </p:nvSpPr>
        <p:spPr>
          <a:xfrm>
            <a:off x="3878230" y="3212155"/>
            <a:ext cx="4695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200">
                <a:solidFill>
                  <a:srgbClr val="EF5C0D"/>
                </a:solidFill>
                <a:latin typeface="#9Slide03 NguyenHa 01" panose="020406030505060202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101670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A510CB2-5991-A2D3-3E5C-DB514484F4BB}"/>
              </a:ext>
            </a:extLst>
          </p:cNvPr>
          <p:cNvSpPr txBox="1"/>
          <p:nvPr/>
        </p:nvSpPr>
        <p:spPr>
          <a:xfrm>
            <a:off x="1247526" y="1071679"/>
            <a:ext cx="3450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rgbClr val="7EC55F"/>
                </a:solidFill>
                <a:latin typeface="#9Slide03 NguyenHa 01" panose="02040603050506020204" pitchFamily="18" charset="0"/>
              </a:rPr>
              <a:t>Luyện tập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B9EB568-46A1-8460-83CD-9F4AC361E04F}"/>
              </a:ext>
            </a:extLst>
          </p:cNvPr>
          <p:cNvSpPr txBox="1"/>
          <p:nvPr/>
        </p:nvSpPr>
        <p:spPr>
          <a:xfrm>
            <a:off x="1261842" y="1956089"/>
            <a:ext cx="3435927" cy="253018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en-US" sz="2800">
                <a:solidFill>
                  <a:srgbClr val="31087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1: Dựa vào hình 7.1 em hãy lựa chọn 1 khu vực ở châu Á và kể tên ít nhất ba quốc gia trong khu vực đó?</a:t>
            </a:r>
            <a:endParaRPr lang="en-US" sz="2400">
              <a:solidFill>
                <a:srgbClr val="31087B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872AAAC-FA8F-C843-5BA3-49FE76AC7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357" y="894731"/>
            <a:ext cx="5865090" cy="5230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9" name="Viết tay 8">
                <a:extLst>
                  <a:ext uri="{FF2B5EF4-FFF2-40B4-BE49-F238E27FC236}">
                    <a16:creationId xmlns:a16="http://schemas.microsoft.com/office/drawing/2014/main" id="{64860AAA-35B0-5D76-26B9-8D248CF7541C}"/>
                  </a:ext>
                </a:extLst>
              </p14:cNvPr>
              <p14:cNvContentPartPr/>
              <p14:nvPr/>
            </p14:nvContentPartPr>
            <p14:xfrm>
              <a:off x="8338407" y="3905535"/>
              <a:ext cx="2792520" cy="1618560"/>
            </p14:xfrm>
          </p:contentPart>
        </mc:Choice>
        <mc:Fallback xmlns="">
          <p:pic>
            <p:nvPicPr>
              <p:cNvPr id="9" name="Viết tay 8">
                <a:extLst>
                  <a:ext uri="{FF2B5EF4-FFF2-40B4-BE49-F238E27FC236}">
                    <a16:creationId xmlns:a16="http://schemas.microsoft.com/office/drawing/2014/main" id="{64860AAA-35B0-5D76-26B9-8D248CF7541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29407" y="3896535"/>
                <a:ext cx="2810160" cy="163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0" name="Viết tay 9">
                <a:extLst>
                  <a:ext uri="{FF2B5EF4-FFF2-40B4-BE49-F238E27FC236}">
                    <a16:creationId xmlns:a16="http://schemas.microsoft.com/office/drawing/2014/main" id="{A58E09B7-C024-0090-57B3-549B256B9822}"/>
                  </a:ext>
                </a:extLst>
              </p14:cNvPr>
              <p14:cNvContentPartPr/>
              <p14:nvPr/>
            </p14:nvContentPartPr>
            <p14:xfrm>
              <a:off x="8547567" y="1735815"/>
              <a:ext cx="1427760" cy="84600"/>
            </p14:xfrm>
          </p:contentPart>
        </mc:Choice>
        <mc:Fallback xmlns="">
          <p:pic>
            <p:nvPicPr>
              <p:cNvPr id="10" name="Viết tay 9">
                <a:extLst>
                  <a:ext uri="{FF2B5EF4-FFF2-40B4-BE49-F238E27FC236}">
                    <a16:creationId xmlns:a16="http://schemas.microsoft.com/office/drawing/2014/main" id="{A58E09B7-C024-0090-57B3-549B256B982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38927" y="1727175"/>
                <a:ext cx="1445400" cy="1022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5943ECF-1E57-7E70-64C1-70C63E7EE814}"/>
              </a:ext>
            </a:extLst>
          </p:cNvPr>
          <p:cNvSpPr txBox="1"/>
          <p:nvPr/>
        </p:nvSpPr>
        <p:spPr>
          <a:xfrm>
            <a:off x="1190819" y="4770658"/>
            <a:ext cx="3577971" cy="1015663"/>
          </a:xfrm>
          <a:custGeom>
            <a:avLst/>
            <a:gdLst>
              <a:gd name="connsiteX0" fmla="*/ 0 w 3577971"/>
              <a:gd name="connsiteY0" fmla="*/ 0 h 1015663"/>
              <a:gd name="connsiteX1" fmla="*/ 524769 w 3577971"/>
              <a:gd name="connsiteY1" fmla="*/ 0 h 1015663"/>
              <a:gd name="connsiteX2" fmla="*/ 1121098 w 3577971"/>
              <a:gd name="connsiteY2" fmla="*/ 0 h 1015663"/>
              <a:gd name="connsiteX3" fmla="*/ 1610087 w 3577971"/>
              <a:gd name="connsiteY3" fmla="*/ 0 h 1015663"/>
              <a:gd name="connsiteX4" fmla="*/ 2134856 w 3577971"/>
              <a:gd name="connsiteY4" fmla="*/ 0 h 1015663"/>
              <a:gd name="connsiteX5" fmla="*/ 2659625 w 3577971"/>
              <a:gd name="connsiteY5" fmla="*/ 0 h 1015663"/>
              <a:gd name="connsiteX6" fmla="*/ 3577971 w 3577971"/>
              <a:gd name="connsiteY6" fmla="*/ 0 h 1015663"/>
              <a:gd name="connsiteX7" fmla="*/ 3577971 w 3577971"/>
              <a:gd name="connsiteY7" fmla="*/ 528145 h 1015663"/>
              <a:gd name="connsiteX8" fmla="*/ 3577971 w 3577971"/>
              <a:gd name="connsiteY8" fmla="*/ 1015663 h 1015663"/>
              <a:gd name="connsiteX9" fmla="*/ 2945863 w 3577971"/>
              <a:gd name="connsiteY9" fmla="*/ 1015663 h 1015663"/>
              <a:gd name="connsiteX10" fmla="*/ 2313755 w 3577971"/>
              <a:gd name="connsiteY10" fmla="*/ 1015663 h 1015663"/>
              <a:gd name="connsiteX11" fmla="*/ 1681646 w 3577971"/>
              <a:gd name="connsiteY11" fmla="*/ 1015663 h 1015663"/>
              <a:gd name="connsiteX12" fmla="*/ 1121098 w 3577971"/>
              <a:gd name="connsiteY12" fmla="*/ 1015663 h 1015663"/>
              <a:gd name="connsiteX13" fmla="*/ 0 w 3577971"/>
              <a:gd name="connsiteY13" fmla="*/ 1015663 h 1015663"/>
              <a:gd name="connsiteX14" fmla="*/ 0 w 3577971"/>
              <a:gd name="connsiteY14" fmla="*/ 487518 h 1015663"/>
              <a:gd name="connsiteX15" fmla="*/ 0 w 3577971"/>
              <a:gd name="connsiteY15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77971" h="1015663" extrusionOk="0">
                <a:moveTo>
                  <a:pt x="0" y="0"/>
                </a:moveTo>
                <a:cubicBezTo>
                  <a:pt x="229030" y="-53225"/>
                  <a:pt x="403659" y="184"/>
                  <a:pt x="524769" y="0"/>
                </a:cubicBezTo>
                <a:cubicBezTo>
                  <a:pt x="645879" y="-184"/>
                  <a:pt x="913394" y="26039"/>
                  <a:pt x="1121098" y="0"/>
                </a:cubicBezTo>
                <a:cubicBezTo>
                  <a:pt x="1328802" y="-26039"/>
                  <a:pt x="1444928" y="34618"/>
                  <a:pt x="1610087" y="0"/>
                </a:cubicBezTo>
                <a:cubicBezTo>
                  <a:pt x="1775246" y="-34618"/>
                  <a:pt x="1906851" y="41727"/>
                  <a:pt x="2134856" y="0"/>
                </a:cubicBezTo>
                <a:cubicBezTo>
                  <a:pt x="2362861" y="-41727"/>
                  <a:pt x="2446764" y="1656"/>
                  <a:pt x="2659625" y="0"/>
                </a:cubicBezTo>
                <a:cubicBezTo>
                  <a:pt x="2872486" y="-1656"/>
                  <a:pt x="3221680" y="16116"/>
                  <a:pt x="3577971" y="0"/>
                </a:cubicBezTo>
                <a:cubicBezTo>
                  <a:pt x="3612597" y="225030"/>
                  <a:pt x="3565450" y="372850"/>
                  <a:pt x="3577971" y="528145"/>
                </a:cubicBezTo>
                <a:cubicBezTo>
                  <a:pt x="3590492" y="683440"/>
                  <a:pt x="3556272" y="796494"/>
                  <a:pt x="3577971" y="1015663"/>
                </a:cubicBezTo>
                <a:cubicBezTo>
                  <a:pt x="3389418" y="1076443"/>
                  <a:pt x="3248054" y="985469"/>
                  <a:pt x="2945863" y="1015663"/>
                </a:cubicBezTo>
                <a:cubicBezTo>
                  <a:pt x="2643672" y="1045857"/>
                  <a:pt x="2602896" y="994344"/>
                  <a:pt x="2313755" y="1015663"/>
                </a:cubicBezTo>
                <a:cubicBezTo>
                  <a:pt x="2024614" y="1036982"/>
                  <a:pt x="1905219" y="965100"/>
                  <a:pt x="1681646" y="1015663"/>
                </a:cubicBezTo>
                <a:cubicBezTo>
                  <a:pt x="1458073" y="1066226"/>
                  <a:pt x="1301522" y="973293"/>
                  <a:pt x="1121098" y="1015663"/>
                </a:cubicBezTo>
                <a:cubicBezTo>
                  <a:pt x="940674" y="1058033"/>
                  <a:pt x="449711" y="989909"/>
                  <a:pt x="0" y="1015663"/>
                </a:cubicBezTo>
                <a:cubicBezTo>
                  <a:pt x="-31991" y="874517"/>
                  <a:pt x="28410" y="671051"/>
                  <a:pt x="0" y="487518"/>
                </a:cubicBezTo>
                <a:cubicBezTo>
                  <a:pt x="-28410" y="303986"/>
                  <a:pt x="3826" y="16399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47889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/>
              <a:t>Ví dụ: Khu vực Đông Nam Á.</a:t>
            </a:r>
          </a:p>
          <a:p>
            <a:pPr algn="l"/>
            <a:r>
              <a:rPr lang="en-US" sz="2000"/>
              <a:t>Ba quốc gia là: Việt Nam, Lào , Campuchia.</a:t>
            </a:r>
          </a:p>
        </p:txBody>
      </p:sp>
      <p:pic>
        <p:nvPicPr>
          <p:cNvPr id="16" name="图片 20">
            <a:extLst>
              <a:ext uri="{FF2B5EF4-FFF2-40B4-BE49-F238E27FC236}">
                <a16:creationId xmlns:a16="http://schemas.microsoft.com/office/drawing/2014/main" id="{2513EC3A-24C0-28D4-3FD8-19907A9647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6642">
            <a:off x="-526197" y="5136496"/>
            <a:ext cx="2327696" cy="2014774"/>
          </a:xfrm>
          <a:prstGeom prst="rect">
            <a:avLst/>
          </a:prstGeom>
          <a:gradFill>
            <a:gsLst>
              <a:gs pos="100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666CD68E-019F-869F-9DFC-B352537D34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940">
            <a:off x="10854126" y="-293271"/>
            <a:ext cx="2003219" cy="1417243"/>
          </a:xfrm>
          <a:prstGeom prst="rect">
            <a:avLst/>
          </a:prstGeom>
          <a:gradFill>
            <a:gsLst>
              <a:gs pos="100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597928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9000">
        <p15:prstTrans prst="curtains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A510CB2-5991-A2D3-3E5C-DB514484F4BB}"/>
              </a:ext>
            </a:extLst>
          </p:cNvPr>
          <p:cNvSpPr txBox="1"/>
          <p:nvPr/>
        </p:nvSpPr>
        <p:spPr>
          <a:xfrm>
            <a:off x="1247526" y="1071679"/>
            <a:ext cx="3450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rgbClr val="7EC55F"/>
                </a:solidFill>
                <a:latin typeface="#9Slide03 NguyenHa 01" panose="02040603050506020204" pitchFamily="18" charset="0"/>
              </a:rPr>
              <a:t>Luyện tập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B9EB568-46A1-8460-83CD-9F4AC361E04F}"/>
              </a:ext>
            </a:extLst>
          </p:cNvPr>
          <p:cNvSpPr txBox="1"/>
          <p:nvPr/>
        </p:nvSpPr>
        <p:spPr>
          <a:xfrm>
            <a:off x="1261842" y="1956089"/>
            <a:ext cx="3435927" cy="30257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en-US" sz="2800">
                <a:solidFill>
                  <a:srgbClr val="31087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2: Hoàn thành bảng tổng hợp thể hiện đặc điểm tự nhiên của một trong các khu vực châu Á theo mẫu bên: </a:t>
            </a:r>
            <a:endParaRPr lang="en-US" sz="2400">
              <a:solidFill>
                <a:srgbClr val="31087B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图片 20">
            <a:extLst>
              <a:ext uri="{FF2B5EF4-FFF2-40B4-BE49-F238E27FC236}">
                <a16:creationId xmlns:a16="http://schemas.microsoft.com/office/drawing/2014/main" id="{2513EC3A-24C0-28D4-3FD8-19907A9647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6642">
            <a:off x="-526197" y="5136496"/>
            <a:ext cx="2327696" cy="2014774"/>
          </a:xfrm>
          <a:prstGeom prst="rect">
            <a:avLst/>
          </a:prstGeom>
          <a:gradFill>
            <a:gsLst>
              <a:gs pos="100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666CD68E-019F-869F-9DFC-B352537D3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940">
            <a:off x="10854126" y="-293271"/>
            <a:ext cx="2003219" cy="1417243"/>
          </a:xfrm>
          <a:prstGeom prst="rect">
            <a:avLst/>
          </a:prstGeom>
          <a:gradFill>
            <a:gsLst>
              <a:gs pos="100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aphicFrame>
        <p:nvGraphicFramePr>
          <p:cNvPr id="6" name="Bảng 7">
            <a:extLst>
              <a:ext uri="{FF2B5EF4-FFF2-40B4-BE49-F238E27FC236}">
                <a16:creationId xmlns:a16="http://schemas.microsoft.com/office/drawing/2014/main" id="{BF91C2C7-E70A-B430-F05C-A33E99B7D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482668"/>
              </p:ext>
            </p:extLst>
          </p:nvPr>
        </p:nvGraphicFramePr>
        <p:xfrm>
          <a:off x="4830025" y="1956089"/>
          <a:ext cx="6430875" cy="3200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86175">
                  <a:extLst>
                    <a:ext uri="{9D8B030D-6E8A-4147-A177-3AD203B41FA5}">
                      <a16:colId xmlns:a16="http://schemas.microsoft.com/office/drawing/2014/main" val="3561508949"/>
                    </a:ext>
                  </a:extLst>
                </a:gridCol>
                <a:gridCol w="1286175">
                  <a:extLst>
                    <a:ext uri="{9D8B030D-6E8A-4147-A177-3AD203B41FA5}">
                      <a16:colId xmlns:a16="http://schemas.microsoft.com/office/drawing/2014/main" val="1034940900"/>
                    </a:ext>
                  </a:extLst>
                </a:gridCol>
                <a:gridCol w="1286175">
                  <a:extLst>
                    <a:ext uri="{9D8B030D-6E8A-4147-A177-3AD203B41FA5}">
                      <a16:colId xmlns:a16="http://schemas.microsoft.com/office/drawing/2014/main" val="3301141698"/>
                    </a:ext>
                  </a:extLst>
                </a:gridCol>
                <a:gridCol w="1286175">
                  <a:extLst>
                    <a:ext uri="{9D8B030D-6E8A-4147-A177-3AD203B41FA5}">
                      <a16:colId xmlns:a16="http://schemas.microsoft.com/office/drawing/2014/main" val="3675067569"/>
                    </a:ext>
                  </a:extLst>
                </a:gridCol>
                <a:gridCol w="1286175">
                  <a:extLst>
                    <a:ext uri="{9D8B030D-6E8A-4147-A177-3AD203B41FA5}">
                      <a16:colId xmlns:a16="http://schemas.microsoft.com/office/drawing/2014/main" val="3599556339"/>
                    </a:ext>
                  </a:extLst>
                </a:gridCol>
              </a:tblGrid>
              <a:tr h="797147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EF5C0D"/>
                          </a:solidFill>
                          <a:latin typeface="#9Slide03 Bebas Neue Bold" panose="020B0606020202050201" pitchFamily="34" charset="0"/>
                        </a:rPr>
                        <a:t>            Đặc điểm</a:t>
                      </a:r>
                    </a:p>
                    <a:p>
                      <a:endParaRPr lang="en-US">
                        <a:solidFill>
                          <a:srgbClr val="EF5C0D"/>
                        </a:solidFill>
                        <a:latin typeface="#9Slide03 Bebas Neue Bold" panose="020B0606020202050201" pitchFamily="34" charset="0"/>
                      </a:endParaRPr>
                    </a:p>
                    <a:p>
                      <a:r>
                        <a:rPr lang="en-US">
                          <a:solidFill>
                            <a:srgbClr val="EF5C0D"/>
                          </a:solidFill>
                          <a:latin typeface="#9Slide03 Bebas Neue Bold" panose="020B0606020202050201" pitchFamily="34" charset="0"/>
                        </a:rPr>
                        <a:t>Khu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EF5C0D"/>
                          </a:solidFill>
                          <a:latin typeface="#9Slide03 Bebas Neue Bold" panose="020B0606020202050201" pitchFamily="34" charset="0"/>
                        </a:rPr>
                        <a:t>Địa hình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EF5C0D"/>
                          </a:solidFill>
                          <a:latin typeface="#9Slide03 Bebas Neue Bold" panose="020B0606020202050201" pitchFamily="34" charset="0"/>
                        </a:rPr>
                        <a:t>Khí hậu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EF5C0D"/>
                          </a:solidFill>
                          <a:latin typeface="#9Slide03 Bebas Neue Bold" panose="020B0606020202050201" pitchFamily="34" charset="0"/>
                        </a:rPr>
                        <a:t>Sông ngòi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EF5C0D"/>
                          </a:solidFill>
                          <a:latin typeface="#9Slide03 Bebas Neue Bold" panose="020B0606020202050201" pitchFamily="34" charset="0"/>
                        </a:rPr>
                        <a:t>Thực vật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9603220"/>
                  </a:ext>
                </a:extLst>
              </a:tr>
              <a:tr h="364204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770799"/>
                  </a:ext>
                </a:extLst>
              </a:tr>
            </a:tbl>
          </a:graphicData>
        </a:graphic>
      </p:graphicFrame>
      <p:grpSp>
        <p:nvGrpSpPr>
          <p:cNvPr id="19" name="Nhóm 18">
            <a:extLst>
              <a:ext uri="{FF2B5EF4-FFF2-40B4-BE49-F238E27FC236}">
                <a16:creationId xmlns:a16="http://schemas.microsoft.com/office/drawing/2014/main" id="{06030790-9D55-0214-1C63-693381786D2D}"/>
              </a:ext>
            </a:extLst>
          </p:cNvPr>
          <p:cNvGrpSpPr/>
          <p:nvPr/>
        </p:nvGrpSpPr>
        <p:grpSpPr>
          <a:xfrm>
            <a:off x="-526197" y="-293271"/>
            <a:ext cx="13383542" cy="7444541"/>
            <a:chOff x="-260978" y="1320455"/>
            <a:chExt cx="13383542" cy="7444541"/>
          </a:xfrm>
        </p:grpSpPr>
        <p:sp>
          <p:nvSpPr>
            <p:cNvPr id="20" name="矩形 11">
              <a:extLst>
                <a:ext uri="{FF2B5EF4-FFF2-40B4-BE49-F238E27FC236}">
                  <a16:creationId xmlns:a16="http://schemas.microsoft.com/office/drawing/2014/main" id="{1D5EE687-B547-117A-CCD8-01E6AF3AE78D}"/>
                </a:ext>
              </a:extLst>
            </p:cNvPr>
            <p:cNvSpPr/>
            <p:nvPr/>
          </p:nvSpPr>
          <p:spPr>
            <a:xfrm>
              <a:off x="347339" y="1624075"/>
              <a:ext cx="12115800" cy="6748531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0">
              <a:solidFill>
                <a:schemeClr val="accent3">
                  <a:lumMod val="75000"/>
                </a:schemeClr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BD1AFCD-7BD0-C0F6-9B01-5C95F19DD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-260978" y="6750222"/>
              <a:ext cx="2327696" cy="2014774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A4FB0AF-9593-5256-3766-8CDFEF9CF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1119345" y="1320455"/>
              <a:ext cx="2003219" cy="14172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A17DAA65-C646-CAC5-1E4E-237DA1AD4829}"/>
              </a:ext>
            </a:extLst>
          </p:cNvPr>
          <p:cNvCxnSpPr/>
          <p:nvPr/>
        </p:nvCxnSpPr>
        <p:spPr>
          <a:xfrm>
            <a:off x="4847573" y="1956089"/>
            <a:ext cx="1248427" cy="9123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456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9000">
        <p15:prstTrans prst="curtains"/>
      </p:transition>
    </mc:Choice>
    <mc:Fallback xmlns="">
      <p:transition spd="slow" advClick="0" advTm="9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99E046B-E17D-9A37-BE05-7F76AE0D5DF3}"/>
              </a:ext>
            </a:extLst>
          </p:cNvPr>
          <p:cNvSpPr txBox="1"/>
          <p:nvPr/>
        </p:nvSpPr>
        <p:spPr>
          <a:xfrm>
            <a:off x="2268683" y="954821"/>
            <a:ext cx="351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EF5C0D"/>
                </a:solidFill>
                <a:latin typeface="#9Slide03 NguyenHa 01" panose="02040603050506020204" pitchFamily="18" charset="0"/>
              </a:rPr>
              <a:t>VẬN DỤNG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D2397DB-1B1A-D3AF-F751-384289DEDD9E}"/>
              </a:ext>
            </a:extLst>
          </p:cNvPr>
          <p:cNvSpPr txBox="1"/>
          <p:nvPr/>
        </p:nvSpPr>
        <p:spPr>
          <a:xfrm>
            <a:off x="1366983" y="1562479"/>
            <a:ext cx="53201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Hãy thu thập tranh ảnh, tư liệu về đặc điểm tự nhiên của một trong các khu vực của châu Á.</a:t>
            </a:r>
            <a:endParaRPr lang="en-US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026" name="Picture 2" descr="Trường Học, Cậu Bé, Toàn Cầu">
            <a:extLst>
              <a:ext uri="{FF2B5EF4-FFF2-40B4-BE49-F238E27FC236}">
                <a16:creationId xmlns:a16="http://schemas.microsoft.com/office/drawing/2014/main" id="{5EA2ACC8-A97E-DDF2-6F28-F27CEB79E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128" y="895927"/>
            <a:ext cx="4627418" cy="5227782"/>
          </a:xfrm>
          <a:prstGeom prst="bevel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m 6">
            <a:extLst>
              <a:ext uri="{FF2B5EF4-FFF2-40B4-BE49-F238E27FC236}">
                <a16:creationId xmlns:a16="http://schemas.microsoft.com/office/drawing/2014/main" id="{3CD1675C-AF18-1B6E-D8FB-088EC3EA8472}"/>
              </a:ext>
            </a:extLst>
          </p:cNvPr>
          <p:cNvSpPr/>
          <p:nvPr/>
        </p:nvSpPr>
        <p:spPr>
          <a:xfrm>
            <a:off x="969820" y="1686297"/>
            <a:ext cx="314036" cy="314036"/>
          </a:xfrm>
          <a:prstGeom prst="heart">
            <a:avLst/>
          </a:prstGeom>
          <a:solidFill>
            <a:srgbClr val="FA2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249CC42-0F99-096D-F555-07AC1B0318E1}"/>
              </a:ext>
            </a:extLst>
          </p:cNvPr>
          <p:cNvSpPr txBox="1"/>
          <p:nvPr/>
        </p:nvSpPr>
        <p:spPr>
          <a:xfrm>
            <a:off x="1366983" y="2274659"/>
            <a:ext cx="53201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Tự chọn hình thức trình bày. Thời gian: 1 tuần.</a:t>
            </a:r>
            <a:endParaRPr lang="en-US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Tim 10">
            <a:extLst>
              <a:ext uri="{FF2B5EF4-FFF2-40B4-BE49-F238E27FC236}">
                <a16:creationId xmlns:a16="http://schemas.microsoft.com/office/drawing/2014/main" id="{27FFD1FF-2852-7404-4C5C-FF371CBC039B}"/>
              </a:ext>
            </a:extLst>
          </p:cNvPr>
          <p:cNvSpPr/>
          <p:nvPr/>
        </p:nvSpPr>
        <p:spPr>
          <a:xfrm>
            <a:off x="969820" y="2398477"/>
            <a:ext cx="314036" cy="314036"/>
          </a:xfrm>
          <a:prstGeom prst="heart">
            <a:avLst/>
          </a:prstGeom>
          <a:solidFill>
            <a:srgbClr val="FA2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Top Sites to Get Free Stock Videos From - Dignited">
            <a:extLst>
              <a:ext uri="{FF2B5EF4-FFF2-40B4-BE49-F238E27FC236}">
                <a16:creationId xmlns:a16="http://schemas.microsoft.com/office/drawing/2014/main" id="{4E14EED2-00EC-CDE2-A1DF-C1D60A009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54" y="4476371"/>
            <a:ext cx="5809674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ogression Infographic Images | Free Vectors, Stock Photos &amp; PSD">
            <a:extLst>
              <a:ext uri="{FF2B5EF4-FFF2-40B4-BE49-F238E27FC236}">
                <a16:creationId xmlns:a16="http://schemas.microsoft.com/office/drawing/2014/main" id="{4C242BCF-4E77-8CA4-2675-90543A726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79" y="2838071"/>
            <a:ext cx="150076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ơ Đồ Tư Duy Là Gì? Cách Vẽ Sơ Đồ Tư Duy Hiệu Quả">
            <a:extLst>
              <a:ext uri="{FF2B5EF4-FFF2-40B4-BE49-F238E27FC236}">
                <a16:creationId xmlns:a16="http://schemas.microsoft.com/office/drawing/2014/main" id="{FA2341A2-3CE9-6167-91A2-A498C5657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527" y="2812868"/>
            <a:ext cx="2571606" cy="166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hát động cuộc thi “Thiết kế poster cổ động bảo vệ môi trường” - Môi trường  Du lịch">
            <a:extLst>
              <a:ext uri="{FF2B5EF4-FFF2-40B4-BE49-F238E27FC236}">
                <a16:creationId xmlns:a16="http://schemas.microsoft.com/office/drawing/2014/main" id="{87149FC4-66B1-E989-37F5-053CF75A7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54" y="2785737"/>
            <a:ext cx="1272742" cy="166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1686420C-2EE2-8173-75E9-F4F2EB3C5681}"/>
              </a:ext>
            </a:extLst>
          </p:cNvPr>
          <p:cNvGrpSpPr/>
          <p:nvPr/>
        </p:nvGrpSpPr>
        <p:grpSpPr>
          <a:xfrm>
            <a:off x="-595771" y="-293271"/>
            <a:ext cx="13383542" cy="7444541"/>
            <a:chOff x="-260978" y="1320455"/>
            <a:chExt cx="13383542" cy="7444541"/>
          </a:xfrm>
        </p:grpSpPr>
        <p:sp>
          <p:nvSpPr>
            <p:cNvPr id="18" name="矩形 11">
              <a:extLst>
                <a:ext uri="{FF2B5EF4-FFF2-40B4-BE49-F238E27FC236}">
                  <a16:creationId xmlns:a16="http://schemas.microsoft.com/office/drawing/2014/main" id="{145A0FB0-763D-56DB-5591-F1433C67330E}"/>
                </a:ext>
              </a:extLst>
            </p:cNvPr>
            <p:cNvSpPr/>
            <p:nvPr/>
          </p:nvSpPr>
          <p:spPr>
            <a:xfrm>
              <a:off x="347339" y="1624075"/>
              <a:ext cx="12115800" cy="6748531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0">
              <a:solidFill>
                <a:schemeClr val="accent3">
                  <a:lumMod val="75000"/>
                </a:schemeClr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9" name="图片 20">
              <a:extLst>
                <a:ext uri="{FF2B5EF4-FFF2-40B4-BE49-F238E27FC236}">
                  <a16:creationId xmlns:a16="http://schemas.microsoft.com/office/drawing/2014/main" id="{F942D103-D165-2ACE-6E57-243FBCE01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-260978" y="6750222"/>
              <a:ext cx="2327696" cy="2014774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20" name="图片 21">
              <a:extLst>
                <a:ext uri="{FF2B5EF4-FFF2-40B4-BE49-F238E27FC236}">
                  <a16:creationId xmlns:a16="http://schemas.microsoft.com/office/drawing/2014/main" id="{ED6DA132-0A83-605B-69F0-589F36D92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1119345" y="1320455"/>
              <a:ext cx="2003219" cy="14172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</p:spTree>
    <p:extLst>
      <p:ext uri="{BB962C8B-B14F-4D97-AF65-F5344CB8AC3E}">
        <p14:creationId xmlns:p14="http://schemas.microsoft.com/office/powerpoint/2010/main" val="1752805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9000">
        <p15:prstTrans prst="curtains"/>
      </p:transition>
    </mc:Choice>
    <mc:Fallback xmlns="">
      <p:transition spd="slow" advClick="0" advTm="9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862641" y="2421150"/>
            <a:ext cx="8676922" cy="126046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591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THANK YOU </a:t>
            </a:r>
            <a:endParaRPr lang="zh-CN" altLang="en-US" sz="7591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29D0562C-85FC-B548-3CB2-D20BC56B9E54}"/>
              </a:ext>
            </a:extLst>
          </p:cNvPr>
          <p:cNvGrpSpPr/>
          <p:nvPr/>
        </p:nvGrpSpPr>
        <p:grpSpPr>
          <a:xfrm>
            <a:off x="-526197" y="-293271"/>
            <a:ext cx="13383542" cy="7444541"/>
            <a:chOff x="-260978" y="1320455"/>
            <a:chExt cx="13383542" cy="7444541"/>
          </a:xfrm>
        </p:grpSpPr>
        <p:sp>
          <p:nvSpPr>
            <p:cNvPr id="8" name="矩形 11">
              <a:extLst>
                <a:ext uri="{FF2B5EF4-FFF2-40B4-BE49-F238E27FC236}">
                  <a16:creationId xmlns:a16="http://schemas.microsoft.com/office/drawing/2014/main" id="{130842F3-F38E-4CE9-623B-4F1AA066F5BB}"/>
                </a:ext>
              </a:extLst>
            </p:cNvPr>
            <p:cNvSpPr/>
            <p:nvPr/>
          </p:nvSpPr>
          <p:spPr>
            <a:xfrm>
              <a:off x="347339" y="1624075"/>
              <a:ext cx="12115800" cy="6748531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0">
              <a:solidFill>
                <a:schemeClr val="accent3">
                  <a:lumMod val="75000"/>
                </a:schemeClr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9" name="图片 20">
              <a:extLst>
                <a:ext uri="{FF2B5EF4-FFF2-40B4-BE49-F238E27FC236}">
                  <a16:creationId xmlns:a16="http://schemas.microsoft.com/office/drawing/2014/main" id="{1F6D9ED7-FAA6-D7A1-6EDB-75D3FF651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-260978" y="6750222"/>
              <a:ext cx="2327696" cy="2014774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0" name="图片 21">
              <a:extLst>
                <a:ext uri="{FF2B5EF4-FFF2-40B4-BE49-F238E27FC236}">
                  <a16:creationId xmlns:a16="http://schemas.microsoft.com/office/drawing/2014/main" id="{41D569B1-8836-5021-5705-2AC3DDAB5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1119345" y="1320455"/>
              <a:ext cx="2003219" cy="14172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</p:spTree>
    <p:extLst>
      <p:ext uri="{BB962C8B-B14F-4D97-AF65-F5344CB8AC3E}">
        <p14:creationId xmlns:p14="http://schemas.microsoft.com/office/powerpoint/2010/main" val="1712076698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3233C58-89B7-7C69-542A-829146996DB0}"/>
              </a:ext>
            </a:extLst>
          </p:cNvPr>
          <p:cNvSpPr txBox="1"/>
          <p:nvPr/>
        </p:nvSpPr>
        <p:spPr>
          <a:xfrm>
            <a:off x="1025696" y="1043710"/>
            <a:ext cx="382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>
                <a:solidFill>
                  <a:srgbClr val="7ABF5E"/>
                </a:solidFill>
                <a:latin typeface="#9Slide03 NguyenHa 01" panose="02040603050506020204" pitchFamily="18" charset="0"/>
              </a:rPr>
              <a:t>Khởi động</a:t>
            </a: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CDD7F97E-3539-7213-7808-5E9513C83D4A}"/>
              </a:ext>
            </a:extLst>
          </p:cNvPr>
          <p:cNvCxnSpPr/>
          <p:nvPr/>
        </p:nvCxnSpPr>
        <p:spPr>
          <a:xfrm>
            <a:off x="1597891" y="1628485"/>
            <a:ext cx="2142836" cy="0"/>
          </a:xfrm>
          <a:prstGeom prst="line">
            <a:avLst/>
          </a:prstGeom>
          <a:ln>
            <a:solidFill>
              <a:srgbClr val="310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5E1A288C-C11B-DCB5-DC44-D9311517FB29}"/>
              </a:ext>
            </a:extLst>
          </p:cNvPr>
          <p:cNvGrpSpPr/>
          <p:nvPr/>
        </p:nvGrpSpPr>
        <p:grpSpPr>
          <a:xfrm>
            <a:off x="4947104" y="1136686"/>
            <a:ext cx="6125028" cy="4584627"/>
            <a:chOff x="7469362" y="872634"/>
            <a:chExt cx="3473973" cy="2556366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9DC70AC2-0AD8-AD1B-A989-C1EA29CEE4E6}"/>
                </a:ext>
              </a:extLst>
            </p:cNvPr>
            <p:cNvSpPr/>
            <p:nvPr/>
          </p:nvSpPr>
          <p:spPr>
            <a:xfrm>
              <a:off x="7469362" y="872635"/>
              <a:ext cx="3473973" cy="2556365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!!ẢNH LÚA">
              <a:extLst>
                <a:ext uri="{FF2B5EF4-FFF2-40B4-BE49-F238E27FC236}">
                  <a16:creationId xmlns:a16="http://schemas.microsoft.com/office/drawing/2014/main" id="{23FE98BD-7C99-8792-02B6-2E22CA9CF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753" r="9753"/>
            <a:stretch/>
          </p:blipFill>
          <p:spPr>
            <a:xfrm>
              <a:off x="7630299" y="872634"/>
              <a:ext cx="3299942" cy="2427193"/>
            </a:xfrm>
            <a:prstGeom prst="roundRect">
              <a:avLst/>
            </a:prstGeom>
          </p:spPr>
        </p:pic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7159D63-ABD7-E96A-A5DF-AD1D4311DA47}"/>
              </a:ext>
            </a:extLst>
          </p:cNvPr>
          <p:cNvSpPr txBox="1"/>
          <p:nvPr/>
        </p:nvSpPr>
        <p:spPr>
          <a:xfrm>
            <a:off x="1100163" y="1743509"/>
            <a:ext cx="3823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/>
              <a:t>QUAN SÁT NHỮNG HÌNH ẢNH SAU ĐÂY, EM HÃY CHO BIẾT ĐÂY LÀ KHU VỰC NÀO CỦA CHÂU Á?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9425D3D4-D663-A7AF-49E0-57C9FDF4851E}"/>
              </a:ext>
            </a:extLst>
          </p:cNvPr>
          <p:cNvGrpSpPr/>
          <p:nvPr/>
        </p:nvGrpSpPr>
        <p:grpSpPr>
          <a:xfrm>
            <a:off x="-316208" y="664"/>
            <a:ext cx="12824416" cy="7339797"/>
            <a:chOff x="-301600" y="33269"/>
            <a:chExt cx="12824416" cy="7339797"/>
          </a:xfrm>
        </p:grpSpPr>
        <p:sp>
          <p:nvSpPr>
            <p:cNvPr id="19" name="矩形 11">
              <a:extLst>
                <a:ext uri="{FF2B5EF4-FFF2-40B4-BE49-F238E27FC236}">
                  <a16:creationId xmlns:a16="http://schemas.microsoft.com/office/drawing/2014/main" id="{909D408C-CDCF-41C5-3FCC-BF8445B26F6A}"/>
                </a:ext>
              </a:extLst>
            </p:cNvPr>
            <p:cNvSpPr/>
            <p:nvPr/>
          </p:nvSpPr>
          <p:spPr>
            <a:xfrm>
              <a:off x="38100" y="33269"/>
              <a:ext cx="12115800" cy="6748531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0">
              <a:solidFill>
                <a:schemeClr val="accent3">
                  <a:lumMod val="75000"/>
                </a:schemeClr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20" name="图片 20">
              <a:extLst>
                <a:ext uri="{FF2B5EF4-FFF2-40B4-BE49-F238E27FC236}">
                  <a16:creationId xmlns:a16="http://schemas.microsoft.com/office/drawing/2014/main" id="{F6349058-9707-D233-696F-47C51BE2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-301600" y="5358292"/>
              <a:ext cx="2327696" cy="2014774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21" name="图片 21">
              <a:extLst>
                <a:ext uri="{FF2B5EF4-FFF2-40B4-BE49-F238E27FC236}">
                  <a16:creationId xmlns:a16="http://schemas.microsoft.com/office/drawing/2014/main" id="{59B52F8A-D239-886C-F8CF-5DBD0DA34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519597" y="83990"/>
              <a:ext cx="2003219" cy="14172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211F8B6-DAC9-6988-F546-AF6D9BFCF930}"/>
              </a:ext>
            </a:extLst>
          </p:cNvPr>
          <p:cNvSpPr txBox="1"/>
          <p:nvPr/>
        </p:nvSpPr>
        <p:spPr>
          <a:xfrm>
            <a:off x="1367003" y="3670563"/>
            <a:ext cx="2720898" cy="1384995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rgbClr val="31087B"/>
                </a:solidFill>
              </a:rPr>
              <a:t>ẢNH 1: Đây là quê hương của cây lúa nước?</a:t>
            </a:r>
          </a:p>
        </p:txBody>
      </p:sp>
    </p:spTree>
    <p:extLst>
      <p:ext uri="{BB962C8B-B14F-4D97-AF65-F5344CB8AC3E}">
        <p14:creationId xmlns:p14="http://schemas.microsoft.com/office/powerpoint/2010/main" val="2872931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3233C58-89B7-7C69-542A-829146996DB0}"/>
              </a:ext>
            </a:extLst>
          </p:cNvPr>
          <p:cNvSpPr txBox="1"/>
          <p:nvPr/>
        </p:nvSpPr>
        <p:spPr>
          <a:xfrm>
            <a:off x="7427881" y="943349"/>
            <a:ext cx="382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>
                <a:solidFill>
                  <a:srgbClr val="7ABF5E"/>
                </a:solidFill>
                <a:latin typeface="#9Slide03 NguyenHa 01" panose="02040603050506020204" pitchFamily="18" charset="0"/>
              </a:rPr>
              <a:t>Khởi động</a:t>
            </a: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CDD7F97E-3539-7213-7808-5E9513C83D4A}"/>
              </a:ext>
            </a:extLst>
          </p:cNvPr>
          <p:cNvCxnSpPr/>
          <p:nvPr/>
        </p:nvCxnSpPr>
        <p:spPr>
          <a:xfrm>
            <a:off x="7982626" y="1550833"/>
            <a:ext cx="2142836" cy="0"/>
          </a:xfrm>
          <a:prstGeom prst="line">
            <a:avLst/>
          </a:prstGeom>
          <a:ln>
            <a:solidFill>
              <a:srgbClr val="310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9DC70AC2-0AD8-AD1B-A989-C1EA29CEE4E6}"/>
              </a:ext>
            </a:extLst>
          </p:cNvPr>
          <p:cNvSpPr/>
          <p:nvPr/>
        </p:nvSpPr>
        <p:spPr>
          <a:xfrm>
            <a:off x="1455574" y="943350"/>
            <a:ext cx="4844865" cy="477590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ẢNH THIÊN TAI">
            <a:extLst>
              <a:ext uri="{FF2B5EF4-FFF2-40B4-BE49-F238E27FC236}">
                <a16:creationId xmlns:a16="http://schemas.microsoft.com/office/drawing/2014/main" id="{E8BB1F2A-AB00-70B0-C217-49C3C4A89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574" y="1138742"/>
            <a:ext cx="4760468" cy="4521391"/>
          </a:xfrm>
          <a:prstGeom prst="round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7159D63-ABD7-E96A-A5DF-AD1D4311DA47}"/>
              </a:ext>
            </a:extLst>
          </p:cNvPr>
          <p:cNvSpPr txBox="1"/>
          <p:nvPr/>
        </p:nvSpPr>
        <p:spPr>
          <a:xfrm>
            <a:off x="7699458" y="1937816"/>
            <a:ext cx="3280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/>
              <a:t>QUAN SÁT NHỮNG HÌNH ẢNH SAU ĐÂY, EM HÃY CHO BIẾT ĐÂY LÀ KHU VỰC NÀO CỦA CHÂU Á?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51D1B6C-33B5-C424-FBFC-867ECE4089D4}"/>
              </a:ext>
            </a:extLst>
          </p:cNvPr>
          <p:cNvSpPr txBox="1"/>
          <p:nvPr/>
        </p:nvSpPr>
        <p:spPr>
          <a:xfrm>
            <a:off x="7820892" y="3181247"/>
            <a:ext cx="2850655" cy="1815882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rgbClr val="31087B"/>
                </a:solidFill>
              </a:rPr>
              <a:t>ẢNH 2: Đây là khu vực chịu ảnh hưởng nặng nề của thiên tai?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D91CE719-A030-3351-1A9D-A5ECD1FCA271}"/>
              </a:ext>
            </a:extLst>
          </p:cNvPr>
          <p:cNvGrpSpPr/>
          <p:nvPr/>
        </p:nvGrpSpPr>
        <p:grpSpPr>
          <a:xfrm>
            <a:off x="-316208" y="13031"/>
            <a:ext cx="12824416" cy="7339797"/>
            <a:chOff x="-301600" y="33269"/>
            <a:chExt cx="12824416" cy="7339797"/>
          </a:xfrm>
        </p:grpSpPr>
        <p:sp>
          <p:nvSpPr>
            <p:cNvPr id="17" name="矩形 11">
              <a:extLst>
                <a:ext uri="{FF2B5EF4-FFF2-40B4-BE49-F238E27FC236}">
                  <a16:creationId xmlns:a16="http://schemas.microsoft.com/office/drawing/2014/main" id="{AE3CECEE-322E-E892-A2A4-D6BDE946AB45}"/>
                </a:ext>
              </a:extLst>
            </p:cNvPr>
            <p:cNvSpPr/>
            <p:nvPr/>
          </p:nvSpPr>
          <p:spPr>
            <a:xfrm>
              <a:off x="38100" y="33269"/>
              <a:ext cx="12115800" cy="6748531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0">
              <a:solidFill>
                <a:schemeClr val="accent3">
                  <a:lumMod val="75000"/>
                </a:schemeClr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8" name="图片 20">
              <a:extLst>
                <a:ext uri="{FF2B5EF4-FFF2-40B4-BE49-F238E27FC236}">
                  <a16:creationId xmlns:a16="http://schemas.microsoft.com/office/drawing/2014/main" id="{F8CC6774-2AA5-EC05-160E-C17B7B4F8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-301600" y="5358292"/>
              <a:ext cx="2327696" cy="2014774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9" name="图片 21">
              <a:extLst>
                <a:ext uri="{FF2B5EF4-FFF2-40B4-BE49-F238E27FC236}">
                  <a16:creationId xmlns:a16="http://schemas.microsoft.com/office/drawing/2014/main" id="{9AFE4FBD-66E8-76CC-BBC9-4DE6F4DC0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519597" y="83990"/>
              <a:ext cx="2003219" cy="14172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</p:spTree>
    <p:extLst>
      <p:ext uri="{BB962C8B-B14F-4D97-AF65-F5344CB8AC3E}">
        <p14:creationId xmlns:p14="http://schemas.microsoft.com/office/powerpoint/2010/main" val="469396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3233C58-89B7-7C69-542A-829146996DB0}"/>
              </a:ext>
            </a:extLst>
          </p:cNvPr>
          <p:cNvSpPr txBox="1"/>
          <p:nvPr/>
        </p:nvSpPr>
        <p:spPr>
          <a:xfrm>
            <a:off x="1194349" y="966058"/>
            <a:ext cx="382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>
                <a:solidFill>
                  <a:srgbClr val="7ABF5E"/>
                </a:solidFill>
                <a:latin typeface="#9Slide03 NguyenHa 01" panose="02040603050506020204" pitchFamily="18" charset="0"/>
              </a:rPr>
              <a:t>Khởi động</a:t>
            </a: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CDD7F97E-3539-7213-7808-5E9513C83D4A}"/>
              </a:ext>
            </a:extLst>
          </p:cNvPr>
          <p:cNvCxnSpPr/>
          <p:nvPr/>
        </p:nvCxnSpPr>
        <p:spPr>
          <a:xfrm>
            <a:off x="1626431" y="1640042"/>
            <a:ext cx="2142836" cy="0"/>
          </a:xfrm>
          <a:prstGeom prst="line">
            <a:avLst/>
          </a:prstGeom>
          <a:ln>
            <a:solidFill>
              <a:srgbClr val="310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7159D63-ABD7-E96A-A5DF-AD1D4311DA47}"/>
              </a:ext>
            </a:extLst>
          </p:cNvPr>
          <p:cNvSpPr txBox="1"/>
          <p:nvPr/>
        </p:nvSpPr>
        <p:spPr>
          <a:xfrm>
            <a:off x="1533103" y="1856806"/>
            <a:ext cx="46300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/>
              <a:t>QUAN SÁT NHỮNG HÌNH ẢNH SAU ĐÂY, EM HÃY CHO BIẾT ĐÂY LÀ KHU VỰC NÀO CỦA CHÂU Á?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9ECD3CA3-A5EE-EE5E-64E7-3BE3857B0D11}"/>
              </a:ext>
            </a:extLst>
          </p:cNvPr>
          <p:cNvGrpSpPr/>
          <p:nvPr/>
        </p:nvGrpSpPr>
        <p:grpSpPr>
          <a:xfrm>
            <a:off x="6212552" y="1080343"/>
            <a:ext cx="5264782" cy="5264782"/>
            <a:chOff x="1084402" y="1082671"/>
            <a:chExt cx="4697313" cy="4697313"/>
          </a:xfrm>
          <a:solidFill>
            <a:srgbClr val="7ABF5E"/>
          </a:solidFill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43EC487A-7D34-6A81-0445-6873A6C8539F}"/>
                </a:ext>
              </a:extLst>
            </p:cNvPr>
            <p:cNvGrpSpPr/>
            <p:nvPr/>
          </p:nvGrpSpPr>
          <p:grpSpPr>
            <a:xfrm>
              <a:off x="1084402" y="1082671"/>
              <a:ext cx="4697313" cy="4697313"/>
              <a:chOff x="940264" y="1082672"/>
              <a:chExt cx="4692656" cy="4692656"/>
            </a:xfrm>
            <a:grpFill/>
          </p:grpSpPr>
          <p:sp>
            <p:nvSpPr>
              <p:cNvPr id="2" name="Hình Bầu dục 1">
                <a:extLst>
                  <a:ext uri="{FF2B5EF4-FFF2-40B4-BE49-F238E27FC236}">
                    <a16:creationId xmlns:a16="http://schemas.microsoft.com/office/drawing/2014/main" id="{FC8A7D69-3E0F-89EF-9581-CB6B12026AE2}"/>
                  </a:ext>
                </a:extLst>
              </p:cNvPr>
              <p:cNvSpPr/>
              <p:nvPr/>
            </p:nvSpPr>
            <p:spPr>
              <a:xfrm>
                <a:off x="940264" y="1082672"/>
                <a:ext cx="4692656" cy="46926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95DB85E7-946B-BA2D-1A34-3942D2AD28EF}"/>
                  </a:ext>
                </a:extLst>
              </p:cNvPr>
              <p:cNvSpPr/>
              <p:nvPr/>
            </p:nvSpPr>
            <p:spPr>
              <a:xfrm>
                <a:off x="1211840" y="1349220"/>
                <a:ext cx="4159560" cy="415956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!!CỜ">
              <a:extLst>
                <a:ext uri="{FF2B5EF4-FFF2-40B4-BE49-F238E27FC236}">
                  <a16:creationId xmlns:a16="http://schemas.microsoft.com/office/drawing/2014/main" id="{E04EDBFC-2192-6247-C235-053EAA22A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8338" y="1425966"/>
              <a:ext cx="4135649" cy="4010722"/>
            </a:xfrm>
            <a:prstGeom prst="flowChartConnector">
              <a:avLst/>
            </a:prstGeom>
            <a:grpFill/>
          </p:spPr>
        </p:pic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803B60A-9709-92A4-A754-229A5D6EC847}"/>
              </a:ext>
            </a:extLst>
          </p:cNvPr>
          <p:cNvSpPr txBox="1"/>
          <p:nvPr/>
        </p:nvSpPr>
        <p:spPr>
          <a:xfrm>
            <a:off x="1680949" y="3937335"/>
            <a:ext cx="2850655" cy="1384995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rgbClr val="31087B"/>
                </a:solidFill>
              </a:rPr>
              <a:t>ẢNH 3: Đây là hình ảnh quốc kì của khu vực đó?</a:t>
            </a: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C8543BB3-47BC-DEC0-2D1D-D9A42CB43EF5}"/>
              </a:ext>
            </a:extLst>
          </p:cNvPr>
          <p:cNvCxnSpPr/>
          <p:nvPr/>
        </p:nvCxnSpPr>
        <p:spPr>
          <a:xfrm>
            <a:off x="5888750" y="1796671"/>
            <a:ext cx="0" cy="3980985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D84DE493-0D98-27E5-A5AB-8BAB4E8AA393}"/>
              </a:ext>
            </a:extLst>
          </p:cNvPr>
          <p:cNvGrpSpPr/>
          <p:nvPr/>
        </p:nvGrpSpPr>
        <p:grpSpPr>
          <a:xfrm>
            <a:off x="-296110" y="-57385"/>
            <a:ext cx="12918576" cy="7540235"/>
            <a:chOff x="-375943" y="996957"/>
            <a:chExt cx="12918576" cy="7540235"/>
          </a:xfrm>
        </p:grpSpPr>
        <p:sp>
          <p:nvSpPr>
            <p:cNvPr id="22" name="矩形 11">
              <a:extLst>
                <a:ext uri="{FF2B5EF4-FFF2-40B4-BE49-F238E27FC236}">
                  <a16:creationId xmlns:a16="http://schemas.microsoft.com/office/drawing/2014/main" id="{0B154A83-47B0-7738-4C20-23009F3AB762}"/>
                </a:ext>
              </a:extLst>
            </p:cNvPr>
            <p:cNvSpPr/>
            <p:nvPr/>
          </p:nvSpPr>
          <p:spPr>
            <a:xfrm>
              <a:off x="-28431" y="1116432"/>
              <a:ext cx="12115800" cy="6748531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0">
              <a:solidFill>
                <a:schemeClr val="accent3">
                  <a:lumMod val="75000"/>
                </a:schemeClr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24" name="图片 21">
              <a:extLst>
                <a:ext uri="{FF2B5EF4-FFF2-40B4-BE49-F238E27FC236}">
                  <a16:creationId xmlns:a16="http://schemas.microsoft.com/office/drawing/2014/main" id="{C11278CC-42A5-608F-0B32-0ED3EA867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539414" y="996957"/>
              <a:ext cx="2003219" cy="14172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23" name="图片 20">
              <a:extLst>
                <a:ext uri="{FF2B5EF4-FFF2-40B4-BE49-F238E27FC236}">
                  <a16:creationId xmlns:a16="http://schemas.microsoft.com/office/drawing/2014/main" id="{179F709D-9140-6183-2BB6-83E2FE157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-375943" y="6522418"/>
              <a:ext cx="2327696" cy="2014774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B4635CAF-E683-5B64-414D-E81A836CD991}"/>
              </a:ext>
            </a:extLst>
          </p:cNvPr>
          <p:cNvCxnSpPr/>
          <p:nvPr/>
        </p:nvCxnSpPr>
        <p:spPr>
          <a:xfrm>
            <a:off x="6082039" y="1805026"/>
            <a:ext cx="0" cy="3980985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995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3233C58-89B7-7C69-542A-829146996DB0}"/>
              </a:ext>
            </a:extLst>
          </p:cNvPr>
          <p:cNvSpPr txBox="1"/>
          <p:nvPr/>
        </p:nvSpPr>
        <p:spPr>
          <a:xfrm>
            <a:off x="6741714" y="1055267"/>
            <a:ext cx="382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>
                <a:solidFill>
                  <a:srgbClr val="7ABF5E"/>
                </a:solidFill>
                <a:latin typeface="#9Slide03 NguyenHa 01" panose="02040603050506020204" pitchFamily="18" charset="0"/>
              </a:rPr>
              <a:t>Khởi động</a:t>
            </a: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CDD7F97E-3539-7213-7808-5E9513C83D4A}"/>
              </a:ext>
            </a:extLst>
          </p:cNvPr>
          <p:cNvCxnSpPr/>
          <p:nvPr/>
        </p:nvCxnSpPr>
        <p:spPr>
          <a:xfrm>
            <a:off x="7726443" y="1805670"/>
            <a:ext cx="2142836" cy="0"/>
          </a:xfrm>
          <a:prstGeom prst="line">
            <a:avLst/>
          </a:prstGeom>
          <a:ln>
            <a:solidFill>
              <a:srgbClr val="310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7159D63-ABD7-E96A-A5DF-AD1D4311DA47}"/>
              </a:ext>
            </a:extLst>
          </p:cNvPr>
          <p:cNvSpPr txBox="1"/>
          <p:nvPr/>
        </p:nvSpPr>
        <p:spPr>
          <a:xfrm>
            <a:off x="7013289" y="1919437"/>
            <a:ext cx="40375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/>
              <a:t>QUAN SÁT NHỮNG HÌNH ẢNH SAU ĐÂY, EM HÃY CHO BIẾT ĐÂY LÀ KHU VỰC NÀO CỦA CHÂU Á?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43EC487A-7D34-6A81-0445-6873A6C8539F}"/>
              </a:ext>
            </a:extLst>
          </p:cNvPr>
          <p:cNvGrpSpPr/>
          <p:nvPr/>
        </p:nvGrpSpPr>
        <p:grpSpPr>
          <a:xfrm>
            <a:off x="974245" y="1080343"/>
            <a:ext cx="4697313" cy="4697313"/>
            <a:chOff x="940264" y="1082672"/>
            <a:chExt cx="4692656" cy="4692656"/>
          </a:xfrm>
        </p:grpSpPr>
        <p:sp>
          <p:nvSpPr>
            <p:cNvPr id="2" name="Hình Bầu dục 1">
              <a:extLst>
                <a:ext uri="{FF2B5EF4-FFF2-40B4-BE49-F238E27FC236}">
                  <a16:creationId xmlns:a16="http://schemas.microsoft.com/office/drawing/2014/main" id="{FC8A7D69-3E0F-89EF-9581-CB6B12026AE2}"/>
                </a:ext>
              </a:extLst>
            </p:cNvPr>
            <p:cNvSpPr/>
            <p:nvPr/>
          </p:nvSpPr>
          <p:spPr>
            <a:xfrm>
              <a:off x="940264" y="1082672"/>
              <a:ext cx="4692656" cy="469265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95DB85E7-946B-BA2D-1A34-3942D2AD28EF}"/>
                </a:ext>
              </a:extLst>
            </p:cNvPr>
            <p:cNvSpPr/>
            <p:nvPr/>
          </p:nvSpPr>
          <p:spPr>
            <a:xfrm>
              <a:off x="1211840" y="1349220"/>
              <a:ext cx="4159560" cy="41595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9CFF051-36BA-036D-ACFB-61DC64E75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5404" y="1421502"/>
            <a:ext cx="4014993" cy="4014993"/>
          </a:xfrm>
          <a:prstGeom prst="flowChartConnector">
            <a:avLst/>
          </a:prstGeom>
        </p:spPr>
      </p:pic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F149C037-2F7C-F357-28F2-292B70ED74DF}"/>
              </a:ext>
            </a:extLst>
          </p:cNvPr>
          <p:cNvCxnSpPr/>
          <p:nvPr/>
        </p:nvCxnSpPr>
        <p:spPr>
          <a:xfrm>
            <a:off x="6520444" y="2029522"/>
            <a:ext cx="0" cy="3980985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D2703A06-E059-8E0C-4D6B-41FA2FDA515E}"/>
              </a:ext>
            </a:extLst>
          </p:cNvPr>
          <p:cNvCxnSpPr/>
          <p:nvPr/>
        </p:nvCxnSpPr>
        <p:spPr>
          <a:xfrm>
            <a:off x="6628240" y="2029522"/>
            <a:ext cx="0" cy="3980985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508283A-933B-A0F0-7544-05423921473C}"/>
              </a:ext>
            </a:extLst>
          </p:cNvPr>
          <p:cNvSpPr txBox="1"/>
          <p:nvPr/>
        </p:nvSpPr>
        <p:spPr>
          <a:xfrm>
            <a:off x="7369331" y="4125849"/>
            <a:ext cx="2850655" cy="1384995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rgbClr val="31087B"/>
                </a:solidFill>
              </a:rPr>
              <a:t>ẢNH 4: Đây là khu vực có đất nước em?</a:t>
            </a: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5312F86A-DD06-3C4B-3F55-51620E9E5534}"/>
              </a:ext>
            </a:extLst>
          </p:cNvPr>
          <p:cNvGrpSpPr/>
          <p:nvPr/>
        </p:nvGrpSpPr>
        <p:grpSpPr>
          <a:xfrm>
            <a:off x="-316208" y="664"/>
            <a:ext cx="12824416" cy="7339797"/>
            <a:chOff x="-301600" y="33269"/>
            <a:chExt cx="12824416" cy="7339797"/>
          </a:xfrm>
        </p:grpSpPr>
        <p:sp>
          <p:nvSpPr>
            <p:cNvPr id="20" name="矩形 11">
              <a:extLst>
                <a:ext uri="{FF2B5EF4-FFF2-40B4-BE49-F238E27FC236}">
                  <a16:creationId xmlns:a16="http://schemas.microsoft.com/office/drawing/2014/main" id="{62F05E44-3ECF-325B-CB8A-7644CA9BC23D}"/>
                </a:ext>
              </a:extLst>
            </p:cNvPr>
            <p:cNvSpPr/>
            <p:nvPr/>
          </p:nvSpPr>
          <p:spPr>
            <a:xfrm>
              <a:off x="38100" y="33269"/>
              <a:ext cx="12115800" cy="6748531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0">
              <a:solidFill>
                <a:schemeClr val="accent3">
                  <a:lumMod val="75000"/>
                </a:schemeClr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76FA233-0A7B-DA41-699E-DA59F35EF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-301600" y="5358292"/>
              <a:ext cx="2327696" cy="2014774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F6A842E-AEC6-1D52-E2A9-3AE28A457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519597" y="83990"/>
              <a:ext cx="2003219" cy="14172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</p:spTree>
    <p:extLst>
      <p:ext uri="{BB962C8B-B14F-4D97-AF65-F5344CB8AC3E}">
        <p14:creationId xmlns:p14="http://schemas.microsoft.com/office/powerpoint/2010/main" val="1094773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3233C58-89B7-7C69-542A-829146996DB0}"/>
              </a:ext>
            </a:extLst>
          </p:cNvPr>
          <p:cNvSpPr txBox="1"/>
          <p:nvPr/>
        </p:nvSpPr>
        <p:spPr>
          <a:xfrm>
            <a:off x="2509026" y="169069"/>
            <a:ext cx="7787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EF5C0D"/>
                </a:solidFill>
              </a:rPr>
              <a:t>BÀI 7: BẢN ĐỒ CHÍNH TRỊ CHÂU Á, CÁC KHU VỰC CHÂU Á</a:t>
            </a: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CDD7F97E-3539-7213-7808-5E9513C83D4A}"/>
              </a:ext>
            </a:extLst>
          </p:cNvPr>
          <p:cNvCxnSpPr>
            <a:cxnSpLocks/>
          </p:cNvCxnSpPr>
          <p:nvPr/>
        </p:nvCxnSpPr>
        <p:spPr>
          <a:xfrm>
            <a:off x="3831779" y="1265940"/>
            <a:ext cx="5141611" cy="0"/>
          </a:xfrm>
          <a:prstGeom prst="line">
            <a:avLst/>
          </a:prstGeom>
          <a:ln>
            <a:solidFill>
              <a:srgbClr val="310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!!NOIDUNGCHINH">
            <a:extLst>
              <a:ext uri="{FF2B5EF4-FFF2-40B4-BE49-F238E27FC236}">
                <a16:creationId xmlns:a16="http://schemas.microsoft.com/office/drawing/2014/main" id="{47159D63-ABD7-E96A-A5DF-AD1D4311DA47}"/>
              </a:ext>
            </a:extLst>
          </p:cNvPr>
          <p:cNvSpPr txBox="1"/>
          <p:nvPr/>
        </p:nvSpPr>
        <p:spPr>
          <a:xfrm>
            <a:off x="6278134" y="1598053"/>
            <a:ext cx="5704315" cy="4524315"/>
          </a:xfrm>
          <a:custGeom>
            <a:avLst/>
            <a:gdLst>
              <a:gd name="connsiteX0" fmla="*/ 0 w 5704315"/>
              <a:gd name="connsiteY0" fmla="*/ 0 h 4524315"/>
              <a:gd name="connsiteX1" fmla="*/ 456345 w 5704315"/>
              <a:gd name="connsiteY1" fmla="*/ 0 h 4524315"/>
              <a:gd name="connsiteX2" fmla="*/ 912690 w 5704315"/>
              <a:gd name="connsiteY2" fmla="*/ 0 h 4524315"/>
              <a:gd name="connsiteX3" fmla="*/ 1369036 w 5704315"/>
              <a:gd name="connsiteY3" fmla="*/ 0 h 4524315"/>
              <a:gd name="connsiteX4" fmla="*/ 1882424 w 5704315"/>
              <a:gd name="connsiteY4" fmla="*/ 0 h 4524315"/>
              <a:gd name="connsiteX5" fmla="*/ 2452855 w 5704315"/>
              <a:gd name="connsiteY5" fmla="*/ 0 h 4524315"/>
              <a:gd name="connsiteX6" fmla="*/ 2909201 w 5704315"/>
              <a:gd name="connsiteY6" fmla="*/ 0 h 4524315"/>
              <a:gd name="connsiteX7" fmla="*/ 3536675 w 5704315"/>
              <a:gd name="connsiteY7" fmla="*/ 0 h 4524315"/>
              <a:gd name="connsiteX8" fmla="*/ 4221193 w 5704315"/>
              <a:gd name="connsiteY8" fmla="*/ 0 h 4524315"/>
              <a:gd name="connsiteX9" fmla="*/ 4791625 w 5704315"/>
              <a:gd name="connsiteY9" fmla="*/ 0 h 4524315"/>
              <a:gd name="connsiteX10" fmla="*/ 5704315 w 5704315"/>
              <a:gd name="connsiteY10" fmla="*/ 0 h 4524315"/>
              <a:gd name="connsiteX11" fmla="*/ 5704315 w 5704315"/>
              <a:gd name="connsiteY11" fmla="*/ 475053 h 4524315"/>
              <a:gd name="connsiteX12" fmla="*/ 5704315 w 5704315"/>
              <a:gd name="connsiteY12" fmla="*/ 995349 h 4524315"/>
              <a:gd name="connsiteX13" fmla="*/ 5704315 w 5704315"/>
              <a:gd name="connsiteY13" fmla="*/ 1470402 h 4524315"/>
              <a:gd name="connsiteX14" fmla="*/ 5704315 w 5704315"/>
              <a:gd name="connsiteY14" fmla="*/ 2081185 h 4524315"/>
              <a:gd name="connsiteX15" fmla="*/ 5704315 w 5704315"/>
              <a:gd name="connsiteY15" fmla="*/ 2601481 h 4524315"/>
              <a:gd name="connsiteX16" fmla="*/ 5704315 w 5704315"/>
              <a:gd name="connsiteY16" fmla="*/ 3167021 h 4524315"/>
              <a:gd name="connsiteX17" fmla="*/ 5704315 w 5704315"/>
              <a:gd name="connsiteY17" fmla="*/ 3596830 h 4524315"/>
              <a:gd name="connsiteX18" fmla="*/ 5704315 w 5704315"/>
              <a:gd name="connsiteY18" fmla="*/ 4524315 h 4524315"/>
              <a:gd name="connsiteX19" fmla="*/ 5019797 w 5704315"/>
              <a:gd name="connsiteY19" fmla="*/ 4524315 h 4524315"/>
              <a:gd name="connsiteX20" fmla="*/ 4449366 w 5704315"/>
              <a:gd name="connsiteY20" fmla="*/ 4524315 h 4524315"/>
              <a:gd name="connsiteX21" fmla="*/ 3878934 w 5704315"/>
              <a:gd name="connsiteY21" fmla="*/ 4524315 h 4524315"/>
              <a:gd name="connsiteX22" fmla="*/ 3194416 w 5704315"/>
              <a:gd name="connsiteY22" fmla="*/ 4524315 h 4524315"/>
              <a:gd name="connsiteX23" fmla="*/ 2795114 w 5704315"/>
              <a:gd name="connsiteY23" fmla="*/ 4524315 h 4524315"/>
              <a:gd name="connsiteX24" fmla="*/ 2110597 w 5704315"/>
              <a:gd name="connsiteY24" fmla="*/ 4524315 h 4524315"/>
              <a:gd name="connsiteX25" fmla="*/ 1540165 w 5704315"/>
              <a:gd name="connsiteY25" fmla="*/ 4524315 h 4524315"/>
              <a:gd name="connsiteX26" fmla="*/ 1083820 w 5704315"/>
              <a:gd name="connsiteY26" fmla="*/ 4524315 h 4524315"/>
              <a:gd name="connsiteX27" fmla="*/ 0 w 5704315"/>
              <a:gd name="connsiteY27" fmla="*/ 4524315 h 4524315"/>
              <a:gd name="connsiteX28" fmla="*/ 0 w 5704315"/>
              <a:gd name="connsiteY28" fmla="*/ 4094505 h 4524315"/>
              <a:gd name="connsiteX29" fmla="*/ 0 w 5704315"/>
              <a:gd name="connsiteY29" fmla="*/ 3574209 h 4524315"/>
              <a:gd name="connsiteX30" fmla="*/ 0 w 5704315"/>
              <a:gd name="connsiteY30" fmla="*/ 3099156 h 4524315"/>
              <a:gd name="connsiteX31" fmla="*/ 0 w 5704315"/>
              <a:gd name="connsiteY31" fmla="*/ 2488373 h 4524315"/>
              <a:gd name="connsiteX32" fmla="*/ 0 w 5704315"/>
              <a:gd name="connsiteY32" fmla="*/ 2058563 h 4524315"/>
              <a:gd name="connsiteX33" fmla="*/ 0 w 5704315"/>
              <a:gd name="connsiteY33" fmla="*/ 1493024 h 4524315"/>
              <a:gd name="connsiteX34" fmla="*/ 0 w 5704315"/>
              <a:gd name="connsiteY34" fmla="*/ 882241 h 4524315"/>
              <a:gd name="connsiteX35" fmla="*/ 0 w 5704315"/>
              <a:gd name="connsiteY35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704315" h="4524315" fill="none" extrusionOk="0">
                <a:moveTo>
                  <a:pt x="0" y="0"/>
                </a:moveTo>
                <a:cubicBezTo>
                  <a:pt x="160721" y="-9410"/>
                  <a:pt x="243312" y="14323"/>
                  <a:pt x="456345" y="0"/>
                </a:cubicBezTo>
                <a:cubicBezTo>
                  <a:pt x="669378" y="-14323"/>
                  <a:pt x="745921" y="3709"/>
                  <a:pt x="912690" y="0"/>
                </a:cubicBezTo>
                <a:cubicBezTo>
                  <a:pt x="1079459" y="-3709"/>
                  <a:pt x="1238319" y="44027"/>
                  <a:pt x="1369036" y="0"/>
                </a:cubicBezTo>
                <a:cubicBezTo>
                  <a:pt x="1499753" y="-44027"/>
                  <a:pt x="1642456" y="13833"/>
                  <a:pt x="1882424" y="0"/>
                </a:cubicBezTo>
                <a:cubicBezTo>
                  <a:pt x="2122392" y="-13833"/>
                  <a:pt x="2312434" y="15000"/>
                  <a:pt x="2452855" y="0"/>
                </a:cubicBezTo>
                <a:cubicBezTo>
                  <a:pt x="2593276" y="-15000"/>
                  <a:pt x="2745111" y="37290"/>
                  <a:pt x="2909201" y="0"/>
                </a:cubicBezTo>
                <a:cubicBezTo>
                  <a:pt x="3073291" y="-37290"/>
                  <a:pt x="3332977" y="74096"/>
                  <a:pt x="3536675" y="0"/>
                </a:cubicBezTo>
                <a:cubicBezTo>
                  <a:pt x="3740373" y="-74096"/>
                  <a:pt x="3971612" y="76726"/>
                  <a:pt x="4221193" y="0"/>
                </a:cubicBezTo>
                <a:cubicBezTo>
                  <a:pt x="4470774" y="-76726"/>
                  <a:pt x="4634332" y="36085"/>
                  <a:pt x="4791625" y="0"/>
                </a:cubicBezTo>
                <a:cubicBezTo>
                  <a:pt x="4948918" y="-36085"/>
                  <a:pt x="5369501" y="99428"/>
                  <a:pt x="5704315" y="0"/>
                </a:cubicBezTo>
                <a:cubicBezTo>
                  <a:pt x="5712018" y="115039"/>
                  <a:pt x="5686416" y="294269"/>
                  <a:pt x="5704315" y="475053"/>
                </a:cubicBezTo>
                <a:cubicBezTo>
                  <a:pt x="5722214" y="655837"/>
                  <a:pt x="5697398" y="864781"/>
                  <a:pt x="5704315" y="995349"/>
                </a:cubicBezTo>
                <a:cubicBezTo>
                  <a:pt x="5711232" y="1125917"/>
                  <a:pt x="5670698" y="1370664"/>
                  <a:pt x="5704315" y="1470402"/>
                </a:cubicBezTo>
                <a:cubicBezTo>
                  <a:pt x="5737932" y="1570140"/>
                  <a:pt x="5676889" y="1890014"/>
                  <a:pt x="5704315" y="2081185"/>
                </a:cubicBezTo>
                <a:cubicBezTo>
                  <a:pt x="5731741" y="2272356"/>
                  <a:pt x="5655833" y="2464020"/>
                  <a:pt x="5704315" y="2601481"/>
                </a:cubicBezTo>
                <a:cubicBezTo>
                  <a:pt x="5752797" y="2738942"/>
                  <a:pt x="5699901" y="2924880"/>
                  <a:pt x="5704315" y="3167021"/>
                </a:cubicBezTo>
                <a:cubicBezTo>
                  <a:pt x="5708729" y="3409162"/>
                  <a:pt x="5676242" y="3417503"/>
                  <a:pt x="5704315" y="3596830"/>
                </a:cubicBezTo>
                <a:cubicBezTo>
                  <a:pt x="5732388" y="3776157"/>
                  <a:pt x="5656491" y="4257791"/>
                  <a:pt x="5704315" y="4524315"/>
                </a:cubicBezTo>
                <a:cubicBezTo>
                  <a:pt x="5432261" y="4530551"/>
                  <a:pt x="5227102" y="4505368"/>
                  <a:pt x="5019797" y="4524315"/>
                </a:cubicBezTo>
                <a:cubicBezTo>
                  <a:pt x="4812492" y="4543262"/>
                  <a:pt x="4652349" y="4461804"/>
                  <a:pt x="4449366" y="4524315"/>
                </a:cubicBezTo>
                <a:cubicBezTo>
                  <a:pt x="4246383" y="4586826"/>
                  <a:pt x="4132895" y="4483668"/>
                  <a:pt x="3878934" y="4524315"/>
                </a:cubicBezTo>
                <a:cubicBezTo>
                  <a:pt x="3624973" y="4564962"/>
                  <a:pt x="3411911" y="4497262"/>
                  <a:pt x="3194416" y="4524315"/>
                </a:cubicBezTo>
                <a:cubicBezTo>
                  <a:pt x="2976921" y="4551368"/>
                  <a:pt x="2959606" y="4512327"/>
                  <a:pt x="2795114" y="4524315"/>
                </a:cubicBezTo>
                <a:cubicBezTo>
                  <a:pt x="2630622" y="4536303"/>
                  <a:pt x="2309002" y="4458808"/>
                  <a:pt x="2110597" y="4524315"/>
                </a:cubicBezTo>
                <a:cubicBezTo>
                  <a:pt x="1912192" y="4589822"/>
                  <a:pt x="1661644" y="4485011"/>
                  <a:pt x="1540165" y="4524315"/>
                </a:cubicBezTo>
                <a:cubicBezTo>
                  <a:pt x="1418686" y="4563619"/>
                  <a:pt x="1192187" y="4487586"/>
                  <a:pt x="1083820" y="4524315"/>
                </a:cubicBezTo>
                <a:cubicBezTo>
                  <a:pt x="975453" y="4561044"/>
                  <a:pt x="312844" y="4441487"/>
                  <a:pt x="0" y="4524315"/>
                </a:cubicBezTo>
                <a:cubicBezTo>
                  <a:pt x="-31631" y="4426613"/>
                  <a:pt x="8973" y="4243668"/>
                  <a:pt x="0" y="4094505"/>
                </a:cubicBezTo>
                <a:cubicBezTo>
                  <a:pt x="-8973" y="3945342"/>
                  <a:pt x="22659" y="3779413"/>
                  <a:pt x="0" y="3574209"/>
                </a:cubicBezTo>
                <a:cubicBezTo>
                  <a:pt x="-22659" y="3369005"/>
                  <a:pt x="49158" y="3298433"/>
                  <a:pt x="0" y="3099156"/>
                </a:cubicBezTo>
                <a:cubicBezTo>
                  <a:pt x="-49158" y="2899879"/>
                  <a:pt x="19439" y="2640955"/>
                  <a:pt x="0" y="2488373"/>
                </a:cubicBezTo>
                <a:cubicBezTo>
                  <a:pt x="-19439" y="2335791"/>
                  <a:pt x="1566" y="2172762"/>
                  <a:pt x="0" y="2058563"/>
                </a:cubicBezTo>
                <a:cubicBezTo>
                  <a:pt x="-1566" y="1944364"/>
                  <a:pt x="44712" y="1769109"/>
                  <a:pt x="0" y="1493024"/>
                </a:cubicBezTo>
                <a:cubicBezTo>
                  <a:pt x="-44712" y="1216939"/>
                  <a:pt x="16364" y="1020968"/>
                  <a:pt x="0" y="882241"/>
                </a:cubicBezTo>
                <a:cubicBezTo>
                  <a:pt x="-16364" y="743514"/>
                  <a:pt x="86193" y="205744"/>
                  <a:pt x="0" y="0"/>
                </a:cubicBezTo>
                <a:close/>
              </a:path>
              <a:path w="5704315" h="4524315" stroke="0" extrusionOk="0">
                <a:moveTo>
                  <a:pt x="0" y="0"/>
                </a:moveTo>
                <a:cubicBezTo>
                  <a:pt x="263021" y="-7053"/>
                  <a:pt x="365599" y="15858"/>
                  <a:pt x="627475" y="0"/>
                </a:cubicBezTo>
                <a:cubicBezTo>
                  <a:pt x="889352" y="-15858"/>
                  <a:pt x="879993" y="18062"/>
                  <a:pt x="1026777" y="0"/>
                </a:cubicBezTo>
                <a:cubicBezTo>
                  <a:pt x="1173561" y="-18062"/>
                  <a:pt x="1477774" y="35595"/>
                  <a:pt x="1654251" y="0"/>
                </a:cubicBezTo>
                <a:cubicBezTo>
                  <a:pt x="1830728" y="-35595"/>
                  <a:pt x="2006995" y="31675"/>
                  <a:pt x="2110597" y="0"/>
                </a:cubicBezTo>
                <a:cubicBezTo>
                  <a:pt x="2214199" y="-31675"/>
                  <a:pt x="2387047" y="101"/>
                  <a:pt x="2566942" y="0"/>
                </a:cubicBezTo>
                <a:cubicBezTo>
                  <a:pt x="2746838" y="-101"/>
                  <a:pt x="2977857" y="13965"/>
                  <a:pt x="3194416" y="0"/>
                </a:cubicBezTo>
                <a:cubicBezTo>
                  <a:pt x="3410975" y="-13965"/>
                  <a:pt x="3601013" y="24949"/>
                  <a:pt x="3878934" y="0"/>
                </a:cubicBezTo>
                <a:cubicBezTo>
                  <a:pt x="4156855" y="-24949"/>
                  <a:pt x="4115331" y="32970"/>
                  <a:pt x="4335279" y="0"/>
                </a:cubicBezTo>
                <a:cubicBezTo>
                  <a:pt x="4555228" y="-32970"/>
                  <a:pt x="4570302" y="18464"/>
                  <a:pt x="4791625" y="0"/>
                </a:cubicBezTo>
                <a:cubicBezTo>
                  <a:pt x="5012948" y="-18464"/>
                  <a:pt x="5278700" y="43159"/>
                  <a:pt x="5704315" y="0"/>
                </a:cubicBezTo>
                <a:cubicBezTo>
                  <a:pt x="5734380" y="288752"/>
                  <a:pt x="5689637" y="384848"/>
                  <a:pt x="5704315" y="610783"/>
                </a:cubicBezTo>
                <a:cubicBezTo>
                  <a:pt x="5718993" y="836718"/>
                  <a:pt x="5677379" y="1026621"/>
                  <a:pt x="5704315" y="1176322"/>
                </a:cubicBezTo>
                <a:cubicBezTo>
                  <a:pt x="5731251" y="1326023"/>
                  <a:pt x="5702462" y="1485062"/>
                  <a:pt x="5704315" y="1606132"/>
                </a:cubicBezTo>
                <a:cubicBezTo>
                  <a:pt x="5706168" y="1727202"/>
                  <a:pt x="5687603" y="2115438"/>
                  <a:pt x="5704315" y="2262158"/>
                </a:cubicBezTo>
                <a:cubicBezTo>
                  <a:pt x="5721027" y="2408878"/>
                  <a:pt x="5642179" y="2628921"/>
                  <a:pt x="5704315" y="2827697"/>
                </a:cubicBezTo>
                <a:cubicBezTo>
                  <a:pt x="5766451" y="3026473"/>
                  <a:pt x="5681603" y="3112234"/>
                  <a:pt x="5704315" y="3393236"/>
                </a:cubicBezTo>
                <a:cubicBezTo>
                  <a:pt x="5727027" y="3674238"/>
                  <a:pt x="5665166" y="3721553"/>
                  <a:pt x="5704315" y="3913532"/>
                </a:cubicBezTo>
                <a:cubicBezTo>
                  <a:pt x="5743464" y="4105511"/>
                  <a:pt x="5644023" y="4357691"/>
                  <a:pt x="5704315" y="4524315"/>
                </a:cubicBezTo>
                <a:cubicBezTo>
                  <a:pt x="5592744" y="4554637"/>
                  <a:pt x="5316810" y="4515814"/>
                  <a:pt x="5190927" y="4524315"/>
                </a:cubicBezTo>
                <a:cubicBezTo>
                  <a:pt x="5065044" y="4532816"/>
                  <a:pt x="4873448" y="4497856"/>
                  <a:pt x="4791625" y="4524315"/>
                </a:cubicBezTo>
                <a:cubicBezTo>
                  <a:pt x="4709802" y="4550774"/>
                  <a:pt x="4590747" y="4506101"/>
                  <a:pt x="4392323" y="4524315"/>
                </a:cubicBezTo>
                <a:cubicBezTo>
                  <a:pt x="4193899" y="4542529"/>
                  <a:pt x="4123889" y="4483744"/>
                  <a:pt x="3993020" y="4524315"/>
                </a:cubicBezTo>
                <a:cubicBezTo>
                  <a:pt x="3862151" y="4564886"/>
                  <a:pt x="3671988" y="4503017"/>
                  <a:pt x="3422589" y="4524315"/>
                </a:cubicBezTo>
                <a:cubicBezTo>
                  <a:pt x="3173190" y="4545613"/>
                  <a:pt x="3199635" y="4488899"/>
                  <a:pt x="3023287" y="4524315"/>
                </a:cubicBezTo>
                <a:cubicBezTo>
                  <a:pt x="2846939" y="4559731"/>
                  <a:pt x="2540695" y="4487386"/>
                  <a:pt x="2395812" y="4524315"/>
                </a:cubicBezTo>
                <a:cubicBezTo>
                  <a:pt x="2250929" y="4561244"/>
                  <a:pt x="2111229" y="4473647"/>
                  <a:pt x="1939467" y="4524315"/>
                </a:cubicBezTo>
                <a:cubicBezTo>
                  <a:pt x="1767705" y="4574983"/>
                  <a:pt x="1648815" y="4520295"/>
                  <a:pt x="1540165" y="4524315"/>
                </a:cubicBezTo>
                <a:cubicBezTo>
                  <a:pt x="1431515" y="4528335"/>
                  <a:pt x="1324970" y="4503290"/>
                  <a:pt x="1140863" y="4524315"/>
                </a:cubicBezTo>
                <a:cubicBezTo>
                  <a:pt x="956756" y="4545340"/>
                  <a:pt x="340901" y="4493302"/>
                  <a:pt x="0" y="4524315"/>
                </a:cubicBezTo>
                <a:cubicBezTo>
                  <a:pt x="-64854" y="4365688"/>
                  <a:pt x="47403" y="4084362"/>
                  <a:pt x="0" y="3913532"/>
                </a:cubicBezTo>
                <a:cubicBezTo>
                  <a:pt x="-47403" y="3742702"/>
                  <a:pt x="44140" y="3584513"/>
                  <a:pt x="0" y="3483723"/>
                </a:cubicBezTo>
                <a:cubicBezTo>
                  <a:pt x="-44140" y="3382933"/>
                  <a:pt x="38730" y="3008519"/>
                  <a:pt x="0" y="2872940"/>
                </a:cubicBezTo>
                <a:cubicBezTo>
                  <a:pt x="-38730" y="2737361"/>
                  <a:pt x="77076" y="2543611"/>
                  <a:pt x="0" y="2216914"/>
                </a:cubicBezTo>
                <a:cubicBezTo>
                  <a:pt x="-77076" y="1890217"/>
                  <a:pt x="29986" y="1735275"/>
                  <a:pt x="0" y="1606132"/>
                </a:cubicBezTo>
                <a:cubicBezTo>
                  <a:pt x="-29986" y="1476989"/>
                  <a:pt x="19692" y="1320465"/>
                  <a:pt x="0" y="1176322"/>
                </a:cubicBezTo>
                <a:cubicBezTo>
                  <a:pt x="-19692" y="1032179"/>
                  <a:pt x="22795" y="892124"/>
                  <a:pt x="0" y="701269"/>
                </a:cubicBezTo>
                <a:cubicBezTo>
                  <a:pt x="-22795" y="510414"/>
                  <a:pt x="61405" y="221697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68180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l"/>
            <a:r>
              <a:rPr lang="en-US" sz="4800">
                <a:solidFill>
                  <a:srgbClr val="FA38B8"/>
                </a:solidFill>
              </a:rPr>
              <a:t>NỘI DUNG CHÍNH:</a:t>
            </a:r>
          </a:p>
          <a:p>
            <a:pPr marL="342900" indent="-342900" algn="l">
              <a:buAutoNum type="arabicPeriod"/>
            </a:pPr>
            <a:r>
              <a:rPr lang="en-US" sz="4800">
                <a:solidFill>
                  <a:schemeClr val="bg2">
                    <a:lumMod val="25000"/>
                  </a:schemeClr>
                </a:solidFill>
              </a:rPr>
              <a:t>BẢN ĐỒ CHÍNH TRỊ CHÂU Á.</a:t>
            </a:r>
          </a:p>
          <a:p>
            <a:pPr marL="342900" indent="-342900">
              <a:buAutoNum type="arabicPeriod"/>
            </a:pPr>
            <a:r>
              <a:rPr lang="en-US" sz="4800">
                <a:solidFill>
                  <a:srgbClr val="7ABF5E"/>
                </a:solidFill>
              </a:rPr>
              <a:t>ĐẶC ĐIỂM TỰ NHIÊN CÁC KHU VỰC CỦA CHÂU Á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21F85908-516A-A312-222E-4E0C26A84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66" y="1598053"/>
            <a:ext cx="5364720" cy="4734981"/>
          </a:xfrm>
          <a:prstGeom prst="rect">
            <a:avLst/>
          </a:prstGeom>
        </p:spPr>
      </p:pic>
      <p:pic>
        <p:nvPicPr>
          <p:cNvPr id="13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115B5D2-8C6A-5105-388F-5AD6417AD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6" y="7066796"/>
            <a:ext cx="1181202" cy="2065199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C2020CEA-3CFB-76F2-E351-E3862A986BAC}"/>
              </a:ext>
            </a:extLst>
          </p:cNvPr>
          <p:cNvGrpSpPr/>
          <p:nvPr/>
        </p:nvGrpSpPr>
        <p:grpSpPr>
          <a:xfrm>
            <a:off x="-410422" y="9939"/>
            <a:ext cx="12824416" cy="7339797"/>
            <a:chOff x="-301600" y="33269"/>
            <a:chExt cx="12824416" cy="7339797"/>
          </a:xfrm>
        </p:grpSpPr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A24F6C88-09B9-CB29-67C9-F17EDEF40CD1}"/>
                </a:ext>
              </a:extLst>
            </p:cNvPr>
            <p:cNvSpPr/>
            <p:nvPr/>
          </p:nvSpPr>
          <p:spPr>
            <a:xfrm>
              <a:off x="38100" y="33269"/>
              <a:ext cx="12115800" cy="6748531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0">
              <a:solidFill>
                <a:schemeClr val="accent3">
                  <a:lumMod val="75000"/>
                </a:schemeClr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6" name="图片 20">
              <a:extLst>
                <a:ext uri="{FF2B5EF4-FFF2-40B4-BE49-F238E27FC236}">
                  <a16:creationId xmlns:a16="http://schemas.microsoft.com/office/drawing/2014/main" id="{78E3A592-3024-A64E-CA64-81A2A5771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-301600" y="5358292"/>
              <a:ext cx="2327696" cy="2014774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7" name="图片 21">
              <a:extLst>
                <a:ext uri="{FF2B5EF4-FFF2-40B4-BE49-F238E27FC236}">
                  <a16:creationId xmlns:a16="http://schemas.microsoft.com/office/drawing/2014/main" id="{7B1AEFC1-8589-51C6-DA2E-92A31B125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519597" y="83990"/>
              <a:ext cx="2003219" cy="14172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</p:spTree>
    <p:extLst>
      <p:ext uri="{BB962C8B-B14F-4D97-AF65-F5344CB8AC3E}">
        <p14:creationId xmlns:p14="http://schemas.microsoft.com/office/powerpoint/2010/main" val="3601838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1F34326D-9F24-3C10-3C60-477EDCB21421}"/>
              </a:ext>
            </a:extLst>
          </p:cNvPr>
          <p:cNvCxnSpPr>
            <a:cxnSpLocks/>
          </p:cNvCxnSpPr>
          <p:nvPr/>
        </p:nvCxnSpPr>
        <p:spPr>
          <a:xfrm>
            <a:off x="2258751" y="1544838"/>
            <a:ext cx="3232727" cy="0"/>
          </a:xfrm>
          <a:prstGeom prst="line">
            <a:avLst/>
          </a:prstGeom>
          <a:ln>
            <a:solidFill>
              <a:srgbClr val="100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05D602B5-9EAB-B649-A706-BF2519F8B700}"/>
              </a:ext>
            </a:extLst>
          </p:cNvPr>
          <p:cNvCxnSpPr/>
          <p:nvPr/>
        </p:nvCxnSpPr>
        <p:spPr>
          <a:xfrm>
            <a:off x="2761898" y="1716499"/>
            <a:ext cx="1691176" cy="0"/>
          </a:xfrm>
          <a:prstGeom prst="line">
            <a:avLst/>
          </a:prstGeom>
          <a:ln>
            <a:solidFill>
              <a:srgbClr val="310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B340E9-9022-C75C-2E45-2A836B32B2D5}"/>
              </a:ext>
            </a:extLst>
          </p:cNvPr>
          <p:cNvSpPr txBox="1"/>
          <p:nvPr/>
        </p:nvSpPr>
        <p:spPr>
          <a:xfrm>
            <a:off x="922763" y="1052237"/>
            <a:ext cx="617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AutoNum type="arabicPeriod"/>
            </a:pPr>
            <a:r>
              <a:rPr lang="en-US" sz="2800">
                <a:solidFill>
                  <a:srgbClr val="7ABF5E"/>
                </a:solidFill>
              </a:rPr>
              <a:t>BẢN ĐỒ CHÍNH TRỊ CHÂU Á.</a:t>
            </a:r>
          </a:p>
        </p:txBody>
      </p:sp>
      <p:pic>
        <p:nvPicPr>
          <p:cNvPr id="1026" name="Picture 2" descr="Dựa vào hình 7.1, em hãy xác định các khu vực của châu Á và các quốc gia">
            <a:extLst>
              <a:ext uri="{FF2B5EF4-FFF2-40B4-BE49-F238E27FC236}">
                <a16:creationId xmlns:a16="http://schemas.microsoft.com/office/drawing/2014/main" id="{AAC966BB-E658-2F26-8A8C-DDE7AD8BA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1" y="1670889"/>
            <a:ext cx="4953000" cy="450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ựa vào hình 7.1, em hãy xác định các khu vực của châu Á và các quốc gia">
            <a:extLst>
              <a:ext uri="{FF2B5EF4-FFF2-40B4-BE49-F238E27FC236}">
                <a16:creationId xmlns:a16="http://schemas.microsoft.com/office/drawing/2014/main" id="{EE40AB75-57ED-12DA-6A89-3A7AEB4E0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37440"/>
            <a:ext cx="4825967" cy="376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5A9DCFC6-5B5A-8242-82F0-EC3118EBFF37}"/>
              </a:ext>
            </a:extLst>
          </p:cNvPr>
          <p:cNvGrpSpPr/>
          <p:nvPr/>
        </p:nvGrpSpPr>
        <p:grpSpPr>
          <a:xfrm>
            <a:off x="-363748" y="-93453"/>
            <a:ext cx="12969730" cy="7405351"/>
            <a:chOff x="-273603" y="2215704"/>
            <a:chExt cx="12969730" cy="7405351"/>
          </a:xfrm>
        </p:grpSpPr>
        <p:sp>
          <p:nvSpPr>
            <p:cNvPr id="17" name="矩形 11">
              <a:extLst>
                <a:ext uri="{FF2B5EF4-FFF2-40B4-BE49-F238E27FC236}">
                  <a16:creationId xmlns:a16="http://schemas.microsoft.com/office/drawing/2014/main" id="{B6C8FA7D-490D-4814-8E2D-155529AF7FC8}"/>
                </a:ext>
              </a:extLst>
            </p:cNvPr>
            <p:cNvSpPr/>
            <p:nvPr/>
          </p:nvSpPr>
          <p:spPr>
            <a:xfrm>
              <a:off x="166345" y="2363891"/>
              <a:ext cx="12115800" cy="6748531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0">
              <a:solidFill>
                <a:schemeClr val="accent3">
                  <a:lumMod val="75000"/>
                </a:schemeClr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8" name="图片 20">
              <a:extLst>
                <a:ext uri="{FF2B5EF4-FFF2-40B4-BE49-F238E27FC236}">
                  <a16:creationId xmlns:a16="http://schemas.microsoft.com/office/drawing/2014/main" id="{FE3BC36F-C841-A6D7-D35B-D2AB6F46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-273603" y="7606281"/>
              <a:ext cx="2327696" cy="2014774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9" name="图片 21">
              <a:extLst>
                <a:ext uri="{FF2B5EF4-FFF2-40B4-BE49-F238E27FC236}">
                  <a16:creationId xmlns:a16="http://schemas.microsoft.com/office/drawing/2014/main" id="{521EFBE8-89EC-2D3C-BEC3-FDFF05462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692908" y="2215704"/>
              <a:ext cx="2003219" cy="14172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1F34326D-9F24-3C10-3C60-477EDCB21421}"/>
              </a:ext>
            </a:extLst>
          </p:cNvPr>
          <p:cNvCxnSpPr>
            <a:cxnSpLocks/>
          </p:cNvCxnSpPr>
          <p:nvPr/>
        </p:nvCxnSpPr>
        <p:spPr>
          <a:xfrm>
            <a:off x="2258751" y="1544838"/>
            <a:ext cx="3232727" cy="0"/>
          </a:xfrm>
          <a:prstGeom prst="line">
            <a:avLst/>
          </a:prstGeom>
          <a:ln>
            <a:solidFill>
              <a:srgbClr val="100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05D602B5-9EAB-B649-A706-BF2519F8B700}"/>
              </a:ext>
            </a:extLst>
          </p:cNvPr>
          <p:cNvCxnSpPr/>
          <p:nvPr/>
        </p:nvCxnSpPr>
        <p:spPr>
          <a:xfrm>
            <a:off x="2761898" y="1716499"/>
            <a:ext cx="1691176" cy="0"/>
          </a:xfrm>
          <a:prstGeom prst="line">
            <a:avLst/>
          </a:prstGeom>
          <a:ln>
            <a:solidFill>
              <a:srgbClr val="310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B340E9-9022-C75C-2E45-2A836B32B2D5}"/>
              </a:ext>
            </a:extLst>
          </p:cNvPr>
          <p:cNvSpPr txBox="1"/>
          <p:nvPr/>
        </p:nvSpPr>
        <p:spPr>
          <a:xfrm>
            <a:off x="789014" y="735974"/>
            <a:ext cx="617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AutoNum type="arabicPeriod"/>
            </a:pPr>
            <a:r>
              <a:rPr lang="en-US" sz="2800">
                <a:solidFill>
                  <a:srgbClr val="7ABF5E"/>
                </a:solidFill>
              </a:rPr>
              <a:t>BẢN ĐỒ CHÍNH TRỊ CHÂU Á.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5A9DCFC6-5B5A-8242-82F0-EC3118EBFF37}"/>
              </a:ext>
            </a:extLst>
          </p:cNvPr>
          <p:cNvGrpSpPr/>
          <p:nvPr/>
        </p:nvGrpSpPr>
        <p:grpSpPr>
          <a:xfrm>
            <a:off x="-570217" y="-248886"/>
            <a:ext cx="13383542" cy="7444541"/>
            <a:chOff x="-260978" y="1320455"/>
            <a:chExt cx="13383542" cy="7444541"/>
          </a:xfrm>
        </p:grpSpPr>
        <p:sp>
          <p:nvSpPr>
            <p:cNvPr id="17" name="矩形 11">
              <a:extLst>
                <a:ext uri="{FF2B5EF4-FFF2-40B4-BE49-F238E27FC236}">
                  <a16:creationId xmlns:a16="http://schemas.microsoft.com/office/drawing/2014/main" id="{B6C8FA7D-490D-4814-8E2D-155529AF7FC8}"/>
                </a:ext>
              </a:extLst>
            </p:cNvPr>
            <p:cNvSpPr/>
            <p:nvPr/>
          </p:nvSpPr>
          <p:spPr>
            <a:xfrm>
              <a:off x="347339" y="1624075"/>
              <a:ext cx="12115800" cy="6748531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0">
              <a:solidFill>
                <a:schemeClr val="accent3">
                  <a:lumMod val="75000"/>
                </a:schemeClr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8" name="图片 20">
              <a:extLst>
                <a:ext uri="{FF2B5EF4-FFF2-40B4-BE49-F238E27FC236}">
                  <a16:creationId xmlns:a16="http://schemas.microsoft.com/office/drawing/2014/main" id="{FE3BC36F-C841-A6D7-D35B-D2AB6F46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-260978" y="6750222"/>
              <a:ext cx="2327696" cy="2014774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9" name="图片 21">
              <a:extLst>
                <a:ext uri="{FF2B5EF4-FFF2-40B4-BE49-F238E27FC236}">
                  <a16:creationId xmlns:a16="http://schemas.microsoft.com/office/drawing/2014/main" id="{521EFBE8-89EC-2D3C-BEC3-FDFF05462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1119345" y="1320455"/>
              <a:ext cx="2003219" cy="141724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</p:grpSp>
      <p:graphicFrame>
        <p:nvGraphicFramePr>
          <p:cNvPr id="2" name="Bảng 2">
            <a:extLst>
              <a:ext uri="{FF2B5EF4-FFF2-40B4-BE49-F238E27FC236}">
                <a16:creationId xmlns:a16="http://schemas.microsoft.com/office/drawing/2014/main" id="{5D45155A-C316-97DD-51AB-C8931BEEF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876127"/>
              </p:ext>
            </p:extLst>
          </p:nvPr>
        </p:nvGraphicFramePr>
        <p:xfrm>
          <a:off x="2027583" y="2119010"/>
          <a:ext cx="8132417" cy="3108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61969">
                  <a:extLst>
                    <a:ext uri="{9D8B030D-6E8A-4147-A177-3AD203B41FA5}">
                      <a16:colId xmlns:a16="http://schemas.microsoft.com/office/drawing/2014/main" val="3131099238"/>
                    </a:ext>
                  </a:extLst>
                </a:gridCol>
                <a:gridCol w="5870448">
                  <a:extLst>
                    <a:ext uri="{9D8B030D-6E8A-4147-A177-3AD203B41FA5}">
                      <a16:colId xmlns:a16="http://schemas.microsoft.com/office/drawing/2014/main" val="12778137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EF5C0D"/>
                          </a:solidFill>
                        </a:rPr>
                        <a:t>KHU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EF5C0D"/>
                          </a:solidFill>
                        </a:rPr>
                        <a:t>CÁC QUỐC GIA VÀ THỦ ĐÔ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8479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BẮC 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6460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TRUNG 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687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ĐÔNG 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359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TÂY 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2932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ĐÔNG NAM 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854228"/>
                  </a:ext>
                </a:extLst>
              </a:tr>
            </a:tbl>
          </a:graphicData>
        </a:graphic>
      </p:graphicFrame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91655D0-3EDC-BCAF-008E-3E4593748477}"/>
              </a:ext>
            </a:extLst>
          </p:cNvPr>
          <p:cNvSpPr txBox="1"/>
          <p:nvPr/>
        </p:nvSpPr>
        <p:spPr>
          <a:xfrm>
            <a:off x="1878185" y="5495891"/>
            <a:ext cx="9774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/>
              <a:t>Quan sát bản đồ trong sgk nhóm em hãy hoàn thành nhiệm vụ trên?</a:t>
            </a:r>
          </a:p>
        </p:txBody>
      </p:sp>
    </p:spTree>
    <p:extLst>
      <p:ext uri="{BB962C8B-B14F-4D97-AF65-F5344CB8AC3E}">
        <p14:creationId xmlns:p14="http://schemas.microsoft.com/office/powerpoint/2010/main" val="218168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</p:sld>
</file>

<file path=ppt/theme/theme1.xml><?xml version="1.0" encoding="utf-8"?>
<a:theme xmlns:a="http://schemas.openxmlformats.org/drawingml/2006/main" name="Chủ đề Offic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nizmqrxn">
      <a:majorFont>
        <a:latin typeface="#9Slide03 Ample"/>
        <a:ea typeface="Microsoft YaHei"/>
        <a:cs typeface=""/>
      </a:majorFont>
      <a:minorFont>
        <a:latin typeface="#9Slide03 Ample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izmqrxn">
      <a:majorFont>
        <a:latin typeface="#9Slide03 Ample"/>
        <a:ea typeface="Microsoft YaHei"/>
        <a:cs typeface=""/>
      </a:majorFont>
      <a:minorFont>
        <a:latin typeface="#9Slide03 Ample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461</TotalTime>
  <Words>759</Words>
  <Application>Microsoft Office PowerPoint</Application>
  <PresentationFormat>Màn hình rộng</PresentationFormat>
  <Paragraphs>118</Paragraphs>
  <Slides>23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23</vt:i4>
      </vt:variant>
    </vt:vector>
  </HeadingPairs>
  <TitlesOfParts>
    <vt:vector size="35" baseType="lpstr">
      <vt:lpstr>#9Slide03 Ample</vt:lpstr>
      <vt:lpstr>#9Slide03 Arima Madurai</vt:lpstr>
      <vt:lpstr>#9Slide03 Bebas Neue Bold</vt:lpstr>
      <vt:lpstr>#9Slide03 NguyenHa 01</vt:lpstr>
      <vt:lpstr>#9Slide03 Nokia</vt:lpstr>
      <vt:lpstr>微软雅黑</vt:lpstr>
      <vt:lpstr>字魂36号-正文宋楷</vt:lpstr>
      <vt:lpstr>Arial</vt:lpstr>
      <vt:lpstr>Calibri</vt:lpstr>
      <vt:lpstr>Times New Roman</vt:lpstr>
      <vt:lpstr>Chủ đề Office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Lanh Bui</dc:creator>
  <cp:lastModifiedBy>Thuy Pham Thanh</cp:lastModifiedBy>
  <cp:revision>9</cp:revision>
  <dcterms:created xsi:type="dcterms:W3CDTF">2022-07-31T22:14:41Z</dcterms:created>
  <dcterms:modified xsi:type="dcterms:W3CDTF">2023-10-05T03:46:18Z</dcterms:modified>
</cp:coreProperties>
</file>