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1376" r:id="rId2"/>
    <p:sldId id="1586" r:id="rId3"/>
    <p:sldId id="1588" r:id="rId4"/>
    <p:sldId id="1587" r:id="rId5"/>
    <p:sldId id="1589" r:id="rId6"/>
    <p:sldId id="1569" r:id="rId7"/>
    <p:sldId id="1577" r:id="rId8"/>
    <p:sldId id="1543" r:id="rId9"/>
    <p:sldId id="1590" r:id="rId10"/>
    <p:sldId id="1592" r:id="rId11"/>
    <p:sldId id="1593" r:id="rId12"/>
    <p:sldId id="279" r:id="rId13"/>
    <p:sldId id="1594" r:id="rId14"/>
    <p:sldId id="1595" r:id="rId15"/>
    <p:sldId id="1596" r:id="rId16"/>
    <p:sldId id="1597" r:id="rId17"/>
    <p:sldId id="1598" r:id="rId18"/>
    <p:sldId id="1521" r:id="rId19"/>
    <p:sldId id="62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33CC"/>
    <a:srgbClr val="1B04FA"/>
    <a:srgbClr val="3333FF"/>
    <a:srgbClr val="1C11AF"/>
    <a:srgbClr val="F8F5EF"/>
    <a:srgbClr val="1503BD"/>
    <a:srgbClr val="F7FA76"/>
    <a:srgbClr val="F4FEFF"/>
    <a:srgbClr val="FCF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54" d="100"/>
          <a:sy n="54" d="100"/>
        </p:scale>
        <p:origin x="400" y="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02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23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0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ẻ đẹp khó cưỡng của châu Âu trong lòng du khách - Viet Sun Travel">
            <a:extLst>
              <a:ext uri="{FF2B5EF4-FFF2-40B4-BE49-F238E27FC236}">
                <a16:creationId xmlns:a16="http://schemas.microsoft.com/office/drawing/2014/main" id="{321733AC-8716-4BEC-A6BD-080711CBF1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7 cảnh quan thiên nhiên tuyệt đẹp ở Châu Âu">
            <a:extLst>
              <a:ext uri="{FF2B5EF4-FFF2-40B4-BE49-F238E27FC236}">
                <a16:creationId xmlns:a16="http://schemas.microsoft.com/office/drawing/2014/main" id="{337DA710-2965-464D-9A9F-C526A078D0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AA2343-2EE3-4E43-9B08-56A242D09E71}"/>
              </a:ext>
            </a:extLst>
          </p:cNvPr>
          <p:cNvGrpSpPr/>
          <p:nvPr/>
        </p:nvGrpSpPr>
        <p:grpSpPr>
          <a:xfrm>
            <a:off x="1337080" y="1984793"/>
            <a:ext cx="10506075" cy="2287616"/>
            <a:chOff x="1337080" y="1984793"/>
            <a:chExt cx="10506075" cy="228761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960C54-8634-4681-8D90-D4BE188273C1}"/>
                </a:ext>
              </a:extLst>
            </p:cNvPr>
            <p:cNvSpPr txBox="1"/>
            <p:nvPr/>
          </p:nvSpPr>
          <p:spPr>
            <a:xfrm>
              <a:off x="5069970" y="1984793"/>
              <a:ext cx="3217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3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26F50E-1B48-465F-878E-BA3A2BD470FE}"/>
                </a:ext>
              </a:extLst>
            </p:cNvPr>
            <p:cNvSpPr txBox="1"/>
            <p:nvPr/>
          </p:nvSpPr>
          <p:spPr>
            <a:xfrm>
              <a:off x="1337080" y="3195191"/>
              <a:ext cx="105060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 THỨC CON NGƯỜI </a:t>
              </a:r>
              <a:r>
                <a:rPr lang="en-US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KHAI THÁC</a:t>
              </a:r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ctr"/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SỬ DỤNG VÀ BẢO VỆ </a:t>
              </a:r>
              <a:r>
                <a:rPr lang="en-US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 NHIÊN</a:t>
              </a:r>
              <a:r>
                <a:rPr lang="vi-VN" sz="32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CHÂU ÂU</a:t>
              </a:r>
              <a:endPara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"/>
            <a:ext cx="3562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48145" y="932020"/>
            <a:ext cx="10363199" cy="5268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Bảo vệ môi trường không khí: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 ô nhiễm: hoạt động sản xuất công nghiệp, tiêu thụ năng lượng, vận tải đường bộ.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pháp: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Kiểm soát lượng khí thải trong khí quyển.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Đánh thuế các-bon, thuế tiêu thụ đặc biệt với nhiên liệu có hàm lượng các-bon cao.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Đầu tư phát triển công nghệ xanh, sử dụng năng lượng tái tạo dần thay thế năng lượng hóa thạch.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Có các biện pháp giảm lượng khí thải trong thành phố.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Phát triển nông nghiệp sinh thái.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9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5745" y="1042857"/>
            <a:ext cx="103631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66"/>
                </a:solidFill>
              </a:rPr>
              <a:t>3. Bảo vệ đa dạng sinh học ở châu Âu:</a:t>
            </a:r>
            <a:endParaRPr lang="vi-VN" sz="2800" dirty="0">
              <a:solidFill>
                <a:srgbClr val="FF0066"/>
              </a:solidFill>
            </a:endParaRPr>
          </a:p>
          <a:p>
            <a:r>
              <a:rPr lang="vi-VN" sz="2800" dirty="0">
                <a:solidFill>
                  <a:schemeClr val="bg1"/>
                </a:solidFill>
              </a:rPr>
              <a:t>- Hoạt động khai thác quá mức tài nguyên, vấn đề ô nhiễm không khí, nước, biến đổi khí hậu,… đã làm suy giảm đa dạng sinh học ở châu Âu.</a:t>
            </a:r>
          </a:p>
          <a:p>
            <a:r>
              <a:rPr lang="vi-VN" sz="2800" dirty="0">
                <a:solidFill>
                  <a:schemeClr val="bg1"/>
                </a:solidFill>
              </a:rPr>
              <a:t>- Châu Âu đã thực hiện nhiều biện pháp để bảo vệ đa dạng sinh học: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Thành lập các khu bảo tồn thiên nhiên.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Áp dụng các quy định rất nghiêm ngặt trong đánh bắt thủy sản.</a:t>
            </a:r>
          </a:p>
          <a:p>
            <a:r>
              <a:rPr lang="vi-VN" sz="2800" dirty="0">
                <a:solidFill>
                  <a:schemeClr val="bg1"/>
                </a:solidFill>
              </a:rPr>
              <a:t>+ Trồng rừng, xây dựng vành đai xanh quanh đô thị,…</a:t>
            </a:r>
          </a:p>
          <a:p>
            <a:r>
              <a:rPr lang="vi-VN" sz="2800" dirty="0">
                <a:solidFill>
                  <a:schemeClr val="bg1"/>
                </a:solidFill>
              </a:rPr>
              <a:t>- Nhờ các biện pháp bảo vệ nên các hệ sinh thái trên cạn và dưới nước được bảo tồn tương đối tốt.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38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872" y="2417618"/>
            <a:ext cx="9131300" cy="152241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4"/>
            <a:ext cx="3172691" cy="2519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nip and Round Single Corner Rectangle 3"/>
          <p:cNvSpPr/>
          <p:nvPr/>
        </p:nvSpPr>
        <p:spPr>
          <a:xfrm>
            <a:off x="3754581" y="1825625"/>
            <a:ext cx="5153891" cy="3061854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66"/>
                </a:solidFill>
                <a:latin typeface="+mj-lt"/>
              </a:rPr>
              <a:t>AI NHANH HƠN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"/>
            <a:ext cx="3562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1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3435" y="3460461"/>
            <a:ext cx="9490365" cy="86215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3200" dirty="0"/>
              <a:t>Nguyên nhân gây ô nhiễm không khí ở châu Âu?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"/>
            <a:ext cx="3562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9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36" y="3567499"/>
            <a:ext cx="10515600" cy="7236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Nguyên nhân gây ô nhiễm nguồn nước ở châu Âu?</a:t>
            </a:r>
            <a:endParaRPr lang="vi-VN" sz="3600" dirty="0"/>
          </a:p>
          <a:p>
            <a:endParaRPr lang="vi-VN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"/>
            <a:ext cx="3562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26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014521"/>
              </p:ext>
            </p:extLst>
          </p:nvPr>
        </p:nvGraphicFramePr>
        <p:xfrm>
          <a:off x="2867891" y="2770909"/>
          <a:ext cx="7329054" cy="13258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329054">
                  <a:extLst>
                    <a:ext uri="{9D8B030D-6E8A-4147-A177-3AD203B41FA5}">
                      <a16:colId xmlns:a16="http://schemas.microsoft.com/office/drawing/2014/main" val="1584261993"/>
                    </a:ext>
                  </a:extLst>
                </a:gridCol>
              </a:tblGrid>
              <a:tr h="132582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Kể tên các nguồn năng lượng sạch?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420309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"/>
            <a:ext cx="3562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56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722206"/>
              </p:ext>
            </p:extLst>
          </p:nvPr>
        </p:nvGraphicFramePr>
        <p:xfrm>
          <a:off x="2604654" y="2951453"/>
          <a:ext cx="6982691" cy="12741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982691">
                  <a:extLst>
                    <a:ext uri="{9D8B030D-6E8A-4147-A177-3AD203B41FA5}">
                      <a16:colId xmlns:a16="http://schemas.microsoft.com/office/drawing/2014/main" val="624459869"/>
                    </a:ext>
                  </a:extLst>
                </a:gridCol>
              </a:tblGrid>
              <a:tr h="127418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</a:rPr>
                        <a:t>Giải thích vì sao nước Anh được mệnh danh là “Xứ sở sương mù”?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73131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"/>
            <a:ext cx="3562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6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569843" y="1413930"/>
            <a:ext cx="11497465" cy="1077218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sz="3200" dirty="0"/>
              <a:t>Thiết kế poster có chứa câu slogan về vấn đề bảo vệ môi trường ở châu Âu.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FD0C9-25B1-4015-A605-DA1EDAB20624}"/>
              </a:ext>
            </a:extLst>
          </p:cNvPr>
          <p:cNvSpPr txBox="1"/>
          <p:nvPr/>
        </p:nvSpPr>
        <p:spPr>
          <a:xfrm>
            <a:off x="3696200" y="69505"/>
            <a:ext cx="5202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VẬN DỤNG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764104"/>
              </p:ext>
            </p:extLst>
          </p:nvPr>
        </p:nvGraphicFramePr>
        <p:xfrm>
          <a:off x="725656" y="2819910"/>
          <a:ext cx="10044545" cy="2453640"/>
        </p:xfrm>
        <a:graphic>
          <a:graphicData uri="http://schemas.openxmlformats.org/drawingml/2006/table">
            <a:tbl>
              <a:tblPr bandRow="1"/>
              <a:tblGrid>
                <a:gridCol w="10044545">
                  <a:extLst>
                    <a:ext uri="{9D8B030D-6E8A-4147-A177-3AD203B41FA5}">
                      <a16:colId xmlns:a16="http://schemas.microsoft.com/office/drawing/2014/main" val="3218017064"/>
                    </a:ext>
                  </a:extLst>
                </a:gridCol>
              </a:tblGrid>
              <a:tr h="48651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thức: poster, có trang trí, hình vẽ/icon minh họa. 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96000"/>
                  </a:ext>
                </a:extLst>
              </a:tr>
              <a:tr h="486514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dung: câu slogan ngắn gọn khoảng 8 – 12 từ, chứa nội dung về bảo vệ môi trường.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162632"/>
                  </a:ext>
                </a:extLst>
              </a:tr>
              <a:tr h="973027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bày: 1 phút để trình bày nội dung poster, giải thích được lí do tại sao chọn câu slogan như vậy.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416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131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Ô nhiễm không khí ở London đang ở mức nghiêm trọ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240" y="260985"/>
            <a:ext cx="10830560" cy="6092052"/>
          </a:xfrm>
        </p:spPr>
      </p:pic>
    </p:spTree>
    <p:extLst>
      <p:ext uri="{BB962C8B-B14F-4D97-AF65-F5344CB8AC3E}">
        <p14:creationId xmlns:p14="http://schemas.microsoft.com/office/powerpoint/2010/main" val="24560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4246880" y="2489200"/>
            <a:ext cx="3484880" cy="228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NHIỆM VỤ NHÓM</a:t>
            </a:r>
          </a:p>
        </p:txBody>
      </p:sp>
      <p:sp>
        <p:nvSpPr>
          <p:cNvPr id="18" name="Oval 17"/>
          <p:cNvSpPr/>
          <p:nvPr/>
        </p:nvSpPr>
        <p:spPr>
          <a:xfrm>
            <a:off x="264160" y="1930400"/>
            <a:ext cx="3210560" cy="27330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THIẾT KẾ SƠ ĐỒ TƯ DUY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818120" y="682625"/>
            <a:ext cx="3662680" cy="294957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vi-VN" dirty="0"/>
              <a:t>Đọc thông tin trong SGK, kết hợp sử dụng thiết bị có kết nối internet.</a:t>
            </a:r>
          </a:p>
        </p:txBody>
      </p:sp>
      <p:sp>
        <p:nvSpPr>
          <p:cNvPr id="20" name="Oval 19"/>
          <p:cNvSpPr/>
          <p:nvPr/>
        </p:nvSpPr>
        <p:spPr>
          <a:xfrm>
            <a:off x="8087360" y="4175760"/>
            <a:ext cx="3129280" cy="252984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/>
              <a:t>Mỗi nhóm chuẩn giấy A0, bút màu.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"/>
            <a:ext cx="2466109" cy="17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5840"/>
            <a:ext cx="10515600" cy="5171123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vi-VN" sz="3600" b="1" u="sng" dirty="0" err="1">
                <a:solidFill>
                  <a:srgbClr val="FF0000"/>
                </a:solidFill>
                <a:latin typeface="+mj-lt"/>
              </a:rPr>
              <a:t>Nhóm</a:t>
            </a:r>
            <a:r>
              <a:rPr lang="vi-VN" sz="3600" b="1" u="sng" dirty="0">
                <a:solidFill>
                  <a:srgbClr val="FF0000"/>
                </a:solidFill>
                <a:latin typeface="+mj-lt"/>
              </a:rPr>
              <a:t> 1: Tìm hiểu về bảo vệ môi trường nước ở châu Âu.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Nguyên nhân của ô nhiễm nước.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Biểu hiện của ô nhiễm nước.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Hậu quả (tác hại) của ô nhiễm nước.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Giải pháp bảo vệ môi trường nước.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b="1" u="sng" dirty="0" err="1">
                <a:solidFill>
                  <a:srgbClr val="FF0000"/>
                </a:solidFill>
                <a:latin typeface="+mj-lt"/>
              </a:rPr>
              <a:t>Nhóm</a:t>
            </a:r>
            <a:r>
              <a:rPr lang="vi-VN" sz="3600" b="1" u="sng" dirty="0">
                <a:solidFill>
                  <a:srgbClr val="FF0000"/>
                </a:solidFill>
                <a:latin typeface="+mj-lt"/>
              </a:rPr>
              <a:t> 2: Tìm hiểu về bảo vệ môi trường không khí ở châu Âu.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Nguyên nhân của ô nhiễm không khí.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Biểu hiện của ô nhiễm không khí.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Hậu quả (tác hại) của ô nhiễm không khí.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Giải pháp bảo vệ môi trường không khí.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b="1" u="sng" dirty="0" err="1">
                <a:solidFill>
                  <a:srgbClr val="FF0000"/>
                </a:solidFill>
                <a:latin typeface="+mj-lt"/>
              </a:rPr>
              <a:t>Nhóm</a:t>
            </a:r>
            <a:r>
              <a:rPr lang="vi-VN" sz="3600" b="1" u="sng">
                <a:solidFill>
                  <a:srgbClr val="FF0000"/>
                </a:solidFill>
                <a:latin typeface="+mj-lt"/>
              </a:rPr>
              <a:t> 3: </a:t>
            </a:r>
            <a:r>
              <a:rPr lang="vi-VN" sz="3600" b="1" u="sng" dirty="0">
                <a:solidFill>
                  <a:srgbClr val="FF0000"/>
                </a:solidFill>
                <a:latin typeface="+mj-lt"/>
              </a:rPr>
              <a:t>Tìm hiểu về vấn đề bảo vệ đa dạng sinh học ở châu Âu.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Vai trò của đa dạng sinh học.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Nguyên nhân của suy giảm đa dạng sinh học.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Hậu quả (tác hại) của suy giảm đa dạng sinh học.</a:t>
            </a:r>
            <a:endParaRPr lang="vi-VN" sz="3600" dirty="0">
              <a:latin typeface="+mj-lt"/>
            </a:endParaRPr>
          </a:p>
          <a:p>
            <a:pPr lvl="0"/>
            <a:r>
              <a:rPr lang="vi-VN" sz="3600" i="1" dirty="0">
                <a:latin typeface="+mj-lt"/>
              </a:rPr>
              <a:t>Giải pháp bảo vệ đa dạng sinh học.</a:t>
            </a:r>
            <a:endParaRPr lang="vi-VN" sz="3600" dirty="0">
              <a:latin typeface="+mj-lt"/>
            </a:endParaRPr>
          </a:p>
          <a:p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4104640" y="421660"/>
            <a:ext cx="4368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HOẠT ĐỘNG NHÓM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-220953"/>
            <a:ext cx="3562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4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05200" y="1343891"/>
            <a:ext cx="6511635" cy="40732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3333CC"/>
                </a:solidFill>
              </a:rPr>
              <a:t>BÁO CÁO </a:t>
            </a:r>
          </a:p>
          <a:p>
            <a:pPr algn="ctr"/>
            <a:r>
              <a:rPr lang="vi-VN" sz="4400" b="1" dirty="0">
                <a:solidFill>
                  <a:srgbClr val="3333CC"/>
                </a:solidFill>
              </a:rPr>
              <a:t>SẢN PHẨM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35"/>
            <a:ext cx="3562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9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6AD8A6-7351-44B1-802B-542336E06FA4}"/>
              </a:ext>
            </a:extLst>
          </p:cNvPr>
          <p:cNvGrpSpPr/>
          <p:nvPr/>
        </p:nvGrpSpPr>
        <p:grpSpPr>
          <a:xfrm>
            <a:off x="1722782" y="367460"/>
            <a:ext cx="9197009" cy="6324888"/>
            <a:chOff x="3710608" y="566243"/>
            <a:chExt cx="7553740" cy="54114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047BD7-E38F-491F-87C4-80C20CFAB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3869" b="13510"/>
            <a:stretch/>
          </p:blipFill>
          <p:spPr>
            <a:xfrm>
              <a:off x="3710608" y="566243"/>
              <a:ext cx="7407966" cy="479009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01A053-51D5-4F4D-9620-9B00F9DFCBD9}"/>
                </a:ext>
              </a:extLst>
            </p:cNvPr>
            <p:cNvSpPr txBox="1"/>
            <p:nvPr/>
          </p:nvSpPr>
          <p:spPr>
            <a:xfrm>
              <a:off x="3710608" y="5356336"/>
              <a:ext cx="7553740" cy="6213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>
                  <a:solidFill>
                    <a:srgbClr val="1B04FA"/>
                  </a:solidFill>
                </a:rPr>
                <a:t>Hình 3. So sánh tỉ lệ một số chất gây ô nhiễm không khí ở châu Âu,</a:t>
              </a:r>
            </a:p>
            <a:p>
              <a:pPr algn="ctr"/>
              <a:r>
                <a:rPr lang="vi-VN" sz="2000">
                  <a:solidFill>
                    <a:srgbClr val="1B04FA"/>
                  </a:solidFill>
                </a:rPr>
                <a:t>năm 2019 so với năm 2005 (lấy năm 2005= 100%)</a:t>
              </a:r>
              <a:endParaRPr lang="en-US" sz="2000">
                <a:solidFill>
                  <a:srgbClr val="1B04F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218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6AD8A6-7351-44B1-802B-542336E06FA4}"/>
              </a:ext>
            </a:extLst>
          </p:cNvPr>
          <p:cNvGrpSpPr/>
          <p:nvPr/>
        </p:nvGrpSpPr>
        <p:grpSpPr>
          <a:xfrm>
            <a:off x="6205170" y="1035305"/>
            <a:ext cx="5986829" cy="5050430"/>
            <a:chOff x="3710608" y="566243"/>
            <a:chExt cx="7553740" cy="599589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047BD7-E38F-491F-87C4-80C20CFAB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3869" b="13510"/>
            <a:stretch/>
          </p:blipFill>
          <p:spPr>
            <a:xfrm>
              <a:off x="3710608" y="566243"/>
              <a:ext cx="7407966" cy="479009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01A053-51D5-4F4D-9620-9B00F9DFCBD9}"/>
                </a:ext>
              </a:extLst>
            </p:cNvPr>
            <p:cNvSpPr txBox="1"/>
            <p:nvPr/>
          </p:nvSpPr>
          <p:spPr>
            <a:xfrm>
              <a:off x="3710608" y="5356336"/>
              <a:ext cx="7553740" cy="1205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>
                  <a:solidFill>
                    <a:srgbClr val="00B050"/>
                  </a:solidFill>
                </a:rPr>
                <a:t>Hình 3. So sánh tỉ lệ một số chất gây ô nhiễm không khí ở châu Âu,năm 2019 so với năm 2005 (lấy năm 2005= 100%)</a:t>
              </a:r>
              <a:endParaRPr lang="en-US" sz="2000">
                <a:solidFill>
                  <a:srgbClr val="00B050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E31646D-AAB2-4C4D-9B2D-BEB74AC39D5D}"/>
              </a:ext>
            </a:extLst>
          </p:cNvPr>
          <p:cNvSpPr/>
          <p:nvPr/>
        </p:nvSpPr>
        <p:spPr>
          <a:xfrm>
            <a:off x="652509" y="231432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>
                <a:solidFill>
                  <a:srgbClr val="3333FF"/>
                </a:solidFill>
              </a:rPr>
              <a:t>+ NH3 :  giảm 8%</a:t>
            </a:r>
          </a:p>
          <a:p>
            <a:pPr algn="just"/>
            <a:r>
              <a:rPr lang="vi-VN" sz="2800">
                <a:solidFill>
                  <a:srgbClr val="3333FF"/>
                </a:solidFill>
              </a:rPr>
              <a:t>+ NO2 : giảm 42% </a:t>
            </a:r>
          </a:p>
          <a:p>
            <a:pPr algn="just"/>
            <a:r>
              <a:rPr lang="vi-VN" sz="2800">
                <a:solidFill>
                  <a:srgbClr val="3333FF"/>
                </a:solidFill>
              </a:rPr>
              <a:t>+ PM2.5: giảm 29%</a:t>
            </a:r>
          </a:p>
          <a:p>
            <a:pPr algn="just"/>
            <a:r>
              <a:rPr lang="vi-VN" sz="2800">
                <a:solidFill>
                  <a:srgbClr val="3333FF"/>
                </a:solidFill>
              </a:rPr>
              <a:t>+ SO2 : giảm 76%</a:t>
            </a:r>
            <a:endParaRPr lang="en-US" sz="2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7CC962-ACDB-4411-94BC-4018D8946E3B}"/>
              </a:ext>
            </a:extLst>
          </p:cNvPr>
          <p:cNvSpPr/>
          <p:nvPr/>
        </p:nvSpPr>
        <p:spPr>
          <a:xfrm>
            <a:off x="201936" y="4391567"/>
            <a:ext cx="52977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FF0066"/>
                </a:solidFill>
              </a:rPr>
              <a:t>=&gt; Do châu Âu đã triển khai các biện pháp nhằm làm giảm lượng phát thải chất gây ô nhiễm không khí.</a:t>
            </a:r>
            <a:endParaRPr lang="en-US" sz="2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41419-ACA7-42C0-AA18-E5A106AA66E9}"/>
              </a:ext>
            </a:extLst>
          </p:cNvPr>
          <p:cNvSpPr/>
          <p:nvPr/>
        </p:nvSpPr>
        <p:spPr>
          <a:xfrm>
            <a:off x="554695" y="67205"/>
            <a:ext cx="113009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1B04FA"/>
                </a:solidFill>
              </a:rPr>
              <a:t>Tỉ lệ một số chất gây ô nhiễm không khí ở châu Âu năm 2019 giảm rất nhiều so với năm 2005:</a:t>
            </a:r>
          </a:p>
        </p:txBody>
      </p:sp>
    </p:spTree>
    <p:extLst>
      <p:ext uri="{BB962C8B-B14F-4D97-AF65-F5344CB8AC3E}">
        <p14:creationId xmlns:p14="http://schemas.microsoft.com/office/powerpoint/2010/main" val="350482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6D678183-964A-48B3-82D9-9C72A770A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18397"/>
              </p:ext>
            </p:extLst>
          </p:nvPr>
        </p:nvGraphicFramePr>
        <p:xfrm>
          <a:off x="1953492" y="2338527"/>
          <a:ext cx="8326582" cy="3397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354">
                  <a:extLst>
                    <a:ext uri="{9D8B030D-6E8A-4147-A177-3AD203B41FA5}">
                      <a16:colId xmlns:a16="http://schemas.microsoft.com/office/drawing/2014/main" val="429001966"/>
                    </a:ext>
                  </a:extLst>
                </a:gridCol>
                <a:gridCol w="6118228">
                  <a:extLst>
                    <a:ext uri="{9D8B030D-6E8A-4147-A177-3AD203B41FA5}">
                      <a16:colId xmlns:a16="http://schemas.microsoft.com/office/drawing/2014/main" val="2462926606"/>
                    </a:ext>
                  </a:extLst>
                </a:gridCol>
              </a:tblGrid>
              <a:tr h="48532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1B04F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che phủ rừng (%)</a:t>
                      </a:r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63561"/>
                  </a:ext>
                </a:extLst>
              </a:tr>
              <a:tr h="485322">
                <a:tc>
                  <a:txBody>
                    <a:bodyPr/>
                    <a:lstStyle/>
                    <a:p>
                      <a:r>
                        <a:rPr lang="vi-VN" sz="2000">
                          <a:solidFill>
                            <a:srgbClr val="1B04FA"/>
                          </a:solidFill>
                        </a:rPr>
                        <a:t>Châu Âu</a:t>
                      </a:r>
                      <a:endParaRPr lang="en-US" sz="2000">
                        <a:solidFill>
                          <a:srgbClr val="1B04FA"/>
                        </a:solidFill>
                      </a:endParaRPr>
                    </a:p>
                  </a:txBody>
                  <a:tcPr>
                    <a:solidFill>
                      <a:srgbClr val="F4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rgbClr val="1B04F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2000">
                        <a:solidFill>
                          <a:srgbClr val="1B04F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4F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41912"/>
                  </a:ext>
                </a:extLst>
              </a:tr>
              <a:tr h="485322">
                <a:tc>
                  <a:txBody>
                    <a:bodyPr/>
                    <a:lstStyle/>
                    <a:p>
                      <a:r>
                        <a:rPr lang="vi-VN" sz="2000">
                          <a:solidFill>
                            <a:srgbClr val="1B04FA"/>
                          </a:solidFill>
                        </a:rPr>
                        <a:t>Phần Lan</a:t>
                      </a:r>
                      <a:endParaRPr lang="en-US" sz="2000">
                        <a:solidFill>
                          <a:srgbClr val="1B04FA"/>
                        </a:solidFill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rgbClr val="1B04F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n-US" sz="2000">
                        <a:solidFill>
                          <a:srgbClr val="1B04F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88299"/>
                  </a:ext>
                </a:extLst>
              </a:tr>
              <a:tr h="485322">
                <a:tc>
                  <a:txBody>
                    <a:bodyPr/>
                    <a:lstStyle/>
                    <a:p>
                      <a:r>
                        <a:rPr lang="vi-VN" sz="2000">
                          <a:solidFill>
                            <a:srgbClr val="1B04FA"/>
                          </a:solidFill>
                        </a:rPr>
                        <a:t>Thụy Điển</a:t>
                      </a:r>
                      <a:endParaRPr lang="en-US" sz="2000">
                        <a:solidFill>
                          <a:srgbClr val="1B04FA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rgbClr val="1B04F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US" sz="2000">
                        <a:solidFill>
                          <a:srgbClr val="1B04F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70124"/>
                  </a:ext>
                </a:extLst>
              </a:tr>
              <a:tr h="485322">
                <a:tc>
                  <a:txBody>
                    <a:bodyPr/>
                    <a:lstStyle/>
                    <a:p>
                      <a:r>
                        <a:rPr lang="vi-VN" sz="2000">
                          <a:solidFill>
                            <a:srgbClr val="1B04FA"/>
                          </a:solidFill>
                        </a:rPr>
                        <a:t>Đức</a:t>
                      </a:r>
                      <a:endParaRPr lang="en-US" sz="2000">
                        <a:solidFill>
                          <a:srgbClr val="1B04FA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rgbClr val="1B04F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2000">
                        <a:solidFill>
                          <a:srgbClr val="1B04F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124818"/>
                  </a:ext>
                </a:extLst>
              </a:tr>
              <a:tr h="485322">
                <a:tc>
                  <a:txBody>
                    <a:bodyPr/>
                    <a:lstStyle/>
                    <a:p>
                      <a:r>
                        <a:rPr lang="vi-VN" sz="2000">
                          <a:solidFill>
                            <a:srgbClr val="1B04FA"/>
                          </a:solidFill>
                        </a:rPr>
                        <a:t>I-ta-li-a</a:t>
                      </a:r>
                      <a:endParaRPr lang="en-US" sz="2000">
                        <a:solidFill>
                          <a:srgbClr val="1B04FA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rgbClr val="1B04F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2000">
                        <a:solidFill>
                          <a:srgbClr val="1B04F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23220"/>
                  </a:ext>
                </a:extLst>
              </a:tr>
              <a:tr h="485322">
                <a:tc>
                  <a:txBody>
                    <a:bodyPr/>
                    <a:lstStyle/>
                    <a:p>
                      <a:r>
                        <a:rPr lang="vi-VN" sz="2000">
                          <a:solidFill>
                            <a:srgbClr val="1B04FA"/>
                          </a:solidFill>
                        </a:rPr>
                        <a:t>Pháp</a:t>
                      </a:r>
                      <a:endParaRPr lang="en-US" sz="2000">
                        <a:solidFill>
                          <a:srgbClr val="1B04FA"/>
                        </a:solidFill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rgbClr val="1B04F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2000" dirty="0">
                        <a:solidFill>
                          <a:srgbClr val="1B04F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64998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33B13A5-C10A-48A5-BD67-D7FA67BBBA23}"/>
              </a:ext>
            </a:extLst>
          </p:cNvPr>
          <p:cNvSpPr txBox="1"/>
          <p:nvPr/>
        </p:nvSpPr>
        <p:spPr>
          <a:xfrm>
            <a:off x="3828159" y="757149"/>
            <a:ext cx="5338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1B04FA"/>
                </a:solidFill>
              </a:rPr>
              <a:t>Tỉ lệ che phủ rừng bình quân của châu Âu và </a:t>
            </a:r>
          </a:p>
          <a:p>
            <a:pPr algn="ctr"/>
            <a:r>
              <a:rPr lang="vi-VN" sz="2400" dirty="0">
                <a:solidFill>
                  <a:srgbClr val="1B04FA"/>
                </a:solidFill>
              </a:rPr>
              <a:t>một số quốc gia Châu Âu, năm 2020</a:t>
            </a:r>
            <a:endParaRPr lang="en-US" sz="2400" dirty="0">
              <a:solidFill>
                <a:srgbClr val="1B04FA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40182" cy="225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1999" y="788670"/>
            <a:ext cx="9878291" cy="5345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Bảo vệ môi trường nước: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Nguyên nhân ô nhiễm: chất thải từ các hoạt động sản xuất và sinh hoạt.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pháp: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Ban hành các quy định về nước, nước thải đô thị, nước uống để kiểm soát chất lượng.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Đổi mới công nghệ trong xử lý nước thải.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Tăng cường kiểm tra đầu ra nguồn rác thải, hóa chất độc hại từ nông nghiệp.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Đảm bảo xử lý rác thải, nước thải từ sinh hoạt, công nghiệp trước khi thải ra môi trường.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Kiểm soát, xử lý các nguồn gây ô nhiễm từ hoạt động kinh tế biển.</a:t>
            </a:r>
          </a:p>
          <a:p>
            <a:pPr marL="635" indent="-190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Nâng cao ý thức của người dân trong bảo vệ môi trường nước,…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479823"/>
              </p:ext>
            </p:extLst>
          </p:nvPr>
        </p:nvGraphicFramePr>
        <p:xfrm>
          <a:off x="595745" y="131754"/>
          <a:ext cx="10210799" cy="656916"/>
        </p:xfrm>
        <a:graphic>
          <a:graphicData uri="http://schemas.openxmlformats.org/drawingml/2006/table">
            <a:tbl>
              <a:tblPr bandRow="1"/>
              <a:tblGrid>
                <a:gridCol w="10210799">
                  <a:extLst>
                    <a:ext uri="{9D8B030D-6E8A-4147-A177-3AD203B41FA5}">
                      <a16:colId xmlns:a16="http://schemas.microsoft.com/office/drawing/2014/main" val="2024322137"/>
                    </a:ext>
                  </a:extLst>
                </a:gridCol>
              </a:tblGrid>
              <a:tr h="65691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1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 THÁC, SỬ DỤNG VÀ BẢO VỆ THIÊN NHIÊN Ở CHÂU ÂU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03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3242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965</Words>
  <Application>Microsoft Office PowerPoint</Application>
  <PresentationFormat>Màn hình rộng</PresentationFormat>
  <Paragraphs>94</Paragraphs>
  <Slides>19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5" baseType="lpstr">
      <vt:lpstr>#9Slide03 IcielNovecento sans E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Thuy Pham Thanh</cp:lastModifiedBy>
  <cp:revision>67</cp:revision>
  <dcterms:created xsi:type="dcterms:W3CDTF">2022-06-06T08:47:59Z</dcterms:created>
  <dcterms:modified xsi:type="dcterms:W3CDTF">2022-08-30T03:59:42Z</dcterms:modified>
</cp:coreProperties>
</file>